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9.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20.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1.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22.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23.xml" ContentType="application/vnd.openxmlformats-officedocument.theme+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theme/theme24.xml" ContentType="application/vnd.openxmlformats-officedocument.theme+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25.xml" ContentType="application/vnd.openxmlformats-officedocument.theme+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26.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theme/theme27.xml" ContentType="application/vnd.openxmlformats-officedocument.theme+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theme/theme28.xml" ContentType="application/vnd.openxmlformats-officedocument.theme+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29.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30.xml" ContentType="application/vnd.openxmlformats-officedocument.theme+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theme/theme31.xml" ContentType="application/vnd.openxmlformats-officedocument.theme+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theme/theme32.xml" ContentType="application/vnd.openxmlformats-officedocument.theme+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theme/theme33.xml" ContentType="application/vnd.openxmlformats-officedocument.theme+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theme/theme34.xml" ContentType="application/vnd.openxmlformats-officedocument.theme+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theme/theme35.xml" ContentType="application/vnd.openxmlformats-officedocument.theme+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theme/theme36.xml" ContentType="application/vnd.openxmlformats-officedocument.theme+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theme/theme37.xml" ContentType="application/vnd.openxmlformats-officedocument.theme+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theme/theme38.xml" ContentType="application/vnd.openxmlformats-officedocument.theme+xml"/>
  <Override PartName="/ppt/slideLayouts/slideLayout414.xml" ContentType="application/vnd.openxmlformats-officedocument.presentationml.slideLayout+xml"/>
  <Override PartName="/ppt/theme/theme39.xml" ContentType="application/vnd.openxmlformats-officedocument.theme+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theme/theme40.xml" ContentType="application/vnd.openxmlformats-officedocument.theme+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2.xml" ContentType="application/vnd.openxmlformats-officedocument.presentationml.tags+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9.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48.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812" r:id="rId3"/>
    <p:sldMasterId id="2147483824" r:id="rId4"/>
    <p:sldMasterId id="2147483836" r:id="rId5"/>
    <p:sldMasterId id="2147483848" r:id="rId6"/>
    <p:sldMasterId id="2147483860" r:id="rId7"/>
    <p:sldMasterId id="2147483872" r:id="rId8"/>
    <p:sldMasterId id="2147483909" r:id="rId9"/>
    <p:sldMasterId id="2147483924" r:id="rId10"/>
    <p:sldMasterId id="2147483936" r:id="rId11"/>
    <p:sldMasterId id="2147483948" r:id="rId12"/>
    <p:sldMasterId id="2147483977" r:id="rId13"/>
    <p:sldMasterId id="2147484002" r:id="rId14"/>
    <p:sldMasterId id="2147484020" r:id="rId15"/>
    <p:sldMasterId id="2147484032" r:id="rId16"/>
    <p:sldMasterId id="2147484044" r:id="rId17"/>
    <p:sldMasterId id="2147484056" r:id="rId18"/>
    <p:sldMasterId id="2147484068" r:id="rId19"/>
    <p:sldMasterId id="2147484081" r:id="rId20"/>
    <p:sldMasterId id="2147484093" r:id="rId21"/>
    <p:sldMasterId id="2147484105" r:id="rId22"/>
    <p:sldMasterId id="2147484117" r:id="rId23"/>
    <p:sldMasterId id="2147484129" r:id="rId24"/>
    <p:sldMasterId id="2147484141" r:id="rId25"/>
    <p:sldMasterId id="2147484153" r:id="rId26"/>
    <p:sldMasterId id="2147484177" r:id="rId27"/>
    <p:sldMasterId id="2147484189" r:id="rId28"/>
    <p:sldMasterId id="2147484203" r:id="rId29"/>
    <p:sldMasterId id="2147484238" r:id="rId30"/>
    <p:sldMasterId id="2147484270" r:id="rId31"/>
    <p:sldMasterId id="2147484321" r:id="rId32"/>
    <p:sldMasterId id="2147484346" r:id="rId33"/>
    <p:sldMasterId id="2147484360" r:id="rId34"/>
    <p:sldMasterId id="2147484373" r:id="rId35"/>
    <p:sldMasterId id="2147484386" r:id="rId36"/>
    <p:sldMasterId id="2147484424" r:id="rId37"/>
    <p:sldMasterId id="2147484436" r:id="rId38"/>
    <p:sldMasterId id="2147484470" r:id="rId39"/>
    <p:sldMasterId id="2147484472" r:id="rId40"/>
    <p:sldMasterId id="2147484484" r:id="rId41"/>
  </p:sldMasterIdLst>
  <p:notesMasterIdLst>
    <p:notesMasterId r:id="rId114"/>
  </p:notesMasterIdLst>
  <p:handoutMasterIdLst>
    <p:handoutMasterId r:id="rId115"/>
  </p:handoutMasterIdLst>
  <p:sldIdLst>
    <p:sldId id="1408" r:id="rId42"/>
    <p:sldId id="1409" r:id="rId43"/>
    <p:sldId id="1410" r:id="rId44"/>
    <p:sldId id="941" r:id="rId45"/>
    <p:sldId id="942" r:id="rId46"/>
    <p:sldId id="945" r:id="rId47"/>
    <p:sldId id="946" r:id="rId48"/>
    <p:sldId id="615" r:id="rId49"/>
    <p:sldId id="593" r:id="rId50"/>
    <p:sldId id="616" r:id="rId51"/>
    <p:sldId id="939" r:id="rId52"/>
    <p:sldId id="665" r:id="rId53"/>
    <p:sldId id="667" r:id="rId54"/>
    <p:sldId id="666" r:id="rId55"/>
    <p:sldId id="948" r:id="rId56"/>
    <p:sldId id="672" r:id="rId57"/>
    <p:sldId id="838" r:id="rId58"/>
    <p:sldId id="839" r:id="rId59"/>
    <p:sldId id="840" r:id="rId60"/>
    <p:sldId id="671" r:id="rId61"/>
    <p:sldId id="669" r:id="rId62"/>
    <p:sldId id="841" r:id="rId63"/>
    <p:sldId id="678" r:id="rId64"/>
    <p:sldId id="957" r:id="rId65"/>
    <p:sldId id="691" r:id="rId66"/>
    <p:sldId id="953" r:id="rId67"/>
    <p:sldId id="954" r:id="rId68"/>
    <p:sldId id="955" r:id="rId69"/>
    <p:sldId id="958" r:id="rId70"/>
    <p:sldId id="959" r:id="rId71"/>
    <p:sldId id="1210" r:id="rId72"/>
    <p:sldId id="961" r:id="rId73"/>
    <p:sldId id="956" r:id="rId74"/>
    <p:sldId id="1153" r:id="rId75"/>
    <p:sldId id="949" r:id="rId76"/>
    <p:sldId id="950" r:id="rId77"/>
    <p:sldId id="951" r:id="rId78"/>
    <p:sldId id="952" r:id="rId79"/>
    <p:sldId id="983" r:id="rId80"/>
    <p:sldId id="960" r:id="rId81"/>
    <p:sldId id="962" r:id="rId82"/>
    <p:sldId id="964" r:id="rId83"/>
    <p:sldId id="965" r:id="rId84"/>
    <p:sldId id="966" r:id="rId85"/>
    <p:sldId id="967" r:id="rId86"/>
    <p:sldId id="968" r:id="rId87"/>
    <p:sldId id="969" r:id="rId88"/>
    <p:sldId id="970" r:id="rId89"/>
    <p:sldId id="971" r:id="rId90"/>
    <p:sldId id="972" r:id="rId91"/>
    <p:sldId id="973" r:id="rId92"/>
    <p:sldId id="974" r:id="rId93"/>
    <p:sldId id="975" r:id="rId94"/>
    <p:sldId id="976" r:id="rId95"/>
    <p:sldId id="977" r:id="rId96"/>
    <p:sldId id="1154" r:id="rId97"/>
    <p:sldId id="978" r:id="rId98"/>
    <p:sldId id="979" r:id="rId99"/>
    <p:sldId id="980" r:id="rId100"/>
    <p:sldId id="981" r:id="rId101"/>
    <p:sldId id="982" r:id="rId102"/>
    <p:sldId id="984" r:id="rId103"/>
    <p:sldId id="985" r:id="rId104"/>
    <p:sldId id="986" r:id="rId105"/>
    <p:sldId id="987" r:id="rId106"/>
    <p:sldId id="988" r:id="rId107"/>
    <p:sldId id="989" r:id="rId108"/>
    <p:sldId id="990" r:id="rId109"/>
    <p:sldId id="991" r:id="rId110"/>
    <p:sldId id="963" r:id="rId111"/>
    <p:sldId id="992" r:id="rId112"/>
    <p:sldId id="1411" r:id="rId113"/>
  </p:sldIdLst>
  <p:sldSz cx="9144000" cy="6858000" type="screen4x3"/>
  <p:notesSz cx="7010400" cy="9296400"/>
  <p:defaultText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5D6"/>
    <a:srgbClr val="8C0000"/>
    <a:srgbClr val="663D63"/>
    <a:srgbClr val="66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86" autoAdjust="0"/>
    <p:restoredTop sz="99205" autoAdjust="0"/>
  </p:normalViewPr>
  <p:slideViewPr>
    <p:cSldViewPr>
      <p:cViewPr varScale="1">
        <p:scale>
          <a:sx n="106" d="100"/>
          <a:sy n="106" d="100"/>
        </p:scale>
        <p:origin x="-179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322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60" Type="http://schemas.openxmlformats.org/officeDocument/2006/relationships/slide" Target="slides/slide19.xml"/><Relationship Id="rId61" Type="http://schemas.openxmlformats.org/officeDocument/2006/relationships/slide" Target="slides/slide20.xml"/><Relationship Id="rId62" Type="http://schemas.openxmlformats.org/officeDocument/2006/relationships/slide" Target="slides/slide21.xml"/><Relationship Id="rId63" Type="http://schemas.openxmlformats.org/officeDocument/2006/relationships/slide" Target="slides/slide22.xml"/><Relationship Id="rId64" Type="http://schemas.openxmlformats.org/officeDocument/2006/relationships/slide" Target="slides/slide23.xml"/><Relationship Id="rId65" Type="http://schemas.openxmlformats.org/officeDocument/2006/relationships/slide" Target="slides/slide24.xml"/><Relationship Id="rId66" Type="http://schemas.openxmlformats.org/officeDocument/2006/relationships/slide" Target="slides/slide25.xml"/><Relationship Id="rId67" Type="http://schemas.openxmlformats.org/officeDocument/2006/relationships/slide" Target="slides/slide26.xml"/><Relationship Id="rId68" Type="http://schemas.openxmlformats.org/officeDocument/2006/relationships/slide" Target="slides/slide27.xml"/><Relationship Id="rId69" Type="http://schemas.openxmlformats.org/officeDocument/2006/relationships/slide" Target="slides/slide28.xml"/><Relationship Id="rId120" Type="http://schemas.openxmlformats.org/officeDocument/2006/relationships/tableStyles" Target="tableStyles.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 Target="slides/slide1.xml"/><Relationship Id="rId90" Type="http://schemas.openxmlformats.org/officeDocument/2006/relationships/slide" Target="slides/slide49.xml"/><Relationship Id="rId91" Type="http://schemas.openxmlformats.org/officeDocument/2006/relationships/slide" Target="slides/slide50.xml"/><Relationship Id="rId92" Type="http://schemas.openxmlformats.org/officeDocument/2006/relationships/slide" Target="slides/slide51.xml"/><Relationship Id="rId93" Type="http://schemas.openxmlformats.org/officeDocument/2006/relationships/slide" Target="slides/slide52.xml"/><Relationship Id="rId94" Type="http://schemas.openxmlformats.org/officeDocument/2006/relationships/slide" Target="slides/slide53.xml"/><Relationship Id="rId95" Type="http://schemas.openxmlformats.org/officeDocument/2006/relationships/slide" Target="slides/slide54.xml"/><Relationship Id="rId96" Type="http://schemas.openxmlformats.org/officeDocument/2006/relationships/slide" Target="slides/slide55.xml"/><Relationship Id="rId101" Type="http://schemas.openxmlformats.org/officeDocument/2006/relationships/slide" Target="slides/slide60.xml"/><Relationship Id="rId102" Type="http://schemas.openxmlformats.org/officeDocument/2006/relationships/slide" Target="slides/slide61.xml"/><Relationship Id="rId103" Type="http://schemas.openxmlformats.org/officeDocument/2006/relationships/slide" Target="slides/slide62.xml"/><Relationship Id="rId104" Type="http://schemas.openxmlformats.org/officeDocument/2006/relationships/slide" Target="slides/slide63.xml"/><Relationship Id="rId105" Type="http://schemas.openxmlformats.org/officeDocument/2006/relationships/slide" Target="slides/slide64.xml"/><Relationship Id="rId106" Type="http://schemas.openxmlformats.org/officeDocument/2006/relationships/slide" Target="slides/slide65.xml"/><Relationship Id="rId107" Type="http://schemas.openxmlformats.org/officeDocument/2006/relationships/slide" Target="slides/slide66.xml"/><Relationship Id="rId108" Type="http://schemas.openxmlformats.org/officeDocument/2006/relationships/slide" Target="slides/slide67.xml"/><Relationship Id="rId109" Type="http://schemas.openxmlformats.org/officeDocument/2006/relationships/slide" Target="slides/slide68.xml"/><Relationship Id="rId97" Type="http://schemas.openxmlformats.org/officeDocument/2006/relationships/slide" Target="slides/slide56.xml"/><Relationship Id="rId98" Type="http://schemas.openxmlformats.org/officeDocument/2006/relationships/slide" Target="slides/slide57.xml"/><Relationship Id="rId99" Type="http://schemas.openxmlformats.org/officeDocument/2006/relationships/slide" Target="slides/slide58.xml"/><Relationship Id="rId43" Type="http://schemas.openxmlformats.org/officeDocument/2006/relationships/slide" Target="slides/slide2.xml"/><Relationship Id="rId44" Type="http://schemas.openxmlformats.org/officeDocument/2006/relationships/slide" Target="slides/slide3.xml"/><Relationship Id="rId45" Type="http://schemas.openxmlformats.org/officeDocument/2006/relationships/slide" Target="slides/slide4.xml"/><Relationship Id="rId46" Type="http://schemas.openxmlformats.org/officeDocument/2006/relationships/slide" Target="slides/slide5.xml"/><Relationship Id="rId47" Type="http://schemas.openxmlformats.org/officeDocument/2006/relationships/slide" Target="slides/slide6.xml"/><Relationship Id="rId48" Type="http://schemas.openxmlformats.org/officeDocument/2006/relationships/slide" Target="slides/slide7.xml"/><Relationship Id="rId49" Type="http://schemas.openxmlformats.org/officeDocument/2006/relationships/slide" Target="slides/slide8.xml"/><Relationship Id="rId100" Type="http://schemas.openxmlformats.org/officeDocument/2006/relationships/slide" Target="slides/slide59.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70" Type="http://schemas.openxmlformats.org/officeDocument/2006/relationships/slide" Target="slides/slide29.xml"/><Relationship Id="rId71" Type="http://schemas.openxmlformats.org/officeDocument/2006/relationships/slide" Target="slides/slide30.xml"/><Relationship Id="rId72" Type="http://schemas.openxmlformats.org/officeDocument/2006/relationships/slide" Target="slides/slide31.xml"/><Relationship Id="rId73" Type="http://schemas.openxmlformats.org/officeDocument/2006/relationships/slide" Target="slides/slide32.xml"/><Relationship Id="rId74" Type="http://schemas.openxmlformats.org/officeDocument/2006/relationships/slide" Target="slides/slide33.xml"/><Relationship Id="rId75" Type="http://schemas.openxmlformats.org/officeDocument/2006/relationships/slide" Target="slides/slide34.xml"/><Relationship Id="rId76" Type="http://schemas.openxmlformats.org/officeDocument/2006/relationships/slide" Target="slides/slide35.xml"/><Relationship Id="rId77" Type="http://schemas.openxmlformats.org/officeDocument/2006/relationships/slide" Target="slides/slide36.xml"/><Relationship Id="rId78" Type="http://schemas.openxmlformats.org/officeDocument/2006/relationships/slide" Target="slides/slide37.xml"/><Relationship Id="rId79" Type="http://schemas.openxmlformats.org/officeDocument/2006/relationships/slide" Target="slides/slide38.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50" Type="http://schemas.openxmlformats.org/officeDocument/2006/relationships/slide" Target="slides/slide9.xml"/><Relationship Id="rId51" Type="http://schemas.openxmlformats.org/officeDocument/2006/relationships/slide" Target="slides/slide10.xml"/><Relationship Id="rId52" Type="http://schemas.openxmlformats.org/officeDocument/2006/relationships/slide" Target="slides/slide11.xml"/><Relationship Id="rId53" Type="http://schemas.openxmlformats.org/officeDocument/2006/relationships/slide" Target="slides/slide12.xml"/><Relationship Id="rId54" Type="http://schemas.openxmlformats.org/officeDocument/2006/relationships/slide" Target="slides/slide13.xml"/><Relationship Id="rId55" Type="http://schemas.openxmlformats.org/officeDocument/2006/relationships/slide" Target="slides/slide14.xml"/><Relationship Id="rId56" Type="http://schemas.openxmlformats.org/officeDocument/2006/relationships/slide" Target="slides/slide15.xml"/><Relationship Id="rId57" Type="http://schemas.openxmlformats.org/officeDocument/2006/relationships/slide" Target="slides/slide16.xml"/><Relationship Id="rId58" Type="http://schemas.openxmlformats.org/officeDocument/2006/relationships/slide" Target="slides/slide17.xml"/><Relationship Id="rId59" Type="http://schemas.openxmlformats.org/officeDocument/2006/relationships/slide" Target="slides/slide18.xml"/><Relationship Id="rId110" Type="http://schemas.openxmlformats.org/officeDocument/2006/relationships/slide" Target="slides/slide69.xml"/><Relationship Id="rId111" Type="http://schemas.openxmlformats.org/officeDocument/2006/relationships/slide" Target="slides/slide70.xml"/><Relationship Id="rId112" Type="http://schemas.openxmlformats.org/officeDocument/2006/relationships/slide" Target="slides/slide71.xml"/><Relationship Id="rId113" Type="http://schemas.openxmlformats.org/officeDocument/2006/relationships/slide" Target="slides/slide72.xml"/><Relationship Id="rId114" Type="http://schemas.openxmlformats.org/officeDocument/2006/relationships/notesMaster" Target="notesMasters/notesMaster1.xml"/><Relationship Id="rId115" Type="http://schemas.openxmlformats.org/officeDocument/2006/relationships/handoutMaster" Target="handoutMasters/handoutMaster1.xml"/><Relationship Id="rId116" Type="http://schemas.openxmlformats.org/officeDocument/2006/relationships/printerSettings" Target="printerSettings/printerSettings1.bin"/><Relationship Id="rId117" Type="http://schemas.openxmlformats.org/officeDocument/2006/relationships/presProps" Target="presProps.xml"/><Relationship Id="rId118" Type="http://schemas.openxmlformats.org/officeDocument/2006/relationships/viewProps" Target="viewProps.xml"/><Relationship Id="rId119" Type="http://schemas.openxmlformats.org/officeDocument/2006/relationships/theme" Target="theme/theme1.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80" Type="http://schemas.openxmlformats.org/officeDocument/2006/relationships/slide" Target="slides/slide39.xml"/><Relationship Id="rId81" Type="http://schemas.openxmlformats.org/officeDocument/2006/relationships/slide" Target="slides/slide40.xml"/><Relationship Id="rId82" Type="http://schemas.openxmlformats.org/officeDocument/2006/relationships/slide" Target="slides/slide41.xml"/><Relationship Id="rId83" Type="http://schemas.openxmlformats.org/officeDocument/2006/relationships/slide" Target="slides/slide42.xml"/><Relationship Id="rId84" Type="http://schemas.openxmlformats.org/officeDocument/2006/relationships/slide" Target="slides/slide43.xml"/><Relationship Id="rId85" Type="http://schemas.openxmlformats.org/officeDocument/2006/relationships/slide" Target="slides/slide44.xml"/><Relationship Id="rId86" Type="http://schemas.openxmlformats.org/officeDocument/2006/relationships/slide" Target="slides/slide45.xml"/><Relationship Id="rId87" Type="http://schemas.openxmlformats.org/officeDocument/2006/relationships/slide" Target="slides/slide46.xml"/><Relationship Id="rId88" Type="http://schemas.openxmlformats.org/officeDocument/2006/relationships/slide" Target="slides/slide47.xml"/><Relationship Id="rId89" Type="http://schemas.openxmlformats.org/officeDocument/2006/relationships/slide" Target="slides/slide4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Documents%20and%20Settings\yoonguk\Desktop\bars_24_mcus.xls"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Documents%20and%20Settings\yoonguk\Desktop\bars_24_mcu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2233653415"/>
          <c:y val="0.0378040503648536"/>
          <c:w val="0.860801137725527"/>
          <c:h val="0.829522842847769"/>
        </c:manualLayout>
      </c:layout>
      <c:barChart>
        <c:barDir val="col"/>
        <c:grouping val="clustered"/>
        <c:varyColors val="0"/>
        <c:ser>
          <c:idx val="0"/>
          <c:order val="0"/>
          <c:tx>
            <c:strRef>
              <c:f>Sheet1!$B$1</c:f>
              <c:strCache>
                <c:ptCount val="1"/>
                <c:pt idx="0">
                  <c:v>Column1</c:v>
                </c:pt>
              </c:strCache>
            </c:strRef>
          </c:tx>
          <c:spPr>
            <a:solidFill>
              <a:srgbClr val="FF0000"/>
            </a:solidFill>
            <a:ln>
              <a:solidFill>
                <a:srgbClr val="000000"/>
              </a:solidFill>
            </a:ln>
          </c:spPr>
          <c:invertIfNegative val="0"/>
          <c:dPt>
            <c:idx val="0"/>
            <c:invertIfNegative val="0"/>
            <c:bubble3D val="0"/>
            <c:spPr>
              <a:solidFill>
                <a:srgbClr val="0000FF"/>
              </a:solidFill>
              <a:ln>
                <a:solidFill>
                  <a:srgbClr val="000000"/>
                </a:solidFill>
              </a:ln>
            </c:spPr>
          </c:dPt>
          <c:cat>
            <c:strRef>
              <c:f>Sheet1!$A$2:$A$3</c:f>
              <c:strCache>
                <c:ptCount val="2"/>
                <c:pt idx="0">
                  <c:v>STREAM</c:v>
                </c:pt>
                <c:pt idx="1">
                  <c:v>RANDOM</c:v>
                </c:pt>
              </c:strCache>
            </c:strRef>
          </c:cat>
          <c:val>
            <c:numRef>
              <c:f>Sheet1!$B$2:$B$3</c:f>
              <c:numCache>
                <c:formatCode>General</c:formatCode>
                <c:ptCount val="2"/>
                <c:pt idx="0">
                  <c:v>1.180000000000004</c:v>
                </c:pt>
                <c:pt idx="1">
                  <c:v>2.82</c:v>
                </c:pt>
              </c:numCache>
            </c:numRef>
          </c:val>
        </c:ser>
        <c:dLbls>
          <c:showLegendKey val="0"/>
          <c:showVal val="0"/>
          <c:showCatName val="0"/>
          <c:showSerName val="0"/>
          <c:showPercent val="0"/>
          <c:showBubbleSize val="0"/>
        </c:dLbls>
        <c:gapWidth val="150"/>
        <c:axId val="1739430456"/>
        <c:axId val="1462601016"/>
      </c:barChart>
      <c:catAx>
        <c:axId val="1739430456"/>
        <c:scaling>
          <c:orientation val="minMax"/>
        </c:scaling>
        <c:delete val="0"/>
        <c:axPos val="b"/>
        <c:majorTickMark val="out"/>
        <c:minorTickMark val="none"/>
        <c:tickLblPos val="nextTo"/>
        <c:crossAx val="1462601016"/>
        <c:crosses val="autoZero"/>
        <c:auto val="1"/>
        <c:lblAlgn val="ctr"/>
        <c:lblOffset val="100"/>
        <c:noMultiLvlLbl val="0"/>
      </c:catAx>
      <c:valAx>
        <c:axId val="1462601016"/>
        <c:scaling>
          <c:orientation val="minMax"/>
          <c:max val="3.0"/>
        </c:scaling>
        <c:delete val="0"/>
        <c:axPos val="l"/>
        <c:majorGridlines/>
        <c:numFmt formatCode="General" sourceLinked="1"/>
        <c:majorTickMark val="out"/>
        <c:minorTickMark val="none"/>
        <c:tickLblPos val="nextTo"/>
        <c:txPr>
          <a:bodyPr/>
          <a:lstStyle/>
          <a:p>
            <a:pPr>
              <a:defRPr sz="1600"/>
            </a:pPr>
            <a:endParaRPr lang="en-US"/>
          </a:p>
        </c:txPr>
        <c:crossAx val="17394304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2233653415"/>
          <c:y val="0.0378040503648536"/>
          <c:w val="0.860801137725527"/>
          <c:h val="0.829522842847769"/>
        </c:manualLayout>
      </c:layout>
      <c:barChart>
        <c:barDir val="col"/>
        <c:grouping val="clustered"/>
        <c:varyColors val="0"/>
        <c:ser>
          <c:idx val="0"/>
          <c:order val="0"/>
          <c:tx>
            <c:strRef>
              <c:f>Sheet1!$B$1</c:f>
              <c:strCache>
                <c:ptCount val="1"/>
                <c:pt idx="0">
                  <c:v>Column1</c:v>
                </c:pt>
              </c:strCache>
            </c:strRef>
          </c:tx>
          <c:spPr>
            <a:solidFill>
              <a:srgbClr val="FF0000"/>
            </a:solidFill>
            <a:ln>
              <a:solidFill>
                <a:srgbClr val="000000"/>
              </a:solidFill>
            </a:ln>
          </c:spPr>
          <c:invertIfNegative val="0"/>
          <c:dPt>
            <c:idx val="0"/>
            <c:invertIfNegative val="0"/>
            <c:bubble3D val="0"/>
            <c:spPr>
              <a:solidFill>
                <a:srgbClr val="0000FF"/>
              </a:solidFill>
              <a:ln>
                <a:solidFill>
                  <a:srgbClr val="000000"/>
                </a:solidFill>
              </a:ln>
            </c:spPr>
          </c:dPt>
          <c:dPt>
            <c:idx val="1"/>
            <c:invertIfNegative val="0"/>
            <c:bubble3D val="0"/>
            <c:spPr>
              <a:solidFill>
                <a:schemeClr val="accent1">
                  <a:lumMod val="75000"/>
                </a:schemeClr>
              </a:solidFill>
              <a:ln>
                <a:solidFill>
                  <a:srgbClr val="000000"/>
                </a:solidFill>
              </a:ln>
            </c:spPr>
          </c:dPt>
          <c:cat>
            <c:strRef>
              <c:f>Sheet1!$A$2:$A$3</c:f>
              <c:strCache>
                <c:ptCount val="2"/>
                <c:pt idx="0">
                  <c:v>STREAM</c:v>
                </c:pt>
                <c:pt idx="1">
                  <c:v>gcc</c:v>
                </c:pt>
              </c:strCache>
            </c:strRef>
          </c:cat>
          <c:val>
            <c:numRef>
              <c:f>Sheet1!$B$2:$B$3</c:f>
              <c:numCache>
                <c:formatCode>General</c:formatCode>
                <c:ptCount val="2"/>
                <c:pt idx="0">
                  <c:v>1.23</c:v>
                </c:pt>
                <c:pt idx="1">
                  <c:v>2.91</c:v>
                </c:pt>
              </c:numCache>
            </c:numRef>
          </c:val>
        </c:ser>
        <c:dLbls>
          <c:showLegendKey val="0"/>
          <c:showVal val="0"/>
          <c:showCatName val="0"/>
          <c:showSerName val="0"/>
          <c:showPercent val="0"/>
          <c:showBubbleSize val="0"/>
        </c:dLbls>
        <c:gapWidth val="150"/>
        <c:axId val="1462647096"/>
        <c:axId val="1462650072"/>
      </c:barChart>
      <c:catAx>
        <c:axId val="1462647096"/>
        <c:scaling>
          <c:orientation val="minMax"/>
        </c:scaling>
        <c:delete val="0"/>
        <c:axPos val="b"/>
        <c:majorTickMark val="out"/>
        <c:minorTickMark val="none"/>
        <c:tickLblPos val="nextTo"/>
        <c:crossAx val="1462650072"/>
        <c:crosses val="autoZero"/>
        <c:auto val="1"/>
        <c:lblAlgn val="ctr"/>
        <c:lblOffset val="100"/>
        <c:noMultiLvlLbl val="0"/>
      </c:catAx>
      <c:valAx>
        <c:axId val="1462650072"/>
        <c:scaling>
          <c:orientation val="minMax"/>
          <c:max val="3.0"/>
        </c:scaling>
        <c:delete val="0"/>
        <c:axPos val="l"/>
        <c:majorGridlines/>
        <c:numFmt formatCode="General" sourceLinked="1"/>
        <c:majorTickMark val="out"/>
        <c:minorTickMark val="none"/>
        <c:tickLblPos val="nextTo"/>
        <c:txPr>
          <a:bodyPr/>
          <a:lstStyle/>
          <a:p>
            <a:pPr>
              <a:defRPr sz="1600"/>
            </a:pPr>
            <a:endParaRPr lang="en-US"/>
          </a:p>
        </c:txPr>
        <c:crossAx val="1462647096"/>
        <c:crosses val="autoZero"/>
        <c:crossBetween val="between"/>
      </c:valAx>
    </c:plotArea>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2233653415"/>
          <c:y val="0.0378040503648536"/>
          <c:w val="0.860801137725527"/>
          <c:h val="0.829522842847769"/>
        </c:manualLayout>
      </c:layout>
      <c:barChart>
        <c:barDir val="col"/>
        <c:grouping val="clustered"/>
        <c:varyColors val="0"/>
        <c:ser>
          <c:idx val="0"/>
          <c:order val="0"/>
          <c:tx>
            <c:strRef>
              <c:f>Sheet1!$B$1</c:f>
              <c:strCache>
                <c:ptCount val="1"/>
                <c:pt idx="0">
                  <c:v>Column1</c:v>
                </c:pt>
              </c:strCache>
            </c:strRef>
          </c:tx>
          <c:spPr>
            <a:solidFill>
              <a:srgbClr val="FF0000"/>
            </a:solidFill>
            <a:ln>
              <a:solidFill>
                <a:srgbClr val="000000"/>
              </a:solidFill>
            </a:ln>
          </c:spPr>
          <c:invertIfNegative val="0"/>
          <c:dPt>
            <c:idx val="0"/>
            <c:invertIfNegative val="0"/>
            <c:bubble3D val="0"/>
            <c:spPr>
              <a:solidFill>
                <a:srgbClr val="0000FF"/>
              </a:solidFill>
              <a:ln>
                <a:solidFill>
                  <a:srgbClr val="000000"/>
                </a:solidFill>
              </a:ln>
            </c:spPr>
          </c:dPt>
          <c:dPt>
            <c:idx val="1"/>
            <c:invertIfNegative val="0"/>
            <c:bubble3D val="0"/>
            <c:spPr>
              <a:solidFill>
                <a:schemeClr val="tx2"/>
              </a:solidFill>
              <a:ln>
                <a:solidFill>
                  <a:srgbClr val="000000"/>
                </a:solidFill>
              </a:ln>
            </c:spPr>
          </c:dPt>
          <c:cat>
            <c:strRef>
              <c:f>Sheet1!$A$2:$A$3</c:f>
              <c:strCache>
                <c:ptCount val="2"/>
                <c:pt idx="0">
                  <c:v>STREAM</c:v>
                </c:pt>
                <c:pt idx="1">
                  <c:v>Virtual PC</c:v>
                </c:pt>
              </c:strCache>
            </c:strRef>
          </c:cat>
          <c:val>
            <c:numRef>
              <c:f>Sheet1!$B$2:$B$3</c:f>
              <c:numCache>
                <c:formatCode>General</c:formatCode>
                <c:ptCount val="2"/>
                <c:pt idx="0">
                  <c:v>1.21</c:v>
                </c:pt>
                <c:pt idx="1">
                  <c:v>2.59</c:v>
                </c:pt>
              </c:numCache>
            </c:numRef>
          </c:val>
        </c:ser>
        <c:dLbls>
          <c:showLegendKey val="0"/>
          <c:showVal val="0"/>
          <c:showCatName val="0"/>
          <c:showSerName val="0"/>
          <c:showPercent val="0"/>
          <c:showBubbleSize val="0"/>
        </c:dLbls>
        <c:gapWidth val="150"/>
        <c:axId val="1462677128"/>
        <c:axId val="1462167224"/>
      </c:barChart>
      <c:catAx>
        <c:axId val="1462677128"/>
        <c:scaling>
          <c:orientation val="minMax"/>
        </c:scaling>
        <c:delete val="0"/>
        <c:axPos val="b"/>
        <c:majorTickMark val="out"/>
        <c:minorTickMark val="none"/>
        <c:tickLblPos val="nextTo"/>
        <c:crossAx val="1462167224"/>
        <c:crosses val="autoZero"/>
        <c:auto val="1"/>
        <c:lblAlgn val="ctr"/>
        <c:lblOffset val="100"/>
        <c:noMultiLvlLbl val="0"/>
      </c:catAx>
      <c:valAx>
        <c:axId val="1462167224"/>
        <c:scaling>
          <c:orientation val="minMax"/>
          <c:max val="3.0"/>
        </c:scaling>
        <c:delete val="0"/>
        <c:axPos val="l"/>
        <c:majorGridlines/>
        <c:numFmt formatCode="General" sourceLinked="1"/>
        <c:majorTickMark val="out"/>
        <c:minorTickMark val="none"/>
        <c:tickLblPos val="nextTo"/>
        <c:txPr>
          <a:bodyPr/>
          <a:lstStyle/>
          <a:p>
            <a:pPr>
              <a:defRPr sz="1600"/>
            </a:pPr>
            <a:endParaRPr lang="en-US"/>
          </a:p>
        </c:txPr>
        <c:crossAx val="1462677128"/>
        <c:crosses val="autoZero"/>
        <c:crossBetween val="between"/>
      </c:valAx>
      <c:spPr>
        <a:noFill/>
      </c:spPr>
    </c:plotArea>
    <c:plotVisOnly val="1"/>
    <c:dispBlanksAs val="gap"/>
    <c:showDLblsOverMax val="0"/>
  </c:chart>
  <c:spPr>
    <a:solidFill>
      <a:srgbClr val="FFFFFF"/>
    </a:solidFill>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bars_24_mcus!$C$9</c:f>
              <c:strCache>
                <c:ptCount val="1"/>
                <c:pt idx="0">
                  <c:v>FCFS</c:v>
                </c:pt>
              </c:strCache>
            </c:strRef>
          </c:tx>
          <c:invertIfNegative val="0"/>
          <c:cat>
            <c:multiLvlStrRef>
              <c:f>bars_24_mcus!$A$10:$B$14</c:f>
              <c:multiLvlStrCache>
                <c:ptCount val="5"/>
                <c:lvl>
                  <c:pt idx="0">
                    <c:v>1</c:v>
                  </c:pt>
                  <c:pt idx="1">
                    <c:v>2</c:v>
                  </c:pt>
                  <c:pt idx="2">
                    <c:v>4</c:v>
                  </c:pt>
                  <c:pt idx="3">
                    <c:v>8</c:v>
                  </c:pt>
                  <c:pt idx="4">
                    <c:v>16</c:v>
                  </c:pt>
                </c:lvl>
                <c:lvl>
                  <c:pt idx="0">
                    <c:v>Memory controllers</c:v>
                  </c:pt>
                </c:lvl>
              </c:multiLvlStrCache>
            </c:multiLvlStrRef>
          </c:cat>
          <c:val>
            <c:numRef>
              <c:f>bars_24_mcus!$C$10:$C$14</c:f>
              <c:numCache>
                <c:formatCode>General</c:formatCode>
                <c:ptCount val="5"/>
                <c:pt idx="0">
                  <c:v>4.48015398650516</c:v>
                </c:pt>
                <c:pt idx="1">
                  <c:v>7.151558443083641</c:v>
                </c:pt>
                <c:pt idx="2">
                  <c:v>9.42212986313835</c:v>
                </c:pt>
                <c:pt idx="3">
                  <c:v>11.9271058710375</c:v>
                </c:pt>
                <c:pt idx="4">
                  <c:v>14.3902981953518</c:v>
                </c:pt>
              </c:numCache>
            </c:numRef>
          </c:val>
        </c:ser>
        <c:ser>
          <c:idx val="1"/>
          <c:order val="1"/>
          <c:tx>
            <c:strRef>
              <c:f>bars_24_mcus!$D$9</c:f>
              <c:strCache>
                <c:ptCount val="1"/>
                <c:pt idx="0">
                  <c:v>FR_FCFS</c:v>
                </c:pt>
              </c:strCache>
            </c:strRef>
          </c:tx>
          <c:invertIfNegative val="0"/>
          <c:cat>
            <c:multiLvlStrRef>
              <c:f>bars_24_mcus!$A$10:$B$14</c:f>
              <c:multiLvlStrCache>
                <c:ptCount val="5"/>
                <c:lvl>
                  <c:pt idx="0">
                    <c:v>1</c:v>
                  </c:pt>
                  <c:pt idx="1">
                    <c:v>2</c:v>
                  </c:pt>
                  <c:pt idx="2">
                    <c:v>4</c:v>
                  </c:pt>
                  <c:pt idx="3">
                    <c:v>8</c:v>
                  </c:pt>
                  <c:pt idx="4">
                    <c:v>16</c:v>
                  </c:pt>
                </c:lvl>
                <c:lvl>
                  <c:pt idx="0">
                    <c:v>Memory controllers</c:v>
                  </c:pt>
                </c:lvl>
              </c:multiLvlStrCache>
            </c:multiLvlStrRef>
          </c:cat>
          <c:val>
            <c:numRef>
              <c:f>bars_24_mcus!$D$10:$D$14</c:f>
              <c:numCache>
                <c:formatCode>General</c:formatCode>
                <c:ptCount val="5"/>
                <c:pt idx="0">
                  <c:v>4.536320802962428</c:v>
                </c:pt>
                <c:pt idx="1">
                  <c:v>7.409820393537451</c:v>
                </c:pt>
                <c:pt idx="2">
                  <c:v>9.451965340234268</c:v>
                </c:pt>
                <c:pt idx="3">
                  <c:v>11.99508006791201</c:v>
                </c:pt>
                <c:pt idx="4">
                  <c:v>14.4324541926815</c:v>
                </c:pt>
              </c:numCache>
            </c:numRef>
          </c:val>
        </c:ser>
        <c:ser>
          <c:idx val="2"/>
          <c:order val="2"/>
          <c:tx>
            <c:strRef>
              <c:f>bars_24_mcus!$E$9</c:f>
              <c:strCache>
                <c:ptCount val="1"/>
                <c:pt idx="0">
                  <c:v>STFM</c:v>
                </c:pt>
              </c:strCache>
            </c:strRef>
          </c:tx>
          <c:invertIfNegative val="0"/>
          <c:cat>
            <c:multiLvlStrRef>
              <c:f>bars_24_mcus!$A$10:$B$14</c:f>
              <c:multiLvlStrCache>
                <c:ptCount val="5"/>
                <c:lvl>
                  <c:pt idx="0">
                    <c:v>1</c:v>
                  </c:pt>
                  <c:pt idx="1">
                    <c:v>2</c:v>
                  </c:pt>
                  <c:pt idx="2">
                    <c:v>4</c:v>
                  </c:pt>
                  <c:pt idx="3">
                    <c:v>8</c:v>
                  </c:pt>
                  <c:pt idx="4">
                    <c:v>16</c:v>
                  </c:pt>
                </c:lvl>
                <c:lvl>
                  <c:pt idx="0">
                    <c:v>Memory controllers</c:v>
                  </c:pt>
                </c:lvl>
              </c:multiLvlStrCache>
            </c:multiLvlStrRef>
          </c:cat>
          <c:val>
            <c:numRef>
              <c:f>bars_24_mcus!$E$10:$E$14</c:f>
              <c:numCache>
                <c:formatCode>General</c:formatCode>
                <c:ptCount val="5"/>
                <c:pt idx="0">
                  <c:v>5.607943909025959</c:v>
                </c:pt>
                <c:pt idx="1">
                  <c:v>7.245878367989587</c:v>
                </c:pt>
                <c:pt idx="2">
                  <c:v>9.246625403432017</c:v>
                </c:pt>
                <c:pt idx="3">
                  <c:v>11.84548121534093</c:v>
                </c:pt>
                <c:pt idx="4">
                  <c:v>14.37602781574642</c:v>
                </c:pt>
              </c:numCache>
            </c:numRef>
          </c:val>
        </c:ser>
        <c:ser>
          <c:idx val="3"/>
          <c:order val="3"/>
          <c:tx>
            <c:strRef>
              <c:f>bars_24_mcus!$F$9</c:f>
              <c:strCache>
                <c:ptCount val="1"/>
                <c:pt idx="0">
                  <c:v>PAR-BS</c:v>
                </c:pt>
              </c:strCache>
            </c:strRef>
          </c:tx>
          <c:invertIfNegative val="0"/>
          <c:cat>
            <c:multiLvlStrRef>
              <c:f>bars_24_mcus!$A$10:$B$14</c:f>
              <c:multiLvlStrCache>
                <c:ptCount val="5"/>
                <c:lvl>
                  <c:pt idx="0">
                    <c:v>1</c:v>
                  </c:pt>
                  <c:pt idx="1">
                    <c:v>2</c:v>
                  </c:pt>
                  <c:pt idx="2">
                    <c:v>4</c:v>
                  </c:pt>
                  <c:pt idx="3">
                    <c:v>8</c:v>
                  </c:pt>
                  <c:pt idx="4">
                    <c:v>16</c:v>
                  </c:pt>
                </c:lvl>
                <c:lvl>
                  <c:pt idx="0">
                    <c:v>Memory controllers</c:v>
                  </c:pt>
                </c:lvl>
              </c:multiLvlStrCache>
            </c:multiLvlStrRef>
          </c:cat>
          <c:val>
            <c:numRef>
              <c:f>bars_24_mcus!$F$10:$F$14</c:f>
              <c:numCache>
                <c:formatCode>General</c:formatCode>
                <c:ptCount val="5"/>
                <c:pt idx="0">
                  <c:v>5.318148180007071</c:v>
                </c:pt>
                <c:pt idx="1">
                  <c:v>7.982635066018966</c:v>
                </c:pt>
                <c:pt idx="2">
                  <c:v>9.874411576411622</c:v>
                </c:pt>
                <c:pt idx="3">
                  <c:v>12.14804234713058</c:v>
                </c:pt>
                <c:pt idx="4">
                  <c:v>14.49579550745671</c:v>
                </c:pt>
              </c:numCache>
            </c:numRef>
          </c:val>
        </c:ser>
        <c:ser>
          <c:idx val="4"/>
          <c:order val="4"/>
          <c:tx>
            <c:strRef>
              <c:f>bars_24_mcus!$G$9</c:f>
              <c:strCache>
                <c:ptCount val="1"/>
                <c:pt idx="0">
                  <c:v>ATLAS</c:v>
                </c:pt>
              </c:strCache>
            </c:strRef>
          </c:tx>
          <c:spPr>
            <a:solidFill>
              <a:srgbClr val="FF0000"/>
            </a:solidFill>
            <a:ln>
              <a:solidFill>
                <a:srgbClr val="C00000"/>
              </a:solidFill>
            </a:ln>
          </c:spPr>
          <c:invertIfNegative val="0"/>
          <c:cat>
            <c:multiLvlStrRef>
              <c:f>bars_24_mcus!$A$10:$B$14</c:f>
              <c:multiLvlStrCache>
                <c:ptCount val="5"/>
                <c:lvl>
                  <c:pt idx="0">
                    <c:v>1</c:v>
                  </c:pt>
                  <c:pt idx="1">
                    <c:v>2</c:v>
                  </c:pt>
                  <c:pt idx="2">
                    <c:v>4</c:v>
                  </c:pt>
                  <c:pt idx="3">
                    <c:v>8</c:v>
                  </c:pt>
                  <c:pt idx="4">
                    <c:v>16</c:v>
                  </c:pt>
                </c:lvl>
                <c:lvl>
                  <c:pt idx="0">
                    <c:v>Memory controllers</c:v>
                  </c:pt>
                </c:lvl>
              </c:multiLvlStrCache>
            </c:multiLvlStrRef>
          </c:cat>
          <c:val>
            <c:numRef>
              <c:f>bars_24_mcus!$G$10:$G$14</c:f>
              <c:numCache>
                <c:formatCode>General</c:formatCode>
                <c:ptCount val="5"/>
                <c:pt idx="0">
                  <c:v>6.224152816146617</c:v>
                </c:pt>
                <c:pt idx="1">
                  <c:v>8.764818410704298</c:v>
                </c:pt>
                <c:pt idx="2">
                  <c:v>10.69951280659391</c:v>
                </c:pt>
                <c:pt idx="3">
                  <c:v>12.85967960664511</c:v>
                </c:pt>
                <c:pt idx="4">
                  <c:v>15.0021499922761</c:v>
                </c:pt>
              </c:numCache>
            </c:numRef>
          </c:val>
        </c:ser>
        <c:dLbls>
          <c:showLegendKey val="0"/>
          <c:showVal val="0"/>
          <c:showCatName val="0"/>
          <c:showSerName val="0"/>
          <c:showPercent val="0"/>
          <c:showBubbleSize val="0"/>
        </c:dLbls>
        <c:gapWidth val="150"/>
        <c:axId val="1834348200"/>
        <c:axId val="1834343352"/>
      </c:barChart>
      <c:catAx>
        <c:axId val="1834348200"/>
        <c:scaling>
          <c:orientation val="minMax"/>
        </c:scaling>
        <c:delete val="0"/>
        <c:axPos val="b"/>
        <c:majorTickMark val="out"/>
        <c:minorTickMark val="none"/>
        <c:tickLblPos val="nextTo"/>
        <c:txPr>
          <a:bodyPr/>
          <a:lstStyle/>
          <a:p>
            <a:pPr>
              <a:defRPr sz="1600" b="0"/>
            </a:pPr>
            <a:endParaRPr lang="en-US"/>
          </a:p>
        </c:txPr>
        <c:crossAx val="1834343352"/>
        <c:crosses val="autoZero"/>
        <c:auto val="1"/>
        <c:lblAlgn val="ctr"/>
        <c:lblOffset val="100"/>
        <c:noMultiLvlLbl val="0"/>
      </c:catAx>
      <c:valAx>
        <c:axId val="1834343352"/>
        <c:scaling>
          <c:orientation val="minMax"/>
          <c:min val="4.0"/>
        </c:scaling>
        <c:delete val="0"/>
        <c:axPos val="l"/>
        <c:majorGridlines/>
        <c:title>
          <c:tx>
            <c:rich>
              <a:bodyPr rot="-5400000" vert="horz"/>
              <a:lstStyle/>
              <a:p>
                <a:pPr>
                  <a:defRPr sz="1600" b="0"/>
                </a:pPr>
                <a:r>
                  <a:rPr lang="en-US" sz="1600" b="0"/>
                  <a:t>System throughput</a:t>
                </a:r>
              </a:p>
            </c:rich>
          </c:tx>
          <c:layout/>
          <c:overlay val="0"/>
        </c:title>
        <c:numFmt formatCode="General" sourceLinked="1"/>
        <c:majorTickMark val="out"/>
        <c:minorTickMark val="none"/>
        <c:tickLblPos val="nextTo"/>
        <c:txPr>
          <a:bodyPr/>
          <a:lstStyle/>
          <a:p>
            <a:pPr>
              <a:defRPr sz="1600" b="0"/>
            </a:pPr>
            <a:endParaRPr lang="en-US"/>
          </a:p>
        </c:txPr>
        <c:crossAx val="1834348200"/>
        <c:crosses val="autoZero"/>
        <c:crossBetween val="between"/>
      </c:valAx>
      <c:spPr>
        <a:noFill/>
      </c:spPr>
    </c:plotArea>
    <c:legend>
      <c:legendPos val="t"/>
      <c:legendEntry>
        <c:idx val="0"/>
        <c:txPr>
          <a:bodyPr/>
          <a:lstStyle/>
          <a:p>
            <a:pPr>
              <a:defRPr sz="2200" b="0"/>
            </a:pPr>
            <a:endParaRPr lang="en-US"/>
          </a:p>
        </c:txPr>
      </c:legendEntry>
      <c:legendEntry>
        <c:idx val="1"/>
        <c:txPr>
          <a:bodyPr/>
          <a:lstStyle/>
          <a:p>
            <a:pPr>
              <a:defRPr sz="2200" b="0"/>
            </a:pPr>
            <a:endParaRPr lang="en-US"/>
          </a:p>
        </c:txPr>
      </c:legendEntry>
      <c:legendEntry>
        <c:idx val="2"/>
        <c:txPr>
          <a:bodyPr/>
          <a:lstStyle/>
          <a:p>
            <a:pPr>
              <a:defRPr sz="2200" b="0"/>
            </a:pPr>
            <a:endParaRPr lang="en-US"/>
          </a:p>
        </c:txPr>
      </c:legendEntry>
      <c:legendEntry>
        <c:idx val="3"/>
        <c:txPr>
          <a:bodyPr/>
          <a:lstStyle/>
          <a:p>
            <a:pPr>
              <a:defRPr sz="2200" b="0"/>
            </a:pPr>
            <a:endParaRPr lang="en-US"/>
          </a:p>
        </c:txPr>
      </c:legendEntry>
      <c:legendEntry>
        <c:idx val="4"/>
        <c:txPr>
          <a:bodyPr/>
          <a:lstStyle/>
          <a:p>
            <a:pPr>
              <a:defRPr sz="2200" b="0"/>
            </a:pPr>
            <a:endParaRPr lang="en-US"/>
          </a:p>
        </c:txPr>
      </c:legendEntry>
      <c:layout/>
      <c:overlay val="0"/>
      <c:txPr>
        <a:bodyPr/>
        <a:lstStyle/>
        <a:p>
          <a:pPr>
            <a:defRPr sz="1800" b="0"/>
          </a:pPr>
          <a:endParaRPr lang="en-US"/>
        </a:p>
      </c:txPr>
    </c:legend>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bars_24_mcus!$K$49</c:f>
              <c:strCache>
                <c:ptCount val="1"/>
                <c:pt idx="0">
                  <c:v>PAR-BS</c:v>
                </c:pt>
              </c:strCache>
            </c:strRef>
          </c:tx>
          <c:invertIfNegative val="0"/>
          <c:cat>
            <c:multiLvlStrRef>
              <c:f>bars_24_mcus!$I$50:$J$54</c:f>
              <c:multiLvlStrCache>
                <c:ptCount val="5"/>
                <c:lvl>
                  <c:pt idx="0">
                    <c:v>4</c:v>
                  </c:pt>
                  <c:pt idx="1">
                    <c:v>8</c:v>
                  </c:pt>
                  <c:pt idx="2">
                    <c:v>16</c:v>
                  </c:pt>
                  <c:pt idx="3">
                    <c:v>24</c:v>
                  </c:pt>
                  <c:pt idx="4">
                    <c:v>32</c:v>
                  </c:pt>
                </c:lvl>
                <c:lvl>
                  <c:pt idx="0">
                    <c:v>Cores</c:v>
                  </c:pt>
                </c:lvl>
              </c:multiLvlStrCache>
            </c:multiLvlStrRef>
          </c:cat>
          <c:val>
            <c:numRef>
              <c:f>bars_24_mcus!$K$50:$K$54</c:f>
              <c:numCache>
                <c:formatCode>General</c:formatCode>
                <c:ptCount val="5"/>
                <c:pt idx="0">
                  <c:v>3.270738988999993</c:v>
                </c:pt>
                <c:pt idx="1">
                  <c:v>4.810502843999977</c:v>
                </c:pt>
                <c:pt idx="2">
                  <c:v>7.507367831617739</c:v>
                </c:pt>
                <c:pt idx="3">
                  <c:v>9.874411576411622</c:v>
                </c:pt>
                <c:pt idx="4">
                  <c:v>11.6320557963832</c:v>
                </c:pt>
              </c:numCache>
            </c:numRef>
          </c:val>
        </c:ser>
        <c:ser>
          <c:idx val="1"/>
          <c:order val="1"/>
          <c:tx>
            <c:strRef>
              <c:f>bars_24_mcus!$L$49</c:f>
              <c:strCache>
                <c:ptCount val="1"/>
                <c:pt idx="0">
                  <c:v>ATLAS</c:v>
                </c:pt>
              </c:strCache>
            </c:strRef>
          </c:tx>
          <c:spPr>
            <a:solidFill>
              <a:srgbClr val="FF0000"/>
            </a:solidFill>
          </c:spPr>
          <c:invertIfNegative val="0"/>
          <c:cat>
            <c:multiLvlStrRef>
              <c:f>bars_24_mcus!$I$50:$J$54</c:f>
              <c:multiLvlStrCache>
                <c:ptCount val="5"/>
                <c:lvl>
                  <c:pt idx="0">
                    <c:v>4</c:v>
                  </c:pt>
                  <c:pt idx="1">
                    <c:v>8</c:v>
                  </c:pt>
                  <c:pt idx="2">
                    <c:v>16</c:v>
                  </c:pt>
                  <c:pt idx="3">
                    <c:v>24</c:v>
                  </c:pt>
                  <c:pt idx="4">
                    <c:v>32</c:v>
                  </c:pt>
                </c:lvl>
                <c:lvl>
                  <c:pt idx="0">
                    <c:v>Cores</c:v>
                  </c:pt>
                </c:lvl>
              </c:multiLvlStrCache>
            </c:multiLvlStrRef>
          </c:cat>
          <c:val>
            <c:numRef>
              <c:f>bars_24_mcus!$L$50:$L$54</c:f>
              <c:numCache>
                <c:formatCode>General</c:formatCode>
                <c:ptCount val="5"/>
                <c:pt idx="0">
                  <c:v>3.30704288299999</c:v>
                </c:pt>
                <c:pt idx="1">
                  <c:v>4.97956191799999</c:v>
                </c:pt>
                <c:pt idx="2">
                  <c:v>7.807898198193572</c:v>
                </c:pt>
                <c:pt idx="3">
                  <c:v>10.69951280659391</c:v>
                </c:pt>
                <c:pt idx="4">
                  <c:v>12.88712703030901</c:v>
                </c:pt>
              </c:numCache>
            </c:numRef>
          </c:val>
        </c:ser>
        <c:dLbls>
          <c:showLegendKey val="0"/>
          <c:showVal val="0"/>
          <c:showCatName val="0"/>
          <c:showSerName val="0"/>
          <c:showPercent val="0"/>
          <c:showBubbleSize val="0"/>
        </c:dLbls>
        <c:gapWidth val="150"/>
        <c:axId val="1467089192"/>
        <c:axId val="1467086200"/>
      </c:barChart>
      <c:catAx>
        <c:axId val="1467089192"/>
        <c:scaling>
          <c:orientation val="minMax"/>
        </c:scaling>
        <c:delete val="0"/>
        <c:axPos val="b"/>
        <c:majorTickMark val="out"/>
        <c:minorTickMark val="none"/>
        <c:tickLblPos val="nextTo"/>
        <c:txPr>
          <a:bodyPr/>
          <a:lstStyle/>
          <a:p>
            <a:pPr>
              <a:defRPr sz="1600"/>
            </a:pPr>
            <a:endParaRPr lang="en-US"/>
          </a:p>
        </c:txPr>
        <c:crossAx val="1467086200"/>
        <c:crosses val="autoZero"/>
        <c:auto val="1"/>
        <c:lblAlgn val="ctr"/>
        <c:lblOffset val="100"/>
        <c:noMultiLvlLbl val="0"/>
      </c:catAx>
      <c:valAx>
        <c:axId val="1467086200"/>
        <c:scaling>
          <c:orientation val="minMax"/>
        </c:scaling>
        <c:delete val="0"/>
        <c:axPos val="l"/>
        <c:majorGridlines/>
        <c:title>
          <c:tx>
            <c:rich>
              <a:bodyPr rot="-5400000" vert="horz"/>
              <a:lstStyle/>
              <a:p>
                <a:pPr>
                  <a:defRPr sz="1600" b="0"/>
                </a:pPr>
                <a:r>
                  <a:rPr lang="en-US" sz="1600" b="0"/>
                  <a:t>System throughput</a:t>
                </a:r>
              </a:p>
            </c:rich>
          </c:tx>
          <c:layout/>
          <c:overlay val="0"/>
        </c:title>
        <c:numFmt formatCode="General" sourceLinked="1"/>
        <c:majorTickMark val="out"/>
        <c:minorTickMark val="none"/>
        <c:tickLblPos val="nextTo"/>
        <c:txPr>
          <a:bodyPr/>
          <a:lstStyle/>
          <a:p>
            <a:pPr>
              <a:defRPr sz="1600"/>
            </a:pPr>
            <a:endParaRPr lang="en-US"/>
          </a:p>
        </c:txPr>
        <c:crossAx val="1467089192"/>
        <c:crosses val="autoZero"/>
        <c:crossBetween val="between"/>
      </c:valAx>
    </c:plotArea>
    <c:legend>
      <c:legendPos val="t"/>
      <c:legendEntry>
        <c:idx val="0"/>
        <c:txPr>
          <a:bodyPr/>
          <a:lstStyle/>
          <a:p>
            <a:pPr>
              <a:defRPr sz="2200"/>
            </a:pPr>
            <a:endParaRPr lang="en-US"/>
          </a:p>
        </c:txPr>
      </c:legendEntry>
      <c:legendEntry>
        <c:idx val="1"/>
        <c:txPr>
          <a:bodyPr/>
          <a:lstStyle/>
          <a:p>
            <a:pPr>
              <a:defRPr sz="2200"/>
            </a:pPr>
            <a:endParaRPr lang="en-US"/>
          </a:p>
        </c:txPr>
      </c:legendEntry>
      <c:layout/>
      <c:overlay val="0"/>
      <c:txPr>
        <a:bodyPr/>
        <a:lstStyle/>
        <a:p>
          <a:pPr>
            <a:defRPr sz="1600"/>
          </a:pPr>
          <a:endParaRPr lang="en-US"/>
        </a:p>
      </c:txPr>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9/21/13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04629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9/21/13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3558070563"/>
      </p:ext>
    </p:extLst>
  </p:cSld>
  <p:clrMap bg1="lt1" tx1="dk1" bg2="lt2" tx2="dk2" accent1="accent1" accent2="accent2" accent3="accent3" accent4="accent4" accent5="accent5" accent6="accent6" hlink="hlink" folHlink="folHlink"/>
  <p:notesStyle>
    <a:lvl1pPr marL="0" algn="l" defTabSz="914024" rtl="0" eaLnBrk="1" latinLnBrk="0" hangingPunct="1">
      <a:defRPr sz="1200" kern="1200">
        <a:solidFill>
          <a:schemeClr val="tx1"/>
        </a:solidFill>
        <a:latin typeface="+mn-lt"/>
        <a:ea typeface="+mn-ea"/>
        <a:cs typeface="+mn-cs"/>
      </a:defRPr>
    </a:lvl1pPr>
    <a:lvl2pPr marL="457011" algn="l" defTabSz="914024" rtl="0" eaLnBrk="1" latinLnBrk="0" hangingPunct="1">
      <a:defRPr sz="1200" kern="1200">
        <a:solidFill>
          <a:schemeClr val="tx1"/>
        </a:solidFill>
        <a:latin typeface="+mn-lt"/>
        <a:ea typeface="+mn-ea"/>
        <a:cs typeface="+mn-cs"/>
      </a:defRPr>
    </a:lvl2pPr>
    <a:lvl3pPr marL="914024" algn="l" defTabSz="914024" rtl="0" eaLnBrk="1" latinLnBrk="0" hangingPunct="1">
      <a:defRPr sz="1200" kern="1200">
        <a:solidFill>
          <a:schemeClr val="tx1"/>
        </a:solidFill>
        <a:latin typeface="+mn-lt"/>
        <a:ea typeface="+mn-ea"/>
        <a:cs typeface="+mn-cs"/>
      </a:defRPr>
    </a:lvl3pPr>
    <a:lvl4pPr marL="1371040" algn="l" defTabSz="914024" rtl="0" eaLnBrk="1" latinLnBrk="0" hangingPunct="1">
      <a:defRPr sz="1200" kern="1200">
        <a:solidFill>
          <a:schemeClr val="tx1"/>
        </a:solidFill>
        <a:latin typeface="+mn-lt"/>
        <a:ea typeface="+mn-ea"/>
        <a:cs typeface="+mn-cs"/>
      </a:defRPr>
    </a:lvl4pPr>
    <a:lvl5pPr marL="1828052" algn="l" defTabSz="914024" rtl="0" eaLnBrk="1" latinLnBrk="0" hangingPunct="1">
      <a:defRPr sz="1200" kern="1200">
        <a:solidFill>
          <a:schemeClr val="tx1"/>
        </a:solidFill>
        <a:latin typeface="+mn-lt"/>
        <a:ea typeface="+mn-ea"/>
        <a:cs typeface="+mn-cs"/>
      </a:defRPr>
    </a:lvl5pPr>
    <a:lvl6pPr marL="2285064" algn="l" defTabSz="914024" rtl="0" eaLnBrk="1" latinLnBrk="0" hangingPunct="1">
      <a:defRPr sz="1200" kern="1200">
        <a:solidFill>
          <a:schemeClr val="tx1"/>
        </a:solidFill>
        <a:latin typeface="+mn-lt"/>
        <a:ea typeface="+mn-ea"/>
        <a:cs typeface="+mn-cs"/>
      </a:defRPr>
    </a:lvl6pPr>
    <a:lvl7pPr marL="2742079" algn="l" defTabSz="914024" rtl="0" eaLnBrk="1" latinLnBrk="0" hangingPunct="1">
      <a:defRPr sz="1200" kern="1200">
        <a:solidFill>
          <a:schemeClr val="tx1"/>
        </a:solidFill>
        <a:latin typeface="+mn-lt"/>
        <a:ea typeface="+mn-ea"/>
        <a:cs typeface="+mn-cs"/>
      </a:defRPr>
    </a:lvl7pPr>
    <a:lvl8pPr marL="3199088" algn="l" defTabSz="914024" rtl="0" eaLnBrk="1" latinLnBrk="0" hangingPunct="1">
      <a:defRPr sz="1200" kern="1200">
        <a:solidFill>
          <a:schemeClr val="tx1"/>
        </a:solidFill>
        <a:latin typeface="+mn-lt"/>
        <a:ea typeface="+mn-ea"/>
        <a:cs typeface="+mn-cs"/>
      </a:defRPr>
    </a:lvl8pPr>
    <a:lvl9pPr marL="3656104" algn="l" defTabSz="91402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067F3B-8EE4-074B-B60C-8281764CC4EC}" type="slidenum">
              <a:rPr lang="en-US" sz="1200">
                <a:solidFill>
                  <a:srgbClr val="000000"/>
                </a:solidFill>
              </a:rPr>
              <a:pPr eaLnBrk="1" hangingPunct="1"/>
              <a:t>1</a:t>
            </a:fld>
            <a:endParaRPr lang="en-US" sz="1200">
              <a:solidFill>
                <a:srgbClr val="000000"/>
              </a:solidFill>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RANDOM</a:t>
            </a:r>
            <a:r>
              <a:rPr lang="en-US" baseline="0" dirty="0" smtClean="0"/>
              <a:t> was given higher OS priority in the experiments</a:t>
            </a:r>
            <a:endParaRPr lang="en-US" dirty="0"/>
          </a:p>
        </p:txBody>
      </p:sp>
      <p:sp>
        <p:nvSpPr>
          <p:cNvPr id="4" name="Slide Number Placeholder 3"/>
          <p:cNvSpPr>
            <a:spLocks noGrp="1"/>
          </p:cNvSpPr>
          <p:nvPr>
            <p:ph type="sldNum" sz="quarter" idx="10"/>
          </p:nvPr>
        </p:nvSpPr>
        <p:spPr/>
        <p:txBody>
          <a:bodyPr/>
          <a:lstStyle/>
          <a:p>
            <a:pPr>
              <a:defRPr/>
            </a:pPr>
            <a:fld id="{2D9AD881-9221-4112-925B-F85EA4998059}" type="slidenum">
              <a:rPr lang="en-US" smtClean="0"/>
              <a:pPr>
                <a:defRPr/>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FF2B34-CCC2-9346-B61F-9DADAA7AAFDC}" type="slidenum">
              <a:rPr lang="en-US" sz="1200">
                <a:cs typeface="Arial" charset="0"/>
              </a:rPr>
              <a:pPr eaLnBrk="1" hangingPunct="1"/>
              <a:t>17</a:t>
            </a:fld>
            <a:endParaRPr lang="en-US" sz="1200" dirty="0">
              <a:cs typeface="Arial" charset="0"/>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FF2B34-CCC2-9346-B61F-9DADAA7AAFDC}" type="slidenum">
              <a:rPr lang="en-US" sz="1200">
                <a:cs typeface="Arial" charset="0"/>
              </a:rPr>
              <a:pPr eaLnBrk="1" hangingPunct="1"/>
              <a:t>18</a:t>
            </a:fld>
            <a:endParaRPr lang="en-US" sz="1200" dirty="0">
              <a:cs typeface="Arial" charset="0"/>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cs typeface="Arial" charset="0"/>
              </a:rPr>
              <a:pPr eaLnBrk="1" hangingPunct="1"/>
              <a:t>24</a:t>
            </a:fld>
            <a:endParaRPr lang="en-US" sz="1200">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 memory scheduler can actively exploit bank-level</a:t>
            </a:r>
            <a:r>
              <a:rPr lang="en-US" baseline="0" dirty="0" smtClean="0"/>
              <a:t> parallelism to reduce the effective memory access latency. Here’s how.</a:t>
            </a:r>
          </a:p>
          <a:p>
            <a:endParaRPr lang="en-US" baseline="0" dirty="0" smtClean="0"/>
          </a:p>
          <a:p>
            <a:r>
              <a:rPr lang="en-US" baseline="0" dirty="0" smtClean="0"/>
              <a:t>Let us assume a case where two threads send two memory requests to two different banks. </a:t>
            </a:r>
          </a:p>
          <a:p>
            <a:endParaRPr lang="en-US" baseline="0" dirty="0" smtClean="0"/>
          </a:p>
          <a:p>
            <a:r>
              <a:rPr lang="en-US" baseline="0" dirty="0" smtClean="0"/>
              <a:t>A naïve memory scheduler that doesn’t exploit bank-level parallelism would schedule the requests in the order they arrived.</a:t>
            </a:r>
          </a:p>
          <a:p>
            <a:endParaRPr lang="en-US" baseline="0" dirty="0" smtClean="0"/>
          </a:p>
          <a:p>
            <a:r>
              <a:rPr lang="en-US" baseline="0" dirty="0" smtClean="0"/>
              <a:t>As shown in their thread execution timeline, both threads must wait for two bank latencies before all their requests are serviced.</a:t>
            </a:r>
          </a:p>
          <a:p>
            <a:endParaRPr lang="en-US" baseline="0" dirty="0" smtClean="0"/>
          </a:p>
          <a:p>
            <a:r>
              <a:rPr lang="en-US" baseline="0" dirty="0" smtClean="0"/>
              <a:t>In contrast, a memory scheduler that is aware of bank-level parallelism was proposed by </a:t>
            </a:r>
            <a:r>
              <a:rPr lang="en-US" baseline="0" dirty="0" err="1" smtClean="0"/>
              <a:t>Mutlu</a:t>
            </a:r>
            <a:r>
              <a:rPr lang="en-US" baseline="0" dirty="0" smtClean="0"/>
              <a:t> and </a:t>
            </a:r>
            <a:r>
              <a:rPr lang="en-US" baseline="0" dirty="0" err="1" smtClean="0"/>
              <a:t>Moscibroda</a:t>
            </a:r>
            <a:r>
              <a:rPr lang="en-US" baseline="0" dirty="0" smtClean="0"/>
              <a:t>.</a:t>
            </a:r>
          </a:p>
          <a:p>
            <a:endParaRPr lang="en-US" baseline="0" dirty="0" smtClean="0"/>
          </a:p>
          <a:p>
            <a:r>
              <a:rPr lang="en-US" baseline="0" dirty="0" smtClean="0"/>
              <a:t>Their key idea was to rank the threads so that thread’s memory requests are prioritized in the same order across all the banks.</a:t>
            </a:r>
          </a:p>
          <a:p>
            <a:endParaRPr lang="en-US" baseline="0" dirty="0" smtClean="0"/>
          </a:p>
          <a:p>
            <a:r>
              <a:rPr lang="en-US" baseline="0" dirty="0" smtClean="0"/>
              <a:t>In this case, let us assume that the blue thread’s request are the most prioritized. </a:t>
            </a:r>
          </a:p>
          <a:p>
            <a:endParaRPr lang="en-US" baseline="0" dirty="0" smtClean="0"/>
          </a:p>
          <a:p>
            <a:r>
              <a:rPr lang="en-US" baseline="0" dirty="0" smtClean="0"/>
              <a:t>The scheduler would then reorder the requests at bank 1’s request buffer…</a:t>
            </a:r>
          </a:p>
          <a:p>
            <a:endParaRPr lang="en-US" baseline="0" dirty="0" smtClean="0"/>
          </a:p>
          <a:p>
            <a:r>
              <a:rPr lang="en-US" baseline="0" dirty="0" smtClean="0"/>
              <a:t>so that the blue requests are serviced concurrently, after which the red requests can be serviced concurrently.</a:t>
            </a:r>
          </a:p>
          <a:p>
            <a:endParaRPr lang="en-US" baseline="0" dirty="0" smtClean="0"/>
          </a:p>
          <a:p>
            <a:r>
              <a:rPr lang="en-US" baseline="0" dirty="0" smtClean="0"/>
              <a:t>The memory service timeline shows how the access latencies for requests from the same thread are overlapped.</a:t>
            </a:r>
          </a:p>
          <a:p>
            <a:endParaRPr lang="en-US" baseline="0" dirty="0" smtClean="0"/>
          </a:p>
          <a:p>
            <a:r>
              <a:rPr lang="en-US" baseline="0" dirty="0" smtClean="0"/>
              <a:t>And, as a result, thread A has to wait less for its requests to be serviced.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0051F0C-EC29-4487-B7FB-C4559A484AC4}" type="slidenum">
              <a:rPr lang="en-US" smtClean="0">
                <a:solidFill>
                  <a:prstClr val="black"/>
                </a:solidFill>
                <a:latin typeface="Calibri"/>
              </a:rPr>
              <a:pPr/>
              <a:t>26</a:t>
            </a:fld>
            <a:endParaRPr lang="en-US">
              <a:solidFill>
                <a:prstClr val="black"/>
              </a:solidFill>
              <a:latin typeface="Calibri"/>
            </a:endParaRPr>
          </a:p>
        </p:txBody>
      </p:sp>
    </p:spTree>
    <p:extLst>
      <p:ext uri="{BB962C8B-B14F-4D97-AF65-F5344CB8AC3E}">
        <p14:creationId xmlns:p14="http://schemas.microsoft.com/office/powerpoint/2010/main" val="1424339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Threads</a:t>
            </a:r>
            <a:r>
              <a:rPr lang="en-US" baseline="0" dirty="0" smtClean="0"/>
              <a:t> are ordered</a:t>
            </a:r>
            <a:r>
              <a:rPr lang="en-US" dirty="0" smtClean="0"/>
              <a:t> such that 1) system throughput is maximized and 2) stall-time fairness is maintained</a:t>
            </a:r>
          </a:p>
          <a:p>
            <a:r>
              <a:rPr lang="en-US" dirty="0" smtClean="0"/>
              <a:t>(An ordering/ranking is formed among threads)</a:t>
            </a:r>
          </a:p>
          <a:p>
            <a:r>
              <a:rPr lang="en-US" dirty="0" smtClean="0"/>
              <a:t>The key idea of this ordering is to maximize system throughput</a:t>
            </a:r>
            <a:endParaRPr lang="en-US" dirty="0"/>
          </a:p>
        </p:txBody>
      </p:sp>
      <p:sp>
        <p:nvSpPr>
          <p:cNvPr id="4" name="Slide Number Placeholder 3"/>
          <p:cNvSpPr>
            <a:spLocks noGrp="1"/>
          </p:cNvSpPr>
          <p:nvPr>
            <p:ph type="sldNum" sz="quarter" idx="10"/>
          </p:nvPr>
        </p:nvSpPr>
        <p:spPr/>
        <p:txBody>
          <a:bodyPr/>
          <a:lstStyle/>
          <a:p>
            <a:pPr>
              <a:defRPr/>
            </a:pPr>
            <a:fld id="{2D9AD881-9221-4112-925B-F85EA4998059}" type="slidenum">
              <a:rPr lang="en-US" smtClean="0">
                <a:solidFill>
                  <a:prstClr val="black"/>
                </a:solidFill>
                <a:latin typeface="Calibri"/>
              </a:rPr>
              <a:pPr>
                <a:defRPr/>
              </a:pPr>
              <a:t>27</a:t>
            </a:fld>
            <a:endParaRPr lang="en-US">
              <a:solidFill>
                <a:prstClr val="black"/>
              </a:solidFill>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cs typeface="Arial" charset="0"/>
              </a:rPr>
              <a:pPr eaLnBrk="1" hangingPunct="1"/>
              <a:t>33</a:t>
            </a:fld>
            <a:endParaRPr lang="en-US" sz="1200">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FF2B34-CCC2-9346-B61F-9DADAA7AAFDC}" type="slidenum">
              <a:rPr lang="en-US" sz="1200">
                <a:cs typeface="Arial" charset="0"/>
              </a:rPr>
              <a:pPr eaLnBrk="1" hangingPunct="1"/>
              <a:t>34</a:t>
            </a:fld>
            <a:endParaRPr lang="en-US" sz="1200" dirty="0">
              <a:cs typeface="Arial" charset="0"/>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92D28D-854F-9C46-A1A7-FFFBA91E4F7A}" type="slidenum">
              <a:rPr lang="en-US" sz="1200">
                <a:solidFill>
                  <a:prstClr val="black"/>
                </a:solidFill>
                <a:cs typeface="Arial" charset="0"/>
              </a:rPr>
              <a:pPr eaLnBrk="1" hangingPunct="1"/>
              <a:t>36</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sz="1000">
                <a:latin typeface="Arial" charset="0"/>
              </a:rPr>
              <a:t>Memory-slowdown is the relative increase in the DRAM-related stall-time due to interference from other threads</a:t>
            </a:r>
          </a:p>
          <a:p>
            <a:pPr eaLnBrk="1" hangingPunct="1">
              <a:lnSpc>
                <a:spcPct val="80000"/>
              </a:lnSpc>
            </a:pPr>
            <a:r>
              <a:rPr lang="en-US" sz="1000">
                <a:latin typeface="Arial" charset="0"/>
              </a:rPr>
              <a:t>For example, if a thread</a:t>
            </a:r>
            <a:r>
              <a:rPr lang="ja-JP" altLang="en-US" sz="1000">
                <a:latin typeface="Arial" charset="0"/>
              </a:rPr>
              <a:t>’</a:t>
            </a:r>
            <a:r>
              <a:rPr lang="en-US" altLang="ja-JP" sz="1000">
                <a:latin typeface="Arial" charset="0"/>
              </a:rPr>
              <a:t>s DRAM related stall time is 1 hour when running alone, and its stall-time is 2 hours when it runs together with other threads,</a:t>
            </a:r>
          </a:p>
          <a:p>
            <a:pPr eaLnBrk="1" hangingPunct="1">
              <a:lnSpc>
                <a:spcPct val="80000"/>
              </a:lnSpc>
            </a:pPr>
            <a:r>
              <a:rPr lang="en-US" sz="1000">
                <a:latin typeface="Arial" charset="0"/>
              </a:rPr>
              <a:t>Its memory-slowdown is said to be 2.</a:t>
            </a:r>
          </a:p>
          <a:p>
            <a:pPr eaLnBrk="1" hangingPunct="1">
              <a:lnSpc>
                <a:spcPct val="80000"/>
              </a:lnSpc>
            </a:pPr>
            <a:endParaRPr lang="en-US" sz="1000">
              <a:latin typeface="Arial" charset="0"/>
            </a:endParaRPr>
          </a:p>
          <a:p>
            <a:pPr eaLnBrk="1" hangingPunct="1">
              <a:lnSpc>
                <a:spcPct val="80000"/>
              </a:lnSpc>
            </a:pPr>
            <a:r>
              <a:rPr lang="en-US" sz="1000">
                <a:latin typeface="Arial" charset="0"/>
              </a:rPr>
              <a:t>Give an example at the end: If a thread waits for DRAM 1 hour running by itself and this increases to 2 hours (its slowdown is 2), then a thread that waits for DRAM 2 hours, should now wait for DRAM 4 hours. </a:t>
            </a:r>
          </a:p>
          <a:p>
            <a:pPr eaLnBrk="1" hangingPunct="1">
              <a:lnSpc>
                <a:spcPct val="80000"/>
              </a:lnSpc>
            </a:pPr>
            <a:endParaRPr lang="en-US" sz="1000">
              <a:latin typeface="Arial" charset="0"/>
            </a:endParaRPr>
          </a:p>
          <a:p>
            <a:pPr eaLnBrk="1" hangingPunct="1">
              <a:lnSpc>
                <a:spcPct val="80000"/>
              </a:lnSpc>
            </a:pPr>
            <a:r>
              <a:rPr lang="en-US" sz="1000">
                <a:latin typeface="Arial" charset="0"/>
              </a:rPr>
              <a:t>Each thread experiences the same slowdown compared to its baseline DRAM performance</a:t>
            </a:r>
          </a:p>
          <a:p>
            <a:pPr eaLnBrk="1" hangingPunct="1">
              <a:lnSpc>
                <a:spcPct val="80000"/>
              </a:lnSpc>
            </a:pPr>
            <a:endParaRPr lang="en-US" sz="1000">
              <a:latin typeface="Arial" charset="0"/>
            </a:endParaRPr>
          </a:p>
          <a:p>
            <a:pPr eaLnBrk="1" hangingPunct="1">
              <a:lnSpc>
                <a:spcPct val="80000"/>
              </a:lnSpc>
            </a:pPr>
            <a:r>
              <a:rPr lang="en-US" sz="1000">
                <a:latin typeface="Arial" charset="0"/>
              </a:rPr>
              <a:t>The amount of time a thread spends waiting for DRAM memory</a:t>
            </a:r>
          </a:p>
          <a:p>
            <a:pPr eaLnBrk="1" hangingPunct="1">
              <a:lnSpc>
                <a:spcPct val="80000"/>
              </a:lnSpc>
            </a:pPr>
            <a:r>
              <a:rPr lang="en-US" sz="1000">
                <a:latin typeface="Calibri" charset="0"/>
              </a:rPr>
              <a:t>Extra time a thread requires to run because DRAM access is not instant</a:t>
            </a:r>
          </a:p>
          <a:p>
            <a:pPr eaLnBrk="1" hangingPunct="1">
              <a:lnSpc>
                <a:spcPct val="80000"/>
              </a:lnSpc>
            </a:pPr>
            <a:endParaRPr lang="en-US" sz="1000">
              <a:latin typeface="Arial" charset="0"/>
            </a:endParaRPr>
          </a:p>
          <a:p>
            <a:pPr eaLnBrk="1" hangingPunct="1">
              <a:lnSpc>
                <a:spcPct val="80000"/>
              </a:lnSpc>
            </a:pPr>
            <a:r>
              <a:rPr lang="en-US" sz="1000">
                <a:latin typeface="Arial" charset="0"/>
              </a:rPr>
              <a:t>PROPORTIONALITY: Each thread makes the same amount of progress relative to its baseline performance. This is consistent with priority based scheduling mechanisms that allocate the same time quantum for equal-priority threads.</a:t>
            </a:r>
          </a:p>
          <a:p>
            <a:pPr eaLnBrk="1" hangingPunct="1">
              <a:lnSpc>
                <a:spcPct val="80000"/>
              </a:lnSpc>
            </a:pPr>
            <a:endParaRPr lang="en-US" sz="1000">
              <a:latin typeface="Arial" charset="0"/>
            </a:endParaRPr>
          </a:p>
          <a:p>
            <a:pPr eaLnBrk="1" hangingPunct="1">
              <a:lnSpc>
                <a:spcPct val="80000"/>
              </a:lnSpc>
            </a:pPr>
            <a:r>
              <a:rPr lang="en-US" sz="1000">
                <a:latin typeface="Arial" charset="0"/>
              </a:rPr>
              <a:t>We define two values to compute slowdown.</a:t>
            </a:r>
          </a:p>
          <a:p>
            <a:pPr eaLnBrk="1" hangingPunct="1">
              <a:lnSpc>
                <a:spcPct val="80000"/>
              </a:lnSpc>
            </a:pPr>
            <a:endParaRPr lang="en-US" sz="1000">
              <a:latin typeface="Arial" charset="0"/>
            </a:endParaRPr>
          </a:p>
          <a:p>
            <a:pPr eaLnBrk="1" hangingPunct="1">
              <a:lnSpc>
                <a:spcPct val="80000"/>
              </a:lnSpc>
            </a:pPr>
            <a:r>
              <a:rPr lang="en-US" sz="1000">
                <a:latin typeface="Arial" charset="0"/>
              </a:rPr>
              <a:t>Proportional slowdown (proportionate progress)</a:t>
            </a:r>
          </a:p>
          <a:p>
            <a:pPr marL="0" lvl="1">
              <a:lnSpc>
                <a:spcPct val="80000"/>
              </a:lnSpc>
            </a:pPr>
            <a:r>
              <a:rPr lang="en-US" sz="1400">
                <a:latin typeface="Calibri" charset="0"/>
                <a:ea typeface="ＭＳ Ｐゴシック" charset="0"/>
              </a:rPr>
              <a:t>Fairness notion similar to SMT</a:t>
            </a:r>
            <a:r>
              <a:rPr lang="en-US" sz="1000">
                <a:latin typeface="Calibri" charset="0"/>
                <a:ea typeface="ＭＳ Ｐゴシック" charset="0"/>
              </a:rPr>
              <a:t> </a:t>
            </a:r>
            <a:r>
              <a:rPr lang="en-US" sz="1300">
                <a:latin typeface="Calibri" charset="0"/>
                <a:ea typeface="ＭＳ Ｐゴシック" charset="0"/>
              </a:rPr>
              <a:t>[Cazorla, IEEE Micro</a:t>
            </a:r>
            <a:r>
              <a:rPr lang="ja-JP" altLang="en-US" sz="1300">
                <a:latin typeface="Calibri" charset="0"/>
                <a:ea typeface="ＭＳ Ｐゴシック" charset="0"/>
              </a:rPr>
              <a:t>’</a:t>
            </a:r>
            <a:r>
              <a:rPr lang="en-US" altLang="ja-JP" sz="1300">
                <a:latin typeface="Calibri" charset="0"/>
                <a:ea typeface="ＭＳ Ｐゴシック" charset="0"/>
              </a:rPr>
              <a:t>04][Luo, ISPASS</a:t>
            </a:r>
            <a:r>
              <a:rPr lang="ja-JP" altLang="en-US" sz="1300">
                <a:latin typeface="Calibri" charset="0"/>
                <a:ea typeface="ＭＳ Ｐゴシック" charset="0"/>
              </a:rPr>
              <a:t>’</a:t>
            </a:r>
            <a:r>
              <a:rPr lang="en-US" altLang="ja-JP" sz="1300">
                <a:latin typeface="Calibri" charset="0"/>
                <a:ea typeface="ＭＳ Ｐゴシック" charset="0"/>
              </a:rPr>
              <a:t>01], SoEMT [Gabor, Micro</a:t>
            </a:r>
            <a:r>
              <a:rPr lang="ja-JP" altLang="en-US" sz="1300">
                <a:latin typeface="Calibri" charset="0"/>
                <a:ea typeface="ＭＳ Ｐゴシック" charset="0"/>
              </a:rPr>
              <a:t>’</a:t>
            </a:r>
            <a:r>
              <a:rPr lang="en-US" altLang="ja-JP" sz="1300">
                <a:latin typeface="Calibri" charset="0"/>
                <a:ea typeface="ＭＳ Ｐゴシック" charset="0"/>
              </a:rPr>
              <a:t>06],</a:t>
            </a:r>
            <a:r>
              <a:rPr lang="en-US" altLang="ja-JP" sz="1000">
                <a:latin typeface="Calibri" charset="0"/>
                <a:ea typeface="ＭＳ Ｐゴシック" charset="0"/>
              </a:rPr>
              <a:t> </a:t>
            </a:r>
            <a:r>
              <a:rPr lang="en-US" altLang="ja-JP" sz="1400">
                <a:latin typeface="Calibri" charset="0"/>
                <a:ea typeface="ＭＳ Ｐゴシック" charset="0"/>
              </a:rPr>
              <a:t>and shared caches</a:t>
            </a:r>
            <a:r>
              <a:rPr lang="en-US" altLang="ja-JP" sz="1000">
                <a:latin typeface="Calibri" charset="0"/>
                <a:ea typeface="ＭＳ Ｐゴシック" charset="0"/>
              </a:rPr>
              <a:t> </a:t>
            </a:r>
            <a:r>
              <a:rPr lang="en-US" altLang="ja-JP" sz="1300">
                <a:latin typeface="Calibri" charset="0"/>
                <a:ea typeface="ＭＳ Ｐゴシック" charset="0"/>
              </a:rPr>
              <a:t>[Kim, PACT</a:t>
            </a:r>
            <a:r>
              <a:rPr lang="ja-JP" altLang="en-US" sz="1300">
                <a:latin typeface="Calibri" charset="0"/>
                <a:ea typeface="ＭＳ Ｐゴシック" charset="0"/>
              </a:rPr>
              <a:t>’</a:t>
            </a:r>
            <a:r>
              <a:rPr lang="en-US" altLang="ja-JP" sz="1300">
                <a:latin typeface="Calibri" charset="0"/>
                <a:ea typeface="ＭＳ Ｐゴシック" charset="0"/>
              </a:rPr>
              <a:t>04]</a:t>
            </a:r>
          </a:p>
          <a:p>
            <a:pPr eaLnBrk="1" hangingPunct="1">
              <a:lnSpc>
                <a:spcPct val="80000"/>
              </a:lnSpc>
            </a:pPr>
            <a:endParaRPr lang="en-US" sz="100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D136900-9A3E-AA4C-84C1-2227B414FCC9}" type="slidenum">
              <a:rPr lang="en-US" sz="1200">
                <a:solidFill>
                  <a:prstClr val="black"/>
                </a:solidFill>
                <a:cs typeface="Arial" charset="0"/>
              </a:rPr>
              <a:pPr eaLnBrk="1" hangingPunct="1"/>
              <a:t>37</a:t>
            </a:fld>
            <a:endParaRPr lang="en-US" sz="1200">
              <a:solidFill>
                <a:prstClr val="black"/>
              </a:solidFill>
              <a:cs typeface="Arial" charset="0"/>
            </a:endParaRPr>
          </a:p>
        </p:txBody>
      </p:sp>
      <p:sp>
        <p:nvSpPr>
          <p:cNvPr id="778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Except for pathological cases, best achievable unfairness value is 1</a:t>
            </a:r>
          </a:p>
          <a:p>
            <a:pPr eaLnBrk="1" hangingPunct="1"/>
            <a:endParaRPr lang="en-US">
              <a:latin typeface="Arial" charset="0"/>
            </a:endParaRPr>
          </a:p>
          <a:p>
            <a:pPr eaLnBrk="1" hangingPunct="1"/>
            <a:r>
              <a:rPr lang="en-US">
                <a:latin typeface="Calibri" charset="0"/>
                <a:cs typeface="Tahoma" charset="0"/>
              </a:rPr>
              <a:t>Maximizes DRAM throughput if it cannot improve fairness</a:t>
            </a:r>
          </a:p>
          <a:p>
            <a:pPr eaLnBrk="1" hangingPunct="1"/>
            <a:r>
              <a:rPr lang="en-US">
                <a:latin typeface="Calibri" charset="0"/>
                <a:cs typeface="Tahoma" charset="0"/>
              </a:rPr>
              <a:t>WORK CONSERVING: Does not waste useful bandwidth to improve fairness</a:t>
            </a:r>
          </a:p>
          <a:p>
            <a:pPr marL="695595" lvl="2" indent="-342944"/>
            <a:r>
              <a:rPr lang="en-US">
                <a:latin typeface="Calibri" charset="0"/>
                <a:ea typeface="ＭＳ Ｐゴシック" charset="0"/>
                <a:cs typeface="Tahoma" charset="0"/>
              </a:rPr>
              <a:t>If a request does not interfere with any other, it is scheduled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95EDEE-B7D1-1440-996D-71E43B120717}" type="slidenum">
              <a:rPr lang="en-US" sz="1200">
                <a:solidFill>
                  <a:prstClr val="black"/>
                </a:solidFill>
                <a:cs typeface="Arial" charset="0"/>
              </a:rPr>
              <a:pPr eaLnBrk="1" hangingPunct="1"/>
              <a:t>38</a:t>
            </a:fld>
            <a:endParaRPr lang="en-US" sz="1200">
              <a:solidFill>
                <a:prstClr val="black"/>
              </a:solidFill>
              <a:cs typeface="Arial" charset="0"/>
            </a:endParaRPr>
          </a:p>
        </p:txBody>
      </p:sp>
      <p:sp>
        <p:nvSpPr>
          <p:cNvPr id="79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atin typeface="Arial" charset="0"/>
              </a:rPr>
              <a:t>A pictorial example of how our solution prevents stream from being a memory performance hog</a:t>
            </a:r>
          </a:p>
          <a:p>
            <a:pPr>
              <a:buFontTx/>
              <a:buChar char="-"/>
            </a:pPr>
            <a:r>
              <a:rPr lang="en-US">
                <a:latin typeface="Arial" charset="0"/>
              </a:rPr>
              <a:t>Our technique requires the DRAM controller to keep track of slowdowns for each thread and the unfairness value based on these slowdowns</a:t>
            </a:r>
          </a:p>
          <a:p>
            <a:pPr>
              <a:buFontTx/>
              <a:buChar char="-"/>
            </a:pPr>
            <a:r>
              <a:rPr lang="en-US">
                <a:latin typeface="Arial" charset="0"/>
              </a:rPr>
              <a:t>Alpha parameter (maximum tolerable unfairness until the fairness-oriented scheduling policy kicks in) is set to 1.05 in this example</a:t>
            </a:r>
          </a:p>
          <a:p>
            <a:pPr>
              <a:buFontTx/>
              <a:buChar char="-"/>
            </a:pPr>
            <a:r>
              <a:rPr lang="en-US">
                <a:latin typeface="Arial" charset="0"/>
              </a:rPr>
              <a:t>As stream</a:t>
            </a:r>
            <a:r>
              <a:rPr lang="ja-JP" altLang="en-US">
                <a:latin typeface="Arial" charset="0"/>
              </a:rPr>
              <a:t>’</a:t>
            </a:r>
            <a:r>
              <a:rPr lang="en-US" altLang="ja-JP">
                <a:latin typeface="Arial" charset="0"/>
              </a:rPr>
              <a:t>s requests are prioritized over rdarray</a:t>
            </a:r>
            <a:r>
              <a:rPr lang="ja-JP" altLang="en-US">
                <a:latin typeface="Arial" charset="0"/>
              </a:rPr>
              <a:t>’</a:t>
            </a:r>
            <a:r>
              <a:rPr lang="en-US" altLang="ja-JP">
                <a:latin typeface="Arial" charset="0"/>
              </a:rPr>
              <a:t>s, rdarray</a:t>
            </a:r>
            <a:r>
              <a:rPr lang="ja-JP" altLang="en-US">
                <a:latin typeface="Arial" charset="0"/>
              </a:rPr>
              <a:t>’</a:t>
            </a:r>
            <a:r>
              <a:rPr lang="en-US" altLang="ja-JP">
                <a:latin typeface="Arial" charset="0"/>
              </a:rPr>
              <a:t>s slowdown increases and hence unfairness increases</a:t>
            </a:r>
          </a:p>
          <a:p>
            <a:pPr>
              <a:buFontTx/>
              <a:buChar char="-"/>
            </a:pPr>
            <a:r>
              <a:rPr lang="en-US">
                <a:latin typeface="Arial" charset="0"/>
              </a:rPr>
              <a:t>Once unfairness crosses the alpha value, our algorithm kicks in and uses the fairness-oriented scheduling policy</a:t>
            </a:r>
          </a:p>
          <a:p>
            <a:pPr>
              <a:buFontTx/>
              <a:buChar char="-"/>
            </a:pPr>
            <a:r>
              <a:rPr lang="en-US">
                <a:latin typeface="Arial" charset="0"/>
              </a:rPr>
              <a:t>This policy prioritizes requests from the thread with the maximum slowdown (rdarray – thread 1)</a:t>
            </a:r>
          </a:p>
          <a:p>
            <a:pPr>
              <a:buFontTx/>
              <a:buChar char="-"/>
            </a:pPr>
            <a:r>
              <a:rPr lang="en-US">
                <a:latin typeface="Arial" charset="0"/>
              </a:rPr>
              <a:t>Hence, rdarray</a:t>
            </a:r>
            <a:r>
              <a:rPr lang="ja-JP" altLang="en-US">
                <a:latin typeface="Arial" charset="0"/>
              </a:rPr>
              <a:t>’</a:t>
            </a:r>
            <a:r>
              <a:rPr lang="en-US" altLang="ja-JP">
                <a:latin typeface="Arial" charset="0"/>
              </a:rPr>
              <a:t>s requests do not indefinitely starve</a:t>
            </a:r>
          </a:p>
          <a:p>
            <a:pPr>
              <a:buFontTx/>
              <a:buChar char="-"/>
            </a:pPr>
            <a:r>
              <a:rPr lang="en-US">
                <a:latin typeface="Arial" charset="0"/>
              </a:rPr>
              <a:t>Servicing rdarray</a:t>
            </a:r>
            <a:r>
              <a:rPr lang="ja-JP" altLang="en-US">
                <a:latin typeface="Arial" charset="0"/>
              </a:rPr>
              <a:t>’</a:t>
            </a:r>
            <a:r>
              <a:rPr lang="en-US" altLang="ja-JP">
                <a:latin typeface="Arial" charset="0"/>
              </a:rPr>
              <a:t>s request increases stream</a:t>
            </a:r>
            <a:r>
              <a:rPr lang="ja-JP" altLang="en-US">
                <a:latin typeface="Arial" charset="0"/>
              </a:rPr>
              <a:t>’</a:t>
            </a:r>
            <a:r>
              <a:rPr lang="en-US" altLang="ja-JP">
                <a:latin typeface="Arial" charset="0"/>
              </a:rPr>
              <a:t>s slowdown and keeps in check rdarray</a:t>
            </a:r>
            <a:r>
              <a:rPr lang="ja-JP" altLang="en-US">
                <a:latin typeface="Arial" charset="0"/>
              </a:rPr>
              <a:t>’</a:t>
            </a:r>
            <a:r>
              <a:rPr lang="en-US" altLang="ja-JP">
                <a:latin typeface="Arial" charset="0"/>
              </a:rPr>
              <a:t>s slowdown (thus reduces unfairness)</a:t>
            </a:r>
          </a:p>
          <a:p>
            <a:pPr>
              <a:buFontTx/>
              <a:buChar char="-"/>
            </a:pPr>
            <a:r>
              <a:rPr lang="en-US">
                <a:latin typeface="Arial" charset="0"/>
              </a:rPr>
              <a:t>Therefore, when unfairness becomes tolerable again, our algorithm switches back to the baseline scheduling policy to maximize throughput (i.e. it schedules stream</a:t>
            </a:r>
            <a:r>
              <a:rPr lang="ja-JP" altLang="en-US">
                <a:latin typeface="Arial" charset="0"/>
              </a:rPr>
              <a:t>’</a:t>
            </a:r>
            <a:r>
              <a:rPr lang="en-US" altLang="ja-JP">
                <a:latin typeface="Arial" charset="0"/>
              </a:rPr>
              <a:t>s row hit requests first, and then the oldest requests)</a:t>
            </a:r>
            <a:endParaRPr 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cs typeface="Arial" charset="0"/>
              </a:rPr>
              <a:pPr eaLnBrk="1" hangingPunct="1"/>
              <a:t>40</a:t>
            </a:fld>
            <a:endParaRPr lang="en-US" sz="1200">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Modern processors try to </a:t>
            </a:r>
            <a:r>
              <a:rPr lang="en-US">
                <a:solidFill>
                  <a:srgbClr val="0000FF"/>
                </a:solidFill>
                <a:latin typeface="Arial" charset="0"/>
              </a:rPr>
              <a:t>amortize the latency of DRAM requests </a:t>
            </a:r>
            <a:r>
              <a:rPr lang="en-US">
                <a:latin typeface="Arial" charset="0"/>
              </a:rPr>
              <a:t>by generating </a:t>
            </a:r>
            <a:r>
              <a:rPr lang="en-US">
                <a:solidFill>
                  <a:srgbClr val="0000FF"/>
                </a:solidFill>
                <a:latin typeface="Arial" charset="0"/>
              </a:rPr>
              <a:t>multiple outstanding requests</a:t>
            </a:r>
          </a:p>
          <a:p>
            <a:pPr eaLnBrk="1" hangingPunct="1"/>
            <a:r>
              <a:rPr lang="en-US">
                <a:solidFill>
                  <a:srgbClr val="0000FF"/>
                </a:solidFill>
                <a:latin typeface="Arial" charset="0"/>
              </a:rPr>
              <a:t>This concept is called memory-level parallelism.</a:t>
            </a:r>
          </a:p>
          <a:p>
            <a:pPr eaLnBrk="1" hangingPunct="1"/>
            <a:r>
              <a:rPr lang="en-US" b="1">
                <a:solidFill>
                  <a:srgbClr val="0000FF"/>
                </a:solidFill>
                <a:latin typeface="Arial" charset="0"/>
              </a:rPr>
              <a:t>Many techniques</a:t>
            </a:r>
            <a:r>
              <a:rPr lang="en-US">
                <a:solidFill>
                  <a:srgbClr val="0000FF"/>
                </a:solidFill>
                <a:latin typeface="Arial" charset="0"/>
              </a:rPr>
              <a:t>, such as OOO, non-blocking caches and runahead execution, </a:t>
            </a:r>
            <a:r>
              <a:rPr lang="en-US" b="1">
                <a:solidFill>
                  <a:srgbClr val="0000FF"/>
                </a:solidFill>
                <a:latin typeface="Arial" charset="0"/>
              </a:rPr>
              <a:t>are designed or used to tolerate long memory latencies by exploiting memory-level parallelism</a:t>
            </a:r>
          </a:p>
          <a:p>
            <a:pPr eaLnBrk="1" hangingPunct="1"/>
            <a:endParaRPr lang="en-US">
              <a:solidFill>
                <a:srgbClr val="0000FF"/>
              </a:solidFill>
              <a:latin typeface="Arial" charset="0"/>
            </a:endParaRPr>
          </a:p>
          <a:p>
            <a:pPr eaLnBrk="1" hangingPunct="1"/>
            <a:r>
              <a:rPr lang="en-US" b="1">
                <a:solidFill>
                  <a:srgbClr val="0000FF"/>
                </a:solidFill>
                <a:latin typeface="Arial" charset="0"/>
              </a:rPr>
              <a:t>These latency tolerance techniques are effective only if </a:t>
            </a:r>
            <a:r>
              <a:rPr lang="en-US">
                <a:solidFill>
                  <a:srgbClr val="0000FF"/>
                </a:solidFill>
                <a:latin typeface="Arial" charset="0"/>
              </a:rPr>
              <a:t>the DRAM controller actually services </a:t>
            </a:r>
            <a:r>
              <a:rPr lang="en-US">
                <a:latin typeface="Arial" charset="0"/>
              </a:rPr>
              <a:t>the multiple requests of a thread </a:t>
            </a:r>
            <a:r>
              <a:rPr lang="en-US">
                <a:solidFill>
                  <a:srgbClr val="0000FF"/>
                </a:solidFill>
                <a:latin typeface="Arial" charset="0"/>
              </a:rPr>
              <a:t>in parallel in DRAM banks</a:t>
            </a:r>
            <a:endParaRPr lang="en-US">
              <a:latin typeface="Arial" charset="0"/>
            </a:endParaRPr>
          </a:p>
          <a:p>
            <a:pPr eaLnBrk="1" hangingPunct="1"/>
            <a:r>
              <a:rPr lang="en-US">
                <a:latin typeface="Arial" charset="0"/>
              </a:rPr>
              <a:t>This is true in a single-threaded system since only one thread has exclusive access to all DRAM banks.</a:t>
            </a:r>
          </a:p>
          <a:p>
            <a:pPr eaLnBrk="1" hangingPunct="1"/>
            <a:endParaRPr lang="en-US">
              <a:latin typeface="Arial" charset="0"/>
            </a:endParaRPr>
          </a:p>
          <a:p>
            <a:pPr eaLnBrk="1" hangingPunct="1"/>
            <a:r>
              <a:rPr lang="en-US">
                <a:latin typeface="Arial" charset="0"/>
              </a:rPr>
              <a:t>However, in a multi-core system, multiple threads share the DRAM controller.</a:t>
            </a:r>
          </a:p>
          <a:p>
            <a:pPr eaLnBrk="1" hangingPunct="1"/>
            <a:r>
              <a:rPr lang="en-US">
                <a:latin typeface="Arial" charset="0"/>
              </a:rPr>
              <a:t>Unfortunately, existing DRAM controllers are not aware of each thread</a:t>
            </a:r>
            <a:r>
              <a:rPr lang="ja-JP" altLang="en-US">
                <a:latin typeface="Arial" charset="0"/>
              </a:rPr>
              <a:t>’</a:t>
            </a:r>
            <a:r>
              <a:rPr lang="en-US" altLang="ja-JP">
                <a:latin typeface="Arial" charset="0"/>
              </a:rPr>
              <a:t>s memory level parallelism</a:t>
            </a:r>
          </a:p>
          <a:p>
            <a:pPr eaLnBrk="1" hangingPunct="1"/>
            <a:r>
              <a:rPr lang="en-US">
                <a:latin typeface="Arial" charset="0"/>
              </a:rPr>
              <a:t>As a result they can service</a:t>
            </a:r>
            <a:r>
              <a:rPr lang="en-US">
                <a:solidFill>
                  <a:srgbClr val="FF0000"/>
                </a:solidFill>
                <a:latin typeface="Arial" charset="0"/>
              </a:rPr>
              <a:t> </a:t>
            </a:r>
            <a:r>
              <a:rPr lang="en-US">
                <a:latin typeface="Arial" charset="0"/>
              </a:rPr>
              <a:t>each thread</a:t>
            </a:r>
            <a:r>
              <a:rPr lang="ja-JP" altLang="en-US">
                <a:latin typeface="Arial" charset="0"/>
              </a:rPr>
              <a:t>’</a:t>
            </a:r>
            <a:r>
              <a:rPr lang="en-US" altLang="ja-JP">
                <a:latin typeface="Arial" charset="0"/>
              </a:rPr>
              <a:t>s outstanding requests </a:t>
            </a:r>
            <a:r>
              <a:rPr lang="en-US" altLang="ja-JP">
                <a:solidFill>
                  <a:srgbClr val="FF0000"/>
                </a:solidFill>
                <a:latin typeface="Arial" charset="0"/>
              </a:rPr>
              <a:t>serially, not in parallel</a:t>
            </a:r>
            <a:endParaRPr lang="en-US" altLang="ja-JP">
              <a:latin typeface="Arial" charset="0"/>
            </a:endParaRPr>
          </a:p>
          <a:p>
            <a:pPr eaLnBrk="1" hangingPunct="1"/>
            <a:endParaRPr lang="en-US">
              <a:latin typeface="Arial" charset="0"/>
            </a:endParaRPr>
          </a:p>
          <a:p>
            <a:pPr eaLnBrk="1" hangingPunct="1"/>
            <a:r>
              <a:rPr lang="en-US">
                <a:latin typeface="Arial" charset="0"/>
              </a:rPr>
              <a:t>Let</a:t>
            </a:r>
            <a:r>
              <a:rPr lang="ja-JP" altLang="en-US">
                <a:latin typeface="Arial" charset="0"/>
              </a:rPr>
              <a:t>’</a:t>
            </a:r>
            <a:r>
              <a:rPr lang="en-US" altLang="ja-JP">
                <a:latin typeface="Arial" charset="0"/>
              </a:rPr>
              <a:t>s take a look at why this happens.</a:t>
            </a:r>
          </a:p>
          <a:p>
            <a:pPr eaLnBrk="1" hangingPunct="1"/>
            <a:endParaRPr lang="en-US">
              <a:latin typeface="Arial" charset="0"/>
            </a:endParaRPr>
          </a:p>
          <a:p>
            <a:pPr eaLnBrk="1" hangingPunct="1"/>
            <a:r>
              <a:rPr lang="en-US">
                <a:latin typeface="Arial" charset="0"/>
              </a:rPr>
              <a:t>-----------------------------------------</a:t>
            </a:r>
          </a:p>
          <a:p>
            <a:pPr eaLnBrk="1" hangingPunct="1"/>
            <a:endParaRPr lang="en-US">
              <a:latin typeface="Arial" charset="0"/>
            </a:endParaRPr>
          </a:p>
          <a:p>
            <a:pPr eaLnBrk="1" hangingPunct="1"/>
            <a:r>
              <a:rPr lang="en-US">
                <a:latin typeface="Arial" charset="0"/>
              </a:rPr>
              <a:t>Assuming requests are to different banks</a:t>
            </a:r>
          </a:p>
          <a:p>
            <a:pPr eaLnBrk="1" hangingPunct="1"/>
            <a:endParaRPr lang="en-US">
              <a:latin typeface="Arial" charset="0"/>
            </a:endParaRPr>
          </a:p>
          <a:p>
            <a:pPr eaLnBrk="1" hangingPunct="1"/>
            <a:r>
              <a:rPr lang="en-US">
                <a:latin typeface="Arial" charset="0"/>
              </a:rPr>
              <a:t>In a single core system this is fine because only one thread has exclusive access to all DRAM banks.</a:t>
            </a:r>
          </a:p>
          <a:p>
            <a:pPr eaLnBrk="1" hangingPunct="1"/>
            <a:r>
              <a:rPr lang="en-US">
                <a:latin typeface="Arial" charset="0"/>
              </a:rPr>
              <a:t>However, in a multi-core system, multiple threads shared the DRAM controller.</a:t>
            </a:r>
          </a:p>
          <a:p>
            <a:pPr eaLnBrk="1" hangingPunct="1"/>
            <a:r>
              <a:rPr lang="en-US">
                <a:latin typeface="Arial" charset="0"/>
              </a:rPr>
              <a:t>Unfortunately, DRAM controllers are unaware of a thread</a:t>
            </a:r>
            <a:r>
              <a:rPr lang="ja-JP" altLang="en-US">
                <a:latin typeface="Arial" charset="0"/>
              </a:rPr>
              <a:t>’</a:t>
            </a:r>
            <a:r>
              <a:rPr lang="en-US" altLang="ja-JP">
                <a:latin typeface="Arial" charset="0"/>
              </a:rPr>
              <a:t>s MLP. As a result, because threads can interfere with each other in the DRAM system, they can service each thread</a:t>
            </a:r>
            <a:r>
              <a:rPr lang="ja-JP" altLang="en-US">
                <a:latin typeface="Arial" charset="0"/>
              </a:rPr>
              <a:t>’</a:t>
            </a:r>
            <a:r>
              <a:rPr lang="en-US" altLang="ja-JP">
                <a:latin typeface="Arial" charset="0"/>
              </a:rPr>
              <a:t>s requests serially instead of in parallel.</a:t>
            </a:r>
          </a:p>
          <a:p>
            <a:pPr eaLnBrk="1" hangingPunct="1"/>
            <a:r>
              <a:rPr lang="en-US">
                <a:latin typeface="Arial" charset="0"/>
              </a:rPr>
              <a:t>Let</a:t>
            </a:r>
            <a:r>
              <a:rPr lang="ja-JP" altLang="en-US">
                <a:latin typeface="Arial" charset="0"/>
              </a:rPr>
              <a:t>’</a:t>
            </a:r>
            <a:r>
              <a:rPr lang="en-US" altLang="ja-JP">
                <a:latin typeface="Arial" charset="0"/>
              </a:rPr>
              <a:t>s take a look at why this happens.</a:t>
            </a:r>
            <a:endParaRPr lang="en-US">
              <a:latin typeface="Arial" charset="0"/>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EE9B987-4A43-5546-A2A8-9A6EB6BF51A2}" type="slidenum">
              <a:rPr lang="en-US" sz="1200">
                <a:latin typeface="Calibri" charset="0"/>
                <a:cs typeface="Arial" charset="0"/>
              </a:rPr>
              <a:pPr eaLnBrk="1" hangingPunct="1"/>
              <a:t>41</a:t>
            </a:fld>
            <a:endParaRPr lang="en-US" sz="1200">
              <a:latin typeface="Calibri"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I will demonstrate this pictorially with an example.</a:t>
            </a:r>
          </a:p>
          <a:p>
            <a:pPr eaLnBrk="1" hangingPunct="1"/>
            <a:endParaRPr lang="en-US">
              <a:latin typeface="Arial" charset="0"/>
            </a:endParaRPr>
          </a:p>
          <a:p>
            <a:pPr eaLnBrk="1" hangingPunct="1"/>
            <a:r>
              <a:rPr lang="en-US">
                <a:latin typeface="Arial" charset="0"/>
              </a:rPr>
              <a:t>Let</a:t>
            </a:r>
            <a:r>
              <a:rPr lang="ja-JP" altLang="en-US">
                <a:latin typeface="Arial" charset="0"/>
              </a:rPr>
              <a:t>’</a:t>
            </a:r>
            <a:r>
              <a:rPr lang="en-US" altLang="ja-JP">
                <a:latin typeface="Arial" charset="0"/>
              </a:rPr>
              <a:t>s say a thread A executes until it encounters 2 DRAM requests caused by two of its load instructions. These requests are sent to the DRAM controller. And, the controller services them by first scheduling the request to Bank 0 and then scheduling the request to Bank 1. While the requests are being serviced in parallel in the banks, the thread stalls (waiting for the data). Once the servicing of the requests completes, the thread can continue execution.</a:t>
            </a:r>
          </a:p>
          <a:p>
            <a:pPr eaLnBrk="1" hangingPunct="1"/>
            <a:endParaRPr lang="en-US">
              <a:latin typeface="Arial" charset="0"/>
            </a:endParaRPr>
          </a:p>
          <a:p>
            <a:pPr eaLnBrk="1" hangingPunct="1"/>
            <a:r>
              <a:rPr lang="en-US">
                <a:latin typeface="Arial" charset="0"/>
              </a:rPr>
              <a:t>Since the requests were serviced in parallel in the two banks, bank access latencies of  the two requests are overlapped. As a result, the thread stalls for approximately one bank access latency, instead of two bank access latencies.</a:t>
            </a:r>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CB4BEB-7F93-D344-9416-8F918E0D0B0B}" type="slidenum">
              <a:rPr lang="en-US" sz="1200">
                <a:latin typeface="Calibri" charset="0"/>
                <a:cs typeface="Arial" charset="0"/>
              </a:rPr>
              <a:pPr eaLnBrk="1" hangingPunct="1"/>
              <a:t>42</a:t>
            </a:fld>
            <a:endParaRPr lang="en-US" sz="1200">
              <a:latin typeface="Calibri"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Arial" charset="0"/>
              </a:rPr>
              <a:t>What happens when we run two of these threads together in a dual-core system?</a:t>
            </a:r>
            <a:r>
              <a:rPr lang="en-US">
                <a:latin typeface="Arial" charset="0"/>
              </a:rPr>
              <a:t> Again, both threads execute until each encounters 2 DRAM requests. These requests are sent to the DRAM controller. Assume they arrive in the order shown. And the controller services them in the order they arrive.</a:t>
            </a:r>
          </a:p>
          <a:p>
            <a:endParaRPr lang="en-US">
              <a:latin typeface="Arial" charset="0"/>
            </a:endParaRPr>
          </a:p>
          <a:p>
            <a:r>
              <a:rPr lang="en-US">
                <a:latin typeface="Arial" charset="0"/>
              </a:rPr>
              <a:t>The controller first takes Thread A</a:t>
            </a:r>
            <a:r>
              <a:rPr lang="ja-JP" altLang="en-US">
                <a:latin typeface="Arial" charset="0"/>
              </a:rPr>
              <a:t>’</a:t>
            </a:r>
            <a:r>
              <a:rPr lang="en-US" altLang="ja-JP">
                <a:latin typeface="Arial" charset="0"/>
              </a:rPr>
              <a:t>s request to Bank 0 and schedules it. It then schedules Thread B</a:t>
            </a:r>
            <a:r>
              <a:rPr lang="ja-JP" altLang="en-US">
                <a:latin typeface="Arial" charset="0"/>
              </a:rPr>
              <a:t>’</a:t>
            </a:r>
            <a:r>
              <a:rPr lang="en-US" altLang="ja-JP">
                <a:latin typeface="Arial" charset="0"/>
              </a:rPr>
              <a:t>s request to Bank 1. While these two requests are serviced in parallel, both threads stall. </a:t>
            </a:r>
          </a:p>
          <a:p>
            <a:endParaRPr lang="en-US">
              <a:latin typeface="Arial" charset="0"/>
            </a:endParaRPr>
          </a:p>
          <a:p>
            <a:r>
              <a:rPr lang="en-US">
                <a:latin typeface="Arial" charset="0"/>
              </a:rPr>
              <a:t>Once the first request to Bank 0 is done, the controller takes Thread B</a:t>
            </a:r>
            <a:r>
              <a:rPr lang="ja-JP" altLang="en-US">
                <a:latin typeface="Arial" charset="0"/>
              </a:rPr>
              <a:t>’</a:t>
            </a:r>
            <a:r>
              <a:rPr lang="en-US" altLang="ja-JP">
                <a:latin typeface="Arial" charset="0"/>
              </a:rPr>
              <a:t>s request to bank 0 and schedules it. And it takes Thread A</a:t>
            </a:r>
            <a:r>
              <a:rPr lang="ja-JP" altLang="en-US">
                <a:latin typeface="Arial" charset="0"/>
              </a:rPr>
              <a:t>’</a:t>
            </a:r>
            <a:r>
              <a:rPr lang="en-US" altLang="ja-JP">
                <a:latin typeface="Arial" charset="0"/>
              </a:rPr>
              <a:t>s request to Bank 1 and schedules it. While these two requests are serviced in parallel, both threads stall. </a:t>
            </a:r>
          </a:p>
          <a:p>
            <a:endParaRPr lang="en-US">
              <a:latin typeface="Arial" charset="0"/>
            </a:endParaRPr>
          </a:p>
          <a:p>
            <a:r>
              <a:rPr lang="en-US">
                <a:latin typeface="Arial" charset="0"/>
              </a:rPr>
              <a:t>Once the requests are complete, the threads continue computation.</a:t>
            </a:r>
          </a:p>
          <a:p>
            <a:endParaRPr lang="en-US">
              <a:latin typeface="Arial" charset="0"/>
            </a:endParaRPr>
          </a:p>
          <a:p>
            <a:r>
              <a:rPr lang="en-US">
                <a:latin typeface="Arial" charset="0"/>
              </a:rPr>
              <a:t>In this case</a:t>
            </a:r>
            <a:r>
              <a:rPr lang="en-US" b="1">
                <a:latin typeface="Arial" charset="0"/>
              </a:rPr>
              <a:t>, because the threads</a:t>
            </a:r>
            <a:r>
              <a:rPr lang="ja-JP" altLang="en-US" b="1">
                <a:latin typeface="Arial" charset="0"/>
              </a:rPr>
              <a:t>’</a:t>
            </a:r>
            <a:r>
              <a:rPr lang="en-US" altLang="ja-JP" b="1">
                <a:latin typeface="Arial" charset="0"/>
              </a:rPr>
              <a:t> requests interfered with each other in the DRAM system</a:t>
            </a:r>
            <a:r>
              <a:rPr lang="en-US" altLang="ja-JP">
                <a:latin typeface="Arial" charset="0"/>
              </a:rPr>
              <a:t>, the bank access latencies of each thread were serialized because the requests were serialized. As a result both threads stall for two bank access latencies instead of 1, which is what each thread experienced when running alone.</a:t>
            </a:r>
          </a:p>
          <a:p>
            <a:endParaRPr lang="en-US">
              <a:latin typeface="Arial" charset="0"/>
            </a:endParaRPr>
          </a:p>
          <a:p>
            <a:r>
              <a:rPr lang="en-US">
                <a:latin typeface="Arial" charset="0"/>
              </a:rPr>
              <a:t>This is because the DRAM controller did not try to preserve the bank parallelism of each thread.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Arial" charset="0"/>
              </a:rPr>
              <a:t>Can we do better than this? Let me describe what a parallelism aware scheduler would do. </a:t>
            </a:r>
          </a:p>
          <a:p>
            <a:endParaRPr lang="en-US">
              <a:latin typeface="Arial" charset="0"/>
            </a:endParaRPr>
          </a:p>
          <a:p>
            <a:r>
              <a:rPr lang="en-US">
                <a:latin typeface="Arial" charset="0"/>
              </a:rPr>
              <a:t>This is the same example. The two threads compute until they each generate 2 DRAM requests, which arrive at the controller in the same order as before. The controller first takes Thread A</a:t>
            </a:r>
            <a:r>
              <a:rPr lang="ja-JP" altLang="en-US">
                <a:latin typeface="Arial" charset="0"/>
              </a:rPr>
              <a:t>’</a:t>
            </a:r>
            <a:r>
              <a:rPr lang="en-US" altLang="ja-JP">
                <a:latin typeface="Arial" charset="0"/>
              </a:rPr>
              <a:t>s request to Bank 0 and schedules it. But then, instead of servicing the requests in their arrival order, it realizes there is another request from Thread A to Bank 1 and if it schedules that one back to back with Thread A</a:t>
            </a:r>
            <a:r>
              <a:rPr lang="ja-JP" altLang="en-US">
                <a:latin typeface="Arial" charset="0"/>
              </a:rPr>
              <a:t>’</a:t>
            </a:r>
            <a:r>
              <a:rPr lang="en-US" altLang="ja-JP">
                <a:latin typeface="Arial" charset="0"/>
              </a:rPr>
              <a:t>s previous request, thread A</a:t>
            </a:r>
            <a:r>
              <a:rPr lang="ja-JP" altLang="en-US">
                <a:latin typeface="Arial" charset="0"/>
              </a:rPr>
              <a:t>’</a:t>
            </a:r>
            <a:r>
              <a:rPr lang="en-US" altLang="ja-JP">
                <a:latin typeface="Arial" charset="0"/>
              </a:rPr>
              <a:t>s request latencies would be overlapped.</a:t>
            </a:r>
          </a:p>
          <a:p>
            <a:endParaRPr lang="en-US">
              <a:latin typeface="Arial" charset="0"/>
            </a:endParaRPr>
          </a:p>
          <a:p>
            <a:r>
              <a:rPr lang="en-US">
                <a:latin typeface="Arial" charset="0"/>
              </a:rPr>
              <a:t>Therefore, the controller takes Thread A</a:t>
            </a:r>
            <a:r>
              <a:rPr lang="ja-JP" altLang="en-US">
                <a:latin typeface="Arial" charset="0"/>
              </a:rPr>
              <a:t>’</a:t>
            </a:r>
            <a:r>
              <a:rPr lang="en-US" altLang="ja-JP">
                <a:latin typeface="Arial" charset="0"/>
              </a:rPr>
              <a:t>s request to Bank 1 and schedules it. While these two requests are serviced in parallel in the banks, both threads stall. </a:t>
            </a:r>
          </a:p>
          <a:p>
            <a:endParaRPr lang="en-US">
              <a:latin typeface="Arial" charset="0"/>
            </a:endParaRPr>
          </a:p>
          <a:p>
            <a:r>
              <a:rPr lang="en-US">
                <a:latin typeface="Arial" charset="0"/>
              </a:rPr>
              <a:t>Once the request to Bank 0 is complete, the controller takes Thread B</a:t>
            </a:r>
            <a:r>
              <a:rPr lang="ja-JP" altLang="en-US">
                <a:latin typeface="Arial" charset="0"/>
              </a:rPr>
              <a:t>’</a:t>
            </a:r>
            <a:r>
              <a:rPr lang="en-US" altLang="ja-JP">
                <a:latin typeface="Arial" charset="0"/>
              </a:rPr>
              <a:t>s request to Bank 0 and schedules it. Later, it schedules Thread B</a:t>
            </a:r>
            <a:r>
              <a:rPr lang="ja-JP" altLang="en-US">
                <a:latin typeface="Arial" charset="0"/>
              </a:rPr>
              <a:t>’</a:t>
            </a:r>
            <a:r>
              <a:rPr lang="en-US" altLang="ja-JP">
                <a:latin typeface="Arial" charset="0"/>
              </a:rPr>
              <a:t>s request to Bank 1. While these two requests are being serviced, Thread B stalls (because it does not have the data it needs), </a:t>
            </a:r>
            <a:r>
              <a:rPr lang="en-US" altLang="ja-JP" b="1">
                <a:latin typeface="Arial" charset="0"/>
              </a:rPr>
              <a:t>but thread A can do useful computation! This is because its requests were serviced in parallel in the banks, instead of serially, and the thread has all the data it needs to do useful computation</a:t>
            </a:r>
            <a:r>
              <a:rPr lang="en-US" altLang="ja-JP">
                <a:latin typeface="Arial" charset="0"/>
              </a:rPr>
              <a:t>. As a result, the execution time of Thread A reduces compared to the baseline scheduler that was not aware of the threads</a:t>
            </a:r>
            <a:r>
              <a:rPr lang="ja-JP" altLang="en-US">
                <a:latin typeface="Arial" charset="0"/>
              </a:rPr>
              <a:t>’</a:t>
            </a:r>
            <a:r>
              <a:rPr lang="en-US" altLang="ja-JP">
                <a:latin typeface="Arial" charset="0"/>
              </a:rPr>
              <a:t> bank parallelism. </a:t>
            </a:r>
          </a:p>
          <a:p>
            <a:endParaRPr lang="en-US">
              <a:latin typeface="Arial" charset="0"/>
            </a:endParaRPr>
          </a:p>
          <a:p>
            <a:r>
              <a:rPr lang="en-US">
                <a:latin typeface="Arial" charset="0"/>
              </a:rPr>
              <a:t>Overall system throughput also improves because the average stall-time of the threads is 1.5 bank access latencies instead of 2. </a:t>
            </a:r>
            <a:r>
              <a:rPr lang="en-US" b="1">
                <a:latin typeface="Arial" charset="0"/>
              </a:rPr>
              <a:t>Instead of stalling, cores can make progress executing their instruction streams.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sz="1100">
                <a:latin typeface="Arial" charset="0"/>
              </a:rPr>
              <a:t>Parallelism aware batch scheduling uses two key principles. The first principle is parallelism awareness. As I showed you before, a thread</a:t>
            </a:r>
            <a:r>
              <a:rPr lang="ja-JP" altLang="en-US" sz="1100">
                <a:latin typeface="Arial" charset="0"/>
              </a:rPr>
              <a:t>’</a:t>
            </a:r>
            <a:r>
              <a:rPr lang="en-US" altLang="ja-JP" sz="1100">
                <a:latin typeface="Arial" charset="0"/>
              </a:rPr>
              <a:t>s bank parallelism is improved by scheduling requests from a thread to different banks back to back. Unfortunately, doing this greedily can cause starvation because a thread whose requests are continuously scheduled back to back can keep on generating more requests and therefore deny service to other threads that are waiting to access the same bank.</a:t>
            </a:r>
          </a:p>
          <a:p>
            <a:pPr eaLnBrk="1" hangingPunct="1">
              <a:lnSpc>
                <a:spcPct val="80000"/>
              </a:lnSpc>
            </a:pPr>
            <a:endParaRPr lang="en-US" sz="1100">
              <a:latin typeface="Arial" charset="0"/>
            </a:endParaRPr>
          </a:p>
          <a:p>
            <a:pPr marL="0" lvl="1">
              <a:lnSpc>
                <a:spcPct val="80000"/>
              </a:lnSpc>
            </a:pPr>
            <a:r>
              <a:rPr lang="en-US" sz="1100">
                <a:latin typeface="Arial" charset="0"/>
                <a:ea typeface="ＭＳ Ｐゴシック" charset="0"/>
              </a:rPr>
              <a:t>To avoid this, we use a second principle, called request batching. With this, the controller groups a fixed number of oldest requests from each thread into a </a:t>
            </a:r>
            <a:r>
              <a:rPr lang="ja-JP" altLang="en-US" sz="1100">
                <a:latin typeface="Arial" charset="0"/>
                <a:ea typeface="ＭＳ Ｐゴシック" charset="0"/>
              </a:rPr>
              <a:t>“</a:t>
            </a:r>
            <a:r>
              <a:rPr lang="en-US" altLang="ja-JP" sz="1100">
                <a:latin typeface="Arial" charset="0"/>
                <a:ea typeface="ＭＳ Ｐゴシック" charset="0"/>
              </a:rPr>
              <a:t>batch</a:t>
            </a:r>
            <a:r>
              <a:rPr lang="ja-JP" altLang="en-US" sz="1100">
                <a:latin typeface="Arial" charset="0"/>
                <a:ea typeface="ＭＳ Ｐゴシック" charset="0"/>
              </a:rPr>
              <a:t>”</a:t>
            </a:r>
            <a:r>
              <a:rPr lang="en-US" altLang="ja-JP" sz="1100">
                <a:latin typeface="Arial" charset="0"/>
                <a:ea typeface="ＭＳ Ｐゴシック" charset="0"/>
              </a:rPr>
              <a:t>. And, it services the batch before all other requests. It forms a new batch when the current one is done.</a:t>
            </a:r>
          </a:p>
          <a:p>
            <a:pPr marL="0" lvl="1">
              <a:lnSpc>
                <a:spcPct val="80000"/>
              </a:lnSpc>
            </a:pPr>
            <a:endParaRPr lang="en-US" sz="1100">
              <a:latin typeface="Arial" charset="0"/>
              <a:ea typeface="ＭＳ Ｐゴシック" charset="0"/>
            </a:endParaRPr>
          </a:p>
          <a:p>
            <a:pPr marL="0" lvl="1">
              <a:lnSpc>
                <a:spcPct val="80000"/>
              </a:lnSpc>
            </a:pPr>
            <a:r>
              <a:rPr lang="en-US" sz="1100">
                <a:latin typeface="Arial" charset="0"/>
                <a:ea typeface="ＭＳ Ｐゴシック" charset="0"/>
              </a:rPr>
              <a:t>Batching eliminates </a:t>
            </a:r>
            <a:r>
              <a:rPr lang="en-US" sz="1100">
                <a:solidFill>
                  <a:srgbClr val="003399"/>
                </a:solidFill>
                <a:latin typeface="Arial" charset="0"/>
                <a:ea typeface="ＭＳ Ｐゴシック" charset="0"/>
              </a:rPr>
              <a:t>starvation of requests and threads, and provides fairness. It also allows parallelism of each thread to be optimized for within a batch.</a:t>
            </a:r>
          </a:p>
          <a:p>
            <a:pPr marL="0" lvl="1">
              <a:lnSpc>
                <a:spcPct val="80000"/>
              </a:lnSpc>
            </a:pPr>
            <a:endParaRPr lang="en-US" sz="1100">
              <a:solidFill>
                <a:srgbClr val="003399"/>
              </a:solidFill>
              <a:latin typeface="Arial" charset="0"/>
              <a:ea typeface="ＭＳ Ｐゴシック" charset="0"/>
            </a:endParaRPr>
          </a:p>
          <a:p>
            <a:pPr marL="0" lvl="1">
              <a:lnSpc>
                <a:spcPct val="80000"/>
              </a:lnSpc>
            </a:pPr>
            <a:r>
              <a:rPr lang="en-US" sz="1100">
                <a:solidFill>
                  <a:srgbClr val="003399"/>
                </a:solidFill>
                <a:latin typeface="Arial" charset="0"/>
                <a:ea typeface="ＭＳ Ｐゴシック" charset="0"/>
              </a:rPr>
              <a:t>Let</a:t>
            </a:r>
            <a:r>
              <a:rPr lang="ja-JP" altLang="en-US" sz="1100">
                <a:solidFill>
                  <a:srgbClr val="003399"/>
                </a:solidFill>
                <a:latin typeface="Arial" charset="0"/>
                <a:ea typeface="ＭＳ Ｐゴシック" charset="0"/>
              </a:rPr>
              <a:t>’</a:t>
            </a:r>
            <a:r>
              <a:rPr lang="en-US" altLang="ja-JP" sz="1100">
                <a:solidFill>
                  <a:srgbClr val="003399"/>
                </a:solidFill>
                <a:latin typeface="Arial" charset="0"/>
                <a:ea typeface="ＭＳ Ｐゴシック" charset="0"/>
              </a:rPr>
              <a:t>s take a look at how this works pictorially. </a:t>
            </a:r>
          </a:p>
          <a:p>
            <a:pPr marL="0" lvl="1">
              <a:lnSpc>
                <a:spcPct val="80000"/>
              </a:lnSpc>
            </a:pPr>
            <a:endParaRPr lang="en-US" sz="1100">
              <a:solidFill>
                <a:srgbClr val="003399"/>
              </a:solidFill>
              <a:latin typeface="Arial" charset="0"/>
              <a:ea typeface="ＭＳ Ｐゴシック" charset="0"/>
            </a:endParaRPr>
          </a:p>
          <a:p>
            <a:pPr marL="0" lvl="1">
              <a:lnSpc>
                <a:spcPct val="80000"/>
              </a:lnSpc>
            </a:pPr>
            <a:r>
              <a:rPr lang="en-US" sz="1100">
                <a:solidFill>
                  <a:srgbClr val="003399"/>
                </a:solidFill>
                <a:latin typeface="Arial" charset="0"/>
                <a:ea typeface="ＭＳ Ｐゴシック" charset="0"/>
              </a:rPr>
              <a:t>Multiple threads send requests to the DRAM controller. The controller groups these requests into a batch. Once a batch is formed any newly arriving requests are not included in the batch. </a:t>
            </a:r>
            <a:r>
              <a:rPr lang="en-US" sz="1100" b="1">
                <a:solidFill>
                  <a:srgbClr val="003399"/>
                </a:solidFill>
                <a:latin typeface="Arial" charset="0"/>
                <a:ea typeface="ＭＳ Ｐゴシック" charset="0"/>
              </a:rPr>
              <a:t>Within the batch, the controller schedules each thread</a:t>
            </a:r>
            <a:r>
              <a:rPr lang="ja-JP" altLang="en-US" sz="1100" b="1">
                <a:solidFill>
                  <a:srgbClr val="003399"/>
                </a:solidFill>
                <a:latin typeface="Arial" charset="0"/>
                <a:ea typeface="ＭＳ Ｐゴシック" charset="0"/>
              </a:rPr>
              <a:t>’</a:t>
            </a:r>
            <a:r>
              <a:rPr lang="en-US" altLang="ja-JP" sz="1100" b="1">
                <a:solidFill>
                  <a:srgbClr val="003399"/>
                </a:solidFill>
                <a:latin typeface="Arial" charset="0"/>
                <a:ea typeface="ＭＳ Ｐゴシック" charset="0"/>
              </a:rPr>
              <a:t>s requests in parallel</a:t>
            </a:r>
            <a:r>
              <a:rPr lang="en-US" altLang="ja-JP" sz="1100">
                <a:solidFill>
                  <a:srgbClr val="003399"/>
                </a:solidFill>
                <a:latin typeface="Arial" charset="0"/>
                <a:ea typeface="ＭＳ Ｐゴシック" charset="0"/>
              </a:rPr>
              <a:t>. It first takes TX</a:t>
            </a:r>
            <a:r>
              <a:rPr lang="ja-JP" altLang="en-US" sz="1100">
                <a:solidFill>
                  <a:srgbClr val="003399"/>
                </a:solidFill>
                <a:latin typeface="Arial" charset="0"/>
                <a:ea typeface="ＭＳ Ｐゴシック" charset="0"/>
              </a:rPr>
              <a:t>’</a:t>
            </a:r>
            <a:r>
              <a:rPr lang="en-US" altLang="ja-JP" sz="1100">
                <a:solidFill>
                  <a:srgbClr val="003399"/>
                </a:solidFill>
                <a:latin typeface="Arial" charset="0"/>
                <a:ea typeface="ＭＳ Ｐゴシック" charset="0"/>
              </a:rPr>
              <a:t>s requests and schedules them in parallel. Then it takes TY</a:t>
            </a:r>
            <a:r>
              <a:rPr lang="ja-JP" altLang="en-US" sz="1100">
                <a:solidFill>
                  <a:srgbClr val="003399"/>
                </a:solidFill>
                <a:latin typeface="Arial" charset="0"/>
                <a:ea typeface="ＭＳ Ｐゴシック" charset="0"/>
              </a:rPr>
              <a:t>’</a:t>
            </a:r>
            <a:r>
              <a:rPr lang="en-US" altLang="ja-JP" sz="1100">
                <a:solidFill>
                  <a:srgbClr val="003399"/>
                </a:solidFill>
                <a:latin typeface="Arial" charset="0"/>
                <a:ea typeface="ＭＳ Ｐゴシック" charset="0"/>
              </a:rPr>
              <a:t>s requests and schedules them in parallel. Note that incoming requests from T3 that are outside the batch are not serviced. Once all requests in the batch are serviced in a parallelism-aware manner, the controller forms a new batch with the requests in the memory request buffer.</a:t>
            </a:r>
            <a:endParaRPr lang="en-US" altLang="ja-JP" sz="1100">
              <a:latin typeface="Arial" charset="0"/>
              <a:ea typeface="ＭＳ Ｐゴシック" charset="0"/>
            </a:endParaRPr>
          </a:p>
          <a:p>
            <a:pPr eaLnBrk="1" hangingPunct="1">
              <a:lnSpc>
                <a:spcPct val="80000"/>
              </a:lnSpc>
            </a:pPr>
            <a:endParaRPr lang="en-US" sz="1100">
              <a:latin typeface="Arial" charset="0"/>
            </a:endParaRPr>
          </a:p>
        </p:txBody>
      </p:sp>
      <p:sp>
        <p:nvSpPr>
          <p:cNvPr id="901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eaLnBrk="0" hangingPunct="0">
              <a:defRPr sz="2400">
                <a:solidFill>
                  <a:schemeClr val="tx1"/>
                </a:solidFill>
                <a:latin typeface="Arial" charset="0"/>
                <a:ea typeface="ＭＳ Ｐゴシック" charset="0"/>
                <a:cs typeface="ＭＳ Ｐゴシック" charset="0"/>
              </a:defRPr>
            </a:lvl1pPr>
            <a:lvl2pPr marL="757066" indent="-291179" defTabSz="926921" eaLnBrk="0" hangingPunct="0">
              <a:defRPr sz="2400">
                <a:solidFill>
                  <a:schemeClr val="tx1"/>
                </a:solidFill>
                <a:latin typeface="Arial" charset="0"/>
                <a:ea typeface="ＭＳ Ｐゴシック" charset="0"/>
              </a:defRPr>
            </a:lvl2pPr>
            <a:lvl3pPr marL="1164717" indent="-232943" defTabSz="926921" eaLnBrk="0" hangingPunct="0">
              <a:defRPr sz="2400">
                <a:solidFill>
                  <a:schemeClr val="tx1"/>
                </a:solidFill>
                <a:latin typeface="Arial" charset="0"/>
                <a:ea typeface="ＭＳ Ｐゴシック" charset="0"/>
              </a:defRPr>
            </a:lvl3pPr>
            <a:lvl4pPr marL="1630604" indent="-232943" defTabSz="926921" eaLnBrk="0" hangingPunct="0">
              <a:defRPr sz="2400">
                <a:solidFill>
                  <a:schemeClr val="tx1"/>
                </a:solidFill>
                <a:latin typeface="Arial" charset="0"/>
                <a:ea typeface="ＭＳ Ｐゴシック" charset="0"/>
              </a:defRPr>
            </a:lvl4pPr>
            <a:lvl5pPr marL="2096491" indent="-232943" defTabSz="926921" eaLnBrk="0" hangingPunct="0">
              <a:defRPr sz="2400">
                <a:solidFill>
                  <a:schemeClr val="tx1"/>
                </a:solidFill>
                <a:latin typeface="Arial" charset="0"/>
                <a:ea typeface="ＭＳ Ｐゴシック" charset="0"/>
              </a:defRPr>
            </a:lvl5pPr>
            <a:lvl6pPr marL="2562377" indent="-232943" defTabSz="926921"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6921"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6921"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692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96E237A-2B10-7349-A0AE-A949D6F02EEE}" type="slidenum">
              <a:rPr lang="en-US" sz="1200">
                <a:latin typeface="Calibri" charset="0"/>
                <a:cs typeface="Arial" charset="0"/>
              </a:rPr>
              <a:pPr eaLnBrk="1" hangingPunct="1"/>
              <a:t>45</a:t>
            </a:fld>
            <a:endParaRPr lang="en-US" sz="1200">
              <a:latin typeface="Calibri"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PAR-BS has two components, which I will describe in more detail. The first is request batching. Aside from guaranteeing starvation freedom and providing fairness, a batch provides a flexible substrate that enables aggressive scheduling optimizations (within the batch).</a:t>
            </a:r>
          </a:p>
          <a:p>
            <a:endParaRPr lang="en-US"/>
          </a:p>
          <a:p>
            <a:r>
              <a:rPr lang="en-US"/>
              <a:t>The second component is the within-batch scheduling component. Within a batch, any DRAM scheduling policy can be employed. And, this policy can be very aggressive and possibly unfair in the global sense. Because the overlying batching scheme ensures forward progress in each thread. In fact, we use a globally unfair shortest job first scheduling policy within a batch, to optimize each thread</a:t>
            </a:r>
            <a:r>
              <a:rPr lang="ja-JP" altLang="en-US"/>
              <a:t>’</a:t>
            </a:r>
            <a:r>
              <a:rPr lang="en-US"/>
              <a:t>s bank parallelism. </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70" eaLnBrk="0" hangingPunct="0">
              <a:defRPr>
                <a:solidFill>
                  <a:schemeClr val="tx1"/>
                </a:solidFill>
                <a:latin typeface="Arial" charset="0"/>
                <a:ea typeface="ＭＳ Ｐゴシック" charset="0"/>
              </a:defRPr>
            </a:lvl1pPr>
            <a:lvl2pPr marL="744064" indent="-286179" defTabSz="931670" eaLnBrk="0" hangingPunct="0">
              <a:defRPr>
                <a:solidFill>
                  <a:schemeClr val="tx1"/>
                </a:solidFill>
                <a:latin typeface="Arial" charset="0"/>
                <a:ea typeface="ＭＳ Ｐゴシック" charset="0"/>
              </a:defRPr>
            </a:lvl2pPr>
            <a:lvl3pPr marL="1144715" indent="-228943" defTabSz="931670" eaLnBrk="0" hangingPunct="0">
              <a:defRPr>
                <a:solidFill>
                  <a:schemeClr val="tx1"/>
                </a:solidFill>
                <a:latin typeface="Arial" charset="0"/>
                <a:ea typeface="ＭＳ Ｐゴシック" charset="0"/>
              </a:defRPr>
            </a:lvl3pPr>
            <a:lvl4pPr marL="1602600" indent="-228943" defTabSz="931670" eaLnBrk="0" hangingPunct="0">
              <a:defRPr>
                <a:solidFill>
                  <a:schemeClr val="tx1"/>
                </a:solidFill>
                <a:latin typeface="Arial" charset="0"/>
                <a:ea typeface="ＭＳ Ｐゴシック" charset="0"/>
              </a:defRPr>
            </a:lvl4pPr>
            <a:lvl5pPr marL="2060486" indent="-228943" defTabSz="931670" eaLnBrk="0" hangingPunct="0">
              <a:defRPr>
                <a:solidFill>
                  <a:schemeClr val="tx1"/>
                </a:solidFill>
                <a:latin typeface="Arial" charset="0"/>
                <a:ea typeface="ＭＳ Ｐゴシック" charset="0"/>
              </a:defRPr>
            </a:lvl5pPr>
            <a:lvl6pPr marL="2518372" indent="-228943" defTabSz="931670" eaLnBrk="0" fontAlgn="base" hangingPunct="0">
              <a:spcBef>
                <a:spcPct val="0"/>
              </a:spcBef>
              <a:spcAft>
                <a:spcPct val="0"/>
              </a:spcAft>
              <a:defRPr>
                <a:solidFill>
                  <a:schemeClr val="tx1"/>
                </a:solidFill>
                <a:latin typeface="Arial" charset="0"/>
                <a:ea typeface="ＭＳ Ｐゴシック" charset="0"/>
              </a:defRPr>
            </a:lvl6pPr>
            <a:lvl7pPr marL="2976258" indent="-228943" defTabSz="931670" eaLnBrk="0" fontAlgn="base" hangingPunct="0">
              <a:spcBef>
                <a:spcPct val="0"/>
              </a:spcBef>
              <a:spcAft>
                <a:spcPct val="0"/>
              </a:spcAft>
              <a:defRPr>
                <a:solidFill>
                  <a:schemeClr val="tx1"/>
                </a:solidFill>
                <a:latin typeface="Arial" charset="0"/>
                <a:ea typeface="ＭＳ Ｐゴシック" charset="0"/>
              </a:defRPr>
            </a:lvl7pPr>
            <a:lvl8pPr marL="3434144" indent="-228943" defTabSz="931670" eaLnBrk="0" fontAlgn="base" hangingPunct="0">
              <a:spcBef>
                <a:spcPct val="0"/>
              </a:spcBef>
              <a:spcAft>
                <a:spcPct val="0"/>
              </a:spcAft>
              <a:defRPr>
                <a:solidFill>
                  <a:schemeClr val="tx1"/>
                </a:solidFill>
                <a:latin typeface="Arial" charset="0"/>
                <a:ea typeface="ＭＳ Ｐゴシック" charset="0"/>
              </a:defRPr>
            </a:lvl8pPr>
            <a:lvl9pPr marL="3892029" indent="-228943" defTabSz="93167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D1EEB0A-7F16-F84E-90EA-208BE00B8ED9}" type="slidenum">
              <a:rPr lang="en-US">
                <a:solidFill>
                  <a:prstClr val="black"/>
                </a:solidFill>
              </a:rPr>
              <a:pPr eaLnBrk="1" hangingPunct="1"/>
              <a:t>46</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To implement batching, Each memory request has a bit (called the </a:t>
            </a:r>
            <a:r>
              <a:rPr lang="en-US" i="1"/>
              <a:t>marked bit)</a:t>
            </a:r>
            <a:r>
              <a:rPr lang="en-US"/>
              <a:t> associated with it</a:t>
            </a:r>
          </a:p>
          <a:p>
            <a:endParaRPr lang="en-US"/>
          </a:p>
          <a:p>
            <a:r>
              <a:rPr lang="en-US"/>
              <a:t>When a batch is formed, the controller marks up to a </a:t>
            </a:r>
            <a:r>
              <a:rPr lang="en-US" i="1"/>
              <a:t>Marking-Cap</a:t>
            </a:r>
            <a:r>
              <a:rPr lang="en-US"/>
              <a:t> pending requests per bank for each thread. Marked requests constitute the batch. A new batch is formed when no marked requests are left. </a:t>
            </a:r>
          </a:p>
          <a:p>
            <a:endParaRPr lang="en-US"/>
          </a:p>
          <a:p>
            <a:pPr marL="0" lvl="1"/>
            <a:r>
              <a:rPr lang="en-US" b="1"/>
              <a:t>The key idea is that</a:t>
            </a:r>
            <a:r>
              <a:rPr lang="en-US"/>
              <a:t> marked requests are always prioritized over unmarked ones. Hence, there is </a:t>
            </a:r>
            <a:r>
              <a:rPr lang="en-US" sz="2000"/>
              <a:t>no reordering of requests across batches: As a result, there is </a:t>
            </a:r>
            <a:r>
              <a:rPr lang="en-US" sz="2000">
                <a:solidFill>
                  <a:srgbClr val="FF0000"/>
                </a:solidFill>
              </a:rPr>
              <a:t>no starvation, and a high degree of fairness.</a:t>
            </a:r>
          </a:p>
          <a:p>
            <a:pPr marL="0" lvl="1"/>
            <a:endParaRPr lang="en-US" sz="2000">
              <a:solidFill>
                <a:srgbClr val="FF0000"/>
              </a:solidFill>
            </a:endParaRPr>
          </a:p>
          <a:p>
            <a:pPr marL="0" lvl="1"/>
            <a:r>
              <a:rPr lang="en-US" sz="2000">
                <a:solidFill>
                  <a:srgbClr val="FF0000"/>
                </a:solidFill>
              </a:rPr>
              <a:t>But how does the controller prioritize requests within a batch?</a:t>
            </a:r>
          </a:p>
          <a:p>
            <a:endParaRPr lang="en-US"/>
          </a:p>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Within a batch, the controller can use any existing DRAM scheduling policy. </a:t>
            </a:r>
            <a:r>
              <a:rPr lang="en-US" b="1"/>
              <a:t>For example, the baseline FR-FCFS policy is very good at exploiting row buffer locality.</a:t>
            </a:r>
          </a:p>
          <a:p>
            <a:r>
              <a:rPr lang="en-US" b="1"/>
              <a:t>However, in addition to exploiting row-buffer locality, we also want to preserve intra-thread bank parallelism.</a:t>
            </a:r>
            <a:r>
              <a:rPr lang="en-US"/>
              <a:t> As I showed you before, this can be accomplished by servicing each thread</a:t>
            </a:r>
            <a:r>
              <a:rPr lang="ja-JP" altLang="en-US"/>
              <a:t>’</a:t>
            </a:r>
            <a:r>
              <a:rPr lang="en-US"/>
              <a:t>s requests back to back</a:t>
            </a:r>
          </a:p>
          <a:p>
            <a:endParaRPr lang="en-US"/>
          </a:p>
          <a:p>
            <a:r>
              <a:rPr lang="en-US"/>
              <a:t>To do so, the DRAM scheduler computes a </a:t>
            </a:r>
            <a:r>
              <a:rPr lang="en-US">
                <a:solidFill>
                  <a:srgbClr val="003399"/>
                </a:solidFill>
              </a:rPr>
              <a:t>ranking of threads </a:t>
            </a:r>
            <a:r>
              <a:rPr lang="en-US"/>
              <a:t>when the batch is formed</a:t>
            </a:r>
          </a:p>
          <a:p>
            <a:r>
              <a:rPr lang="en-US"/>
              <a:t>And it prioritizes requests that belong to higher-ranked threads over those that belong to lower ranked ones</a:t>
            </a:r>
          </a:p>
          <a:p>
            <a:pPr marL="0" lvl="1"/>
            <a:r>
              <a:rPr lang="en-US"/>
              <a:t>This </a:t>
            </a:r>
            <a:r>
              <a:rPr lang="en-US" sz="2000"/>
              <a:t>Improves the likelihood that requests from a thread are serviced in parallel by different banks</a:t>
            </a:r>
          </a:p>
          <a:p>
            <a:pPr marL="0" lvl="1"/>
            <a:r>
              <a:rPr lang="en-US" sz="2000"/>
              <a:t>Because Different threads prioritized in the same order (the RANK ORDER) across ALL banks</a:t>
            </a:r>
          </a:p>
          <a:p>
            <a:endParaRPr lang="en-US"/>
          </a:p>
          <a:p>
            <a:r>
              <a:rPr lang="en-US"/>
              <a:t>But how does the scheduler compute this ranking?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000" dirty="0">
                <a:latin typeface="Arial" charset="0"/>
              </a:rPr>
              <a:t>What kind of performance do we expect when we run two applications on a multi-core system? To answer this question, we performed an experiment. We took two applications we cared about, ran them together on different cores in a dual-core system, and measured their slowdown compared to when each is run alone on the same system. This graph shows the slowdown each app experienced. (DATA explanation…) </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Why do we get such a large disparity in the slowdowns?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the priorities? No. We went back and gave high priority to gcc and low priority to matlab. The slowdowns did not change at all. Neither the software or the hardware enforced the priorities.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the contention in the disk? We checked for this possibility, but found that these applications did not have any disk accesses in the steady state. They both fit in the physical memory and therefore did not interfere in the disk.</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What is it then? Why do we get such large disparity in slowdowns in a dual core system?</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 will call such an application a </a:t>
            </a:r>
            <a:r>
              <a:rPr lang="ja-JP" altLang="en-US" sz="1000" dirty="0">
                <a:latin typeface="Arial" charset="0"/>
              </a:rPr>
              <a:t>“</a:t>
            </a:r>
            <a:r>
              <a:rPr lang="en-US" altLang="ja-JP" sz="1000" dirty="0">
                <a:latin typeface="Arial" charset="0"/>
              </a:rPr>
              <a:t>memory performance hog</a:t>
            </a:r>
            <a:r>
              <a:rPr lang="ja-JP" altLang="en-US" sz="1000" dirty="0">
                <a:latin typeface="Arial" charset="0"/>
              </a:rPr>
              <a:t>”</a:t>
            </a:r>
            <a:endParaRPr lang="en-US" altLang="ja-JP" sz="1000" dirty="0">
              <a:latin typeface="Arial" charset="0"/>
            </a:endParaRPr>
          </a:p>
          <a:p>
            <a:pPr eaLnBrk="1" hangingPunct="1">
              <a:lnSpc>
                <a:spcPct val="90000"/>
              </a:lnSpc>
              <a:spcBef>
                <a:spcPct val="0"/>
              </a:spcBef>
            </a:pPr>
            <a:r>
              <a:rPr lang="en-US" sz="1000" dirty="0">
                <a:latin typeface="Arial" charset="0"/>
              </a:rPr>
              <a:t>Now, let me tell you why this disparity in slowdowns happens.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endParaRPr lang="en-US" sz="1000" dirty="0">
              <a:latin typeface="Arial" charset="0"/>
            </a:endParaRP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that there are other applications or the OS interfering with gcc, stealing its time quantums? No.</a:t>
            </a: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91E0A0-A893-BF4B-B949-99F940BF11F6}" type="slidenum">
              <a:rPr lang="en-US" sz="1200">
                <a:solidFill>
                  <a:srgbClr val="000000"/>
                </a:solidFill>
                <a:cs typeface="Arial" charset="0"/>
              </a:rPr>
              <a:pPr eaLnBrk="1" hangingPunct="1"/>
              <a:t>6</a:t>
            </a:fld>
            <a:endParaRPr lang="en-US" sz="1200" dirty="0">
              <a:solidFill>
                <a:srgbClr val="000000"/>
              </a:solidFill>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The thread ranking scheme affects system throughput and fairness</a:t>
            </a:r>
          </a:p>
          <a:p>
            <a:r>
              <a:rPr lang="en-US"/>
              <a:t>A good ranking scheme should achieve two objectives.</a:t>
            </a:r>
          </a:p>
          <a:p>
            <a:r>
              <a:rPr lang="en-US"/>
              <a:t>First, it should </a:t>
            </a:r>
            <a:r>
              <a:rPr lang="en-US">
                <a:solidFill>
                  <a:srgbClr val="0000FF"/>
                </a:solidFill>
              </a:rPr>
              <a:t>maximize system throughput</a:t>
            </a:r>
          </a:p>
          <a:p>
            <a:r>
              <a:rPr lang="en-US">
                <a:solidFill>
                  <a:srgbClr val="0000FF"/>
                </a:solidFill>
              </a:rPr>
              <a:t>Second, it should minimize unfairness; in other words it should balance the slowdown of the threads compared to when each is run alone.</a:t>
            </a:r>
          </a:p>
          <a:p>
            <a:r>
              <a:rPr lang="en-US" b="1">
                <a:solidFill>
                  <a:srgbClr val="0000FF"/>
                </a:solidFill>
              </a:rPr>
              <a:t>These two objectives call for the same ranking scheme, as I will show soon.</a:t>
            </a:r>
          </a:p>
          <a:p>
            <a:endParaRPr lang="en-US">
              <a:solidFill>
                <a:srgbClr val="0000FF"/>
              </a:solidFill>
            </a:endParaRPr>
          </a:p>
          <a:p>
            <a:r>
              <a:rPr lang="en-US">
                <a:solidFill>
                  <a:srgbClr val="0000FF"/>
                </a:solidFill>
              </a:rPr>
              <a:t>Maximizing system throughput is achieved by minimizing the average stall-time of the threads within the batch </a:t>
            </a:r>
            <a:r>
              <a:rPr lang="en-US" b="1">
                <a:solidFill>
                  <a:srgbClr val="0000FF"/>
                </a:solidFill>
              </a:rPr>
              <a:t>(as I showed in the earlier example). By minimizing the average stall time, we maximize the amount of time the system spends on computation rather than waiting for DRAM accesses.</a:t>
            </a:r>
          </a:p>
          <a:p>
            <a:endParaRPr lang="en-US">
              <a:solidFill>
                <a:srgbClr val="0000FF"/>
              </a:solidFill>
            </a:endParaRPr>
          </a:p>
          <a:p>
            <a:r>
              <a:rPr lang="en-US">
                <a:solidFill>
                  <a:srgbClr val="0000FF"/>
                </a:solidFill>
              </a:rPr>
              <a:t>Minimizing unfairness is achieved by servicing threads with inherently low stall-time early in the batch, The insight is that if a thread has low stall time to begin with (if it is not intensive) delaying that thread would result in very high slowdown compared to delaying a memory-intensive thread.</a:t>
            </a:r>
          </a:p>
          <a:p>
            <a:endParaRPr lang="en-US">
              <a:solidFill>
                <a:srgbClr val="0000FF"/>
              </a:solidFill>
            </a:endParaRPr>
          </a:p>
          <a:p>
            <a:r>
              <a:rPr lang="en-US" b="1">
                <a:solidFill>
                  <a:srgbClr val="0000FF"/>
                </a:solidFill>
              </a:rPr>
              <a:t>To achieve both objectives, we use the </a:t>
            </a:r>
            <a:r>
              <a:rPr lang="ja-JP" altLang="en-US" b="1">
                <a:solidFill>
                  <a:srgbClr val="0000FF"/>
                </a:solidFill>
              </a:rPr>
              <a:t>“</a:t>
            </a:r>
            <a:r>
              <a:rPr lang="en-US" b="1">
                <a:solidFill>
                  <a:srgbClr val="0000FF"/>
                </a:solidFill>
              </a:rPr>
              <a:t>shortest job first</a:t>
            </a:r>
            <a:r>
              <a:rPr lang="ja-JP" altLang="en-US" b="1">
                <a:solidFill>
                  <a:srgbClr val="0000FF"/>
                </a:solidFill>
              </a:rPr>
              <a:t>”</a:t>
            </a:r>
            <a:r>
              <a:rPr lang="en-US" b="1">
                <a:solidFill>
                  <a:srgbClr val="0000FF"/>
                </a:solidFill>
              </a:rPr>
              <a:t> principle. Shortest job first scheduling has been proven to provide the optimal throughput in generalized machine scheduling theory. </a:t>
            </a:r>
            <a:r>
              <a:rPr lang="en-US">
                <a:solidFill>
                  <a:srgbClr val="0000FF"/>
                </a:solidFill>
              </a:rPr>
              <a:t>The controller estimates each thread</a:t>
            </a:r>
            <a:r>
              <a:rPr lang="ja-JP" altLang="en-US">
                <a:solidFill>
                  <a:srgbClr val="0000FF"/>
                </a:solidFill>
              </a:rPr>
              <a:t>’</a:t>
            </a:r>
            <a:r>
              <a:rPr lang="en-US">
                <a:solidFill>
                  <a:srgbClr val="0000FF"/>
                </a:solidFill>
              </a:rPr>
              <a:t>s stall-time within the batch (assuming the thread is run alone). And, it ranks a thread higher if the thread has a short stall time.</a:t>
            </a:r>
          </a:p>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2"/>
            <a:r>
              <a:rPr lang="en-US" b="1"/>
              <a:t>How is this exactly done? </a:t>
            </a:r>
            <a:r>
              <a:rPr lang="en-US"/>
              <a:t>The controller keeps track of two values for each thread. First, the maximum number of marked requests from the thread to any bank. This is called max-bank-load. A lower value of this correlates with low stall time (and less memory intensiveness). As a result the scheduler ranks a thread with lower max-bank-load higher than a thread with higher max-bank load. </a:t>
            </a:r>
          </a:p>
          <a:p>
            <a:pPr marL="0" lvl="2"/>
            <a:endParaRPr lang="en-US"/>
          </a:p>
          <a:p>
            <a:pPr marL="0" lvl="2"/>
            <a:r>
              <a:rPr lang="en-US"/>
              <a:t>If the max-bank-load of the two threads are equal, the scheduler uses another value it keeps track of to break the ties. It keeps the total number of requests in the batch from each thread. This is called total-load. If a thread has lower total-load it is less intensive, therefore it is ranked higher.</a:t>
            </a:r>
          </a:p>
          <a:p>
            <a:pPr marL="0" lvl="2"/>
            <a:endParaRPr lang="en-US"/>
          </a:p>
          <a:p>
            <a:pPr marL="0" lvl="2"/>
            <a:r>
              <a:rPr lang="en-US"/>
              <a:t>Let</a:t>
            </a:r>
            <a:r>
              <a:rPr lang="ja-JP" altLang="en-US"/>
              <a:t>’</a:t>
            </a:r>
            <a:r>
              <a:rPr lang="en-US"/>
              <a:t>s take a look at these concepts with an example. Assume these are the requests within the batch.</a:t>
            </a:r>
          </a:p>
          <a:p>
            <a:pPr marL="0" lvl="2"/>
            <a:r>
              <a:rPr lang="en-US"/>
              <a:t>T0 has at most 1 request to any bank, so its max-bank-load is 1. Its total-load is 3 since it has total 3 marked requests. </a:t>
            </a:r>
          </a:p>
          <a:p>
            <a:pPr marL="0" lvl="2"/>
            <a:r>
              <a:rPr lang="en-US"/>
              <a:t>T1 has at most 2 requests to any bank so its max-bank-load is 2. Its total load is 6.</a:t>
            </a:r>
          </a:p>
          <a:p>
            <a:pPr marL="0" lvl="2"/>
            <a:r>
              <a:rPr lang="en-US"/>
              <a:t>T2 similarly has a max-bank-load of 2, but its total load is higher. </a:t>
            </a:r>
          </a:p>
          <a:p>
            <a:pPr marL="0" lvl="2"/>
            <a:r>
              <a:rPr lang="en-US"/>
              <a:t>Finally, T3 has a maximum of 5 requests to Bank 3. Therefore, its max-bank load is 5.</a:t>
            </a:r>
          </a:p>
          <a:p>
            <a:pPr marL="0" lvl="2"/>
            <a:endParaRPr lang="en-US"/>
          </a:p>
          <a:p>
            <a:pPr marL="0" lvl="2"/>
            <a:r>
              <a:rPr lang="en-US"/>
              <a:t>Because T1 has the smallest max-bank-load, it is ranked highest. The scheduler ranks T1 higher than T2 because T1 has fewer total requests. The most memory intensive thread, T2 is ranked the lowest. </a:t>
            </a:r>
          </a:p>
          <a:p>
            <a:pPr marL="0" lvl="2"/>
            <a:endParaRPr lang="en-US"/>
          </a:p>
          <a:p>
            <a:pPr marL="0" lvl="2"/>
            <a:r>
              <a:rPr lang="en-US"/>
              <a:t>----------------------------</a:t>
            </a:r>
          </a:p>
          <a:p>
            <a:pPr marL="0" lvl="2"/>
            <a:r>
              <a:rPr lang="en-US"/>
              <a:t>Insight: Memory-intensive threads can be delayed more within a batch since their baseline stall-time is high</a:t>
            </a:r>
          </a:p>
          <a:p>
            <a:pPr marL="0" lvl="2"/>
            <a:endParaRPr lang="en-US"/>
          </a:p>
          <a:p>
            <a:pPr marL="0" lvl="2"/>
            <a:r>
              <a:rPr lang="en-US"/>
              <a:t>How do you break the ties? A thread with lower total-load is ranked higher</a:t>
            </a:r>
          </a:p>
          <a:p>
            <a:pPr marL="0" lvl="2"/>
            <a:r>
              <a:rPr lang="en-US"/>
              <a:t>Goal: Finish non-intensive threads first and fill in the gaps in parallelism as much as possible</a:t>
            </a:r>
          </a:p>
          <a:p>
            <a:pPr marL="0" lvl="2"/>
            <a:endParaRPr lang="en-US"/>
          </a:p>
          <a:p>
            <a:pPr marL="0" lvl="2"/>
            <a:r>
              <a:rPr lang="en-US"/>
              <a:t>Shortest job first within a batch might seem unfair, but remember the batch boundaries. Less intensive threads will be penalized across batches because if their requests are not marked, they cannot be serviced. Shortest job first balances this delay caused to the less intensive threads</a:t>
            </a:r>
          </a:p>
          <a:p>
            <a:pPr eaLnBrk="1" hangingPunct="1"/>
            <a:endParaRPr lang="en-US"/>
          </a:p>
          <a:p>
            <a:pPr eaLnBrk="1" hangingPunct="1"/>
            <a:r>
              <a:rPr lang="en-US"/>
              <a:t>Thread 0 has at most one request to any bank</a:t>
            </a:r>
          </a:p>
          <a:p>
            <a:pPr eaLnBrk="1" hangingPunct="1"/>
            <a:r>
              <a:rPr lang="en-US"/>
              <a:t>Thread 1 has at most 2: it has two requests to Bank 0.</a:t>
            </a:r>
          </a:p>
          <a:p>
            <a:pPr eaLnBrk="1" hangingPunct="1"/>
            <a:r>
              <a:rPr lang="en-US"/>
              <a:t>Thread 2 has at most 2 as well.</a:t>
            </a:r>
          </a:p>
          <a:p>
            <a:pPr eaLnBrk="1" hangingPunct="1"/>
            <a:r>
              <a:rPr lang="en-US"/>
              <a:t>Thread 3 has max number of requests to Bank 3 (5 reqs) </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70" eaLnBrk="0" hangingPunct="0">
              <a:defRPr>
                <a:solidFill>
                  <a:schemeClr val="tx1"/>
                </a:solidFill>
                <a:latin typeface="Arial" charset="0"/>
                <a:ea typeface="ＭＳ Ｐゴシック" charset="0"/>
              </a:defRPr>
            </a:lvl1pPr>
            <a:lvl2pPr marL="744064" indent="-286179" defTabSz="931670" eaLnBrk="0" hangingPunct="0">
              <a:defRPr>
                <a:solidFill>
                  <a:schemeClr val="tx1"/>
                </a:solidFill>
                <a:latin typeface="Arial" charset="0"/>
                <a:ea typeface="ＭＳ Ｐゴシック" charset="0"/>
              </a:defRPr>
            </a:lvl2pPr>
            <a:lvl3pPr marL="1144715" indent="-228943" defTabSz="931670" eaLnBrk="0" hangingPunct="0">
              <a:defRPr>
                <a:solidFill>
                  <a:schemeClr val="tx1"/>
                </a:solidFill>
                <a:latin typeface="Arial" charset="0"/>
                <a:ea typeface="ＭＳ Ｐゴシック" charset="0"/>
              </a:defRPr>
            </a:lvl3pPr>
            <a:lvl4pPr marL="1602600" indent="-228943" defTabSz="931670" eaLnBrk="0" hangingPunct="0">
              <a:defRPr>
                <a:solidFill>
                  <a:schemeClr val="tx1"/>
                </a:solidFill>
                <a:latin typeface="Arial" charset="0"/>
                <a:ea typeface="ＭＳ Ｐゴシック" charset="0"/>
              </a:defRPr>
            </a:lvl4pPr>
            <a:lvl5pPr marL="2060486" indent="-228943" defTabSz="931670" eaLnBrk="0" hangingPunct="0">
              <a:defRPr>
                <a:solidFill>
                  <a:schemeClr val="tx1"/>
                </a:solidFill>
                <a:latin typeface="Arial" charset="0"/>
                <a:ea typeface="ＭＳ Ｐゴシック" charset="0"/>
              </a:defRPr>
            </a:lvl5pPr>
            <a:lvl6pPr marL="2518372" indent="-228943" defTabSz="931670" eaLnBrk="0" fontAlgn="base" hangingPunct="0">
              <a:spcBef>
                <a:spcPct val="0"/>
              </a:spcBef>
              <a:spcAft>
                <a:spcPct val="0"/>
              </a:spcAft>
              <a:defRPr>
                <a:solidFill>
                  <a:schemeClr val="tx1"/>
                </a:solidFill>
                <a:latin typeface="Arial" charset="0"/>
                <a:ea typeface="ＭＳ Ｐゴシック" charset="0"/>
              </a:defRPr>
            </a:lvl6pPr>
            <a:lvl7pPr marL="2976258" indent="-228943" defTabSz="931670" eaLnBrk="0" fontAlgn="base" hangingPunct="0">
              <a:spcBef>
                <a:spcPct val="0"/>
              </a:spcBef>
              <a:spcAft>
                <a:spcPct val="0"/>
              </a:spcAft>
              <a:defRPr>
                <a:solidFill>
                  <a:schemeClr val="tx1"/>
                </a:solidFill>
                <a:latin typeface="Arial" charset="0"/>
                <a:ea typeface="ＭＳ Ｐゴシック" charset="0"/>
              </a:defRPr>
            </a:lvl7pPr>
            <a:lvl8pPr marL="3434144" indent="-228943" defTabSz="931670" eaLnBrk="0" fontAlgn="base" hangingPunct="0">
              <a:spcBef>
                <a:spcPct val="0"/>
              </a:spcBef>
              <a:spcAft>
                <a:spcPct val="0"/>
              </a:spcAft>
              <a:defRPr>
                <a:solidFill>
                  <a:schemeClr val="tx1"/>
                </a:solidFill>
                <a:latin typeface="Arial" charset="0"/>
                <a:ea typeface="ＭＳ Ｐゴシック" charset="0"/>
              </a:defRPr>
            </a:lvl8pPr>
            <a:lvl9pPr marL="3892029" indent="-228943" defTabSz="93167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99BD0DA-5C15-954C-9763-564690DB4859}" type="slidenum">
              <a:rPr lang="en-US">
                <a:solidFill>
                  <a:prstClr val="black"/>
                </a:solidFill>
              </a:rPr>
              <a:pPr eaLnBrk="1" hangingPunct="1"/>
              <a:t>50</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t>How does this ranking affect the scheduling order? Let</a:t>
            </a:r>
            <a:r>
              <a:rPr lang="ja-JP" altLang="en-US" b="1"/>
              <a:t>’</a:t>
            </a:r>
            <a:r>
              <a:rPr lang="en-US" b="1"/>
              <a:t>s take a look at this pictorially.  </a:t>
            </a:r>
          </a:p>
          <a:p>
            <a:endParaRPr lang="en-US" b="1"/>
          </a:p>
          <a:p>
            <a:r>
              <a:rPr lang="en-US" b="1"/>
              <a:t>First, let</a:t>
            </a:r>
            <a:r>
              <a:rPr lang="ja-JP" altLang="en-US" b="1"/>
              <a:t>’</a:t>
            </a:r>
            <a:r>
              <a:rPr lang="en-US" b="1"/>
              <a:t>s look at the baseline scheduler. I will show the time at which the requests are serviced, where time is expressed abstractly in terms of bank access latency. </a:t>
            </a:r>
            <a:r>
              <a:rPr lang="en-US"/>
              <a:t>In the baseline scheduler, the batched requests are serviced in their arrival order</a:t>
            </a:r>
            <a:r>
              <a:rPr lang="en-US" b="1"/>
              <a:t>.  </a:t>
            </a:r>
            <a:r>
              <a:rPr lang="en-US"/>
              <a:t>As a result, the last request of T0 is serviced after 4 bank access latencies, the last request of T1 is also serviced after 4 bank access latencies. Consequently, the average stall time of the threads is approximately 5 bank access latencies within this batch of requests.</a:t>
            </a:r>
          </a:p>
          <a:p>
            <a:endParaRPr lang="en-US"/>
          </a:p>
          <a:p>
            <a:r>
              <a:rPr lang="en-US"/>
              <a:t>If we  use PAR-BS to rank the threads, </a:t>
            </a:r>
            <a:r>
              <a:rPr lang="en-US" b="1"/>
              <a:t>the scheduler will prioritize requests based on their thread-rank order, which I showed before</a:t>
            </a:r>
            <a:r>
              <a:rPr lang="en-US"/>
              <a:t>. It prioritizes T0</a:t>
            </a:r>
            <a:r>
              <a:rPr lang="ja-JP" altLang="en-US"/>
              <a:t>’</a:t>
            </a:r>
            <a:r>
              <a:rPr lang="en-US"/>
              <a:t>s requests first (as shown in the ranking order). As a result, T0</a:t>
            </a:r>
            <a:r>
              <a:rPr lang="ja-JP" altLang="en-US"/>
              <a:t>’</a:t>
            </a:r>
            <a:r>
              <a:rPr lang="en-US"/>
              <a:t>s requests complete after 1 bank access latency. T1</a:t>
            </a:r>
            <a:r>
              <a:rPr lang="ja-JP" altLang="en-US"/>
              <a:t>’</a:t>
            </a:r>
            <a:r>
              <a:rPr lang="en-US"/>
              <a:t>s requests are serviced after 2 bank access latencies. T2</a:t>
            </a:r>
            <a:r>
              <a:rPr lang="ja-JP" altLang="en-US"/>
              <a:t>’</a:t>
            </a:r>
            <a:r>
              <a:rPr lang="en-US"/>
              <a:t>s requests are serviced after  4 bank access latencies. </a:t>
            </a:r>
          </a:p>
          <a:p>
            <a:endParaRPr lang="en-US"/>
          </a:p>
          <a:p>
            <a:r>
              <a:rPr lang="en-US" b="1"/>
              <a:t>Note that the bank parallelism of each thread is preserved as much as possible. </a:t>
            </a:r>
            <a:r>
              <a:rPr lang="en-US"/>
              <a:t>Because of this, the average stall time reduces by 30%. Thus, system throughput improves. </a:t>
            </a:r>
          </a:p>
          <a:p>
            <a:endParaRPr lang="en-US"/>
          </a:p>
          <a:p>
            <a:r>
              <a:rPr lang="en-US" b="1"/>
              <a:t>Also note that, to keep this example simple, I assumed there are no row-buffer hits. A more complicated example with row-buffer hits is provided in the paper, and I encourage you to look at it.</a:t>
            </a:r>
          </a:p>
          <a:p>
            <a:endParaRPr lang="en-US"/>
          </a:p>
          <a:p>
            <a:r>
              <a:rPr lang="en-US"/>
              <a:t>--------------------------------------</a:t>
            </a:r>
          </a:p>
          <a:p>
            <a:endParaRPr lang="en-US"/>
          </a:p>
          <a:p>
            <a:r>
              <a:rPr lang="en-US"/>
              <a:t>Time is in bank access latencies (note that this is an approximation to demonstrate the idea… real DRAM system is much more complex than this…)</a:t>
            </a:r>
          </a:p>
          <a:p>
            <a:r>
              <a:rPr lang="en-US"/>
              <a:t>Last request from a thread is scheduled at TIME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The resulting scheduling policy of our mechanism is based on four simple prioritization rules.</a:t>
            </a:r>
          </a:p>
          <a:p>
            <a:r>
              <a:rPr lang="en-US"/>
              <a:t>Marked requests are prioritized over others. This is the batching component.</a:t>
            </a:r>
          </a:p>
          <a:p>
            <a:r>
              <a:rPr lang="en-US"/>
              <a:t>Within a batch, row-hit requests are prioritized over others to exploit row-buffer locality (as in FR-FCFS). Then, higher-ranked threads</a:t>
            </a:r>
            <a:r>
              <a:rPr lang="ja-JP" altLang="en-US"/>
              <a:t>’</a:t>
            </a:r>
            <a:r>
              <a:rPr lang="en-US"/>
              <a:t> requests are prioritized over lower ranked threads</a:t>
            </a:r>
            <a:r>
              <a:rPr lang="ja-JP" altLang="en-US"/>
              <a:t>’</a:t>
            </a:r>
            <a:r>
              <a:rPr lang="en-US"/>
              <a:t> requests (to preserve each thread</a:t>
            </a:r>
            <a:r>
              <a:rPr lang="ja-JP" altLang="en-US"/>
              <a:t>’</a:t>
            </a:r>
            <a:r>
              <a:rPr lang="en-US"/>
              <a:t>s bank parallelism). Finally all else being equal, older requests are prioritized over others. </a:t>
            </a:r>
          </a:p>
          <a:p>
            <a:endParaRPr lang="en-US"/>
          </a:p>
          <a:p>
            <a:r>
              <a:rPr lang="en-US"/>
              <a:t>This scheduling policy has three properties. </a:t>
            </a:r>
          </a:p>
          <a:p>
            <a:endParaRPr lang="en-US"/>
          </a:p>
          <a:p>
            <a:r>
              <a:rPr lang="en-US"/>
              <a:t>First, it exploits both row-buffer locality and intra-thread bank parallelism</a:t>
            </a:r>
            <a:r>
              <a:rPr lang="en-US" b="1"/>
              <a:t>.  I assumed no row buffer hits in the previous example, to keep it simple, but this is taken into account in our scheduling algorithm. There is a balance between exploiting row buffer locality and bank parallelism, and our scheduling algorithm tries to achieve this balance. An example with row hits is provided in the paper. </a:t>
            </a:r>
          </a:p>
          <a:p>
            <a:endParaRPr lang="en-US"/>
          </a:p>
          <a:p>
            <a:r>
              <a:rPr lang="en-US"/>
              <a:t>Second, it is work conserving. It services unmarked requests in banks without marked requests.</a:t>
            </a:r>
          </a:p>
          <a:p>
            <a:endParaRPr lang="en-US"/>
          </a:p>
          <a:p>
            <a:r>
              <a:rPr lang="en-US"/>
              <a:t>Third, and I will not go into much detail on this, Marking-Cap is the most important parameter. Remember that the Marking-Cap determines how many requests from each thread to each bank can be admitted into a batch. If the cap is too small, too few requests from each thread are admitted into the batch. As a result, a thread</a:t>
            </a:r>
            <a:r>
              <a:rPr lang="ja-JP" altLang="en-US"/>
              <a:t>’</a:t>
            </a:r>
            <a:r>
              <a:rPr lang="en-US"/>
              <a:t>s row buffer locality cannot be exploited. If the cap is too large too many requests from intensive threads enter the batch, which slows down non-intensive threads.</a:t>
            </a:r>
          </a:p>
          <a:p>
            <a:endParaRPr lang="en-US"/>
          </a:p>
          <a:p>
            <a:r>
              <a:rPr lang="en-US"/>
              <a:t>Many other similar trade-offs are analyzed in the paper and I encourage you to read it.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The implementation of PAR-BS is relatively simple. It requires three pieces of logic. Marking logic and thread ranking logic are utilized only when a new batch is formed. Extensions to request prioritization logic are needed to take into account the marked status and the thread-rank of each request.</a:t>
            </a:r>
          </a:p>
          <a:p>
            <a:endParaRPr lang="en-US"/>
          </a:p>
          <a:p>
            <a:r>
              <a:rPr lang="en-US"/>
              <a:t>There are no complex operations and the logic is not on the critical path of execution.</a:t>
            </a:r>
          </a:p>
          <a:p>
            <a:endParaRPr lang="en-US"/>
          </a:p>
          <a:p>
            <a:r>
              <a:rPr lang="en-US"/>
              <a:t>Our implementation requires less than 1.5KB storage cost within a reasonably large system with 8 cores.</a:t>
            </a:r>
          </a:p>
          <a:p>
            <a:endParaRPr lang="en-US"/>
          </a:p>
          <a:p>
            <a:r>
              <a:rPr lang="en-US"/>
              <a:t>More details are provided in the paper.</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70" eaLnBrk="0" hangingPunct="0">
              <a:defRPr>
                <a:solidFill>
                  <a:schemeClr val="tx1"/>
                </a:solidFill>
                <a:latin typeface="Arial" charset="0"/>
                <a:ea typeface="ＭＳ Ｐゴシック" charset="0"/>
              </a:defRPr>
            </a:lvl1pPr>
            <a:lvl2pPr marL="744064" indent="-286179" defTabSz="931670" eaLnBrk="0" hangingPunct="0">
              <a:defRPr>
                <a:solidFill>
                  <a:schemeClr val="tx1"/>
                </a:solidFill>
                <a:latin typeface="Arial" charset="0"/>
                <a:ea typeface="ＭＳ Ｐゴシック" charset="0"/>
              </a:defRPr>
            </a:lvl2pPr>
            <a:lvl3pPr marL="1144715" indent="-228943" defTabSz="931670" eaLnBrk="0" hangingPunct="0">
              <a:defRPr>
                <a:solidFill>
                  <a:schemeClr val="tx1"/>
                </a:solidFill>
                <a:latin typeface="Arial" charset="0"/>
                <a:ea typeface="ＭＳ Ｐゴシック" charset="0"/>
              </a:defRPr>
            </a:lvl3pPr>
            <a:lvl4pPr marL="1602600" indent="-228943" defTabSz="931670" eaLnBrk="0" hangingPunct="0">
              <a:defRPr>
                <a:solidFill>
                  <a:schemeClr val="tx1"/>
                </a:solidFill>
                <a:latin typeface="Arial" charset="0"/>
                <a:ea typeface="ＭＳ Ｐゴシック" charset="0"/>
              </a:defRPr>
            </a:lvl4pPr>
            <a:lvl5pPr marL="2060486" indent="-228943" defTabSz="931670" eaLnBrk="0" hangingPunct="0">
              <a:defRPr>
                <a:solidFill>
                  <a:schemeClr val="tx1"/>
                </a:solidFill>
                <a:latin typeface="Arial" charset="0"/>
                <a:ea typeface="ＭＳ Ｐゴシック" charset="0"/>
              </a:defRPr>
            </a:lvl5pPr>
            <a:lvl6pPr marL="2518372" indent="-228943" defTabSz="931670" eaLnBrk="0" fontAlgn="base" hangingPunct="0">
              <a:spcBef>
                <a:spcPct val="0"/>
              </a:spcBef>
              <a:spcAft>
                <a:spcPct val="0"/>
              </a:spcAft>
              <a:defRPr>
                <a:solidFill>
                  <a:schemeClr val="tx1"/>
                </a:solidFill>
                <a:latin typeface="Arial" charset="0"/>
                <a:ea typeface="ＭＳ Ｐゴシック" charset="0"/>
              </a:defRPr>
            </a:lvl6pPr>
            <a:lvl7pPr marL="2976258" indent="-228943" defTabSz="931670" eaLnBrk="0" fontAlgn="base" hangingPunct="0">
              <a:spcBef>
                <a:spcPct val="0"/>
              </a:spcBef>
              <a:spcAft>
                <a:spcPct val="0"/>
              </a:spcAft>
              <a:defRPr>
                <a:solidFill>
                  <a:schemeClr val="tx1"/>
                </a:solidFill>
                <a:latin typeface="Arial" charset="0"/>
                <a:ea typeface="ＭＳ Ｐゴシック" charset="0"/>
              </a:defRPr>
            </a:lvl7pPr>
            <a:lvl8pPr marL="3434144" indent="-228943" defTabSz="931670" eaLnBrk="0" fontAlgn="base" hangingPunct="0">
              <a:spcBef>
                <a:spcPct val="0"/>
              </a:spcBef>
              <a:spcAft>
                <a:spcPct val="0"/>
              </a:spcAft>
              <a:defRPr>
                <a:solidFill>
                  <a:schemeClr val="tx1"/>
                </a:solidFill>
                <a:latin typeface="Arial" charset="0"/>
                <a:ea typeface="ＭＳ Ｐゴシック" charset="0"/>
              </a:defRPr>
            </a:lvl8pPr>
            <a:lvl9pPr marL="3892029" indent="-228943" defTabSz="93167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866B711-17BA-1249-9681-8503108B7B9F}" type="slidenum">
              <a:rPr lang="en-US">
                <a:solidFill>
                  <a:prstClr val="black"/>
                </a:solidFill>
              </a:rPr>
              <a:pPr eaLnBrk="1" hangingPunct="1"/>
              <a:t>54</a:t>
            </a:fld>
            <a:endParaRPr lang="en-US">
              <a:solidFill>
                <a:prstClr val="black"/>
              </a:solidFill>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This graph compares the five schedulers in terms of unfairness averaged over all workloads run on the 4, 8, and 16 core systems. Unfairness is computed as the max memory slowdown in the system divided by the minimum memory slowdown in the system. PAR-BS reduces unfairness significantly compared to the best previous scheduler, STFM, on all systems. </a:t>
            </a:r>
          </a:p>
          <a:p>
            <a:pPr eaLnBrk="1" hangingPunct="1"/>
            <a:endParaRPr lang="en-US"/>
          </a:p>
          <a:p>
            <a:pPr eaLnBrk="1" hangingPunct="1"/>
            <a:r>
              <a:rPr lang="en-US"/>
              <a:t>We conclude that the combination of batching and shortest stall-time first within batch scheduling provides good fairness without the need to explicitly estimate each thread</a:t>
            </a:r>
            <a:r>
              <a:rPr lang="ja-JP" altLang="en-US"/>
              <a:t>’</a:t>
            </a:r>
            <a:r>
              <a:rPr lang="en-US"/>
              <a:t>s slowdown and adjust scheduling policy based on that.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This graph compares the system performance provided by the five schedulers. Performance is normalized to that of the baseline FR-FCFS scheduler. PAR-BS also improves system performance compared to the best previous scheduler, STFM, on all systems. In the 4-core system, PAR-BS provides an 8.3% performance improvement. </a:t>
            </a:r>
            <a:r>
              <a:rPr lang="en-US" b="1"/>
              <a:t>The main reason is that PAR-BS improves each thread</a:t>
            </a:r>
            <a:r>
              <a:rPr lang="ja-JP" altLang="en-US" b="1"/>
              <a:t>’</a:t>
            </a:r>
            <a:r>
              <a:rPr lang="en-US" b="1"/>
              <a:t>s bank level parallelism: as a result, it reduces the average stall time per each request by 7.1% in the four core system (from 301 cycles to 281 cycles)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cs typeface="Arial" charset="0"/>
              </a:rPr>
              <a:pPr eaLnBrk="1" hangingPunct="1"/>
              <a:t>57</a:t>
            </a:fld>
            <a:endParaRPr lang="en-US" sz="1200">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58</a:t>
            </a:fld>
            <a:endParaRPr lang="en-US">
              <a:solidFill>
                <a:prstClr val="black"/>
              </a:solidFill>
              <a:latin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59</a:t>
            </a:fld>
            <a:endParaRPr lang="en-US">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Arial" charset="0"/>
              </a:defRPr>
            </a:lvl1pPr>
            <a:lvl2pPr marL="37931725" indent="-37474525" defTabSz="93027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11BB5F9-6412-844E-8548-EE789C455BFA}" type="slidenum">
              <a:rPr lang="en-US" sz="1200">
                <a:solidFill>
                  <a:prstClr val="black"/>
                </a:solidFill>
              </a:rPr>
              <a:pPr eaLnBrk="1" hangingPunct="1"/>
              <a:t>7</a:t>
            </a:fld>
            <a:endParaRPr lang="en-US" sz="1200">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-In a multi-core chip, different cores share some hardware resources. In particular, they share the DRAM memory system. The shared memory system consists of this and that. </a:t>
            </a:r>
          </a:p>
          <a:p>
            <a:pPr>
              <a:buFontTx/>
              <a:buChar char="-"/>
            </a:pPr>
            <a:r>
              <a:rPr lang="en-US">
                <a:latin typeface="Arial" charset="0"/>
                <a:ea typeface="ＭＳ Ｐゴシック" charset="0"/>
                <a:cs typeface="ＭＳ Ｐゴシック" charset="0"/>
              </a:rPr>
              <a:t>When we run matlab on one core, and gcc on another core, both cores generate memory requests to access the DRAM banks. When these requests arrive at the DRAM controller, the controller favors matlab</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over gcc</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As a result, matlab can make progress and continues generating memory requests. These requests are again favored by the DRAM controller over gcc</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Therefore, gcc starves waiting for its requests to be serviced in DRAM whereas matlab makes very quick progress as if it were running alone. </a:t>
            </a: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Why does this happen? This is because the algorithms employed by the DRAM controller are unfair. </a:t>
            </a:r>
          </a:p>
          <a:p>
            <a:pPr>
              <a:buFontTx/>
              <a:buChar char="-"/>
            </a:pPr>
            <a:r>
              <a:rPr lang="en-US">
                <a:latin typeface="Arial" charset="0"/>
                <a:ea typeface="ＭＳ Ｐゴシック" charset="0"/>
                <a:cs typeface="ＭＳ Ｐゴシック" charset="0"/>
              </a:rPr>
              <a:t>But, why are these algorithms unfair? Why do they unfairly prioritize matlab accesses?</a:t>
            </a:r>
          </a:p>
          <a:p>
            <a:pPr>
              <a:buFontTx/>
              <a:buChar char="-"/>
            </a:pPr>
            <a:r>
              <a:rPr lang="en-US">
                <a:latin typeface="Arial" charset="0"/>
                <a:ea typeface="ＭＳ Ｐゴシック" charset="0"/>
                <a:cs typeface="ＭＳ Ｐゴシック" charset="0"/>
              </a:rPr>
              <a:t>To understand this, we need to understand how a DRAM bank operates.</a:t>
            </a: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Almost all systems today contain multi-core chips</a:t>
            </a:r>
          </a:p>
          <a:p>
            <a:pPr>
              <a:buFontTx/>
              <a:buChar char="-"/>
            </a:pPr>
            <a:r>
              <a:rPr lang="en-US">
                <a:latin typeface="Arial" charset="0"/>
                <a:ea typeface="ＭＳ Ｐゴシック" charset="0"/>
                <a:cs typeface="ＭＳ Ｐゴシック" charset="0"/>
              </a:rPr>
              <a:t>Multi-core systems consist of multiple on-chip cores and caches</a:t>
            </a:r>
          </a:p>
          <a:p>
            <a:pPr>
              <a:buFontTx/>
              <a:buChar char="-"/>
            </a:pPr>
            <a:r>
              <a:rPr lang="en-US">
                <a:latin typeface="Arial" charset="0"/>
                <a:ea typeface="ＭＳ Ｐゴシック" charset="0"/>
                <a:cs typeface="ＭＳ Ｐゴシック" charset="0"/>
              </a:rPr>
              <a:t>Cores share the DRAM memory system</a:t>
            </a:r>
          </a:p>
          <a:p>
            <a:pPr>
              <a:buFontTx/>
              <a:buChar char="-"/>
            </a:pPr>
            <a:r>
              <a:rPr lang="en-US">
                <a:latin typeface="Arial" charset="0"/>
                <a:ea typeface="ＭＳ Ｐゴシック" charset="0"/>
                <a:cs typeface="ＭＳ Ｐゴシック" charset="0"/>
              </a:rPr>
              <a:t>DRAM memory system consists of</a:t>
            </a:r>
          </a:p>
          <a:p>
            <a:pPr marL="742950" lvl="1" indent="-285750">
              <a:buFontTx/>
              <a:buChar char="-"/>
            </a:pPr>
            <a:r>
              <a:rPr lang="en-US">
                <a:latin typeface="Arial" charset="0"/>
                <a:ea typeface="ＭＳ Ｐゴシック" charset="0"/>
              </a:rPr>
              <a:t>DRAM banks that store data (multiple banks to allow parallel accesses)</a:t>
            </a:r>
          </a:p>
          <a:p>
            <a:pPr marL="742950" lvl="1" indent="-285750">
              <a:buFontTx/>
              <a:buChar char="-"/>
            </a:pPr>
            <a:r>
              <a:rPr lang="en-US">
                <a:latin typeface="Arial" charset="0"/>
                <a:ea typeface="ＭＳ Ｐゴシック" charset="0"/>
              </a:rPr>
              <a:t>DRAM memory controller that mediates between cores and DRAM memory</a:t>
            </a:r>
          </a:p>
          <a:p>
            <a:pPr lvl="2">
              <a:buFontTx/>
              <a:buChar char="-"/>
            </a:pPr>
            <a:r>
              <a:rPr lang="en-US">
                <a:latin typeface="Arial" charset="0"/>
                <a:ea typeface="ＭＳ Ｐゴシック" charset="0"/>
              </a:rPr>
              <a:t>It schedules memory operations generated by cores to DRAM</a:t>
            </a:r>
          </a:p>
          <a:p>
            <a:pPr>
              <a:buFontTx/>
              <a:buChar char="-"/>
            </a:pPr>
            <a:r>
              <a:rPr lang="en-US">
                <a:latin typeface="Arial" charset="0"/>
                <a:ea typeface="ＭＳ Ｐゴシック" charset="0"/>
                <a:cs typeface="ＭＳ Ｐゴシック" charset="0"/>
              </a:rPr>
              <a:t>This talk is about exploiting the unfair algorithms in the memory controllers to perform denial of service to running threads</a:t>
            </a:r>
          </a:p>
          <a:p>
            <a:pPr>
              <a:buFontTx/>
              <a:buChar char="-"/>
            </a:pPr>
            <a:r>
              <a:rPr lang="en-US">
                <a:latin typeface="Arial" charset="0"/>
                <a:ea typeface="ＭＳ Ｐゴシック" charset="0"/>
                <a:cs typeface="ＭＳ Ｐゴシック" charset="0"/>
              </a:rPr>
              <a:t>To understand how this happens, we need to know about how each DRAM bank operates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60</a:t>
            </a:fld>
            <a:endParaRPr lang="en-US">
              <a:solidFill>
                <a:prstClr val="black"/>
              </a:solidFill>
              <a:latin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61</a:t>
            </a:fld>
            <a:endParaRPr lang="en-US">
              <a:solidFill>
                <a:prstClr val="black"/>
              </a:solidFill>
              <a:latin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62</a:t>
            </a:fld>
            <a:endParaRPr lang="en-US">
              <a:solidFill>
                <a:prstClr val="black"/>
              </a:solidFill>
              <a:latin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63</a:t>
            </a:fld>
            <a:endParaRPr lang="en-US">
              <a:solidFill>
                <a:prstClr val="black"/>
              </a:solidFill>
              <a:latin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64</a:t>
            </a:fld>
            <a:endParaRPr lang="en-US">
              <a:solidFill>
                <a:prstClr val="black"/>
              </a:solidFill>
              <a:latin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65</a:t>
            </a:fld>
            <a:endParaRPr lang="en-US">
              <a:solidFill>
                <a:prstClr val="black"/>
              </a:solidFill>
              <a:latin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66</a:t>
            </a:fld>
            <a:endParaRPr lang="en-US">
              <a:solidFill>
                <a:prstClr val="black"/>
              </a:solidFill>
              <a:latin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67</a:t>
            </a:fld>
            <a:endParaRPr lang="en-US">
              <a:solidFill>
                <a:prstClr val="black"/>
              </a:solidFill>
              <a:latin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68</a:t>
            </a:fld>
            <a:endParaRPr lang="en-US">
              <a:solidFill>
                <a:prstClr val="black"/>
              </a:solidFill>
              <a:latin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69</a:t>
            </a:fld>
            <a:endParaRPr lang="en-US">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000" dirty="0">
                <a:latin typeface="Arial" charset="0"/>
              </a:rPr>
              <a:t>What kind of performance do we expect when we run two applications on a multi-core system? To answer this question, we performed an experiment. We took two applications we cared about, ran them together on different cores in a dual-core system, and measured their slowdown compared to when each is run alone on the same system. This graph shows the slowdown each app experienced. (DATA explanation…) </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Why do we get such a large disparity in the slowdowns?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the priorities? No. We went back and gave high priority to gcc and low priority to matlab. The slowdowns did not change at all. Neither the software or the hardware enforced the priorities.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the contention in the disk? We checked for this possibility, but found that these applications did not have any disk accesses in the steady state. They both fit in the physical memory and therefore did not interfere in the disk.</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What is it then? Why do we get such large disparity in slowdowns in a dual core system?</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 will call such an application a </a:t>
            </a:r>
            <a:r>
              <a:rPr lang="ja-JP" altLang="en-US" sz="1000" dirty="0">
                <a:latin typeface="Arial" charset="0"/>
              </a:rPr>
              <a:t>“</a:t>
            </a:r>
            <a:r>
              <a:rPr lang="en-US" altLang="ja-JP" sz="1000" dirty="0">
                <a:latin typeface="Arial" charset="0"/>
              </a:rPr>
              <a:t>memory performance hog</a:t>
            </a:r>
            <a:r>
              <a:rPr lang="ja-JP" altLang="en-US" sz="1000" dirty="0">
                <a:latin typeface="Arial" charset="0"/>
              </a:rPr>
              <a:t>”</a:t>
            </a:r>
            <a:endParaRPr lang="en-US" altLang="ja-JP" sz="1000" dirty="0">
              <a:latin typeface="Arial" charset="0"/>
            </a:endParaRPr>
          </a:p>
          <a:p>
            <a:pPr eaLnBrk="1" hangingPunct="1">
              <a:lnSpc>
                <a:spcPct val="90000"/>
              </a:lnSpc>
              <a:spcBef>
                <a:spcPct val="0"/>
              </a:spcBef>
            </a:pPr>
            <a:r>
              <a:rPr lang="en-US" sz="1000" dirty="0">
                <a:latin typeface="Arial" charset="0"/>
              </a:rPr>
              <a:t>Now, let me tell you why this disparity in slowdowns happens.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endParaRPr lang="en-US" sz="1000" dirty="0">
              <a:latin typeface="Arial" charset="0"/>
            </a:endParaRP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that there are other applications or the OS interfering with gcc, stealing its time quantums? No.</a:t>
            </a: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91E0A0-A893-BF4B-B949-99F940BF11F6}" type="slidenum">
              <a:rPr lang="en-US" sz="1200">
                <a:solidFill>
                  <a:srgbClr val="000000"/>
                </a:solidFill>
                <a:cs typeface="Arial" charset="0"/>
              </a:rPr>
              <a:pPr eaLnBrk="1" hangingPunct="1"/>
              <a:t>11</a:t>
            </a:fld>
            <a:endParaRPr lang="en-US" sz="1200" dirty="0">
              <a:solidFill>
                <a:srgbClr val="000000"/>
              </a:solidFill>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BA912A-A5CF-0142-B7E0-BF700ACE0FC0}" type="slidenum">
              <a:rPr lang="en-US" sz="1200">
                <a:cs typeface="Arial" charset="0"/>
              </a:rPr>
              <a:pPr eaLnBrk="1" hangingPunct="1"/>
              <a:t>71</a:t>
            </a:fld>
            <a:endParaRPr lang="en-US" sz="1200">
              <a:cs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067F3B-8EE4-074B-B60C-8281764CC4EC}" type="slidenum">
              <a:rPr lang="en-US" sz="1200">
                <a:solidFill>
                  <a:srgbClr val="000000"/>
                </a:solidFill>
              </a:rPr>
              <a:pPr eaLnBrk="1" hangingPunct="1"/>
              <a:t>72</a:t>
            </a:fld>
            <a:endParaRPr lang="en-US" sz="1200">
              <a:solidFill>
                <a:srgbClr val="000000"/>
              </a:solidFill>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Arial" charset="0"/>
              </a:defRPr>
            </a:lvl1pPr>
            <a:lvl2pPr marL="37931725" indent="-37474525" defTabSz="93027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11BB5F9-6412-844E-8548-EE789C455BFA}" type="slidenum">
              <a:rPr lang="en-US" sz="1200">
                <a:solidFill>
                  <a:prstClr val="black"/>
                </a:solidFill>
              </a:rPr>
              <a:pPr eaLnBrk="1" hangingPunct="1"/>
              <a:t>12</a:t>
            </a:fld>
            <a:endParaRPr lang="en-US" sz="1200">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-In a multi-core chip, different cores share some hardware resources. In particular, they share the DRAM memory system. The shared memory system consists of this and that. </a:t>
            </a:r>
          </a:p>
          <a:p>
            <a:pPr>
              <a:buFontTx/>
              <a:buChar char="-"/>
            </a:pPr>
            <a:r>
              <a:rPr lang="en-US">
                <a:latin typeface="Arial" charset="0"/>
                <a:ea typeface="ＭＳ Ｐゴシック" charset="0"/>
                <a:cs typeface="ＭＳ Ｐゴシック" charset="0"/>
              </a:rPr>
              <a:t>When we run matlab on one core, and gcc on another core, both cores generate memory requests to access the DRAM banks. When these requests arrive at the DRAM controller, the controller favors matlab</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over gcc</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As a result, matlab can make progress and continues generating memory requests. These requests are again favored by the DRAM controller over gcc</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Therefore, gcc starves waiting for its requests to be serviced in DRAM whereas matlab makes very quick progress as if it were running alone. </a:t>
            </a: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Why does this happen? This is because the algorithms employed by the DRAM controller are unfair. </a:t>
            </a:r>
          </a:p>
          <a:p>
            <a:pPr>
              <a:buFontTx/>
              <a:buChar char="-"/>
            </a:pPr>
            <a:r>
              <a:rPr lang="en-US">
                <a:latin typeface="Arial" charset="0"/>
                <a:ea typeface="ＭＳ Ｐゴシック" charset="0"/>
                <a:cs typeface="ＭＳ Ｐゴシック" charset="0"/>
              </a:rPr>
              <a:t>But, why are these algorithms unfair? Why do they unfairly prioritize matlab accesses?</a:t>
            </a:r>
          </a:p>
          <a:p>
            <a:pPr>
              <a:buFontTx/>
              <a:buChar char="-"/>
            </a:pPr>
            <a:r>
              <a:rPr lang="en-US">
                <a:latin typeface="Arial" charset="0"/>
                <a:ea typeface="ＭＳ Ｐゴシック" charset="0"/>
                <a:cs typeface="ＭＳ Ｐゴシック" charset="0"/>
              </a:rPr>
              <a:t>To understand this, we need to understand how a DRAM bank operates.</a:t>
            </a: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Almost all systems today contain multi-core chips</a:t>
            </a:r>
          </a:p>
          <a:p>
            <a:pPr>
              <a:buFontTx/>
              <a:buChar char="-"/>
            </a:pPr>
            <a:r>
              <a:rPr lang="en-US">
                <a:latin typeface="Arial" charset="0"/>
                <a:ea typeface="ＭＳ Ｐゴシック" charset="0"/>
                <a:cs typeface="ＭＳ Ｐゴシック" charset="0"/>
              </a:rPr>
              <a:t>Multi-core systems consist of multiple on-chip cores and caches</a:t>
            </a:r>
          </a:p>
          <a:p>
            <a:pPr>
              <a:buFontTx/>
              <a:buChar char="-"/>
            </a:pPr>
            <a:r>
              <a:rPr lang="en-US">
                <a:latin typeface="Arial" charset="0"/>
                <a:ea typeface="ＭＳ Ｐゴシック" charset="0"/>
                <a:cs typeface="ＭＳ Ｐゴシック" charset="0"/>
              </a:rPr>
              <a:t>Cores share the DRAM memory system</a:t>
            </a:r>
          </a:p>
          <a:p>
            <a:pPr>
              <a:buFontTx/>
              <a:buChar char="-"/>
            </a:pPr>
            <a:r>
              <a:rPr lang="en-US">
                <a:latin typeface="Arial" charset="0"/>
                <a:ea typeface="ＭＳ Ｐゴシック" charset="0"/>
                <a:cs typeface="ＭＳ Ｐゴシック" charset="0"/>
              </a:rPr>
              <a:t>DRAM memory system consists of</a:t>
            </a:r>
          </a:p>
          <a:p>
            <a:pPr marL="742950" lvl="1" indent="-285750">
              <a:buFontTx/>
              <a:buChar char="-"/>
            </a:pPr>
            <a:r>
              <a:rPr lang="en-US">
                <a:latin typeface="Arial" charset="0"/>
                <a:ea typeface="ＭＳ Ｐゴシック" charset="0"/>
              </a:rPr>
              <a:t>DRAM banks that store data (multiple banks to allow parallel accesses)</a:t>
            </a:r>
          </a:p>
          <a:p>
            <a:pPr marL="742950" lvl="1" indent="-285750">
              <a:buFontTx/>
              <a:buChar char="-"/>
            </a:pPr>
            <a:r>
              <a:rPr lang="en-US">
                <a:latin typeface="Arial" charset="0"/>
                <a:ea typeface="ＭＳ Ｐゴシック" charset="0"/>
              </a:rPr>
              <a:t>DRAM memory controller that mediates between cores and DRAM memory</a:t>
            </a:r>
          </a:p>
          <a:p>
            <a:pPr lvl="2">
              <a:buFontTx/>
              <a:buChar char="-"/>
            </a:pPr>
            <a:r>
              <a:rPr lang="en-US">
                <a:latin typeface="Arial" charset="0"/>
                <a:ea typeface="ＭＳ Ｐゴシック" charset="0"/>
              </a:rPr>
              <a:t>It schedules memory operations generated by cores to DRAM</a:t>
            </a:r>
          </a:p>
          <a:p>
            <a:pPr>
              <a:buFontTx/>
              <a:buChar char="-"/>
            </a:pPr>
            <a:r>
              <a:rPr lang="en-US">
                <a:latin typeface="Arial" charset="0"/>
                <a:ea typeface="ＭＳ Ｐゴシック" charset="0"/>
                <a:cs typeface="ＭＳ Ｐゴシック" charset="0"/>
              </a:rPr>
              <a:t>This talk is about exploiting the unfair algorithms in the memory controllers to perform denial of service to running threads</a:t>
            </a:r>
          </a:p>
          <a:p>
            <a:pPr>
              <a:buFontTx/>
              <a:buChar char="-"/>
            </a:pPr>
            <a:r>
              <a:rPr lang="en-US">
                <a:latin typeface="Arial" charset="0"/>
                <a:ea typeface="ＭＳ Ｐゴシック" charset="0"/>
                <a:cs typeface="ＭＳ Ｐゴシック" charset="0"/>
              </a:rPr>
              <a:t>To understand how this happens, we need to know about how each DRAM bank operates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BF7020E7-1D64-4A9E-A700-1A7CFB55C96E}" type="slidenum">
              <a:rPr lang="en-US" smtClean="0">
                <a:latin typeface="Arial" charset="0"/>
              </a:rPr>
              <a:pPr/>
              <a:t>13</a:t>
            </a:fld>
            <a:endParaRPr lang="en-US" smtClean="0">
              <a:latin typeface="Arial"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a:buFontTx/>
              <a:buChar char="-"/>
            </a:pPr>
            <a:r>
              <a:rPr lang="en-US" dirty="0" smtClean="0">
                <a:latin typeface="Arial" charset="0"/>
              </a:rPr>
              <a:t>Streaming through memory by performing operations on two 1D arrays.</a:t>
            </a:r>
          </a:p>
          <a:p>
            <a:pPr>
              <a:buFontTx/>
              <a:buChar char="-"/>
            </a:pPr>
            <a:r>
              <a:rPr lang="en-US" dirty="0" smtClean="0">
                <a:latin typeface="Arial" charset="0"/>
              </a:rPr>
              <a:t>Sequential memory access</a:t>
            </a:r>
          </a:p>
          <a:p>
            <a:pPr>
              <a:buFontTx/>
              <a:buChar char="-"/>
            </a:pPr>
            <a:r>
              <a:rPr lang="en-US" dirty="0" smtClean="0">
                <a:latin typeface="Arial" charset="0"/>
              </a:rPr>
              <a:t>Each access is a cache miss (elements of array larger than a cache line size) </a:t>
            </a:r>
            <a:r>
              <a:rPr lang="en-US" dirty="0" smtClean="0">
                <a:latin typeface="Arial" charset="0"/>
                <a:sym typeface="Wingdings" pitchFamily="2" charset="2"/>
              </a:rPr>
              <a:t> hence, very memory intensive</a:t>
            </a:r>
            <a:endParaRPr lang="en-US" dirty="0" smtClean="0">
              <a:latin typeface="Arial" charset="0"/>
            </a:endParaRPr>
          </a:p>
          <a:p>
            <a:endParaRPr lang="en-US" dirty="0" smtClean="0">
              <a:latin typeface="Arial" charset="0"/>
            </a:endParaRPr>
          </a:p>
          <a:p>
            <a:r>
              <a:rPr lang="en-US" dirty="0" smtClean="0">
                <a:latin typeface="Arial" charset="0"/>
              </a:rPr>
              <a:t>Link to the real code…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Arial" charset="0"/>
              </a:defRPr>
            </a:lvl1pPr>
            <a:lvl2pPr marL="37931725" indent="-37474525" defTabSz="93027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9417816-A607-CE43-B61B-17B8320D3897}" type="slidenum">
              <a:rPr lang="en-US" sz="1200">
                <a:solidFill>
                  <a:prstClr val="black"/>
                </a:solidFill>
              </a:rPr>
              <a:pPr eaLnBrk="1" hangingPunct="1"/>
              <a:t>14</a:t>
            </a:fld>
            <a:endParaRPr lang="en-US" sz="1200">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atin typeface="Arial" charset="0"/>
                <a:ea typeface="ＭＳ Ｐゴシック" charset="0"/>
                <a:cs typeface="ＭＳ Ｐゴシック" charset="0"/>
              </a:rPr>
              <a:t>Pictorially demonstrate how stream denies memory service to rdarray</a:t>
            </a:r>
          </a:p>
          <a:p>
            <a:pPr>
              <a:buFontTx/>
              <a:buChar char="-"/>
            </a:pPr>
            <a:r>
              <a:rPr lang="en-US">
                <a:latin typeface="Arial" charset="0"/>
                <a:ea typeface="ＭＳ Ｐゴシック" charset="0"/>
                <a:cs typeface="ＭＳ Ｐゴシック" charset="0"/>
              </a:rPr>
              <a:t>Stream continuously accesses columns in row 0 in a streaming manner (streams through a row after opening it)</a:t>
            </a:r>
          </a:p>
          <a:p>
            <a:pPr>
              <a:buFontTx/>
              <a:buChar char="-"/>
            </a:pPr>
            <a:r>
              <a:rPr lang="en-US">
                <a:latin typeface="Arial" charset="0"/>
                <a:ea typeface="ＭＳ Ｐゴシック" charset="0"/>
                <a:cs typeface="ＭＳ Ｐゴシック" charset="0"/>
              </a:rPr>
              <a:t>In other words almost all its requests are row-hits</a:t>
            </a:r>
          </a:p>
          <a:p>
            <a:pPr>
              <a:buFontTx/>
              <a:buChar char="-"/>
            </a:pPr>
            <a:r>
              <a:rPr lang="en-US">
                <a:latin typeface="Arial" charset="0"/>
                <a:ea typeface="ＭＳ Ｐゴシック" charset="0"/>
                <a:cs typeface="ＭＳ Ｐゴシック" charset="0"/>
              </a:rPr>
              <a:t>RDarray</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are row-conflicts (no locality)</a:t>
            </a:r>
          </a:p>
          <a:p>
            <a:pPr>
              <a:buFontTx/>
              <a:buChar char="-"/>
            </a:pPr>
            <a:r>
              <a:rPr lang="en-US">
                <a:latin typeface="Arial" charset="0"/>
                <a:ea typeface="ＭＳ Ｐゴシック" charset="0"/>
                <a:cs typeface="ＭＳ Ｐゴシック" charset="0"/>
              </a:rPr>
              <a:t>The DRAM controller reorders streams requests to the open row over other requests (even older ones) to maximize DRAM throughput</a:t>
            </a:r>
          </a:p>
          <a:p>
            <a:pPr>
              <a:buFontTx/>
              <a:buChar char="-"/>
            </a:pPr>
            <a:r>
              <a:rPr lang="en-US">
                <a:latin typeface="Arial" charset="0"/>
                <a:ea typeface="ＭＳ Ｐゴシック" charset="0"/>
                <a:cs typeface="ＭＳ Ｐゴシック" charset="0"/>
              </a:rPr>
              <a:t>Hence, rdarray</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do not get serviced as long as stream is issuing requests at a fast-enough rate</a:t>
            </a:r>
          </a:p>
          <a:p>
            <a:pPr>
              <a:buFontTx/>
              <a:buChar char="-"/>
            </a:pPr>
            <a:r>
              <a:rPr lang="en-US">
                <a:latin typeface="Arial" charset="0"/>
                <a:ea typeface="ＭＳ Ｐゴシック" charset="0"/>
                <a:cs typeface="ＭＳ Ｐゴシック" charset="0"/>
              </a:rPr>
              <a:t>In this example, the red thread</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 to another row will not get serviced until stream stops issuing a request to row 0</a:t>
            </a: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With those parameters, 128 requests of stream would be serviced before 1 from rdarray</a:t>
            </a:r>
          </a:p>
          <a:p>
            <a:pPr>
              <a:buFontTx/>
              <a:buChar char="-"/>
            </a:pPr>
            <a:r>
              <a:rPr lang="en-US">
                <a:latin typeface="Arial" charset="0"/>
                <a:ea typeface="ＭＳ Ｐゴシック" charset="0"/>
                <a:cs typeface="ＭＳ Ｐゴシック" charset="0"/>
              </a:rPr>
              <a:t>As row-buffer size increases, which is the industry trend, this problem will become more severe</a:t>
            </a: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This is not the worst case, but it is easy to construct and understand</a:t>
            </a:r>
          </a:p>
          <a:p>
            <a:pPr marL="742950" lvl="1" indent="-285750">
              <a:buFontTx/>
              <a:buChar char="-"/>
            </a:pPr>
            <a:r>
              <a:rPr lang="en-US">
                <a:latin typeface="Arial" charset="0"/>
                <a:ea typeface="ＭＳ Ｐゴシック" charset="0"/>
              </a:rPr>
              <a:t>Stream falls off the row buffer at some point</a:t>
            </a:r>
          </a:p>
          <a:p>
            <a:pPr>
              <a:buFontTx/>
              <a:buChar char="-"/>
            </a:pPr>
            <a:r>
              <a:rPr lang="en-US">
                <a:latin typeface="Arial" charset="0"/>
                <a:ea typeface="ＭＳ Ｐゴシック" charset="0"/>
                <a:cs typeface="ＭＳ Ｐゴシック" charset="0"/>
              </a:rPr>
              <a:t>I leave it to the listeners to construct a case worse than this (it is possible)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B1CAA7D-AF2E-A44A-A9EC-AC92B785805C}" type="slidenum">
              <a:rPr lang="en-US" sz="1200">
                <a:solidFill>
                  <a:prstClr val="black"/>
                </a:solidFill>
                <a:latin typeface="Calibri" charset="0"/>
                <a:cs typeface="Arial" charset="0"/>
              </a:rPr>
              <a:pPr eaLnBrk="1" hangingPunct="1"/>
              <a:t>15</a:t>
            </a:fld>
            <a:endParaRPr lang="en-US" sz="1200">
              <a:solidFill>
                <a:prstClr val="black"/>
              </a:solidFill>
              <a:latin typeface="Calibri" charset="0"/>
              <a:cs typeface="Arial" charset="0"/>
            </a:endParaRPr>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Master" Target="../slideMasters/slideMaster9.xml"/><Relationship Id="rId2" Type="http://schemas.openxmlformats.org/officeDocument/2006/relationships/image" Target="../media/image6.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4480487"/>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734701"/>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1170275"/>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3307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6267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073927"/>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813583"/>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685609"/>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52787"/>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690549"/>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113194"/>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437132"/>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2594476"/>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7013786"/>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22857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06199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8273601"/>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6703575"/>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8943002"/>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63216"/>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7375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3251267"/>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1439865"/>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674615"/>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7296944"/>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286941"/>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22391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13370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9372347"/>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682470"/>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2607370"/>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5949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974552"/>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2882175"/>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0683289"/>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1508187"/>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3971540"/>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6771473"/>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33567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52815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9561142"/>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82029346"/>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3963788"/>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8143701"/>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4628822"/>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5966882"/>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4105525"/>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3619711"/>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7402257"/>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594847"/>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84410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2621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688019"/>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0197620"/>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3348592"/>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9739250"/>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5356559"/>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8691333"/>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4512098"/>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7955604"/>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1626177"/>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6891558"/>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29959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26039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4914348"/>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1259971"/>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8076922"/>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1443920"/>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974067"/>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5190644"/>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9484637"/>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6303332"/>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5053826"/>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0933153"/>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22548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0563103"/>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59035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2263400"/>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9408738"/>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3786252"/>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6355537"/>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3459160"/>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3648371"/>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7111235"/>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7169217"/>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006536"/>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163028"/>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99845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72086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3463096"/>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2539705"/>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7927467"/>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0256707"/>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0168803"/>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6641380"/>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299139"/>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3270741"/>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337853"/>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8225930"/>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defTabSz="914165" fontAlgn="base">
              <a:spcBef>
                <a:spcPct val="0"/>
              </a:spcBef>
              <a:spcAft>
                <a:spcPct val="0"/>
              </a:spcAft>
              <a:defRPr/>
            </a:pPr>
            <a:r>
              <a:rPr lang="en-US" smtClean="0"/>
              <a:t>Efficient Runahead Execution</a:t>
            </a:r>
            <a:endParaRPr lang="en-US"/>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CFB08E3E-FD0F-944B-98DB-F0391CC9CF67}" type="slidenum">
              <a:rPr lang="en-US"/>
              <a:pPr>
                <a:defRPr/>
              </a:pPr>
              <a:t>‹#›</a:t>
            </a:fld>
            <a:endParaRPr lang="en-US"/>
          </a:p>
        </p:txBody>
      </p:sp>
    </p:spTree>
    <p:extLst>
      <p:ext uri="{BB962C8B-B14F-4D97-AF65-F5344CB8AC3E}">
        <p14:creationId xmlns:p14="http://schemas.microsoft.com/office/powerpoint/2010/main" val="268016389"/>
      </p:ext>
    </p:extLst>
  </p:cSld>
  <p:clrMapOvr>
    <a:masterClrMapping/>
  </p:clrMapOvr>
  <p:transition xmlns:p14="http://schemas.microsoft.com/office/powerpoint/2010/main"/>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30"/>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001C7A6-1A12-9941-AC8E-888EB46A5B1C}" type="slidenum">
              <a:rPr lang="en-US"/>
              <a:pPr>
                <a:defRPr/>
              </a:pPr>
              <a:t>‹#›</a:t>
            </a:fld>
            <a:endParaRPr lang="en-US"/>
          </a:p>
        </p:txBody>
      </p:sp>
    </p:spTree>
    <p:extLst>
      <p:ext uri="{BB962C8B-B14F-4D97-AF65-F5344CB8AC3E}">
        <p14:creationId xmlns:p14="http://schemas.microsoft.com/office/powerpoint/2010/main" val="785245626"/>
      </p:ext>
    </p:extLst>
  </p:cSld>
  <p:clrMapOvr>
    <a:masterClrMapping/>
  </p:clrMapOvr>
  <p:transition xmlns:p14="http://schemas.microsoft.com/office/powerpoint/2010/main"/>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49EF1FA1-0AD3-F546-93DA-B4DF0D3F9A5C}" type="slidenum">
              <a:rPr lang="en-US"/>
              <a:pPr>
                <a:defRPr/>
              </a:pPr>
              <a:t>‹#›</a:t>
            </a:fld>
            <a:endParaRPr lang="en-US"/>
          </a:p>
        </p:txBody>
      </p:sp>
    </p:spTree>
    <p:extLst>
      <p:ext uri="{BB962C8B-B14F-4D97-AF65-F5344CB8AC3E}">
        <p14:creationId xmlns:p14="http://schemas.microsoft.com/office/powerpoint/2010/main" val="2635474407"/>
      </p:ext>
    </p:extLst>
  </p:cSld>
  <p:clrMapOvr>
    <a:masterClrMapping/>
  </p:clrMapOvr>
  <p:transition xmlns:p14="http://schemas.microsoft.com/office/powerpoint/2010/main"/>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FD83F977-CD84-C547-B340-0CA7D45C0E48}" type="slidenum">
              <a:rPr lang="en-US"/>
              <a:pPr>
                <a:defRPr/>
              </a:pPr>
              <a:t>‹#›</a:t>
            </a:fld>
            <a:endParaRPr lang="en-US"/>
          </a:p>
        </p:txBody>
      </p:sp>
    </p:spTree>
    <p:extLst>
      <p:ext uri="{BB962C8B-B14F-4D97-AF65-F5344CB8AC3E}">
        <p14:creationId xmlns:p14="http://schemas.microsoft.com/office/powerpoint/2010/main" val="3382639175"/>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98500AF3-3DD8-DC40-9A25-33BE05830F75}" type="slidenum">
              <a:rPr lang="en-US"/>
              <a:pPr>
                <a:defRPr/>
              </a:pPr>
              <a:t>‹#›</a:t>
            </a:fld>
            <a:endParaRPr lang="en-US"/>
          </a:p>
        </p:txBody>
      </p:sp>
    </p:spTree>
    <p:extLst>
      <p:ext uri="{BB962C8B-B14F-4D97-AF65-F5344CB8AC3E}">
        <p14:creationId xmlns:p14="http://schemas.microsoft.com/office/powerpoint/2010/main" val="2463770577"/>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74A1FAA5-A9B6-A94F-993C-DD0C910C2C67}" type="slidenum">
              <a:rPr lang="en-US"/>
              <a:pPr>
                <a:defRPr/>
              </a:pPr>
              <a:t>‹#›</a:t>
            </a:fld>
            <a:endParaRPr lang="en-US"/>
          </a:p>
        </p:txBody>
      </p:sp>
    </p:spTree>
    <p:extLst>
      <p:ext uri="{BB962C8B-B14F-4D97-AF65-F5344CB8AC3E}">
        <p14:creationId xmlns:p14="http://schemas.microsoft.com/office/powerpoint/2010/main" val="4139900899"/>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D77240F2-C9F1-8941-BE91-795E27CDB7C6}" type="slidenum">
              <a:rPr lang="en-US"/>
              <a:pPr>
                <a:defRPr/>
              </a:pPr>
              <a:t>‹#›</a:t>
            </a:fld>
            <a:endParaRPr lang="en-US"/>
          </a:p>
        </p:txBody>
      </p:sp>
    </p:spTree>
    <p:extLst>
      <p:ext uri="{BB962C8B-B14F-4D97-AF65-F5344CB8AC3E}">
        <p14:creationId xmlns:p14="http://schemas.microsoft.com/office/powerpoint/2010/main" val="1799141241"/>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60"/>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6"/>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526CCB17-90BC-1A47-9622-8F2ACB458821}" type="slidenum">
              <a:rPr lang="en-US"/>
              <a:pPr>
                <a:defRPr/>
              </a:pPr>
              <a:t>‹#›</a:t>
            </a:fld>
            <a:endParaRPr lang="en-US"/>
          </a:p>
        </p:txBody>
      </p:sp>
    </p:spTree>
    <p:extLst>
      <p:ext uri="{BB962C8B-B14F-4D97-AF65-F5344CB8AC3E}">
        <p14:creationId xmlns:p14="http://schemas.microsoft.com/office/powerpoint/2010/main" val="90279236"/>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37291A2-188B-0940-86EB-983D03778A33}" type="slidenum">
              <a:rPr lang="en-US"/>
              <a:pPr>
                <a:defRPr/>
              </a:pPr>
              <a:t>‹#›</a:t>
            </a:fld>
            <a:endParaRPr lang="en-US"/>
          </a:p>
        </p:txBody>
      </p:sp>
    </p:spTree>
    <p:extLst>
      <p:ext uri="{BB962C8B-B14F-4D97-AF65-F5344CB8AC3E}">
        <p14:creationId xmlns:p14="http://schemas.microsoft.com/office/powerpoint/2010/main" val="1519887537"/>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1889560"/>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4F535E8-E63E-0445-9609-9DCC8125E0C4}" type="slidenum">
              <a:rPr lang="en-US"/>
              <a:pPr>
                <a:defRPr/>
              </a:pPr>
              <a:t>‹#›</a:t>
            </a:fld>
            <a:endParaRPr lang="en-US"/>
          </a:p>
        </p:txBody>
      </p:sp>
    </p:spTree>
    <p:extLst>
      <p:ext uri="{BB962C8B-B14F-4D97-AF65-F5344CB8AC3E}">
        <p14:creationId xmlns:p14="http://schemas.microsoft.com/office/powerpoint/2010/main" val="218931860"/>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1"/>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11" y="152401"/>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C4A21322-3807-BC44-8EA5-44C7AD0250F6}" type="slidenum">
              <a:rPr lang="en-US"/>
              <a:pPr>
                <a:defRPr/>
              </a:pPr>
              <a:t>‹#›</a:t>
            </a:fld>
            <a:endParaRPr lang="en-US"/>
          </a:p>
        </p:txBody>
      </p:sp>
    </p:spTree>
    <p:extLst>
      <p:ext uri="{BB962C8B-B14F-4D97-AF65-F5344CB8AC3E}">
        <p14:creationId xmlns:p14="http://schemas.microsoft.com/office/powerpoint/2010/main" val="3764467979"/>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5EC0CA2C-65A0-E04B-A48D-71EF9CD48738}" type="slidenum">
              <a:rPr lang="en-US"/>
              <a:pPr>
                <a:defRPr/>
              </a:pPr>
              <a:t>‹#›</a:t>
            </a:fld>
            <a:endParaRPr lang="en-US"/>
          </a:p>
        </p:txBody>
      </p:sp>
    </p:spTree>
    <p:extLst>
      <p:ext uri="{BB962C8B-B14F-4D97-AF65-F5344CB8AC3E}">
        <p14:creationId xmlns:p14="http://schemas.microsoft.com/office/powerpoint/2010/main" val="3706606458"/>
      </p:ext>
    </p:extLst>
  </p:cSld>
  <p:clrMapOvr>
    <a:masterClrMapping/>
  </p:clrMapOvr>
  <p:transition xmlns:p14="http://schemas.microsoft.com/office/powerpoint/2010/main"/>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11" indent="0" algn="ctr">
              <a:buNone/>
              <a:defRPr>
                <a:solidFill>
                  <a:schemeClr val="tx1">
                    <a:tint val="75000"/>
                  </a:schemeClr>
                </a:solidFill>
              </a:defRPr>
            </a:lvl2pPr>
            <a:lvl3pPr marL="914024" indent="0" algn="ctr">
              <a:buNone/>
              <a:defRPr>
                <a:solidFill>
                  <a:schemeClr val="tx1">
                    <a:tint val="75000"/>
                  </a:schemeClr>
                </a:solidFill>
              </a:defRPr>
            </a:lvl3pPr>
            <a:lvl4pPr marL="1371040" indent="0" algn="ctr">
              <a:buNone/>
              <a:defRPr>
                <a:solidFill>
                  <a:schemeClr val="tx1">
                    <a:tint val="75000"/>
                  </a:schemeClr>
                </a:solidFill>
              </a:defRPr>
            </a:lvl4pPr>
            <a:lvl5pPr marL="1828052" indent="0" algn="ctr">
              <a:buNone/>
              <a:defRPr>
                <a:solidFill>
                  <a:schemeClr val="tx1">
                    <a:tint val="75000"/>
                  </a:schemeClr>
                </a:solidFill>
              </a:defRPr>
            </a:lvl5pPr>
            <a:lvl6pPr marL="2285064" indent="0" algn="ctr">
              <a:buNone/>
              <a:defRPr>
                <a:solidFill>
                  <a:schemeClr val="tx1">
                    <a:tint val="75000"/>
                  </a:schemeClr>
                </a:solidFill>
              </a:defRPr>
            </a:lvl6pPr>
            <a:lvl7pPr marL="2742079" indent="0" algn="ctr">
              <a:buNone/>
              <a:defRPr>
                <a:solidFill>
                  <a:schemeClr val="tx1">
                    <a:tint val="75000"/>
                  </a:schemeClr>
                </a:solidFill>
              </a:defRPr>
            </a:lvl7pPr>
            <a:lvl8pPr marL="3199088" indent="0" algn="ctr">
              <a:buNone/>
              <a:defRPr>
                <a:solidFill>
                  <a:schemeClr val="tx1">
                    <a:tint val="75000"/>
                  </a:schemeClr>
                </a:solidFill>
              </a:defRPr>
            </a:lvl8pPr>
            <a:lvl9pPr marL="3656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4AAAF3-494B-4801-853F-EB9820E9C18A}"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887C4A9-9BF4-4191-9AAE-9BDA7C4A68C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45950991"/>
      </p:ext>
    </p:extLst>
  </p:cSld>
  <p:clrMapOvr>
    <a:masterClrMapping/>
  </p:clrMapOvr>
  <p:timing>
    <p:tnLst>
      <p:par>
        <p:cTn xmlns:p14="http://schemas.microsoft.com/office/powerpoint/2010/mai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524001"/>
            <a:ext cx="8229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F8253E-A970-4EF9-A0D1-0CDC0D89C116}"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887C4A9-9BF4-4191-9AAE-9BDA7C4A68C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78141624"/>
      </p:ext>
    </p:extLst>
  </p:cSld>
  <p:clrMapOvr>
    <a:masterClrMapping/>
  </p:clrMapOvr>
  <p:timing>
    <p:tnLst>
      <p:par>
        <p:cTn xmlns:p14="http://schemas.microsoft.com/office/powerpoint/2010/mai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solidFill>
                  <a:schemeClr val="tx1">
                    <a:tint val="75000"/>
                  </a:schemeClr>
                </a:solidFill>
              </a:defRPr>
            </a:lvl1pPr>
            <a:lvl2pPr marL="457011" indent="0">
              <a:buNone/>
              <a:defRPr sz="1800">
                <a:solidFill>
                  <a:schemeClr val="tx1">
                    <a:tint val="75000"/>
                  </a:schemeClr>
                </a:solidFill>
              </a:defRPr>
            </a:lvl2pPr>
            <a:lvl3pPr marL="914024" indent="0">
              <a:buNone/>
              <a:defRPr sz="1600">
                <a:solidFill>
                  <a:schemeClr val="tx1">
                    <a:tint val="75000"/>
                  </a:schemeClr>
                </a:solidFill>
              </a:defRPr>
            </a:lvl3pPr>
            <a:lvl4pPr marL="1371040" indent="0">
              <a:buNone/>
              <a:defRPr sz="1400">
                <a:solidFill>
                  <a:schemeClr val="tx1">
                    <a:tint val="75000"/>
                  </a:schemeClr>
                </a:solidFill>
              </a:defRPr>
            </a:lvl4pPr>
            <a:lvl5pPr marL="1828052" indent="0">
              <a:buNone/>
              <a:defRPr sz="1400">
                <a:solidFill>
                  <a:schemeClr val="tx1">
                    <a:tint val="75000"/>
                  </a:schemeClr>
                </a:solidFill>
              </a:defRPr>
            </a:lvl5pPr>
            <a:lvl6pPr marL="2285064" indent="0">
              <a:buNone/>
              <a:defRPr sz="1400">
                <a:solidFill>
                  <a:schemeClr val="tx1">
                    <a:tint val="75000"/>
                  </a:schemeClr>
                </a:solidFill>
              </a:defRPr>
            </a:lvl6pPr>
            <a:lvl7pPr marL="2742079" indent="0">
              <a:buNone/>
              <a:defRPr sz="1400">
                <a:solidFill>
                  <a:schemeClr val="tx1">
                    <a:tint val="75000"/>
                  </a:schemeClr>
                </a:solidFill>
              </a:defRPr>
            </a:lvl7pPr>
            <a:lvl8pPr marL="3199088" indent="0">
              <a:buNone/>
              <a:defRPr sz="1400">
                <a:solidFill>
                  <a:schemeClr val="tx1">
                    <a:tint val="75000"/>
                  </a:schemeClr>
                </a:solidFill>
              </a:defRPr>
            </a:lvl8pPr>
            <a:lvl9pPr marL="3656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9B806E-0013-4E95-8730-1A8AE5F26A85}"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887C4A9-9BF4-4191-9AAE-9BDA7C4A68C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3905590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C0A8F5-404E-4634-8890-4CDDB9F6B889}"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887C4A9-9BF4-4191-9AAE-9BDA7C4A68C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2146814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3037B0-E308-49F0-AB73-D7583D293383}"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887C4A9-9BF4-4191-9AAE-9BDA7C4A68C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9093519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8386CD-C6FE-43ED-9007-64F048BC580B}"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887C4A9-9BF4-4191-9AAE-9BDA7C4A68C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1146511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B8838-AF76-45DB-886F-C55A1BA66E9E}"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887C4A9-9BF4-4191-9AAE-9BDA7C4A68C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83064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858197"/>
      </p:ext>
    </p:extLst>
  </p:cSld>
  <p:clrMapOvr>
    <a:masterClrMapping/>
  </p:clrMapOvr>
  <p:transition xmlns:p14="http://schemas.microsoft.com/office/powerpoint/2010/main"/>
</p:sldLayout>
</file>

<file path=ppt/slideLayouts/slideLayout2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1C2AE1-F108-4CC4-BCB2-D3EF031E1589}"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887C4A9-9BF4-4191-9AAE-9BDA7C4A68C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0991660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7F8CB-95E1-44C4-B9E3-63754CAE23C9}"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887C4A9-9BF4-4191-9AAE-9BDA7C4A68C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5130288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EB8C70-3D14-4F75-883C-A58ADDD9BB53}"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887C4A9-9BF4-4191-9AAE-9BDA7C4A68C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6568702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2182C-AD48-4B39-9ED7-8D7A1C826BD2}"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887C4A9-9BF4-4191-9AAE-9BDA7C4A68C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7547515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1923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52851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4709559"/>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7209897"/>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1237377"/>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0501341"/>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321076"/>
      </p:ext>
    </p:extLst>
  </p:cSld>
  <p:clrMapOvr>
    <a:masterClrMapping/>
  </p:clrMapOvr>
  <p:transition xmlns:p14="http://schemas.microsoft.com/office/powerpoint/2010/main"/>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549041"/>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783912"/>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2802812"/>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6222546"/>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1331012"/>
      </p:ext>
    </p:extLst>
  </p:cSld>
  <p:clrMapOvr>
    <a:masterClrMapping/>
  </p:clrMapOvr>
  <p:transition xmlns:p14="http://schemas.microsoft.com/office/powerpoint/2010/main"/>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fontAlgn="base">
              <a:spcBef>
                <a:spcPct val="0"/>
              </a:spcBef>
              <a:spcAft>
                <a:spcPct val="0"/>
              </a:spcAft>
              <a:defRPr/>
            </a:pPr>
            <a:endParaRPr lang="en-US">
              <a:solidFill>
                <a:srgbClr val="000000"/>
              </a:solidFill>
              <a:latin typeface="Arial" charset="0"/>
              <a:ea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fontAlgn="base">
              <a:spcBef>
                <a:spcPct val="0"/>
              </a:spcBef>
              <a:spcAft>
                <a:spcPct val="0"/>
              </a:spcAft>
              <a:defRPr/>
            </a:pPr>
            <a:endParaRPr lang="en-US">
              <a:solidFill>
                <a:srgbClr val="000000"/>
              </a:solidFill>
              <a:latin typeface="Arial" charset="0"/>
              <a:ea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fontAlgn="base">
              <a:spcBef>
                <a:spcPct val="0"/>
              </a:spcBef>
              <a:spcAft>
                <a:spcPct val="0"/>
              </a:spcAft>
              <a:defRPr/>
            </a:pPr>
            <a:endParaRPr lang="en-US">
              <a:solidFill>
                <a:srgbClr val="000000"/>
              </a:solidFill>
              <a:latin typeface="Arial" charset="0"/>
              <a:ea typeface="ＭＳ Ｐゴシック" charset="0"/>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charset="0"/>
              </a:defRPr>
            </a:lvl1pPr>
          </a:lstStyle>
          <a:p>
            <a:pPr defTabSz="914165" fontAlgn="base">
              <a:spcBef>
                <a:spcPct val="0"/>
              </a:spcBef>
              <a:spcAft>
                <a:spcPct val="0"/>
              </a:spcAft>
            </a:pPr>
            <a:r>
              <a:rPr lang="en-US" smtClean="0">
                <a:solidFill>
                  <a:srgbClr val="000000"/>
                </a:solidFill>
                <a:ea typeface="ＭＳ Ｐゴシック" charset="0"/>
              </a:rPr>
              <a:t>Efficient Runahead Execution</a:t>
            </a: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pPr>
              <a:defRPr/>
            </a:pPr>
            <a:endParaRPr lang="en-US" altLang="en-US">
              <a:solidFill>
                <a:srgbClr val="000000"/>
              </a:solidFill>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708EC85-8E27-6947-853D-098AE9A3DF9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95499757"/>
      </p:ext>
    </p:extLst>
  </p:cSld>
  <p:clrMapOvr>
    <a:masterClrMapping/>
  </p:clrMapOvr>
  <p:transition xmlns:p14="http://schemas.microsoft.com/office/powerpoint/2010/main"/>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F018A9BF-27BD-E54A-B2B9-7514B3A3E4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73815"/>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D0647DA4-E504-F143-9039-6C108E15DD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30520237"/>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CF2AB3B2-F127-8C4A-BE0E-3A479CC66C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02834394"/>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89A918CF-EF33-1E44-803B-0EB48D9F03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52365960"/>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53992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F3B22A0E-DC56-1446-958F-4D64627731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6573260"/>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116B9E55-B62E-314E-AF73-238A9A4309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7246367"/>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A2DD4D9-DAC0-5C49-99CA-08A3ED1063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0949036"/>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43391A07-F6ED-4440-A5ED-0E2893CB05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10503157"/>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5138CCE0-3E32-5E40-BD5B-6C88477CCDE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19111811"/>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4A47D0A5-D70F-574F-A554-1EEF6D8DE0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5680531"/>
      </p:ext>
    </p:extLst>
  </p:cSld>
  <p:clrMapOvr>
    <a:masterClrMapping/>
  </p:clrMapOvr>
  <p:transition xmlns:p14="http://schemas.microsoft.com/office/powerpoint/2010/main"/>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fontAlgn="base">
              <a:spcBef>
                <a:spcPct val="0"/>
              </a:spcBef>
              <a:spcAft>
                <a:spcPct val="0"/>
              </a:spcAft>
              <a:defRPr/>
            </a:pPr>
            <a:endParaRPr lang="en-US">
              <a:solidFill>
                <a:srgbClr val="000000"/>
              </a:solidFill>
              <a:latin typeface="Arial" charset="0"/>
              <a:ea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fontAlgn="base">
              <a:spcBef>
                <a:spcPct val="0"/>
              </a:spcBef>
              <a:spcAft>
                <a:spcPct val="0"/>
              </a:spcAft>
              <a:defRPr/>
            </a:pPr>
            <a:endParaRPr lang="en-US">
              <a:solidFill>
                <a:srgbClr val="000000"/>
              </a:solidFill>
              <a:latin typeface="Arial" charset="0"/>
              <a:ea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fontAlgn="base">
              <a:spcBef>
                <a:spcPct val="0"/>
              </a:spcBef>
              <a:spcAft>
                <a:spcPct val="0"/>
              </a:spcAft>
              <a:defRPr/>
            </a:pPr>
            <a:endParaRPr lang="en-US">
              <a:solidFill>
                <a:srgbClr val="000000"/>
              </a:solidFill>
              <a:latin typeface="Arial" charset="0"/>
              <a:ea typeface="ＭＳ Ｐゴシック" charset="0"/>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charset="0"/>
              </a:defRPr>
            </a:lvl1pPr>
          </a:lstStyle>
          <a:p>
            <a:pPr defTabSz="914165" fontAlgn="base">
              <a:spcBef>
                <a:spcPct val="0"/>
              </a:spcBef>
              <a:spcAft>
                <a:spcPct val="0"/>
              </a:spcAft>
            </a:pPr>
            <a:r>
              <a:rPr lang="en-US" smtClean="0">
                <a:solidFill>
                  <a:srgbClr val="000000"/>
                </a:solidFill>
                <a:ea typeface="ＭＳ Ｐゴシック" charset="0"/>
              </a:rPr>
              <a:t>Efficient Runahead Execution</a:t>
            </a: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pPr>
              <a:defRPr/>
            </a:pPr>
            <a:endParaRPr lang="en-US" altLang="en-US">
              <a:solidFill>
                <a:srgbClr val="000000"/>
              </a:solidFill>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708EC85-8E27-6947-853D-098AE9A3DF9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63847553"/>
      </p:ext>
    </p:extLst>
  </p:cSld>
  <p:clrMapOvr>
    <a:masterClrMapping/>
  </p:clrMapOvr>
  <p:transition xmlns:p14="http://schemas.microsoft.com/office/powerpoint/2010/main"/>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F018A9BF-27BD-E54A-B2B9-7514B3A3E4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41813591"/>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D0647DA4-E504-F143-9039-6C108E15DD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40611952"/>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CF2AB3B2-F127-8C4A-BE0E-3A479CC66C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06048826"/>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949994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89A918CF-EF33-1E44-803B-0EB48D9F03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12741796"/>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F3B22A0E-DC56-1446-958F-4D64627731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7596892"/>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116B9E55-B62E-314E-AF73-238A9A4309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84327359"/>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A2DD4D9-DAC0-5C49-99CA-08A3ED1063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2613063"/>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43391A07-F6ED-4440-A5ED-0E2893CB05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0439629"/>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5138CCE0-3E32-5E40-BD5B-6C88477CCDE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2325788"/>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4A47D0A5-D70F-574F-A554-1EEF6D8DE0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89840985"/>
      </p:ext>
    </p:extLst>
  </p:cSld>
  <p:clrMapOvr>
    <a:masterClrMapping/>
  </p:clrMapOvr>
  <p:transition xmlns:p14="http://schemas.microsoft.com/office/powerpoint/2010/main"/>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8079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7826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3742478"/>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493300"/>
      </p:ext>
    </p:extLst>
  </p:cSld>
  <p:clrMapOvr>
    <a:masterClrMapping/>
  </p:clrMapOvr>
  <p:transition xmlns:p14="http://schemas.microsoft.com/office/powerpoint/2010/main"/>
</p:sldLayout>
</file>

<file path=ppt/slideLayouts/slideLayout2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82165953"/>
      </p:ext>
    </p:extLst>
  </p:cSld>
  <p:clrMapOvr>
    <a:masterClrMapping/>
  </p:clrMapOvr>
  <p:transition xmlns:p14="http://schemas.microsoft.com/office/powerpoint/2010/main"/>
</p:sldLayout>
</file>

<file path=ppt/slideLayouts/slideLayout2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8847261"/>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031996"/>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1150611"/>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95376310"/>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4842982"/>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4136355"/>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3782023"/>
      </p:ext>
    </p:extLst>
  </p:cSld>
  <p:clrMapOvr>
    <a:masterClrMapping/>
  </p:clrMapOvr>
  <p:transition xmlns:p14="http://schemas.microsoft.com/office/powerpoint/2010/main"/>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98917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06148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053959205"/>
      </p:ext>
    </p:extLst>
  </p:cSld>
  <p:clrMapOvr>
    <a:masterClrMapping/>
  </p:clrMapOvr>
  <p:transition xmlns:p14="http://schemas.microsoft.com/office/powerpoint/2010/main"/>
</p:sldLayout>
</file>

<file path=ppt/slideLayouts/slideLayout2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0118304"/>
      </p:ext>
    </p:extLst>
  </p:cSld>
  <p:clrMapOvr>
    <a:masterClrMapping/>
  </p:clrMapOvr>
  <p:transition xmlns:p14="http://schemas.microsoft.com/office/powerpoint/2010/main"/>
</p:sldLayout>
</file>

<file path=ppt/slideLayouts/slideLayout2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3150100"/>
      </p:ext>
    </p:extLst>
  </p:cSld>
  <p:clrMapOvr>
    <a:masterClrMapping/>
  </p:clrMapOvr>
  <p:transition xmlns:p14="http://schemas.microsoft.com/office/powerpoint/2010/main"/>
</p:sldLayout>
</file>

<file path=ppt/slideLayouts/slideLayout2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4686996"/>
      </p:ext>
    </p:extLst>
  </p:cSld>
  <p:clrMapOvr>
    <a:masterClrMapping/>
  </p:clrMapOvr>
  <p:transition xmlns:p14="http://schemas.microsoft.com/office/powerpoint/2010/main"/>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73998"/>
      </p:ext>
    </p:extLst>
  </p:cSld>
  <p:clrMapOvr>
    <a:masterClrMapping/>
  </p:clrMapOvr>
  <p:transition xmlns:p14="http://schemas.microsoft.com/office/powerpoint/2010/main"/>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6040366"/>
      </p:ext>
    </p:extLst>
  </p:cSld>
  <p:clrMapOvr>
    <a:masterClrMapping/>
  </p:clrMapOvr>
  <p:transition xmlns:p14="http://schemas.microsoft.com/office/powerpoint/2010/main"/>
</p:sldLayout>
</file>

<file path=ppt/slideLayouts/slideLayout2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900778"/>
      </p:ext>
    </p:extLst>
  </p:cSld>
  <p:clrMapOvr>
    <a:masterClrMapping/>
  </p:clrMapOvr>
  <p:transition xmlns:p14="http://schemas.microsoft.com/office/powerpoint/2010/main"/>
</p:sldLayout>
</file>

<file path=ppt/slideLayouts/slideLayout2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8717289"/>
      </p:ext>
    </p:extLst>
  </p:cSld>
  <p:clrMapOvr>
    <a:masterClrMapping/>
  </p:clrMapOvr>
  <p:transition xmlns:p14="http://schemas.microsoft.com/office/powerpoint/2010/main"/>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3055680"/>
      </p:ext>
    </p:extLst>
  </p:cSld>
  <p:clrMapOvr>
    <a:masterClrMapping/>
  </p:clrMapOvr>
  <p:transition xmlns:p14="http://schemas.microsoft.com/office/powerpoint/2010/main"/>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120993"/>
      </p:ext>
    </p:extLst>
  </p:cSld>
  <p:clrMapOvr>
    <a:masterClrMapping/>
  </p:clrMapOvr>
  <p:transition xmlns:p14="http://schemas.microsoft.com/office/powerpoint/2010/main"/>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80495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pic>
        <p:nvPicPr>
          <p:cNvPr id="9" name="Picture 8"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131580221"/>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50711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5500759"/>
      </p:ext>
    </p:extLst>
  </p:cSld>
  <p:clrMapOvr>
    <a:masterClrMapping/>
  </p:clrMapOvr>
  <p:transition xmlns:p14="http://schemas.microsoft.com/office/powerpoint/2010/main"/>
</p:sldLayout>
</file>

<file path=ppt/slideLayouts/slideLayout2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1969658"/>
      </p:ext>
    </p:extLst>
  </p:cSld>
  <p:clrMapOvr>
    <a:masterClrMapping/>
  </p:clrMapOvr>
  <p:transition xmlns:p14="http://schemas.microsoft.com/office/powerpoint/2010/main"/>
</p:sldLayout>
</file>

<file path=ppt/slideLayouts/slideLayout2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716622"/>
      </p:ext>
    </p:extLst>
  </p:cSld>
  <p:clrMapOvr>
    <a:masterClrMapping/>
  </p:clrMapOvr>
  <p:transition xmlns:p14="http://schemas.microsoft.com/office/powerpoint/2010/main"/>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1230437"/>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3675042"/>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3238201"/>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8287116"/>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1832254"/>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5273514"/>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pic>
        <p:nvPicPr>
          <p:cNvPr id="5" name="Picture 4"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266332104"/>
      </p:ext>
    </p:extLst>
  </p:cSld>
  <p:clrMapOvr>
    <a:masterClrMapping/>
  </p:clrMapOvr>
  <p:transition xmlns:p14="http://schemas.microsoft.com/office/powerpoint/2010/main"/>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2307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74912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0064142"/>
      </p:ext>
    </p:extLst>
  </p:cSld>
  <p:clrMapOvr>
    <a:masterClrMapping/>
  </p:clrMapOvr>
  <p:transition xmlns:p14="http://schemas.microsoft.com/office/powerpoint/2010/main"/>
</p:sldLayout>
</file>

<file path=ppt/slideLayouts/slideLayout2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8247392"/>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8871581"/>
      </p:ext>
    </p:extLst>
  </p:cSld>
  <p:clrMapOvr>
    <a:masterClrMapping/>
  </p:clrMapOvr>
  <p:transition xmlns:p14="http://schemas.microsoft.com/office/powerpoint/2010/main"/>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3355792"/>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9421108"/>
      </p:ext>
    </p:extLst>
  </p:cSld>
  <p:clrMapOvr>
    <a:masterClrMapping/>
  </p:clrMapOvr>
  <p:transition xmlns:p14="http://schemas.microsoft.com/office/powerpoint/2010/main"/>
</p:sldLayout>
</file>

<file path=ppt/slideLayouts/slideLayout2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2883070"/>
      </p:ext>
    </p:extLst>
  </p:cSld>
  <p:clrMapOvr>
    <a:masterClrMapping/>
  </p:clrMapOvr>
  <p:transition xmlns:p14="http://schemas.microsoft.com/office/powerpoint/2010/main"/>
</p:sldLayout>
</file>

<file path=ppt/slideLayouts/slideLayout2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2005975"/>
      </p:ext>
    </p:extLst>
  </p:cSld>
  <p:clrMapOvr>
    <a:masterClrMapping/>
  </p:clrMapOvr>
  <p:transition xmlns:p14="http://schemas.microsoft.com/office/powerpoint/2010/main"/>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5901918"/>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pic>
        <p:nvPicPr>
          <p:cNvPr id="4" name="Picture 3"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936326866"/>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3324463"/>
      </p:ext>
    </p:extLst>
  </p:cSld>
  <p:clrMapOvr>
    <a:masterClrMapping/>
  </p:clrMapOvr>
  <p:transition xmlns:p14="http://schemas.microsoft.com/office/powerpoint/2010/main"/>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63795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33046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1798551"/>
      </p:ext>
    </p:extLst>
  </p:cSld>
  <p:clrMapOvr>
    <a:masterClrMapping/>
  </p:clrMapOvr>
  <p:transition xmlns:p14="http://schemas.microsoft.com/office/powerpoint/2010/main"/>
</p:sldLayout>
</file>

<file path=ppt/slideLayouts/slideLayout2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1409317"/>
      </p:ext>
    </p:extLst>
  </p:cSld>
  <p:clrMapOvr>
    <a:masterClrMapping/>
  </p:clrMapOvr>
  <p:transition xmlns:p14="http://schemas.microsoft.com/office/powerpoint/2010/main"/>
</p:sldLayout>
</file>

<file path=ppt/slideLayouts/slideLayout2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0282835"/>
      </p:ext>
    </p:extLst>
  </p:cSld>
  <p:clrMapOvr>
    <a:masterClrMapping/>
  </p:clrMapOvr>
  <p:transition xmlns:p14="http://schemas.microsoft.com/office/powerpoint/2010/main"/>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199488"/>
      </p:ext>
    </p:extLst>
  </p:cSld>
  <p:clrMapOvr>
    <a:masterClrMapping/>
  </p:clrMapOvr>
  <p:transition xmlns:p14="http://schemas.microsoft.com/office/powerpoint/2010/main"/>
</p:sldLayout>
</file>

<file path=ppt/slideLayouts/slideLayout2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12742875"/>
      </p:ext>
    </p:extLst>
  </p:cSld>
  <p:clrMapOvr>
    <a:masterClrMapping/>
  </p:clrMapOvr>
  <p:transition xmlns:p14="http://schemas.microsoft.com/office/powerpoint/2010/main"/>
</p:sldLayout>
</file>

<file path=ppt/slideLayouts/slideLayout2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0297529"/>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8920249"/>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2519171892"/>
      </p:ext>
    </p:extLst>
  </p:cSld>
  <p:clrMapOvr>
    <a:masterClrMapping/>
  </p:clrMapOvr>
  <p:transition xmlns:p14="http://schemas.microsoft.com/office/powerpoint/2010/main"/>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2462743"/>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0481423"/>
      </p:ext>
    </p:extLst>
  </p:cSld>
  <p:clrMapOvr>
    <a:masterClrMapping/>
  </p:clrMapOvr>
  <p:transition xmlns:p14="http://schemas.microsoft.com/office/powerpoint/2010/main"/>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359" tIns="45680" rIns="91359" bIns="45680"/>
          <a:lstStyle/>
          <a:p>
            <a:pPr defTabSz="913603"/>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359" tIns="45680" rIns="91359" bIns="45680"/>
          <a:lstStyle/>
          <a:p>
            <a:pPr defTabSz="913603">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359" tIns="45680" rIns="91359" bIns="45680"/>
          <a:lstStyle/>
          <a:p>
            <a:pPr defTabSz="913603">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359" tIns="45680" rIns="91359" bIns="45680" numCol="1" anchor="b" anchorCtr="0" compatLnSpc="1">
            <a:prstTxWarp prst="textNoShape">
              <a:avLst/>
            </a:prstTxWarp>
          </a:bodyPr>
          <a:lstStyle>
            <a:lvl1pPr>
              <a:defRPr sz="1200">
                <a:latin typeface="Garamond" pitchFamily="18" charset="0"/>
              </a:defRPr>
            </a:lvl1pPr>
          </a:lstStyle>
          <a:p>
            <a:pPr defTabSz="913603"/>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59394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78410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7"/>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30"/>
            <a:ext cx="7772400" cy="1500187"/>
          </a:xfrm>
        </p:spPr>
        <p:txBody>
          <a:bodyPr anchor="b"/>
          <a:lstStyle>
            <a:lvl1pPr marL="0" indent="0">
              <a:buNone/>
              <a:defRPr sz="2000"/>
            </a:lvl1pPr>
            <a:lvl2pPr marL="456798" indent="0">
              <a:buNone/>
              <a:defRPr sz="1800"/>
            </a:lvl2pPr>
            <a:lvl3pPr marL="913603" indent="0">
              <a:buNone/>
              <a:defRPr sz="1600"/>
            </a:lvl3pPr>
            <a:lvl4pPr marL="1370410" indent="0">
              <a:buNone/>
              <a:defRPr sz="1400"/>
            </a:lvl4pPr>
            <a:lvl5pPr marL="1827211" indent="0">
              <a:buNone/>
              <a:defRPr sz="1400"/>
            </a:lvl5pPr>
            <a:lvl6pPr marL="2284011" indent="0">
              <a:buNone/>
              <a:defRPr sz="1400"/>
            </a:lvl6pPr>
            <a:lvl7pPr marL="2740817" indent="0">
              <a:buNone/>
              <a:defRPr sz="1400"/>
            </a:lvl7pPr>
            <a:lvl8pPr marL="3197614" indent="0">
              <a:buNone/>
              <a:defRPr sz="1400"/>
            </a:lvl8pPr>
            <a:lvl9pPr marL="3654421"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4822399"/>
      </p:ext>
    </p:extLst>
  </p:cSld>
  <p:clrMapOvr>
    <a:masterClrMapping/>
  </p:clrMapOvr>
  <p:transition xmlns:p14="http://schemas.microsoft.com/office/powerpoint/2010/main"/>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9814767"/>
      </p:ext>
    </p:extLst>
  </p:cSld>
  <p:clrMapOvr>
    <a:masterClrMapping/>
  </p:clrMapOvr>
  <p:transition xmlns:p14="http://schemas.microsoft.com/office/powerpoint/2010/main"/>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98" indent="0">
              <a:buNone/>
              <a:defRPr sz="2000" b="1"/>
            </a:lvl2pPr>
            <a:lvl3pPr marL="913603" indent="0">
              <a:buNone/>
              <a:defRPr sz="1800" b="1"/>
            </a:lvl3pPr>
            <a:lvl4pPr marL="1370410" indent="0">
              <a:buNone/>
              <a:defRPr sz="1600" b="1"/>
            </a:lvl4pPr>
            <a:lvl5pPr marL="1827211" indent="0">
              <a:buNone/>
              <a:defRPr sz="1600" b="1"/>
            </a:lvl5pPr>
            <a:lvl6pPr marL="2284011" indent="0">
              <a:buNone/>
              <a:defRPr sz="1600" b="1"/>
            </a:lvl6pPr>
            <a:lvl7pPr marL="2740817" indent="0">
              <a:buNone/>
              <a:defRPr sz="1600" b="1"/>
            </a:lvl7pPr>
            <a:lvl8pPr marL="3197614" indent="0">
              <a:buNone/>
              <a:defRPr sz="1600" b="1"/>
            </a:lvl8pPr>
            <a:lvl9pPr marL="36544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98" indent="0">
              <a:buNone/>
              <a:defRPr sz="2000" b="1"/>
            </a:lvl2pPr>
            <a:lvl3pPr marL="913603" indent="0">
              <a:buNone/>
              <a:defRPr sz="1800" b="1"/>
            </a:lvl3pPr>
            <a:lvl4pPr marL="1370410" indent="0">
              <a:buNone/>
              <a:defRPr sz="1600" b="1"/>
            </a:lvl4pPr>
            <a:lvl5pPr marL="1827211" indent="0">
              <a:buNone/>
              <a:defRPr sz="1600" b="1"/>
            </a:lvl5pPr>
            <a:lvl6pPr marL="2284011" indent="0">
              <a:buNone/>
              <a:defRPr sz="1600" b="1"/>
            </a:lvl6pPr>
            <a:lvl7pPr marL="2740817" indent="0">
              <a:buNone/>
              <a:defRPr sz="1600" b="1"/>
            </a:lvl7pPr>
            <a:lvl8pPr marL="3197614" indent="0">
              <a:buNone/>
              <a:defRPr sz="1600" b="1"/>
            </a:lvl8pPr>
            <a:lvl9pPr marL="36544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2829908"/>
      </p:ext>
    </p:extLst>
  </p:cSld>
  <p:clrMapOvr>
    <a:masterClrMapping/>
  </p:clrMapOvr>
  <p:transition xmlns:p14="http://schemas.microsoft.com/office/powerpoint/2010/main"/>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0495210"/>
      </p:ext>
    </p:extLst>
  </p:cSld>
  <p:clrMapOvr>
    <a:masterClrMapping/>
  </p:clrMapOvr>
  <p:transition xmlns:p14="http://schemas.microsoft.com/office/powerpoint/2010/main"/>
</p:sldLayout>
</file>

<file path=ppt/slideLayouts/slideLayout3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465399"/>
      </p:ext>
    </p:extLst>
  </p:cSld>
  <p:clrMapOvr>
    <a:masterClrMapping/>
  </p:clrMapOvr>
  <p:transition xmlns:p14="http://schemas.microsoft.com/office/powerpoint/2010/main"/>
</p:sldLayout>
</file>

<file path=ppt/slideLayouts/slideLayout3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798" indent="0">
              <a:buNone/>
              <a:defRPr sz="1200"/>
            </a:lvl2pPr>
            <a:lvl3pPr marL="913603" indent="0">
              <a:buNone/>
              <a:defRPr sz="1000"/>
            </a:lvl3pPr>
            <a:lvl4pPr marL="1370410" indent="0">
              <a:buNone/>
              <a:defRPr sz="900"/>
            </a:lvl4pPr>
            <a:lvl5pPr marL="1827211" indent="0">
              <a:buNone/>
              <a:defRPr sz="900"/>
            </a:lvl5pPr>
            <a:lvl6pPr marL="2284011" indent="0">
              <a:buNone/>
              <a:defRPr sz="900"/>
            </a:lvl6pPr>
            <a:lvl7pPr marL="2740817" indent="0">
              <a:buNone/>
              <a:defRPr sz="900"/>
            </a:lvl7pPr>
            <a:lvl8pPr marL="3197614" indent="0">
              <a:buNone/>
              <a:defRPr sz="900"/>
            </a:lvl8pPr>
            <a:lvl9pPr marL="3654421"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063453"/>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2755826"/>
      </p:ext>
    </p:extLst>
  </p:cSld>
  <p:clrMapOvr>
    <a:masterClrMapping/>
  </p:clrMapOvr>
  <p:transition xmlns:p14="http://schemas.microsoft.com/office/powerpoint/2010/main"/>
</p:sldLayout>
</file>

<file path=ppt/slideLayouts/slideLayout3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98" indent="0">
              <a:buNone/>
              <a:defRPr sz="2800"/>
            </a:lvl2pPr>
            <a:lvl3pPr marL="913603" indent="0">
              <a:buNone/>
              <a:defRPr sz="2400"/>
            </a:lvl3pPr>
            <a:lvl4pPr marL="1370410" indent="0">
              <a:buNone/>
              <a:defRPr sz="2000"/>
            </a:lvl4pPr>
            <a:lvl5pPr marL="1827211" indent="0">
              <a:buNone/>
              <a:defRPr sz="2000"/>
            </a:lvl5pPr>
            <a:lvl6pPr marL="2284011" indent="0">
              <a:buNone/>
              <a:defRPr sz="2000"/>
            </a:lvl6pPr>
            <a:lvl7pPr marL="2740817" indent="0">
              <a:buNone/>
              <a:defRPr sz="2000"/>
            </a:lvl7pPr>
            <a:lvl8pPr marL="3197614" indent="0">
              <a:buNone/>
              <a:defRPr sz="2000"/>
            </a:lvl8pPr>
            <a:lvl9pPr marL="3654421"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98" indent="0">
              <a:buNone/>
              <a:defRPr sz="1200"/>
            </a:lvl2pPr>
            <a:lvl3pPr marL="913603" indent="0">
              <a:buNone/>
              <a:defRPr sz="1000"/>
            </a:lvl3pPr>
            <a:lvl4pPr marL="1370410" indent="0">
              <a:buNone/>
              <a:defRPr sz="900"/>
            </a:lvl4pPr>
            <a:lvl5pPr marL="1827211" indent="0">
              <a:buNone/>
              <a:defRPr sz="900"/>
            </a:lvl5pPr>
            <a:lvl6pPr marL="2284011" indent="0">
              <a:buNone/>
              <a:defRPr sz="900"/>
            </a:lvl6pPr>
            <a:lvl7pPr marL="2740817" indent="0">
              <a:buNone/>
              <a:defRPr sz="900"/>
            </a:lvl7pPr>
            <a:lvl8pPr marL="3197614" indent="0">
              <a:buNone/>
              <a:defRPr sz="900"/>
            </a:lvl8pPr>
            <a:lvl9pPr marL="3654421"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9548757"/>
      </p:ext>
    </p:extLst>
  </p:cSld>
  <p:clrMapOvr>
    <a:masterClrMapping/>
  </p:clrMapOvr>
  <p:transition xmlns:p14="http://schemas.microsoft.com/office/powerpoint/2010/main"/>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7864425"/>
      </p:ext>
    </p:extLst>
  </p:cSld>
  <p:clrMapOvr>
    <a:masterClrMapping/>
  </p:clrMapOvr>
  <p:transition xmlns:p14="http://schemas.microsoft.com/office/powerpoint/2010/main"/>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4379895"/>
      </p:ext>
    </p:extLst>
  </p:cSld>
  <p:clrMapOvr>
    <a:masterClrMapping/>
  </p:clrMapOvr>
  <p:transition xmlns:p14="http://schemas.microsoft.com/office/powerpoint/2010/main"/>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66"/>
            <a:ext cx="6400354" cy="1752451"/>
          </a:xfrm>
        </p:spPr>
        <p:txBody>
          <a:bodyPr/>
          <a:lstStyle>
            <a:lvl1pPr marL="0" indent="0" algn="ctr">
              <a:buNone/>
              <a:defRPr/>
            </a:lvl1pPr>
            <a:lvl2pPr marL="321142" indent="0" algn="ctr">
              <a:buNone/>
              <a:defRPr/>
            </a:lvl2pPr>
            <a:lvl3pPr marL="642288" indent="0" algn="ctr">
              <a:buNone/>
              <a:defRPr/>
            </a:lvl3pPr>
            <a:lvl4pPr marL="963431" indent="0" algn="ctr">
              <a:buNone/>
              <a:defRPr/>
            </a:lvl4pPr>
            <a:lvl5pPr marL="1284579" indent="0" algn="ctr">
              <a:buNone/>
              <a:defRPr/>
            </a:lvl5pPr>
            <a:lvl6pPr marL="1605724" indent="0" algn="ctr">
              <a:buNone/>
              <a:defRPr/>
            </a:lvl6pPr>
            <a:lvl7pPr marL="1926868" indent="0" algn="ctr">
              <a:buNone/>
              <a:defRPr/>
            </a:lvl7pPr>
            <a:lvl8pPr marL="2248016" indent="0" algn="ctr">
              <a:buNone/>
              <a:defRPr/>
            </a:lvl8pPr>
            <a:lvl9pPr marL="256916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5C337B3E-5984-AE49-8992-6CEE161CCF1D}"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051486816"/>
      </p:ext>
    </p:extLst>
  </p:cSld>
  <p:clrMapOvr>
    <a:masterClrMapping/>
  </p:clrMapOvr>
  <p:transition xmlns:p14="http://schemas.microsoft.com/office/powerpoint/2010/main"/>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C7D8A52-8E6B-E641-9853-ACCDC0E5FB2F}"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400275172"/>
      </p:ext>
    </p:extLst>
  </p:cSld>
  <p:clrMapOvr>
    <a:masterClrMapping/>
  </p:clrMapOvr>
  <p:transition xmlns:p14="http://schemas.microsoft.com/office/powerpoint/2010/main"/>
</p:sldLayout>
</file>

<file path=ppt/slideLayouts/slideLayout3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142" indent="0">
              <a:buNone/>
              <a:defRPr sz="1300"/>
            </a:lvl2pPr>
            <a:lvl3pPr marL="642288" indent="0">
              <a:buNone/>
              <a:defRPr sz="1100"/>
            </a:lvl3pPr>
            <a:lvl4pPr marL="963431" indent="0">
              <a:buNone/>
              <a:defRPr sz="1000"/>
            </a:lvl4pPr>
            <a:lvl5pPr marL="1284579" indent="0">
              <a:buNone/>
              <a:defRPr sz="1000"/>
            </a:lvl5pPr>
            <a:lvl6pPr marL="1605724" indent="0">
              <a:buNone/>
              <a:defRPr sz="1000"/>
            </a:lvl6pPr>
            <a:lvl7pPr marL="1926868" indent="0">
              <a:buNone/>
              <a:defRPr sz="1000"/>
            </a:lvl7pPr>
            <a:lvl8pPr marL="2248016" indent="0">
              <a:buNone/>
              <a:defRPr sz="1000"/>
            </a:lvl8pPr>
            <a:lvl9pPr marL="2569160" indent="0">
              <a:buNone/>
              <a:defRPr sz="10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30FD9891-E166-CB45-B292-A2CDE9B95EFC}"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705511882"/>
      </p:ext>
    </p:extLst>
  </p:cSld>
  <p:clrMapOvr>
    <a:masterClrMapping/>
  </p:clrMapOvr>
  <p:transition xmlns:p14="http://schemas.microsoft.com/office/powerpoint/2010/main"/>
</p:sldLayout>
</file>

<file path=ppt/slideLayouts/slideLayout3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5919" y="1446628"/>
            <a:ext cx="3946922" cy="541139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997" y="1446628"/>
            <a:ext cx="3946922" cy="541139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75B337AE-4DE3-BD41-BF0F-32AD3D14196D}"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588858404"/>
      </p:ext>
    </p:extLst>
  </p:cSld>
  <p:clrMapOvr>
    <a:masterClrMapping/>
  </p:clrMapOvr>
  <p:transition xmlns:p14="http://schemas.microsoft.com/office/powerpoint/2010/main"/>
</p:sldLayout>
</file>

<file path=ppt/slideLayouts/slideLayout3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142" indent="0">
              <a:buNone/>
              <a:defRPr sz="1400" b="1"/>
            </a:lvl2pPr>
            <a:lvl3pPr marL="642288" indent="0">
              <a:buNone/>
              <a:defRPr sz="1300" b="1"/>
            </a:lvl3pPr>
            <a:lvl4pPr marL="963431" indent="0">
              <a:buNone/>
              <a:defRPr sz="1100" b="1"/>
            </a:lvl4pPr>
            <a:lvl5pPr marL="1284579" indent="0">
              <a:buNone/>
              <a:defRPr sz="1100" b="1"/>
            </a:lvl5pPr>
            <a:lvl6pPr marL="1605724" indent="0">
              <a:buNone/>
              <a:defRPr sz="1100" b="1"/>
            </a:lvl6pPr>
            <a:lvl7pPr marL="1926868" indent="0">
              <a:buNone/>
              <a:defRPr sz="1100" b="1"/>
            </a:lvl7pPr>
            <a:lvl8pPr marL="2248016" indent="0">
              <a:buNone/>
              <a:defRPr sz="1100" b="1"/>
            </a:lvl8pPr>
            <a:lvl9pPr marL="2569160"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142" indent="0">
              <a:buNone/>
              <a:defRPr sz="1400" b="1"/>
            </a:lvl2pPr>
            <a:lvl3pPr marL="642288" indent="0">
              <a:buNone/>
              <a:defRPr sz="1300" b="1"/>
            </a:lvl3pPr>
            <a:lvl4pPr marL="963431" indent="0">
              <a:buNone/>
              <a:defRPr sz="1100" b="1"/>
            </a:lvl4pPr>
            <a:lvl5pPr marL="1284579" indent="0">
              <a:buNone/>
              <a:defRPr sz="1100" b="1"/>
            </a:lvl5pPr>
            <a:lvl6pPr marL="1605724" indent="0">
              <a:buNone/>
              <a:defRPr sz="1100" b="1"/>
            </a:lvl6pPr>
            <a:lvl7pPr marL="1926868" indent="0">
              <a:buNone/>
              <a:defRPr sz="1100" b="1"/>
            </a:lvl7pPr>
            <a:lvl8pPr marL="2248016" indent="0">
              <a:buNone/>
              <a:defRPr sz="1100" b="1"/>
            </a:lvl8pPr>
            <a:lvl9pPr marL="2569160"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36DE5110-9778-ED4E-B653-CBF28C1F469E}"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2886373771"/>
      </p:ext>
    </p:extLst>
  </p:cSld>
  <p:clrMapOvr>
    <a:masterClrMapping/>
  </p:clrMapOvr>
  <p:transition xmlns:p14="http://schemas.microsoft.com/office/powerpoint/2010/main"/>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64B02C88-826D-514C-8790-1832A55E08C2}"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262466674"/>
      </p:ext>
    </p:extLst>
  </p:cSld>
  <p:clrMapOvr>
    <a:masterClrMapping/>
  </p:clrMapOvr>
  <p:transition xmlns:p14="http://schemas.microsoft.com/office/powerpoint/2010/main"/>
</p:sldLayout>
</file>

<file path=ppt/slideLayouts/slideLayout3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863F6C40-701F-494D-A566-0A799C16EA54}"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2272284432"/>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965857697"/>
      </p:ext>
    </p:extLst>
  </p:cSld>
  <p:clrMapOvr>
    <a:masterClrMapping/>
  </p:clrMapOvr>
  <p:transition xmlns:p14="http://schemas.microsoft.com/office/powerpoint/2010/main"/>
</p:sldLayout>
</file>

<file path=ppt/slideLayouts/slideLayout3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6" y="273492"/>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6" y="1435448"/>
            <a:ext cx="3008189" cy="4690318"/>
          </a:xfrm>
        </p:spPr>
        <p:txBody>
          <a:bodyPr/>
          <a:lstStyle>
            <a:lvl1pPr marL="0" indent="0">
              <a:buNone/>
              <a:defRPr sz="1000"/>
            </a:lvl1pPr>
            <a:lvl2pPr marL="321142" indent="0">
              <a:buNone/>
              <a:defRPr sz="800"/>
            </a:lvl2pPr>
            <a:lvl3pPr marL="642288" indent="0">
              <a:buNone/>
              <a:defRPr sz="700"/>
            </a:lvl3pPr>
            <a:lvl4pPr marL="963431" indent="0">
              <a:buNone/>
              <a:defRPr sz="600"/>
            </a:lvl4pPr>
            <a:lvl5pPr marL="1284579" indent="0">
              <a:buNone/>
              <a:defRPr sz="600"/>
            </a:lvl5pPr>
            <a:lvl6pPr marL="1605724" indent="0">
              <a:buNone/>
              <a:defRPr sz="600"/>
            </a:lvl6pPr>
            <a:lvl7pPr marL="1926868" indent="0">
              <a:buNone/>
              <a:defRPr sz="600"/>
            </a:lvl7pPr>
            <a:lvl8pPr marL="2248016" indent="0">
              <a:buNone/>
              <a:defRPr sz="600"/>
            </a:lvl8pPr>
            <a:lvl9pPr marL="2569160" indent="0">
              <a:buNone/>
              <a:defRPr sz="6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8AE19A17-E5A7-674E-A929-0000C1C46340}"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697346773"/>
      </p:ext>
    </p:extLst>
  </p:cSld>
  <p:clrMapOvr>
    <a:masterClrMapping/>
  </p:clrMapOvr>
  <p:transition xmlns:p14="http://schemas.microsoft.com/office/powerpoint/2010/main"/>
</p:sldLayout>
</file>

<file path=ppt/slideLayouts/slideLayout3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54"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54" y="612800"/>
            <a:ext cx="5486177" cy="4114354"/>
          </a:xfrm>
        </p:spPr>
        <p:txBody>
          <a:bodyPr/>
          <a:lstStyle>
            <a:lvl1pPr marL="0" indent="0">
              <a:buNone/>
              <a:defRPr sz="2200"/>
            </a:lvl1pPr>
            <a:lvl2pPr marL="321142" indent="0">
              <a:buNone/>
              <a:defRPr sz="2000"/>
            </a:lvl2pPr>
            <a:lvl3pPr marL="642288" indent="0">
              <a:buNone/>
              <a:defRPr sz="1700"/>
            </a:lvl3pPr>
            <a:lvl4pPr marL="963431" indent="0">
              <a:buNone/>
              <a:defRPr sz="1400"/>
            </a:lvl4pPr>
            <a:lvl5pPr marL="1284579" indent="0">
              <a:buNone/>
              <a:defRPr sz="1400"/>
            </a:lvl5pPr>
            <a:lvl6pPr marL="1605724" indent="0">
              <a:buNone/>
              <a:defRPr sz="1400"/>
            </a:lvl6pPr>
            <a:lvl7pPr marL="1926868" indent="0">
              <a:buNone/>
              <a:defRPr sz="1400"/>
            </a:lvl7pPr>
            <a:lvl8pPr marL="2248016" indent="0">
              <a:buNone/>
              <a:defRPr sz="1400"/>
            </a:lvl8pPr>
            <a:lvl9pPr marL="2569160" indent="0">
              <a:buNone/>
              <a:defRPr sz="1400"/>
            </a:lvl9pPr>
          </a:lstStyle>
          <a:p>
            <a:pPr lvl="0"/>
            <a:endParaRPr lang="en-US" noProof="0">
              <a:sym typeface="Verdana" charset="0"/>
            </a:endParaRPr>
          </a:p>
        </p:txBody>
      </p:sp>
      <p:sp>
        <p:nvSpPr>
          <p:cNvPr id="4" name="Text Placeholder 3"/>
          <p:cNvSpPr>
            <a:spLocks noGrp="1"/>
          </p:cNvSpPr>
          <p:nvPr>
            <p:ph type="body" sz="half" idx="2"/>
          </p:nvPr>
        </p:nvSpPr>
        <p:spPr>
          <a:xfrm>
            <a:off x="1792654" y="5367860"/>
            <a:ext cx="5486177" cy="804788"/>
          </a:xfrm>
        </p:spPr>
        <p:txBody>
          <a:bodyPr/>
          <a:lstStyle>
            <a:lvl1pPr marL="0" indent="0">
              <a:buNone/>
              <a:defRPr sz="1000"/>
            </a:lvl1pPr>
            <a:lvl2pPr marL="321142" indent="0">
              <a:buNone/>
              <a:defRPr sz="800"/>
            </a:lvl2pPr>
            <a:lvl3pPr marL="642288" indent="0">
              <a:buNone/>
              <a:defRPr sz="700"/>
            </a:lvl3pPr>
            <a:lvl4pPr marL="963431" indent="0">
              <a:buNone/>
              <a:defRPr sz="600"/>
            </a:lvl4pPr>
            <a:lvl5pPr marL="1284579" indent="0">
              <a:buNone/>
              <a:defRPr sz="600"/>
            </a:lvl5pPr>
            <a:lvl6pPr marL="1605724" indent="0">
              <a:buNone/>
              <a:defRPr sz="600"/>
            </a:lvl6pPr>
            <a:lvl7pPr marL="1926868" indent="0">
              <a:buNone/>
              <a:defRPr sz="600"/>
            </a:lvl7pPr>
            <a:lvl8pPr marL="2248016" indent="0">
              <a:buNone/>
              <a:defRPr sz="600"/>
            </a:lvl8pPr>
            <a:lvl9pPr marL="2569160" indent="0">
              <a:buNone/>
              <a:defRPr sz="6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57949B5D-D932-584A-8473-B74749903F40}"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2596187226"/>
      </p:ext>
    </p:extLst>
  </p:cSld>
  <p:clrMapOvr>
    <a:masterClrMapping/>
  </p:clrMapOvr>
  <p:transition xmlns:p14="http://schemas.microsoft.com/office/powerpoint/2010/main"/>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75423AD-16A7-DD45-891E-7AEDA14463C7}"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2690187008"/>
      </p:ext>
    </p:extLst>
  </p:cSld>
  <p:clrMapOvr>
    <a:masterClrMapping/>
  </p:clrMapOvr>
  <p:transition xmlns:p14="http://schemas.microsoft.com/office/powerpoint/2010/main"/>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368" y="0"/>
            <a:ext cx="2001366"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5939" y="0"/>
            <a:ext cx="5900291"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FCFDB7C8-A9EF-1241-B4B9-6B71675E4B6A}"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2007781042"/>
      </p:ext>
    </p:extLst>
  </p:cSld>
  <p:clrMapOvr>
    <a:masterClrMapping/>
  </p:clrMapOvr>
  <p:transition xmlns:p14="http://schemas.microsoft.com/office/powerpoint/2010/main"/>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60"/>
            <a:ext cx="6400354" cy="1752451"/>
          </a:xfrm>
        </p:spPr>
        <p:txBody>
          <a:bodyPr/>
          <a:lstStyle>
            <a:lvl1pPr marL="0" indent="0" algn="ctr">
              <a:buNone/>
              <a:defRPr/>
            </a:lvl1pPr>
            <a:lvl2pPr marL="321241" indent="0" algn="ctr">
              <a:buNone/>
              <a:defRPr/>
            </a:lvl2pPr>
            <a:lvl3pPr marL="642486" indent="0" algn="ctr">
              <a:buNone/>
              <a:defRPr/>
            </a:lvl3pPr>
            <a:lvl4pPr marL="963727" indent="0" algn="ctr">
              <a:buNone/>
              <a:defRPr/>
            </a:lvl4pPr>
            <a:lvl5pPr marL="1284973" indent="0" algn="ctr">
              <a:buNone/>
              <a:defRPr/>
            </a:lvl5pPr>
            <a:lvl6pPr marL="1606216" indent="0" algn="ctr">
              <a:buNone/>
              <a:defRPr/>
            </a:lvl6pPr>
            <a:lvl7pPr marL="1927460" indent="0" algn="ctr">
              <a:buNone/>
              <a:defRPr/>
            </a:lvl7pPr>
            <a:lvl8pPr marL="2248706" indent="0" algn="ctr">
              <a:buNone/>
              <a:defRPr/>
            </a:lvl8pPr>
            <a:lvl9pPr marL="2569949"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5C337B3E-5984-AE49-8992-6CEE161CCF1D}"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996672253"/>
      </p:ext>
    </p:extLst>
  </p:cSld>
  <p:clrMapOvr>
    <a:masterClrMapping/>
  </p:clrMapOvr>
  <p:transition xmlns:p14="http://schemas.microsoft.com/office/powerpoint/2010/main"/>
</p:sldLayout>
</file>

<file path=ppt/slideLayouts/slideLayout3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C7D8A52-8E6B-E641-9853-ACCDC0E5FB2F}"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303936142"/>
      </p:ext>
    </p:extLst>
  </p:cSld>
  <p:clrMapOvr>
    <a:masterClrMapping/>
  </p:clrMapOvr>
  <p:transition xmlns:p14="http://schemas.microsoft.com/office/powerpoint/2010/main"/>
</p:sldLayout>
</file>

<file path=ppt/slideLayouts/slideLayout3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241" indent="0">
              <a:buNone/>
              <a:defRPr sz="1300"/>
            </a:lvl2pPr>
            <a:lvl3pPr marL="642486" indent="0">
              <a:buNone/>
              <a:defRPr sz="1100"/>
            </a:lvl3pPr>
            <a:lvl4pPr marL="963727" indent="0">
              <a:buNone/>
              <a:defRPr sz="1000"/>
            </a:lvl4pPr>
            <a:lvl5pPr marL="1284973" indent="0">
              <a:buNone/>
              <a:defRPr sz="1000"/>
            </a:lvl5pPr>
            <a:lvl6pPr marL="1606216" indent="0">
              <a:buNone/>
              <a:defRPr sz="1000"/>
            </a:lvl6pPr>
            <a:lvl7pPr marL="1927460" indent="0">
              <a:buNone/>
              <a:defRPr sz="1000"/>
            </a:lvl7pPr>
            <a:lvl8pPr marL="2248706" indent="0">
              <a:buNone/>
              <a:defRPr sz="1000"/>
            </a:lvl8pPr>
            <a:lvl9pPr marL="2569949" indent="0">
              <a:buNone/>
              <a:defRPr sz="10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30FD9891-E166-CB45-B292-A2CDE9B95EFC}"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1378887912"/>
      </p:ext>
    </p:extLst>
  </p:cSld>
  <p:clrMapOvr>
    <a:masterClrMapping/>
  </p:clrMapOvr>
  <p:transition xmlns:p14="http://schemas.microsoft.com/office/powerpoint/2010/main"/>
</p:sldLayout>
</file>

<file path=ppt/slideLayouts/slideLayout3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5919" y="1446622"/>
            <a:ext cx="3946922" cy="541139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997" y="1446622"/>
            <a:ext cx="3946922" cy="541139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75B337AE-4DE3-BD41-BF0F-32AD3D14196D}"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2856973864"/>
      </p:ext>
    </p:extLst>
  </p:cSld>
  <p:clrMapOvr>
    <a:masterClrMapping/>
  </p:clrMapOvr>
  <p:transition xmlns:p14="http://schemas.microsoft.com/office/powerpoint/2010/main"/>
</p:sldLayout>
</file>

<file path=ppt/slideLayouts/slideLayout3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241" indent="0">
              <a:buNone/>
              <a:defRPr sz="1400" b="1"/>
            </a:lvl2pPr>
            <a:lvl3pPr marL="642486" indent="0">
              <a:buNone/>
              <a:defRPr sz="1300" b="1"/>
            </a:lvl3pPr>
            <a:lvl4pPr marL="963727" indent="0">
              <a:buNone/>
              <a:defRPr sz="1100" b="1"/>
            </a:lvl4pPr>
            <a:lvl5pPr marL="1284973" indent="0">
              <a:buNone/>
              <a:defRPr sz="1100" b="1"/>
            </a:lvl5pPr>
            <a:lvl6pPr marL="1606216" indent="0">
              <a:buNone/>
              <a:defRPr sz="1100" b="1"/>
            </a:lvl6pPr>
            <a:lvl7pPr marL="1927460" indent="0">
              <a:buNone/>
              <a:defRPr sz="1100" b="1"/>
            </a:lvl7pPr>
            <a:lvl8pPr marL="2248706" indent="0">
              <a:buNone/>
              <a:defRPr sz="1100" b="1"/>
            </a:lvl8pPr>
            <a:lvl9pPr marL="256994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241" indent="0">
              <a:buNone/>
              <a:defRPr sz="1400" b="1"/>
            </a:lvl2pPr>
            <a:lvl3pPr marL="642486" indent="0">
              <a:buNone/>
              <a:defRPr sz="1300" b="1"/>
            </a:lvl3pPr>
            <a:lvl4pPr marL="963727" indent="0">
              <a:buNone/>
              <a:defRPr sz="1100" b="1"/>
            </a:lvl4pPr>
            <a:lvl5pPr marL="1284973" indent="0">
              <a:buNone/>
              <a:defRPr sz="1100" b="1"/>
            </a:lvl5pPr>
            <a:lvl6pPr marL="1606216" indent="0">
              <a:buNone/>
              <a:defRPr sz="1100" b="1"/>
            </a:lvl6pPr>
            <a:lvl7pPr marL="1927460" indent="0">
              <a:buNone/>
              <a:defRPr sz="1100" b="1"/>
            </a:lvl7pPr>
            <a:lvl8pPr marL="2248706" indent="0">
              <a:buNone/>
              <a:defRPr sz="1100" b="1"/>
            </a:lvl8pPr>
            <a:lvl9pPr marL="256994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36DE5110-9778-ED4E-B653-CBF28C1F469E}"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854815335"/>
      </p:ext>
    </p:extLst>
  </p:cSld>
  <p:clrMapOvr>
    <a:masterClrMapping/>
  </p:clrMapOvr>
  <p:transition xmlns:p14="http://schemas.microsoft.com/office/powerpoint/2010/main"/>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64B02C88-826D-514C-8790-1832A55E08C2}"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2194504010"/>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73851008"/>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863F6C40-701F-494D-A566-0A799C16EA54}"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136500063"/>
      </p:ext>
    </p:extLst>
  </p:cSld>
  <p:clrMapOvr>
    <a:masterClrMapping/>
  </p:clrMapOvr>
  <p:transition xmlns:p14="http://schemas.microsoft.com/office/powerpoint/2010/main"/>
</p:sldLayout>
</file>

<file path=ppt/slideLayouts/slideLayout3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0" y="273486"/>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0" y="1435448"/>
            <a:ext cx="3008189" cy="4690318"/>
          </a:xfrm>
        </p:spPr>
        <p:txBody>
          <a:bodyPr/>
          <a:lstStyle>
            <a:lvl1pPr marL="0" indent="0">
              <a:buNone/>
              <a:defRPr sz="1000"/>
            </a:lvl1pPr>
            <a:lvl2pPr marL="321241" indent="0">
              <a:buNone/>
              <a:defRPr sz="800"/>
            </a:lvl2pPr>
            <a:lvl3pPr marL="642486" indent="0">
              <a:buNone/>
              <a:defRPr sz="700"/>
            </a:lvl3pPr>
            <a:lvl4pPr marL="963727" indent="0">
              <a:buNone/>
              <a:defRPr sz="600"/>
            </a:lvl4pPr>
            <a:lvl5pPr marL="1284973" indent="0">
              <a:buNone/>
              <a:defRPr sz="600"/>
            </a:lvl5pPr>
            <a:lvl6pPr marL="1606216" indent="0">
              <a:buNone/>
              <a:defRPr sz="600"/>
            </a:lvl6pPr>
            <a:lvl7pPr marL="1927460" indent="0">
              <a:buNone/>
              <a:defRPr sz="600"/>
            </a:lvl7pPr>
            <a:lvl8pPr marL="2248706" indent="0">
              <a:buNone/>
              <a:defRPr sz="600"/>
            </a:lvl8pPr>
            <a:lvl9pPr marL="2569949" indent="0">
              <a:buNone/>
              <a:defRPr sz="6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8AE19A17-E5A7-674E-A929-0000C1C46340}"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210701118"/>
      </p:ext>
    </p:extLst>
  </p:cSld>
  <p:clrMapOvr>
    <a:masterClrMapping/>
  </p:clrMapOvr>
  <p:transition xmlns:p14="http://schemas.microsoft.com/office/powerpoint/2010/main"/>
</p:sldLayout>
</file>

<file path=ppt/slideLayouts/slideLayout3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8"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8" y="612800"/>
            <a:ext cx="5486177" cy="4114354"/>
          </a:xfrm>
        </p:spPr>
        <p:txBody>
          <a:bodyPr/>
          <a:lstStyle>
            <a:lvl1pPr marL="0" indent="0">
              <a:buNone/>
              <a:defRPr sz="2200"/>
            </a:lvl1pPr>
            <a:lvl2pPr marL="321241" indent="0">
              <a:buNone/>
              <a:defRPr sz="2000"/>
            </a:lvl2pPr>
            <a:lvl3pPr marL="642486" indent="0">
              <a:buNone/>
              <a:defRPr sz="1700"/>
            </a:lvl3pPr>
            <a:lvl4pPr marL="963727" indent="0">
              <a:buNone/>
              <a:defRPr sz="1400"/>
            </a:lvl4pPr>
            <a:lvl5pPr marL="1284973" indent="0">
              <a:buNone/>
              <a:defRPr sz="1400"/>
            </a:lvl5pPr>
            <a:lvl6pPr marL="1606216" indent="0">
              <a:buNone/>
              <a:defRPr sz="1400"/>
            </a:lvl6pPr>
            <a:lvl7pPr marL="1927460" indent="0">
              <a:buNone/>
              <a:defRPr sz="1400"/>
            </a:lvl7pPr>
            <a:lvl8pPr marL="2248706" indent="0">
              <a:buNone/>
              <a:defRPr sz="1400"/>
            </a:lvl8pPr>
            <a:lvl9pPr marL="2569949" indent="0">
              <a:buNone/>
              <a:defRPr sz="1400"/>
            </a:lvl9pPr>
          </a:lstStyle>
          <a:p>
            <a:pPr lvl="0"/>
            <a:endParaRPr lang="en-US" noProof="0">
              <a:sym typeface="Verdana" charset="0"/>
            </a:endParaRPr>
          </a:p>
        </p:txBody>
      </p:sp>
      <p:sp>
        <p:nvSpPr>
          <p:cNvPr id="4" name="Text Placeholder 3"/>
          <p:cNvSpPr>
            <a:spLocks noGrp="1"/>
          </p:cNvSpPr>
          <p:nvPr>
            <p:ph type="body" sz="half" idx="2"/>
          </p:nvPr>
        </p:nvSpPr>
        <p:spPr>
          <a:xfrm>
            <a:off x="1792648" y="5367860"/>
            <a:ext cx="5486177" cy="804788"/>
          </a:xfrm>
        </p:spPr>
        <p:txBody>
          <a:bodyPr/>
          <a:lstStyle>
            <a:lvl1pPr marL="0" indent="0">
              <a:buNone/>
              <a:defRPr sz="1000"/>
            </a:lvl1pPr>
            <a:lvl2pPr marL="321241" indent="0">
              <a:buNone/>
              <a:defRPr sz="800"/>
            </a:lvl2pPr>
            <a:lvl3pPr marL="642486" indent="0">
              <a:buNone/>
              <a:defRPr sz="700"/>
            </a:lvl3pPr>
            <a:lvl4pPr marL="963727" indent="0">
              <a:buNone/>
              <a:defRPr sz="600"/>
            </a:lvl4pPr>
            <a:lvl5pPr marL="1284973" indent="0">
              <a:buNone/>
              <a:defRPr sz="600"/>
            </a:lvl5pPr>
            <a:lvl6pPr marL="1606216" indent="0">
              <a:buNone/>
              <a:defRPr sz="600"/>
            </a:lvl6pPr>
            <a:lvl7pPr marL="1927460" indent="0">
              <a:buNone/>
              <a:defRPr sz="600"/>
            </a:lvl7pPr>
            <a:lvl8pPr marL="2248706" indent="0">
              <a:buNone/>
              <a:defRPr sz="600"/>
            </a:lvl8pPr>
            <a:lvl9pPr marL="2569949" indent="0">
              <a:buNone/>
              <a:defRPr sz="6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57949B5D-D932-584A-8473-B74749903F40}"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1788120360"/>
      </p:ext>
    </p:extLst>
  </p:cSld>
  <p:clrMapOvr>
    <a:masterClrMapping/>
  </p:clrMapOvr>
  <p:transition xmlns:p14="http://schemas.microsoft.com/office/powerpoint/2010/main"/>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75423AD-16A7-DD45-891E-7AEDA14463C7}"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3730879721"/>
      </p:ext>
    </p:extLst>
  </p:cSld>
  <p:clrMapOvr>
    <a:masterClrMapping/>
  </p:clrMapOvr>
  <p:transition xmlns:p14="http://schemas.microsoft.com/office/powerpoint/2010/main"/>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368" y="0"/>
            <a:ext cx="2001366"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5933" y="0"/>
            <a:ext cx="5900291"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FCFDB7C8-A9EF-1241-B4B9-6B71675E4B6A}" type="slidenum">
              <a:rPr lang="en-US">
                <a:solidFill>
                  <a:srgbClr val="000000"/>
                </a:solidFill>
                <a:latin typeface="Verdana"/>
              </a:rPr>
              <a:pPr>
                <a:defRPr/>
              </a:pPr>
              <a:t>‹#›</a:t>
            </a:fld>
            <a:endParaRPr lang="en-US">
              <a:solidFill>
                <a:srgbClr val="000000"/>
              </a:solidFill>
              <a:latin typeface="Verdana"/>
            </a:endParaRPr>
          </a:p>
        </p:txBody>
      </p:sp>
    </p:spTree>
    <p:extLst>
      <p:ext uri="{BB962C8B-B14F-4D97-AF65-F5344CB8AC3E}">
        <p14:creationId xmlns:p14="http://schemas.microsoft.com/office/powerpoint/2010/main" val="1914599490"/>
      </p:ext>
    </p:extLst>
  </p:cSld>
  <p:clrMapOvr>
    <a:masterClrMapping/>
  </p:clrMapOvr>
  <p:transition xmlns:p14="http://schemas.microsoft.com/office/powerpoint/2010/main"/>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1721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1"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48213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54600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22806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51486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85667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062360"/>
      </p:ext>
    </p:extLst>
  </p:cSld>
  <p:clrMapOvr>
    <a:masterClrMapping/>
  </p:clrMapOvr>
  <p:transition xmlns:p14="http://schemas.microsoft.com/office/powerpoint/2010/main"/>
</p:sldLayout>
</file>

<file path=ppt/slideLayouts/slideLayout3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77326300"/>
      </p:ext>
    </p:extLst>
  </p:cSld>
  <p:clrMapOvr>
    <a:masterClrMapping/>
  </p:clrMapOvr>
  <p:transition xmlns:p14="http://schemas.microsoft.com/office/powerpoint/2010/main"/>
</p:sldLayout>
</file>

<file path=ppt/slideLayouts/slideLayout3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0447109"/>
      </p:ext>
    </p:extLst>
  </p:cSld>
  <p:clrMapOvr>
    <a:masterClrMapping/>
  </p:clrMapOvr>
  <p:transition xmlns:p14="http://schemas.microsoft.com/office/powerpoint/2010/main"/>
</p:sldLayout>
</file>

<file path=ppt/slideLayouts/slideLayout3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8333362"/>
      </p:ext>
    </p:extLst>
  </p:cSld>
  <p:clrMapOvr>
    <a:masterClrMapping/>
  </p:clrMapOvr>
  <p:transition xmlns:p14="http://schemas.microsoft.com/office/powerpoint/2010/main"/>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752411"/>
      </p:ext>
    </p:extLst>
  </p:cSld>
  <p:clrMapOvr>
    <a:masterClrMapping/>
  </p:clrMapOvr>
  <p:transition xmlns:p14="http://schemas.microsoft.com/office/powerpoint/2010/main"/>
</p:sldLayout>
</file>

<file path=ppt/slideLayouts/slideLayout3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6666790"/>
      </p:ext>
    </p:extLst>
  </p:cSld>
  <p:clrMapOvr>
    <a:masterClrMapping/>
  </p:clrMapOvr>
  <p:transition xmlns:p14="http://schemas.microsoft.com/office/powerpoint/2010/main"/>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961070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85473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7374518"/>
      </p:ext>
    </p:extLst>
  </p:cSld>
  <p:clrMapOvr>
    <a:masterClrMapping/>
  </p:clrMapOvr>
  <p:transition xmlns:p14="http://schemas.microsoft.com/office/powerpoint/2010/main"/>
</p:sldLayout>
</file>

<file path=ppt/slideLayouts/slideLayout3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6208893"/>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4061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3264104"/>
      </p:ext>
    </p:extLst>
  </p:cSld>
  <p:clrMapOvr>
    <a:masterClrMapping/>
  </p:clrMapOvr>
  <p:transition xmlns:p14="http://schemas.microsoft.com/office/powerpoint/2010/main"/>
</p:sldLayout>
</file>

<file path=ppt/slideLayouts/slideLayout3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4364004"/>
      </p:ext>
    </p:extLst>
  </p:cSld>
  <p:clrMapOvr>
    <a:masterClrMapping/>
  </p:clrMapOvr>
  <p:transition xmlns:p14="http://schemas.microsoft.com/office/powerpoint/2010/main"/>
</p:sldLayout>
</file>

<file path=ppt/slideLayouts/slideLayout3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6537768"/>
      </p:ext>
    </p:extLst>
  </p:cSld>
  <p:clrMapOvr>
    <a:masterClrMapping/>
  </p:clrMapOvr>
  <p:transition xmlns:p14="http://schemas.microsoft.com/office/powerpoint/2010/main"/>
</p:sldLayout>
</file>

<file path=ppt/slideLayouts/slideLayout3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0414945"/>
      </p:ext>
    </p:extLst>
  </p:cSld>
  <p:clrMapOvr>
    <a:masterClrMapping/>
  </p:clrMapOvr>
  <p:transition xmlns:p14="http://schemas.microsoft.com/office/powerpoint/2010/main"/>
</p:sldLayout>
</file>

<file path=ppt/slideLayouts/slideLayout3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5110046"/>
      </p:ext>
    </p:extLst>
  </p:cSld>
  <p:clrMapOvr>
    <a:masterClrMapping/>
  </p:clrMapOvr>
  <p:transition xmlns:p14="http://schemas.microsoft.com/office/powerpoint/2010/main"/>
</p:sldLayout>
</file>

<file path=ppt/slideLayouts/slideLayout3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0767603"/>
      </p:ext>
    </p:extLst>
  </p:cSld>
  <p:clrMapOvr>
    <a:masterClrMapping/>
  </p:clrMapOvr>
  <p:transition xmlns:p14="http://schemas.microsoft.com/office/powerpoint/2010/main"/>
</p:sldLayout>
</file>

<file path=ppt/slideLayouts/slideLayout3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8291102"/>
      </p:ext>
    </p:extLst>
  </p:cSld>
  <p:clrMapOvr>
    <a:masterClrMapping/>
  </p:clrMapOvr>
  <p:transition xmlns:p14="http://schemas.microsoft.com/office/powerpoint/2010/main"/>
</p:sldLayout>
</file>

<file path=ppt/slideLayouts/slideLayout3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smtClean="0"/>
              <a:t>Click to edit Master subtitle style</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FC008519-292D-0A40-9976-A94AD9283F6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43572140"/>
      </p:ext>
    </p:extLst>
  </p:cSld>
  <p:clrMapOvr>
    <a:masterClrMapping/>
  </p:clrMapOvr>
  <p:transition xmlns:p14="http://schemas.microsoft.com/office/powerpoint/2010/main"/>
</p:sldLayout>
</file>

<file path=ppt/slideLayouts/slideLayout3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3FCFED36-EB44-B944-AB60-DD571B456F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06477653"/>
      </p:ext>
    </p:extLst>
  </p:cSld>
  <p:clrMapOvr>
    <a:masterClrMapping/>
  </p:clrMapOvr>
  <p:transition xmlns:p14="http://schemas.microsoft.com/office/powerpoint/2010/main"/>
</p:sldLayout>
</file>

<file path=ppt/slideLayouts/slideLayout3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D5FAB484-4C1F-C946-AE7A-37387125EA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86138918"/>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3263551"/>
      </p:ext>
    </p:extLst>
  </p:cSld>
  <p:clrMapOvr>
    <a:masterClrMapping/>
  </p:clrMapOvr>
  <p:transition xmlns:p14="http://schemas.microsoft.com/office/powerpoint/2010/main"/>
</p:sldLayout>
</file>

<file path=ppt/slideLayouts/slideLayout3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F1A0C5F-FA75-A445-94F4-D2DBFAF4A4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4502840"/>
      </p:ext>
    </p:extLst>
  </p:cSld>
  <p:clrMapOvr>
    <a:masterClrMapping/>
  </p:clrMapOvr>
  <p:transition xmlns:p14="http://schemas.microsoft.com/office/powerpoint/2010/main"/>
</p:sldLayout>
</file>

<file path=ppt/slideLayouts/slideLayout3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FAE94D5-7050-1D48-A9D9-D5A8102B6C2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6342057"/>
      </p:ext>
    </p:extLst>
  </p:cSld>
  <p:clrMapOvr>
    <a:masterClrMapping/>
  </p:clrMapOvr>
  <p:transition xmlns:p14="http://schemas.microsoft.com/office/powerpoint/2010/main"/>
</p:sldLayout>
</file>

<file path=ppt/slideLayouts/slideLayout3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CDC90C3D-C7B3-BC4E-A895-BE1678BCF1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04347195"/>
      </p:ext>
    </p:extLst>
  </p:cSld>
  <p:clrMapOvr>
    <a:masterClrMapping/>
  </p:clrMapOvr>
  <p:transition xmlns:p14="http://schemas.microsoft.com/office/powerpoint/2010/main"/>
</p:sldLayout>
</file>

<file path=ppt/slideLayouts/slideLayout3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ACC1347B-3299-8C42-B619-CF8C9415AF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2123006"/>
      </p:ext>
    </p:extLst>
  </p:cSld>
  <p:clrMapOvr>
    <a:masterClrMapping/>
  </p:clrMapOvr>
  <p:transition xmlns:p14="http://schemas.microsoft.com/office/powerpoint/2010/main"/>
</p:sldLayout>
</file>

<file path=ppt/slideLayouts/slideLayout3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C6E38CE-44EB-754A-906B-B1E88E4B52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2346038"/>
      </p:ext>
    </p:extLst>
  </p:cSld>
  <p:clrMapOvr>
    <a:masterClrMapping/>
  </p:clrMapOvr>
  <p:transition xmlns:p14="http://schemas.microsoft.com/office/powerpoint/2010/main"/>
</p:sldLayout>
</file>

<file path=ppt/slideLayouts/slideLayout3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FFAD492-04A9-BC46-9D39-1B17943E11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84472811"/>
      </p:ext>
    </p:extLst>
  </p:cSld>
  <p:clrMapOvr>
    <a:masterClrMapping/>
  </p:clrMapOvr>
  <p:transition xmlns:p14="http://schemas.microsoft.com/office/powerpoint/2010/main"/>
</p:sldLayout>
</file>

<file path=ppt/slideLayouts/slideLayout3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B71C1966-97A4-6E46-8FC2-51FD654444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0384795"/>
      </p:ext>
    </p:extLst>
  </p:cSld>
  <p:clrMapOvr>
    <a:masterClrMapping/>
  </p:clrMapOvr>
  <p:transition xmlns:p14="http://schemas.microsoft.com/office/powerpoint/2010/main"/>
</p:sldLayout>
</file>

<file path=ppt/slideLayouts/slideLayout3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BDC4E275-A083-F64C-9B8F-41D7A2ADB7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02660761"/>
      </p:ext>
    </p:extLst>
  </p:cSld>
  <p:clrMapOvr>
    <a:masterClrMapping/>
  </p:clrMapOvr>
  <p:transition xmlns:p14="http://schemas.microsoft.com/office/powerpoint/2010/main"/>
</p:sldLayout>
</file>

<file path=ppt/slideLayouts/slideLayout36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0EEEAD62-1390-DA40-8B09-CB65E059EB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6005380"/>
      </p:ext>
    </p:extLst>
  </p:cSld>
  <p:clrMapOvr>
    <a:masterClrMapping/>
  </p:clrMapOvr>
  <p:transition xmlns:p14="http://schemas.microsoft.com/office/powerpoint/2010/main"/>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smtClean="0"/>
              <a:t>Click to edit Master subtitle style</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FC008519-292D-0A40-9976-A94AD9283F6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4714242"/>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5947107"/>
      </p:ext>
    </p:extLst>
  </p:cSld>
  <p:clrMapOvr>
    <a:masterClrMapping/>
  </p:clrMapOvr>
  <p:transition xmlns:p14="http://schemas.microsoft.com/office/powerpoint/2010/main"/>
</p:sldLayout>
</file>

<file path=ppt/slideLayouts/slideLayout3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3FCFED36-EB44-B944-AB60-DD571B456F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65498951"/>
      </p:ext>
    </p:extLst>
  </p:cSld>
  <p:clrMapOvr>
    <a:masterClrMapping/>
  </p:clrMapOvr>
  <p:transition xmlns:p14="http://schemas.microsoft.com/office/powerpoint/2010/main"/>
</p:sldLayout>
</file>

<file path=ppt/slideLayouts/slideLayout3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D5FAB484-4C1F-C946-AE7A-37387125EA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6520353"/>
      </p:ext>
    </p:extLst>
  </p:cSld>
  <p:clrMapOvr>
    <a:masterClrMapping/>
  </p:clrMapOvr>
  <p:transition xmlns:p14="http://schemas.microsoft.com/office/powerpoint/2010/main"/>
</p:sldLayout>
</file>

<file path=ppt/slideLayouts/slideLayout3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F1A0C5F-FA75-A445-94F4-D2DBFAF4A4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92323624"/>
      </p:ext>
    </p:extLst>
  </p:cSld>
  <p:clrMapOvr>
    <a:masterClrMapping/>
  </p:clrMapOvr>
  <p:transition xmlns:p14="http://schemas.microsoft.com/office/powerpoint/2010/main"/>
</p:sldLayout>
</file>

<file path=ppt/slideLayouts/slideLayout3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FAE94D5-7050-1D48-A9D9-D5A8102B6C2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71523208"/>
      </p:ext>
    </p:extLst>
  </p:cSld>
  <p:clrMapOvr>
    <a:masterClrMapping/>
  </p:clrMapOvr>
  <p:transition xmlns:p14="http://schemas.microsoft.com/office/powerpoint/2010/main"/>
</p:sldLayout>
</file>

<file path=ppt/slideLayouts/slideLayout3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CDC90C3D-C7B3-BC4E-A895-BE1678BCF1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0282575"/>
      </p:ext>
    </p:extLst>
  </p:cSld>
  <p:clrMapOvr>
    <a:masterClrMapping/>
  </p:clrMapOvr>
  <p:transition xmlns:p14="http://schemas.microsoft.com/office/powerpoint/2010/main"/>
</p:sldLayout>
</file>

<file path=ppt/slideLayouts/slideLayout3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ACC1347B-3299-8C42-B619-CF8C9415AF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18474759"/>
      </p:ext>
    </p:extLst>
  </p:cSld>
  <p:clrMapOvr>
    <a:masterClrMapping/>
  </p:clrMapOvr>
  <p:transition xmlns:p14="http://schemas.microsoft.com/office/powerpoint/2010/main"/>
</p:sldLayout>
</file>

<file path=ppt/slideLayouts/slideLayout3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C6E38CE-44EB-754A-906B-B1E88E4B52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2308859"/>
      </p:ext>
    </p:extLst>
  </p:cSld>
  <p:clrMapOvr>
    <a:masterClrMapping/>
  </p:clrMapOvr>
  <p:transition xmlns:p14="http://schemas.microsoft.com/office/powerpoint/2010/main"/>
</p:sldLayout>
</file>

<file path=ppt/slideLayouts/slideLayout3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FFAD492-04A9-BC46-9D39-1B17943E11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8867972"/>
      </p:ext>
    </p:extLst>
  </p:cSld>
  <p:clrMapOvr>
    <a:masterClrMapping/>
  </p:clrMapOvr>
  <p:transition xmlns:p14="http://schemas.microsoft.com/office/powerpoint/2010/main"/>
</p:sldLayout>
</file>

<file path=ppt/slideLayouts/slideLayout3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B71C1966-97A4-6E46-8FC2-51FD654444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376432"/>
      </p:ext>
    </p:extLst>
  </p:cSld>
  <p:clrMapOvr>
    <a:masterClrMapping/>
  </p:clrMapOvr>
  <p:transition xmlns:p14="http://schemas.microsoft.com/office/powerpoint/2010/main"/>
</p:sldLayout>
</file>

<file path=ppt/slideLayouts/slideLayout3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BDC4E275-A083-F64C-9B8F-41D7A2ADB7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1340470"/>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959159"/>
      </p:ext>
    </p:extLst>
  </p:cSld>
  <p:clrMapOvr>
    <a:masterClrMapping/>
  </p:clrMapOvr>
  <p:transition xmlns:p14="http://schemas.microsoft.com/office/powerpoint/2010/main"/>
</p:sldLayout>
</file>

<file path=ppt/slideLayouts/slideLayout38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0EEEAD62-1390-DA40-8B09-CB65E059EB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55581984"/>
      </p:ext>
    </p:extLst>
  </p:cSld>
  <p:clrMapOvr>
    <a:masterClrMapping/>
  </p:clrMapOvr>
  <p:transition xmlns:p14="http://schemas.microsoft.com/office/powerpoint/2010/main"/>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0935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76433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3074295"/>
      </p:ext>
    </p:extLst>
  </p:cSld>
  <p:clrMapOvr>
    <a:masterClrMapping/>
  </p:clrMapOvr>
  <p:transition xmlns:p14="http://schemas.microsoft.com/office/powerpoint/2010/main"/>
</p:sldLayout>
</file>

<file path=ppt/slideLayouts/slideLayout3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784618"/>
      </p:ext>
    </p:extLst>
  </p:cSld>
  <p:clrMapOvr>
    <a:masterClrMapping/>
  </p:clrMapOvr>
  <p:transition xmlns:p14="http://schemas.microsoft.com/office/powerpoint/2010/main"/>
</p:sldLayout>
</file>

<file path=ppt/slideLayouts/slideLayout3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7013119"/>
      </p:ext>
    </p:extLst>
  </p:cSld>
  <p:clrMapOvr>
    <a:masterClrMapping/>
  </p:clrMapOvr>
  <p:transition xmlns:p14="http://schemas.microsoft.com/office/powerpoint/2010/main"/>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5637928"/>
      </p:ext>
    </p:extLst>
  </p:cSld>
  <p:clrMapOvr>
    <a:masterClrMapping/>
  </p:clrMapOvr>
  <p:transition xmlns:p14="http://schemas.microsoft.com/office/powerpoint/2010/main"/>
</p:sldLayout>
</file>

<file path=ppt/slideLayouts/slideLayout3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607738"/>
      </p:ext>
    </p:extLst>
  </p:cSld>
  <p:clrMapOvr>
    <a:masterClrMapping/>
  </p:clrMapOvr>
  <p:transition xmlns:p14="http://schemas.microsoft.com/office/powerpoint/2010/main"/>
</p:sldLayout>
</file>

<file path=ppt/slideLayouts/slideLayout3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0525477"/>
      </p:ext>
    </p:extLst>
  </p:cSld>
  <p:clrMapOvr>
    <a:masterClrMapping/>
  </p:clrMapOvr>
  <p:transition xmlns:p14="http://schemas.microsoft.com/office/powerpoint/2010/main"/>
</p:sldLayout>
</file>

<file path=ppt/slideLayouts/slideLayout3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1453761"/>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7835762"/>
      </p:ext>
    </p:extLst>
  </p:cSld>
  <p:clrMapOvr>
    <a:masterClrMapping/>
  </p:clrMapOvr>
  <p:transition xmlns:p14="http://schemas.microsoft.com/office/powerpoint/2010/main"/>
</p:sldLayout>
</file>

<file path=ppt/slideLayouts/slideLayout3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9111991"/>
      </p:ext>
    </p:extLst>
  </p:cSld>
  <p:clrMapOvr>
    <a:masterClrMapping/>
  </p:clrMapOvr>
  <p:transition xmlns:p14="http://schemas.microsoft.com/office/powerpoint/2010/main"/>
</p:sldLayout>
</file>

<file path=ppt/slideLayouts/slideLayout3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3500486"/>
      </p:ext>
    </p:extLst>
  </p:cSld>
  <p:clrMapOvr>
    <a:masterClrMapping/>
  </p:clrMapOvr>
  <p:transition xmlns:p14="http://schemas.microsoft.com/office/powerpoint/2010/main"/>
</p:sldLayout>
</file>

<file path=ppt/slideLayouts/slideLayout3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01156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87571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6296258"/>
      </p:ext>
    </p:extLst>
  </p:cSld>
  <p:clrMapOvr>
    <a:masterClrMapping/>
  </p:clrMapOvr>
  <p:transition xmlns:p14="http://schemas.microsoft.com/office/powerpoint/2010/main"/>
</p:sldLayout>
</file>

<file path=ppt/slideLayouts/slideLayout3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436497"/>
      </p:ext>
    </p:extLst>
  </p:cSld>
  <p:clrMapOvr>
    <a:masterClrMapping/>
  </p:clrMapOvr>
  <p:transition xmlns:p14="http://schemas.microsoft.com/office/powerpoint/2010/main"/>
</p:sldLayout>
</file>

<file path=ppt/slideLayouts/slideLayout3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1473567"/>
      </p:ext>
    </p:extLst>
  </p:cSld>
  <p:clrMapOvr>
    <a:masterClrMapping/>
  </p:clrMapOvr>
  <p:transition xmlns:p14="http://schemas.microsoft.com/office/powerpoint/2010/main"/>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7215879"/>
      </p:ext>
    </p:extLst>
  </p:cSld>
  <p:clrMapOvr>
    <a:masterClrMapping/>
  </p:clrMapOvr>
  <p:transition xmlns:p14="http://schemas.microsoft.com/office/powerpoint/2010/main"/>
</p:sldLayout>
</file>

<file path=ppt/slideLayouts/slideLayout3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6628844"/>
      </p:ext>
    </p:extLst>
  </p:cSld>
  <p:clrMapOvr>
    <a:masterClrMapping/>
  </p:clrMapOvr>
  <p:transition xmlns:p14="http://schemas.microsoft.com/office/powerpoint/2010/main"/>
</p:sldLayout>
</file>

<file path=ppt/slideLayouts/slideLayout3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0287159"/>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4093410"/>
      </p:ext>
    </p:extLst>
  </p:cSld>
  <p:clrMapOvr>
    <a:masterClrMapping/>
  </p:clrMapOvr>
  <p:transition xmlns:p14="http://schemas.microsoft.com/office/powerpoint/2010/main"/>
</p:sldLayout>
</file>

<file path=ppt/slideLayouts/slideLayout4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8282168"/>
      </p:ext>
    </p:extLst>
  </p:cSld>
  <p:clrMapOvr>
    <a:masterClrMapping/>
  </p:clrMapOvr>
  <p:transition xmlns:p14="http://schemas.microsoft.com/office/powerpoint/2010/main"/>
</p:sldLayout>
</file>

<file path=ppt/slideLayouts/slideLayout4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667311"/>
      </p:ext>
    </p:extLst>
  </p:cSld>
  <p:clrMapOvr>
    <a:masterClrMapping/>
  </p:clrMapOvr>
  <p:transition xmlns:p14="http://schemas.microsoft.com/office/powerpoint/2010/main"/>
</p:sldLayout>
</file>

<file path=ppt/slideLayouts/slideLayout4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4050893"/>
      </p:ext>
    </p:extLst>
  </p:cSld>
  <p:clrMapOvr>
    <a:masterClrMapping/>
  </p:clrMapOvr>
  <p:transition xmlns:p14="http://schemas.microsoft.com/office/powerpoint/2010/main"/>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5348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36303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4173459"/>
      </p:ext>
    </p:extLst>
  </p:cSld>
  <p:clrMapOvr>
    <a:masterClrMapping/>
  </p:clrMapOvr>
  <p:transition xmlns:p14="http://schemas.microsoft.com/office/powerpoint/2010/main"/>
</p:sldLayout>
</file>

<file path=ppt/slideLayouts/slideLayout4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535081"/>
      </p:ext>
    </p:extLst>
  </p:cSld>
  <p:clrMapOvr>
    <a:masterClrMapping/>
  </p:clrMapOvr>
  <p:transition xmlns:p14="http://schemas.microsoft.com/office/powerpoint/2010/main"/>
</p:sldLayout>
</file>

<file path=ppt/slideLayouts/slideLayout4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5726094"/>
      </p:ext>
    </p:extLst>
  </p:cSld>
  <p:clrMapOvr>
    <a:masterClrMapping/>
  </p:clrMapOvr>
  <p:transition xmlns:p14="http://schemas.microsoft.com/office/powerpoint/2010/main"/>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2622746"/>
      </p:ext>
    </p:extLst>
  </p:cSld>
  <p:clrMapOvr>
    <a:masterClrMapping/>
  </p:clrMapOvr>
  <p:transition xmlns:p14="http://schemas.microsoft.com/office/powerpoint/2010/main"/>
</p:sldLayout>
</file>

<file path=ppt/slideLayouts/slideLayout4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2334824"/>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3628895"/>
      </p:ext>
    </p:extLst>
  </p:cSld>
  <p:clrMapOvr>
    <a:masterClrMapping/>
  </p:clrMapOvr>
  <p:transition xmlns:p14="http://schemas.microsoft.com/office/powerpoint/2010/main"/>
</p:sldLayout>
</file>

<file path=ppt/slideLayouts/slideLayout4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029748"/>
      </p:ext>
    </p:extLst>
  </p:cSld>
  <p:clrMapOvr>
    <a:masterClrMapping/>
  </p:clrMapOvr>
  <p:transition xmlns:p14="http://schemas.microsoft.com/office/powerpoint/2010/main"/>
</p:sldLayout>
</file>

<file path=ppt/slideLayouts/slideLayout4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045756"/>
      </p:ext>
    </p:extLst>
  </p:cSld>
  <p:clrMapOvr>
    <a:masterClrMapping/>
  </p:clrMapOvr>
  <p:transition xmlns:p14="http://schemas.microsoft.com/office/powerpoint/2010/main"/>
</p:sldLayout>
</file>

<file path=ppt/slideLayouts/slideLayout4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0062955"/>
      </p:ext>
    </p:extLst>
  </p:cSld>
  <p:clrMapOvr>
    <a:masterClrMapping/>
  </p:clrMapOvr>
  <p:transition xmlns:p14="http://schemas.microsoft.com/office/powerpoint/2010/main"/>
</p:sldLayout>
</file>

<file path=ppt/slideLayouts/slideLayout4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5307861"/>
      </p:ext>
    </p:extLst>
  </p:cSld>
  <p:clrMapOvr>
    <a:masterClrMapping/>
  </p:clrMapOvr>
  <p:transition xmlns:p14="http://schemas.microsoft.com/office/powerpoint/2010/main"/>
</p:sldLayout>
</file>

<file path=ppt/slideLayouts/slideLayout4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Freeform 10"/>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a:lstStyle/>
          <a:p>
            <a:pPr defTabSz="914400">
              <a:defRPr/>
            </a:pPr>
            <a:endParaRPr lang="en-US" kern="0">
              <a:solidFill>
                <a:sysClr val="windowText" lastClr="000000"/>
              </a:solidFill>
              <a:latin typeface="Calisto MT"/>
            </a:endParaRPr>
          </a:p>
        </p:txBody>
      </p:sp>
      <p:sp>
        <p:nvSpPr>
          <p:cNvPr id="12" name="Line 8"/>
          <p:cNvSpPr>
            <a:spLocks noChangeShapeType="1"/>
          </p:cNvSpPr>
          <p:nvPr/>
        </p:nvSpPr>
        <p:spPr bwMode="auto">
          <a:xfrm>
            <a:off x="457200" y="3371850"/>
            <a:ext cx="8229600" cy="0"/>
          </a:xfrm>
          <a:prstGeom prst="line">
            <a:avLst/>
          </a:prstGeom>
          <a:noFill/>
          <a:ln w="19050">
            <a:solidFill>
              <a:srgbClr val="CC9900"/>
            </a:solidFill>
            <a:round/>
            <a:headEnd/>
            <a:tailEnd/>
          </a:ln>
          <a:effectLst/>
        </p:spPr>
        <p:txBody>
          <a:bodyPr/>
          <a:lstStyle/>
          <a:p>
            <a:pPr defTabSz="914400">
              <a:defRPr/>
            </a:pPr>
            <a:endParaRPr lang="en-US" kern="0">
              <a:solidFill>
                <a:sysClr val="windowText" lastClr="000000"/>
              </a:solidFill>
              <a:latin typeface="Calisto MT"/>
            </a:endParaRPr>
          </a:p>
        </p:txBody>
      </p:sp>
    </p:spTree>
    <p:extLst>
      <p:ext uri="{BB962C8B-B14F-4D97-AF65-F5344CB8AC3E}">
        <p14:creationId xmlns:p14="http://schemas.microsoft.com/office/powerpoint/2010/main" val="273084812"/>
      </p:ext>
    </p:extLst>
  </p:cSld>
  <p:clrMapOvr>
    <a:masterClrMapping/>
  </p:clrMapOvr>
  <p:timing>
    <p:tnLst>
      <p:par>
        <p:cTn xmlns:p14="http://schemas.microsoft.com/office/powerpoint/2010/mai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defTabSz="457200"/>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defTabSz="457200">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defTabSz="457200">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smtClean="0"/>
              <a:t>Click to edit Master subtitle style</a:t>
            </a:r>
            <a:endParaRPr lang="en-US" altLang="en-US"/>
          </a:p>
        </p:txBody>
      </p:sp>
      <p:sp>
        <p:nvSpPr>
          <p:cNvPr id="9" name="Rectangle 6"/>
          <p:cNvSpPr>
            <a:spLocks noGrp="1" noChangeArrowheads="1"/>
          </p:cNvSpPr>
          <p:nvPr>
            <p:ph type="sldNum" sz="quarter" idx="12"/>
          </p:nvPr>
        </p:nvSpPr>
        <p:spPr>
          <a:xfrm>
            <a:off x="6553200" y="6243638"/>
            <a:ext cx="2133600" cy="457200"/>
          </a:xfrm>
          <a:prstGeom prst="rect">
            <a:avLst/>
          </a:prstGeom>
        </p:spPr>
        <p:txBody>
          <a:bodyPr/>
          <a:lstStyle>
            <a:lvl1pPr>
              <a:defRPr sz="1200"/>
            </a:lvl1pPr>
          </a:lstStyle>
          <a:p>
            <a:fld id="{7341D3D9-3FE8-4025-BF66-8DAB1ABB951F}"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32619180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5"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323594FA-E141-4234-AE05-360401972BE7}"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24943675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5"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C7AC7BA1-BEA2-40AF-9056-44DC8C985687}"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27019373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6"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94D2BBBE-2A44-4D16-8758-0239282DCC58}"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25027400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8"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D5FD5635-BCCD-45D2-B61E-320731E13B17}" type="slidenum">
              <a:rPr lang="en-US" altLang="en-US">
                <a:solidFill>
                  <a:srgbClr val="000000">
                    <a:tint val="75000"/>
                  </a:srgbClr>
                </a:solidFill>
                <a:latin typeface="Tahoma"/>
              </a:rPr>
              <a:pPr/>
              <a:t>‹#›</a:t>
            </a:fld>
            <a:endParaRPr lang="en-US" altLang="en-US" dirty="0">
              <a:solidFill>
                <a:srgbClr val="000000">
                  <a:tint val="75000"/>
                </a:srgbClr>
              </a:solidFill>
              <a:latin typeface="Tahoma"/>
            </a:endParaRPr>
          </a:p>
        </p:txBody>
      </p:sp>
    </p:spTree>
    <p:extLst>
      <p:ext uri="{BB962C8B-B14F-4D97-AF65-F5344CB8AC3E}">
        <p14:creationId xmlns:p14="http://schemas.microsoft.com/office/powerpoint/2010/main" val="1426990168"/>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5862991"/>
      </p:ext>
    </p:extLst>
  </p:cSld>
  <p:clrMapOvr>
    <a:masterClrMapping/>
  </p:clrMapOvr>
  <p:transition xmlns:p14="http://schemas.microsoft.com/office/powerpoint/2010/main"/>
</p:sldLayout>
</file>

<file path=ppt/slideLayouts/slideLayout4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4"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018A7077-2B78-4FB5-8F56-24239751AEF0}"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32527826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3"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6E86574E-FA2E-425B-A84C-39F9592E9ECB}"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1614651532"/>
      </p:ext>
    </p:extLst>
  </p:cSld>
  <p:clrMapOvr>
    <a:masterClrMapping/>
  </p:clrMapOvr>
  <p:transition xmlns:p14="http://schemas.microsoft.com/office/powerpoint/2010/main"/>
</p:sldLayout>
</file>

<file path=ppt/slideLayouts/slideLayout4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6"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9148CFD0-6DDB-45F0-A989-9F5CE648BC1E}"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4837759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6"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9E97B092-8552-4BA4-B0E1-CE51B98A2A2D}"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19367358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5"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F44DDA66-0DFC-412A-A4B0-EFE91F0913E7}"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42571458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defTabSz="457200"/>
            <a:endParaRPr lang="en-US" altLang="en-US">
              <a:solidFill>
                <a:srgbClr val="000000"/>
              </a:solidFill>
              <a:latin typeface="Tahoma"/>
            </a:endParaRPr>
          </a:p>
        </p:txBody>
      </p:sp>
      <p:sp>
        <p:nvSpPr>
          <p:cNvPr id="5"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4D1F9A79-97CD-456A-8962-B51E5744B9CD}" type="slidenum">
              <a:rPr lang="en-US" altLang="en-US">
                <a:solidFill>
                  <a:srgbClr val="000000">
                    <a:tint val="75000"/>
                  </a:srgbClr>
                </a:solidFill>
                <a:latin typeface="Tahoma"/>
              </a:rPr>
              <a:pPr/>
              <a:t>‹#›</a:t>
            </a:fld>
            <a:endParaRPr lang="en-US" altLang="en-US">
              <a:solidFill>
                <a:srgbClr val="000000">
                  <a:tint val="75000"/>
                </a:srgbClr>
              </a:solidFill>
              <a:latin typeface="Tahoma"/>
            </a:endParaRPr>
          </a:p>
        </p:txBody>
      </p:sp>
    </p:spTree>
    <p:extLst>
      <p:ext uri="{BB962C8B-B14F-4D97-AF65-F5344CB8AC3E}">
        <p14:creationId xmlns:p14="http://schemas.microsoft.com/office/powerpoint/2010/main" val="7212749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defTabSz="914400"/>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defTabSz="914400">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defTabSz="914400">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defTabSz="914400"/>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446810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83663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1206865"/>
      </p:ext>
    </p:extLst>
  </p:cSld>
  <p:clrMapOvr>
    <a:masterClrMapping/>
  </p:clrMapOvr>
  <p:transition xmlns:p14="http://schemas.microsoft.com/office/powerpoint/2010/main"/>
</p:sldLayout>
</file>

<file path=ppt/slideLayouts/slideLayout4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4474439"/>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6506283"/>
      </p:ext>
    </p:extLst>
  </p:cSld>
  <p:clrMapOvr>
    <a:masterClrMapping/>
  </p:clrMapOvr>
  <p:transition xmlns:p14="http://schemas.microsoft.com/office/powerpoint/2010/main"/>
</p:sldLayout>
</file>

<file path=ppt/slideLayouts/slideLayout4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1222472"/>
      </p:ext>
    </p:extLst>
  </p:cSld>
  <p:clrMapOvr>
    <a:masterClrMapping/>
  </p:clrMapOvr>
  <p:transition xmlns:p14="http://schemas.microsoft.com/office/powerpoint/2010/main"/>
</p:sldLayout>
</file>

<file path=ppt/slideLayouts/slideLayout4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082685"/>
      </p:ext>
    </p:extLst>
  </p:cSld>
  <p:clrMapOvr>
    <a:masterClrMapping/>
  </p:clrMapOvr>
  <p:transition xmlns:p14="http://schemas.microsoft.com/office/powerpoint/2010/main"/>
</p:sldLayout>
</file>

<file path=ppt/slideLayouts/slideLayout4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432398"/>
      </p:ext>
    </p:extLst>
  </p:cSld>
  <p:clrMapOvr>
    <a:masterClrMapping/>
  </p:clrMapOvr>
  <p:transition xmlns:p14="http://schemas.microsoft.com/office/powerpoint/2010/main"/>
</p:sldLayout>
</file>

<file path=ppt/slideLayouts/slideLayout4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119754"/>
      </p:ext>
    </p:extLst>
  </p:cSld>
  <p:clrMapOvr>
    <a:masterClrMapping/>
  </p:clrMapOvr>
  <p:transition xmlns:p14="http://schemas.microsoft.com/office/powerpoint/2010/main"/>
</p:sldLayout>
</file>

<file path=ppt/slideLayouts/slideLayout4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8693478"/>
      </p:ext>
    </p:extLst>
  </p:cSld>
  <p:clrMapOvr>
    <a:masterClrMapping/>
  </p:clrMapOvr>
  <p:transition xmlns:p14="http://schemas.microsoft.com/office/powerpoint/2010/main"/>
</p:sldLayout>
</file>

<file path=ppt/slideLayouts/slideLayout4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5481233"/>
      </p:ext>
    </p:extLst>
  </p:cSld>
  <p:clrMapOvr>
    <a:masterClrMapping/>
  </p:clrMapOvr>
  <p:transition xmlns:p14="http://schemas.microsoft.com/office/powerpoint/2010/main"/>
</p:sldLayout>
</file>

<file path=ppt/slideLayouts/slideLayout4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1368920"/>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4327071"/>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7429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65616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418393"/>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0556249"/>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4934606"/>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983501"/>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9333776"/>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2799048"/>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9270323"/>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8098509"/>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1487723"/>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98703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67112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064597"/>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9994818"/>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571721"/>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1558049"/>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567181"/>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492595"/>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9163671"/>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661300"/>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4901423"/>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1524001"/>
            <a:ext cx="7924800" cy="1752600"/>
          </a:xfrm>
        </p:spPr>
        <p:txBody>
          <a:bodyPr/>
          <a:lstStyle>
            <a:lvl1pPr algn="ctr">
              <a:defRPr sz="4800"/>
            </a:lvl1pPr>
          </a:lstStyle>
          <a:p>
            <a:r>
              <a:rPr lang="en-US" altLang="en-US" dirty="0"/>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851599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669650" indent="-325305">
              <a:buFont typeface="Wingdings" charset="2"/>
              <a:buChar char="q"/>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cxnSp>
        <p:nvCxnSpPr>
          <p:cNvPr id="6" name="Straight Connector 5"/>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8842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902753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cxnSp>
        <p:nvCxnSpPr>
          <p:cNvPr id="7" name="Straight Connector 6"/>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9415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13969514"/>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29205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70808844"/>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124753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38178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788343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064039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6495" y="1941516"/>
            <a:ext cx="5009103" cy="1752600"/>
          </a:xfrm>
          <a:prstGeom prst="rect">
            <a:avLst/>
          </a:prstGeom>
        </p:spPr>
        <p:txBody>
          <a:bodyPr lIns="91402" tIns="45702" rIns="91402" bIns="45702"/>
          <a:lstStyle>
            <a:lvl1pPr marL="0" indent="0" algn="l">
              <a:buNone/>
              <a:defRPr sz="2800">
                <a:solidFill>
                  <a:schemeClr val="accent1"/>
                </a:solidFill>
                <a:latin typeface="Arial"/>
              </a:defRPr>
            </a:lvl1pPr>
            <a:lvl2pPr marL="457011" indent="0" algn="ctr">
              <a:buNone/>
              <a:defRPr>
                <a:solidFill>
                  <a:schemeClr val="tx1">
                    <a:tint val="75000"/>
                  </a:schemeClr>
                </a:solidFill>
              </a:defRPr>
            </a:lvl2pPr>
            <a:lvl3pPr marL="914024" indent="0" algn="ctr">
              <a:buNone/>
              <a:defRPr>
                <a:solidFill>
                  <a:schemeClr val="tx1">
                    <a:tint val="75000"/>
                  </a:schemeClr>
                </a:solidFill>
              </a:defRPr>
            </a:lvl3pPr>
            <a:lvl4pPr marL="1371040" indent="0" algn="ctr">
              <a:buNone/>
              <a:defRPr>
                <a:solidFill>
                  <a:schemeClr val="tx1">
                    <a:tint val="75000"/>
                  </a:schemeClr>
                </a:solidFill>
              </a:defRPr>
            </a:lvl4pPr>
            <a:lvl5pPr marL="1828052" indent="0" algn="ctr">
              <a:buNone/>
              <a:defRPr>
                <a:solidFill>
                  <a:schemeClr val="tx1">
                    <a:tint val="75000"/>
                  </a:schemeClr>
                </a:solidFill>
              </a:defRPr>
            </a:lvl5pPr>
            <a:lvl6pPr marL="2285064" indent="0" algn="ctr">
              <a:buNone/>
              <a:defRPr>
                <a:solidFill>
                  <a:schemeClr val="tx1">
                    <a:tint val="75000"/>
                  </a:schemeClr>
                </a:solidFill>
              </a:defRPr>
            </a:lvl6pPr>
            <a:lvl7pPr marL="2742079" indent="0" algn="ctr">
              <a:buNone/>
              <a:defRPr>
                <a:solidFill>
                  <a:schemeClr val="tx1">
                    <a:tint val="75000"/>
                  </a:schemeClr>
                </a:solidFill>
              </a:defRPr>
            </a:lvl7pPr>
            <a:lvl8pPr marL="3199088" indent="0" algn="ctr">
              <a:buNone/>
              <a:defRPr>
                <a:solidFill>
                  <a:schemeClr val="tx1">
                    <a:tint val="75000"/>
                  </a:schemeClr>
                </a:solidFill>
              </a:defRPr>
            </a:lvl8pPr>
            <a:lvl9pPr marL="3656104"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lIns="91402" tIns="45702" rIns="91402" bIns="45702" rtlCol="0" anchor="ctr"/>
          <a:lstStyle/>
          <a:p>
            <a:pPr algn="ctr" defTabSz="457011"/>
            <a:endParaRPr lang="en-US" dirty="0">
              <a:solidFill>
                <a:srgbClr val="FFFFFF"/>
              </a:solidFill>
              <a:latin typeface="Arial"/>
            </a:endParaRPr>
          </a:p>
        </p:txBody>
      </p:sp>
      <p:pic>
        <p:nvPicPr>
          <p:cNvPr id="9" name="Picture 8" descr="ecelogorb.psd"/>
          <p:cNvPicPr>
            <a:picLocks noChangeAspect="1"/>
          </p:cNvPicPr>
          <p:nvPr userDrawn="1"/>
        </p:nvPicPr>
        <p:blipFill>
          <a:blip r:embed="rId3">
            <a:lum bright="-8000"/>
          </a:blip>
          <a:stretch>
            <a:fillRect/>
          </a:stretch>
        </p:blipFill>
        <p:spPr>
          <a:xfrm>
            <a:off x="252529" y="6080245"/>
            <a:ext cx="3275179" cy="655036"/>
          </a:xfrm>
          <a:prstGeom prst="rect">
            <a:avLst/>
          </a:prstGeom>
          <a:effectLst/>
        </p:spPr>
      </p:pic>
      <p:pic>
        <p:nvPicPr>
          <p:cNvPr id="10" name="Picture 9" descr="CMU_logo_horiz_black.eps"/>
          <p:cNvPicPr>
            <a:picLocks noChangeAspect="1"/>
          </p:cNvPicPr>
          <p:nvPr userDrawn="1"/>
        </p:nvPicPr>
        <p:blipFill>
          <a:blip r:embed="rId4"/>
          <a:stretch>
            <a:fillRect/>
          </a:stretch>
        </p:blipFill>
        <p:spPr>
          <a:xfrm>
            <a:off x="5108519" y="6259200"/>
            <a:ext cx="3895838" cy="354413"/>
          </a:xfrm>
          <a:prstGeom prst="rect">
            <a:avLst/>
          </a:prstGeom>
          <a:effectLst/>
        </p:spPr>
      </p:pic>
    </p:spTree>
    <p:extLst>
      <p:ext uri="{BB962C8B-B14F-4D97-AF65-F5344CB8AC3E}">
        <p14:creationId xmlns:p14="http://schemas.microsoft.com/office/powerpoint/2010/main" val="14128590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34327"/>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79501"/>
            <a:ext cx="8229600" cy="5046663"/>
          </a:xfrm>
          <a:prstGeom prst="rect">
            <a:avLst/>
          </a:prstGeom>
        </p:spPr>
        <p:txBody>
          <a:bodyPr lIns="91402" tIns="45702" rIns="91402" bIns="45702"/>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99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1197437"/>
            <a:ext cx="8229600" cy="4441371"/>
          </a:xfrm>
          <a:prstGeom prst="rect">
            <a:avLst/>
          </a:prstGeom>
        </p:spPr>
        <p:txBody>
          <a:bodyPr lIns="91402" tIns="45702" rIns="91402" bIns="45702">
            <a:normAutofit/>
          </a:bodyPr>
          <a:lstStyle>
            <a:lvl1pPr marL="0" indent="0" algn="l">
              <a:buNone/>
              <a:defRPr sz="2800">
                <a:solidFill>
                  <a:schemeClr val="accent2"/>
                </a:solidFill>
                <a:latin typeface="Arial"/>
              </a:defRPr>
            </a:lvl1pPr>
            <a:lvl2pPr marL="457011" indent="0" algn="ctr">
              <a:buNone/>
              <a:defRPr>
                <a:solidFill>
                  <a:schemeClr val="tx1">
                    <a:tint val="75000"/>
                  </a:schemeClr>
                </a:solidFill>
              </a:defRPr>
            </a:lvl2pPr>
            <a:lvl3pPr marL="914024" indent="0" algn="ctr">
              <a:buNone/>
              <a:defRPr>
                <a:solidFill>
                  <a:schemeClr val="tx1">
                    <a:tint val="75000"/>
                  </a:schemeClr>
                </a:solidFill>
              </a:defRPr>
            </a:lvl3pPr>
            <a:lvl4pPr marL="1371040" indent="0" algn="ctr">
              <a:buNone/>
              <a:defRPr>
                <a:solidFill>
                  <a:schemeClr val="tx1">
                    <a:tint val="75000"/>
                  </a:schemeClr>
                </a:solidFill>
              </a:defRPr>
            </a:lvl4pPr>
            <a:lvl5pPr marL="1828052" indent="0" algn="ctr">
              <a:buNone/>
              <a:defRPr>
                <a:solidFill>
                  <a:schemeClr val="tx1">
                    <a:tint val="75000"/>
                  </a:schemeClr>
                </a:solidFill>
              </a:defRPr>
            </a:lvl5pPr>
            <a:lvl6pPr marL="2285064" indent="0" algn="ctr">
              <a:buNone/>
              <a:defRPr>
                <a:solidFill>
                  <a:schemeClr val="tx1">
                    <a:tint val="75000"/>
                  </a:schemeClr>
                </a:solidFill>
              </a:defRPr>
            </a:lvl6pPr>
            <a:lvl7pPr marL="2742079" indent="0" algn="ctr">
              <a:buNone/>
              <a:defRPr>
                <a:solidFill>
                  <a:schemeClr val="tx1">
                    <a:tint val="75000"/>
                  </a:schemeClr>
                </a:solidFill>
              </a:defRPr>
            </a:lvl7pPr>
            <a:lvl8pPr marL="3199088" indent="0" algn="ctr">
              <a:buNone/>
              <a:defRPr>
                <a:solidFill>
                  <a:schemeClr val="tx1">
                    <a:tint val="75000"/>
                  </a:schemeClr>
                </a:solidFill>
              </a:defRPr>
            </a:lvl8pPr>
            <a:lvl9pPr marL="3656104"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474858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1"/>
            <a:ext cx="4038600" cy="5046663"/>
          </a:xfrm>
          <a:prstGeom prst="rect">
            <a:avLst/>
          </a:prstGeom>
        </p:spPr>
        <p:txBody>
          <a:bodyPr lIns="91402" tIns="45702" rIns="91402" bIns="45702"/>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74646"/>
            <a:ext cx="8229600" cy="532719"/>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10" name="Content Placeholder 2"/>
          <p:cNvSpPr>
            <a:spLocks noGrp="1"/>
          </p:cNvSpPr>
          <p:nvPr>
            <p:ph idx="14"/>
          </p:nvPr>
        </p:nvSpPr>
        <p:spPr>
          <a:xfrm>
            <a:off x="4648200" y="1079501"/>
            <a:ext cx="4038600" cy="5046663"/>
          </a:xfrm>
          <a:prstGeom prst="rect">
            <a:avLst/>
          </a:prstGeom>
        </p:spPr>
        <p:txBody>
          <a:bodyPr lIns="91402" tIns="45702" rIns="91402" bIns="45702"/>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05421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70222"/>
            <a:ext cx="4040188" cy="1004661"/>
          </a:xfrm>
          <a:prstGeom prst="rect">
            <a:avLst/>
          </a:prstGeom>
        </p:spPr>
        <p:txBody>
          <a:bodyPr lIns="91402" tIns="45702" rIns="91402" bIns="45702" anchor="t"/>
          <a:lstStyle>
            <a:lvl1pPr marL="0" indent="0">
              <a:buNone/>
              <a:defRPr sz="2400" b="0">
                <a:solidFill>
                  <a:srgbClr val="606060"/>
                </a:solidFill>
                <a:latin typeface="Arial"/>
              </a:defRPr>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6" y="1170222"/>
            <a:ext cx="4041775" cy="1004661"/>
          </a:xfrm>
          <a:prstGeom prst="rect">
            <a:avLst/>
          </a:prstGeom>
        </p:spPr>
        <p:txBody>
          <a:bodyPr lIns="91402" tIns="45702" rIns="91402" bIns="45702" anchor="t"/>
          <a:lstStyle>
            <a:lvl1pPr marL="0" indent="0">
              <a:buNone/>
              <a:defRPr sz="2400" b="0">
                <a:solidFill>
                  <a:srgbClr val="606060"/>
                </a:solidFill>
                <a:latin typeface="Arial"/>
              </a:defRPr>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dirty="0" smtClean="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lIns="91402" tIns="45702" rIns="91402" bIns="45702"/>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lIns="91402" tIns="45702" rIns="91402" bIns="45702"/>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val="12843829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568135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02" tIns="45702" rIns="91402" bIns="45702" rtlCol="0" anchor="ctr"/>
          <a:lstStyle/>
          <a:p>
            <a:pPr algn="ctr" defTabSz="457011"/>
            <a:endParaRPr lang="en-US" dirty="0">
              <a:solidFill>
                <a:srgbClr val="FFFFFF"/>
              </a:solidFill>
              <a:latin typeface="Arial"/>
            </a:endParaRPr>
          </a:p>
        </p:txBody>
      </p:sp>
    </p:spTree>
    <p:extLst>
      <p:ext uri="{BB962C8B-B14F-4D97-AF65-F5344CB8AC3E}">
        <p14:creationId xmlns:p14="http://schemas.microsoft.com/office/powerpoint/2010/main" val="2565879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02" tIns="45702" rIns="91402" bIns="45702" rtlCol="0" anchor="ctr"/>
          <a:lstStyle/>
          <a:p>
            <a:pPr algn="ctr" defTabSz="457011"/>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lIns="91402" tIns="45702" rIns="91402" bIns="45702"/>
          <a:lstStyle>
            <a:lvl1pPr marL="0" indent="0">
              <a:buNone/>
              <a:defRPr sz="3200">
                <a:latin typeface="Arial"/>
              </a:defRPr>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lIns="91402" tIns="45702" rIns="91402" bIns="45702"/>
          <a:lstStyle>
            <a:lvl1pPr marL="0" indent="0">
              <a:buNone/>
              <a:defRPr sz="1400">
                <a:latin typeface="Arial"/>
              </a:defRPr>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7007290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46"/>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51"/>
            <a:ext cx="8229600" cy="4525963"/>
          </a:xfrm>
          <a:prstGeom prst="rect">
            <a:avLst/>
          </a:prstGeom>
        </p:spPr>
        <p:txBody>
          <a:bodyPr vert="horz" lIns="91402" tIns="45702" rIns="91402" bIns="45702" rtlCol="0">
            <a:normAutofit/>
          </a:bodyPr>
          <a:lstStyle>
            <a:lvl1pPr marL="342761" marR="0" indent="-342761" algn="l" defTabSz="457011"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761" marR="0" lvl="0" indent="-342761" algn="l" defTabSz="457011"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646" marR="0" lvl="1" indent="-285632" algn="l" defTabSz="457011"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2530" marR="0" lvl="2" indent="-228505" algn="l" defTabSz="457011"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6348755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46"/>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51"/>
            <a:ext cx="8229600" cy="4525963"/>
          </a:xfrm>
          <a:prstGeom prst="rect">
            <a:avLst/>
          </a:prstGeom>
        </p:spPr>
        <p:txBody>
          <a:bodyPr vert="horz" lIns="91402" tIns="45702" rIns="91402" bIns="45702" rtlCol="0">
            <a:normAutofit/>
          </a:bodyPr>
          <a:lstStyle>
            <a:lvl1pPr marL="342761" marR="0" indent="-342761" algn="l" defTabSz="457011"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761" marR="0" lvl="0" indent="-342761" algn="l" defTabSz="457011"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646" marR="0" lvl="1" indent="-285632" algn="l" defTabSz="457011"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2530" marR="0" lvl="2" indent="-228505" algn="l" defTabSz="457011"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13497331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37"/>
            <a:ext cx="8229600" cy="4441371"/>
          </a:xfrm>
          <a:prstGeom prst="rect">
            <a:avLst/>
          </a:prstGeom>
        </p:spPr>
        <p:txBody>
          <a:bodyPr lIns="91402" tIns="45702" rIns="91402" bIns="45702">
            <a:normAutofit/>
          </a:bodyPr>
          <a:lstStyle>
            <a:lvl1pPr marL="0" indent="0" algn="l">
              <a:buNone/>
              <a:defRPr sz="2400">
                <a:solidFill>
                  <a:schemeClr val="accent2"/>
                </a:solidFill>
                <a:latin typeface="Arial"/>
                <a:cs typeface="Arial"/>
              </a:defRPr>
            </a:lvl1pPr>
            <a:lvl2pPr marL="457011" indent="0" algn="ctr">
              <a:buNone/>
              <a:defRPr>
                <a:solidFill>
                  <a:schemeClr val="tx1">
                    <a:tint val="75000"/>
                  </a:schemeClr>
                </a:solidFill>
              </a:defRPr>
            </a:lvl2pPr>
            <a:lvl3pPr marL="914024" indent="0" algn="ctr">
              <a:buNone/>
              <a:defRPr>
                <a:solidFill>
                  <a:schemeClr val="tx1">
                    <a:tint val="75000"/>
                  </a:schemeClr>
                </a:solidFill>
              </a:defRPr>
            </a:lvl3pPr>
            <a:lvl4pPr marL="1371040" indent="0" algn="ctr">
              <a:buNone/>
              <a:defRPr>
                <a:solidFill>
                  <a:schemeClr val="tx1">
                    <a:tint val="75000"/>
                  </a:schemeClr>
                </a:solidFill>
              </a:defRPr>
            </a:lvl4pPr>
            <a:lvl5pPr marL="1828052" indent="0" algn="ctr">
              <a:buNone/>
              <a:defRPr>
                <a:solidFill>
                  <a:schemeClr val="tx1">
                    <a:tint val="75000"/>
                  </a:schemeClr>
                </a:solidFill>
              </a:defRPr>
            </a:lvl5pPr>
            <a:lvl6pPr marL="2285064" indent="0" algn="ctr">
              <a:buNone/>
              <a:defRPr>
                <a:solidFill>
                  <a:schemeClr val="tx1">
                    <a:tint val="75000"/>
                  </a:schemeClr>
                </a:solidFill>
              </a:defRPr>
            </a:lvl6pPr>
            <a:lvl7pPr marL="2742079" indent="0" algn="ctr">
              <a:buNone/>
              <a:defRPr>
                <a:solidFill>
                  <a:schemeClr val="tx1">
                    <a:tint val="75000"/>
                  </a:schemeClr>
                </a:solidFill>
              </a:defRPr>
            </a:lvl7pPr>
            <a:lvl8pPr marL="3199088" indent="0" algn="ctr">
              <a:buNone/>
              <a:defRPr>
                <a:solidFill>
                  <a:schemeClr val="tx1">
                    <a:tint val="75000"/>
                  </a:schemeClr>
                </a:solidFill>
              </a:defRPr>
            </a:lvl8pPr>
            <a:lvl9pPr marL="3656104"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p:nvPr>
        </p:nvSpPr>
        <p:spPr>
          <a:xfrm>
            <a:off x="457200" y="274646"/>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33451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lIns="91402" tIns="45702" rIns="91402" bIns="45702"/>
          <a:lstStyle>
            <a:lvl1pPr marL="0" indent="0">
              <a:buNone/>
              <a:defRPr sz="3200">
                <a:latin typeface="Arial"/>
                <a:cs typeface="Arial"/>
              </a:defRPr>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endParaRPr lang="en-US" dirty="0"/>
          </a:p>
        </p:txBody>
      </p:sp>
      <p:sp>
        <p:nvSpPr>
          <p:cNvPr id="4" name="Text Placeholder 3"/>
          <p:cNvSpPr>
            <a:spLocks noGrp="1"/>
          </p:cNvSpPr>
          <p:nvPr>
            <p:ph type="body" sz="half" idx="2"/>
          </p:nvPr>
        </p:nvSpPr>
        <p:spPr>
          <a:xfrm>
            <a:off x="1792288" y="5252358"/>
            <a:ext cx="5486400" cy="804862"/>
          </a:xfrm>
          <a:prstGeom prst="rect">
            <a:avLst/>
          </a:prstGeom>
        </p:spPr>
        <p:txBody>
          <a:bodyPr lIns="91402" tIns="45702" rIns="91402" bIns="45702"/>
          <a:lstStyle>
            <a:lvl1pPr marL="0" indent="0">
              <a:buNone/>
              <a:defRPr sz="1400">
                <a:latin typeface="Arial"/>
                <a:cs typeface="Arial"/>
              </a:defRPr>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274646"/>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3308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3316288" y="1070426"/>
            <a:ext cx="5486400" cy="4114800"/>
          </a:xfrm>
          <a:prstGeom prst="rect">
            <a:avLst/>
          </a:prstGeom>
        </p:spPr>
        <p:txBody>
          <a:bodyPr lIns="91402" tIns="45702" rIns="91402" bIns="45702"/>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lIns="91402" tIns="45702" rIns="91402" bIns="45702"/>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lIns="91402" tIns="45702" rIns="91402" bIns="45702"/>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Tree>
    <p:extLst>
      <p:ext uri="{BB962C8B-B14F-4D97-AF65-F5344CB8AC3E}">
        <p14:creationId xmlns:p14="http://schemas.microsoft.com/office/powerpoint/2010/main" val="30086408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9" y="145143"/>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02" tIns="45702" rIns="91402" bIns="45702" rtlCol="0" anchor="ctr"/>
          <a:lstStyle/>
          <a:p>
            <a:pPr algn="ctr" defTabSz="457011"/>
            <a:endParaRPr lang="en-US" dirty="0">
              <a:solidFill>
                <a:srgbClr val="FFFFFF"/>
              </a:solidFill>
              <a:latin typeface="Arial"/>
            </a:endParaRPr>
          </a:p>
        </p:txBody>
      </p:sp>
    </p:spTree>
    <p:extLst>
      <p:ext uri="{BB962C8B-B14F-4D97-AF65-F5344CB8AC3E}">
        <p14:creationId xmlns:p14="http://schemas.microsoft.com/office/powerpoint/2010/main" val="35583542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05679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63543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707276"/>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8693663"/>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206433"/>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3444643"/>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1686507"/>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991134"/>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02.xml"/><Relationship Id="rId12" Type="http://schemas.openxmlformats.org/officeDocument/2006/relationships/theme" Target="../theme/theme10.xml"/><Relationship Id="rId13" Type="http://schemas.openxmlformats.org/officeDocument/2006/relationships/image" Target="../media/image1.png"/><Relationship Id="rId1" Type="http://schemas.openxmlformats.org/officeDocument/2006/relationships/slideLayout" Target="../slideLayouts/slideLayout92.xml"/><Relationship Id="rId2" Type="http://schemas.openxmlformats.org/officeDocument/2006/relationships/slideLayout" Target="../slideLayouts/slideLayout93.xml"/><Relationship Id="rId3" Type="http://schemas.openxmlformats.org/officeDocument/2006/relationships/slideLayout" Target="../slideLayouts/slideLayout94.xml"/><Relationship Id="rId4" Type="http://schemas.openxmlformats.org/officeDocument/2006/relationships/slideLayout" Target="../slideLayouts/slideLayout95.xml"/><Relationship Id="rId5" Type="http://schemas.openxmlformats.org/officeDocument/2006/relationships/slideLayout" Target="../slideLayouts/slideLayout96.xml"/><Relationship Id="rId6" Type="http://schemas.openxmlformats.org/officeDocument/2006/relationships/slideLayout" Target="../slideLayouts/slideLayout97.xml"/><Relationship Id="rId7" Type="http://schemas.openxmlformats.org/officeDocument/2006/relationships/slideLayout" Target="../slideLayouts/slideLayout98.xml"/><Relationship Id="rId8" Type="http://schemas.openxmlformats.org/officeDocument/2006/relationships/slideLayout" Target="../slideLayouts/slideLayout99.xml"/><Relationship Id="rId9" Type="http://schemas.openxmlformats.org/officeDocument/2006/relationships/slideLayout" Target="../slideLayouts/slideLayout100.xml"/><Relationship Id="rId10" Type="http://schemas.openxmlformats.org/officeDocument/2006/relationships/slideLayout" Target="../slideLayouts/slideLayout101.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13.xml"/><Relationship Id="rId12" Type="http://schemas.openxmlformats.org/officeDocument/2006/relationships/theme" Target="../theme/theme11.xml"/><Relationship Id="rId13" Type="http://schemas.openxmlformats.org/officeDocument/2006/relationships/image" Target="../media/image1.png"/><Relationship Id="rId1" Type="http://schemas.openxmlformats.org/officeDocument/2006/relationships/slideLayout" Target="../slideLayouts/slideLayout103.xml"/><Relationship Id="rId2" Type="http://schemas.openxmlformats.org/officeDocument/2006/relationships/slideLayout" Target="../slideLayouts/slideLayout104.xml"/><Relationship Id="rId3" Type="http://schemas.openxmlformats.org/officeDocument/2006/relationships/slideLayout" Target="../slideLayouts/slideLayout105.xml"/><Relationship Id="rId4" Type="http://schemas.openxmlformats.org/officeDocument/2006/relationships/slideLayout" Target="../slideLayouts/slideLayout106.xml"/><Relationship Id="rId5" Type="http://schemas.openxmlformats.org/officeDocument/2006/relationships/slideLayout" Target="../slideLayouts/slideLayout107.xml"/><Relationship Id="rId6" Type="http://schemas.openxmlformats.org/officeDocument/2006/relationships/slideLayout" Target="../slideLayouts/slideLayout108.xml"/><Relationship Id="rId7" Type="http://schemas.openxmlformats.org/officeDocument/2006/relationships/slideLayout" Target="../slideLayouts/slideLayout109.xml"/><Relationship Id="rId8" Type="http://schemas.openxmlformats.org/officeDocument/2006/relationships/slideLayout" Target="../slideLayouts/slideLayout110.xml"/><Relationship Id="rId9" Type="http://schemas.openxmlformats.org/officeDocument/2006/relationships/slideLayout" Target="../slideLayouts/slideLayout111.xml"/><Relationship Id="rId10"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24.xml"/><Relationship Id="rId12" Type="http://schemas.openxmlformats.org/officeDocument/2006/relationships/theme" Target="../theme/theme12.xml"/><Relationship Id="rId13" Type="http://schemas.openxmlformats.org/officeDocument/2006/relationships/image" Target="../media/image1.png"/><Relationship Id="rId1" Type="http://schemas.openxmlformats.org/officeDocument/2006/relationships/slideLayout" Target="../slideLayouts/slideLayout114.xml"/><Relationship Id="rId2" Type="http://schemas.openxmlformats.org/officeDocument/2006/relationships/slideLayout" Target="../slideLayouts/slideLayout115.xml"/><Relationship Id="rId3" Type="http://schemas.openxmlformats.org/officeDocument/2006/relationships/slideLayout" Target="../slideLayouts/slideLayout116.xml"/><Relationship Id="rId4" Type="http://schemas.openxmlformats.org/officeDocument/2006/relationships/slideLayout" Target="../slideLayouts/slideLayout117.xml"/><Relationship Id="rId5" Type="http://schemas.openxmlformats.org/officeDocument/2006/relationships/slideLayout" Target="../slideLayouts/slideLayout118.xml"/><Relationship Id="rId6" Type="http://schemas.openxmlformats.org/officeDocument/2006/relationships/slideLayout" Target="../slideLayouts/slideLayout119.xml"/><Relationship Id="rId7" Type="http://schemas.openxmlformats.org/officeDocument/2006/relationships/slideLayout" Target="../slideLayouts/slideLayout120.xml"/><Relationship Id="rId8" Type="http://schemas.openxmlformats.org/officeDocument/2006/relationships/slideLayout" Target="../slideLayouts/slideLayout121.xml"/><Relationship Id="rId9" Type="http://schemas.openxmlformats.org/officeDocument/2006/relationships/slideLayout" Target="../slideLayouts/slideLayout122.xml"/><Relationship Id="rId10" Type="http://schemas.openxmlformats.org/officeDocument/2006/relationships/slideLayout" Target="../slideLayouts/slideLayout123.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35.xml"/><Relationship Id="rId12" Type="http://schemas.openxmlformats.org/officeDocument/2006/relationships/theme" Target="../theme/theme13.xml"/><Relationship Id="rId13" Type="http://schemas.openxmlformats.org/officeDocument/2006/relationships/image" Target="../media/image1.png"/><Relationship Id="rId1" Type="http://schemas.openxmlformats.org/officeDocument/2006/relationships/slideLayout" Target="../slideLayouts/slideLayout125.xml"/><Relationship Id="rId2" Type="http://schemas.openxmlformats.org/officeDocument/2006/relationships/slideLayout" Target="../slideLayouts/slideLayout126.xml"/><Relationship Id="rId3" Type="http://schemas.openxmlformats.org/officeDocument/2006/relationships/slideLayout" Target="../slideLayouts/slideLayout127.xml"/><Relationship Id="rId4" Type="http://schemas.openxmlformats.org/officeDocument/2006/relationships/slideLayout" Target="../slideLayouts/slideLayout128.xml"/><Relationship Id="rId5" Type="http://schemas.openxmlformats.org/officeDocument/2006/relationships/slideLayout" Target="../slideLayouts/slideLayout129.xml"/><Relationship Id="rId6" Type="http://schemas.openxmlformats.org/officeDocument/2006/relationships/slideLayout" Target="../slideLayouts/slideLayout130.xml"/><Relationship Id="rId7" Type="http://schemas.openxmlformats.org/officeDocument/2006/relationships/slideLayout" Target="../slideLayouts/slideLayout131.xml"/><Relationship Id="rId8" Type="http://schemas.openxmlformats.org/officeDocument/2006/relationships/slideLayout" Target="../slideLayouts/slideLayout132.xml"/><Relationship Id="rId9" Type="http://schemas.openxmlformats.org/officeDocument/2006/relationships/slideLayout" Target="../slideLayouts/slideLayout133.xml"/><Relationship Id="rId10" Type="http://schemas.openxmlformats.org/officeDocument/2006/relationships/slideLayout" Target="../slideLayouts/slideLayout134.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46.xml"/><Relationship Id="rId12" Type="http://schemas.openxmlformats.org/officeDocument/2006/relationships/theme" Target="../theme/theme14.xml"/><Relationship Id="rId1" Type="http://schemas.openxmlformats.org/officeDocument/2006/relationships/slideLayout" Target="../slideLayouts/slideLayout136.xml"/><Relationship Id="rId2" Type="http://schemas.openxmlformats.org/officeDocument/2006/relationships/slideLayout" Target="../slideLayouts/slideLayout137.xml"/><Relationship Id="rId3" Type="http://schemas.openxmlformats.org/officeDocument/2006/relationships/slideLayout" Target="../slideLayouts/slideLayout138.xml"/><Relationship Id="rId4" Type="http://schemas.openxmlformats.org/officeDocument/2006/relationships/slideLayout" Target="../slideLayouts/slideLayout139.xml"/><Relationship Id="rId5" Type="http://schemas.openxmlformats.org/officeDocument/2006/relationships/slideLayout" Target="../slideLayouts/slideLayout140.xml"/><Relationship Id="rId6" Type="http://schemas.openxmlformats.org/officeDocument/2006/relationships/slideLayout" Target="../slideLayouts/slideLayout141.xml"/><Relationship Id="rId7" Type="http://schemas.openxmlformats.org/officeDocument/2006/relationships/slideLayout" Target="../slideLayouts/slideLayout142.xml"/><Relationship Id="rId8" Type="http://schemas.openxmlformats.org/officeDocument/2006/relationships/slideLayout" Target="../slideLayouts/slideLayout143.xml"/><Relationship Id="rId9" Type="http://schemas.openxmlformats.org/officeDocument/2006/relationships/slideLayout" Target="../slideLayouts/slideLayout144.xml"/><Relationship Id="rId10" Type="http://schemas.openxmlformats.org/officeDocument/2006/relationships/slideLayout" Target="../slideLayouts/slideLayout145.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57.xml"/><Relationship Id="rId12" Type="http://schemas.openxmlformats.org/officeDocument/2006/relationships/theme" Target="../theme/theme15.xml"/><Relationship Id="rId1" Type="http://schemas.openxmlformats.org/officeDocument/2006/relationships/slideLayout" Target="../slideLayouts/slideLayout147.xml"/><Relationship Id="rId2" Type="http://schemas.openxmlformats.org/officeDocument/2006/relationships/slideLayout" Target="../slideLayouts/slideLayout148.xml"/><Relationship Id="rId3" Type="http://schemas.openxmlformats.org/officeDocument/2006/relationships/slideLayout" Target="../slideLayouts/slideLayout149.xml"/><Relationship Id="rId4" Type="http://schemas.openxmlformats.org/officeDocument/2006/relationships/slideLayout" Target="../slideLayouts/slideLayout150.xml"/><Relationship Id="rId5" Type="http://schemas.openxmlformats.org/officeDocument/2006/relationships/slideLayout" Target="../slideLayouts/slideLayout151.xml"/><Relationship Id="rId6" Type="http://schemas.openxmlformats.org/officeDocument/2006/relationships/slideLayout" Target="../slideLayouts/slideLayout152.xml"/><Relationship Id="rId7" Type="http://schemas.openxmlformats.org/officeDocument/2006/relationships/slideLayout" Target="../slideLayouts/slideLayout153.xml"/><Relationship Id="rId8" Type="http://schemas.openxmlformats.org/officeDocument/2006/relationships/slideLayout" Target="../slideLayouts/slideLayout154.xml"/><Relationship Id="rId9" Type="http://schemas.openxmlformats.org/officeDocument/2006/relationships/slideLayout" Target="../slideLayouts/slideLayout155.xml"/><Relationship Id="rId10" Type="http://schemas.openxmlformats.org/officeDocument/2006/relationships/slideLayout" Target="../slideLayouts/slideLayout156.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68.xml"/><Relationship Id="rId12" Type="http://schemas.openxmlformats.org/officeDocument/2006/relationships/theme" Target="../theme/theme16.xml"/><Relationship Id="rId1" Type="http://schemas.openxmlformats.org/officeDocument/2006/relationships/slideLayout" Target="../slideLayouts/slideLayout158.xml"/><Relationship Id="rId2" Type="http://schemas.openxmlformats.org/officeDocument/2006/relationships/slideLayout" Target="../slideLayouts/slideLayout159.xml"/><Relationship Id="rId3" Type="http://schemas.openxmlformats.org/officeDocument/2006/relationships/slideLayout" Target="../slideLayouts/slideLayout160.xml"/><Relationship Id="rId4" Type="http://schemas.openxmlformats.org/officeDocument/2006/relationships/slideLayout" Target="../slideLayouts/slideLayout161.xml"/><Relationship Id="rId5" Type="http://schemas.openxmlformats.org/officeDocument/2006/relationships/slideLayout" Target="../slideLayouts/slideLayout162.xml"/><Relationship Id="rId6" Type="http://schemas.openxmlformats.org/officeDocument/2006/relationships/slideLayout" Target="../slideLayouts/slideLayout163.xml"/><Relationship Id="rId7" Type="http://schemas.openxmlformats.org/officeDocument/2006/relationships/slideLayout" Target="../slideLayouts/slideLayout164.xml"/><Relationship Id="rId8" Type="http://schemas.openxmlformats.org/officeDocument/2006/relationships/slideLayout" Target="../slideLayouts/slideLayout165.xml"/><Relationship Id="rId9" Type="http://schemas.openxmlformats.org/officeDocument/2006/relationships/slideLayout" Target="../slideLayouts/slideLayout166.xml"/><Relationship Id="rId10" Type="http://schemas.openxmlformats.org/officeDocument/2006/relationships/slideLayout" Target="../slideLayouts/slideLayout167.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79.xml"/><Relationship Id="rId12" Type="http://schemas.openxmlformats.org/officeDocument/2006/relationships/theme" Target="../theme/theme17.xml"/><Relationship Id="rId13" Type="http://schemas.openxmlformats.org/officeDocument/2006/relationships/image" Target="../media/image1.png"/><Relationship Id="rId1" Type="http://schemas.openxmlformats.org/officeDocument/2006/relationships/slideLayout" Target="../slideLayouts/slideLayout169.xml"/><Relationship Id="rId2" Type="http://schemas.openxmlformats.org/officeDocument/2006/relationships/slideLayout" Target="../slideLayouts/slideLayout170.xml"/><Relationship Id="rId3" Type="http://schemas.openxmlformats.org/officeDocument/2006/relationships/slideLayout" Target="../slideLayouts/slideLayout171.xml"/><Relationship Id="rId4" Type="http://schemas.openxmlformats.org/officeDocument/2006/relationships/slideLayout" Target="../slideLayouts/slideLayout172.xml"/><Relationship Id="rId5" Type="http://schemas.openxmlformats.org/officeDocument/2006/relationships/slideLayout" Target="../slideLayouts/slideLayout173.xml"/><Relationship Id="rId6" Type="http://schemas.openxmlformats.org/officeDocument/2006/relationships/slideLayout" Target="../slideLayouts/slideLayout174.xml"/><Relationship Id="rId7" Type="http://schemas.openxmlformats.org/officeDocument/2006/relationships/slideLayout" Target="../slideLayouts/slideLayout175.xml"/><Relationship Id="rId8" Type="http://schemas.openxmlformats.org/officeDocument/2006/relationships/slideLayout" Target="../slideLayouts/slideLayout176.xml"/><Relationship Id="rId9" Type="http://schemas.openxmlformats.org/officeDocument/2006/relationships/slideLayout" Target="../slideLayouts/slideLayout177.xml"/><Relationship Id="rId10" Type="http://schemas.openxmlformats.org/officeDocument/2006/relationships/slideLayout" Target="../slideLayouts/slideLayout178.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0.xml"/><Relationship Id="rId12" Type="http://schemas.openxmlformats.org/officeDocument/2006/relationships/theme" Target="../theme/theme18.xml"/><Relationship Id="rId13" Type="http://schemas.openxmlformats.org/officeDocument/2006/relationships/image" Target="../media/image1.png"/><Relationship Id="rId1" Type="http://schemas.openxmlformats.org/officeDocument/2006/relationships/slideLayout" Target="../slideLayouts/slideLayout180.xml"/><Relationship Id="rId2" Type="http://schemas.openxmlformats.org/officeDocument/2006/relationships/slideLayout" Target="../slideLayouts/slideLayout181.xml"/><Relationship Id="rId3" Type="http://schemas.openxmlformats.org/officeDocument/2006/relationships/slideLayout" Target="../slideLayouts/slideLayout182.xml"/><Relationship Id="rId4" Type="http://schemas.openxmlformats.org/officeDocument/2006/relationships/slideLayout" Target="../slideLayouts/slideLayout183.xml"/><Relationship Id="rId5" Type="http://schemas.openxmlformats.org/officeDocument/2006/relationships/slideLayout" Target="../slideLayouts/slideLayout184.xml"/><Relationship Id="rId6" Type="http://schemas.openxmlformats.org/officeDocument/2006/relationships/slideLayout" Target="../slideLayouts/slideLayout185.xml"/><Relationship Id="rId7" Type="http://schemas.openxmlformats.org/officeDocument/2006/relationships/slideLayout" Target="../slideLayouts/slideLayout186.xml"/><Relationship Id="rId8" Type="http://schemas.openxmlformats.org/officeDocument/2006/relationships/slideLayout" Target="../slideLayouts/slideLayout187.xml"/><Relationship Id="rId9" Type="http://schemas.openxmlformats.org/officeDocument/2006/relationships/slideLayout" Target="../slideLayouts/slideLayout188.xml"/><Relationship Id="rId10" Type="http://schemas.openxmlformats.org/officeDocument/2006/relationships/slideLayout" Target="../slideLayouts/slideLayout189.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1.xml"/><Relationship Id="rId12" Type="http://schemas.openxmlformats.org/officeDocument/2006/relationships/slideLayout" Target="../slideLayouts/slideLayout202.xml"/><Relationship Id="rId13" Type="http://schemas.openxmlformats.org/officeDocument/2006/relationships/theme" Target="../theme/theme19.xml"/><Relationship Id="rId1" Type="http://schemas.openxmlformats.org/officeDocument/2006/relationships/slideLayout" Target="../slideLayouts/slideLayout191.xml"/><Relationship Id="rId2" Type="http://schemas.openxmlformats.org/officeDocument/2006/relationships/slideLayout" Target="../slideLayouts/slideLayout192.xml"/><Relationship Id="rId3" Type="http://schemas.openxmlformats.org/officeDocument/2006/relationships/slideLayout" Target="../slideLayouts/slideLayout193.xml"/><Relationship Id="rId4" Type="http://schemas.openxmlformats.org/officeDocument/2006/relationships/slideLayout" Target="../slideLayouts/slideLayout194.xml"/><Relationship Id="rId5" Type="http://schemas.openxmlformats.org/officeDocument/2006/relationships/slideLayout" Target="../slideLayouts/slideLayout195.xml"/><Relationship Id="rId6" Type="http://schemas.openxmlformats.org/officeDocument/2006/relationships/slideLayout" Target="../slideLayouts/slideLayout196.xml"/><Relationship Id="rId7" Type="http://schemas.openxmlformats.org/officeDocument/2006/relationships/slideLayout" Target="../slideLayouts/slideLayout197.xml"/><Relationship Id="rId8" Type="http://schemas.openxmlformats.org/officeDocument/2006/relationships/slideLayout" Target="../slideLayouts/slideLayout198.xml"/><Relationship Id="rId9" Type="http://schemas.openxmlformats.org/officeDocument/2006/relationships/slideLayout" Target="../slideLayouts/slideLayout199.xml"/><Relationship Id="rId10" Type="http://schemas.openxmlformats.org/officeDocument/2006/relationships/slideLayout" Target="../slideLayouts/slideLayout200.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13.xml"/><Relationship Id="rId12" Type="http://schemas.openxmlformats.org/officeDocument/2006/relationships/theme" Target="../theme/theme20.xml"/><Relationship Id="rId13" Type="http://schemas.openxmlformats.org/officeDocument/2006/relationships/image" Target="../media/image1.png"/><Relationship Id="rId1" Type="http://schemas.openxmlformats.org/officeDocument/2006/relationships/slideLayout" Target="../slideLayouts/slideLayout203.xml"/><Relationship Id="rId2" Type="http://schemas.openxmlformats.org/officeDocument/2006/relationships/slideLayout" Target="../slideLayouts/slideLayout204.xml"/><Relationship Id="rId3" Type="http://schemas.openxmlformats.org/officeDocument/2006/relationships/slideLayout" Target="../slideLayouts/slideLayout205.xml"/><Relationship Id="rId4" Type="http://schemas.openxmlformats.org/officeDocument/2006/relationships/slideLayout" Target="../slideLayouts/slideLayout206.xml"/><Relationship Id="rId5" Type="http://schemas.openxmlformats.org/officeDocument/2006/relationships/slideLayout" Target="../slideLayouts/slideLayout207.xml"/><Relationship Id="rId6" Type="http://schemas.openxmlformats.org/officeDocument/2006/relationships/slideLayout" Target="../slideLayouts/slideLayout208.xml"/><Relationship Id="rId7" Type="http://schemas.openxmlformats.org/officeDocument/2006/relationships/slideLayout" Target="../slideLayouts/slideLayout209.xml"/><Relationship Id="rId8" Type="http://schemas.openxmlformats.org/officeDocument/2006/relationships/slideLayout" Target="../slideLayouts/slideLayout210.xml"/><Relationship Id="rId9" Type="http://schemas.openxmlformats.org/officeDocument/2006/relationships/slideLayout" Target="../slideLayouts/slideLayout211.xml"/><Relationship Id="rId10" Type="http://schemas.openxmlformats.org/officeDocument/2006/relationships/slideLayout" Target="../slideLayouts/slideLayout212.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24.xml"/><Relationship Id="rId12" Type="http://schemas.openxmlformats.org/officeDocument/2006/relationships/theme" Target="../theme/theme21.xml"/><Relationship Id="rId13" Type="http://schemas.openxmlformats.org/officeDocument/2006/relationships/image" Target="../media/image1.png"/><Relationship Id="rId1" Type="http://schemas.openxmlformats.org/officeDocument/2006/relationships/slideLayout" Target="../slideLayouts/slideLayout214.xml"/><Relationship Id="rId2" Type="http://schemas.openxmlformats.org/officeDocument/2006/relationships/slideLayout" Target="../slideLayouts/slideLayout215.xml"/><Relationship Id="rId3" Type="http://schemas.openxmlformats.org/officeDocument/2006/relationships/slideLayout" Target="../slideLayouts/slideLayout216.xml"/><Relationship Id="rId4" Type="http://schemas.openxmlformats.org/officeDocument/2006/relationships/slideLayout" Target="../slideLayouts/slideLayout217.xml"/><Relationship Id="rId5" Type="http://schemas.openxmlformats.org/officeDocument/2006/relationships/slideLayout" Target="../slideLayouts/slideLayout218.xml"/><Relationship Id="rId6" Type="http://schemas.openxmlformats.org/officeDocument/2006/relationships/slideLayout" Target="../slideLayouts/slideLayout219.xml"/><Relationship Id="rId7" Type="http://schemas.openxmlformats.org/officeDocument/2006/relationships/slideLayout" Target="../slideLayouts/slideLayout220.xml"/><Relationship Id="rId8" Type="http://schemas.openxmlformats.org/officeDocument/2006/relationships/slideLayout" Target="../slideLayouts/slideLayout221.xml"/><Relationship Id="rId9" Type="http://schemas.openxmlformats.org/officeDocument/2006/relationships/slideLayout" Target="../slideLayouts/slideLayout222.xml"/><Relationship Id="rId10" Type="http://schemas.openxmlformats.org/officeDocument/2006/relationships/slideLayout" Target="../slideLayouts/slideLayout223.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35.xml"/><Relationship Id="rId12" Type="http://schemas.openxmlformats.org/officeDocument/2006/relationships/theme" Target="../theme/theme22.xml"/><Relationship Id="rId1" Type="http://schemas.openxmlformats.org/officeDocument/2006/relationships/slideLayout" Target="../slideLayouts/slideLayout225.xml"/><Relationship Id="rId2" Type="http://schemas.openxmlformats.org/officeDocument/2006/relationships/slideLayout" Target="../slideLayouts/slideLayout226.xml"/><Relationship Id="rId3" Type="http://schemas.openxmlformats.org/officeDocument/2006/relationships/slideLayout" Target="../slideLayouts/slideLayout227.xml"/><Relationship Id="rId4" Type="http://schemas.openxmlformats.org/officeDocument/2006/relationships/slideLayout" Target="../slideLayouts/slideLayout228.xml"/><Relationship Id="rId5" Type="http://schemas.openxmlformats.org/officeDocument/2006/relationships/slideLayout" Target="../slideLayouts/slideLayout229.xml"/><Relationship Id="rId6" Type="http://schemas.openxmlformats.org/officeDocument/2006/relationships/slideLayout" Target="../slideLayouts/slideLayout230.xml"/><Relationship Id="rId7" Type="http://schemas.openxmlformats.org/officeDocument/2006/relationships/slideLayout" Target="../slideLayouts/slideLayout231.xml"/><Relationship Id="rId8" Type="http://schemas.openxmlformats.org/officeDocument/2006/relationships/slideLayout" Target="../slideLayouts/slideLayout232.xml"/><Relationship Id="rId9" Type="http://schemas.openxmlformats.org/officeDocument/2006/relationships/slideLayout" Target="../slideLayouts/slideLayout233.xml"/><Relationship Id="rId10" Type="http://schemas.openxmlformats.org/officeDocument/2006/relationships/slideLayout" Target="../slideLayouts/slideLayout234.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46.xml"/><Relationship Id="rId12" Type="http://schemas.openxmlformats.org/officeDocument/2006/relationships/theme" Target="../theme/theme23.xml"/><Relationship Id="rId1" Type="http://schemas.openxmlformats.org/officeDocument/2006/relationships/slideLayout" Target="../slideLayouts/slideLayout236.xml"/><Relationship Id="rId2" Type="http://schemas.openxmlformats.org/officeDocument/2006/relationships/slideLayout" Target="../slideLayouts/slideLayout237.xml"/><Relationship Id="rId3" Type="http://schemas.openxmlformats.org/officeDocument/2006/relationships/slideLayout" Target="../slideLayouts/slideLayout238.xml"/><Relationship Id="rId4" Type="http://schemas.openxmlformats.org/officeDocument/2006/relationships/slideLayout" Target="../slideLayouts/slideLayout239.xml"/><Relationship Id="rId5" Type="http://schemas.openxmlformats.org/officeDocument/2006/relationships/slideLayout" Target="../slideLayouts/slideLayout240.xml"/><Relationship Id="rId6" Type="http://schemas.openxmlformats.org/officeDocument/2006/relationships/slideLayout" Target="../slideLayouts/slideLayout241.xml"/><Relationship Id="rId7" Type="http://schemas.openxmlformats.org/officeDocument/2006/relationships/slideLayout" Target="../slideLayouts/slideLayout242.xml"/><Relationship Id="rId8" Type="http://schemas.openxmlformats.org/officeDocument/2006/relationships/slideLayout" Target="../slideLayouts/slideLayout243.xml"/><Relationship Id="rId9" Type="http://schemas.openxmlformats.org/officeDocument/2006/relationships/slideLayout" Target="../slideLayouts/slideLayout244.xml"/><Relationship Id="rId10" Type="http://schemas.openxmlformats.org/officeDocument/2006/relationships/slideLayout" Target="../slideLayouts/slideLayout245.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57.xml"/><Relationship Id="rId12" Type="http://schemas.openxmlformats.org/officeDocument/2006/relationships/theme" Target="../theme/theme24.xml"/><Relationship Id="rId1" Type="http://schemas.openxmlformats.org/officeDocument/2006/relationships/slideLayout" Target="../slideLayouts/slideLayout247.xml"/><Relationship Id="rId2" Type="http://schemas.openxmlformats.org/officeDocument/2006/relationships/slideLayout" Target="../slideLayouts/slideLayout248.xml"/><Relationship Id="rId3" Type="http://schemas.openxmlformats.org/officeDocument/2006/relationships/slideLayout" Target="../slideLayouts/slideLayout249.xml"/><Relationship Id="rId4" Type="http://schemas.openxmlformats.org/officeDocument/2006/relationships/slideLayout" Target="../slideLayouts/slideLayout250.xml"/><Relationship Id="rId5" Type="http://schemas.openxmlformats.org/officeDocument/2006/relationships/slideLayout" Target="../slideLayouts/slideLayout251.xml"/><Relationship Id="rId6" Type="http://schemas.openxmlformats.org/officeDocument/2006/relationships/slideLayout" Target="../slideLayouts/slideLayout252.xml"/><Relationship Id="rId7" Type="http://schemas.openxmlformats.org/officeDocument/2006/relationships/slideLayout" Target="../slideLayouts/slideLayout253.xml"/><Relationship Id="rId8" Type="http://schemas.openxmlformats.org/officeDocument/2006/relationships/slideLayout" Target="../slideLayouts/slideLayout254.xml"/><Relationship Id="rId9" Type="http://schemas.openxmlformats.org/officeDocument/2006/relationships/slideLayout" Target="../slideLayouts/slideLayout255.xml"/><Relationship Id="rId10" Type="http://schemas.openxmlformats.org/officeDocument/2006/relationships/slideLayout" Target="../slideLayouts/slideLayout256.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68.xml"/><Relationship Id="rId12" Type="http://schemas.openxmlformats.org/officeDocument/2006/relationships/theme" Target="../theme/theme25.xml"/><Relationship Id="rId1" Type="http://schemas.openxmlformats.org/officeDocument/2006/relationships/slideLayout" Target="../slideLayouts/slideLayout258.xml"/><Relationship Id="rId2" Type="http://schemas.openxmlformats.org/officeDocument/2006/relationships/slideLayout" Target="../slideLayouts/slideLayout259.xml"/><Relationship Id="rId3" Type="http://schemas.openxmlformats.org/officeDocument/2006/relationships/slideLayout" Target="../slideLayouts/slideLayout260.xml"/><Relationship Id="rId4" Type="http://schemas.openxmlformats.org/officeDocument/2006/relationships/slideLayout" Target="../slideLayouts/slideLayout261.xml"/><Relationship Id="rId5" Type="http://schemas.openxmlformats.org/officeDocument/2006/relationships/slideLayout" Target="../slideLayouts/slideLayout262.xml"/><Relationship Id="rId6" Type="http://schemas.openxmlformats.org/officeDocument/2006/relationships/slideLayout" Target="../slideLayouts/slideLayout263.xml"/><Relationship Id="rId7" Type="http://schemas.openxmlformats.org/officeDocument/2006/relationships/slideLayout" Target="../slideLayouts/slideLayout264.xml"/><Relationship Id="rId8" Type="http://schemas.openxmlformats.org/officeDocument/2006/relationships/slideLayout" Target="../slideLayouts/slideLayout265.xml"/><Relationship Id="rId9" Type="http://schemas.openxmlformats.org/officeDocument/2006/relationships/slideLayout" Target="../slideLayouts/slideLayout266.xml"/><Relationship Id="rId10" Type="http://schemas.openxmlformats.org/officeDocument/2006/relationships/slideLayout" Target="../slideLayouts/slideLayout267.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79.xml"/><Relationship Id="rId12" Type="http://schemas.openxmlformats.org/officeDocument/2006/relationships/theme" Target="../theme/theme26.xml"/><Relationship Id="rId1" Type="http://schemas.openxmlformats.org/officeDocument/2006/relationships/slideLayout" Target="../slideLayouts/slideLayout269.xml"/><Relationship Id="rId2" Type="http://schemas.openxmlformats.org/officeDocument/2006/relationships/slideLayout" Target="../slideLayouts/slideLayout270.xml"/><Relationship Id="rId3" Type="http://schemas.openxmlformats.org/officeDocument/2006/relationships/slideLayout" Target="../slideLayouts/slideLayout271.xml"/><Relationship Id="rId4" Type="http://schemas.openxmlformats.org/officeDocument/2006/relationships/slideLayout" Target="../slideLayouts/slideLayout272.xml"/><Relationship Id="rId5" Type="http://schemas.openxmlformats.org/officeDocument/2006/relationships/slideLayout" Target="../slideLayouts/slideLayout273.xml"/><Relationship Id="rId6" Type="http://schemas.openxmlformats.org/officeDocument/2006/relationships/slideLayout" Target="../slideLayouts/slideLayout274.xml"/><Relationship Id="rId7" Type="http://schemas.openxmlformats.org/officeDocument/2006/relationships/slideLayout" Target="../slideLayouts/slideLayout275.xml"/><Relationship Id="rId8" Type="http://schemas.openxmlformats.org/officeDocument/2006/relationships/slideLayout" Target="../slideLayouts/slideLayout276.xml"/><Relationship Id="rId9" Type="http://schemas.openxmlformats.org/officeDocument/2006/relationships/slideLayout" Target="../slideLayouts/slideLayout277.xml"/><Relationship Id="rId10" Type="http://schemas.openxmlformats.org/officeDocument/2006/relationships/slideLayout" Target="../slideLayouts/slideLayout278.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0.xml"/><Relationship Id="rId12" Type="http://schemas.openxmlformats.org/officeDocument/2006/relationships/theme" Target="../theme/theme27.xml"/><Relationship Id="rId1" Type="http://schemas.openxmlformats.org/officeDocument/2006/relationships/slideLayout" Target="../slideLayouts/slideLayout280.xml"/><Relationship Id="rId2" Type="http://schemas.openxmlformats.org/officeDocument/2006/relationships/slideLayout" Target="../slideLayouts/slideLayout281.xml"/><Relationship Id="rId3" Type="http://schemas.openxmlformats.org/officeDocument/2006/relationships/slideLayout" Target="../slideLayouts/slideLayout282.xml"/><Relationship Id="rId4" Type="http://schemas.openxmlformats.org/officeDocument/2006/relationships/slideLayout" Target="../slideLayouts/slideLayout283.xml"/><Relationship Id="rId5" Type="http://schemas.openxmlformats.org/officeDocument/2006/relationships/slideLayout" Target="../slideLayouts/slideLayout284.xml"/><Relationship Id="rId6" Type="http://schemas.openxmlformats.org/officeDocument/2006/relationships/slideLayout" Target="../slideLayouts/slideLayout285.xml"/><Relationship Id="rId7" Type="http://schemas.openxmlformats.org/officeDocument/2006/relationships/slideLayout" Target="../slideLayouts/slideLayout286.xml"/><Relationship Id="rId8" Type="http://schemas.openxmlformats.org/officeDocument/2006/relationships/slideLayout" Target="../slideLayouts/slideLayout287.xml"/><Relationship Id="rId9" Type="http://schemas.openxmlformats.org/officeDocument/2006/relationships/slideLayout" Target="../slideLayouts/slideLayout288.xml"/><Relationship Id="rId10" Type="http://schemas.openxmlformats.org/officeDocument/2006/relationships/slideLayout" Target="../slideLayouts/slideLayout289.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1.xml"/><Relationship Id="rId12" Type="http://schemas.openxmlformats.org/officeDocument/2006/relationships/theme" Target="../theme/theme28.xml"/><Relationship Id="rId1" Type="http://schemas.openxmlformats.org/officeDocument/2006/relationships/slideLayout" Target="../slideLayouts/slideLayout291.xml"/><Relationship Id="rId2" Type="http://schemas.openxmlformats.org/officeDocument/2006/relationships/slideLayout" Target="../slideLayouts/slideLayout292.xml"/><Relationship Id="rId3" Type="http://schemas.openxmlformats.org/officeDocument/2006/relationships/slideLayout" Target="../slideLayouts/slideLayout293.xml"/><Relationship Id="rId4" Type="http://schemas.openxmlformats.org/officeDocument/2006/relationships/slideLayout" Target="../slideLayouts/slideLayout294.xml"/><Relationship Id="rId5" Type="http://schemas.openxmlformats.org/officeDocument/2006/relationships/slideLayout" Target="../slideLayouts/slideLayout295.xml"/><Relationship Id="rId6" Type="http://schemas.openxmlformats.org/officeDocument/2006/relationships/slideLayout" Target="../slideLayouts/slideLayout296.xml"/><Relationship Id="rId7" Type="http://schemas.openxmlformats.org/officeDocument/2006/relationships/slideLayout" Target="../slideLayouts/slideLayout297.xml"/><Relationship Id="rId8" Type="http://schemas.openxmlformats.org/officeDocument/2006/relationships/slideLayout" Target="../slideLayouts/slideLayout298.xml"/><Relationship Id="rId9" Type="http://schemas.openxmlformats.org/officeDocument/2006/relationships/slideLayout" Target="../slideLayouts/slideLayout299.xml"/><Relationship Id="rId10" Type="http://schemas.openxmlformats.org/officeDocument/2006/relationships/slideLayout" Target="../slideLayouts/slideLayout300.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12.xml"/><Relationship Id="rId12" Type="http://schemas.openxmlformats.org/officeDocument/2006/relationships/theme" Target="../theme/theme29.xml"/><Relationship Id="rId13" Type="http://schemas.openxmlformats.org/officeDocument/2006/relationships/image" Target="../media/image1.png"/><Relationship Id="rId1" Type="http://schemas.openxmlformats.org/officeDocument/2006/relationships/slideLayout" Target="../slideLayouts/slideLayout302.xml"/><Relationship Id="rId2" Type="http://schemas.openxmlformats.org/officeDocument/2006/relationships/slideLayout" Target="../slideLayouts/slideLayout303.xml"/><Relationship Id="rId3" Type="http://schemas.openxmlformats.org/officeDocument/2006/relationships/slideLayout" Target="../slideLayouts/slideLayout304.xml"/><Relationship Id="rId4" Type="http://schemas.openxmlformats.org/officeDocument/2006/relationships/slideLayout" Target="../slideLayouts/slideLayout305.xml"/><Relationship Id="rId5" Type="http://schemas.openxmlformats.org/officeDocument/2006/relationships/slideLayout" Target="../slideLayouts/slideLayout306.xml"/><Relationship Id="rId6" Type="http://schemas.openxmlformats.org/officeDocument/2006/relationships/slideLayout" Target="../slideLayouts/slideLayout307.xml"/><Relationship Id="rId7" Type="http://schemas.openxmlformats.org/officeDocument/2006/relationships/slideLayout" Target="../slideLayouts/slideLayout308.xml"/><Relationship Id="rId8" Type="http://schemas.openxmlformats.org/officeDocument/2006/relationships/slideLayout" Target="../slideLayouts/slideLayout309.xml"/><Relationship Id="rId9" Type="http://schemas.openxmlformats.org/officeDocument/2006/relationships/slideLayout" Target="../slideLayouts/slideLayout310.xml"/><Relationship Id="rId10" Type="http://schemas.openxmlformats.org/officeDocument/2006/relationships/slideLayout" Target="../slideLayouts/slideLayout31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23.xml"/><Relationship Id="rId12" Type="http://schemas.openxmlformats.org/officeDocument/2006/relationships/theme" Target="../theme/theme30.xml"/><Relationship Id="rId1" Type="http://schemas.openxmlformats.org/officeDocument/2006/relationships/slideLayout" Target="../slideLayouts/slideLayout313.xml"/><Relationship Id="rId2" Type="http://schemas.openxmlformats.org/officeDocument/2006/relationships/slideLayout" Target="../slideLayouts/slideLayout314.xml"/><Relationship Id="rId3" Type="http://schemas.openxmlformats.org/officeDocument/2006/relationships/slideLayout" Target="../slideLayouts/slideLayout315.xml"/><Relationship Id="rId4" Type="http://schemas.openxmlformats.org/officeDocument/2006/relationships/slideLayout" Target="../slideLayouts/slideLayout316.xml"/><Relationship Id="rId5" Type="http://schemas.openxmlformats.org/officeDocument/2006/relationships/slideLayout" Target="../slideLayouts/slideLayout317.xml"/><Relationship Id="rId6" Type="http://schemas.openxmlformats.org/officeDocument/2006/relationships/slideLayout" Target="../slideLayouts/slideLayout318.xml"/><Relationship Id="rId7" Type="http://schemas.openxmlformats.org/officeDocument/2006/relationships/slideLayout" Target="../slideLayouts/slideLayout319.xml"/><Relationship Id="rId8" Type="http://schemas.openxmlformats.org/officeDocument/2006/relationships/slideLayout" Target="../slideLayouts/slideLayout320.xml"/><Relationship Id="rId9" Type="http://schemas.openxmlformats.org/officeDocument/2006/relationships/slideLayout" Target="../slideLayouts/slideLayout321.xml"/><Relationship Id="rId10" Type="http://schemas.openxmlformats.org/officeDocument/2006/relationships/slideLayout" Target="../slideLayouts/slideLayout322.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34.xml"/><Relationship Id="rId12" Type="http://schemas.openxmlformats.org/officeDocument/2006/relationships/theme" Target="../theme/theme31.xml"/><Relationship Id="rId1" Type="http://schemas.openxmlformats.org/officeDocument/2006/relationships/slideLayout" Target="../slideLayouts/slideLayout324.xml"/><Relationship Id="rId2" Type="http://schemas.openxmlformats.org/officeDocument/2006/relationships/slideLayout" Target="../slideLayouts/slideLayout325.xml"/><Relationship Id="rId3" Type="http://schemas.openxmlformats.org/officeDocument/2006/relationships/slideLayout" Target="../slideLayouts/slideLayout326.xml"/><Relationship Id="rId4" Type="http://schemas.openxmlformats.org/officeDocument/2006/relationships/slideLayout" Target="../slideLayouts/slideLayout327.xml"/><Relationship Id="rId5" Type="http://schemas.openxmlformats.org/officeDocument/2006/relationships/slideLayout" Target="../slideLayouts/slideLayout328.xml"/><Relationship Id="rId6" Type="http://schemas.openxmlformats.org/officeDocument/2006/relationships/slideLayout" Target="../slideLayouts/slideLayout329.xml"/><Relationship Id="rId7" Type="http://schemas.openxmlformats.org/officeDocument/2006/relationships/slideLayout" Target="../slideLayouts/slideLayout330.xml"/><Relationship Id="rId8" Type="http://schemas.openxmlformats.org/officeDocument/2006/relationships/slideLayout" Target="../slideLayouts/slideLayout331.xml"/><Relationship Id="rId9" Type="http://schemas.openxmlformats.org/officeDocument/2006/relationships/slideLayout" Target="../slideLayouts/slideLayout332.xml"/><Relationship Id="rId10" Type="http://schemas.openxmlformats.org/officeDocument/2006/relationships/slideLayout" Target="../slideLayouts/slideLayout333.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45.xml"/><Relationship Id="rId12" Type="http://schemas.openxmlformats.org/officeDocument/2006/relationships/theme" Target="../theme/theme32.xml"/><Relationship Id="rId13" Type="http://schemas.openxmlformats.org/officeDocument/2006/relationships/image" Target="../media/image1.png"/><Relationship Id="rId1" Type="http://schemas.openxmlformats.org/officeDocument/2006/relationships/slideLayout" Target="../slideLayouts/slideLayout335.xml"/><Relationship Id="rId2" Type="http://schemas.openxmlformats.org/officeDocument/2006/relationships/slideLayout" Target="../slideLayouts/slideLayout336.xml"/><Relationship Id="rId3" Type="http://schemas.openxmlformats.org/officeDocument/2006/relationships/slideLayout" Target="../slideLayouts/slideLayout337.xml"/><Relationship Id="rId4" Type="http://schemas.openxmlformats.org/officeDocument/2006/relationships/slideLayout" Target="../slideLayouts/slideLayout338.xml"/><Relationship Id="rId5" Type="http://schemas.openxmlformats.org/officeDocument/2006/relationships/slideLayout" Target="../slideLayouts/slideLayout339.xml"/><Relationship Id="rId6" Type="http://schemas.openxmlformats.org/officeDocument/2006/relationships/slideLayout" Target="../slideLayouts/slideLayout340.xml"/><Relationship Id="rId7" Type="http://schemas.openxmlformats.org/officeDocument/2006/relationships/slideLayout" Target="../slideLayouts/slideLayout341.xml"/><Relationship Id="rId8" Type="http://schemas.openxmlformats.org/officeDocument/2006/relationships/slideLayout" Target="../slideLayouts/slideLayout342.xml"/><Relationship Id="rId9" Type="http://schemas.openxmlformats.org/officeDocument/2006/relationships/slideLayout" Target="../slideLayouts/slideLayout343.xml"/><Relationship Id="rId10" Type="http://schemas.openxmlformats.org/officeDocument/2006/relationships/slideLayout" Target="../slideLayouts/slideLayout344.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56.xml"/><Relationship Id="rId12" Type="http://schemas.openxmlformats.org/officeDocument/2006/relationships/theme" Target="../theme/theme33.xml"/><Relationship Id="rId1" Type="http://schemas.openxmlformats.org/officeDocument/2006/relationships/slideLayout" Target="../slideLayouts/slideLayout346.xml"/><Relationship Id="rId2" Type="http://schemas.openxmlformats.org/officeDocument/2006/relationships/slideLayout" Target="../slideLayouts/slideLayout347.xml"/><Relationship Id="rId3" Type="http://schemas.openxmlformats.org/officeDocument/2006/relationships/slideLayout" Target="../slideLayouts/slideLayout348.xml"/><Relationship Id="rId4" Type="http://schemas.openxmlformats.org/officeDocument/2006/relationships/slideLayout" Target="../slideLayouts/slideLayout349.xml"/><Relationship Id="rId5" Type="http://schemas.openxmlformats.org/officeDocument/2006/relationships/slideLayout" Target="../slideLayouts/slideLayout350.xml"/><Relationship Id="rId6" Type="http://schemas.openxmlformats.org/officeDocument/2006/relationships/slideLayout" Target="../slideLayouts/slideLayout351.xml"/><Relationship Id="rId7" Type="http://schemas.openxmlformats.org/officeDocument/2006/relationships/slideLayout" Target="../slideLayouts/slideLayout352.xml"/><Relationship Id="rId8" Type="http://schemas.openxmlformats.org/officeDocument/2006/relationships/slideLayout" Target="../slideLayouts/slideLayout353.xml"/><Relationship Id="rId9" Type="http://schemas.openxmlformats.org/officeDocument/2006/relationships/slideLayout" Target="../slideLayouts/slideLayout354.xml"/><Relationship Id="rId10" Type="http://schemas.openxmlformats.org/officeDocument/2006/relationships/slideLayout" Target="../slideLayouts/slideLayout355.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67.xml"/><Relationship Id="rId12" Type="http://schemas.openxmlformats.org/officeDocument/2006/relationships/slideLayout" Target="../slideLayouts/slideLayout368.xml"/><Relationship Id="rId13" Type="http://schemas.openxmlformats.org/officeDocument/2006/relationships/theme" Target="../theme/theme34.xml"/><Relationship Id="rId1" Type="http://schemas.openxmlformats.org/officeDocument/2006/relationships/slideLayout" Target="../slideLayouts/slideLayout357.xml"/><Relationship Id="rId2" Type="http://schemas.openxmlformats.org/officeDocument/2006/relationships/slideLayout" Target="../slideLayouts/slideLayout358.xml"/><Relationship Id="rId3" Type="http://schemas.openxmlformats.org/officeDocument/2006/relationships/slideLayout" Target="../slideLayouts/slideLayout359.xml"/><Relationship Id="rId4" Type="http://schemas.openxmlformats.org/officeDocument/2006/relationships/slideLayout" Target="../slideLayouts/slideLayout360.xml"/><Relationship Id="rId5" Type="http://schemas.openxmlformats.org/officeDocument/2006/relationships/slideLayout" Target="../slideLayouts/slideLayout361.xml"/><Relationship Id="rId6" Type="http://schemas.openxmlformats.org/officeDocument/2006/relationships/slideLayout" Target="../slideLayouts/slideLayout362.xml"/><Relationship Id="rId7" Type="http://schemas.openxmlformats.org/officeDocument/2006/relationships/slideLayout" Target="../slideLayouts/slideLayout363.xml"/><Relationship Id="rId8" Type="http://schemas.openxmlformats.org/officeDocument/2006/relationships/slideLayout" Target="../slideLayouts/slideLayout364.xml"/><Relationship Id="rId9" Type="http://schemas.openxmlformats.org/officeDocument/2006/relationships/slideLayout" Target="../slideLayouts/slideLayout365.xml"/><Relationship Id="rId10" Type="http://schemas.openxmlformats.org/officeDocument/2006/relationships/slideLayout" Target="../slideLayouts/slideLayout366.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79.xml"/><Relationship Id="rId12" Type="http://schemas.openxmlformats.org/officeDocument/2006/relationships/slideLayout" Target="../slideLayouts/slideLayout380.xml"/><Relationship Id="rId13" Type="http://schemas.openxmlformats.org/officeDocument/2006/relationships/theme" Target="../theme/theme35.xml"/><Relationship Id="rId1" Type="http://schemas.openxmlformats.org/officeDocument/2006/relationships/slideLayout" Target="../slideLayouts/slideLayout369.xml"/><Relationship Id="rId2" Type="http://schemas.openxmlformats.org/officeDocument/2006/relationships/slideLayout" Target="../slideLayouts/slideLayout370.xml"/><Relationship Id="rId3" Type="http://schemas.openxmlformats.org/officeDocument/2006/relationships/slideLayout" Target="../slideLayouts/slideLayout371.xml"/><Relationship Id="rId4" Type="http://schemas.openxmlformats.org/officeDocument/2006/relationships/slideLayout" Target="../slideLayouts/slideLayout372.xml"/><Relationship Id="rId5" Type="http://schemas.openxmlformats.org/officeDocument/2006/relationships/slideLayout" Target="../slideLayouts/slideLayout373.xml"/><Relationship Id="rId6" Type="http://schemas.openxmlformats.org/officeDocument/2006/relationships/slideLayout" Target="../slideLayouts/slideLayout374.xml"/><Relationship Id="rId7" Type="http://schemas.openxmlformats.org/officeDocument/2006/relationships/slideLayout" Target="../slideLayouts/slideLayout375.xml"/><Relationship Id="rId8" Type="http://schemas.openxmlformats.org/officeDocument/2006/relationships/slideLayout" Target="../slideLayouts/slideLayout376.xml"/><Relationship Id="rId9" Type="http://schemas.openxmlformats.org/officeDocument/2006/relationships/slideLayout" Target="../slideLayouts/slideLayout377.xml"/><Relationship Id="rId10" Type="http://schemas.openxmlformats.org/officeDocument/2006/relationships/slideLayout" Target="../slideLayouts/slideLayout378.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391.xml"/><Relationship Id="rId12" Type="http://schemas.openxmlformats.org/officeDocument/2006/relationships/theme" Target="../theme/theme36.xml"/><Relationship Id="rId13" Type="http://schemas.openxmlformats.org/officeDocument/2006/relationships/image" Target="../media/image1.png"/><Relationship Id="rId1" Type="http://schemas.openxmlformats.org/officeDocument/2006/relationships/slideLayout" Target="../slideLayouts/slideLayout381.xml"/><Relationship Id="rId2" Type="http://schemas.openxmlformats.org/officeDocument/2006/relationships/slideLayout" Target="../slideLayouts/slideLayout382.xml"/><Relationship Id="rId3" Type="http://schemas.openxmlformats.org/officeDocument/2006/relationships/slideLayout" Target="../slideLayouts/slideLayout383.xml"/><Relationship Id="rId4" Type="http://schemas.openxmlformats.org/officeDocument/2006/relationships/slideLayout" Target="../slideLayouts/slideLayout384.xml"/><Relationship Id="rId5" Type="http://schemas.openxmlformats.org/officeDocument/2006/relationships/slideLayout" Target="../slideLayouts/slideLayout385.xml"/><Relationship Id="rId6" Type="http://schemas.openxmlformats.org/officeDocument/2006/relationships/slideLayout" Target="../slideLayouts/slideLayout386.xml"/><Relationship Id="rId7" Type="http://schemas.openxmlformats.org/officeDocument/2006/relationships/slideLayout" Target="../slideLayouts/slideLayout387.xml"/><Relationship Id="rId8" Type="http://schemas.openxmlformats.org/officeDocument/2006/relationships/slideLayout" Target="../slideLayouts/slideLayout388.xml"/><Relationship Id="rId9" Type="http://schemas.openxmlformats.org/officeDocument/2006/relationships/slideLayout" Target="../slideLayouts/slideLayout389.xml"/><Relationship Id="rId10" Type="http://schemas.openxmlformats.org/officeDocument/2006/relationships/slideLayout" Target="../slideLayouts/slideLayout390.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402.xml"/><Relationship Id="rId12" Type="http://schemas.openxmlformats.org/officeDocument/2006/relationships/theme" Target="../theme/theme37.xml"/><Relationship Id="rId1" Type="http://schemas.openxmlformats.org/officeDocument/2006/relationships/slideLayout" Target="../slideLayouts/slideLayout392.xml"/><Relationship Id="rId2" Type="http://schemas.openxmlformats.org/officeDocument/2006/relationships/slideLayout" Target="../slideLayouts/slideLayout393.xml"/><Relationship Id="rId3" Type="http://schemas.openxmlformats.org/officeDocument/2006/relationships/slideLayout" Target="../slideLayouts/slideLayout394.xml"/><Relationship Id="rId4" Type="http://schemas.openxmlformats.org/officeDocument/2006/relationships/slideLayout" Target="../slideLayouts/slideLayout395.xml"/><Relationship Id="rId5" Type="http://schemas.openxmlformats.org/officeDocument/2006/relationships/slideLayout" Target="../slideLayouts/slideLayout396.xml"/><Relationship Id="rId6" Type="http://schemas.openxmlformats.org/officeDocument/2006/relationships/slideLayout" Target="../slideLayouts/slideLayout397.xml"/><Relationship Id="rId7" Type="http://schemas.openxmlformats.org/officeDocument/2006/relationships/slideLayout" Target="../slideLayouts/slideLayout398.xml"/><Relationship Id="rId8" Type="http://schemas.openxmlformats.org/officeDocument/2006/relationships/slideLayout" Target="../slideLayouts/slideLayout399.xml"/><Relationship Id="rId9" Type="http://schemas.openxmlformats.org/officeDocument/2006/relationships/slideLayout" Target="../slideLayouts/slideLayout400.xml"/><Relationship Id="rId10" Type="http://schemas.openxmlformats.org/officeDocument/2006/relationships/slideLayout" Target="../slideLayouts/slideLayout401.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13.xml"/><Relationship Id="rId12" Type="http://schemas.openxmlformats.org/officeDocument/2006/relationships/theme" Target="../theme/theme38.xml"/><Relationship Id="rId1" Type="http://schemas.openxmlformats.org/officeDocument/2006/relationships/slideLayout" Target="../slideLayouts/slideLayout403.xml"/><Relationship Id="rId2" Type="http://schemas.openxmlformats.org/officeDocument/2006/relationships/slideLayout" Target="../slideLayouts/slideLayout404.xml"/><Relationship Id="rId3" Type="http://schemas.openxmlformats.org/officeDocument/2006/relationships/slideLayout" Target="../slideLayouts/slideLayout405.xml"/><Relationship Id="rId4" Type="http://schemas.openxmlformats.org/officeDocument/2006/relationships/slideLayout" Target="../slideLayouts/slideLayout406.xml"/><Relationship Id="rId5" Type="http://schemas.openxmlformats.org/officeDocument/2006/relationships/slideLayout" Target="../slideLayouts/slideLayout407.xml"/><Relationship Id="rId6" Type="http://schemas.openxmlformats.org/officeDocument/2006/relationships/slideLayout" Target="../slideLayouts/slideLayout408.xml"/><Relationship Id="rId7" Type="http://schemas.openxmlformats.org/officeDocument/2006/relationships/slideLayout" Target="../slideLayouts/slideLayout409.xml"/><Relationship Id="rId8" Type="http://schemas.openxmlformats.org/officeDocument/2006/relationships/slideLayout" Target="../slideLayouts/slideLayout410.xml"/><Relationship Id="rId9" Type="http://schemas.openxmlformats.org/officeDocument/2006/relationships/slideLayout" Target="../slideLayouts/slideLayout411.xml"/><Relationship Id="rId10" Type="http://schemas.openxmlformats.org/officeDocument/2006/relationships/slideLayout" Target="../slideLayouts/slideLayout412.xml"/></Relationships>
</file>

<file path=ppt/slideMasters/_rels/slideMaster39.xml.rels><?xml version="1.0" encoding="UTF-8" standalone="yes"?>
<Relationships xmlns="http://schemas.openxmlformats.org/package/2006/relationships"><Relationship Id="rId1" Type="http://schemas.openxmlformats.org/officeDocument/2006/relationships/slideLayout" Target="../slideLayouts/slideLayout414.xml"/><Relationship Id="rId2"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25.xml"/><Relationship Id="rId12" Type="http://schemas.openxmlformats.org/officeDocument/2006/relationships/theme" Target="../theme/theme40.xml"/><Relationship Id="rId1" Type="http://schemas.openxmlformats.org/officeDocument/2006/relationships/slideLayout" Target="../slideLayouts/slideLayout415.xml"/><Relationship Id="rId2" Type="http://schemas.openxmlformats.org/officeDocument/2006/relationships/slideLayout" Target="../slideLayouts/slideLayout416.xml"/><Relationship Id="rId3" Type="http://schemas.openxmlformats.org/officeDocument/2006/relationships/slideLayout" Target="../slideLayouts/slideLayout417.xml"/><Relationship Id="rId4" Type="http://schemas.openxmlformats.org/officeDocument/2006/relationships/slideLayout" Target="../slideLayouts/slideLayout418.xml"/><Relationship Id="rId5" Type="http://schemas.openxmlformats.org/officeDocument/2006/relationships/slideLayout" Target="../slideLayouts/slideLayout419.xml"/><Relationship Id="rId6" Type="http://schemas.openxmlformats.org/officeDocument/2006/relationships/slideLayout" Target="../slideLayouts/slideLayout420.xml"/><Relationship Id="rId7" Type="http://schemas.openxmlformats.org/officeDocument/2006/relationships/slideLayout" Target="../slideLayouts/slideLayout421.xml"/><Relationship Id="rId8" Type="http://schemas.openxmlformats.org/officeDocument/2006/relationships/slideLayout" Target="../slideLayouts/slideLayout422.xml"/><Relationship Id="rId9" Type="http://schemas.openxmlformats.org/officeDocument/2006/relationships/slideLayout" Target="../slideLayouts/slideLayout423.xml"/><Relationship Id="rId10" Type="http://schemas.openxmlformats.org/officeDocument/2006/relationships/slideLayout" Target="../slideLayouts/slideLayout424.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36.xml"/><Relationship Id="rId12" Type="http://schemas.openxmlformats.org/officeDocument/2006/relationships/theme" Target="../theme/theme41.xml"/><Relationship Id="rId13" Type="http://schemas.openxmlformats.org/officeDocument/2006/relationships/image" Target="../media/image1.png"/><Relationship Id="rId1" Type="http://schemas.openxmlformats.org/officeDocument/2006/relationships/slideLayout" Target="../slideLayouts/slideLayout426.xml"/><Relationship Id="rId2" Type="http://schemas.openxmlformats.org/officeDocument/2006/relationships/slideLayout" Target="../slideLayouts/slideLayout427.xml"/><Relationship Id="rId3" Type="http://schemas.openxmlformats.org/officeDocument/2006/relationships/slideLayout" Target="../slideLayouts/slideLayout428.xml"/><Relationship Id="rId4" Type="http://schemas.openxmlformats.org/officeDocument/2006/relationships/slideLayout" Target="../slideLayouts/slideLayout429.xml"/><Relationship Id="rId5" Type="http://schemas.openxmlformats.org/officeDocument/2006/relationships/slideLayout" Target="../slideLayouts/slideLayout430.xml"/><Relationship Id="rId6" Type="http://schemas.openxmlformats.org/officeDocument/2006/relationships/slideLayout" Target="../slideLayouts/slideLayout431.xml"/><Relationship Id="rId7" Type="http://schemas.openxmlformats.org/officeDocument/2006/relationships/slideLayout" Target="../slideLayouts/slideLayout432.xml"/><Relationship Id="rId8" Type="http://schemas.openxmlformats.org/officeDocument/2006/relationships/slideLayout" Target="../slideLayouts/slideLayout433.xml"/><Relationship Id="rId9" Type="http://schemas.openxmlformats.org/officeDocument/2006/relationships/slideLayout" Target="../slideLayouts/slideLayout434.xml"/><Relationship Id="rId10" Type="http://schemas.openxmlformats.org/officeDocument/2006/relationships/slideLayout" Target="../slideLayouts/slideLayout43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5.xml"/><Relationship Id="rId13" Type="http://schemas.openxmlformats.org/officeDocument/2006/relationships/image" Target="../media/image1.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6.xml"/><Relationship Id="rId13" Type="http://schemas.openxmlformats.org/officeDocument/2006/relationships/image" Target="../media/image1.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7.xml"/><Relationship Id="rId13" Type="http://schemas.openxmlformats.org/officeDocument/2006/relationships/image" Target="../media/image1.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8.xml"/><Relationship Id="rId13" Type="http://schemas.openxmlformats.org/officeDocument/2006/relationships/image" Target="../media/image1.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slideLayout" Target="../slideLayouts/slideLayout89.xml"/><Relationship Id="rId13" Type="http://schemas.openxmlformats.org/officeDocument/2006/relationships/slideLayout" Target="../slideLayouts/slideLayout90.xml"/><Relationship Id="rId14" Type="http://schemas.openxmlformats.org/officeDocument/2006/relationships/slideLayout" Target="../slideLayouts/slideLayout91.xml"/><Relationship Id="rId15" Type="http://schemas.openxmlformats.org/officeDocument/2006/relationships/theme" Target="../theme/theme9.xml"/><Relationship Id="rId16" Type="http://schemas.openxmlformats.org/officeDocument/2006/relationships/image" Target="../media/image2.png"/><Relationship Id="rId17" Type="http://schemas.openxmlformats.org/officeDocument/2006/relationships/image" Target="../media/image3.png"/><Relationship Id="rId18" Type="http://schemas.openxmlformats.org/officeDocument/2006/relationships/image" Target="../media/image4.png"/><Relationship Id="rId19" Type="http://schemas.openxmlformats.org/officeDocument/2006/relationships/image" Target="../media/image5.emf"/><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416960624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84484814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41020579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98903695"/>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Tree>
    <p:extLst>
      <p:ext uri="{BB962C8B-B14F-4D97-AF65-F5344CB8AC3E}">
        <p14:creationId xmlns:p14="http://schemas.microsoft.com/office/powerpoint/2010/main" val="3011654361"/>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4275690807"/>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1733995470"/>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626338648"/>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850065165"/>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1"/>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30"/>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solidFill>
                  <a:srgbClr val="000000"/>
                </a:solidFill>
                <a:latin typeface="+mj-lt"/>
                <a:ea typeface="+mn-ea"/>
                <a:cs typeface="+mn-cs"/>
              </a:defRPr>
            </a:lvl1pPr>
          </a:lstStyle>
          <a:p>
            <a:pPr defTabSz="914165"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solidFill>
                  <a:srgbClr val="000000"/>
                </a:solidFill>
                <a:latin typeface="Garamond" charset="0"/>
                <a:cs typeface="Arial" charset="0"/>
              </a:defRPr>
            </a:lvl1pPr>
          </a:lstStyle>
          <a:p>
            <a:pPr defTabSz="914165" fontAlgn="base">
              <a:spcBef>
                <a:spcPct val="0"/>
              </a:spcBef>
              <a:spcAft>
                <a:spcPct val="0"/>
              </a:spcAft>
              <a:defRPr/>
            </a:pPr>
            <a:fld id="{D9975433-3AC9-7244-B186-4714F19C1D23}" type="slidenum">
              <a:rPr lang="en-US" smtClean="0">
                <a:ea typeface="ＭＳ Ｐゴシック" charset="0"/>
              </a:rPr>
              <a:pPr defTabSz="914165"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068703344"/>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753" indent="-325355"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089" indent="-35074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507" indent="-31583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0733" indent="-339639"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endParaRPr>
          </a:p>
        </p:txBody>
      </p:sp>
      <p:pic>
        <p:nvPicPr>
          <p:cNvPr id="8" name="Picture 7" descr="safari.png"/>
          <p:cNvPicPr>
            <a:picLocks noChangeAspect="1"/>
          </p:cNvPicPr>
          <p:nvPr userDrawn="1"/>
        </p:nvPicPr>
        <p:blipFill>
          <a:blip r:embed="rId2" cstate="print"/>
          <a:stretch>
            <a:fillRect/>
          </a:stretch>
        </p:blipFill>
        <p:spPr>
          <a:xfrm>
            <a:off x="179513" y="6453336"/>
            <a:ext cx="1080120" cy="312522"/>
          </a:xfrm>
          <a:prstGeom prst="rect">
            <a:avLst/>
          </a:prstGeom>
        </p:spPr>
      </p:pic>
    </p:spTree>
  </p:cSld>
  <p:clrMap bg1="lt1" tx1="dk1" bg2="lt2" tx2="dk2" accent1="accent1" accent2="accent2" accent3="accent3" accent4="accent4" accent5="accent5" accent6="accent6" hlink="hlink" folHlink="folHlink"/>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2" tIns="45702" rIns="91402" bIns="4570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8"/>
            <a:ext cx="8229600" cy="4525963"/>
          </a:xfrm>
          <a:prstGeom prst="rect">
            <a:avLst/>
          </a:prstGeom>
        </p:spPr>
        <p:txBody>
          <a:bodyPr vert="horz" lIns="91402" tIns="45702" rIns="91402" bIns="4570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02" tIns="45702" rIns="91402" bIns="45702" rtlCol="0" anchor="ctr"/>
          <a:lstStyle>
            <a:lvl1pPr algn="l">
              <a:defRPr sz="1200">
                <a:solidFill>
                  <a:schemeClr val="tx1">
                    <a:tint val="75000"/>
                  </a:schemeClr>
                </a:solidFill>
              </a:defRPr>
            </a:lvl1pPr>
          </a:lstStyle>
          <a:p>
            <a:fld id="{6D27A901-0A30-4571-982A-7E5D051CD195}"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1" y="6356358"/>
            <a:ext cx="2895600" cy="365125"/>
          </a:xfrm>
          <a:prstGeom prst="rect">
            <a:avLst/>
          </a:prstGeom>
        </p:spPr>
        <p:txBody>
          <a:bodyPr vert="horz" lIns="91402" tIns="45702" rIns="91402" bIns="45702"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02" tIns="45702" rIns="91402" bIns="45702" rtlCol="0" anchor="ctr"/>
          <a:lstStyle>
            <a:lvl1pPr algn="r">
              <a:defRPr sz="1200">
                <a:solidFill>
                  <a:schemeClr val="tx1">
                    <a:tint val="75000"/>
                  </a:schemeClr>
                </a:solidFill>
              </a:defRPr>
            </a:lvl1pPr>
          </a:lstStyle>
          <a:p>
            <a:fld id="{1887C4A9-9BF4-4191-9AAE-9BDA7C4A68C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pic>
        <p:nvPicPr>
          <p:cNvPr id="7" name="Picture 6"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888074142"/>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timing>
    <p:tnLst>
      <p:par>
        <p:cTn xmlns:p14="http://schemas.microsoft.com/office/powerpoint/2010/main" id="1" dur="indefinite" restart="never" nodeType="tmRoot"/>
      </p:par>
    </p:tnLst>
  </p:timing>
  <p:hf hdr="0" ftr="0" dt="0"/>
  <p:txStyles>
    <p:titleStyle>
      <a:lvl1pPr algn="ctr" defTabSz="914024" rtl="0" eaLnBrk="1" latinLnBrk="0" hangingPunct="1">
        <a:spcBef>
          <a:spcPct val="0"/>
        </a:spcBef>
        <a:buNone/>
        <a:defRPr sz="4400" kern="1200">
          <a:solidFill>
            <a:schemeClr val="tx1"/>
          </a:solidFill>
          <a:latin typeface="+mj-lt"/>
          <a:ea typeface="+mj-ea"/>
          <a:cs typeface="+mj-cs"/>
        </a:defRPr>
      </a:lvl1pPr>
    </p:titleStyle>
    <p:bodyStyle>
      <a:lvl1pPr marL="342761" indent="-342761" algn="l" defTabSz="91402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46" indent="-285632" algn="l" defTabSz="91402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30" indent="-228505" algn="l" defTabSz="91402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544"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560"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573"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584"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598"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09" indent="-228505" algn="l" defTabSz="91402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2699196341"/>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mj-lt"/>
                <a:ea typeface="+mn-ea"/>
              </a:defRPr>
            </a:lvl1pPr>
          </a:lstStyle>
          <a:p>
            <a:pPr defTabSz="914165" fontAlgn="base">
              <a:spcBef>
                <a:spcPct val="0"/>
              </a:spcBef>
              <a:spcAft>
                <a:spcPct val="0"/>
              </a:spcAft>
              <a:defRPr/>
            </a:pPr>
            <a:endParaRPr lang="en-US" altLang="en-US">
              <a:solidFill>
                <a:srgbClr val="000000"/>
              </a:solidFill>
              <a:latin typeface="Garamond"/>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charset="0"/>
              </a:defRPr>
            </a:lvl1pPr>
          </a:lstStyle>
          <a:p>
            <a:pPr defTabSz="914165" fontAlgn="base">
              <a:spcBef>
                <a:spcPct val="0"/>
              </a:spcBef>
              <a:spcAft>
                <a:spcPct val="0"/>
              </a:spcAft>
            </a:pPr>
            <a:fld id="{69CEE821-72E2-A347-B0FA-2945389F3259}" type="slidenum">
              <a:rPr lang="en-US" smtClean="0">
                <a:solidFill>
                  <a:srgbClr val="000000"/>
                </a:solidFill>
                <a:ea typeface="ＭＳ Ｐゴシック" charset="0"/>
              </a:rPr>
              <a:pPr defTabSz="914165" fontAlgn="base">
                <a:spcBef>
                  <a:spcPct val="0"/>
                </a:spcBef>
                <a:spcAft>
                  <a:spcPct val="0"/>
                </a:spcAft>
              </a:pPr>
              <a:t>‹#›</a:t>
            </a:fld>
            <a:endParaRPr lang="en-US" smtClean="0">
              <a:solidFill>
                <a:srgbClr val="000000"/>
              </a:solidFill>
              <a:ea typeface="ＭＳ Ｐゴシック" charset="0"/>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fontAlgn="base">
              <a:spcBef>
                <a:spcPct val="0"/>
              </a:spcBef>
              <a:spcAft>
                <a:spcPct val="0"/>
              </a:spcAft>
              <a:defRPr/>
            </a:pPr>
            <a:endParaRPr lang="en-US">
              <a:solidFill>
                <a:srgbClr val="000000"/>
              </a:solidFill>
              <a:latin typeface="Arial" charset="0"/>
              <a:ea typeface="ＭＳ Ｐゴシック" charset="0"/>
            </a:endParaRPr>
          </a:p>
        </p:txBody>
      </p:sp>
      <p:sp>
        <p:nvSpPr>
          <p:cNvPr id="10036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fontAlgn="base">
              <a:spcBef>
                <a:spcPct val="0"/>
              </a:spcBef>
              <a:spcAft>
                <a:spcPct val="0"/>
              </a:spcAft>
              <a:defRPr/>
            </a:pPr>
            <a:endParaRPr lang="en-US">
              <a:solidFill>
                <a:srgbClr val="000000"/>
              </a:solidFill>
              <a:latin typeface="Arial" charset="0"/>
              <a:ea typeface="ＭＳ Ｐゴシック" charset="0"/>
            </a:endParaRPr>
          </a:p>
        </p:txBody>
      </p:sp>
    </p:spTree>
    <p:extLst>
      <p:ext uri="{BB962C8B-B14F-4D97-AF65-F5344CB8AC3E}">
        <p14:creationId xmlns:p14="http://schemas.microsoft.com/office/powerpoint/2010/main" val="2564205082"/>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mj-cs"/>
        </a:defRPr>
      </a:lvl1pPr>
      <a:lvl2pPr algn="l" rtl="0" eaLnBrk="0" fontAlgn="base" hangingPunct="0">
        <a:spcBef>
          <a:spcPct val="0"/>
        </a:spcBef>
        <a:spcAft>
          <a:spcPct val="0"/>
        </a:spcAft>
        <a:defRPr sz="4000">
          <a:solidFill>
            <a:schemeClr val="tx2"/>
          </a:solidFill>
          <a:latin typeface="Garamond" pitchFamily="18" charset="0"/>
          <a:ea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mn-cs"/>
        </a:defRPr>
      </a:lvl1pPr>
      <a:lvl2pPr marL="669753" indent="-325355"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089" indent="-35074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507" indent="-31583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0733" indent="-339639"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mj-lt"/>
                <a:ea typeface="+mn-ea"/>
              </a:defRPr>
            </a:lvl1pPr>
          </a:lstStyle>
          <a:p>
            <a:pPr defTabSz="914165" fontAlgn="base">
              <a:spcBef>
                <a:spcPct val="0"/>
              </a:spcBef>
              <a:spcAft>
                <a:spcPct val="0"/>
              </a:spcAft>
              <a:defRPr/>
            </a:pPr>
            <a:endParaRPr lang="en-US" altLang="en-US">
              <a:solidFill>
                <a:srgbClr val="000000"/>
              </a:solidFill>
              <a:latin typeface="Garamond"/>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charset="0"/>
              </a:defRPr>
            </a:lvl1pPr>
          </a:lstStyle>
          <a:p>
            <a:pPr defTabSz="914165" fontAlgn="base">
              <a:spcBef>
                <a:spcPct val="0"/>
              </a:spcBef>
              <a:spcAft>
                <a:spcPct val="0"/>
              </a:spcAft>
            </a:pPr>
            <a:fld id="{69CEE821-72E2-A347-B0FA-2945389F3259}" type="slidenum">
              <a:rPr lang="en-US" smtClean="0">
                <a:solidFill>
                  <a:srgbClr val="000000"/>
                </a:solidFill>
                <a:ea typeface="ＭＳ Ｐゴシック" charset="0"/>
              </a:rPr>
              <a:pPr defTabSz="914165" fontAlgn="base">
                <a:spcBef>
                  <a:spcPct val="0"/>
                </a:spcBef>
                <a:spcAft>
                  <a:spcPct val="0"/>
                </a:spcAft>
              </a:pPr>
              <a:t>‹#›</a:t>
            </a:fld>
            <a:endParaRPr lang="en-US" smtClean="0">
              <a:solidFill>
                <a:srgbClr val="000000"/>
              </a:solidFill>
              <a:ea typeface="ＭＳ Ｐゴシック" charset="0"/>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fontAlgn="base">
              <a:spcBef>
                <a:spcPct val="0"/>
              </a:spcBef>
              <a:spcAft>
                <a:spcPct val="0"/>
              </a:spcAft>
              <a:defRPr/>
            </a:pPr>
            <a:endParaRPr lang="en-US">
              <a:solidFill>
                <a:srgbClr val="000000"/>
              </a:solidFill>
              <a:latin typeface="Arial" charset="0"/>
              <a:ea typeface="ＭＳ Ｐゴシック" charset="0"/>
            </a:endParaRPr>
          </a:p>
        </p:txBody>
      </p:sp>
      <p:sp>
        <p:nvSpPr>
          <p:cNvPr id="10036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fontAlgn="base">
              <a:spcBef>
                <a:spcPct val="0"/>
              </a:spcBef>
              <a:spcAft>
                <a:spcPct val="0"/>
              </a:spcAft>
              <a:defRPr/>
            </a:pPr>
            <a:endParaRPr lang="en-US">
              <a:solidFill>
                <a:srgbClr val="000000"/>
              </a:solidFill>
              <a:latin typeface="Arial" charset="0"/>
              <a:ea typeface="ＭＳ Ｐゴシック" charset="0"/>
            </a:endParaRPr>
          </a:p>
        </p:txBody>
      </p:sp>
    </p:spTree>
    <p:extLst>
      <p:ext uri="{BB962C8B-B14F-4D97-AF65-F5344CB8AC3E}">
        <p14:creationId xmlns:p14="http://schemas.microsoft.com/office/powerpoint/2010/main" val="2033230105"/>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mj-cs"/>
        </a:defRPr>
      </a:lvl1pPr>
      <a:lvl2pPr algn="l" rtl="0" eaLnBrk="0" fontAlgn="base" hangingPunct="0">
        <a:spcBef>
          <a:spcPct val="0"/>
        </a:spcBef>
        <a:spcAft>
          <a:spcPct val="0"/>
        </a:spcAft>
        <a:defRPr sz="4000">
          <a:solidFill>
            <a:schemeClr val="tx2"/>
          </a:solidFill>
          <a:latin typeface="Garamond" pitchFamily="18" charset="0"/>
          <a:ea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mn-cs"/>
        </a:defRPr>
      </a:lvl1pPr>
      <a:lvl2pPr marL="669753" indent="-325355"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089" indent="-35074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507" indent="-31583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0733" indent="-339639"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836263217"/>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2629991832"/>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3004000881"/>
      </p:ext>
    </p:extLst>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2390046086"/>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328044238"/>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359" tIns="45680" rIns="91359" bIns="4568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359" tIns="45680" rIns="91359" bIns="4568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359" tIns="45680" rIns="91359" bIns="45680" numCol="1" anchor="b" anchorCtr="0" compatLnSpc="1">
            <a:prstTxWarp prst="textNoShape">
              <a:avLst/>
            </a:prstTxWarp>
          </a:bodyPr>
          <a:lstStyle>
            <a:lvl1pPr algn="ctr">
              <a:defRPr sz="1200">
                <a:latin typeface="Garamond" pitchFamily="18" charset="0"/>
              </a:defRPr>
            </a:lvl1pPr>
          </a:lstStyle>
          <a:p>
            <a:pPr defTabSz="913603"/>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359" tIns="45680" rIns="91359" bIns="45680" numCol="1" anchor="b" anchorCtr="0" compatLnSpc="1">
            <a:prstTxWarp prst="textNoShape">
              <a:avLst/>
            </a:prstTxWarp>
          </a:bodyPr>
          <a:lstStyle>
            <a:lvl1pPr algn="r">
              <a:defRPr sz="1600">
                <a:latin typeface="Garamond" pitchFamily="18" charset="0"/>
              </a:defRPr>
            </a:lvl1pPr>
          </a:lstStyle>
          <a:p>
            <a:pPr defTabSz="913603"/>
            <a:fld id="{6F400BD0-49BF-48FC-8114-37C1D4F5AB3D}" type="slidenum">
              <a:rPr lang="en-US" altLang="en-US" smtClean="0">
                <a:solidFill>
                  <a:srgbClr val="000000"/>
                </a:solidFill>
              </a:rPr>
              <a:pPr defTabSz="913603"/>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359" tIns="45680" rIns="91359" bIns="45680"/>
          <a:lstStyle/>
          <a:p>
            <a:pPr defTabSz="913603">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359" tIns="45680" rIns="91359" bIns="45680"/>
          <a:lstStyle/>
          <a:p>
            <a:pPr defTabSz="913603">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845264431"/>
      </p:ext>
    </p:extLst>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6798" algn="l" rtl="0" fontAlgn="base">
        <a:spcBef>
          <a:spcPct val="0"/>
        </a:spcBef>
        <a:spcAft>
          <a:spcPct val="0"/>
        </a:spcAft>
        <a:defRPr sz="4000">
          <a:solidFill>
            <a:schemeClr val="tx2"/>
          </a:solidFill>
          <a:latin typeface="Garamond" pitchFamily="18" charset="0"/>
        </a:defRPr>
      </a:lvl6pPr>
      <a:lvl7pPr marL="913603" algn="l" rtl="0" fontAlgn="base">
        <a:spcBef>
          <a:spcPct val="0"/>
        </a:spcBef>
        <a:spcAft>
          <a:spcPct val="0"/>
        </a:spcAft>
        <a:defRPr sz="4000">
          <a:solidFill>
            <a:schemeClr val="tx2"/>
          </a:solidFill>
          <a:latin typeface="Garamond" pitchFamily="18" charset="0"/>
        </a:defRPr>
      </a:lvl7pPr>
      <a:lvl8pPr marL="1370410" algn="l" rtl="0" fontAlgn="base">
        <a:spcBef>
          <a:spcPct val="0"/>
        </a:spcBef>
        <a:spcAft>
          <a:spcPct val="0"/>
        </a:spcAft>
        <a:defRPr sz="4000">
          <a:solidFill>
            <a:schemeClr val="tx2"/>
          </a:solidFill>
          <a:latin typeface="Garamond" pitchFamily="18" charset="0"/>
        </a:defRPr>
      </a:lvl8pPr>
      <a:lvl9pPr marL="1827211" algn="l" rtl="0" fontAlgn="base">
        <a:spcBef>
          <a:spcPct val="0"/>
        </a:spcBef>
        <a:spcAft>
          <a:spcPct val="0"/>
        </a:spcAft>
        <a:defRPr sz="4000">
          <a:solidFill>
            <a:schemeClr val="tx2"/>
          </a:solidFill>
          <a:latin typeface="Garamond" pitchFamily="18" charset="0"/>
        </a:defRPr>
      </a:lvl9pPr>
    </p:titleStyle>
    <p:bodyStyle>
      <a:lvl1pPr marL="342605" indent="-342605"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343" indent="-325156"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464" indent="-350532"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8683" indent="-315641"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79701" indent="-339431"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6510" indent="-339431"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3303" indent="-339431"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0109" indent="-339431"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6903" indent="-339431"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3603" rtl="0" eaLnBrk="1" latinLnBrk="0" hangingPunct="1">
        <a:defRPr sz="1800" kern="1200">
          <a:solidFill>
            <a:schemeClr val="tx1"/>
          </a:solidFill>
          <a:latin typeface="+mn-lt"/>
          <a:ea typeface="+mn-ea"/>
          <a:cs typeface="+mn-cs"/>
        </a:defRPr>
      </a:lvl1pPr>
      <a:lvl2pPr marL="456798" algn="l" defTabSz="913603" rtl="0" eaLnBrk="1" latinLnBrk="0" hangingPunct="1">
        <a:defRPr sz="1800" kern="1200">
          <a:solidFill>
            <a:schemeClr val="tx1"/>
          </a:solidFill>
          <a:latin typeface="+mn-lt"/>
          <a:ea typeface="+mn-ea"/>
          <a:cs typeface="+mn-cs"/>
        </a:defRPr>
      </a:lvl2pPr>
      <a:lvl3pPr marL="913603" algn="l" defTabSz="913603" rtl="0" eaLnBrk="1" latinLnBrk="0" hangingPunct="1">
        <a:defRPr sz="1800" kern="1200">
          <a:solidFill>
            <a:schemeClr val="tx1"/>
          </a:solidFill>
          <a:latin typeface="+mn-lt"/>
          <a:ea typeface="+mn-ea"/>
          <a:cs typeface="+mn-cs"/>
        </a:defRPr>
      </a:lvl3pPr>
      <a:lvl4pPr marL="1370410" algn="l" defTabSz="913603" rtl="0" eaLnBrk="1" latinLnBrk="0" hangingPunct="1">
        <a:defRPr sz="1800" kern="1200">
          <a:solidFill>
            <a:schemeClr val="tx1"/>
          </a:solidFill>
          <a:latin typeface="+mn-lt"/>
          <a:ea typeface="+mn-ea"/>
          <a:cs typeface="+mn-cs"/>
        </a:defRPr>
      </a:lvl4pPr>
      <a:lvl5pPr marL="1827211" algn="l" defTabSz="913603" rtl="0" eaLnBrk="1" latinLnBrk="0" hangingPunct="1">
        <a:defRPr sz="1800" kern="1200">
          <a:solidFill>
            <a:schemeClr val="tx1"/>
          </a:solidFill>
          <a:latin typeface="+mn-lt"/>
          <a:ea typeface="+mn-ea"/>
          <a:cs typeface="+mn-cs"/>
        </a:defRPr>
      </a:lvl5pPr>
      <a:lvl6pPr marL="2284011" algn="l" defTabSz="913603" rtl="0" eaLnBrk="1" latinLnBrk="0" hangingPunct="1">
        <a:defRPr sz="1800" kern="1200">
          <a:solidFill>
            <a:schemeClr val="tx1"/>
          </a:solidFill>
          <a:latin typeface="+mn-lt"/>
          <a:ea typeface="+mn-ea"/>
          <a:cs typeface="+mn-cs"/>
        </a:defRPr>
      </a:lvl6pPr>
      <a:lvl7pPr marL="2740817" algn="l" defTabSz="913603" rtl="0" eaLnBrk="1" latinLnBrk="0" hangingPunct="1">
        <a:defRPr sz="1800" kern="1200">
          <a:solidFill>
            <a:schemeClr val="tx1"/>
          </a:solidFill>
          <a:latin typeface="+mn-lt"/>
          <a:ea typeface="+mn-ea"/>
          <a:cs typeface="+mn-cs"/>
        </a:defRPr>
      </a:lvl7pPr>
      <a:lvl8pPr marL="3197614" algn="l" defTabSz="913603" rtl="0" eaLnBrk="1" latinLnBrk="0" hangingPunct="1">
        <a:defRPr sz="1800" kern="1200">
          <a:solidFill>
            <a:schemeClr val="tx1"/>
          </a:solidFill>
          <a:latin typeface="+mn-lt"/>
          <a:ea typeface="+mn-ea"/>
          <a:cs typeface="+mn-cs"/>
        </a:defRPr>
      </a:lvl8pPr>
      <a:lvl9pPr marL="3654421" algn="l" defTabSz="91360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54831965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bwMode="auto">
          <a:xfrm>
            <a:off x="573732" y="0"/>
            <a:ext cx="8001000" cy="1143000"/>
          </a:xfrm>
          <a:prstGeom prst="rect">
            <a:avLst/>
          </a:prstGeom>
          <a:noFill/>
          <a:ln w="12700">
            <a:noFill/>
            <a:miter lim="800000"/>
            <a:headEnd/>
            <a:tailEnd/>
          </a:ln>
        </p:spPr>
        <p:txBody>
          <a:bodyPr vert="horz" wrap="square" lIns="35680" tIns="35680" rIns="76280" bIns="35680" numCol="1" anchor="b" anchorCtr="0" compatLnSpc="1">
            <a:prstTxWarp prst="textNoShape">
              <a:avLst/>
            </a:prstTxWarp>
          </a:bodyPr>
          <a:lstStyle/>
          <a:p>
            <a:pPr lvl="0"/>
            <a:r>
              <a:rPr lang="en-US">
                <a:sym typeface="Verdana" charset="0"/>
              </a:rPr>
              <a:t>Click to edit Master title style</a:t>
            </a:r>
          </a:p>
        </p:txBody>
      </p:sp>
      <p:sp>
        <p:nvSpPr>
          <p:cNvPr id="26627" name="Rectangle 2"/>
          <p:cNvSpPr>
            <a:spLocks noGrp="1" noChangeArrowheads="1"/>
          </p:cNvSpPr>
          <p:nvPr>
            <p:ph type="body" idx="1"/>
          </p:nvPr>
        </p:nvSpPr>
        <p:spPr bwMode="auto">
          <a:xfrm>
            <a:off x="565919" y="1446627"/>
            <a:ext cx="8001000" cy="5411391"/>
          </a:xfrm>
          <a:prstGeom prst="rect">
            <a:avLst/>
          </a:prstGeom>
          <a:noFill/>
          <a:ln w="12700">
            <a:noFill/>
            <a:miter lim="800000"/>
            <a:headEnd/>
            <a:tailEnd/>
          </a:ln>
        </p:spPr>
        <p:txBody>
          <a:bodyPr vert="horz" wrap="square" lIns="35680" tIns="35680" rIns="76280" bIns="35680" numCol="1" anchor="t" anchorCtr="0" compatLnSpc="1">
            <a:prstTxWarp prst="textNoShape">
              <a:avLst/>
            </a:prstTxWarp>
          </a:bodyPr>
          <a:lstStyle/>
          <a:p>
            <a:pPr lvl="0"/>
            <a:r>
              <a:rPr lang="en-US">
                <a:sym typeface="Verdana" charset="0"/>
              </a:rPr>
              <a:t>Click to edit Master text styles</a:t>
            </a:r>
          </a:p>
          <a:p>
            <a:pPr lvl="1"/>
            <a:r>
              <a:rPr lang="en-US">
                <a:sym typeface="Verdana" charset="0"/>
              </a:rPr>
              <a:t>Second level</a:t>
            </a:r>
          </a:p>
          <a:p>
            <a:pPr lvl="2"/>
            <a:r>
              <a:rPr lang="en-US">
                <a:sym typeface="Verdana" charset="0"/>
              </a:rPr>
              <a:t>Third level</a:t>
            </a:r>
          </a:p>
          <a:p>
            <a:pPr lvl="3"/>
            <a:r>
              <a:rPr lang="en-US">
                <a:sym typeface="Verdana" charset="0"/>
              </a:rPr>
              <a:t>Fourth level</a:t>
            </a:r>
          </a:p>
          <a:p>
            <a:pPr lvl="4"/>
            <a:r>
              <a:rPr lang="en-US">
                <a:sym typeface="Verdana" charset="0"/>
              </a:rPr>
              <a:t>Fifth level</a:t>
            </a:r>
          </a:p>
        </p:txBody>
      </p:sp>
      <p:sp>
        <p:nvSpPr>
          <p:cNvPr id="2051" name="Text Box 3"/>
          <p:cNvSpPr txBox="1">
            <a:spLocks noGrp="1" noChangeArrowheads="1"/>
          </p:cNvSpPr>
          <p:nvPr>
            <p:ph type="sldNum" sz="quarter" idx="4"/>
          </p:nvPr>
        </p:nvSpPr>
        <p:spPr bwMode="auto">
          <a:xfrm>
            <a:off x="8108157" y="6545461"/>
            <a:ext cx="261193" cy="241102"/>
          </a:xfrm>
          <a:prstGeom prst="rect">
            <a:avLst/>
          </a:prstGeom>
          <a:noFill/>
          <a:ln w="12700">
            <a:noFill/>
            <a:miter lim="800000"/>
            <a:headEnd/>
            <a:tailEnd/>
          </a:ln>
          <a:effectLst/>
        </p:spPr>
        <p:txBody>
          <a:bodyPr vert="horz" wrap="none" lIns="64229" tIns="32113" rIns="64229" bIns="32113" numCol="1" anchor="t" anchorCtr="0" compatLnSpc="1">
            <a:prstTxWarp prst="textNoShape">
              <a:avLst/>
            </a:prstTxWarp>
          </a:bodyPr>
          <a:lstStyle>
            <a:lvl1pPr algn="ctr">
              <a:defRPr sz="1100">
                <a:solidFill>
                  <a:schemeClr val="tx1"/>
                </a:solidFill>
                <a:latin typeface="+mn-lt"/>
                <a:ea typeface="Verdana" charset="0"/>
                <a:cs typeface="Verdana" charset="0"/>
                <a:sym typeface="Verdana" charset="0"/>
              </a:defRPr>
            </a:lvl1pPr>
          </a:lstStyle>
          <a:p>
            <a:pPr defTabSz="913836" fontAlgn="base">
              <a:spcBef>
                <a:spcPct val="0"/>
              </a:spcBef>
              <a:spcAft>
                <a:spcPct val="0"/>
              </a:spcAft>
              <a:defRPr/>
            </a:pPr>
            <a:fld id="{8EB36121-9CA8-7C4F-A014-7F4E73DDF31C}" type="slidenum">
              <a:rPr lang="en-US" smtClean="0">
                <a:solidFill>
                  <a:srgbClr val="000000"/>
                </a:solidFill>
                <a:latin typeface="Verdana"/>
              </a:rPr>
              <a:pPr defTabSz="913836" fontAlgn="base">
                <a:spcBef>
                  <a:spcPct val="0"/>
                </a:spcBef>
                <a:spcAft>
                  <a:spcPct val="0"/>
                </a:spcAft>
                <a:defRPr/>
              </a:pPr>
              <a:t>‹#›</a:t>
            </a:fld>
            <a:endParaRPr lang="en-US">
              <a:solidFill>
                <a:srgbClr val="000000"/>
              </a:solidFill>
              <a:latin typeface="Verdana"/>
            </a:endParaRPr>
          </a:p>
        </p:txBody>
      </p:sp>
      <p:grpSp>
        <p:nvGrpSpPr>
          <p:cNvPr id="26629" name="Group 1"/>
          <p:cNvGrpSpPr>
            <a:grpSpLocks/>
          </p:cNvGrpSpPr>
          <p:nvPr userDrawn="1"/>
        </p:nvGrpSpPr>
        <p:grpSpPr bwMode="auto">
          <a:xfrm>
            <a:off x="606103" y="1223385"/>
            <a:ext cx="7958584" cy="109389"/>
            <a:chOff x="0" y="0"/>
            <a:chExt cx="7129" cy="98"/>
          </a:xfrm>
        </p:grpSpPr>
        <p:sp>
          <p:nvSpPr>
            <p:cNvPr id="6" name="Rectangle 2"/>
            <p:cNvSpPr>
              <a:spLocks/>
            </p:cNvSpPr>
            <p:nvPr/>
          </p:nvSpPr>
          <p:spPr bwMode="auto">
            <a:xfrm>
              <a:off x="0" y="0"/>
              <a:ext cx="4170" cy="98"/>
            </a:xfrm>
            <a:prstGeom prst="rect">
              <a:avLst/>
            </a:prstGeom>
            <a:solidFill>
              <a:srgbClr val="CC5500"/>
            </a:solidFill>
            <a:ln w="9525">
              <a:noFill/>
              <a:round/>
              <a:headEnd/>
              <a:tailEnd/>
            </a:ln>
          </p:spPr>
          <p:txBody>
            <a:bodyPr lIns="0" tIns="0" rIns="0" bIns="0">
              <a:prstTxWarp prst="textNoShape">
                <a:avLst/>
              </a:prstTxWarp>
            </a:bodyPr>
            <a:lstStyle/>
            <a:p>
              <a:pPr algn="ctr" defTabSz="913836" fontAlgn="base">
                <a:spcBef>
                  <a:spcPct val="0"/>
                </a:spcBef>
                <a:spcAft>
                  <a:spcPct val="0"/>
                </a:spcAft>
                <a:defRPr/>
              </a:pPr>
              <a:endParaRPr lang="en-US" sz="3000">
                <a:solidFill>
                  <a:srgbClr val="000000"/>
                </a:solidFill>
                <a:latin typeface="Gill Sans" charset="0"/>
                <a:ea typeface="ヒラギノ角ゴ ProN W3" charset="-128"/>
                <a:cs typeface="ヒラギノ角ゴ ProN W3" charset="-128"/>
                <a:sym typeface="Gill Sans" charset="0"/>
              </a:endParaRPr>
            </a:p>
          </p:txBody>
        </p:sp>
        <p:sp>
          <p:nvSpPr>
            <p:cNvPr id="7" name="Line 3"/>
            <p:cNvSpPr>
              <a:spLocks noChangeShapeType="1"/>
            </p:cNvSpPr>
            <p:nvPr/>
          </p:nvSpPr>
          <p:spPr bwMode="auto">
            <a:xfrm>
              <a:off x="0" y="0"/>
              <a:ext cx="7129" cy="0"/>
            </a:xfrm>
            <a:prstGeom prst="line">
              <a:avLst/>
            </a:prstGeom>
            <a:noFill/>
            <a:ln w="9525">
              <a:solidFill>
                <a:srgbClr val="CC5500"/>
              </a:solidFill>
              <a:round/>
              <a:headEnd/>
              <a:tailEnd/>
            </a:ln>
          </p:spPr>
          <p:txBody>
            <a:bodyPr lIns="0" tIns="0" rIns="0" bIns="0">
              <a:prstTxWarp prst="textNoShape">
                <a:avLst/>
              </a:prstTxWarp>
            </a:bodyPr>
            <a:lstStyle/>
            <a:p>
              <a:pPr defTabSz="913836" fontAlgn="base">
                <a:spcBef>
                  <a:spcPct val="0"/>
                </a:spcBef>
                <a:spcAft>
                  <a:spcPct val="0"/>
                </a:spcAft>
                <a:defRPr/>
              </a:pPr>
              <a:endParaRPr lang="en-US" sz="3000">
                <a:solidFill>
                  <a:srgbClr val="000000"/>
                </a:solidFill>
                <a:latin typeface="Gill Sans" charset="0"/>
                <a:ea typeface="ヒラギノ角ゴ ProN W3" charset="-128"/>
                <a:cs typeface="ヒラギノ角ゴ ProN W3" charset="-128"/>
                <a:sym typeface="Gill Sans" charset="0"/>
              </a:endParaRPr>
            </a:p>
          </p:txBody>
        </p:sp>
      </p:grpSp>
    </p:spTree>
    <p:extLst>
      <p:ext uri="{BB962C8B-B14F-4D97-AF65-F5344CB8AC3E}">
        <p14:creationId xmlns:p14="http://schemas.microsoft.com/office/powerpoint/2010/main" val="1967480017"/>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Lst>
  <p:transition xmlns:p14="http://schemas.microsoft.com/office/powerpoint/2010/main"/>
  <p:hf hdr="0" ftr="0" dt="0"/>
  <p:txStyles>
    <p:titleStyle>
      <a:lvl1pPr marL="4465" indent="-4465" algn="l" rtl="0" eaLnBrk="0" fontAlgn="base" hangingPunct="0">
        <a:spcBef>
          <a:spcPct val="0"/>
        </a:spcBef>
        <a:spcAft>
          <a:spcPct val="0"/>
        </a:spcAft>
        <a:defRPr sz="3800">
          <a:solidFill>
            <a:srgbClr val="009900"/>
          </a:solidFill>
          <a:latin typeface="+mj-lt"/>
          <a:ea typeface="+mj-ea"/>
          <a:cs typeface="+mj-cs"/>
          <a:sym typeface="Verdana" charset="0"/>
        </a:defRPr>
      </a:lvl1pPr>
      <a:lvl2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2pPr>
      <a:lvl3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3pPr>
      <a:lvl4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4pPr>
      <a:lvl5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5pPr>
      <a:lvl6pPr marL="325606"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6pPr>
      <a:lvl7pPr marL="646752"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7pPr>
      <a:lvl8pPr marL="967892"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8pPr>
      <a:lvl9pPr marL="1289040"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9pPr>
    </p:titleStyle>
    <p:bodyStyle>
      <a:lvl1pPr marL="356843" indent="-328965" algn="l" rtl="0" eaLnBrk="0" fontAlgn="base" hangingPunct="0">
        <a:spcBef>
          <a:spcPts val="703"/>
        </a:spcBef>
        <a:spcAft>
          <a:spcPct val="0"/>
        </a:spcAft>
        <a:buClr>
          <a:srgbClr val="CC5500"/>
        </a:buClr>
        <a:buSzPct val="125000"/>
        <a:buFont typeface="Arial" charset="0"/>
        <a:buChar char="•"/>
        <a:defRPr sz="3000">
          <a:solidFill>
            <a:schemeClr val="tx1"/>
          </a:solidFill>
          <a:latin typeface="+mn-lt"/>
          <a:ea typeface="+mn-ea"/>
          <a:cs typeface="+mn-cs"/>
          <a:sym typeface="Verdana" charset="0"/>
        </a:defRPr>
      </a:lvl1pPr>
      <a:lvl2pPr marL="628945" indent="-305550" algn="l" rtl="0" eaLnBrk="0" fontAlgn="base" hangingPunct="0">
        <a:spcBef>
          <a:spcPts val="633"/>
        </a:spcBef>
        <a:spcAft>
          <a:spcPct val="0"/>
        </a:spcAft>
        <a:buClr>
          <a:srgbClr val="CC5500"/>
        </a:buClr>
        <a:buSzPct val="125000"/>
        <a:buFont typeface="Arial" charset="0"/>
        <a:buChar char="•"/>
        <a:defRPr sz="2500">
          <a:solidFill>
            <a:schemeClr val="tx1"/>
          </a:solidFill>
          <a:latin typeface="+mn-lt"/>
          <a:ea typeface="+mn-ea"/>
          <a:cs typeface="+mn-cs"/>
          <a:sym typeface="Verdana" charset="0"/>
        </a:defRPr>
      </a:lvl2pPr>
      <a:lvl3pPr marL="907722" indent="-276558" algn="l" rtl="0" eaLnBrk="0" fontAlgn="base" hangingPunct="0">
        <a:spcBef>
          <a:spcPts val="562"/>
        </a:spcBef>
        <a:spcAft>
          <a:spcPct val="0"/>
        </a:spcAft>
        <a:buClr>
          <a:srgbClr val="CC5500"/>
        </a:buClr>
        <a:buSzPct val="125000"/>
        <a:buFont typeface="Arial" charset="0"/>
        <a:buChar char="•"/>
        <a:defRPr sz="2200">
          <a:solidFill>
            <a:schemeClr val="tx1"/>
          </a:solidFill>
          <a:latin typeface="+mn-lt"/>
          <a:ea typeface="+mn-ea"/>
          <a:cs typeface="+mn-cs"/>
          <a:sym typeface="Verdana" charset="0"/>
        </a:defRPr>
      </a:lvl3pPr>
      <a:lvl4pPr marL="1180936" indent="-270978" algn="l" rtl="0" eaLnBrk="0" fontAlgn="base" hangingPunct="0">
        <a:spcBef>
          <a:spcPts val="492"/>
        </a:spcBef>
        <a:spcAft>
          <a:spcPct val="0"/>
        </a:spcAft>
        <a:buClr>
          <a:srgbClr val="CC5500"/>
        </a:buClr>
        <a:buSzPct val="125000"/>
        <a:buFont typeface="Arial" charset="0"/>
        <a:buChar char="•"/>
        <a:defRPr sz="2000">
          <a:solidFill>
            <a:schemeClr val="tx1"/>
          </a:solidFill>
          <a:latin typeface="+mn-lt"/>
          <a:ea typeface="+mn-ea"/>
          <a:cs typeface="+mn-cs"/>
          <a:sym typeface="Verdana" charset="0"/>
        </a:defRPr>
      </a:lvl4pPr>
      <a:lvl5pPr marL="1461951" indent="-278788" algn="l" rtl="0" eaLnBrk="0" fontAlgn="base" hangingPunct="0">
        <a:spcBef>
          <a:spcPts val="633"/>
        </a:spcBef>
        <a:spcAft>
          <a:spcPct val="0"/>
        </a:spcAft>
        <a:buClr>
          <a:srgbClr val="CC5500"/>
        </a:buClr>
        <a:buSzPct val="125000"/>
        <a:buFont typeface="Arial" charset="0"/>
        <a:buChar char="•"/>
        <a:defRPr sz="2000">
          <a:solidFill>
            <a:schemeClr val="tx1"/>
          </a:solidFill>
          <a:latin typeface="+mn-lt"/>
          <a:ea typeface="+mn-ea"/>
          <a:cs typeface="+mn-cs"/>
          <a:sym typeface="Verdana" charset="0"/>
        </a:defRPr>
      </a:lvl5pPr>
      <a:lvl6pPr marL="1784136" indent="-279889"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6pPr>
      <a:lvl7pPr marL="2105281" indent="-279889"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7pPr>
      <a:lvl8pPr marL="2426431" indent="-279889"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8pPr>
      <a:lvl9pPr marL="2747572" indent="-279889"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9pPr>
    </p:bodyStyle>
    <p:otherStyle>
      <a:defPPr>
        <a:defRPr lang="en-US"/>
      </a:defPPr>
      <a:lvl1pPr marL="0" algn="l" defTabSz="321142" rtl="0" eaLnBrk="1" latinLnBrk="0" hangingPunct="1">
        <a:defRPr sz="1300" kern="1200">
          <a:solidFill>
            <a:schemeClr val="tx1"/>
          </a:solidFill>
          <a:latin typeface="+mn-lt"/>
          <a:ea typeface="+mn-ea"/>
          <a:cs typeface="+mn-cs"/>
        </a:defRPr>
      </a:lvl1pPr>
      <a:lvl2pPr marL="321142" algn="l" defTabSz="321142" rtl="0" eaLnBrk="1" latinLnBrk="0" hangingPunct="1">
        <a:defRPr sz="1300" kern="1200">
          <a:solidFill>
            <a:schemeClr val="tx1"/>
          </a:solidFill>
          <a:latin typeface="+mn-lt"/>
          <a:ea typeface="+mn-ea"/>
          <a:cs typeface="+mn-cs"/>
        </a:defRPr>
      </a:lvl2pPr>
      <a:lvl3pPr marL="642288" algn="l" defTabSz="321142" rtl="0" eaLnBrk="1" latinLnBrk="0" hangingPunct="1">
        <a:defRPr sz="1300" kern="1200">
          <a:solidFill>
            <a:schemeClr val="tx1"/>
          </a:solidFill>
          <a:latin typeface="+mn-lt"/>
          <a:ea typeface="+mn-ea"/>
          <a:cs typeface="+mn-cs"/>
        </a:defRPr>
      </a:lvl3pPr>
      <a:lvl4pPr marL="963431" algn="l" defTabSz="321142" rtl="0" eaLnBrk="1" latinLnBrk="0" hangingPunct="1">
        <a:defRPr sz="1300" kern="1200">
          <a:solidFill>
            <a:schemeClr val="tx1"/>
          </a:solidFill>
          <a:latin typeface="+mn-lt"/>
          <a:ea typeface="+mn-ea"/>
          <a:cs typeface="+mn-cs"/>
        </a:defRPr>
      </a:lvl4pPr>
      <a:lvl5pPr marL="1284579" algn="l" defTabSz="321142" rtl="0" eaLnBrk="1" latinLnBrk="0" hangingPunct="1">
        <a:defRPr sz="1300" kern="1200">
          <a:solidFill>
            <a:schemeClr val="tx1"/>
          </a:solidFill>
          <a:latin typeface="+mn-lt"/>
          <a:ea typeface="+mn-ea"/>
          <a:cs typeface="+mn-cs"/>
        </a:defRPr>
      </a:lvl5pPr>
      <a:lvl6pPr marL="1605724" algn="l" defTabSz="321142" rtl="0" eaLnBrk="1" latinLnBrk="0" hangingPunct="1">
        <a:defRPr sz="1300" kern="1200">
          <a:solidFill>
            <a:schemeClr val="tx1"/>
          </a:solidFill>
          <a:latin typeface="+mn-lt"/>
          <a:ea typeface="+mn-ea"/>
          <a:cs typeface="+mn-cs"/>
        </a:defRPr>
      </a:lvl6pPr>
      <a:lvl7pPr marL="1926868" algn="l" defTabSz="321142" rtl="0" eaLnBrk="1" latinLnBrk="0" hangingPunct="1">
        <a:defRPr sz="1300" kern="1200">
          <a:solidFill>
            <a:schemeClr val="tx1"/>
          </a:solidFill>
          <a:latin typeface="+mn-lt"/>
          <a:ea typeface="+mn-ea"/>
          <a:cs typeface="+mn-cs"/>
        </a:defRPr>
      </a:lvl7pPr>
      <a:lvl8pPr marL="2248016" algn="l" defTabSz="321142" rtl="0" eaLnBrk="1" latinLnBrk="0" hangingPunct="1">
        <a:defRPr sz="1300" kern="1200">
          <a:solidFill>
            <a:schemeClr val="tx1"/>
          </a:solidFill>
          <a:latin typeface="+mn-lt"/>
          <a:ea typeface="+mn-ea"/>
          <a:cs typeface="+mn-cs"/>
        </a:defRPr>
      </a:lvl8pPr>
      <a:lvl9pPr marL="2569160" algn="l" defTabSz="321142" rtl="0" eaLnBrk="1" latinLnBrk="0" hangingPunct="1">
        <a:defRPr sz="13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bwMode="auto">
          <a:xfrm>
            <a:off x="573732" y="0"/>
            <a:ext cx="8001000" cy="1143000"/>
          </a:xfrm>
          <a:prstGeom prst="rect">
            <a:avLst/>
          </a:prstGeom>
          <a:noFill/>
          <a:ln w="12700">
            <a:noFill/>
            <a:miter lim="800000"/>
            <a:headEnd/>
            <a:tailEnd/>
          </a:ln>
        </p:spPr>
        <p:txBody>
          <a:bodyPr vert="horz" wrap="square" lIns="35691" tIns="35691" rIns="76304" bIns="35691" numCol="1" anchor="b" anchorCtr="0" compatLnSpc="1">
            <a:prstTxWarp prst="textNoShape">
              <a:avLst/>
            </a:prstTxWarp>
          </a:bodyPr>
          <a:lstStyle/>
          <a:p>
            <a:pPr lvl="0"/>
            <a:r>
              <a:rPr lang="en-US">
                <a:sym typeface="Verdana" charset="0"/>
              </a:rPr>
              <a:t>Click to edit Master title style</a:t>
            </a:r>
          </a:p>
        </p:txBody>
      </p:sp>
      <p:sp>
        <p:nvSpPr>
          <p:cNvPr id="26627" name="Rectangle 2"/>
          <p:cNvSpPr>
            <a:spLocks noGrp="1" noChangeArrowheads="1"/>
          </p:cNvSpPr>
          <p:nvPr>
            <p:ph type="body" idx="1"/>
          </p:nvPr>
        </p:nvSpPr>
        <p:spPr bwMode="auto">
          <a:xfrm>
            <a:off x="565919" y="1446621"/>
            <a:ext cx="8001000" cy="5411391"/>
          </a:xfrm>
          <a:prstGeom prst="rect">
            <a:avLst/>
          </a:prstGeom>
          <a:noFill/>
          <a:ln w="12700">
            <a:noFill/>
            <a:miter lim="800000"/>
            <a:headEnd/>
            <a:tailEnd/>
          </a:ln>
        </p:spPr>
        <p:txBody>
          <a:bodyPr vert="horz" wrap="square" lIns="35691" tIns="35691" rIns="76304" bIns="35691" numCol="1" anchor="t" anchorCtr="0" compatLnSpc="1">
            <a:prstTxWarp prst="textNoShape">
              <a:avLst/>
            </a:prstTxWarp>
          </a:bodyPr>
          <a:lstStyle/>
          <a:p>
            <a:pPr lvl="0"/>
            <a:r>
              <a:rPr lang="en-US">
                <a:sym typeface="Verdana" charset="0"/>
              </a:rPr>
              <a:t>Click to edit Master text styles</a:t>
            </a:r>
          </a:p>
          <a:p>
            <a:pPr lvl="1"/>
            <a:r>
              <a:rPr lang="en-US">
                <a:sym typeface="Verdana" charset="0"/>
              </a:rPr>
              <a:t>Second level</a:t>
            </a:r>
          </a:p>
          <a:p>
            <a:pPr lvl="2"/>
            <a:r>
              <a:rPr lang="en-US">
                <a:sym typeface="Verdana" charset="0"/>
              </a:rPr>
              <a:t>Third level</a:t>
            </a:r>
          </a:p>
          <a:p>
            <a:pPr lvl="3"/>
            <a:r>
              <a:rPr lang="en-US">
                <a:sym typeface="Verdana" charset="0"/>
              </a:rPr>
              <a:t>Fourth level</a:t>
            </a:r>
          </a:p>
          <a:p>
            <a:pPr lvl="4"/>
            <a:r>
              <a:rPr lang="en-US">
                <a:sym typeface="Verdana" charset="0"/>
              </a:rPr>
              <a:t>Fifth level</a:t>
            </a:r>
          </a:p>
        </p:txBody>
      </p:sp>
      <p:sp>
        <p:nvSpPr>
          <p:cNvPr id="2051" name="Text Box 3"/>
          <p:cNvSpPr txBox="1">
            <a:spLocks noGrp="1" noChangeArrowheads="1"/>
          </p:cNvSpPr>
          <p:nvPr>
            <p:ph type="sldNum" sz="quarter" idx="4"/>
          </p:nvPr>
        </p:nvSpPr>
        <p:spPr bwMode="auto">
          <a:xfrm>
            <a:off x="8108157" y="6545461"/>
            <a:ext cx="261193" cy="241102"/>
          </a:xfrm>
          <a:prstGeom prst="rect">
            <a:avLst/>
          </a:prstGeom>
          <a:noFill/>
          <a:ln w="12700">
            <a:noFill/>
            <a:miter lim="800000"/>
            <a:headEnd/>
            <a:tailEnd/>
          </a:ln>
          <a:effectLst/>
        </p:spPr>
        <p:txBody>
          <a:bodyPr vert="horz" wrap="none" lIns="64248" tIns="32123" rIns="64248" bIns="32123" numCol="1" anchor="t" anchorCtr="0" compatLnSpc="1">
            <a:prstTxWarp prst="textNoShape">
              <a:avLst/>
            </a:prstTxWarp>
          </a:bodyPr>
          <a:lstStyle>
            <a:lvl1pPr algn="ctr">
              <a:defRPr sz="1100">
                <a:solidFill>
                  <a:schemeClr val="tx1"/>
                </a:solidFill>
                <a:latin typeface="+mn-lt"/>
                <a:ea typeface="Verdana" charset="0"/>
                <a:cs typeface="Verdana" charset="0"/>
                <a:sym typeface="Verdana" charset="0"/>
              </a:defRPr>
            </a:lvl1pPr>
          </a:lstStyle>
          <a:p>
            <a:pPr defTabSz="914165" fontAlgn="base">
              <a:spcBef>
                <a:spcPct val="0"/>
              </a:spcBef>
              <a:spcAft>
                <a:spcPct val="0"/>
              </a:spcAft>
              <a:defRPr/>
            </a:pPr>
            <a:fld id="{8EB36121-9CA8-7C4F-A014-7F4E73DDF31C}" type="slidenum">
              <a:rPr lang="en-US" smtClean="0">
                <a:solidFill>
                  <a:srgbClr val="000000"/>
                </a:solidFill>
                <a:latin typeface="Verdana"/>
              </a:rPr>
              <a:pPr defTabSz="914165" fontAlgn="base">
                <a:spcBef>
                  <a:spcPct val="0"/>
                </a:spcBef>
                <a:spcAft>
                  <a:spcPct val="0"/>
                </a:spcAft>
                <a:defRPr/>
              </a:pPr>
              <a:t>‹#›</a:t>
            </a:fld>
            <a:endParaRPr lang="en-US">
              <a:solidFill>
                <a:srgbClr val="000000"/>
              </a:solidFill>
              <a:latin typeface="Verdana"/>
            </a:endParaRPr>
          </a:p>
        </p:txBody>
      </p:sp>
      <p:grpSp>
        <p:nvGrpSpPr>
          <p:cNvPr id="26629" name="Group 1"/>
          <p:cNvGrpSpPr>
            <a:grpSpLocks/>
          </p:cNvGrpSpPr>
          <p:nvPr userDrawn="1"/>
        </p:nvGrpSpPr>
        <p:grpSpPr bwMode="auto">
          <a:xfrm>
            <a:off x="606103" y="1223379"/>
            <a:ext cx="7958584" cy="109389"/>
            <a:chOff x="0" y="0"/>
            <a:chExt cx="7129" cy="98"/>
          </a:xfrm>
        </p:grpSpPr>
        <p:sp>
          <p:nvSpPr>
            <p:cNvPr id="6" name="Rectangle 2"/>
            <p:cNvSpPr>
              <a:spLocks/>
            </p:cNvSpPr>
            <p:nvPr/>
          </p:nvSpPr>
          <p:spPr bwMode="auto">
            <a:xfrm>
              <a:off x="0" y="0"/>
              <a:ext cx="4170" cy="98"/>
            </a:xfrm>
            <a:prstGeom prst="rect">
              <a:avLst/>
            </a:prstGeom>
            <a:solidFill>
              <a:srgbClr val="CC5500"/>
            </a:solidFill>
            <a:ln w="9525">
              <a:noFill/>
              <a:round/>
              <a:headEnd/>
              <a:tailEnd/>
            </a:ln>
          </p:spPr>
          <p:txBody>
            <a:bodyPr lIns="0" tIns="0" rIns="0" bIns="0">
              <a:prstTxWarp prst="textNoShape">
                <a:avLst/>
              </a:prstTxWarp>
            </a:bodyPr>
            <a:lstStyle/>
            <a:p>
              <a:pPr algn="ctr" defTabSz="914165" fontAlgn="base">
                <a:spcBef>
                  <a:spcPct val="0"/>
                </a:spcBef>
                <a:spcAft>
                  <a:spcPct val="0"/>
                </a:spcAft>
                <a:defRPr/>
              </a:pPr>
              <a:endParaRPr lang="en-US" sz="3000">
                <a:solidFill>
                  <a:srgbClr val="000000"/>
                </a:solidFill>
                <a:latin typeface="Gill Sans" charset="0"/>
                <a:ea typeface="ヒラギノ角ゴ ProN W3" charset="-128"/>
                <a:cs typeface="ヒラギノ角ゴ ProN W3" charset="-128"/>
                <a:sym typeface="Gill Sans" charset="0"/>
              </a:endParaRPr>
            </a:p>
          </p:txBody>
        </p:sp>
        <p:sp>
          <p:nvSpPr>
            <p:cNvPr id="7" name="Line 3"/>
            <p:cNvSpPr>
              <a:spLocks noChangeShapeType="1"/>
            </p:cNvSpPr>
            <p:nvPr/>
          </p:nvSpPr>
          <p:spPr bwMode="auto">
            <a:xfrm>
              <a:off x="0" y="0"/>
              <a:ext cx="7129" cy="0"/>
            </a:xfrm>
            <a:prstGeom prst="line">
              <a:avLst/>
            </a:prstGeom>
            <a:noFill/>
            <a:ln w="9525">
              <a:solidFill>
                <a:srgbClr val="CC5500"/>
              </a:solidFill>
              <a:round/>
              <a:headEnd/>
              <a:tailEnd/>
            </a:ln>
          </p:spPr>
          <p:txBody>
            <a:bodyPr lIns="0" tIns="0" rIns="0" bIns="0">
              <a:prstTxWarp prst="textNoShape">
                <a:avLst/>
              </a:prstTxWarp>
            </a:bodyPr>
            <a:lstStyle/>
            <a:p>
              <a:pPr defTabSz="914165" fontAlgn="base">
                <a:spcBef>
                  <a:spcPct val="0"/>
                </a:spcBef>
                <a:spcAft>
                  <a:spcPct val="0"/>
                </a:spcAft>
                <a:defRPr/>
              </a:pPr>
              <a:endParaRPr lang="en-US" sz="3000">
                <a:solidFill>
                  <a:srgbClr val="000000"/>
                </a:solidFill>
                <a:latin typeface="Gill Sans" charset="0"/>
                <a:ea typeface="ヒラギノ角ゴ ProN W3" charset="-128"/>
                <a:cs typeface="ヒラギノ角ゴ ProN W3" charset="-128"/>
                <a:sym typeface="Gill Sans" charset="0"/>
              </a:endParaRPr>
            </a:p>
          </p:txBody>
        </p:sp>
      </p:grpSp>
    </p:spTree>
    <p:extLst>
      <p:ext uri="{BB962C8B-B14F-4D97-AF65-F5344CB8AC3E}">
        <p14:creationId xmlns:p14="http://schemas.microsoft.com/office/powerpoint/2010/main" val="3181798143"/>
      </p:ext>
    </p:extLst>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Lst>
  <p:transition xmlns:p14="http://schemas.microsoft.com/office/powerpoint/2010/main"/>
  <p:hf hdr="0" ftr="0" dt="0"/>
  <p:txStyles>
    <p:titleStyle>
      <a:lvl1pPr marL="4465" indent="-4465" algn="l" rtl="0" eaLnBrk="0" fontAlgn="base" hangingPunct="0">
        <a:spcBef>
          <a:spcPct val="0"/>
        </a:spcBef>
        <a:spcAft>
          <a:spcPct val="0"/>
        </a:spcAft>
        <a:defRPr sz="3800">
          <a:solidFill>
            <a:srgbClr val="009900"/>
          </a:solidFill>
          <a:latin typeface="+mj-lt"/>
          <a:ea typeface="+mj-ea"/>
          <a:cs typeface="+mj-cs"/>
          <a:sym typeface="Verdana" charset="0"/>
        </a:defRPr>
      </a:lvl1pPr>
      <a:lvl2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2pPr>
      <a:lvl3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3pPr>
      <a:lvl4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4pPr>
      <a:lvl5pPr marL="4465" indent="-4465" algn="l" rtl="0" eaLnBrk="0" fontAlgn="base" hangingPunct="0">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5pPr>
      <a:lvl6pPr marL="325705"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6pPr>
      <a:lvl7pPr marL="646950"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7pPr>
      <a:lvl8pPr marL="968190"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8pPr>
      <a:lvl9pPr marL="1289436" algn="l" rtl="0" fontAlgn="base">
        <a:spcBef>
          <a:spcPct val="0"/>
        </a:spcBef>
        <a:spcAft>
          <a:spcPct val="0"/>
        </a:spcAft>
        <a:defRPr sz="3800">
          <a:solidFill>
            <a:srgbClr val="009900"/>
          </a:solidFill>
          <a:latin typeface="Verdana" charset="0"/>
          <a:ea typeface="ヒラギノ角ゴ ProN W3" charset="-128"/>
          <a:cs typeface="ヒラギノ角ゴ ProN W3" charset="-128"/>
          <a:sym typeface="Verdana" charset="0"/>
        </a:defRPr>
      </a:lvl9pPr>
    </p:titleStyle>
    <p:bodyStyle>
      <a:lvl1pPr marL="356951" indent="-329067" algn="l" rtl="0" eaLnBrk="0" fontAlgn="base" hangingPunct="0">
        <a:spcBef>
          <a:spcPts val="703"/>
        </a:spcBef>
        <a:spcAft>
          <a:spcPct val="0"/>
        </a:spcAft>
        <a:buClr>
          <a:srgbClr val="CC5500"/>
        </a:buClr>
        <a:buSzPct val="125000"/>
        <a:buFont typeface="Arial" charset="0"/>
        <a:buChar char="•"/>
        <a:defRPr sz="3000">
          <a:solidFill>
            <a:schemeClr val="tx1"/>
          </a:solidFill>
          <a:latin typeface="+mn-lt"/>
          <a:ea typeface="+mn-ea"/>
          <a:cs typeface="+mn-cs"/>
          <a:sym typeface="Verdana" charset="0"/>
        </a:defRPr>
      </a:lvl1pPr>
      <a:lvl2pPr marL="629137" indent="-305643" algn="l" rtl="0" eaLnBrk="0" fontAlgn="base" hangingPunct="0">
        <a:spcBef>
          <a:spcPts val="633"/>
        </a:spcBef>
        <a:spcAft>
          <a:spcPct val="0"/>
        </a:spcAft>
        <a:buClr>
          <a:srgbClr val="CC5500"/>
        </a:buClr>
        <a:buSzPct val="125000"/>
        <a:buFont typeface="Arial" charset="0"/>
        <a:buChar char="•"/>
        <a:defRPr sz="2500">
          <a:solidFill>
            <a:schemeClr val="tx1"/>
          </a:solidFill>
          <a:latin typeface="+mn-lt"/>
          <a:ea typeface="+mn-ea"/>
          <a:cs typeface="+mn-cs"/>
          <a:sym typeface="Verdana" charset="0"/>
        </a:defRPr>
      </a:lvl2pPr>
      <a:lvl3pPr marL="908002" indent="-276642" algn="l" rtl="0" eaLnBrk="0" fontAlgn="base" hangingPunct="0">
        <a:spcBef>
          <a:spcPts val="562"/>
        </a:spcBef>
        <a:spcAft>
          <a:spcPct val="0"/>
        </a:spcAft>
        <a:buClr>
          <a:srgbClr val="CC5500"/>
        </a:buClr>
        <a:buSzPct val="125000"/>
        <a:buFont typeface="Arial" charset="0"/>
        <a:buChar char="•"/>
        <a:defRPr sz="2200">
          <a:solidFill>
            <a:schemeClr val="tx1"/>
          </a:solidFill>
          <a:latin typeface="+mn-lt"/>
          <a:ea typeface="+mn-ea"/>
          <a:cs typeface="+mn-cs"/>
          <a:sym typeface="Verdana" charset="0"/>
        </a:defRPr>
      </a:lvl3pPr>
      <a:lvl4pPr marL="1181299" indent="-271062" algn="l" rtl="0" eaLnBrk="0" fontAlgn="base" hangingPunct="0">
        <a:spcBef>
          <a:spcPts val="492"/>
        </a:spcBef>
        <a:spcAft>
          <a:spcPct val="0"/>
        </a:spcAft>
        <a:buClr>
          <a:srgbClr val="CC5500"/>
        </a:buClr>
        <a:buSzPct val="125000"/>
        <a:buFont typeface="Arial" charset="0"/>
        <a:buChar char="•"/>
        <a:defRPr sz="2000">
          <a:solidFill>
            <a:schemeClr val="tx1"/>
          </a:solidFill>
          <a:latin typeface="+mn-lt"/>
          <a:ea typeface="+mn-ea"/>
          <a:cs typeface="+mn-cs"/>
          <a:sym typeface="Verdana" charset="0"/>
        </a:defRPr>
      </a:lvl4pPr>
      <a:lvl5pPr marL="1462401" indent="-278873" algn="l" rtl="0" eaLnBrk="0" fontAlgn="base" hangingPunct="0">
        <a:spcBef>
          <a:spcPts val="633"/>
        </a:spcBef>
        <a:spcAft>
          <a:spcPct val="0"/>
        </a:spcAft>
        <a:buClr>
          <a:srgbClr val="CC5500"/>
        </a:buClr>
        <a:buSzPct val="125000"/>
        <a:buFont typeface="Arial" charset="0"/>
        <a:buChar char="•"/>
        <a:defRPr sz="2000">
          <a:solidFill>
            <a:schemeClr val="tx1"/>
          </a:solidFill>
          <a:latin typeface="+mn-lt"/>
          <a:ea typeface="+mn-ea"/>
          <a:cs typeface="+mn-cs"/>
          <a:sym typeface="Verdana" charset="0"/>
        </a:defRPr>
      </a:lvl5pPr>
      <a:lvl6pPr marL="1784684" indent="-279974"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6pPr>
      <a:lvl7pPr marL="2105928" indent="-279974"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7pPr>
      <a:lvl8pPr marL="2427175" indent="-279974"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8pPr>
      <a:lvl9pPr marL="2748415" indent="-279974" algn="l" rtl="0" fontAlgn="base">
        <a:spcBef>
          <a:spcPts val="633"/>
        </a:spcBef>
        <a:spcAft>
          <a:spcPct val="0"/>
        </a:spcAft>
        <a:buClr>
          <a:srgbClr val="CC5500"/>
        </a:buClr>
        <a:buSzPct val="100000"/>
        <a:buFont typeface="Wingdings" charset="2"/>
        <a:buChar char="§"/>
        <a:defRPr sz="2000">
          <a:solidFill>
            <a:schemeClr val="tx1"/>
          </a:solidFill>
          <a:latin typeface="+mn-lt"/>
          <a:ea typeface="+mn-ea"/>
          <a:cs typeface="+mn-cs"/>
          <a:sym typeface="Verdana" charset="0"/>
        </a:defRPr>
      </a:lvl9pPr>
    </p:bodyStyle>
    <p:otherStyle>
      <a:defPPr>
        <a:defRPr lang="en-US"/>
      </a:defPPr>
      <a:lvl1pPr marL="0" algn="l" defTabSz="321241" rtl="0" eaLnBrk="1" latinLnBrk="0" hangingPunct="1">
        <a:defRPr sz="1300" kern="1200">
          <a:solidFill>
            <a:schemeClr val="tx1"/>
          </a:solidFill>
          <a:latin typeface="+mn-lt"/>
          <a:ea typeface="+mn-ea"/>
          <a:cs typeface="+mn-cs"/>
        </a:defRPr>
      </a:lvl1pPr>
      <a:lvl2pPr marL="321241" algn="l" defTabSz="321241" rtl="0" eaLnBrk="1" latinLnBrk="0" hangingPunct="1">
        <a:defRPr sz="1300" kern="1200">
          <a:solidFill>
            <a:schemeClr val="tx1"/>
          </a:solidFill>
          <a:latin typeface="+mn-lt"/>
          <a:ea typeface="+mn-ea"/>
          <a:cs typeface="+mn-cs"/>
        </a:defRPr>
      </a:lvl2pPr>
      <a:lvl3pPr marL="642486" algn="l" defTabSz="321241" rtl="0" eaLnBrk="1" latinLnBrk="0" hangingPunct="1">
        <a:defRPr sz="1300" kern="1200">
          <a:solidFill>
            <a:schemeClr val="tx1"/>
          </a:solidFill>
          <a:latin typeface="+mn-lt"/>
          <a:ea typeface="+mn-ea"/>
          <a:cs typeface="+mn-cs"/>
        </a:defRPr>
      </a:lvl3pPr>
      <a:lvl4pPr marL="963727" algn="l" defTabSz="321241" rtl="0" eaLnBrk="1" latinLnBrk="0" hangingPunct="1">
        <a:defRPr sz="1300" kern="1200">
          <a:solidFill>
            <a:schemeClr val="tx1"/>
          </a:solidFill>
          <a:latin typeface="+mn-lt"/>
          <a:ea typeface="+mn-ea"/>
          <a:cs typeface="+mn-cs"/>
        </a:defRPr>
      </a:lvl4pPr>
      <a:lvl5pPr marL="1284973" algn="l" defTabSz="321241" rtl="0" eaLnBrk="1" latinLnBrk="0" hangingPunct="1">
        <a:defRPr sz="1300" kern="1200">
          <a:solidFill>
            <a:schemeClr val="tx1"/>
          </a:solidFill>
          <a:latin typeface="+mn-lt"/>
          <a:ea typeface="+mn-ea"/>
          <a:cs typeface="+mn-cs"/>
        </a:defRPr>
      </a:lvl5pPr>
      <a:lvl6pPr marL="1606216" algn="l" defTabSz="321241" rtl="0" eaLnBrk="1" latinLnBrk="0" hangingPunct="1">
        <a:defRPr sz="1300" kern="1200">
          <a:solidFill>
            <a:schemeClr val="tx1"/>
          </a:solidFill>
          <a:latin typeface="+mn-lt"/>
          <a:ea typeface="+mn-ea"/>
          <a:cs typeface="+mn-cs"/>
        </a:defRPr>
      </a:lvl6pPr>
      <a:lvl7pPr marL="1927460" algn="l" defTabSz="321241" rtl="0" eaLnBrk="1" latinLnBrk="0" hangingPunct="1">
        <a:defRPr sz="1300" kern="1200">
          <a:solidFill>
            <a:schemeClr val="tx1"/>
          </a:solidFill>
          <a:latin typeface="+mn-lt"/>
          <a:ea typeface="+mn-ea"/>
          <a:cs typeface="+mn-cs"/>
        </a:defRPr>
      </a:lvl7pPr>
      <a:lvl8pPr marL="2248706" algn="l" defTabSz="321241" rtl="0" eaLnBrk="1" latinLnBrk="0" hangingPunct="1">
        <a:defRPr sz="1300" kern="1200">
          <a:solidFill>
            <a:schemeClr val="tx1"/>
          </a:solidFill>
          <a:latin typeface="+mn-lt"/>
          <a:ea typeface="+mn-ea"/>
          <a:cs typeface="+mn-cs"/>
        </a:defRPr>
      </a:lvl8pPr>
      <a:lvl9pPr marL="2569949" algn="l" defTabSz="321241" rtl="0" eaLnBrk="1" latinLnBrk="0" hangingPunct="1">
        <a:defRPr sz="13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r>
              <a:rPr lang="en-US" altLang="en-US"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285725" y="6357958"/>
            <a:ext cx="1347679" cy="389938"/>
          </a:xfrm>
          <a:prstGeom prst="rect">
            <a:avLst/>
          </a:prstGeom>
        </p:spPr>
      </p:pic>
    </p:spTree>
    <p:extLst>
      <p:ext uri="{BB962C8B-B14F-4D97-AF65-F5344CB8AC3E}">
        <p14:creationId xmlns:p14="http://schemas.microsoft.com/office/powerpoint/2010/main" val="3366187679"/>
      </p:ext>
    </p:extLst>
  </p:cSld>
  <p:clrMap bg1="lt1" tx1="dk1" bg2="lt2" tx2="dk2" accent1="accent1" accent2="accent2" accent3="accent3" accent4="accent4" accent5="accent5" accent6="accent6" hlink="hlink" folHlink="folHlink"/>
  <p:sldLayoutIdLst>
    <p:sldLayoutId id="2147484322" r:id="rId1"/>
    <p:sldLayoutId id="2147484323" r:id="rId2"/>
    <p:sldLayoutId id="2147484324" r:id="rId3"/>
    <p:sldLayoutId id="2147484325" r:id="rId4"/>
    <p:sldLayoutId id="2147484326" r:id="rId5"/>
    <p:sldLayoutId id="2147484327" r:id="rId6"/>
    <p:sldLayoutId id="2147484328" r:id="rId7"/>
    <p:sldLayoutId id="2147484329" r:id="rId8"/>
    <p:sldLayoutId id="2147484330" r:id="rId9"/>
    <p:sldLayoutId id="2147484331" r:id="rId10"/>
    <p:sldLayoutId id="214748433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380466367"/>
      </p:ext>
    </p:extLst>
  </p:cSld>
  <p:clrMap bg1="lt1" tx1="dk1" bg2="lt2" tx2="dk2" accent1="accent1" accent2="accent2" accent3="accent3" accent4="accent4" accent5="accent5" accent6="accent6" hlink="hlink" folHlink="folHlink"/>
  <p:sldLayoutIdLst>
    <p:sldLayoutId id="2147484347" r:id="rId1"/>
    <p:sldLayoutId id="2147484348" r:id="rId2"/>
    <p:sldLayoutId id="2147484349" r:id="rId3"/>
    <p:sldLayoutId id="2147484350" r:id="rId4"/>
    <p:sldLayoutId id="2147484351" r:id="rId5"/>
    <p:sldLayoutId id="2147484352" r:id="rId6"/>
    <p:sldLayoutId id="2147484353" r:id="rId7"/>
    <p:sldLayoutId id="2147484354" r:id="rId8"/>
    <p:sldLayoutId id="2147484355" r:id="rId9"/>
    <p:sldLayoutId id="2147484356" r:id="rId10"/>
    <p:sldLayoutId id="214748435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1"/>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mj-lt"/>
                <a:ea typeface="+mn-ea"/>
                <a:cs typeface="+mn-cs"/>
              </a:defRPr>
            </a:lvl1pPr>
          </a:lstStyle>
          <a:p>
            <a:pPr defTabSz="914165" fontAlgn="base">
              <a:spcBef>
                <a:spcPct val="0"/>
              </a:spcBef>
              <a:spcAft>
                <a:spcPct val="0"/>
              </a:spcAft>
              <a:defRPr/>
            </a:pPr>
            <a:endParaRPr lang="en-US" altLang="en-US">
              <a:solidFill>
                <a:srgbClr val="000000"/>
              </a:solidFill>
              <a:latin typeface="Garamond"/>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charset="0"/>
              </a:defRPr>
            </a:lvl1pPr>
          </a:lstStyle>
          <a:p>
            <a:pPr defTabSz="914165" fontAlgn="base">
              <a:spcBef>
                <a:spcPct val="0"/>
              </a:spcBef>
              <a:spcAft>
                <a:spcPct val="0"/>
              </a:spcAft>
            </a:pPr>
            <a:fld id="{D466F582-0171-F94E-A701-C8B9F2B60E51}" type="slidenum">
              <a:rPr lang="en-US" smtClean="0">
                <a:solidFill>
                  <a:srgbClr val="000000"/>
                </a:solidFill>
                <a:ea typeface="ＭＳ Ｐゴシック" charset="0"/>
                <a:cs typeface="ＭＳ Ｐゴシック" charset="0"/>
              </a:rPr>
              <a:pPr defTabSz="914165" fontAlgn="base">
                <a:spcBef>
                  <a:spcPct val="0"/>
                </a:spcBef>
                <a:spcAft>
                  <a:spcPct val="0"/>
                </a:spcAft>
              </a:pPr>
              <a:t>‹#›</a:t>
            </a:fld>
            <a:endParaRPr lang="en-US" smtClean="0">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248400"/>
            <a:ext cx="8610600" cy="0"/>
          </a:xfrm>
          <a:prstGeom prst="line">
            <a:avLst/>
          </a:prstGeom>
          <a:noFill/>
          <a:ln w="19050">
            <a:solidFill>
              <a:schemeClr val="accent1"/>
            </a:solidFill>
            <a:round/>
            <a:headEnd/>
            <a:tailEnd/>
          </a:ln>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pitchFamily="34" charset="-128"/>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pitchFamily="34" charset="-128"/>
              <a:cs typeface="ＭＳ Ｐゴシック" charset="0"/>
            </a:endParaRPr>
          </a:p>
        </p:txBody>
      </p:sp>
    </p:spTree>
    <p:extLst>
      <p:ext uri="{BB962C8B-B14F-4D97-AF65-F5344CB8AC3E}">
        <p14:creationId xmlns:p14="http://schemas.microsoft.com/office/powerpoint/2010/main" val="2050193184"/>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 id="2147484372"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082" algn="l" rtl="0" fontAlgn="base">
        <a:spcBef>
          <a:spcPct val="0"/>
        </a:spcBef>
        <a:spcAft>
          <a:spcPct val="0"/>
        </a:spcAft>
        <a:defRPr sz="4000">
          <a:solidFill>
            <a:schemeClr val="tx2"/>
          </a:solidFill>
          <a:latin typeface="Garamond" pitchFamily="-106" charset="0"/>
        </a:defRPr>
      </a:lvl6pPr>
      <a:lvl7pPr marL="914165" algn="l" rtl="0" fontAlgn="base">
        <a:spcBef>
          <a:spcPct val="0"/>
        </a:spcBef>
        <a:spcAft>
          <a:spcPct val="0"/>
        </a:spcAft>
        <a:defRPr sz="4000">
          <a:solidFill>
            <a:schemeClr val="tx2"/>
          </a:solidFill>
          <a:latin typeface="Garamond" pitchFamily="-106" charset="0"/>
        </a:defRPr>
      </a:lvl7pPr>
      <a:lvl8pPr marL="1371250" algn="l" rtl="0" fontAlgn="base">
        <a:spcBef>
          <a:spcPct val="0"/>
        </a:spcBef>
        <a:spcAft>
          <a:spcPct val="0"/>
        </a:spcAft>
        <a:defRPr sz="4000">
          <a:solidFill>
            <a:schemeClr val="tx2"/>
          </a:solidFill>
          <a:latin typeface="Garamond" pitchFamily="-106" charset="0"/>
        </a:defRPr>
      </a:lvl8pPr>
      <a:lvl9pPr marL="1828332" algn="l" rtl="0" fontAlgn="base">
        <a:spcBef>
          <a:spcPct val="0"/>
        </a:spcBef>
        <a:spcAft>
          <a:spcPct val="0"/>
        </a:spcAft>
        <a:defRPr sz="4000">
          <a:solidFill>
            <a:schemeClr val="tx2"/>
          </a:solidFill>
          <a:latin typeface="Garamond" pitchFamily="-106" charset="0"/>
        </a:defRPr>
      </a:lvl9pPr>
    </p:titleStyle>
    <p:bodyStyle>
      <a:lvl1pPr marL="342813" indent="-342813"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753" indent="-325355"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089" indent="-35074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507" indent="-31583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0733" indent="-339639"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7818"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4898"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1983"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063"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082" rtl="0" eaLnBrk="1" latinLnBrk="0" hangingPunct="1">
        <a:defRPr sz="1800" kern="1200">
          <a:solidFill>
            <a:schemeClr val="tx1"/>
          </a:solidFill>
          <a:latin typeface="+mn-lt"/>
          <a:ea typeface="+mn-ea"/>
          <a:cs typeface="+mn-cs"/>
        </a:defRPr>
      </a:lvl1pPr>
      <a:lvl2pPr marL="457082" algn="l" defTabSz="457082" rtl="0" eaLnBrk="1" latinLnBrk="0" hangingPunct="1">
        <a:defRPr sz="1800" kern="1200">
          <a:solidFill>
            <a:schemeClr val="tx1"/>
          </a:solidFill>
          <a:latin typeface="+mn-lt"/>
          <a:ea typeface="+mn-ea"/>
          <a:cs typeface="+mn-cs"/>
        </a:defRPr>
      </a:lvl2pPr>
      <a:lvl3pPr marL="914165" algn="l" defTabSz="457082" rtl="0" eaLnBrk="1" latinLnBrk="0" hangingPunct="1">
        <a:defRPr sz="1800" kern="1200">
          <a:solidFill>
            <a:schemeClr val="tx1"/>
          </a:solidFill>
          <a:latin typeface="+mn-lt"/>
          <a:ea typeface="+mn-ea"/>
          <a:cs typeface="+mn-cs"/>
        </a:defRPr>
      </a:lvl3pPr>
      <a:lvl4pPr marL="1371250" algn="l" defTabSz="457082" rtl="0" eaLnBrk="1" latinLnBrk="0" hangingPunct="1">
        <a:defRPr sz="1800" kern="1200">
          <a:solidFill>
            <a:schemeClr val="tx1"/>
          </a:solidFill>
          <a:latin typeface="+mn-lt"/>
          <a:ea typeface="+mn-ea"/>
          <a:cs typeface="+mn-cs"/>
        </a:defRPr>
      </a:lvl4pPr>
      <a:lvl5pPr marL="1828332" algn="l" defTabSz="457082" rtl="0" eaLnBrk="1" latinLnBrk="0" hangingPunct="1">
        <a:defRPr sz="1800" kern="1200">
          <a:solidFill>
            <a:schemeClr val="tx1"/>
          </a:solidFill>
          <a:latin typeface="+mn-lt"/>
          <a:ea typeface="+mn-ea"/>
          <a:cs typeface="+mn-cs"/>
        </a:defRPr>
      </a:lvl5pPr>
      <a:lvl6pPr marL="2285415" algn="l" defTabSz="457082" rtl="0" eaLnBrk="1" latinLnBrk="0" hangingPunct="1">
        <a:defRPr sz="1800" kern="1200">
          <a:solidFill>
            <a:schemeClr val="tx1"/>
          </a:solidFill>
          <a:latin typeface="+mn-lt"/>
          <a:ea typeface="+mn-ea"/>
          <a:cs typeface="+mn-cs"/>
        </a:defRPr>
      </a:lvl6pPr>
      <a:lvl7pPr marL="2742500" algn="l" defTabSz="457082" rtl="0" eaLnBrk="1" latinLnBrk="0" hangingPunct="1">
        <a:defRPr sz="1800" kern="1200">
          <a:solidFill>
            <a:schemeClr val="tx1"/>
          </a:solidFill>
          <a:latin typeface="+mn-lt"/>
          <a:ea typeface="+mn-ea"/>
          <a:cs typeface="+mn-cs"/>
        </a:defRPr>
      </a:lvl7pPr>
      <a:lvl8pPr marL="3199580" algn="l" defTabSz="457082" rtl="0" eaLnBrk="1" latinLnBrk="0" hangingPunct="1">
        <a:defRPr sz="1800" kern="1200">
          <a:solidFill>
            <a:schemeClr val="tx1"/>
          </a:solidFill>
          <a:latin typeface="+mn-lt"/>
          <a:ea typeface="+mn-ea"/>
          <a:cs typeface="+mn-cs"/>
        </a:defRPr>
      </a:lvl8pPr>
      <a:lvl9pPr marL="3656665" algn="l" defTabSz="457082"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1"/>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mj-lt"/>
                <a:ea typeface="+mn-ea"/>
                <a:cs typeface="+mn-cs"/>
              </a:defRPr>
            </a:lvl1pPr>
          </a:lstStyle>
          <a:p>
            <a:pPr defTabSz="914165" fontAlgn="base">
              <a:spcBef>
                <a:spcPct val="0"/>
              </a:spcBef>
              <a:spcAft>
                <a:spcPct val="0"/>
              </a:spcAft>
              <a:defRPr/>
            </a:pPr>
            <a:endParaRPr lang="en-US" altLang="en-US">
              <a:solidFill>
                <a:srgbClr val="000000"/>
              </a:solidFill>
              <a:latin typeface="Garamond"/>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charset="0"/>
              </a:defRPr>
            </a:lvl1pPr>
          </a:lstStyle>
          <a:p>
            <a:pPr defTabSz="914165" fontAlgn="base">
              <a:spcBef>
                <a:spcPct val="0"/>
              </a:spcBef>
              <a:spcAft>
                <a:spcPct val="0"/>
              </a:spcAft>
            </a:pPr>
            <a:fld id="{D466F582-0171-F94E-A701-C8B9F2B60E51}" type="slidenum">
              <a:rPr lang="en-US" smtClean="0">
                <a:solidFill>
                  <a:srgbClr val="000000"/>
                </a:solidFill>
                <a:ea typeface="ＭＳ Ｐゴシック" charset="0"/>
                <a:cs typeface="ＭＳ Ｐゴシック" charset="0"/>
              </a:rPr>
              <a:pPr defTabSz="914165" fontAlgn="base">
                <a:spcBef>
                  <a:spcPct val="0"/>
                </a:spcBef>
                <a:spcAft>
                  <a:spcPct val="0"/>
                </a:spcAft>
              </a:pPr>
              <a:t>‹#›</a:t>
            </a:fld>
            <a:endParaRPr lang="en-US" smtClean="0">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248400"/>
            <a:ext cx="8610600" cy="0"/>
          </a:xfrm>
          <a:prstGeom prst="line">
            <a:avLst/>
          </a:prstGeom>
          <a:noFill/>
          <a:ln w="19050">
            <a:solidFill>
              <a:schemeClr val="accent1"/>
            </a:solidFill>
            <a:round/>
            <a:headEnd/>
            <a:tailEnd/>
          </a:ln>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pitchFamily="34" charset="-128"/>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ＭＳ Ｐゴシック" pitchFamily="34" charset="-128"/>
              <a:cs typeface="ＭＳ Ｐゴシック" charset="0"/>
            </a:endParaRPr>
          </a:p>
        </p:txBody>
      </p:sp>
    </p:spTree>
    <p:extLst>
      <p:ext uri="{BB962C8B-B14F-4D97-AF65-F5344CB8AC3E}">
        <p14:creationId xmlns:p14="http://schemas.microsoft.com/office/powerpoint/2010/main" val="69374150"/>
      </p:ext>
    </p:extLst>
  </p:cSld>
  <p:clrMap bg1="lt1" tx1="dk1" bg2="lt2" tx2="dk2" accent1="accent1" accent2="accent2" accent3="accent3" accent4="accent4" accent5="accent5" accent6="accent6" hlink="hlink" folHlink="folHlink"/>
  <p:sldLayoutIdLst>
    <p:sldLayoutId id="2147484374" r:id="rId1"/>
    <p:sldLayoutId id="2147484375" r:id="rId2"/>
    <p:sldLayoutId id="2147484376" r:id="rId3"/>
    <p:sldLayoutId id="2147484377" r:id="rId4"/>
    <p:sldLayoutId id="2147484378" r:id="rId5"/>
    <p:sldLayoutId id="2147484379" r:id="rId6"/>
    <p:sldLayoutId id="2147484380" r:id="rId7"/>
    <p:sldLayoutId id="2147484381" r:id="rId8"/>
    <p:sldLayoutId id="2147484382" r:id="rId9"/>
    <p:sldLayoutId id="2147484383" r:id="rId10"/>
    <p:sldLayoutId id="2147484384" r:id="rId11"/>
    <p:sldLayoutId id="2147484385"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082" algn="l" rtl="0" fontAlgn="base">
        <a:spcBef>
          <a:spcPct val="0"/>
        </a:spcBef>
        <a:spcAft>
          <a:spcPct val="0"/>
        </a:spcAft>
        <a:defRPr sz="4000">
          <a:solidFill>
            <a:schemeClr val="tx2"/>
          </a:solidFill>
          <a:latin typeface="Garamond" pitchFamily="-106" charset="0"/>
        </a:defRPr>
      </a:lvl6pPr>
      <a:lvl7pPr marL="914165" algn="l" rtl="0" fontAlgn="base">
        <a:spcBef>
          <a:spcPct val="0"/>
        </a:spcBef>
        <a:spcAft>
          <a:spcPct val="0"/>
        </a:spcAft>
        <a:defRPr sz="4000">
          <a:solidFill>
            <a:schemeClr val="tx2"/>
          </a:solidFill>
          <a:latin typeface="Garamond" pitchFamily="-106" charset="0"/>
        </a:defRPr>
      </a:lvl7pPr>
      <a:lvl8pPr marL="1371250" algn="l" rtl="0" fontAlgn="base">
        <a:spcBef>
          <a:spcPct val="0"/>
        </a:spcBef>
        <a:spcAft>
          <a:spcPct val="0"/>
        </a:spcAft>
        <a:defRPr sz="4000">
          <a:solidFill>
            <a:schemeClr val="tx2"/>
          </a:solidFill>
          <a:latin typeface="Garamond" pitchFamily="-106" charset="0"/>
        </a:defRPr>
      </a:lvl8pPr>
      <a:lvl9pPr marL="1828332" algn="l" rtl="0" fontAlgn="base">
        <a:spcBef>
          <a:spcPct val="0"/>
        </a:spcBef>
        <a:spcAft>
          <a:spcPct val="0"/>
        </a:spcAft>
        <a:defRPr sz="4000">
          <a:solidFill>
            <a:schemeClr val="tx2"/>
          </a:solidFill>
          <a:latin typeface="Garamond" pitchFamily="-106" charset="0"/>
        </a:defRPr>
      </a:lvl9pPr>
    </p:titleStyle>
    <p:bodyStyle>
      <a:lvl1pPr marL="342813" indent="-342813"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753" indent="-325355"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089" indent="-35074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507" indent="-31583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0733" indent="-339639"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7818"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4898"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1983"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063" indent="-339639"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082" rtl="0" eaLnBrk="1" latinLnBrk="0" hangingPunct="1">
        <a:defRPr sz="1800" kern="1200">
          <a:solidFill>
            <a:schemeClr val="tx1"/>
          </a:solidFill>
          <a:latin typeface="+mn-lt"/>
          <a:ea typeface="+mn-ea"/>
          <a:cs typeface="+mn-cs"/>
        </a:defRPr>
      </a:lvl1pPr>
      <a:lvl2pPr marL="457082" algn="l" defTabSz="457082" rtl="0" eaLnBrk="1" latinLnBrk="0" hangingPunct="1">
        <a:defRPr sz="1800" kern="1200">
          <a:solidFill>
            <a:schemeClr val="tx1"/>
          </a:solidFill>
          <a:latin typeface="+mn-lt"/>
          <a:ea typeface="+mn-ea"/>
          <a:cs typeface="+mn-cs"/>
        </a:defRPr>
      </a:lvl2pPr>
      <a:lvl3pPr marL="914165" algn="l" defTabSz="457082" rtl="0" eaLnBrk="1" latinLnBrk="0" hangingPunct="1">
        <a:defRPr sz="1800" kern="1200">
          <a:solidFill>
            <a:schemeClr val="tx1"/>
          </a:solidFill>
          <a:latin typeface="+mn-lt"/>
          <a:ea typeface="+mn-ea"/>
          <a:cs typeface="+mn-cs"/>
        </a:defRPr>
      </a:lvl3pPr>
      <a:lvl4pPr marL="1371250" algn="l" defTabSz="457082" rtl="0" eaLnBrk="1" latinLnBrk="0" hangingPunct="1">
        <a:defRPr sz="1800" kern="1200">
          <a:solidFill>
            <a:schemeClr val="tx1"/>
          </a:solidFill>
          <a:latin typeface="+mn-lt"/>
          <a:ea typeface="+mn-ea"/>
          <a:cs typeface="+mn-cs"/>
        </a:defRPr>
      </a:lvl4pPr>
      <a:lvl5pPr marL="1828332" algn="l" defTabSz="457082" rtl="0" eaLnBrk="1" latinLnBrk="0" hangingPunct="1">
        <a:defRPr sz="1800" kern="1200">
          <a:solidFill>
            <a:schemeClr val="tx1"/>
          </a:solidFill>
          <a:latin typeface="+mn-lt"/>
          <a:ea typeface="+mn-ea"/>
          <a:cs typeface="+mn-cs"/>
        </a:defRPr>
      </a:lvl5pPr>
      <a:lvl6pPr marL="2285415" algn="l" defTabSz="457082" rtl="0" eaLnBrk="1" latinLnBrk="0" hangingPunct="1">
        <a:defRPr sz="1800" kern="1200">
          <a:solidFill>
            <a:schemeClr val="tx1"/>
          </a:solidFill>
          <a:latin typeface="+mn-lt"/>
          <a:ea typeface="+mn-ea"/>
          <a:cs typeface="+mn-cs"/>
        </a:defRPr>
      </a:lvl6pPr>
      <a:lvl7pPr marL="2742500" algn="l" defTabSz="457082" rtl="0" eaLnBrk="1" latinLnBrk="0" hangingPunct="1">
        <a:defRPr sz="1800" kern="1200">
          <a:solidFill>
            <a:schemeClr val="tx1"/>
          </a:solidFill>
          <a:latin typeface="+mn-lt"/>
          <a:ea typeface="+mn-ea"/>
          <a:cs typeface="+mn-cs"/>
        </a:defRPr>
      </a:lvl7pPr>
      <a:lvl8pPr marL="3199580" algn="l" defTabSz="457082" rtl="0" eaLnBrk="1" latinLnBrk="0" hangingPunct="1">
        <a:defRPr sz="1800" kern="1200">
          <a:solidFill>
            <a:schemeClr val="tx1"/>
          </a:solidFill>
          <a:latin typeface="+mn-lt"/>
          <a:ea typeface="+mn-ea"/>
          <a:cs typeface="+mn-cs"/>
        </a:defRPr>
      </a:lvl8pPr>
      <a:lvl9pPr marL="3656665" algn="l" defTabSz="457082"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678496636"/>
      </p:ext>
    </p:extLst>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2937999002"/>
      </p:ext>
    </p:extLst>
  </p:cSld>
  <p:clrMap bg1="lt1" tx1="dk1" bg2="lt2" tx2="dk2" accent1="accent1" accent2="accent2" accent3="accent3" accent4="accent4" accent5="accent5" accent6="accent6" hlink="hlink" folHlink="folHlink"/>
  <p:sldLayoutIdLst>
    <p:sldLayoutId id="2147484425" r:id="rId1"/>
    <p:sldLayoutId id="2147484426" r:id="rId2"/>
    <p:sldLayoutId id="2147484427" r:id="rId3"/>
    <p:sldLayoutId id="2147484428" r:id="rId4"/>
    <p:sldLayoutId id="2147484429" r:id="rId5"/>
    <p:sldLayoutId id="2147484430" r:id="rId6"/>
    <p:sldLayoutId id="2147484431" r:id="rId7"/>
    <p:sldLayoutId id="2147484432" r:id="rId8"/>
    <p:sldLayoutId id="2147484433" r:id="rId9"/>
    <p:sldLayoutId id="2147484434" r:id="rId10"/>
    <p:sldLayoutId id="21474844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3871727458"/>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A82C0C1-0AC2-0B4F-A577-3D5DC5D07634}" type="slidenum">
              <a:rPr lang="en-US" smtClean="0">
                <a:solidFill>
                  <a:prstClr val="black">
                    <a:tint val="75000"/>
                  </a:prstClr>
                </a:solidFill>
                <a:latin typeface="Calisto MT"/>
              </a:rPr>
              <a:pPr defTabSz="457200"/>
              <a:t>‹#›</a:t>
            </a:fld>
            <a:endParaRPr lang="en-US">
              <a:solidFill>
                <a:prstClr val="black">
                  <a:tint val="75000"/>
                </a:prstClr>
              </a:solidFill>
              <a:latin typeface="Calisto MT"/>
            </a:endParaRPr>
          </a:p>
        </p:txBody>
      </p:sp>
    </p:spTree>
    <p:extLst>
      <p:ext uri="{BB962C8B-B14F-4D97-AF65-F5344CB8AC3E}">
        <p14:creationId xmlns:p14="http://schemas.microsoft.com/office/powerpoint/2010/main" val="2161156855"/>
      </p:ext>
    </p:extLst>
  </p:cSld>
  <p:clrMap bg1="lt1" tx1="dk1" bg2="lt2" tx2="dk2" accent1="accent1" accent2="accent2" accent3="accent3" accent4="accent4" accent5="accent5" accent6="accent6" hlink="hlink" folHlink="folHlink"/>
  <p:sldLayoutIdLst>
    <p:sldLayoutId id="2147484471" r:id="rId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Perpetua"/>
          <a:ea typeface="+mn-ea"/>
          <a:cs typeface="Perpetua"/>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Perpetua"/>
          <a:ea typeface="+mn-ea"/>
          <a:cs typeface="Perpetua"/>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Perpetua"/>
          <a:ea typeface="+mn-ea"/>
          <a:cs typeface="Perpetua"/>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Perpetua"/>
          <a:ea typeface="+mn-ea"/>
          <a:cs typeface="Perpetua"/>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Perpetua"/>
          <a:ea typeface="+mn-ea"/>
          <a:cs typeface="Perpetu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Tree>
    <p:extLst>
      <p:ext uri="{BB962C8B-B14F-4D97-AF65-F5344CB8AC3E}">
        <p14:creationId xmlns:p14="http://schemas.microsoft.com/office/powerpoint/2010/main" val="395177809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US" altLang="en-US" dirty="0" smtClean="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defTabSz="457200">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defTabSz="457200">
              <a:defRPr/>
            </a:pPr>
            <a:endParaRPr lang="en-US">
              <a:solidFill>
                <a:srgbClr val="000000"/>
              </a:solidFill>
              <a:latin typeface="Tahoma"/>
            </a:endParaRPr>
          </a:p>
        </p:txBody>
      </p:sp>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EBE9CF4-FEF8-6C4E-93E0-DBB5FD807A09}" type="slidenum">
              <a:rPr lang="en-US" smtClean="0">
                <a:solidFill>
                  <a:srgbClr val="000000">
                    <a:tint val="75000"/>
                  </a:srgbClr>
                </a:solidFill>
                <a:latin typeface="Tahoma"/>
              </a:rPr>
              <a:pPr defTabSz="457200"/>
              <a:t>‹#›</a:t>
            </a:fld>
            <a:endParaRPr lang="en-US">
              <a:solidFill>
                <a:srgbClr val="000000">
                  <a:tint val="75000"/>
                </a:srgbClr>
              </a:solidFill>
              <a:latin typeface="Tahoma"/>
            </a:endParaRPr>
          </a:p>
        </p:txBody>
      </p:sp>
    </p:spTree>
    <p:extLst>
      <p:ext uri="{BB962C8B-B14F-4D97-AF65-F5344CB8AC3E}">
        <p14:creationId xmlns:p14="http://schemas.microsoft.com/office/powerpoint/2010/main" val="1452442131"/>
      </p:ext>
    </p:extLst>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 id="2147484480" r:id="rId8"/>
    <p:sldLayoutId id="2147484481" r:id="rId9"/>
    <p:sldLayoutId id="2147484482" r:id="rId10"/>
    <p:sldLayoutId id="214748448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aramond" pitchFamily="18" charset="0"/>
        </a:defRPr>
      </a:lvl2pPr>
      <a:lvl3pPr algn="l" rtl="0" eaLnBrk="1" fontAlgn="base" hangingPunct="1">
        <a:spcBef>
          <a:spcPct val="0"/>
        </a:spcBef>
        <a:spcAft>
          <a:spcPct val="0"/>
        </a:spcAft>
        <a:defRPr sz="4000">
          <a:solidFill>
            <a:schemeClr val="tx2"/>
          </a:solidFill>
          <a:latin typeface="Garamond" pitchFamily="18" charset="0"/>
        </a:defRPr>
      </a:lvl3pPr>
      <a:lvl4pPr algn="l" rtl="0" eaLnBrk="1" fontAlgn="base" hangingPunct="1">
        <a:spcBef>
          <a:spcPct val="0"/>
        </a:spcBef>
        <a:spcAft>
          <a:spcPct val="0"/>
        </a:spcAft>
        <a:defRPr sz="4000">
          <a:solidFill>
            <a:schemeClr val="tx2"/>
          </a:solidFill>
          <a:latin typeface="Garamond" pitchFamily="18" charset="0"/>
        </a:defRPr>
      </a:lvl4pPr>
      <a:lvl5pPr algn="l" rtl="0" eaLnBrk="1" fontAlgn="base" hangingPunct="1">
        <a:spcBef>
          <a:spcPct val="0"/>
        </a:spcBef>
        <a:spcAft>
          <a:spcPct val="0"/>
        </a:spcAft>
        <a:defRPr sz="4000">
          <a:solidFill>
            <a:schemeClr val="tx2"/>
          </a:solidFill>
          <a:latin typeface="Garamond" pitchFamily="18" charset="0"/>
        </a:defRPr>
      </a:lvl5pPr>
      <a:lvl6pPr marL="457200" algn="l" rtl="0" eaLnBrk="1" fontAlgn="base" hangingPunct="1">
        <a:spcBef>
          <a:spcPct val="0"/>
        </a:spcBef>
        <a:spcAft>
          <a:spcPct val="0"/>
        </a:spcAft>
        <a:defRPr sz="4000">
          <a:solidFill>
            <a:schemeClr val="tx2"/>
          </a:solidFill>
          <a:latin typeface="Garamond" pitchFamily="18" charset="0"/>
        </a:defRPr>
      </a:lvl6pPr>
      <a:lvl7pPr marL="914400" algn="l" rtl="0" eaLnBrk="1" fontAlgn="base" hangingPunct="1">
        <a:spcBef>
          <a:spcPct val="0"/>
        </a:spcBef>
        <a:spcAft>
          <a:spcPct val="0"/>
        </a:spcAft>
        <a:defRPr sz="4000">
          <a:solidFill>
            <a:schemeClr val="tx2"/>
          </a:solidFill>
          <a:latin typeface="Garamond" pitchFamily="18" charset="0"/>
        </a:defRPr>
      </a:lvl7pPr>
      <a:lvl8pPr marL="1371600" algn="l" rtl="0" eaLnBrk="1" fontAlgn="base" hangingPunct="1">
        <a:spcBef>
          <a:spcPct val="0"/>
        </a:spcBef>
        <a:spcAft>
          <a:spcPct val="0"/>
        </a:spcAft>
        <a:defRPr sz="4000">
          <a:solidFill>
            <a:schemeClr val="tx2"/>
          </a:solidFill>
          <a:latin typeface="Garamond" pitchFamily="18" charset="0"/>
        </a:defRPr>
      </a:lvl8pPr>
      <a:lvl9pPr marL="1828800" algn="l" rtl="0" eaLnBrk="1" fontAlgn="base" hangingPunct="1">
        <a:spcBef>
          <a:spcPct val="0"/>
        </a:spcBef>
        <a:spcAft>
          <a:spcPct val="0"/>
        </a:spcAft>
        <a:defRPr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3200">
          <a:solidFill>
            <a:schemeClr val="tx1"/>
          </a:solidFill>
          <a:latin typeface="Perpetua"/>
          <a:ea typeface="+mn-ea"/>
          <a:cs typeface="Perpetua"/>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800">
          <a:solidFill>
            <a:schemeClr val="tx1"/>
          </a:solidFill>
          <a:latin typeface="Perpetua"/>
          <a:cs typeface="Perpetua"/>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800">
          <a:solidFill>
            <a:schemeClr val="tx1"/>
          </a:solidFill>
          <a:latin typeface="Perpetua"/>
          <a:cs typeface="Perpetua"/>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400">
          <a:solidFill>
            <a:schemeClr val="tx1"/>
          </a:solidFill>
          <a:latin typeface="Perpetua"/>
          <a:cs typeface="Perpetua"/>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Perpetua"/>
          <a:cs typeface="Perpetua"/>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defTabSz="914400"/>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defTabSz="914400"/>
            <a:fld id="{6F400BD0-49BF-48FC-8114-37C1D4F5AB3D}" type="slidenum">
              <a:rPr lang="en-US" altLang="en-US">
                <a:solidFill>
                  <a:srgbClr val="000000"/>
                </a:solidFill>
              </a:rPr>
              <a:pPr defTabSz="914400"/>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defTabSz="914400">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defTabSz="914400">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014552183"/>
      </p:ext>
    </p:extLst>
  </p:cSld>
  <p:clrMap bg1="lt1" tx1="dk1" bg2="lt2" tx2="dk2" accent1="accent1" accent2="accent2" accent3="accent3" accent4="accent4" accent5="accent5" accent6="accent6" hlink="hlink" folHlink="folHlink"/>
  <p:sldLayoutIdLst>
    <p:sldLayoutId id="2147484485" r:id="rId1"/>
    <p:sldLayoutId id="2147484486" r:id="rId2"/>
    <p:sldLayoutId id="2147484487" r:id="rId3"/>
    <p:sldLayoutId id="2147484488" r:id="rId4"/>
    <p:sldLayoutId id="2147484489" r:id="rId5"/>
    <p:sldLayoutId id="2147484490" r:id="rId6"/>
    <p:sldLayoutId id="2147484491" r:id="rId7"/>
    <p:sldLayoutId id="2147484492" r:id="rId8"/>
    <p:sldLayoutId id="2147484493" r:id="rId9"/>
    <p:sldLayoutId id="2147484494" r:id="rId10"/>
    <p:sldLayoutId id="214748449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295209194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188812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91013062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pic>
        <p:nvPicPr>
          <p:cNvPr id="6" name="Picture 5"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57728707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1"/>
          </a:solidFill>
          <a:latin typeface="Times New Roman"/>
          <a:ea typeface="+mj-ea"/>
          <a:cs typeface="Times New Roman"/>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6"/>
          <a:stretch>
            <a:fillRect/>
          </a:stretch>
        </p:blipFill>
        <p:spPr>
          <a:xfrm>
            <a:off x="4053359" y="264849"/>
            <a:ext cx="5102012" cy="542508"/>
          </a:xfrm>
          <a:prstGeom prst="rect">
            <a:avLst/>
          </a:prstGeom>
        </p:spPr>
      </p:pic>
      <p:sp>
        <p:nvSpPr>
          <p:cNvPr id="8" name="Title Placeholder 1"/>
          <p:cNvSpPr>
            <a:spLocks noGrp="1"/>
          </p:cNvSpPr>
          <p:nvPr>
            <p:ph type="title"/>
          </p:nvPr>
        </p:nvSpPr>
        <p:spPr>
          <a:xfrm>
            <a:off x="299306" y="274646"/>
            <a:ext cx="8387494" cy="532719"/>
          </a:xfrm>
          <a:prstGeom prst="rect">
            <a:avLst/>
          </a:prstGeom>
        </p:spPr>
        <p:txBody>
          <a:bodyPr vert="horz" lIns="91402" tIns="45702" rIns="91402" bIns="45702" rtlCol="0" anchor="ctr">
            <a:noAutofit/>
          </a:bodyPr>
          <a:lstStyle/>
          <a:p>
            <a:r>
              <a:rPr lang="en-US" dirty="0" smtClean="0"/>
              <a:t>Click edit Master title style</a:t>
            </a:r>
            <a:endParaRPr lang="en-US" dirty="0"/>
          </a:p>
        </p:txBody>
      </p:sp>
      <p:pic>
        <p:nvPicPr>
          <p:cNvPr id="9" name="Picture 8" descr="footer.png"/>
          <p:cNvPicPr>
            <a:picLocks noChangeAspect="1"/>
          </p:cNvPicPr>
          <p:nvPr userDrawn="1"/>
        </p:nvPicPr>
        <p:blipFill>
          <a:blip r:embed="rId17"/>
          <a:stretch>
            <a:fillRect/>
          </a:stretch>
        </p:blipFill>
        <p:spPr>
          <a:xfrm>
            <a:off x="-27215" y="6267136"/>
            <a:ext cx="9189720" cy="611833"/>
          </a:xfrm>
          <a:prstGeom prst="rect">
            <a:avLst/>
          </a:prstGeom>
          <a:ln>
            <a:noFill/>
          </a:ln>
        </p:spPr>
      </p:pic>
      <p:pic>
        <p:nvPicPr>
          <p:cNvPr id="10" name="Picture 9" descr="ecelogorb.psd"/>
          <p:cNvPicPr>
            <a:picLocks noChangeAspect="1"/>
          </p:cNvPicPr>
          <p:nvPr userDrawn="1"/>
        </p:nvPicPr>
        <p:blipFill>
          <a:blip r:embed="rId18">
            <a:lum bright="-8000"/>
          </a:blip>
          <a:stretch>
            <a:fillRect/>
          </a:stretch>
        </p:blipFill>
        <p:spPr>
          <a:xfrm>
            <a:off x="193350" y="6294375"/>
            <a:ext cx="2563296" cy="512659"/>
          </a:xfrm>
          <a:prstGeom prst="rect">
            <a:avLst/>
          </a:prstGeom>
          <a:effectLst/>
        </p:spPr>
      </p:pic>
      <p:pic>
        <p:nvPicPr>
          <p:cNvPr id="11" name="Picture 10" descr="CMU_logo_horiz_black.eps"/>
          <p:cNvPicPr>
            <a:picLocks noChangeAspect="1"/>
          </p:cNvPicPr>
          <p:nvPr userDrawn="1"/>
        </p:nvPicPr>
        <p:blipFill>
          <a:blip r:embed="rId19"/>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val="109218544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txStyles>
    <p:titleStyle>
      <a:lvl1pPr algn="l" defTabSz="457011" rtl="0" eaLnBrk="1" latinLnBrk="0" hangingPunct="1">
        <a:spcBef>
          <a:spcPct val="0"/>
        </a:spcBef>
        <a:buNone/>
        <a:defRPr sz="3600" kern="1200">
          <a:solidFill>
            <a:schemeClr val="tx1"/>
          </a:solidFill>
          <a:latin typeface="Arial"/>
          <a:ea typeface="+mj-ea"/>
          <a:cs typeface="+mj-cs"/>
        </a:defRPr>
      </a:lvl1pPr>
    </p:titleStyle>
    <p:bodyStyle>
      <a:lvl1pPr marL="342761" indent="-342761" algn="l" defTabSz="457011" rtl="0" eaLnBrk="1" latinLnBrk="0" hangingPunct="1">
        <a:spcBef>
          <a:spcPct val="20000"/>
        </a:spcBef>
        <a:buFont typeface="Arial"/>
        <a:buChar char="•"/>
        <a:defRPr sz="3200" kern="1200">
          <a:solidFill>
            <a:schemeClr val="tx1"/>
          </a:solidFill>
          <a:latin typeface="+mn-lt"/>
          <a:ea typeface="+mn-ea"/>
          <a:cs typeface="+mn-cs"/>
        </a:defRPr>
      </a:lvl1pPr>
      <a:lvl2pPr marL="742646" indent="-285632" algn="l" defTabSz="457011" rtl="0" eaLnBrk="1" latinLnBrk="0" hangingPunct="1">
        <a:spcBef>
          <a:spcPct val="20000"/>
        </a:spcBef>
        <a:buFont typeface="Arial"/>
        <a:buChar char="–"/>
        <a:defRPr sz="2800" kern="1200">
          <a:solidFill>
            <a:schemeClr val="tx1"/>
          </a:solidFill>
          <a:latin typeface="+mn-lt"/>
          <a:ea typeface="+mn-ea"/>
          <a:cs typeface="+mn-cs"/>
        </a:defRPr>
      </a:lvl2pPr>
      <a:lvl3pPr marL="1142530" indent="-228505" algn="l" defTabSz="457011" rtl="0" eaLnBrk="1" latinLnBrk="0" hangingPunct="1">
        <a:spcBef>
          <a:spcPct val="20000"/>
        </a:spcBef>
        <a:buFont typeface="Arial"/>
        <a:buChar char="•"/>
        <a:defRPr sz="2400" kern="1200">
          <a:solidFill>
            <a:schemeClr val="tx1"/>
          </a:solidFill>
          <a:latin typeface="+mn-lt"/>
          <a:ea typeface="+mn-ea"/>
          <a:cs typeface="+mn-cs"/>
        </a:defRPr>
      </a:lvl3pPr>
      <a:lvl4pPr marL="1599544" indent="-228505" algn="l" defTabSz="457011" rtl="0" eaLnBrk="1" latinLnBrk="0" hangingPunct="1">
        <a:spcBef>
          <a:spcPct val="20000"/>
        </a:spcBef>
        <a:buFont typeface="Arial"/>
        <a:buChar char="–"/>
        <a:defRPr sz="2000" kern="1200">
          <a:solidFill>
            <a:schemeClr val="tx1"/>
          </a:solidFill>
          <a:latin typeface="+mn-lt"/>
          <a:ea typeface="+mn-ea"/>
          <a:cs typeface="+mn-cs"/>
        </a:defRPr>
      </a:lvl4pPr>
      <a:lvl5pPr marL="2056560" indent="-228505" algn="l" defTabSz="457011" rtl="0" eaLnBrk="1" latinLnBrk="0" hangingPunct="1">
        <a:spcBef>
          <a:spcPct val="20000"/>
        </a:spcBef>
        <a:buFont typeface="Arial"/>
        <a:buChar char="»"/>
        <a:defRPr sz="2000" kern="1200">
          <a:solidFill>
            <a:schemeClr val="tx1"/>
          </a:solidFill>
          <a:latin typeface="+mn-lt"/>
          <a:ea typeface="+mn-ea"/>
          <a:cs typeface="+mn-cs"/>
        </a:defRPr>
      </a:lvl5pPr>
      <a:lvl6pPr marL="2513573" indent="-228505" algn="l" defTabSz="457011" rtl="0" eaLnBrk="1" latinLnBrk="0" hangingPunct="1">
        <a:spcBef>
          <a:spcPct val="20000"/>
        </a:spcBef>
        <a:buFont typeface="Arial"/>
        <a:buChar char="•"/>
        <a:defRPr sz="2000" kern="1200">
          <a:solidFill>
            <a:schemeClr val="tx1"/>
          </a:solidFill>
          <a:latin typeface="+mn-lt"/>
          <a:ea typeface="+mn-ea"/>
          <a:cs typeface="+mn-cs"/>
        </a:defRPr>
      </a:lvl6pPr>
      <a:lvl7pPr marL="2970584" indent="-228505" algn="l" defTabSz="457011" rtl="0" eaLnBrk="1" latinLnBrk="0" hangingPunct="1">
        <a:spcBef>
          <a:spcPct val="20000"/>
        </a:spcBef>
        <a:buFont typeface="Arial"/>
        <a:buChar char="•"/>
        <a:defRPr sz="2000" kern="1200">
          <a:solidFill>
            <a:schemeClr val="tx1"/>
          </a:solidFill>
          <a:latin typeface="+mn-lt"/>
          <a:ea typeface="+mn-ea"/>
          <a:cs typeface="+mn-cs"/>
        </a:defRPr>
      </a:lvl7pPr>
      <a:lvl8pPr marL="3427598" indent="-228505" algn="l" defTabSz="457011" rtl="0" eaLnBrk="1" latinLnBrk="0" hangingPunct="1">
        <a:spcBef>
          <a:spcPct val="20000"/>
        </a:spcBef>
        <a:buFont typeface="Arial"/>
        <a:buChar char="•"/>
        <a:defRPr sz="2000" kern="1200">
          <a:solidFill>
            <a:schemeClr val="tx1"/>
          </a:solidFill>
          <a:latin typeface="+mn-lt"/>
          <a:ea typeface="+mn-ea"/>
          <a:cs typeface="+mn-cs"/>
        </a:defRPr>
      </a:lvl8pPr>
      <a:lvl9pPr marL="3884609" indent="-228505" algn="l" defTabSz="4570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11" rtl="0" eaLnBrk="1" latinLnBrk="0" hangingPunct="1">
        <a:defRPr sz="1800" kern="1200">
          <a:solidFill>
            <a:schemeClr val="tx1"/>
          </a:solidFill>
          <a:latin typeface="+mn-lt"/>
          <a:ea typeface="+mn-ea"/>
          <a:cs typeface="+mn-cs"/>
        </a:defRPr>
      </a:lvl1pPr>
      <a:lvl2pPr marL="457011" algn="l" defTabSz="457011" rtl="0" eaLnBrk="1" latinLnBrk="0" hangingPunct="1">
        <a:defRPr sz="1800" kern="1200">
          <a:solidFill>
            <a:schemeClr val="tx1"/>
          </a:solidFill>
          <a:latin typeface="+mn-lt"/>
          <a:ea typeface="+mn-ea"/>
          <a:cs typeface="+mn-cs"/>
        </a:defRPr>
      </a:lvl2pPr>
      <a:lvl3pPr marL="914024" algn="l" defTabSz="457011" rtl="0" eaLnBrk="1" latinLnBrk="0" hangingPunct="1">
        <a:defRPr sz="1800" kern="1200">
          <a:solidFill>
            <a:schemeClr val="tx1"/>
          </a:solidFill>
          <a:latin typeface="+mn-lt"/>
          <a:ea typeface="+mn-ea"/>
          <a:cs typeface="+mn-cs"/>
        </a:defRPr>
      </a:lvl3pPr>
      <a:lvl4pPr marL="1371040" algn="l" defTabSz="457011" rtl="0" eaLnBrk="1" latinLnBrk="0" hangingPunct="1">
        <a:defRPr sz="1800" kern="1200">
          <a:solidFill>
            <a:schemeClr val="tx1"/>
          </a:solidFill>
          <a:latin typeface="+mn-lt"/>
          <a:ea typeface="+mn-ea"/>
          <a:cs typeface="+mn-cs"/>
        </a:defRPr>
      </a:lvl4pPr>
      <a:lvl5pPr marL="1828052" algn="l" defTabSz="457011" rtl="0" eaLnBrk="1" latinLnBrk="0" hangingPunct="1">
        <a:defRPr sz="1800" kern="1200">
          <a:solidFill>
            <a:schemeClr val="tx1"/>
          </a:solidFill>
          <a:latin typeface="+mn-lt"/>
          <a:ea typeface="+mn-ea"/>
          <a:cs typeface="+mn-cs"/>
        </a:defRPr>
      </a:lvl5pPr>
      <a:lvl6pPr marL="2285064" algn="l" defTabSz="457011" rtl="0" eaLnBrk="1" latinLnBrk="0" hangingPunct="1">
        <a:defRPr sz="1800" kern="1200">
          <a:solidFill>
            <a:schemeClr val="tx1"/>
          </a:solidFill>
          <a:latin typeface="+mn-lt"/>
          <a:ea typeface="+mn-ea"/>
          <a:cs typeface="+mn-cs"/>
        </a:defRPr>
      </a:lvl6pPr>
      <a:lvl7pPr marL="2742079" algn="l" defTabSz="457011" rtl="0" eaLnBrk="1" latinLnBrk="0" hangingPunct="1">
        <a:defRPr sz="1800" kern="1200">
          <a:solidFill>
            <a:schemeClr val="tx1"/>
          </a:solidFill>
          <a:latin typeface="+mn-lt"/>
          <a:ea typeface="+mn-ea"/>
          <a:cs typeface="+mn-cs"/>
        </a:defRPr>
      </a:lvl7pPr>
      <a:lvl8pPr marL="3199088" algn="l" defTabSz="457011" rtl="0" eaLnBrk="1" latinLnBrk="0" hangingPunct="1">
        <a:defRPr sz="1800" kern="1200">
          <a:solidFill>
            <a:schemeClr val="tx1"/>
          </a:solidFill>
          <a:latin typeface="+mn-lt"/>
          <a:ea typeface="+mn-ea"/>
          <a:cs typeface="+mn-cs"/>
        </a:defRPr>
      </a:lvl8pPr>
      <a:lvl9pPr marL="3656104" algn="l" defTabSz="4570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Microsoft_Excel_97_-_2004_Worksheet2.xls"/><Relationship Id="rId5" Type="http://schemas.openxmlformats.org/officeDocument/2006/relationships/image" Target="../media/image17.png"/><Relationship Id="rId1" Type="http://schemas.openxmlformats.org/officeDocument/2006/relationships/vmlDrawing" Target="../drawings/vmlDrawing2.vml"/><Relationship Id="rId2" Type="http://schemas.openxmlformats.org/officeDocument/2006/relationships/slideLayout" Target="../slideLayouts/slideLayout15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1.xml"/><Relationship Id="rId5" Type="http://schemas.openxmlformats.org/officeDocument/2006/relationships/oleObject" Target="../embeddings/Microsoft_Excel_97_-_2004_Worksheet3.xls"/><Relationship Id="rId6" Type="http://schemas.openxmlformats.org/officeDocument/2006/relationships/image" Target="../media/image20.png"/><Relationship Id="rId1" Type="http://schemas.openxmlformats.org/officeDocument/2006/relationships/vmlDrawing" Target="../drawings/vmlDrawing3.vml"/><Relationship Id="rId2" Type="http://schemas.openxmlformats.org/officeDocument/2006/relationships/tags" Target="../tags/tag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21.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2.xml"/><Relationship Id="rId2" Type="http://schemas.openxmlformats.org/officeDocument/2006/relationships/hyperlink" Target="http://users.ece.cmu.edu/~omutlu/acaces2013-memory.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04.xml"/><Relationship Id="rId3"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5.xml"/></Relationships>
</file>

<file path=ppt/slides/_rels/slide3.xml.rels><?xml version="1.0" encoding="UTF-8" standalone="yes"?>
<Relationships xmlns="http://schemas.openxmlformats.org/package/2006/relationships"><Relationship Id="rId3" Type="http://schemas.openxmlformats.org/officeDocument/2006/relationships/hyperlink" Target="mailto:onur@cmu.edu" TargetMode="External"/><Relationship Id="rId4" Type="http://schemas.openxmlformats.org/officeDocument/2006/relationships/image" Target="../media/image8.jpeg"/><Relationship Id="rId5" Type="http://schemas.openxmlformats.org/officeDocument/2006/relationships/image" Target="../media/image1.png"/><Relationship Id="rId1" Type="http://schemas.openxmlformats.org/officeDocument/2006/relationships/slideLayout" Target="../slideLayouts/slideLayout38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5.xml"/></Relationships>
</file>

<file path=ppt/slides/_rels/slide33.xml.rels><?xml version="1.0" encoding="UTF-8" standalone="yes"?>
<Relationships xmlns="http://schemas.openxmlformats.org/package/2006/relationships"><Relationship Id="rId3" Type="http://schemas.openxmlformats.org/officeDocument/2006/relationships/hyperlink" Target="http://users.ece.cmu.edu/~omutlu/pub/stfm_micro07.pdf" TargetMode="External"/><Relationship Id="rId4" Type="http://schemas.openxmlformats.org/officeDocument/2006/relationships/hyperlink" Target="http://www.microarch.org/micro40/" TargetMode="External"/><Relationship Id="rId5" Type="http://schemas.openxmlformats.org/officeDocument/2006/relationships/hyperlink" Target="http://users.ece.cmu.edu/~omutlu/pub/mutlu_micro07_talk.ppt" TargetMode="External"/><Relationship Id="rId6" Type="http://schemas.openxmlformats.org/officeDocument/2006/relationships/hyperlink" Target="file://localhost/Users/omutlu/Documents/presentations/CMU/SNU%20Lectures%20June%2018-20%202012/previous%20talks/mutlu_micro07_talk.ppt" TargetMode="External"/><Relationship Id="rId1" Type="http://schemas.openxmlformats.org/officeDocument/2006/relationships/slideLayout" Target="../slideLayouts/slideLayout214.xml"/><Relationship Id="rId2"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15.xml"/><Relationship Id="rId4" Type="http://schemas.openxmlformats.org/officeDocument/2006/relationships/notesSlide" Target="../notesSlides/notesSlide17.xml"/><Relationship Id="rId5" Type="http://schemas.openxmlformats.org/officeDocument/2006/relationships/oleObject" Target="../embeddings/Microsoft_Excel_97_-_2004_Worksheet4.xls"/><Relationship Id="rId6" Type="http://schemas.openxmlformats.org/officeDocument/2006/relationships/image" Target="../media/image20.png"/><Relationship Id="rId1" Type="http://schemas.openxmlformats.org/officeDocument/2006/relationships/vmlDrawing" Target="../drawings/vmlDrawing4.vml"/><Relationship Id="rId2" Type="http://schemas.openxmlformats.org/officeDocument/2006/relationships/tags" Target="../tags/tag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36.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192.xml"/><Relationship Id="rId3" Type="http://schemas.openxmlformats.org/officeDocument/2006/relationships/notesSlide" Target="../notesSlides/notesSlide18.xml"/></Relationships>
</file>

<file path=ppt/slides/_rels/slide37.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192.xml"/><Relationship Id="rId3" Type="http://schemas.openxmlformats.org/officeDocument/2006/relationships/notesSlide" Target="../notesSlides/notesSlide19.xml"/></Relationships>
</file>

<file path=ppt/slides/_rels/slide38.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192.xml"/><Relationship Id="rId3" Type="http://schemas.openxmlformats.org/officeDocument/2006/relationships/notesSlide" Target="../notesSlides/notesSlide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png"/><Relationship Id="rId8" Type="http://schemas.openxmlformats.org/officeDocument/2006/relationships/image" Target="../media/image15.jpeg"/><Relationship Id="rId9" Type="http://schemas.openxmlformats.org/officeDocument/2006/relationships/image" Target="../media/image16.png"/><Relationship Id="rId1" Type="http://schemas.openxmlformats.org/officeDocument/2006/relationships/slideLayout" Target="../slideLayouts/slideLayout170.xml"/><Relationship Id="rId2"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hyperlink" Target="http://users.ece.cmu.edu/~omutlu/pub/parbs_isca08.pdf" TargetMode="External"/><Relationship Id="rId4" Type="http://schemas.openxmlformats.org/officeDocument/2006/relationships/hyperlink" Target="http://isca2008.cs.princeton.edu/" TargetMode="External"/><Relationship Id="rId5" Type="http://schemas.openxmlformats.org/officeDocument/2006/relationships/hyperlink" Target="http://users.ece.cmu.edu/~omutlu/pub/mutlu_isca08_talk.ppt" TargetMode="External"/><Relationship Id="rId6" Type="http://schemas.openxmlformats.org/officeDocument/2006/relationships/hyperlink" Target="file://localhost/Users/omutlu/Documents/presentations/CMU/SNU%20Lectures%20June%2018-20%202012/previous%20talks/parbs-isca08-talk.ppt" TargetMode="External"/><Relationship Id="rId1" Type="http://schemas.openxmlformats.org/officeDocument/2006/relationships/slideLayout" Target="../slideLayouts/slideLayout191.xml"/><Relationship Id="rId2" Type="http://schemas.openxmlformats.org/officeDocument/2006/relationships/notesSlide" Target="../notesSlides/notesSlide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2.xml"/><Relationship Id="rId2" Type="http://schemas.openxmlformats.org/officeDocument/2006/relationships/notesSlide" Target="../notesSlides/notesSlide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2.xml"/><Relationship Id="rId2" Type="http://schemas.openxmlformats.org/officeDocument/2006/relationships/notesSlide" Target="../notesSlides/notesSlide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2.xml"/><Relationship Id="rId2" Type="http://schemas.openxmlformats.org/officeDocument/2006/relationships/notesSlide" Target="../notesSlides/notesSlide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2.xml"/><Relationship Id="rId2" Type="http://schemas.openxmlformats.org/officeDocument/2006/relationships/notesSlide" Target="../notesSlides/notesSlide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2.xml"/><Relationship Id="rId2" Type="http://schemas.openxmlformats.org/officeDocument/2006/relationships/notesSlide" Target="../notesSlides/notesSlide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6.xml"/><Relationship Id="rId2" Type="http://schemas.openxmlformats.org/officeDocument/2006/relationships/notesSlide" Target="../notesSlides/notesSlide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6.xml"/><Relationship Id="rId2" Type="http://schemas.openxmlformats.org/officeDocument/2006/relationships/notesSlide" Target="../notesSlides/notesSlide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6.xml"/><Relationship Id="rId2" Type="http://schemas.openxmlformats.org/officeDocument/2006/relationships/notesSlide" Target="../notesSlides/notesSlide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6.xml"/><Relationship Id="rId2" Type="http://schemas.openxmlformats.org/officeDocument/2006/relationships/notesSlide" Target="../notesSlides/notesSlide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6.xml"/><Relationship Id="rId2" Type="http://schemas.openxmlformats.org/officeDocument/2006/relationships/notesSlide" Target="../notesSlides/notesSlide3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6.xml"/><Relationship Id="rId2" Type="http://schemas.openxmlformats.org/officeDocument/2006/relationships/notesSlide" Target="../notesSlides/notesSlide3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6.xml"/><Relationship Id="rId2" Type="http://schemas.openxmlformats.org/officeDocument/2006/relationships/notesSlide" Target="../notesSlides/notesSlide3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6.xml"/><Relationship Id="rId2" Type="http://schemas.openxmlformats.org/officeDocument/2006/relationships/notesSlide" Target="../notesSlides/notesSlide34.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37.xml"/><Relationship Id="rId4" Type="http://schemas.openxmlformats.org/officeDocument/2006/relationships/notesSlide" Target="../notesSlides/notesSlide35.xml"/><Relationship Id="rId5" Type="http://schemas.openxmlformats.org/officeDocument/2006/relationships/oleObject" Target="../embeddings/Microsoft_Excel_97_-_2004_Worksheet5.xls"/><Relationship Id="rId6" Type="http://schemas.openxmlformats.org/officeDocument/2006/relationships/image" Target="../media/image23.emf"/><Relationship Id="rId1" Type="http://schemas.openxmlformats.org/officeDocument/2006/relationships/vmlDrawing" Target="../drawings/vmlDrawing5.vml"/><Relationship Id="rId2" Type="http://schemas.openxmlformats.org/officeDocument/2006/relationships/tags" Target="../tags/tag9.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oleObject" Target="../embeddings/Microsoft_Excel_97_-_2004_Worksheet6.xls"/><Relationship Id="rId5" Type="http://schemas.openxmlformats.org/officeDocument/2006/relationships/image" Target="../media/image24.emf"/><Relationship Id="rId1" Type="http://schemas.openxmlformats.org/officeDocument/2006/relationships/vmlDrawing" Target="../drawings/vmlDrawing6.vml"/><Relationship Id="rId2" Type="http://schemas.openxmlformats.org/officeDocument/2006/relationships/slideLayout" Target="../slideLayouts/slideLayout2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7.xml"/></Relationships>
</file>

<file path=ppt/slides/_rels/slide57.xml.rels><?xml version="1.0" encoding="UTF-8" standalone="yes"?>
<Relationships xmlns="http://schemas.openxmlformats.org/package/2006/relationships"><Relationship Id="rId3" Type="http://schemas.openxmlformats.org/officeDocument/2006/relationships/hyperlink" Target="http://users.ece.cmu.edu/~omutlu/pub/atlas_hpca10.pdf" TargetMode="External"/><Relationship Id="rId4" Type="http://schemas.openxmlformats.org/officeDocument/2006/relationships/hyperlink" Target="http://www.cse.psu.edu/hpcl/hpca16.html" TargetMode="External"/><Relationship Id="rId5" Type="http://schemas.openxmlformats.org/officeDocument/2006/relationships/hyperlink" Target="http://users.ece.cmu.edu/~omutlu/pub/kim_hpca10_talk.pptx" TargetMode="External"/><Relationship Id="rId6" Type="http://schemas.openxmlformats.org/officeDocument/2006/relationships/hyperlink" Target="file://localhost/Users/omutlu/Documents/presentations/CMU/SNU%20Lectures%20June%2018-20%202012/previous%20talks/kim_hpca10_talk.pptx" TargetMode="External"/><Relationship Id="rId1" Type="http://schemas.openxmlformats.org/officeDocument/2006/relationships/slideLayout" Target="../slideLayouts/slideLayout236.xml"/><Relationship Id="rId2" Type="http://schemas.openxmlformats.org/officeDocument/2006/relationships/notesSlide" Target="../notesSlides/notesSlide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8.xml"/><Relationship Id="rId2" Type="http://schemas.openxmlformats.org/officeDocument/2006/relationships/notesSlide" Target="../notesSlides/notesSlide3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8.xml"/><Relationship Id="rId2" Type="http://schemas.openxmlformats.org/officeDocument/2006/relationships/notesSlide" Target="../notesSlides/notesSlide39.xml"/><Relationship Id="rId3"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Microsoft_Excel_97_-_2004_Worksheet1.xls"/><Relationship Id="rId5" Type="http://schemas.openxmlformats.org/officeDocument/2006/relationships/image" Target="../media/image17.png"/><Relationship Id="rId1" Type="http://schemas.openxmlformats.org/officeDocument/2006/relationships/vmlDrawing" Target="../drawings/vmlDrawing1.vml"/><Relationship Id="rId2" Type="http://schemas.openxmlformats.org/officeDocument/2006/relationships/slideLayout" Target="../slideLayouts/slideLayout15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8.xml"/><Relationship Id="rId2" Type="http://schemas.openxmlformats.org/officeDocument/2006/relationships/notesSlide" Target="../notesSlides/notesSlide4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8.xml"/><Relationship Id="rId2" Type="http://schemas.openxmlformats.org/officeDocument/2006/relationships/notesSlide" Target="../notesSlides/notesSlide41.xml"/><Relationship Id="rId3" Type="http://schemas.openxmlformats.org/officeDocument/2006/relationships/image" Target="../media/image2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9.xml"/><Relationship Id="rId2" Type="http://schemas.openxmlformats.org/officeDocument/2006/relationships/notesSlide" Target="../notesSlides/notesSlide4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9.xml"/><Relationship Id="rId2" Type="http://schemas.openxmlformats.org/officeDocument/2006/relationships/notesSlide" Target="../notesSlides/notesSlide4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59.xml"/><Relationship Id="rId2" Type="http://schemas.openxmlformats.org/officeDocument/2006/relationships/notesSlide" Target="../notesSlides/notesSlide4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59.xml"/><Relationship Id="rId2" Type="http://schemas.openxmlformats.org/officeDocument/2006/relationships/notesSlide" Target="../notesSlides/notesSlide4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59.xml"/><Relationship Id="rId2" Type="http://schemas.openxmlformats.org/officeDocument/2006/relationships/notesSlide" Target="../notesSlides/notesSlide4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59.xml"/><Relationship Id="rId2" Type="http://schemas.openxmlformats.org/officeDocument/2006/relationships/notesSlide" Target="../notesSlides/notesSlide47.xml"/><Relationship Id="rId3" Type="http://schemas.openxmlformats.org/officeDocument/2006/relationships/chart" Target="../charts/char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59.xml"/><Relationship Id="rId2" Type="http://schemas.openxmlformats.org/officeDocument/2006/relationships/notesSlide" Target="../notesSlides/notesSlide48.xml"/><Relationship Id="rId3" Type="http://schemas.openxmlformats.org/officeDocument/2006/relationships/chart" Target="../charts/char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1.xml"/><Relationship Id="rId2" Type="http://schemas.openxmlformats.org/officeDocument/2006/relationships/notesSlide" Target="../notesSlides/notesSlide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71.xml.rels><?xml version="1.0" encoding="UTF-8" standalone="yes"?>
<Relationships xmlns="http://schemas.openxmlformats.org/package/2006/relationships"><Relationship Id="rId3" Type="http://schemas.openxmlformats.org/officeDocument/2006/relationships/hyperlink" Target="http://users.ece.cmu.edu/~omutlu/pub/tcm_micro10.pdf" TargetMode="External"/><Relationship Id="rId4" Type="http://schemas.openxmlformats.org/officeDocument/2006/relationships/hyperlink" Target="http://www.microarch.org/micro43/" TargetMode="External"/><Relationship Id="rId5" Type="http://schemas.openxmlformats.org/officeDocument/2006/relationships/hyperlink" Target="http://users.ece.cmu.edu/~omutlu/pub/kim_micro10_talk.pptx" TargetMode="External"/><Relationship Id="rId6" Type="http://schemas.openxmlformats.org/officeDocument/2006/relationships/hyperlink" Target="http://users.ece.cmu.edu/~omutlu/pub/kim_micro10_talk.pdf" TargetMode="External"/><Relationship Id="rId7" Type="http://schemas.openxmlformats.org/officeDocument/2006/relationships/hyperlink" Target="file://localhost/Users/omutlu/Documents/presentations/CMU/SNU%20Lectures%20June%2018-20%202012/previous%20talks/kim_micro10_talk.pptx" TargetMode="External"/><Relationship Id="rId1" Type="http://schemas.openxmlformats.org/officeDocument/2006/relationships/slideLayout" Target="../slideLayouts/slideLayout191.xml"/><Relationship Id="rId2" Type="http://schemas.openxmlformats.org/officeDocument/2006/relationships/notesSlide" Target="../notesSlides/notesSlide5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1.xml"/><Relationship Id="rId2" Type="http://schemas.openxmlformats.org/officeDocument/2006/relationships/notesSlide" Target="../notesSlides/notesSlide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Grp="1" noChangeArrowheads="1"/>
          </p:cNvSpPr>
          <p:nvPr>
            <p:ph type="ctrTitle"/>
          </p:nvPr>
        </p:nvSpPr>
        <p:spPr>
          <a:xfrm>
            <a:off x="366713" y="1479550"/>
            <a:ext cx="8428037" cy="1720850"/>
          </a:xfrm>
        </p:spPr>
        <p:txBody>
          <a:bodyPr/>
          <a:lstStyle/>
          <a:p>
            <a:pPr algn="ctr" eaLnBrk="1" hangingPunct="1"/>
            <a:r>
              <a:rPr lang="en-US" sz="4000" dirty="0">
                <a:latin typeface="Garamond" charset="0"/>
              </a:rPr>
              <a:t>Computer Architecture:</a:t>
            </a:r>
            <a:br>
              <a:rPr lang="en-US" sz="4000" dirty="0">
                <a:latin typeface="Garamond" charset="0"/>
              </a:rPr>
            </a:br>
            <a:r>
              <a:rPr lang="en-US" sz="4000" dirty="0" smtClean="0">
                <a:latin typeface="Garamond" charset="0"/>
              </a:rPr>
              <a:t>Memory Interference and QoS (Part I)</a:t>
            </a:r>
            <a:endParaRPr lang="en-US" sz="4000" dirty="0">
              <a:latin typeface="Garamond" charset="0"/>
            </a:endParaRPr>
          </a:p>
        </p:txBody>
      </p:sp>
      <p:sp>
        <p:nvSpPr>
          <p:cNvPr id="286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r>
              <a:rPr lang="en-US">
                <a:solidFill>
                  <a:srgbClr val="003399"/>
                </a:solidFill>
                <a:latin typeface="Tahoma" charset="0"/>
              </a:rPr>
              <a:t>Prof. Onur Mutlu</a:t>
            </a:r>
          </a:p>
          <a:p>
            <a:pPr eaLnBrk="1" hangingPunct="1">
              <a:buFont typeface="Wingdings" charset="0"/>
              <a:buNone/>
            </a:pPr>
            <a:r>
              <a:rPr lang="en-US">
                <a:latin typeface="Tahoma" charset="0"/>
              </a:rPr>
              <a:t>Carnegie Mellon University</a:t>
            </a: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3092520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ea typeface="ＭＳ Ｐゴシック" pitchFamily="30" charset="-128"/>
                <a:cs typeface="ＭＳ Ｐゴシック" pitchFamily="30" charset="-128"/>
              </a:rPr>
              <a:t>Inter-Thread/Application Interference</a:t>
            </a:r>
          </a:p>
        </p:txBody>
      </p:sp>
      <p:sp>
        <p:nvSpPr>
          <p:cNvPr id="35843" name="Content Placeholder 2"/>
          <p:cNvSpPr>
            <a:spLocks noGrp="1"/>
          </p:cNvSpPr>
          <p:nvPr>
            <p:ph idx="1"/>
          </p:nvPr>
        </p:nvSpPr>
        <p:spPr/>
        <p:txBody>
          <a:bodyPr/>
          <a:lstStyle/>
          <a:p>
            <a:r>
              <a:rPr lang="en-US" dirty="0" smtClean="0">
                <a:ea typeface="ＭＳ Ｐゴシック" pitchFamily="30" charset="-128"/>
                <a:cs typeface="ＭＳ Ｐゴシック" pitchFamily="30" charset="-128"/>
              </a:rPr>
              <a:t>Problem: </a:t>
            </a:r>
            <a:r>
              <a:rPr lang="en-US" dirty="0" smtClean="0">
                <a:solidFill>
                  <a:srgbClr val="0000FF"/>
                </a:solidFill>
                <a:ea typeface="ＭＳ Ｐゴシック" pitchFamily="30" charset="-128"/>
                <a:cs typeface="ＭＳ Ｐゴシック" pitchFamily="30" charset="-128"/>
              </a:rPr>
              <a:t>Threads share the memory system, but memory system does not distinguish between threads’ requests</a:t>
            </a:r>
          </a:p>
          <a:p>
            <a:pPr lvl="1"/>
            <a:endParaRPr lang="en-US" dirty="0" smtClean="0"/>
          </a:p>
          <a:p>
            <a:endParaRPr lang="en-US" dirty="0" smtClean="0">
              <a:ea typeface="ＭＳ Ｐゴシック" pitchFamily="30" charset="-128"/>
              <a:cs typeface="ＭＳ Ｐゴシック" pitchFamily="30" charset="-128"/>
            </a:endParaRPr>
          </a:p>
          <a:p>
            <a:r>
              <a:rPr lang="en-US" dirty="0" smtClean="0">
                <a:ea typeface="ＭＳ Ｐゴシック" pitchFamily="30" charset="-128"/>
                <a:cs typeface="ＭＳ Ｐゴシック" pitchFamily="30" charset="-128"/>
              </a:rPr>
              <a:t>Existing memory systems </a:t>
            </a:r>
          </a:p>
          <a:p>
            <a:pPr lvl="1"/>
            <a:r>
              <a:rPr lang="en-US" dirty="0" smtClean="0"/>
              <a:t>Free-for-all, shared based on demand</a:t>
            </a:r>
          </a:p>
          <a:p>
            <a:pPr lvl="1"/>
            <a:r>
              <a:rPr lang="en-US" dirty="0" smtClean="0"/>
              <a:t>Control algorithms thread-unaware and thread-unfair</a:t>
            </a:r>
          </a:p>
          <a:p>
            <a:pPr lvl="1"/>
            <a:r>
              <a:rPr lang="en-US" dirty="0" smtClean="0">
                <a:solidFill>
                  <a:srgbClr val="FF0000"/>
                </a:solidFill>
              </a:rPr>
              <a:t>Aggressive threads can deny service to others</a:t>
            </a:r>
          </a:p>
          <a:p>
            <a:pPr lvl="1"/>
            <a:r>
              <a:rPr lang="en-US" dirty="0" smtClean="0">
                <a:solidFill>
                  <a:srgbClr val="FF0000"/>
                </a:solidFill>
              </a:rPr>
              <a:t>Do not try to reduce or control inter-thread interference</a:t>
            </a:r>
          </a:p>
          <a:p>
            <a:pPr lvl="1"/>
            <a:endParaRPr lang="en-US" dirty="0" smtClean="0"/>
          </a:p>
          <a:p>
            <a:endParaRPr lang="en-US" dirty="0" smtClean="0">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5623AAD2-242D-714A-AAF8-2F55E8AE6486}" type="slidenum">
              <a:rPr lang="en-US" smtClean="0"/>
              <a:pPr>
                <a:defRPr/>
              </a:pPr>
              <a:t>10</a:t>
            </a:fld>
            <a:endParaRPr lang="en-US"/>
          </a:p>
        </p:txBody>
      </p:sp>
    </p:spTree>
    <p:extLst>
      <p:ext uri="{BB962C8B-B14F-4D97-AF65-F5344CB8AC3E}">
        <p14:creationId xmlns:p14="http://schemas.microsoft.com/office/powerpoint/2010/main" val="28685509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4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4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8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dirty="0">
                <a:latin typeface="Garamond" charset="0"/>
              </a:rPr>
              <a:t>Unfair Slowdowns due to Interference</a:t>
            </a:r>
          </a:p>
        </p:txBody>
      </p:sp>
      <p:graphicFrame>
        <p:nvGraphicFramePr>
          <p:cNvPr id="15362" name="Content Placeholder 4"/>
          <p:cNvGraphicFramePr>
            <a:graphicFrameLocks noGrp="1"/>
          </p:cNvGraphicFramePr>
          <p:nvPr>
            <p:ph idx="1"/>
            <p:extLst>
              <p:ext uri="{D42A27DB-BD31-4B8C-83A1-F6EECF244321}">
                <p14:modId xmlns:p14="http://schemas.microsoft.com/office/powerpoint/2010/main" val="935632763"/>
              </p:ext>
            </p:extLst>
          </p:nvPr>
        </p:nvGraphicFramePr>
        <p:xfrm>
          <a:off x="228600" y="1124744"/>
          <a:ext cx="8610600" cy="4876800"/>
        </p:xfrm>
        <a:graphic>
          <a:graphicData uri="http://schemas.openxmlformats.org/presentationml/2006/ole">
            <mc:AlternateContent xmlns:mc="http://schemas.openxmlformats.org/markup-compatibility/2006">
              <mc:Choice xmlns:v="urn:schemas-microsoft-com:vml" Requires="v">
                <p:oleObj spid="_x0000_s575577" name="Worksheet" r:id="rId4" imgW="8608298" imgH="4877223" progId="Excel.Sheet.8">
                  <p:embed/>
                </p:oleObj>
              </mc:Choice>
              <mc:Fallback>
                <p:oleObj name="Worksheet" r:id="rId4" imgW="8608298" imgH="4877223"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124744"/>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9" name="TextBox 13"/>
          <p:cNvSpPr txBox="1">
            <a:spLocks noChangeArrowheads="1"/>
          </p:cNvSpPr>
          <p:nvPr/>
        </p:nvSpPr>
        <p:spPr bwMode="auto">
          <a:xfrm>
            <a:off x="2754314" y="5814224"/>
            <a:ext cx="83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1400" dirty="0">
                <a:solidFill>
                  <a:srgbClr val="000000"/>
                </a:solidFill>
                <a:cs typeface="Arial" charset="0"/>
              </a:rPr>
              <a:t>(Core 0)</a:t>
            </a:r>
          </a:p>
        </p:txBody>
      </p:sp>
      <p:sp>
        <p:nvSpPr>
          <p:cNvPr id="15370" name="TextBox 15"/>
          <p:cNvSpPr txBox="1">
            <a:spLocks noChangeArrowheads="1"/>
          </p:cNvSpPr>
          <p:nvPr/>
        </p:nvSpPr>
        <p:spPr bwMode="auto">
          <a:xfrm>
            <a:off x="6469064" y="5812636"/>
            <a:ext cx="83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1400" dirty="0">
                <a:solidFill>
                  <a:srgbClr val="000000"/>
                </a:solidFill>
                <a:cs typeface="Arial" charset="0"/>
              </a:rPr>
              <a:t>(Core 1)</a:t>
            </a:r>
          </a:p>
        </p:txBody>
      </p:sp>
      <p:sp>
        <p:nvSpPr>
          <p:cNvPr id="15371" name="Line 14"/>
          <p:cNvSpPr>
            <a:spLocks noChangeShapeType="1"/>
          </p:cNvSpPr>
          <p:nvPr/>
        </p:nvSpPr>
        <p:spPr bwMode="auto">
          <a:xfrm>
            <a:off x="1214438" y="4352131"/>
            <a:ext cx="74977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1416" tIns="45709" rIns="91416" bIns="45709"/>
          <a:lstStyle/>
          <a:p>
            <a:pPr defTabSz="914165"/>
            <a:endParaRPr lang="en-US" dirty="0">
              <a:solidFill>
                <a:srgbClr val="000000"/>
              </a:solidFill>
              <a:latin typeface="Tahoma"/>
            </a:endParaRPr>
          </a:p>
        </p:txBody>
      </p:sp>
      <p:sp>
        <p:nvSpPr>
          <p:cNvPr id="15372" name="TextBox 13"/>
          <p:cNvSpPr txBox="1">
            <a:spLocks noChangeArrowheads="1"/>
          </p:cNvSpPr>
          <p:nvPr/>
        </p:nvSpPr>
        <p:spPr bwMode="auto">
          <a:xfrm>
            <a:off x="149375" y="6331408"/>
            <a:ext cx="7014913" cy="55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1500" dirty="0">
                <a:solidFill>
                  <a:srgbClr val="000000"/>
                </a:solidFill>
                <a:latin typeface="Tahoma" charset="0"/>
              </a:rPr>
              <a:t>Moscibroda and Mutlu, </a:t>
            </a:r>
            <a:r>
              <a:rPr lang="ja-JP" altLang="en-US" sz="1500" dirty="0">
                <a:solidFill>
                  <a:srgbClr val="000000"/>
                </a:solidFill>
                <a:latin typeface="Tahoma" charset="0"/>
              </a:rPr>
              <a:t>“</a:t>
            </a:r>
            <a:r>
              <a:rPr lang="en-US" altLang="ja-JP" sz="1500" dirty="0">
                <a:solidFill>
                  <a:srgbClr val="0000FF"/>
                </a:solidFill>
                <a:latin typeface="Tahoma" charset="0"/>
              </a:rPr>
              <a:t>Memory performance attacks: Denial of memory service </a:t>
            </a:r>
          </a:p>
          <a:p>
            <a:pPr defTabSz="914165" eaLnBrk="1" hangingPunct="1"/>
            <a:r>
              <a:rPr lang="en-US" sz="1500" dirty="0">
                <a:solidFill>
                  <a:srgbClr val="0000FF"/>
                </a:solidFill>
                <a:latin typeface="Tahoma" charset="0"/>
              </a:rPr>
              <a:t>in multi-core systems</a:t>
            </a:r>
            <a:r>
              <a:rPr lang="en-US" sz="1500" dirty="0">
                <a:solidFill>
                  <a:srgbClr val="000000"/>
                </a:solidFill>
                <a:latin typeface="Tahoma" charset="0"/>
              </a:rPr>
              <a:t>,</a:t>
            </a:r>
            <a:r>
              <a:rPr lang="ja-JP" altLang="en-US" sz="1500" dirty="0">
                <a:solidFill>
                  <a:srgbClr val="000000"/>
                </a:solidFill>
                <a:latin typeface="Tahoma" charset="0"/>
              </a:rPr>
              <a:t>”</a:t>
            </a:r>
            <a:r>
              <a:rPr lang="en-US" altLang="ja-JP" sz="1500" dirty="0">
                <a:solidFill>
                  <a:srgbClr val="000000"/>
                </a:solidFill>
                <a:latin typeface="Tahoma" charset="0"/>
              </a:rPr>
              <a:t> USENIX Security 2007.</a:t>
            </a:r>
            <a:endParaRPr lang="en-US" sz="1500" dirty="0">
              <a:solidFill>
                <a:srgbClr val="000000"/>
              </a:solidFill>
              <a:cs typeface="Arial" charset="0"/>
            </a:endParaRPr>
          </a:p>
        </p:txBody>
      </p:sp>
      <p:sp>
        <p:nvSpPr>
          <p:cNvPr id="3" name="TextBox 2"/>
          <p:cNvSpPr txBox="1"/>
          <p:nvPr/>
        </p:nvSpPr>
        <p:spPr>
          <a:xfrm>
            <a:off x="2689382" y="5532341"/>
            <a:ext cx="1040228" cy="654986"/>
          </a:xfrm>
          <a:prstGeom prst="rect">
            <a:avLst/>
          </a:prstGeom>
          <a:solidFill>
            <a:schemeClr val="bg1"/>
          </a:solidFill>
        </p:spPr>
        <p:txBody>
          <a:bodyPr wrap="none" lIns="91416" tIns="45709" rIns="91416" bIns="45709" rtlCol="0">
            <a:spAutoFit/>
          </a:bodyPr>
          <a:lstStyle/>
          <a:p>
            <a:pPr algn="ctr" defTabSz="914165"/>
            <a:r>
              <a:rPr lang="en-US" dirty="0" err="1" smtClean="0">
                <a:solidFill>
                  <a:srgbClr val="000000"/>
                </a:solidFill>
                <a:latin typeface="Tahoma"/>
              </a:rPr>
              <a:t>matlab</a:t>
            </a:r>
            <a:endParaRPr lang="en-US" dirty="0" smtClean="0">
              <a:solidFill>
                <a:srgbClr val="000000"/>
              </a:solidFill>
              <a:latin typeface="Tahoma"/>
            </a:endParaRPr>
          </a:p>
          <a:p>
            <a:pPr defTabSz="914165"/>
            <a:r>
              <a:rPr lang="en-US" dirty="0" smtClean="0">
                <a:solidFill>
                  <a:srgbClr val="000000"/>
                </a:solidFill>
                <a:latin typeface="Tahoma"/>
              </a:rPr>
              <a:t>(Core 1)</a:t>
            </a:r>
            <a:endParaRPr lang="en-US" dirty="0">
              <a:solidFill>
                <a:srgbClr val="000000"/>
              </a:solidFill>
              <a:latin typeface="Tahoma"/>
            </a:endParaRPr>
          </a:p>
        </p:txBody>
      </p:sp>
      <p:sp>
        <p:nvSpPr>
          <p:cNvPr id="17" name="TextBox 16"/>
          <p:cNvSpPr txBox="1"/>
          <p:nvPr/>
        </p:nvSpPr>
        <p:spPr>
          <a:xfrm>
            <a:off x="6355803" y="5537509"/>
            <a:ext cx="1040228" cy="654986"/>
          </a:xfrm>
          <a:prstGeom prst="rect">
            <a:avLst/>
          </a:prstGeom>
          <a:solidFill>
            <a:schemeClr val="bg1"/>
          </a:solidFill>
        </p:spPr>
        <p:txBody>
          <a:bodyPr wrap="none" lIns="91416" tIns="45709" rIns="91416" bIns="45709" rtlCol="0">
            <a:spAutoFit/>
          </a:bodyPr>
          <a:lstStyle/>
          <a:p>
            <a:pPr algn="ctr" defTabSz="914165"/>
            <a:r>
              <a:rPr lang="en-US" dirty="0" err="1" smtClean="0">
                <a:solidFill>
                  <a:srgbClr val="000000"/>
                </a:solidFill>
                <a:latin typeface="Tahoma"/>
              </a:rPr>
              <a:t>gcc</a:t>
            </a:r>
            <a:endParaRPr lang="en-US" dirty="0" smtClean="0">
              <a:solidFill>
                <a:srgbClr val="000000"/>
              </a:solidFill>
              <a:latin typeface="Tahoma"/>
            </a:endParaRPr>
          </a:p>
          <a:p>
            <a:pPr algn="ctr" defTabSz="914165"/>
            <a:r>
              <a:rPr lang="en-US" dirty="0" smtClean="0">
                <a:solidFill>
                  <a:srgbClr val="000000"/>
                </a:solidFill>
                <a:latin typeface="Tahoma"/>
              </a:rPr>
              <a:t>(Core 2)</a:t>
            </a:r>
            <a:endParaRPr lang="en-US" dirty="0">
              <a:solidFill>
                <a:srgbClr val="000000"/>
              </a:solidFill>
              <a:latin typeface="Tahoma"/>
            </a:endParaRPr>
          </a:p>
        </p:txBody>
      </p:sp>
      <p:sp>
        <p:nvSpPr>
          <p:cNvPr id="18"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solidFill>
                  <a:srgbClr val="000000"/>
                </a:solidFill>
              </a:rPr>
              <a:pPr/>
              <a:t>11</a:t>
            </a:fld>
            <a:endParaRPr lang="en-US" altLang="en-US" dirty="0">
              <a:solidFill>
                <a:srgbClr val="000000"/>
              </a:solidFill>
            </a:endParaRPr>
          </a:p>
        </p:txBody>
      </p:sp>
    </p:spTree>
    <p:extLst>
      <p:ext uri="{BB962C8B-B14F-4D97-AF65-F5344CB8AC3E}">
        <p14:creationId xmlns:p14="http://schemas.microsoft.com/office/powerpoint/2010/main" val="18713328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ounded Rectangle 97"/>
          <p:cNvSpPr>
            <a:spLocks noChangeArrowheads="1"/>
          </p:cNvSpPr>
          <p:nvPr/>
        </p:nvSpPr>
        <p:spPr bwMode="auto">
          <a:xfrm>
            <a:off x="2160589" y="3714750"/>
            <a:ext cx="4530725" cy="2457450"/>
          </a:xfrm>
          <a:prstGeom prst="roundRect">
            <a:avLst>
              <a:gd name="adj" fmla="val 16667"/>
            </a:avLst>
          </a:prstGeom>
          <a:solidFill>
            <a:srgbClr val="9999FF">
              <a:alpha val="25098"/>
            </a:srgbClr>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buFontTx/>
              <a:buChar char="•"/>
            </a:pPr>
            <a:endParaRPr lang="en-US" sz="2000">
              <a:solidFill>
                <a:srgbClr val="000000"/>
              </a:solidFill>
              <a:latin typeface="Arial" charset="0"/>
              <a:ea typeface="ＭＳ Ｐゴシック" charset="0"/>
              <a:cs typeface="Arial" charset="0"/>
            </a:endParaRPr>
          </a:p>
        </p:txBody>
      </p:sp>
      <p:sp>
        <p:nvSpPr>
          <p:cNvPr id="389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990322" indent="-35990322"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011" eaLnBrk="0" fontAlgn="base" hangingPunct="0">
              <a:spcBef>
                <a:spcPct val="0"/>
              </a:spcBef>
              <a:spcAft>
                <a:spcPct val="0"/>
              </a:spcAft>
              <a:defRPr sz="2400">
                <a:solidFill>
                  <a:schemeClr val="tx1"/>
                </a:solidFill>
                <a:latin typeface="Arial" charset="0"/>
                <a:ea typeface="Arial" charset="0"/>
                <a:cs typeface="Arial" charset="0"/>
              </a:defRPr>
            </a:lvl6pPr>
            <a:lvl7pPr marL="914024" eaLnBrk="0" fontAlgn="base" hangingPunct="0">
              <a:spcBef>
                <a:spcPct val="0"/>
              </a:spcBef>
              <a:spcAft>
                <a:spcPct val="0"/>
              </a:spcAft>
              <a:defRPr sz="2400">
                <a:solidFill>
                  <a:schemeClr val="tx1"/>
                </a:solidFill>
                <a:latin typeface="Arial" charset="0"/>
                <a:ea typeface="Arial" charset="0"/>
                <a:cs typeface="Arial" charset="0"/>
              </a:defRPr>
            </a:lvl7pPr>
            <a:lvl8pPr marL="1371040" eaLnBrk="0" fontAlgn="base" hangingPunct="0">
              <a:spcBef>
                <a:spcPct val="0"/>
              </a:spcBef>
              <a:spcAft>
                <a:spcPct val="0"/>
              </a:spcAft>
              <a:defRPr sz="2400">
                <a:solidFill>
                  <a:schemeClr val="tx1"/>
                </a:solidFill>
                <a:latin typeface="Arial" charset="0"/>
                <a:ea typeface="Arial" charset="0"/>
                <a:cs typeface="Arial" charset="0"/>
              </a:defRPr>
            </a:lvl8pPr>
            <a:lvl9pPr marL="1828052"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E566710-32D8-A440-B174-3B4AD7F78FEA}" type="slidenum">
              <a:rPr lang="en-US" sz="1600">
                <a:solidFill>
                  <a:srgbClr val="000000"/>
                </a:solidFill>
                <a:latin typeface="Garamond" charset="0"/>
              </a:rPr>
              <a:pPr eaLnBrk="1" hangingPunct="1"/>
              <a:t>12</a:t>
            </a:fld>
            <a:endParaRPr lang="en-US" sz="1600">
              <a:solidFill>
                <a:srgbClr val="000000"/>
              </a:solidFill>
              <a:latin typeface="Garamond" charset="0"/>
            </a:endParaRPr>
          </a:p>
        </p:txBody>
      </p:sp>
      <p:sp>
        <p:nvSpPr>
          <p:cNvPr id="38916" name="Rectangle 2"/>
          <p:cNvSpPr>
            <a:spLocks noGrp="1" noChangeArrowheads="1"/>
          </p:cNvSpPr>
          <p:nvPr>
            <p:ph type="title"/>
          </p:nvPr>
        </p:nvSpPr>
        <p:spPr/>
        <p:txBody>
          <a:bodyPr/>
          <a:lstStyle/>
          <a:p>
            <a:r>
              <a:rPr lang="en-US" dirty="0" smtClean="0">
                <a:latin typeface="Garamond" charset="0"/>
                <a:ea typeface="ＭＳ Ｐゴシック" charset="0"/>
                <a:cs typeface="ＭＳ Ｐゴシック" charset="0"/>
              </a:rPr>
              <a:t>Uncontrolled Interference: An Example</a:t>
            </a:r>
            <a:endParaRPr lang="en-US" dirty="0">
              <a:latin typeface="Garamond" charset="0"/>
              <a:ea typeface="ＭＳ Ｐゴシック" charset="0"/>
              <a:cs typeface="ＭＳ Ｐゴシック" charset="0"/>
            </a:endParaRPr>
          </a:p>
        </p:txBody>
      </p:sp>
      <p:sp>
        <p:nvSpPr>
          <p:cNvPr id="432133" name="Rectangle 5"/>
          <p:cNvSpPr>
            <a:spLocks noChangeArrowheads="1"/>
          </p:cNvSpPr>
          <p:nvPr/>
        </p:nvSpPr>
        <p:spPr bwMode="auto">
          <a:xfrm>
            <a:off x="27860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32134" name="Text Box 6"/>
          <p:cNvSpPr txBox="1">
            <a:spLocks noChangeArrowheads="1"/>
          </p:cNvSpPr>
          <p:nvPr/>
        </p:nvSpPr>
        <p:spPr bwMode="auto">
          <a:xfrm>
            <a:off x="3117850" y="1485900"/>
            <a:ext cx="956801"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a:solidFill>
                  <a:srgbClr val="000000"/>
                </a:solidFill>
              </a:rPr>
              <a:t>CORE 1</a:t>
            </a:r>
          </a:p>
        </p:txBody>
      </p:sp>
      <p:sp>
        <p:nvSpPr>
          <p:cNvPr id="38919" name="Text Box 8"/>
          <p:cNvSpPr txBox="1">
            <a:spLocks noChangeArrowheads="1"/>
          </p:cNvSpPr>
          <p:nvPr/>
        </p:nvSpPr>
        <p:spPr bwMode="auto">
          <a:xfrm>
            <a:off x="4702175" y="1485900"/>
            <a:ext cx="956801"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a:solidFill>
                  <a:srgbClr val="000000"/>
                </a:solidFill>
              </a:rPr>
              <a:t>CORE 2</a:t>
            </a:r>
          </a:p>
        </p:txBody>
      </p:sp>
      <p:sp>
        <p:nvSpPr>
          <p:cNvPr id="38920" name="Text Box 14"/>
          <p:cNvSpPr txBox="1">
            <a:spLocks noChangeArrowheads="1"/>
          </p:cNvSpPr>
          <p:nvPr/>
        </p:nvSpPr>
        <p:spPr bwMode="auto">
          <a:xfrm>
            <a:off x="3143251" y="2425708"/>
            <a:ext cx="910624" cy="6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0000"/>
                </a:solidFill>
              </a:rPr>
              <a:t>    </a:t>
            </a:r>
            <a:r>
              <a:rPr lang="en-US" sz="1600">
                <a:solidFill>
                  <a:srgbClr val="000000"/>
                </a:solidFill>
              </a:rPr>
              <a:t>L2 </a:t>
            </a:r>
          </a:p>
          <a:p>
            <a:pPr eaLnBrk="1" fontAlgn="base" hangingPunct="1">
              <a:spcBef>
                <a:spcPct val="0"/>
              </a:spcBef>
              <a:spcAft>
                <a:spcPct val="0"/>
              </a:spcAft>
            </a:pPr>
            <a:r>
              <a:rPr lang="en-US" sz="1600">
                <a:solidFill>
                  <a:srgbClr val="000000"/>
                </a:solidFill>
              </a:rPr>
              <a:t>CACHE</a:t>
            </a:r>
          </a:p>
        </p:txBody>
      </p:sp>
      <p:sp>
        <p:nvSpPr>
          <p:cNvPr id="38921" name="Text Box 16"/>
          <p:cNvSpPr txBox="1">
            <a:spLocks noChangeArrowheads="1"/>
          </p:cNvSpPr>
          <p:nvPr/>
        </p:nvSpPr>
        <p:spPr bwMode="auto">
          <a:xfrm>
            <a:off x="4714876" y="2427296"/>
            <a:ext cx="910624" cy="6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0000"/>
                </a:solidFill>
              </a:rPr>
              <a:t>    </a:t>
            </a:r>
            <a:r>
              <a:rPr lang="en-US" sz="1600">
                <a:solidFill>
                  <a:srgbClr val="000000"/>
                </a:solidFill>
              </a:rPr>
              <a:t>L2 </a:t>
            </a:r>
          </a:p>
          <a:p>
            <a:pPr eaLnBrk="1" fontAlgn="base" hangingPunct="1">
              <a:spcBef>
                <a:spcPct val="0"/>
              </a:spcBef>
              <a:spcAft>
                <a:spcPct val="0"/>
              </a:spcAft>
            </a:pPr>
            <a:r>
              <a:rPr lang="en-US" sz="1600">
                <a:solidFill>
                  <a:srgbClr val="000000"/>
                </a:solidFill>
              </a:rPr>
              <a:t>CACHE</a:t>
            </a:r>
          </a:p>
        </p:txBody>
      </p:sp>
      <p:sp>
        <p:nvSpPr>
          <p:cNvPr id="38922" name="Line 20"/>
          <p:cNvSpPr>
            <a:spLocks noChangeShapeType="1"/>
          </p:cNvSpPr>
          <p:nvPr/>
        </p:nvSpPr>
        <p:spPr bwMode="auto">
          <a:xfrm>
            <a:off x="3573463" y="2055821"/>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23" name="Line 21"/>
          <p:cNvSpPr>
            <a:spLocks noChangeShapeType="1"/>
          </p:cNvSpPr>
          <p:nvPr/>
        </p:nvSpPr>
        <p:spPr bwMode="auto">
          <a:xfrm>
            <a:off x="5146675" y="2055821"/>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24" name="Rectangle 23"/>
          <p:cNvSpPr>
            <a:spLocks noChangeArrowheads="1"/>
          </p:cNvSpPr>
          <p:nvPr/>
        </p:nvSpPr>
        <p:spPr bwMode="auto">
          <a:xfrm>
            <a:off x="2786063" y="3829050"/>
            <a:ext cx="3168650" cy="635000"/>
          </a:xfrm>
          <a:prstGeom prst="rect">
            <a:avLst/>
          </a:prstGeom>
          <a:solidFill>
            <a:schemeClr val="bg1"/>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25" name="Text Box 24"/>
          <p:cNvSpPr txBox="1">
            <a:spLocks noChangeArrowheads="1"/>
          </p:cNvSpPr>
          <p:nvPr/>
        </p:nvSpPr>
        <p:spPr bwMode="auto">
          <a:xfrm>
            <a:off x="2759076" y="4002089"/>
            <a:ext cx="3253669"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a:solidFill>
                  <a:srgbClr val="000000"/>
                </a:solidFill>
              </a:rPr>
              <a:t>DRAM MEMORY CONTROLLER</a:t>
            </a:r>
          </a:p>
        </p:txBody>
      </p:sp>
      <p:sp>
        <p:nvSpPr>
          <p:cNvPr id="62" name="Rectangle 61"/>
          <p:cNvSpPr>
            <a:spLocks noChangeArrowheads="1"/>
          </p:cNvSpPr>
          <p:nvPr/>
        </p:nvSpPr>
        <p:spPr bwMode="auto">
          <a:xfrm>
            <a:off x="2614613" y="5200650"/>
            <a:ext cx="8001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Bank 0</a:t>
            </a:r>
          </a:p>
        </p:txBody>
      </p:sp>
      <p:sp>
        <p:nvSpPr>
          <p:cNvPr id="63" name="Rectangle 62"/>
          <p:cNvSpPr>
            <a:spLocks noChangeArrowheads="1"/>
          </p:cNvSpPr>
          <p:nvPr/>
        </p:nvSpPr>
        <p:spPr bwMode="auto">
          <a:xfrm>
            <a:off x="3529013" y="5200650"/>
            <a:ext cx="7620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Bank 1</a:t>
            </a:r>
          </a:p>
        </p:txBody>
      </p:sp>
      <p:sp>
        <p:nvSpPr>
          <p:cNvPr id="64" name="Rectangle 63"/>
          <p:cNvSpPr>
            <a:spLocks noChangeArrowheads="1"/>
          </p:cNvSpPr>
          <p:nvPr/>
        </p:nvSpPr>
        <p:spPr bwMode="auto">
          <a:xfrm>
            <a:off x="4405313" y="5200650"/>
            <a:ext cx="8001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Bank 2</a:t>
            </a:r>
          </a:p>
        </p:txBody>
      </p:sp>
      <p:sp>
        <p:nvSpPr>
          <p:cNvPr id="38929" name="Line 40"/>
          <p:cNvSpPr>
            <a:spLocks noChangeShapeType="1"/>
          </p:cNvSpPr>
          <p:nvPr/>
        </p:nvSpPr>
        <p:spPr bwMode="auto">
          <a:xfrm>
            <a:off x="2946400" y="4867275"/>
            <a:ext cx="2771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0" name="Line 43"/>
          <p:cNvSpPr>
            <a:spLocks noChangeShapeType="1"/>
          </p:cNvSpPr>
          <p:nvPr/>
        </p:nvSpPr>
        <p:spPr bwMode="auto">
          <a:xfrm>
            <a:off x="2946400"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1" name="Line 44"/>
          <p:cNvSpPr>
            <a:spLocks noChangeShapeType="1"/>
          </p:cNvSpPr>
          <p:nvPr/>
        </p:nvSpPr>
        <p:spPr bwMode="auto">
          <a:xfrm>
            <a:off x="39258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2" name="Line 45"/>
          <p:cNvSpPr>
            <a:spLocks noChangeShapeType="1"/>
          </p:cNvSpPr>
          <p:nvPr/>
        </p:nvSpPr>
        <p:spPr bwMode="auto">
          <a:xfrm>
            <a:off x="47894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3" name="Line 48"/>
          <p:cNvSpPr>
            <a:spLocks noChangeShapeType="1"/>
          </p:cNvSpPr>
          <p:nvPr/>
        </p:nvSpPr>
        <p:spPr bwMode="auto">
          <a:xfrm flipV="1">
            <a:off x="4341813" y="4464051"/>
            <a:ext cx="0" cy="403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4" name="Text Box 50"/>
          <p:cNvSpPr txBox="1">
            <a:spLocks noChangeArrowheads="1"/>
          </p:cNvSpPr>
          <p:nvPr/>
        </p:nvSpPr>
        <p:spPr bwMode="auto">
          <a:xfrm>
            <a:off x="6737352" y="3613150"/>
            <a:ext cx="1878051" cy="65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Shared DRAM</a:t>
            </a:r>
          </a:p>
          <a:p>
            <a:pPr eaLnBrk="1" fontAlgn="base" hangingPunct="1">
              <a:spcBef>
                <a:spcPct val="0"/>
              </a:spcBef>
              <a:spcAft>
                <a:spcPct val="0"/>
              </a:spcAft>
            </a:pPr>
            <a:r>
              <a:rPr lang="en-US" sz="1800">
                <a:solidFill>
                  <a:srgbClr val="003399"/>
                </a:solidFill>
              </a:rPr>
              <a:t>Memory System</a:t>
            </a:r>
          </a:p>
        </p:txBody>
      </p:sp>
      <p:sp>
        <p:nvSpPr>
          <p:cNvPr id="38935" name="Rounded Rectangle 97"/>
          <p:cNvSpPr>
            <a:spLocks noChangeArrowheads="1"/>
          </p:cNvSpPr>
          <p:nvPr/>
        </p:nvSpPr>
        <p:spPr bwMode="auto">
          <a:xfrm>
            <a:off x="2493971" y="1143000"/>
            <a:ext cx="3760787" cy="3543300"/>
          </a:xfrm>
          <a:prstGeom prst="roundRect">
            <a:avLst>
              <a:gd name="adj" fmla="val 16667"/>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marL="380847" indent="-380847" algn="ctr" fontAlgn="base">
              <a:spcBef>
                <a:spcPct val="20000"/>
              </a:spcBef>
              <a:spcAft>
                <a:spcPct val="0"/>
              </a:spcAft>
              <a:buFontTx/>
              <a:buChar char="•"/>
            </a:pPr>
            <a:endParaRPr lang="en-US" sz="2000">
              <a:solidFill>
                <a:srgbClr val="000000"/>
              </a:solidFill>
              <a:latin typeface="Arial" charset="0"/>
              <a:ea typeface="ＭＳ Ｐゴシック" charset="0"/>
              <a:cs typeface="Arial" charset="0"/>
            </a:endParaRPr>
          </a:p>
        </p:txBody>
      </p:sp>
      <p:sp>
        <p:nvSpPr>
          <p:cNvPr id="38936" name="Text Box 52"/>
          <p:cNvSpPr txBox="1">
            <a:spLocks noChangeArrowheads="1"/>
          </p:cNvSpPr>
          <p:nvPr/>
        </p:nvSpPr>
        <p:spPr bwMode="auto">
          <a:xfrm>
            <a:off x="6350000" y="1412875"/>
            <a:ext cx="1265854" cy="65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3B812F"/>
                </a:solidFill>
              </a:rPr>
              <a:t>Multi-Core</a:t>
            </a:r>
          </a:p>
          <a:p>
            <a:pPr eaLnBrk="1" fontAlgn="base" hangingPunct="1">
              <a:spcBef>
                <a:spcPct val="0"/>
              </a:spcBef>
              <a:spcAft>
                <a:spcPct val="0"/>
              </a:spcAft>
            </a:pPr>
            <a:r>
              <a:rPr lang="en-US" sz="1800">
                <a:solidFill>
                  <a:srgbClr val="3B812F"/>
                </a:solidFill>
              </a:rPr>
              <a:t>Chip</a:t>
            </a:r>
          </a:p>
        </p:txBody>
      </p:sp>
      <p:sp>
        <p:nvSpPr>
          <p:cNvPr id="38937" name="Line 54"/>
          <p:cNvSpPr>
            <a:spLocks noChangeShapeType="1"/>
          </p:cNvSpPr>
          <p:nvPr/>
        </p:nvSpPr>
        <p:spPr bwMode="auto">
          <a:xfrm>
            <a:off x="1230313" y="3371851"/>
            <a:ext cx="1555750" cy="633413"/>
          </a:xfrm>
          <a:prstGeom prst="line">
            <a:avLst/>
          </a:prstGeom>
          <a:noFill/>
          <a:ln w="50800">
            <a:solidFill>
              <a:srgbClr val="FF0000"/>
            </a:solidFill>
            <a:round/>
            <a:headEnd/>
            <a:tailEnd type="stealth" w="lg" len="lg"/>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8" name="Text Box 55"/>
          <p:cNvSpPr txBox="1">
            <a:spLocks noChangeArrowheads="1"/>
          </p:cNvSpPr>
          <p:nvPr/>
        </p:nvSpPr>
        <p:spPr bwMode="auto">
          <a:xfrm>
            <a:off x="366714" y="3005139"/>
            <a:ext cx="126631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FF0000"/>
                </a:solidFill>
              </a:rPr>
              <a:t>unfairness</a:t>
            </a:r>
          </a:p>
        </p:txBody>
      </p:sp>
      <p:sp>
        <p:nvSpPr>
          <p:cNvPr id="38939" name="Rectangle 56"/>
          <p:cNvSpPr>
            <a:spLocks noChangeArrowheads="1"/>
          </p:cNvSpPr>
          <p:nvPr/>
        </p:nvSpPr>
        <p:spPr bwMode="auto">
          <a:xfrm>
            <a:off x="2786063" y="3829050"/>
            <a:ext cx="3168650" cy="6350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0" name="Rectangle 11"/>
          <p:cNvSpPr>
            <a:spLocks noChangeArrowheads="1"/>
          </p:cNvSpPr>
          <p:nvPr/>
        </p:nvSpPr>
        <p:spPr bwMode="auto">
          <a:xfrm>
            <a:off x="2686052" y="3376613"/>
            <a:ext cx="3465513"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1" name="Text Box 6"/>
          <p:cNvSpPr txBox="1">
            <a:spLocks noChangeArrowheads="1"/>
          </p:cNvSpPr>
          <p:nvPr/>
        </p:nvSpPr>
        <p:spPr bwMode="auto">
          <a:xfrm>
            <a:off x="3505200" y="3319465"/>
            <a:ext cx="1828480"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a:solidFill>
                  <a:srgbClr val="000000"/>
                </a:solidFill>
              </a:rPr>
              <a:t>INTERCONNECT</a:t>
            </a:r>
          </a:p>
        </p:txBody>
      </p:sp>
      <p:cxnSp>
        <p:nvCxnSpPr>
          <p:cNvPr id="38942" name="Straight Arrow Connector 53"/>
          <p:cNvCxnSpPr>
            <a:cxnSpLocks noChangeShapeType="1"/>
          </p:cNvCxnSpPr>
          <p:nvPr/>
        </p:nvCxnSpPr>
        <p:spPr bwMode="auto">
          <a:xfrm rot="5400000">
            <a:off x="3466307" y="3256764"/>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8943" name="Straight Arrow Connector 54"/>
          <p:cNvCxnSpPr>
            <a:cxnSpLocks noChangeShapeType="1"/>
          </p:cNvCxnSpPr>
          <p:nvPr/>
        </p:nvCxnSpPr>
        <p:spPr bwMode="auto">
          <a:xfrm rot="5400000">
            <a:off x="5052219" y="32567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8944" name="Straight Arrow Connector 57"/>
          <p:cNvCxnSpPr>
            <a:cxnSpLocks noChangeShapeType="1"/>
          </p:cNvCxnSpPr>
          <p:nvPr/>
        </p:nvCxnSpPr>
        <p:spPr bwMode="auto">
          <a:xfrm rot="5400000">
            <a:off x="3458369" y="37139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8945" name="Straight Arrow Connector 58"/>
          <p:cNvCxnSpPr>
            <a:cxnSpLocks noChangeShapeType="1"/>
          </p:cNvCxnSpPr>
          <p:nvPr/>
        </p:nvCxnSpPr>
        <p:spPr bwMode="auto">
          <a:xfrm rot="5400000">
            <a:off x="5053807" y="3713964"/>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66" name="Rectangle 5"/>
          <p:cNvSpPr>
            <a:spLocks noChangeArrowheads="1"/>
          </p:cNvSpPr>
          <p:nvPr/>
        </p:nvSpPr>
        <p:spPr bwMode="auto">
          <a:xfrm>
            <a:off x="43989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7" name="Rectangle 5"/>
          <p:cNvSpPr>
            <a:spLocks noChangeArrowheads="1"/>
          </p:cNvSpPr>
          <p:nvPr/>
        </p:nvSpPr>
        <p:spPr bwMode="auto">
          <a:xfrm>
            <a:off x="2801938"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8" name="Rectangle 5"/>
          <p:cNvSpPr>
            <a:spLocks noChangeArrowheads="1"/>
          </p:cNvSpPr>
          <p:nvPr/>
        </p:nvSpPr>
        <p:spPr bwMode="auto">
          <a:xfrm>
            <a:off x="4398963"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69" name="Text Box 8"/>
          <p:cNvSpPr txBox="1">
            <a:spLocks noChangeArrowheads="1"/>
          </p:cNvSpPr>
          <p:nvPr/>
        </p:nvSpPr>
        <p:spPr bwMode="auto">
          <a:xfrm>
            <a:off x="3163890" y="1485900"/>
            <a:ext cx="811741" cy="33855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dirty="0">
                <a:solidFill>
                  <a:srgbClr val="FFFFFF"/>
                </a:solidFill>
              </a:rPr>
              <a:t>stream</a:t>
            </a:r>
          </a:p>
        </p:txBody>
      </p:sp>
      <p:sp>
        <p:nvSpPr>
          <p:cNvPr id="70" name="Text Box 8"/>
          <p:cNvSpPr txBox="1">
            <a:spLocks noChangeArrowheads="1"/>
          </p:cNvSpPr>
          <p:nvPr/>
        </p:nvSpPr>
        <p:spPr bwMode="auto">
          <a:xfrm>
            <a:off x="4716017" y="1468438"/>
            <a:ext cx="880369" cy="33855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dirty="0">
                <a:solidFill>
                  <a:srgbClr val="FFFFFF"/>
                </a:solidFill>
              </a:rPr>
              <a:t>random</a:t>
            </a:r>
          </a:p>
        </p:txBody>
      </p:sp>
      <p:sp>
        <p:nvSpPr>
          <p:cNvPr id="71" name="Rectangle 70"/>
          <p:cNvSpPr>
            <a:spLocks noChangeArrowheads="1"/>
          </p:cNvSpPr>
          <p:nvPr/>
        </p:nvSpPr>
        <p:spPr bwMode="auto">
          <a:xfrm>
            <a:off x="5334000" y="5200650"/>
            <a:ext cx="8001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Bank 3</a:t>
            </a:r>
          </a:p>
        </p:txBody>
      </p:sp>
      <p:sp>
        <p:nvSpPr>
          <p:cNvPr id="38952" name="Line 45"/>
          <p:cNvSpPr>
            <a:spLocks noChangeShapeType="1"/>
          </p:cNvSpPr>
          <p:nvPr/>
        </p:nvSpPr>
        <p:spPr bwMode="auto">
          <a:xfrm>
            <a:off x="5718175"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nvGrpSpPr>
          <p:cNvPr id="2" name="Group 107"/>
          <p:cNvGrpSpPr>
            <a:grpSpLocks/>
          </p:cNvGrpSpPr>
          <p:nvPr/>
        </p:nvGrpSpPr>
        <p:grpSpPr bwMode="auto">
          <a:xfrm>
            <a:off x="3505200" y="1257302"/>
            <a:ext cx="176213" cy="779463"/>
            <a:chOff x="536864" y="1524322"/>
            <a:chExt cx="176645" cy="778674"/>
          </a:xfrm>
        </p:grpSpPr>
        <p:sp>
          <p:nvSpPr>
            <p:cNvPr id="38975" name="Rectangle 10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6" name="Rectangle 10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7" name="Rectangle 10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8" name="Rectangle 10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3" name="Group 119"/>
          <p:cNvGrpSpPr>
            <a:grpSpLocks/>
          </p:cNvGrpSpPr>
          <p:nvPr/>
        </p:nvGrpSpPr>
        <p:grpSpPr bwMode="auto">
          <a:xfrm>
            <a:off x="3702052" y="1255721"/>
            <a:ext cx="176213" cy="777875"/>
            <a:chOff x="536864" y="1524322"/>
            <a:chExt cx="176645" cy="778674"/>
          </a:xfrm>
        </p:grpSpPr>
        <p:sp>
          <p:nvSpPr>
            <p:cNvPr id="38971" name="Rectangle 12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2" name="Rectangle 12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3" name="Rectangle 12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4" name="Rectangle 12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4" name="Group 124"/>
          <p:cNvGrpSpPr>
            <a:grpSpLocks/>
          </p:cNvGrpSpPr>
          <p:nvPr/>
        </p:nvGrpSpPr>
        <p:grpSpPr bwMode="auto">
          <a:xfrm>
            <a:off x="3906839" y="1262063"/>
            <a:ext cx="176212" cy="779462"/>
            <a:chOff x="536864" y="1524322"/>
            <a:chExt cx="176645" cy="778674"/>
          </a:xfrm>
        </p:grpSpPr>
        <p:sp>
          <p:nvSpPr>
            <p:cNvPr id="38967" name="Rectangle 125"/>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8" name="Rectangle 126"/>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9" name="Rectangle 127"/>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0" name="Rectangle 128"/>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5" name="Group 129"/>
          <p:cNvGrpSpPr>
            <a:grpSpLocks/>
          </p:cNvGrpSpPr>
          <p:nvPr/>
        </p:nvGrpSpPr>
        <p:grpSpPr bwMode="auto">
          <a:xfrm>
            <a:off x="3303588" y="1262063"/>
            <a:ext cx="176212" cy="779462"/>
            <a:chOff x="536864" y="1524322"/>
            <a:chExt cx="176645" cy="778674"/>
          </a:xfrm>
        </p:grpSpPr>
        <p:sp>
          <p:nvSpPr>
            <p:cNvPr id="38963" name="Rectangle 13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4" name="Rectangle 13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5" name="Rectangle 13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6" name="Rectangle 13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6" name="Group 124"/>
          <p:cNvGrpSpPr>
            <a:grpSpLocks/>
          </p:cNvGrpSpPr>
          <p:nvPr/>
        </p:nvGrpSpPr>
        <p:grpSpPr bwMode="auto">
          <a:xfrm>
            <a:off x="4111625" y="1262063"/>
            <a:ext cx="176213" cy="779462"/>
            <a:chOff x="536864" y="1524322"/>
            <a:chExt cx="176645" cy="778674"/>
          </a:xfrm>
        </p:grpSpPr>
        <p:sp>
          <p:nvSpPr>
            <p:cNvPr id="38959" name="Rectangle 7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0" name="Rectangle 7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1" name="Rectangle 7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2" name="Rectangle 7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67" name="Group 124"/>
          <p:cNvGrpSpPr>
            <a:grpSpLocks/>
          </p:cNvGrpSpPr>
          <p:nvPr/>
        </p:nvGrpSpPr>
        <p:grpSpPr bwMode="auto">
          <a:xfrm>
            <a:off x="5076056" y="1268760"/>
            <a:ext cx="176213" cy="779462"/>
            <a:chOff x="536864" y="1524322"/>
            <a:chExt cx="176645" cy="778674"/>
          </a:xfrm>
          <a:solidFill>
            <a:srgbClr val="FF0000"/>
          </a:solidFill>
        </p:grpSpPr>
        <p:sp>
          <p:nvSpPr>
            <p:cNvPr id="68" name="Rectangle 72"/>
            <p:cNvSpPr>
              <a:spLocks noChangeArrowheads="1"/>
            </p:cNvSpPr>
            <p:nvPr/>
          </p:nvSpPr>
          <p:spPr bwMode="auto">
            <a:xfrm>
              <a:off x="536864" y="1524322"/>
              <a:ext cx="176645" cy="170606"/>
            </a:xfrm>
            <a:prstGeom prst="rect">
              <a:avLst/>
            </a:prstGeom>
            <a:grpFill/>
            <a:ln w="9525">
              <a:solidFill>
                <a:schemeClr val="tx1"/>
              </a:solidFill>
              <a:round/>
              <a:headEnd/>
              <a:tailEnd/>
            </a:ln>
          </p:spPr>
          <p:txBody>
            <a:bodyPr/>
            <a:lstStyle/>
            <a:p>
              <a:pPr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sp>
          <p:nvSpPr>
            <p:cNvPr id="72" name="Rectangle 73"/>
            <p:cNvSpPr>
              <a:spLocks noChangeArrowheads="1"/>
            </p:cNvSpPr>
            <p:nvPr/>
          </p:nvSpPr>
          <p:spPr bwMode="auto">
            <a:xfrm>
              <a:off x="536864" y="1726339"/>
              <a:ext cx="176645" cy="170606"/>
            </a:xfrm>
            <a:prstGeom prst="rect">
              <a:avLst/>
            </a:prstGeom>
            <a:grpFill/>
            <a:ln w="9525">
              <a:solidFill>
                <a:schemeClr val="tx1"/>
              </a:solidFill>
              <a:round/>
              <a:headEnd/>
              <a:tailEnd/>
            </a:ln>
          </p:spPr>
          <p:txBody>
            <a:bodyPr/>
            <a:lstStyle/>
            <a:p>
              <a:pPr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sp>
          <p:nvSpPr>
            <p:cNvPr id="73" name="Rectangle 74"/>
            <p:cNvSpPr>
              <a:spLocks noChangeArrowheads="1"/>
            </p:cNvSpPr>
            <p:nvPr/>
          </p:nvSpPr>
          <p:spPr bwMode="auto">
            <a:xfrm>
              <a:off x="536864" y="1931907"/>
              <a:ext cx="176645" cy="170606"/>
            </a:xfrm>
            <a:prstGeom prst="rect">
              <a:avLst/>
            </a:prstGeom>
            <a:grpFill/>
            <a:ln w="9525">
              <a:solidFill>
                <a:schemeClr val="tx1"/>
              </a:solidFill>
              <a:round/>
              <a:headEnd/>
              <a:tailEnd/>
            </a:ln>
          </p:spPr>
          <p:txBody>
            <a:bodyPr/>
            <a:lstStyle/>
            <a:p>
              <a:pPr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sp>
          <p:nvSpPr>
            <p:cNvPr id="74" name="Rectangle 75"/>
            <p:cNvSpPr>
              <a:spLocks noChangeArrowheads="1"/>
            </p:cNvSpPr>
            <p:nvPr/>
          </p:nvSpPr>
          <p:spPr bwMode="auto">
            <a:xfrm>
              <a:off x="536864" y="2132390"/>
              <a:ext cx="176645" cy="170606"/>
            </a:xfrm>
            <a:prstGeom prst="rect">
              <a:avLst/>
            </a:prstGeom>
            <a:grpFill/>
            <a:ln w="9525">
              <a:solidFill>
                <a:schemeClr val="tx1"/>
              </a:solidFill>
              <a:round/>
              <a:headEnd/>
              <a:tailEnd/>
            </a:ln>
          </p:spPr>
          <p:txBody>
            <a:bodyPr/>
            <a:lstStyle/>
            <a:p>
              <a:pPr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grpSp>
    </p:spTree>
    <p:extLst>
      <p:ext uri="{BB962C8B-B14F-4D97-AF65-F5344CB8AC3E}">
        <p14:creationId xmlns:p14="http://schemas.microsoft.com/office/powerpoint/2010/main" val="20348320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500" fill="hold"/>
                                        <p:tgtEl>
                                          <p:spTgt spid="432133"/>
                                        </p:tgtEl>
                                        <p:attrNameLst>
                                          <p:attrName>fillcolor</p:attrName>
                                        </p:attrNameLst>
                                      </p:cBhvr>
                                      <p:to>
                                        <a:srgbClr val="0000FF"/>
                                      </p:to>
                                    </p:animClr>
                                    <p:set>
                                      <p:cBhvr>
                                        <p:cTn id="7" dur="500" fill="hold"/>
                                        <p:tgtEl>
                                          <p:spTgt spid="432133"/>
                                        </p:tgtEl>
                                        <p:attrNameLst>
                                          <p:attrName>fill.type</p:attrName>
                                        </p:attrNameLst>
                                      </p:cBhvr>
                                      <p:to>
                                        <p:strVal val="solid"/>
                                      </p:to>
                                    </p:set>
                                    <p:set>
                                      <p:cBhvr>
                                        <p:cTn id="8" dur="500" fill="hold"/>
                                        <p:tgtEl>
                                          <p:spTgt spid="432133"/>
                                        </p:tgtEl>
                                        <p:attrNameLst>
                                          <p:attrName>fill.on</p:attrName>
                                        </p:attrNameLst>
                                      </p:cBhvr>
                                      <p:to>
                                        <p:strVal val="true"/>
                                      </p:to>
                                    </p:set>
                                  </p:childTnLst>
                                </p:cTn>
                              </p:par>
                              <p:par>
                                <p:cTn id="9" presetID="1" presetClass="exit" presetSubtype="0" fill="hold" grpId="0" nodeType="withEffect">
                                  <p:stCondLst>
                                    <p:cond delay="0"/>
                                  </p:stCondLst>
                                  <p:childTnLst>
                                    <p:set>
                                      <p:cBhvr>
                                        <p:cTn id="10" dur="1" fill="hold">
                                          <p:stCondLst>
                                            <p:cond delay="0"/>
                                          </p:stCondLst>
                                        </p:cTn>
                                        <p:tgtEl>
                                          <p:spTgt spid="432134"/>
                                        </p:tgtEl>
                                        <p:attrNameLst>
                                          <p:attrName>style.visibility</p:attrName>
                                        </p:attrNameLst>
                                      </p:cBhvr>
                                      <p:to>
                                        <p:strVal val="hidden"/>
                                      </p:to>
                                    </p:set>
                                  </p:childTnLst>
                                </p:cTn>
                              </p:par>
                              <p:par>
                                <p:cTn id="11" presetID="3" presetClass="entr" presetSubtype="1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blinds(horizontal)">
                                      <p:cBhvr>
                                        <p:cTn id="13" dur="500"/>
                                        <p:tgtEl>
                                          <p:spTgt spid="6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blinds(horizontal)">
                                      <p:cBhvr>
                                        <p:cTn id="16" dur="500"/>
                                        <p:tgtEl>
                                          <p:spTgt spid="70"/>
                                        </p:tgtEl>
                                      </p:cBhvr>
                                    </p:animEffect>
                                  </p:childTnLst>
                                </p:cTn>
                              </p:par>
                              <p:par>
                                <p:cTn id="17" presetID="1" presetClass="emph" presetSubtype="2" fill="hold" nodeType="withEffect">
                                  <p:stCondLst>
                                    <p:cond delay="0"/>
                                  </p:stCondLst>
                                  <p:childTnLst>
                                    <p:animClr clrSpc="rgb" dir="cw">
                                      <p:cBhvr>
                                        <p:cTn id="18" dur="500" fill="hold"/>
                                        <p:tgtEl>
                                          <p:spTgt spid="66"/>
                                        </p:tgtEl>
                                        <p:attrNameLst>
                                          <p:attrName>fillcolor</p:attrName>
                                        </p:attrNameLst>
                                      </p:cBhvr>
                                      <p:to>
                                        <a:srgbClr val="FF0000"/>
                                      </p:to>
                                    </p:animClr>
                                    <p:set>
                                      <p:cBhvr>
                                        <p:cTn id="19" dur="500" fill="hold"/>
                                        <p:tgtEl>
                                          <p:spTgt spid="66"/>
                                        </p:tgtEl>
                                        <p:attrNameLst>
                                          <p:attrName>fill.type</p:attrName>
                                        </p:attrNameLst>
                                      </p:cBhvr>
                                      <p:to>
                                        <p:strVal val="solid"/>
                                      </p:to>
                                    </p:set>
                                    <p:set>
                                      <p:cBhvr>
                                        <p:cTn id="20" dur="500" fill="hold"/>
                                        <p:tgtEl>
                                          <p:spTgt spid="66"/>
                                        </p:tgtEl>
                                        <p:attrNameLst>
                                          <p:attrName>fill.on</p:attrName>
                                        </p:attrNameLst>
                                      </p:cBhvr>
                                      <p:to>
                                        <p:strVal val="tru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42" presetClass="path" presetSubtype="0" accel="50000" decel="50000" fill="hold" nodeType="withEffect">
                                  <p:stCondLst>
                                    <p:cond delay="0"/>
                                  </p:stCondLst>
                                  <p:childTnLst>
                                    <p:animMotion origin="layout" path="M -1.94444E-6 3.7037E-6 L -1.94444E-6 0.36597 " pathEditMode="relative" rAng="0" ptsTypes="AA">
                                      <p:cBhvr>
                                        <p:cTn id="26" dur="1000" fill="hold"/>
                                        <p:tgtEl>
                                          <p:spTgt spid="2"/>
                                        </p:tgtEl>
                                        <p:attrNameLst>
                                          <p:attrName>ppt_x</p:attrName>
                                          <p:attrName>ppt_y</p:attrName>
                                        </p:attrNameLst>
                                      </p:cBhvr>
                                      <p:rCtr x="0" y="18300"/>
                                    </p:animMotion>
                                  </p:childTnLst>
                                </p:cTn>
                              </p:par>
                              <p:par>
                                <p:cTn id="27" presetID="1" presetClass="entr" presetSubtype="0" fill="hold"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42" presetClass="path" presetSubtype="0" accel="50000" decel="50000" fill="hold" nodeType="withEffect">
                                  <p:stCondLst>
                                    <p:cond delay="0"/>
                                  </p:stCondLst>
                                  <p:childTnLst>
                                    <p:animMotion origin="layout" path="M -1.94444E-6 3.7037E-6 L -1.94444E-6 0.36597 " pathEditMode="relative" rAng="0" ptsTypes="AA">
                                      <p:cBhvr>
                                        <p:cTn id="30" dur="1000" fill="hold"/>
                                        <p:tgtEl>
                                          <p:spTgt spid="67"/>
                                        </p:tgtEl>
                                        <p:attrNameLst>
                                          <p:attrName>ppt_x</p:attrName>
                                          <p:attrName>ppt_y</p:attrName>
                                        </p:attrNameLst>
                                      </p:cBhvr>
                                      <p:rCtr x="0" y="18300"/>
                                    </p:animMotion>
                                  </p:childTnLst>
                                </p:cTn>
                              </p:par>
                            </p:childTnLst>
                          </p:cTn>
                        </p:par>
                      </p:childTnLst>
                    </p:cTn>
                  </p:par>
                  <p:par>
                    <p:cTn id="31" fill="hold">
                      <p:stCondLst>
                        <p:cond delay="indefinite"/>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63"/>
                                        </p:tgtEl>
                                        <p:attrNameLst>
                                          <p:attrName>fillcolor</p:attrName>
                                        </p:attrNameLst>
                                      </p:cBhvr>
                                      <p:to>
                                        <a:srgbClr val="0000FF"/>
                                      </p:to>
                                    </p:animClr>
                                    <p:set>
                                      <p:cBhvr>
                                        <p:cTn id="35" dur="500" fill="hold"/>
                                        <p:tgtEl>
                                          <p:spTgt spid="63"/>
                                        </p:tgtEl>
                                        <p:attrNameLst>
                                          <p:attrName>fill.type</p:attrName>
                                        </p:attrNameLst>
                                      </p:cBhvr>
                                      <p:to>
                                        <p:strVal val="solid"/>
                                      </p:to>
                                    </p:set>
                                    <p:set>
                                      <p:cBhvr>
                                        <p:cTn id="36" dur="500" fill="hold"/>
                                        <p:tgtEl>
                                          <p:spTgt spid="63"/>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500" fill="hold"/>
                                        <p:tgtEl>
                                          <p:spTgt spid="62"/>
                                        </p:tgtEl>
                                        <p:attrNameLst>
                                          <p:attrName>fillcolor</p:attrName>
                                        </p:attrNameLst>
                                      </p:cBhvr>
                                      <p:to>
                                        <a:srgbClr val="0000FF"/>
                                      </p:to>
                                    </p:animClr>
                                    <p:set>
                                      <p:cBhvr>
                                        <p:cTn id="39" dur="500" fill="hold"/>
                                        <p:tgtEl>
                                          <p:spTgt spid="62"/>
                                        </p:tgtEl>
                                        <p:attrNameLst>
                                          <p:attrName>fill.type</p:attrName>
                                        </p:attrNameLst>
                                      </p:cBhvr>
                                      <p:to>
                                        <p:strVal val="solid"/>
                                      </p:to>
                                    </p:set>
                                    <p:set>
                                      <p:cBhvr>
                                        <p:cTn id="40" dur="500" fill="hold"/>
                                        <p:tgtEl>
                                          <p:spTgt spid="62"/>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500" fill="hold"/>
                                        <p:tgtEl>
                                          <p:spTgt spid="64"/>
                                        </p:tgtEl>
                                        <p:attrNameLst>
                                          <p:attrName>fillcolor</p:attrName>
                                        </p:attrNameLst>
                                      </p:cBhvr>
                                      <p:to>
                                        <a:srgbClr val="0000FF"/>
                                      </p:to>
                                    </p:animClr>
                                    <p:set>
                                      <p:cBhvr>
                                        <p:cTn id="43" dur="500" fill="hold"/>
                                        <p:tgtEl>
                                          <p:spTgt spid="64"/>
                                        </p:tgtEl>
                                        <p:attrNameLst>
                                          <p:attrName>fill.type</p:attrName>
                                        </p:attrNameLst>
                                      </p:cBhvr>
                                      <p:to>
                                        <p:strVal val="solid"/>
                                      </p:to>
                                    </p:set>
                                    <p:set>
                                      <p:cBhvr>
                                        <p:cTn id="44" dur="500" fill="hold"/>
                                        <p:tgtEl>
                                          <p:spTgt spid="64"/>
                                        </p:tgtEl>
                                        <p:attrNameLst>
                                          <p:attrName>fill.on</p:attrName>
                                        </p:attrNameLst>
                                      </p:cBhvr>
                                      <p:to>
                                        <p:strVal val="true"/>
                                      </p:to>
                                    </p:set>
                                  </p:childTnLst>
                                </p:cTn>
                              </p:par>
                              <p:par>
                                <p:cTn id="45" presetID="1" presetClass="emph" presetSubtype="2" fill="hold" nodeType="withEffect">
                                  <p:stCondLst>
                                    <p:cond delay="0"/>
                                  </p:stCondLst>
                                  <p:childTnLst>
                                    <p:animClr clrSpc="rgb" dir="cw">
                                      <p:cBhvr>
                                        <p:cTn id="46" dur="500" fill="hold"/>
                                        <p:tgtEl>
                                          <p:spTgt spid="71"/>
                                        </p:tgtEl>
                                        <p:attrNameLst>
                                          <p:attrName>fillcolor</p:attrName>
                                        </p:attrNameLst>
                                      </p:cBhvr>
                                      <p:to>
                                        <a:srgbClr val="0000FF"/>
                                      </p:to>
                                    </p:animClr>
                                    <p:set>
                                      <p:cBhvr>
                                        <p:cTn id="47" dur="500" fill="hold"/>
                                        <p:tgtEl>
                                          <p:spTgt spid="71"/>
                                        </p:tgtEl>
                                        <p:attrNameLst>
                                          <p:attrName>fill.type</p:attrName>
                                        </p:attrNameLst>
                                      </p:cBhvr>
                                      <p:to>
                                        <p:strVal val="solid"/>
                                      </p:to>
                                    </p:set>
                                    <p:set>
                                      <p:cBhvr>
                                        <p:cTn id="48" dur="500" fill="hold"/>
                                        <p:tgtEl>
                                          <p:spTgt spid="71"/>
                                        </p:tgtEl>
                                        <p:attrNameLst>
                                          <p:attrName>fill.on</p:attrName>
                                        </p:attrNameLst>
                                      </p:cBhvr>
                                      <p:to>
                                        <p:strVal val="true"/>
                                      </p:to>
                                    </p:set>
                                  </p:childTnLst>
                                </p:cTn>
                              </p:par>
                              <p:par>
                                <p:cTn id="49" presetID="3" presetClass="exit" presetSubtype="10" fill="hold" nodeType="withEffect">
                                  <p:stCondLst>
                                    <p:cond delay="0"/>
                                  </p:stCondLst>
                                  <p:childTnLst>
                                    <p:animEffect transition="out" filter="blinds(horizontal)">
                                      <p:cBhvr>
                                        <p:cTn id="50" dur="500"/>
                                        <p:tgtEl>
                                          <p:spTgt spid="2"/>
                                        </p:tgtEl>
                                      </p:cBhvr>
                                    </p:animEffect>
                                    <p:set>
                                      <p:cBhvr>
                                        <p:cTn id="51" dur="1" fill="hold">
                                          <p:stCondLst>
                                            <p:cond delay="499"/>
                                          </p:stCondLst>
                                        </p:cTn>
                                        <p:tgtEl>
                                          <p:spTgt spid="2"/>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3"/>
                                        </p:tgtEl>
                                        <p:attrNameLst>
                                          <p:attrName>style.visibility</p:attrName>
                                        </p:attrNameLst>
                                      </p:cBhvr>
                                      <p:to>
                                        <p:strVal val="visible"/>
                                      </p:to>
                                    </p:set>
                                  </p:childTnLst>
                                </p:cTn>
                              </p:par>
                              <p:par>
                                <p:cTn id="54" presetID="42" presetClass="path" presetSubtype="0" accel="50000" decel="50000" fill="hold" nodeType="withEffect">
                                  <p:stCondLst>
                                    <p:cond delay="0"/>
                                  </p:stCondLst>
                                  <p:childTnLst>
                                    <p:animMotion origin="layout" path="M -1.94444E-6 3.7037E-6 L -1.94444E-6 0.36597 " pathEditMode="relative" rAng="0" ptsTypes="AA">
                                      <p:cBhvr>
                                        <p:cTn id="55" dur="1000" fill="hold"/>
                                        <p:tgtEl>
                                          <p:spTgt spid="3"/>
                                        </p:tgtEl>
                                        <p:attrNameLst>
                                          <p:attrName>ppt_x</p:attrName>
                                          <p:attrName>ppt_y</p:attrName>
                                        </p:attrNameLst>
                                      </p:cBhvr>
                                      <p:rCtr x="0" y="18300"/>
                                    </p:animMotion>
                                  </p:childTnLst>
                                </p:cTn>
                              </p:par>
                            </p:childTnLst>
                          </p:cTn>
                        </p:par>
                      </p:childTnLst>
                    </p:cTn>
                  </p:par>
                  <p:par>
                    <p:cTn id="56" fill="hold">
                      <p:stCondLst>
                        <p:cond delay="indefinite"/>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62"/>
                                        </p:tgtEl>
                                        <p:attrNameLst>
                                          <p:attrName>fillcolor</p:attrName>
                                        </p:attrNameLst>
                                      </p:cBhvr>
                                      <p:to>
                                        <a:schemeClr val="bg1"/>
                                      </p:to>
                                    </p:animClr>
                                    <p:set>
                                      <p:cBhvr>
                                        <p:cTn id="60" dur="500" fill="hold"/>
                                        <p:tgtEl>
                                          <p:spTgt spid="62"/>
                                        </p:tgtEl>
                                        <p:attrNameLst>
                                          <p:attrName>fill.type</p:attrName>
                                        </p:attrNameLst>
                                      </p:cBhvr>
                                      <p:to>
                                        <p:strVal val="solid"/>
                                      </p:to>
                                    </p:set>
                                    <p:set>
                                      <p:cBhvr>
                                        <p:cTn id="61" dur="500" fill="hold"/>
                                        <p:tgtEl>
                                          <p:spTgt spid="62"/>
                                        </p:tgtEl>
                                        <p:attrNameLst>
                                          <p:attrName>fill.on</p:attrName>
                                        </p:attrNameLst>
                                      </p:cBhvr>
                                      <p:to>
                                        <p:strVal val="true"/>
                                      </p:to>
                                    </p:set>
                                  </p:childTnLst>
                                </p:cTn>
                              </p:par>
                              <p:par>
                                <p:cTn id="62" presetID="1" presetClass="emph" presetSubtype="2" fill="hold" nodeType="withEffect">
                                  <p:stCondLst>
                                    <p:cond delay="0"/>
                                  </p:stCondLst>
                                  <p:childTnLst>
                                    <p:animClr clrSpc="rgb" dir="cw">
                                      <p:cBhvr>
                                        <p:cTn id="63" dur="500" fill="hold"/>
                                        <p:tgtEl>
                                          <p:spTgt spid="63"/>
                                        </p:tgtEl>
                                        <p:attrNameLst>
                                          <p:attrName>fillcolor</p:attrName>
                                        </p:attrNameLst>
                                      </p:cBhvr>
                                      <p:to>
                                        <a:schemeClr val="bg1"/>
                                      </p:to>
                                    </p:animClr>
                                    <p:set>
                                      <p:cBhvr>
                                        <p:cTn id="64" dur="500" fill="hold"/>
                                        <p:tgtEl>
                                          <p:spTgt spid="63"/>
                                        </p:tgtEl>
                                        <p:attrNameLst>
                                          <p:attrName>fill.type</p:attrName>
                                        </p:attrNameLst>
                                      </p:cBhvr>
                                      <p:to>
                                        <p:strVal val="solid"/>
                                      </p:to>
                                    </p:set>
                                    <p:set>
                                      <p:cBhvr>
                                        <p:cTn id="65" dur="500" fill="hold"/>
                                        <p:tgtEl>
                                          <p:spTgt spid="63"/>
                                        </p:tgtEl>
                                        <p:attrNameLst>
                                          <p:attrName>fill.on</p:attrName>
                                        </p:attrNameLst>
                                      </p:cBhvr>
                                      <p:to>
                                        <p:strVal val="true"/>
                                      </p:to>
                                    </p:set>
                                  </p:childTnLst>
                                </p:cTn>
                              </p:par>
                              <p:par>
                                <p:cTn id="66" presetID="1" presetClass="emph" presetSubtype="2" fill="hold" nodeType="withEffect">
                                  <p:stCondLst>
                                    <p:cond delay="0"/>
                                  </p:stCondLst>
                                  <p:childTnLst>
                                    <p:animClr clrSpc="rgb" dir="cw">
                                      <p:cBhvr>
                                        <p:cTn id="67" dur="500" fill="hold"/>
                                        <p:tgtEl>
                                          <p:spTgt spid="64"/>
                                        </p:tgtEl>
                                        <p:attrNameLst>
                                          <p:attrName>fillcolor</p:attrName>
                                        </p:attrNameLst>
                                      </p:cBhvr>
                                      <p:to>
                                        <a:schemeClr val="bg1"/>
                                      </p:to>
                                    </p:animClr>
                                    <p:set>
                                      <p:cBhvr>
                                        <p:cTn id="68" dur="500" fill="hold"/>
                                        <p:tgtEl>
                                          <p:spTgt spid="64"/>
                                        </p:tgtEl>
                                        <p:attrNameLst>
                                          <p:attrName>fill.type</p:attrName>
                                        </p:attrNameLst>
                                      </p:cBhvr>
                                      <p:to>
                                        <p:strVal val="solid"/>
                                      </p:to>
                                    </p:set>
                                    <p:set>
                                      <p:cBhvr>
                                        <p:cTn id="69" dur="500" fill="hold"/>
                                        <p:tgtEl>
                                          <p:spTgt spid="64"/>
                                        </p:tgtEl>
                                        <p:attrNameLst>
                                          <p:attrName>fill.on</p:attrName>
                                        </p:attrNameLst>
                                      </p:cBhvr>
                                      <p:to>
                                        <p:strVal val="true"/>
                                      </p:to>
                                    </p:set>
                                  </p:childTnLst>
                                </p:cTn>
                              </p:par>
                              <p:par>
                                <p:cTn id="70" presetID="1" presetClass="emph" presetSubtype="2" fill="hold" nodeType="withEffect">
                                  <p:stCondLst>
                                    <p:cond delay="0"/>
                                  </p:stCondLst>
                                  <p:childTnLst>
                                    <p:animClr clrSpc="rgb" dir="cw">
                                      <p:cBhvr>
                                        <p:cTn id="71" dur="500" fill="hold"/>
                                        <p:tgtEl>
                                          <p:spTgt spid="71"/>
                                        </p:tgtEl>
                                        <p:attrNameLst>
                                          <p:attrName>fillcolor</p:attrName>
                                        </p:attrNameLst>
                                      </p:cBhvr>
                                      <p:to>
                                        <a:schemeClr val="bg1"/>
                                      </p:to>
                                    </p:animClr>
                                    <p:set>
                                      <p:cBhvr>
                                        <p:cTn id="72" dur="500" fill="hold"/>
                                        <p:tgtEl>
                                          <p:spTgt spid="71"/>
                                        </p:tgtEl>
                                        <p:attrNameLst>
                                          <p:attrName>fill.type</p:attrName>
                                        </p:attrNameLst>
                                      </p:cBhvr>
                                      <p:to>
                                        <p:strVal val="solid"/>
                                      </p:to>
                                    </p:set>
                                    <p:set>
                                      <p:cBhvr>
                                        <p:cTn id="73" dur="500" fill="hold"/>
                                        <p:tgtEl>
                                          <p:spTgt spid="71"/>
                                        </p:tgtEl>
                                        <p:attrNameLst>
                                          <p:attrName>fill.on</p:attrName>
                                        </p:attrNameLst>
                                      </p:cBhvr>
                                      <p:to>
                                        <p:strVal val="true"/>
                                      </p:to>
                                    </p:set>
                                  </p:childTnLst>
                                </p:cTn>
                              </p:par>
                            </p:childTnLst>
                          </p:cTn>
                        </p:par>
                      </p:childTnLst>
                    </p:cTn>
                  </p:par>
                  <p:par>
                    <p:cTn id="74" fill="hold">
                      <p:stCondLst>
                        <p:cond delay="indefinite"/>
                      </p:stCondLst>
                      <p:childTnLst>
                        <p:par>
                          <p:cTn id="75" fill="hold">
                            <p:stCondLst>
                              <p:cond delay="0"/>
                            </p:stCondLst>
                            <p:childTnLst>
                              <p:par>
                                <p:cTn id="76" presetID="3" presetClass="exit" presetSubtype="10" fill="hold" nodeType="clickEffect">
                                  <p:stCondLst>
                                    <p:cond delay="0"/>
                                  </p:stCondLst>
                                  <p:childTnLst>
                                    <p:animEffect transition="out" filter="blinds(horizontal)">
                                      <p:cBhvr>
                                        <p:cTn id="77" dur="500"/>
                                        <p:tgtEl>
                                          <p:spTgt spid="3"/>
                                        </p:tgtEl>
                                      </p:cBhvr>
                                    </p:animEffect>
                                    <p:set>
                                      <p:cBhvr>
                                        <p:cTn id="78" dur="1" fill="hold">
                                          <p:stCondLst>
                                            <p:cond delay="499"/>
                                          </p:stCondLst>
                                        </p:cTn>
                                        <p:tgtEl>
                                          <p:spTgt spid="3"/>
                                        </p:tgtEl>
                                        <p:attrNameLst>
                                          <p:attrName>style.visibility</p:attrName>
                                        </p:attrNameLst>
                                      </p:cBhvr>
                                      <p:to>
                                        <p:strVal val="hidden"/>
                                      </p:to>
                                    </p:set>
                                  </p:childTnLst>
                                </p:cTn>
                              </p:par>
                              <p:par>
                                <p:cTn id="79" presetID="1" presetClass="emph" presetSubtype="2" fill="hold" nodeType="withEffect">
                                  <p:stCondLst>
                                    <p:cond delay="0"/>
                                  </p:stCondLst>
                                  <p:childTnLst>
                                    <p:animClr clrSpc="rgb" dir="cw">
                                      <p:cBhvr>
                                        <p:cTn id="80" dur="500" fill="hold"/>
                                        <p:tgtEl>
                                          <p:spTgt spid="62"/>
                                        </p:tgtEl>
                                        <p:attrNameLst>
                                          <p:attrName>fillcolor</p:attrName>
                                        </p:attrNameLst>
                                      </p:cBhvr>
                                      <p:to>
                                        <a:srgbClr val="0000FF"/>
                                      </p:to>
                                    </p:animClr>
                                    <p:set>
                                      <p:cBhvr>
                                        <p:cTn id="81" dur="500" fill="hold"/>
                                        <p:tgtEl>
                                          <p:spTgt spid="62"/>
                                        </p:tgtEl>
                                        <p:attrNameLst>
                                          <p:attrName>fill.type</p:attrName>
                                        </p:attrNameLst>
                                      </p:cBhvr>
                                      <p:to>
                                        <p:strVal val="solid"/>
                                      </p:to>
                                    </p:set>
                                    <p:set>
                                      <p:cBhvr>
                                        <p:cTn id="82" dur="500" fill="hold"/>
                                        <p:tgtEl>
                                          <p:spTgt spid="62"/>
                                        </p:tgtEl>
                                        <p:attrNameLst>
                                          <p:attrName>fill.on</p:attrName>
                                        </p:attrNameLst>
                                      </p:cBhvr>
                                      <p:to>
                                        <p:strVal val="true"/>
                                      </p:to>
                                    </p:set>
                                  </p:childTnLst>
                                </p:cTn>
                              </p:par>
                              <p:par>
                                <p:cTn id="83" presetID="1" presetClass="emph" presetSubtype="2" fill="hold" nodeType="withEffect">
                                  <p:stCondLst>
                                    <p:cond delay="0"/>
                                  </p:stCondLst>
                                  <p:childTnLst>
                                    <p:animClr clrSpc="rgb" dir="cw">
                                      <p:cBhvr>
                                        <p:cTn id="84" dur="500" fill="hold"/>
                                        <p:tgtEl>
                                          <p:spTgt spid="63"/>
                                        </p:tgtEl>
                                        <p:attrNameLst>
                                          <p:attrName>fillcolor</p:attrName>
                                        </p:attrNameLst>
                                      </p:cBhvr>
                                      <p:to>
                                        <a:srgbClr val="0000FF"/>
                                      </p:to>
                                    </p:animClr>
                                    <p:set>
                                      <p:cBhvr>
                                        <p:cTn id="85" dur="500" fill="hold"/>
                                        <p:tgtEl>
                                          <p:spTgt spid="63"/>
                                        </p:tgtEl>
                                        <p:attrNameLst>
                                          <p:attrName>fill.type</p:attrName>
                                        </p:attrNameLst>
                                      </p:cBhvr>
                                      <p:to>
                                        <p:strVal val="solid"/>
                                      </p:to>
                                    </p:set>
                                    <p:set>
                                      <p:cBhvr>
                                        <p:cTn id="86" dur="500" fill="hold"/>
                                        <p:tgtEl>
                                          <p:spTgt spid="63"/>
                                        </p:tgtEl>
                                        <p:attrNameLst>
                                          <p:attrName>fill.on</p:attrName>
                                        </p:attrNameLst>
                                      </p:cBhvr>
                                      <p:to>
                                        <p:strVal val="true"/>
                                      </p:to>
                                    </p:set>
                                  </p:childTnLst>
                                </p:cTn>
                              </p:par>
                              <p:par>
                                <p:cTn id="87" presetID="1" presetClass="emph" presetSubtype="2" fill="hold" nodeType="withEffect">
                                  <p:stCondLst>
                                    <p:cond delay="0"/>
                                  </p:stCondLst>
                                  <p:childTnLst>
                                    <p:animClr clrSpc="rgb" dir="cw">
                                      <p:cBhvr>
                                        <p:cTn id="88" dur="500" fill="hold"/>
                                        <p:tgtEl>
                                          <p:spTgt spid="64"/>
                                        </p:tgtEl>
                                        <p:attrNameLst>
                                          <p:attrName>fillcolor</p:attrName>
                                        </p:attrNameLst>
                                      </p:cBhvr>
                                      <p:to>
                                        <a:srgbClr val="0000FF"/>
                                      </p:to>
                                    </p:animClr>
                                    <p:set>
                                      <p:cBhvr>
                                        <p:cTn id="89" dur="500" fill="hold"/>
                                        <p:tgtEl>
                                          <p:spTgt spid="64"/>
                                        </p:tgtEl>
                                        <p:attrNameLst>
                                          <p:attrName>fill.type</p:attrName>
                                        </p:attrNameLst>
                                      </p:cBhvr>
                                      <p:to>
                                        <p:strVal val="solid"/>
                                      </p:to>
                                    </p:set>
                                    <p:set>
                                      <p:cBhvr>
                                        <p:cTn id="90" dur="500" fill="hold"/>
                                        <p:tgtEl>
                                          <p:spTgt spid="64"/>
                                        </p:tgtEl>
                                        <p:attrNameLst>
                                          <p:attrName>fill.on</p:attrName>
                                        </p:attrNameLst>
                                      </p:cBhvr>
                                      <p:to>
                                        <p:strVal val="true"/>
                                      </p:to>
                                    </p:set>
                                  </p:childTnLst>
                                </p:cTn>
                              </p:par>
                              <p:par>
                                <p:cTn id="91" presetID="1" presetClass="emph" presetSubtype="2" fill="hold" nodeType="withEffect">
                                  <p:stCondLst>
                                    <p:cond delay="0"/>
                                  </p:stCondLst>
                                  <p:childTnLst>
                                    <p:animClr clrSpc="rgb" dir="cw">
                                      <p:cBhvr>
                                        <p:cTn id="92" dur="500" fill="hold"/>
                                        <p:tgtEl>
                                          <p:spTgt spid="71"/>
                                        </p:tgtEl>
                                        <p:attrNameLst>
                                          <p:attrName>fillcolor</p:attrName>
                                        </p:attrNameLst>
                                      </p:cBhvr>
                                      <p:to>
                                        <a:srgbClr val="0000FF"/>
                                      </p:to>
                                    </p:animClr>
                                    <p:set>
                                      <p:cBhvr>
                                        <p:cTn id="93" dur="500" fill="hold"/>
                                        <p:tgtEl>
                                          <p:spTgt spid="71"/>
                                        </p:tgtEl>
                                        <p:attrNameLst>
                                          <p:attrName>fill.type</p:attrName>
                                        </p:attrNameLst>
                                      </p:cBhvr>
                                      <p:to>
                                        <p:strVal val="solid"/>
                                      </p:to>
                                    </p:set>
                                    <p:set>
                                      <p:cBhvr>
                                        <p:cTn id="94" dur="500" fill="hold"/>
                                        <p:tgtEl>
                                          <p:spTgt spid="71"/>
                                        </p:tgtEl>
                                        <p:attrNameLst>
                                          <p:attrName>fill.on</p:attrName>
                                        </p:attrNameLst>
                                      </p:cBhvr>
                                      <p:to>
                                        <p:strVal val="true"/>
                                      </p:to>
                                    </p:set>
                                  </p:childTnLst>
                                </p:cTn>
                              </p:par>
                              <p:par>
                                <p:cTn id="95" presetID="1" presetClass="entr" presetSubtype="0" fill="hold" nodeType="withEffect">
                                  <p:stCondLst>
                                    <p:cond delay="0"/>
                                  </p:stCondLst>
                                  <p:childTnLst>
                                    <p:set>
                                      <p:cBhvr>
                                        <p:cTn id="96" dur="1" fill="hold">
                                          <p:stCondLst>
                                            <p:cond delay="0"/>
                                          </p:stCondLst>
                                        </p:cTn>
                                        <p:tgtEl>
                                          <p:spTgt spid="4"/>
                                        </p:tgtEl>
                                        <p:attrNameLst>
                                          <p:attrName>style.visibility</p:attrName>
                                        </p:attrNameLst>
                                      </p:cBhvr>
                                      <p:to>
                                        <p:strVal val="visible"/>
                                      </p:to>
                                    </p:set>
                                  </p:childTnLst>
                                </p:cTn>
                              </p:par>
                              <p:par>
                                <p:cTn id="97" presetID="42" presetClass="path" presetSubtype="0" accel="50000" decel="50000" fill="hold" nodeType="withEffect">
                                  <p:stCondLst>
                                    <p:cond delay="0"/>
                                  </p:stCondLst>
                                  <p:childTnLst>
                                    <p:animMotion origin="layout" path="M -1.94444E-6 3.7037E-6 L -1.94444E-6 0.36597 " pathEditMode="relative" rAng="0" ptsTypes="AA">
                                      <p:cBhvr>
                                        <p:cTn id="98" dur="1000" fill="hold"/>
                                        <p:tgtEl>
                                          <p:spTgt spid="4"/>
                                        </p:tgtEl>
                                        <p:attrNameLst>
                                          <p:attrName>ppt_x</p:attrName>
                                          <p:attrName>ppt_y</p:attrName>
                                        </p:attrNameLst>
                                      </p:cBhvr>
                                      <p:rCtr x="0" y="18300"/>
                                    </p:animMotion>
                                  </p:childTnLst>
                                </p:cTn>
                              </p:par>
                            </p:childTnLst>
                          </p:cTn>
                        </p:par>
                      </p:childTnLst>
                    </p:cTn>
                  </p:par>
                  <p:par>
                    <p:cTn id="99" fill="hold">
                      <p:stCondLst>
                        <p:cond delay="indefinite"/>
                      </p:stCondLst>
                      <p:childTnLst>
                        <p:par>
                          <p:cTn id="100" fill="hold">
                            <p:stCondLst>
                              <p:cond delay="0"/>
                            </p:stCondLst>
                            <p:childTnLst>
                              <p:par>
                                <p:cTn id="101" presetID="1" presetClass="emph" presetSubtype="2" fill="hold" nodeType="clickEffect">
                                  <p:stCondLst>
                                    <p:cond delay="0"/>
                                  </p:stCondLst>
                                  <p:childTnLst>
                                    <p:animClr clrSpc="rgb" dir="cw">
                                      <p:cBhvr>
                                        <p:cTn id="102" dur="500" fill="hold"/>
                                        <p:tgtEl>
                                          <p:spTgt spid="62"/>
                                        </p:tgtEl>
                                        <p:attrNameLst>
                                          <p:attrName>fillcolor</p:attrName>
                                        </p:attrNameLst>
                                      </p:cBhvr>
                                      <p:to>
                                        <a:schemeClr val="bg1"/>
                                      </p:to>
                                    </p:animClr>
                                    <p:set>
                                      <p:cBhvr>
                                        <p:cTn id="103" dur="500" fill="hold"/>
                                        <p:tgtEl>
                                          <p:spTgt spid="62"/>
                                        </p:tgtEl>
                                        <p:attrNameLst>
                                          <p:attrName>fill.type</p:attrName>
                                        </p:attrNameLst>
                                      </p:cBhvr>
                                      <p:to>
                                        <p:strVal val="solid"/>
                                      </p:to>
                                    </p:set>
                                    <p:set>
                                      <p:cBhvr>
                                        <p:cTn id="104" dur="500" fill="hold"/>
                                        <p:tgtEl>
                                          <p:spTgt spid="62"/>
                                        </p:tgtEl>
                                        <p:attrNameLst>
                                          <p:attrName>fill.on</p:attrName>
                                        </p:attrNameLst>
                                      </p:cBhvr>
                                      <p:to>
                                        <p:strVal val="true"/>
                                      </p:to>
                                    </p:set>
                                  </p:childTnLst>
                                </p:cTn>
                              </p:par>
                              <p:par>
                                <p:cTn id="105" presetID="1" presetClass="emph" presetSubtype="2" fill="hold" nodeType="withEffect">
                                  <p:stCondLst>
                                    <p:cond delay="0"/>
                                  </p:stCondLst>
                                  <p:childTnLst>
                                    <p:animClr clrSpc="rgb" dir="cw">
                                      <p:cBhvr>
                                        <p:cTn id="106" dur="500" fill="hold"/>
                                        <p:tgtEl>
                                          <p:spTgt spid="63"/>
                                        </p:tgtEl>
                                        <p:attrNameLst>
                                          <p:attrName>fillcolor</p:attrName>
                                        </p:attrNameLst>
                                      </p:cBhvr>
                                      <p:to>
                                        <a:schemeClr val="bg1"/>
                                      </p:to>
                                    </p:animClr>
                                    <p:set>
                                      <p:cBhvr>
                                        <p:cTn id="107" dur="500" fill="hold"/>
                                        <p:tgtEl>
                                          <p:spTgt spid="63"/>
                                        </p:tgtEl>
                                        <p:attrNameLst>
                                          <p:attrName>fill.type</p:attrName>
                                        </p:attrNameLst>
                                      </p:cBhvr>
                                      <p:to>
                                        <p:strVal val="solid"/>
                                      </p:to>
                                    </p:set>
                                    <p:set>
                                      <p:cBhvr>
                                        <p:cTn id="108" dur="500" fill="hold"/>
                                        <p:tgtEl>
                                          <p:spTgt spid="63"/>
                                        </p:tgtEl>
                                        <p:attrNameLst>
                                          <p:attrName>fill.on</p:attrName>
                                        </p:attrNameLst>
                                      </p:cBhvr>
                                      <p:to>
                                        <p:strVal val="true"/>
                                      </p:to>
                                    </p:set>
                                  </p:childTnLst>
                                </p:cTn>
                              </p:par>
                              <p:par>
                                <p:cTn id="109" presetID="1" presetClass="emph" presetSubtype="2" fill="hold" nodeType="withEffect">
                                  <p:stCondLst>
                                    <p:cond delay="0"/>
                                  </p:stCondLst>
                                  <p:childTnLst>
                                    <p:animClr clrSpc="rgb" dir="cw">
                                      <p:cBhvr>
                                        <p:cTn id="110" dur="500" fill="hold"/>
                                        <p:tgtEl>
                                          <p:spTgt spid="64"/>
                                        </p:tgtEl>
                                        <p:attrNameLst>
                                          <p:attrName>fillcolor</p:attrName>
                                        </p:attrNameLst>
                                      </p:cBhvr>
                                      <p:to>
                                        <a:schemeClr val="bg1"/>
                                      </p:to>
                                    </p:animClr>
                                    <p:set>
                                      <p:cBhvr>
                                        <p:cTn id="111" dur="500" fill="hold"/>
                                        <p:tgtEl>
                                          <p:spTgt spid="64"/>
                                        </p:tgtEl>
                                        <p:attrNameLst>
                                          <p:attrName>fill.type</p:attrName>
                                        </p:attrNameLst>
                                      </p:cBhvr>
                                      <p:to>
                                        <p:strVal val="solid"/>
                                      </p:to>
                                    </p:set>
                                    <p:set>
                                      <p:cBhvr>
                                        <p:cTn id="112" dur="500" fill="hold"/>
                                        <p:tgtEl>
                                          <p:spTgt spid="64"/>
                                        </p:tgtEl>
                                        <p:attrNameLst>
                                          <p:attrName>fill.on</p:attrName>
                                        </p:attrNameLst>
                                      </p:cBhvr>
                                      <p:to>
                                        <p:strVal val="true"/>
                                      </p:to>
                                    </p:set>
                                  </p:childTnLst>
                                </p:cTn>
                              </p:par>
                              <p:par>
                                <p:cTn id="113" presetID="1" presetClass="emph" presetSubtype="2" fill="hold" nodeType="withEffect">
                                  <p:stCondLst>
                                    <p:cond delay="0"/>
                                  </p:stCondLst>
                                  <p:childTnLst>
                                    <p:animClr clrSpc="rgb" dir="cw">
                                      <p:cBhvr>
                                        <p:cTn id="114" dur="500" fill="hold"/>
                                        <p:tgtEl>
                                          <p:spTgt spid="71"/>
                                        </p:tgtEl>
                                        <p:attrNameLst>
                                          <p:attrName>fillcolor</p:attrName>
                                        </p:attrNameLst>
                                      </p:cBhvr>
                                      <p:to>
                                        <a:schemeClr val="bg1"/>
                                      </p:to>
                                    </p:animClr>
                                    <p:set>
                                      <p:cBhvr>
                                        <p:cTn id="115" dur="500" fill="hold"/>
                                        <p:tgtEl>
                                          <p:spTgt spid="71"/>
                                        </p:tgtEl>
                                        <p:attrNameLst>
                                          <p:attrName>fill.type</p:attrName>
                                        </p:attrNameLst>
                                      </p:cBhvr>
                                      <p:to>
                                        <p:strVal val="solid"/>
                                      </p:to>
                                    </p:set>
                                    <p:set>
                                      <p:cBhvr>
                                        <p:cTn id="116" dur="500" fill="hold"/>
                                        <p:tgtEl>
                                          <p:spTgt spid="71"/>
                                        </p:tgtEl>
                                        <p:attrNameLst>
                                          <p:attrName>fill.on</p:attrName>
                                        </p:attrNameLst>
                                      </p:cBhvr>
                                      <p:to>
                                        <p:strVal val="true"/>
                                      </p:to>
                                    </p:set>
                                  </p:childTnLst>
                                </p:cTn>
                              </p:par>
                            </p:childTnLst>
                          </p:cTn>
                        </p:par>
                      </p:childTnLst>
                    </p:cTn>
                  </p:par>
                  <p:par>
                    <p:cTn id="117" fill="hold">
                      <p:stCondLst>
                        <p:cond delay="indefinite"/>
                      </p:stCondLst>
                      <p:childTnLst>
                        <p:par>
                          <p:cTn id="118" fill="hold">
                            <p:stCondLst>
                              <p:cond delay="0"/>
                            </p:stCondLst>
                            <p:childTnLst>
                              <p:par>
                                <p:cTn id="119" presetID="3" presetClass="exit" presetSubtype="10" fill="hold" nodeType="clickEffect">
                                  <p:stCondLst>
                                    <p:cond delay="0"/>
                                  </p:stCondLst>
                                  <p:childTnLst>
                                    <p:animEffect transition="out" filter="blinds(horizontal)">
                                      <p:cBhvr>
                                        <p:cTn id="120" dur="500"/>
                                        <p:tgtEl>
                                          <p:spTgt spid="4"/>
                                        </p:tgtEl>
                                      </p:cBhvr>
                                    </p:animEffect>
                                    <p:set>
                                      <p:cBhvr>
                                        <p:cTn id="121" dur="1" fill="hold">
                                          <p:stCondLst>
                                            <p:cond delay="499"/>
                                          </p:stCondLst>
                                        </p:cTn>
                                        <p:tgtEl>
                                          <p:spTgt spid="4"/>
                                        </p:tgtEl>
                                        <p:attrNameLst>
                                          <p:attrName>style.visibility</p:attrName>
                                        </p:attrNameLst>
                                      </p:cBhvr>
                                      <p:to>
                                        <p:strVal val="hidden"/>
                                      </p:to>
                                    </p:set>
                                  </p:childTnLst>
                                </p:cTn>
                              </p:par>
                              <p:par>
                                <p:cTn id="122" presetID="1" presetClass="emph" presetSubtype="2" fill="hold" nodeType="withEffect">
                                  <p:stCondLst>
                                    <p:cond delay="0"/>
                                  </p:stCondLst>
                                  <p:childTnLst>
                                    <p:animClr clrSpc="rgb" dir="cw">
                                      <p:cBhvr>
                                        <p:cTn id="123" dur="500" fill="hold"/>
                                        <p:tgtEl>
                                          <p:spTgt spid="62"/>
                                        </p:tgtEl>
                                        <p:attrNameLst>
                                          <p:attrName>fillcolor</p:attrName>
                                        </p:attrNameLst>
                                      </p:cBhvr>
                                      <p:to>
                                        <a:srgbClr val="0000FF"/>
                                      </p:to>
                                    </p:animClr>
                                    <p:set>
                                      <p:cBhvr>
                                        <p:cTn id="124" dur="500" fill="hold"/>
                                        <p:tgtEl>
                                          <p:spTgt spid="62"/>
                                        </p:tgtEl>
                                        <p:attrNameLst>
                                          <p:attrName>fill.type</p:attrName>
                                        </p:attrNameLst>
                                      </p:cBhvr>
                                      <p:to>
                                        <p:strVal val="solid"/>
                                      </p:to>
                                    </p:set>
                                    <p:set>
                                      <p:cBhvr>
                                        <p:cTn id="125" dur="500" fill="hold"/>
                                        <p:tgtEl>
                                          <p:spTgt spid="62"/>
                                        </p:tgtEl>
                                        <p:attrNameLst>
                                          <p:attrName>fill.on</p:attrName>
                                        </p:attrNameLst>
                                      </p:cBhvr>
                                      <p:to>
                                        <p:strVal val="true"/>
                                      </p:to>
                                    </p:set>
                                  </p:childTnLst>
                                </p:cTn>
                              </p:par>
                              <p:par>
                                <p:cTn id="126" presetID="1" presetClass="emph" presetSubtype="2" fill="hold" nodeType="withEffect">
                                  <p:stCondLst>
                                    <p:cond delay="0"/>
                                  </p:stCondLst>
                                  <p:childTnLst>
                                    <p:animClr clrSpc="rgb" dir="cw">
                                      <p:cBhvr>
                                        <p:cTn id="127" dur="500" fill="hold"/>
                                        <p:tgtEl>
                                          <p:spTgt spid="63"/>
                                        </p:tgtEl>
                                        <p:attrNameLst>
                                          <p:attrName>fillcolor</p:attrName>
                                        </p:attrNameLst>
                                      </p:cBhvr>
                                      <p:to>
                                        <a:srgbClr val="0000FF"/>
                                      </p:to>
                                    </p:animClr>
                                    <p:set>
                                      <p:cBhvr>
                                        <p:cTn id="128" dur="500" fill="hold"/>
                                        <p:tgtEl>
                                          <p:spTgt spid="63"/>
                                        </p:tgtEl>
                                        <p:attrNameLst>
                                          <p:attrName>fill.type</p:attrName>
                                        </p:attrNameLst>
                                      </p:cBhvr>
                                      <p:to>
                                        <p:strVal val="solid"/>
                                      </p:to>
                                    </p:set>
                                    <p:set>
                                      <p:cBhvr>
                                        <p:cTn id="129" dur="500" fill="hold"/>
                                        <p:tgtEl>
                                          <p:spTgt spid="63"/>
                                        </p:tgtEl>
                                        <p:attrNameLst>
                                          <p:attrName>fill.on</p:attrName>
                                        </p:attrNameLst>
                                      </p:cBhvr>
                                      <p:to>
                                        <p:strVal val="true"/>
                                      </p:to>
                                    </p:set>
                                  </p:childTnLst>
                                </p:cTn>
                              </p:par>
                              <p:par>
                                <p:cTn id="130" presetID="1" presetClass="emph" presetSubtype="2" fill="hold" nodeType="withEffect">
                                  <p:stCondLst>
                                    <p:cond delay="0"/>
                                  </p:stCondLst>
                                  <p:childTnLst>
                                    <p:animClr clrSpc="rgb" dir="cw">
                                      <p:cBhvr>
                                        <p:cTn id="131" dur="500" fill="hold"/>
                                        <p:tgtEl>
                                          <p:spTgt spid="64"/>
                                        </p:tgtEl>
                                        <p:attrNameLst>
                                          <p:attrName>fillcolor</p:attrName>
                                        </p:attrNameLst>
                                      </p:cBhvr>
                                      <p:to>
                                        <a:srgbClr val="0000FF"/>
                                      </p:to>
                                    </p:animClr>
                                    <p:set>
                                      <p:cBhvr>
                                        <p:cTn id="132" dur="500" fill="hold"/>
                                        <p:tgtEl>
                                          <p:spTgt spid="64"/>
                                        </p:tgtEl>
                                        <p:attrNameLst>
                                          <p:attrName>fill.type</p:attrName>
                                        </p:attrNameLst>
                                      </p:cBhvr>
                                      <p:to>
                                        <p:strVal val="solid"/>
                                      </p:to>
                                    </p:set>
                                    <p:set>
                                      <p:cBhvr>
                                        <p:cTn id="133" dur="500" fill="hold"/>
                                        <p:tgtEl>
                                          <p:spTgt spid="64"/>
                                        </p:tgtEl>
                                        <p:attrNameLst>
                                          <p:attrName>fill.on</p:attrName>
                                        </p:attrNameLst>
                                      </p:cBhvr>
                                      <p:to>
                                        <p:strVal val="true"/>
                                      </p:to>
                                    </p:set>
                                  </p:childTnLst>
                                </p:cTn>
                              </p:par>
                              <p:par>
                                <p:cTn id="134" presetID="1" presetClass="emph" presetSubtype="2" fill="hold" nodeType="withEffect">
                                  <p:stCondLst>
                                    <p:cond delay="0"/>
                                  </p:stCondLst>
                                  <p:childTnLst>
                                    <p:animClr clrSpc="rgb" dir="cw">
                                      <p:cBhvr>
                                        <p:cTn id="135" dur="500" fill="hold"/>
                                        <p:tgtEl>
                                          <p:spTgt spid="71"/>
                                        </p:tgtEl>
                                        <p:attrNameLst>
                                          <p:attrName>fillcolor</p:attrName>
                                        </p:attrNameLst>
                                      </p:cBhvr>
                                      <p:to>
                                        <a:srgbClr val="0000FF"/>
                                      </p:to>
                                    </p:animClr>
                                    <p:set>
                                      <p:cBhvr>
                                        <p:cTn id="136" dur="500" fill="hold"/>
                                        <p:tgtEl>
                                          <p:spTgt spid="71"/>
                                        </p:tgtEl>
                                        <p:attrNameLst>
                                          <p:attrName>fill.type</p:attrName>
                                        </p:attrNameLst>
                                      </p:cBhvr>
                                      <p:to>
                                        <p:strVal val="solid"/>
                                      </p:to>
                                    </p:set>
                                    <p:set>
                                      <p:cBhvr>
                                        <p:cTn id="137" dur="500" fill="hold"/>
                                        <p:tgtEl>
                                          <p:spTgt spid="71"/>
                                        </p:tgtEl>
                                        <p:attrNameLst>
                                          <p:attrName>fill.on</p:attrName>
                                        </p:attrNameLst>
                                      </p:cBhvr>
                                      <p:to>
                                        <p:strVal val="true"/>
                                      </p:to>
                                    </p:set>
                                  </p:childTnLst>
                                </p:cTn>
                              </p:par>
                              <p:par>
                                <p:cTn id="138" presetID="1" presetClass="entr" presetSubtype="0" fill="hold" nodeType="withEffect">
                                  <p:stCondLst>
                                    <p:cond delay="0"/>
                                  </p:stCondLst>
                                  <p:childTnLst>
                                    <p:set>
                                      <p:cBhvr>
                                        <p:cTn id="139" dur="1" fill="hold">
                                          <p:stCondLst>
                                            <p:cond delay="0"/>
                                          </p:stCondLst>
                                        </p:cTn>
                                        <p:tgtEl>
                                          <p:spTgt spid="6"/>
                                        </p:tgtEl>
                                        <p:attrNameLst>
                                          <p:attrName>style.visibility</p:attrName>
                                        </p:attrNameLst>
                                      </p:cBhvr>
                                      <p:to>
                                        <p:strVal val="visible"/>
                                      </p:to>
                                    </p:set>
                                  </p:childTnLst>
                                </p:cTn>
                              </p:par>
                              <p:par>
                                <p:cTn id="140" presetID="42" presetClass="path" presetSubtype="0" accel="50000" decel="50000" fill="hold" nodeType="withEffect">
                                  <p:stCondLst>
                                    <p:cond delay="0"/>
                                  </p:stCondLst>
                                  <p:childTnLst>
                                    <p:animMotion origin="layout" path="M -1.94444E-6 3.7037E-6 L -1.94444E-6 0.36597 " pathEditMode="relative" rAng="0" ptsTypes="AA">
                                      <p:cBhvr>
                                        <p:cTn id="141" dur="1000" fill="hold"/>
                                        <p:tgtEl>
                                          <p:spTgt spid="6"/>
                                        </p:tgtEl>
                                        <p:attrNameLst>
                                          <p:attrName>ppt_x</p:attrName>
                                          <p:attrName>ppt_y</p:attrName>
                                        </p:attrNameLst>
                                      </p:cBhvr>
                                      <p:rCtr x="0" y="18300"/>
                                    </p:animMotion>
                                  </p:childTnLst>
                                </p:cTn>
                              </p:par>
                            </p:childTnLst>
                          </p:cTn>
                        </p:par>
                      </p:childTnLst>
                    </p:cTn>
                  </p:par>
                  <p:par>
                    <p:cTn id="142" fill="hold">
                      <p:stCondLst>
                        <p:cond delay="indefinite"/>
                      </p:stCondLst>
                      <p:childTnLst>
                        <p:par>
                          <p:cTn id="143" fill="hold">
                            <p:stCondLst>
                              <p:cond delay="0"/>
                            </p:stCondLst>
                            <p:childTnLst>
                              <p:par>
                                <p:cTn id="144" presetID="1" presetClass="emph" presetSubtype="2" fill="hold" nodeType="clickEffect">
                                  <p:stCondLst>
                                    <p:cond delay="0"/>
                                  </p:stCondLst>
                                  <p:childTnLst>
                                    <p:animClr clrSpc="rgb" dir="cw">
                                      <p:cBhvr>
                                        <p:cTn id="145" dur="500" fill="hold"/>
                                        <p:tgtEl>
                                          <p:spTgt spid="62"/>
                                        </p:tgtEl>
                                        <p:attrNameLst>
                                          <p:attrName>fillcolor</p:attrName>
                                        </p:attrNameLst>
                                      </p:cBhvr>
                                      <p:to>
                                        <a:schemeClr val="bg1"/>
                                      </p:to>
                                    </p:animClr>
                                    <p:set>
                                      <p:cBhvr>
                                        <p:cTn id="146" dur="500" fill="hold"/>
                                        <p:tgtEl>
                                          <p:spTgt spid="62"/>
                                        </p:tgtEl>
                                        <p:attrNameLst>
                                          <p:attrName>fill.type</p:attrName>
                                        </p:attrNameLst>
                                      </p:cBhvr>
                                      <p:to>
                                        <p:strVal val="solid"/>
                                      </p:to>
                                    </p:set>
                                    <p:set>
                                      <p:cBhvr>
                                        <p:cTn id="147" dur="500" fill="hold"/>
                                        <p:tgtEl>
                                          <p:spTgt spid="62"/>
                                        </p:tgtEl>
                                        <p:attrNameLst>
                                          <p:attrName>fill.on</p:attrName>
                                        </p:attrNameLst>
                                      </p:cBhvr>
                                      <p:to>
                                        <p:strVal val="true"/>
                                      </p:to>
                                    </p:set>
                                  </p:childTnLst>
                                </p:cTn>
                              </p:par>
                              <p:par>
                                <p:cTn id="148" presetID="1" presetClass="emph" presetSubtype="2" fill="hold" nodeType="withEffect">
                                  <p:stCondLst>
                                    <p:cond delay="0"/>
                                  </p:stCondLst>
                                  <p:childTnLst>
                                    <p:animClr clrSpc="rgb" dir="cw">
                                      <p:cBhvr>
                                        <p:cTn id="149" dur="500" fill="hold"/>
                                        <p:tgtEl>
                                          <p:spTgt spid="63"/>
                                        </p:tgtEl>
                                        <p:attrNameLst>
                                          <p:attrName>fillcolor</p:attrName>
                                        </p:attrNameLst>
                                      </p:cBhvr>
                                      <p:to>
                                        <a:schemeClr val="bg1"/>
                                      </p:to>
                                    </p:animClr>
                                    <p:set>
                                      <p:cBhvr>
                                        <p:cTn id="150" dur="500" fill="hold"/>
                                        <p:tgtEl>
                                          <p:spTgt spid="63"/>
                                        </p:tgtEl>
                                        <p:attrNameLst>
                                          <p:attrName>fill.type</p:attrName>
                                        </p:attrNameLst>
                                      </p:cBhvr>
                                      <p:to>
                                        <p:strVal val="solid"/>
                                      </p:to>
                                    </p:set>
                                    <p:set>
                                      <p:cBhvr>
                                        <p:cTn id="151" dur="500" fill="hold"/>
                                        <p:tgtEl>
                                          <p:spTgt spid="63"/>
                                        </p:tgtEl>
                                        <p:attrNameLst>
                                          <p:attrName>fill.on</p:attrName>
                                        </p:attrNameLst>
                                      </p:cBhvr>
                                      <p:to>
                                        <p:strVal val="true"/>
                                      </p:to>
                                    </p:set>
                                  </p:childTnLst>
                                </p:cTn>
                              </p:par>
                              <p:par>
                                <p:cTn id="152" presetID="1" presetClass="emph" presetSubtype="2" fill="hold" nodeType="withEffect">
                                  <p:stCondLst>
                                    <p:cond delay="0"/>
                                  </p:stCondLst>
                                  <p:childTnLst>
                                    <p:animClr clrSpc="rgb" dir="cw">
                                      <p:cBhvr>
                                        <p:cTn id="153" dur="500" fill="hold"/>
                                        <p:tgtEl>
                                          <p:spTgt spid="64"/>
                                        </p:tgtEl>
                                        <p:attrNameLst>
                                          <p:attrName>fillcolor</p:attrName>
                                        </p:attrNameLst>
                                      </p:cBhvr>
                                      <p:to>
                                        <a:schemeClr val="bg1"/>
                                      </p:to>
                                    </p:animClr>
                                    <p:set>
                                      <p:cBhvr>
                                        <p:cTn id="154" dur="500" fill="hold"/>
                                        <p:tgtEl>
                                          <p:spTgt spid="64"/>
                                        </p:tgtEl>
                                        <p:attrNameLst>
                                          <p:attrName>fill.type</p:attrName>
                                        </p:attrNameLst>
                                      </p:cBhvr>
                                      <p:to>
                                        <p:strVal val="solid"/>
                                      </p:to>
                                    </p:set>
                                    <p:set>
                                      <p:cBhvr>
                                        <p:cTn id="155" dur="500" fill="hold"/>
                                        <p:tgtEl>
                                          <p:spTgt spid="64"/>
                                        </p:tgtEl>
                                        <p:attrNameLst>
                                          <p:attrName>fill.on</p:attrName>
                                        </p:attrNameLst>
                                      </p:cBhvr>
                                      <p:to>
                                        <p:strVal val="true"/>
                                      </p:to>
                                    </p:set>
                                  </p:childTnLst>
                                </p:cTn>
                              </p:par>
                              <p:par>
                                <p:cTn id="156" presetID="1" presetClass="emph" presetSubtype="2" fill="hold" nodeType="withEffect">
                                  <p:stCondLst>
                                    <p:cond delay="0"/>
                                  </p:stCondLst>
                                  <p:childTnLst>
                                    <p:animClr clrSpc="rgb" dir="cw">
                                      <p:cBhvr>
                                        <p:cTn id="157" dur="500" fill="hold"/>
                                        <p:tgtEl>
                                          <p:spTgt spid="71"/>
                                        </p:tgtEl>
                                        <p:attrNameLst>
                                          <p:attrName>fillcolor</p:attrName>
                                        </p:attrNameLst>
                                      </p:cBhvr>
                                      <p:to>
                                        <a:schemeClr val="bg1"/>
                                      </p:to>
                                    </p:animClr>
                                    <p:set>
                                      <p:cBhvr>
                                        <p:cTn id="158" dur="500" fill="hold"/>
                                        <p:tgtEl>
                                          <p:spTgt spid="71"/>
                                        </p:tgtEl>
                                        <p:attrNameLst>
                                          <p:attrName>fill.type</p:attrName>
                                        </p:attrNameLst>
                                      </p:cBhvr>
                                      <p:to>
                                        <p:strVal val="solid"/>
                                      </p:to>
                                    </p:set>
                                    <p:set>
                                      <p:cBhvr>
                                        <p:cTn id="159" dur="500" fill="hold"/>
                                        <p:tgtEl>
                                          <p:spTgt spid="71"/>
                                        </p:tgtEl>
                                        <p:attrNameLst>
                                          <p:attrName>fill.on</p:attrName>
                                        </p:attrNameLst>
                                      </p:cBhvr>
                                      <p:to>
                                        <p:strVal val="true"/>
                                      </p:to>
                                    </p:set>
                                  </p:childTnLst>
                                </p:cTn>
                              </p:par>
                            </p:childTnLst>
                          </p:cTn>
                        </p:par>
                      </p:childTnLst>
                    </p:cTn>
                  </p:par>
                  <p:par>
                    <p:cTn id="160" fill="hold">
                      <p:stCondLst>
                        <p:cond delay="indefinite"/>
                      </p:stCondLst>
                      <p:childTnLst>
                        <p:par>
                          <p:cTn id="161" fill="hold">
                            <p:stCondLst>
                              <p:cond delay="0"/>
                            </p:stCondLst>
                            <p:childTnLst>
                              <p:par>
                                <p:cTn id="162" presetID="3" presetClass="exit" presetSubtype="10" fill="hold" nodeType="clickEffect">
                                  <p:stCondLst>
                                    <p:cond delay="0"/>
                                  </p:stCondLst>
                                  <p:childTnLst>
                                    <p:animEffect transition="out" filter="blinds(horizontal)">
                                      <p:cBhvr>
                                        <p:cTn id="163" dur="500"/>
                                        <p:tgtEl>
                                          <p:spTgt spid="6"/>
                                        </p:tgtEl>
                                      </p:cBhvr>
                                    </p:animEffect>
                                    <p:set>
                                      <p:cBhvr>
                                        <p:cTn id="164" dur="1" fill="hold">
                                          <p:stCondLst>
                                            <p:cond delay="499"/>
                                          </p:stCondLst>
                                        </p:cTn>
                                        <p:tgtEl>
                                          <p:spTgt spid="6"/>
                                        </p:tgtEl>
                                        <p:attrNameLst>
                                          <p:attrName>style.visibility</p:attrName>
                                        </p:attrNameLst>
                                      </p:cBhvr>
                                      <p:to>
                                        <p:strVal val="hidden"/>
                                      </p:to>
                                    </p:set>
                                  </p:childTnLst>
                                </p:cTn>
                              </p:par>
                              <p:par>
                                <p:cTn id="165" presetID="1" presetClass="emph" presetSubtype="2" fill="hold" grpId="0" nodeType="withEffect">
                                  <p:stCondLst>
                                    <p:cond delay="0"/>
                                  </p:stCondLst>
                                  <p:childTnLst>
                                    <p:animClr clrSpc="rgb" dir="cw">
                                      <p:cBhvr>
                                        <p:cTn id="166" dur="500" fill="hold"/>
                                        <p:tgtEl>
                                          <p:spTgt spid="62"/>
                                        </p:tgtEl>
                                        <p:attrNameLst>
                                          <p:attrName>fillcolor</p:attrName>
                                        </p:attrNameLst>
                                      </p:cBhvr>
                                      <p:to>
                                        <a:srgbClr val="0033CC"/>
                                      </p:to>
                                    </p:animClr>
                                    <p:set>
                                      <p:cBhvr>
                                        <p:cTn id="167" dur="500" fill="hold"/>
                                        <p:tgtEl>
                                          <p:spTgt spid="62"/>
                                        </p:tgtEl>
                                        <p:attrNameLst>
                                          <p:attrName>fill.type</p:attrName>
                                        </p:attrNameLst>
                                      </p:cBhvr>
                                      <p:to>
                                        <p:strVal val="solid"/>
                                      </p:to>
                                    </p:set>
                                    <p:set>
                                      <p:cBhvr>
                                        <p:cTn id="168" dur="500" fill="hold"/>
                                        <p:tgtEl>
                                          <p:spTgt spid="62"/>
                                        </p:tgtEl>
                                        <p:attrNameLst>
                                          <p:attrName>fill.on</p:attrName>
                                        </p:attrNameLst>
                                      </p:cBhvr>
                                      <p:to>
                                        <p:strVal val="true"/>
                                      </p:to>
                                    </p:set>
                                  </p:childTnLst>
                                </p:cTn>
                              </p:par>
                              <p:par>
                                <p:cTn id="169" presetID="1" presetClass="emph" presetSubtype="2" fill="hold" grpId="0" nodeType="withEffect">
                                  <p:stCondLst>
                                    <p:cond delay="0"/>
                                  </p:stCondLst>
                                  <p:childTnLst>
                                    <p:animClr clrSpc="rgb" dir="cw">
                                      <p:cBhvr>
                                        <p:cTn id="170" dur="500" fill="hold"/>
                                        <p:tgtEl>
                                          <p:spTgt spid="63"/>
                                        </p:tgtEl>
                                        <p:attrNameLst>
                                          <p:attrName>fillcolor</p:attrName>
                                        </p:attrNameLst>
                                      </p:cBhvr>
                                      <p:to>
                                        <a:srgbClr val="0000FF"/>
                                      </p:to>
                                    </p:animClr>
                                    <p:set>
                                      <p:cBhvr>
                                        <p:cTn id="171" dur="500" fill="hold"/>
                                        <p:tgtEl>
                                          <p:spTgt spid="63"/>
                                        </p:tgtEl>
                                        <p:attrNameLst>
                                          <p:attrName>fill.type</p:attrName>
                                        </p:attrNameLst>
                                      </p:cBhvr>
                                      <p:to>
                                        <p:strVal val="solid"/>
                                      </p:to>
                                    </p:set>
                                    <p:set>
                                      <p:cBhvr>
                                        <p:cTn id="172" dur="500" fill="hold"/>
                                        <p:tgtEl>
                                          <p:spTgt spid="63"/>
                                        </p:tgtEl>
                                        <p:attrNameLst>
                                          <p:attrName>fill.on</p:attrName>
                                        </p:attrNameLst>
                                      </p:cBhvr>
                                      <p:to>
                                        <p:strVal val="true"/>
                                      </p:to>
                                    </p:set>
                                  </p:childTnLst>
                                </p:cTn>
                              </p:par>
                              <p:par>
                                <p:cTn id="173" presetID="1" presetClass="emph" presetSubtype="2" fill="hold" grpId="0" nodeType="withEffect">
                                  <p:stCondLst>
                                    <p:cond delay="0"/>
                                  </p:stCondLst>
                                  <p:childTnLst>
                                    <p:animClr clrSpc="rgb" dir="cw">
                                      <p:cBhvr>
                                        <p:cTn id="174" dur="500" fill="hold"/>
                                        <p:tgtEl>
                                          <p:spTgt spid="64"/>
                                        </p:tgtEl>
                                        <p:attrNameLst>
                                          <p:attrName>fillcolor</p:attrName>
                                        </p:attrNameLst>
                                      </p:cBhvr>
                                      <p:to>
                                        <a:srgbClr val="0033CC"/>
                                      </p:to>
                                    </p:animClr>
                                    <p:set>
                                      <p:cBhvr>
                                        <p:cTn id="175" dur="500" fill="hold"/>
                                        <p:tgtEl>
                                          <p:spTgt spid="64"/>
                                        </p:tgtEl>
                                        <p:attrNameLst>
                                          <p:attrName>fill.type</p:attrName>
                                        </p:attrNameLst>
                                      </p:cBhvr>
                                      <p:to>
                                        <p:strVal val="solid"/>
                                      </p:to>
                                    </p:set>
                                    <p:set>
                                      <p:cBhvr>
                                        <p:cTn id="176" dur="500" fill="hold"/>
                                        <p:tgtEl>
                                          <p:spTgt spid="64"/>
                                        </p:tgtEl>
                                        <p:attrNameLst>
                                          <p:attrName>fill.on</p:attrName>
                                        </p:attrNameLst>
                                      </p:cBhvr>
                                      <p:to>
                                        <p:strVal val="true"/>
                                      </p:to>
                                    </p:set>
                                  </p:childTnLst>
                                </p:cTn>
                              </p:par>
                              <p:par>
                                <p:cTn id="177" presetID="1" presetClass="emph" presetSubtype="2" fill="hold" grpId="0" nodeType="withEffect">
                                  <p:stCondLst>
                                    <p:cond delay="0"/>
                                  </p:stCondLst>
                                  <p:childTnLst>
                                    <p:animClr clrSpc="rgb" dir="cw">
                                      <p:cBhvr>
                                        <p:cTn id="178" dur="500" fill="hold"/>
                                        <p:tgtEl>
                                          <p:spTgt spid="71"/>
                                        </p:tgtEl>
                                        <p:attrNameLst>
                                          <p:attrName>fillcolor</p:attrName>
                                        </p:attrNameLst>
                                      </p:cBhvr>
                                      <p:to>
                                        <a:srgbClr val="0033CC"/>
                                      </p:to>
                                    </p:animClr>
                                    <p:set>
                                      <p:cBhvr>
                                        <p:cTn id="179" dur="500" fill="hold"/>
                                        <p:tgtEl>
                                          <p:spTgt spid="71"/>
                                        </p:tgtEl>
                                        <p:attrNameLst>
                                          <p:attrName>fill.type</p:attrName>
                                        </p:attrNameLst>
                                      </p:cBhvr>
                                      <p:to>
                                        <p:strVal val="solid"/>
                                      </p:to>
                                    </p:set>
                                    <p:set>
                                      <p:cBhvr>
                                        <p:cTn id="180" dur="500" fill="hold"/>
                                        <p:tgtEl>
                                          <p:spTgt spid="71"/>
                                        </p:tgtEl>
                                        <p:attrNameLst>
                                          <p:attrName>fill.on</p:attrName>
                                        </p:attrNameLst>
                                      </p:cBhvr>
                                      <p:to>
                                        <p:strVal val="true"/>
                                      </p:to>
                                    </p:set>
                                  </p:childTnLst>
                                </p:cTn>
                              </p:par>
                              <p:par>
                                <p:cTn id="181" presetID="1" presetClass="entr" presetSubtype="0" fill="hold" nodeType="withEffect">
                                  <p:stCondLst>
                                    <p:cond delay="0"/>
                                  </p:stCondLst>
                                  <p:childTnLst>
                                    <p:set>
                                      <p:cBhvr>
                                        <p:cTn id="182" dur="1" fill="hold">
                                          <p:stCondLst>
                                            <p:cond delay="0"/>
                                          </p:stCondLst>
                                        </p:cTn>
                                        <p:tgtEl>
                                          <p:spTgt spid="5"/>
                                        </p:tgtEl>
                                        <p:attrNameLst>
                                          <p:attrName>style.visibility</p:attrName>
                                        </p:attrNameLst>
                                      </p:cBhvr>
                                      <p:to>
                                        <p:strVal val="visible"/>
                                      </p:to>
                                    </p:set>
                                  </p:childTnLst>
                                </p:cTn>
                              </p:par>
                              <p:par>
                                <p:cTn id="183" presetID="42" presetClass="path" presetSubtype="0" accel="50000" decel="50000" fill="hold" nodeType="withEffect">
                                  <p:stCondLst>
                                    <p:cond delay="0"/>
                                  </p:stCondLst>
                                  <p:childTnLst>
                                    <p:animMotion origin="layout" path="M -1.94444E-6 3.7037E-6 L -1.94444E-6 0.36597 " pathEditMode="relative" rAng="0" ptsTypes="AA">
                                      <p:cBhvr>
                                        <p:cTn id="184" dur="1000" fill="hold"/>
                                        <p:tgtEl>
                                          <p:spTgt spid="5"/>
                                        </p:tgtEl>
                                        <p:attrNameLst>
                                          <p:attrName>ppt_x</p:attrName>
                                          <p:attrName>ppt_y</p:attrName>
                                        </p:attrNameLst>
                                      </p:cBhvr>
                                      <p:rCtr x="0" y="18300"/>
                                    </p:animMotion>
                                  </p:childTnLst>
                                </p:cTn>
                              </p:par>
                            </p:childTnLst>
                          </p:cTn>
                        </p:par>
                      </p:childTnLst>
                    </p:cTn>
                  </p:par>
                  <p:par>
                    <p:cTn id="185" fill="hold">
                      <p:stCondLst>
                        <p:cond delay="indefinite"/>
                      </p:stCondLst>
                      <p:childTnLst>
                        <p:par>
                          <p:cTn id="186" fill="hold">
                            <p:stCondLst>
                              <p:cond delay="0"/>
                            </p:stCondLst>
                            <p:childTnLst>
                              <p:par>
                                <p:cTn id="187" presetID="1" presetClass="exit" presetSubtype="0" fill="hold" nodeType="clickEffect">
                                  <p:stCondLst>
                                    <p:cond delay="0"/>
                                  </p:stCondLst>
                                  <p:childTnLst>
                                    <p:set>
                                      <p:cBhvr>
                                        <p:cTn id="18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4" grpId="0"/>
      <p:bldP spid="62" grpId="0" animBg="1"/>
      <p:bldP spid="63" grpId="0" animBg="1"/>
      <p:bldP spid="64" grpId="0" animBg="1"/>
      <p:bldP spid="69" grpId="0" animBg="1"/>
      <p:bldP spid="70" grpId="0" animBg="1"/>
      <p:bldP spid="7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789820" y="1196760"/>
            <a:ext cx="3483429" cy="2061621"/>
          </a:xfrm>
          <a:prstGeom prst="rect">
            <a:avLst/>
          </a:prstGeom>
          <a:noFill/>
          <a:ln w="19050">
            <a:solidFill>
              <a:srgbClr val="FF0000"/>
            </a:solidFill>
          </a:ln>
        </p:spPr>
        <p:txBody>
          <a:bodyPr wrap="square" lIns="91402" tIns="45702" rIns="91402" bIns="45702" rtlCol="0">
            <a:spAutoFit/>
          </a:bodyPr>
          <a:lstStyle/>
          <a:p>
            <a:r>
              <a:rPr lang="en-US" dirty="0" smtClean="0"/>
              <a:t>// initialize large arrays A, B</a:t>
            </a:r>
          </a:p>
          <a:p>
            <a:endParaRPr lang="en-US" dirty="0" smtClean="0"/>
          </a:p>
          <a:p>
            <a:r>
              <a:rPr lang="en-US" dirty="0" smtClean="0"/>
              <a:t>for (j=0; j&lt;N; j++) {</a:t>
            </a:r>
          </a:p>
          <a:p>
            <a:r>
              <a:rPr lang="en-US" dirty="0" smtClean="0"/>
              <a:t>     index = rand();</a:t>
            </a:r>
          </a:p>
          <a:p>
            <a:r>
              <a:rPr lang="en-US" dirty="0" smtClean="0"/>
              <a:t>     A[index] = B[index];</a:t>
            </a:r>
          </a:p>
          <a:p>
            <a:r>
              <a:rPr lang="en-US" dirty="0" smtClean="0"/>
              <a:t>     …</a:t>
            </a:r>
          </a:p>
          <a:p>
            <a:r>
              <a:rPr lang="en-US" dirty="0" smtClean="0"/>
              <a:t>}</a:t>
            </a:r>
            <a:endParaRPr lang="en-US" dirty="0"/>
          </a:p>
        </p:txBody>
      </p:sp>
      <p:sp>
        <p:nvSpPr>
          <p:cNvPr id="9" name="Slide Number Placeholder 4"/>
          <p:cNvSpPr>
            <a:spLocks noGrp="1"/>
          </p:cNvSpPr>
          <p:nvPr>
            <p:ph type="sldNum" sz="quarter" idx="11"/>
          </p:nvPr>
        </p:nvSpPr>
        <p:spPr/>
        <p:txBody>
          <a:bodyPr/>
          <a:lstStyle/>
          <a:p>
            <a:pPr>
              <a:defRPr/>
            </a:pPr>
            <a:fld id="{B528F238-5339-4CA5-9644-0825015C47CC}" type="slidenum">
              <a:rPr lang="en-US" altLang="en-US" smtClean="0"/>
              <a:pPr>
                <a:defRPr/>
              </a:pPr>
              <a:t>13</a:t>
            </a:fld>
            <a:endParaRPr lang="en-US" altLang="en-US" smtClean="0"/>
          </a:p>
        </p:txBody>
      </p:sp>
      <p:sp>
        <p:nvSpPr>
          <p:cNvPr id="25603" name="Rectangle 2"/>
          <p:cNvSpPr>
            <a:spLocks noGrp="1" noChangeArrowheads="1"/>
          </p:cNvSpPr>
          <p:nvPr>
            <p:ph type="title"/>
          </p:nvPr>
        </p:nvSpPr>
        <p:spPr/>
        <p:txBody>
          <a:bodyPr/>
          <a:lstStyle/>
          <a:p>
            <a:r>
              <a:rPr lang="en-US" dirty="0" smtClean="0"/>
              <a:t>A Memory Performance Hog</a:t>
            </a:r>
          </a:p>
        </p:txBody>
      </p:sp>
      <p:sp>
        <p:nvSpPr>
          <p:cNvPr id="25605" name="Text Box 5"/>
          <p:cNvSpPr txBox="1">
            <a:spLocks noChangeArrowheads="1"/>
          </p:cNvSpPr>
          <p:nvPr/>
        </p:nvSpPr>
        <p:spPr bwMode="auto">
          <a:xfrm>
            <a:off x="1576478" y="3654157"/>
            <a:ext cx="1258887" cy="396875"/>
          </a:xfrm>
          <a:prstGeom prst="rect">
            <a:avLst/>
          </a:prstGeom>
          <a:noFill/>
          <a:ln w="9525">
            <a:noFill/>
            <a:miter lim="800000"/>
            <a:headEnd/>
            <a:tailEnd/>
          </a:ln>
        </p:spPr>
        <p:txBody>
          <a:bodyPr wrap="none" lIns="91402" tIns="45702" rIns="91402" bIns="45702">
            <a:spAutoFit/>
          </a:bodyPr>
          <a:lstStyle/>
          <a:p>
            <a:r>
              <a:rPr lang="en-US" sz="2000" b="1" dirty="0">
                <a:solidFill>
                  <a:srgbClr val="003399"/>
                </a:solidFill>
              </a:rPr>
              <a:t>STREAM</a:t>
            </a:r>
          </a:p>
        </p:txBody>
      </p:sp>
      <p:sp>
        <p:nvSpPr>
          <p:cNvPr id="25606" name="Text Box 6"/>
          <p:cNvSpPr txBox="1">
            <a:spLocks noChangeArrowheads="1"/>
          </p:cNvSpPr>
          <p:nvPr/>
        </p:nvSpPr>
        <p:spPr bwMode="auto">
          <a:xfrm>
            <a:off x="143060" y="4172094"/>
            <a:ext cx="4792295" cy="936313"/>
          </a:xfrm>
          <a:prstGeom prst="rect">
            <a:avLst/>
          </a:prstGeom>
          <a:noFill/>
          <a:ln w="9525">
            <a:noFill/>
            <a:miter lim="800000"/>
            <a:headEnd/>
            <a:tailEnd/>
          </a:ln>
        </p:spPr>
        <p:txBody>
          <a:bodyPr wrap="none" lIns="91402" tIns="45702" rIns="91402" bIns="45702">
            <a:spAutoFit/>
          </a:bodyPr>
          <a:lstStyle/>
          <a:p>
            <a:pPr>
              <a:buFontTx/>
              <a:buChar char="-"/>
            </a:pPr>
            <a:r>
              <a:rPr lang="en-US" dirty="0"/>
              <a:t> Sequential memory access </a:t>
            </a:r>
          </a:p>
          <a:p>
            <a:pPr>
              <a:buFontTx/>
              <a:buChar char="-"/>
            </a:pPr>
            <a:r>
              <a:rPr lang="en-US" dirty="0"/>
              <a:t> Very high row buffer locality (96% hit rate)</a:t>
            </a:r>
          </a:p>
          <a:p>
            <a:pPr>
              <a:buFontTx/>
              <a:buChar char="-"/>
            </a:pPr>
            <a:r>
              <a:rPr lang="en-US" dirty="0"/>
              <a:t> Memory intensive</a:t>
            </a:r>
          </a:p>
        </p:txBody>
      </p:sp>
      <p:sp>
        <p:nvSpPr>
          <p:cNvPr id="11" name="Rectangle 8"/>
          <p:cNvSpPr>
            <a:spLocks noChangeArrowheads="1"/>
          </p:cNvSpPr>
          <p:nvPr/>
        </p:nvSpPr>
        <p:spPr bwMode="auto">
          <a:xfrm>
            <a:off x="5119025" y="2079296"/>
            <a:ext cx="1662776" cy="253104"/>
          </a:xfrm>
          <a:prstGeom prst="rect">
            <a:avLst/>
          </a:prstGeom>
          <a:noFill/>
          <a:ln w="38100">
            <a:solidFill>
              <a:srgbClr val="FF0000"/>
            </a:solidFill>
            <a:miter lim="800000"/>
            <a:headEnd/>
            <a:tailEnd/>
          </a:ln>
        </p:spPr>
        <p:txBody>
          <a:bodyPr wrap="none" lIns="91402" tIns="45702" rIns="91402" bIns="45702" anchor="ctr"/>
          <a:lstStyle/>
          <a:p>
            <a:endParaRPr lang="en-US"/>
          </a:p>
        </p:txBody>
      </p:sp>
      <p:sp>
        <p:nvSpPr>
          <p:cNvPr id="13" name="Text Box 6"/>
          <p:cNvSpPr txBox="1">
            <a:spLocks noChangeArrowheads="1"/>
          </p:cNvSpPr>
          <p:nvPr/>
        </p:nvSpPr>
        <p:spPr bwMode="auto">
          <a:xfrm>
            <a:off x="5882984" y="3654157"/>
            <a:ext cx="1364867" cy="400105"/>
          </a:xfrm>
          <a:prstGeom prst="rect">
            <a:avLst/>
          </a:prstGeom>
          <a:noFill/>
          <a:ln w="9525">
            <a:noFill/>
            <a:miter lim="800000"/>
            <a:headEnd/>
            <a:tailEnd/>
          </a:ln>
        </p:spPr>
        <p:txBody>
          <a:bodyPr wrap="none" lIns="91402" tIns="45702" rIns="91402" bIns="45702">
            <a:spAutoFit/>
          </a:bodyPr>
          <a:lstStyle/>
          <a:p>
            <a:r>
              <a:rPr lang="en-US" sz="2000" b="1" dirty="0">
                <a:solidFill>
                  <a:srgbClr val="FF0000"/>
                </a:solidFill>
              </a:rPr>
              <a:t>RANDOM</a:t>
            </a:r>
          </a:p>
        </p:txBody>
      </p:sp>
      <p:sp>
        <p:nvSpPr>
          <p:cNvPr id="14" name="Text Box 7"/>
          <p:cNvSpPr txBox="1">
            <a:spLocks noChangeArrowheads="1"/>
          </p:cNvSpPr>
          <p:nvPr/>
        </p:nvSpPr>
        <p:spPr bwMode="auto">
          <a:xfrm>
            <a:off x="4694495" y="4171689"/>
            <a:ext cx="4575889" cy="936313"/>
          </a:xfrm>
          <a:prstGeom prst="rect">
            <a:avLst/>
          </a:prstGeom>
          <a:noFill/>
          <a:ln w="9525">
            <a:noFill/>
            <a:miter lim="800000"/>
            <a:headEnd/>
            <a:tailEnd/>
          </a:ln>
        </p:spPr>
        <p:txBody>
          <a:bodyPr wrap="none" lIns="91402" tIns="45702" rIns="91402" bIns="45702">
            <a:spAutoFit/>
          </a:bodyPr>
          <a:lstStyle/>
          <a:p>
            <a:pPr>
              <a:buFontTx/>
              <a:buChar char="-"/>
            </a:pPr>
            <a:r>
              <a:rPr lang="en-US" dirty="0"/>
              <a:t> Random memory access</a:t>
            </a:r>
          </a:p>
          <a:p>
            <a:pPr>
              <a:buFontTx/>
              <a:buChar char="-"/>
            </a:pPr>
            <a:r>
              <a:rPr lang="en-US" dirty="0"/>
              <a:t> Very low row buffer locality (3% hit rate)</a:t>
            </a:r>
          </a:p>
          <a:p>
            <a:pPr>
              <a:buFontTx/>
              <a:buChar char="-"/>
            </a:pPr>
            <a:r>
              <a:rPr lang="en-US" dirty="0"/>
              <a:t> Similarly memory intensive</a:t>
            </a:r>
          </a:p>
        </p:txBody>
      </p:sp>
      <p:sp>
        <p:nvSpPr>
          <p:cNvPr id="18" name="Rectangle 8"/>
          <p:cNvSpPr>
            <a:spLocks noChangeArrowheads="1"/>
          </p:cNvSpPr>
          <p:nvPr/>
        </p:nvSpPr>
        <p:spPr bwMode="auto">
          <a:xfrm>
            <a:off x="878107" y="2079296"/>
            <a:ext cx="2011680" cy="253104"/>
          </a:xfrm>
          <a:prstGeom prst="rect">
            <a:avLst/>
          </a:prstGeom>
          <a:noFill/>
          <a:ln w="38100">
            <a:solidFill>
              <a:srgbClr val="003399"/>
            </a:solidFill>
            <a:miter lim="800000"/>
            <a:headEnd/>
            <a:tailEnd/>
          </a:ln>
        </p:spPr>
        <p:txBody>
          <a:bodyPr wrap="none" lIns="91402" tIns="45702" rIns="91402" bIns="45702" anchor="ctr"/>
          <a:lstStyle/>
          <a:p>
            <a:endParaRPr lang="en-US"/>
          </a:p>
        </p:txBody>
      </p:sp>
      <p:sp>
        <p:nvSpPr>
          <p:cNvPr id="15" name="TextBox 14"/>
          <p:cNvSpPr txBox="1"/>
          <p:nvPr/>
        </p:nvSpPr>
        <p:spPr>
          <a:xfrm>
            <a:off x="566056" y="1196763"/>
            <a:ext cx="3483429" cy="2061621"/>
          </a:xfrm>
          <a:prstGeom prst="rect">
            <a:avLst/>
          </a:prstGeom>
          <a:noFill/>
          <a:ln w="19050">
            <a:solidFill>
              <a:srgbClr val="003399"/>
            </a:solidFill>
          </a:ln>
        </p:spPr>
        <p:txBody>
          <a:bodyPr wrap="square" lIns="91402" tIns="45702" rIns="91402" bIns="45702" rtlCol="0">
            <a:spAutoFit/>
          </a:bodyPr>
          <a:lstStyle/>
          <a:p>
            <a:r>
              <a:rPr lang="en-US" dirty="0" smtClean="0"/>
              <a:t>// initialize large arrays A, B</a:t>
            </a:r>
          </a:p>
          <a:p>
            <a:endParaRPr lang="en-US" dirty="0" smtClean="0"/>
          </a:p>
          <a:p>
            <a:r>
              <a:rPr lang="en-US" dirty="0" smtClean="0"/>
              <a:t>for (j=0; j&lt;N; j++) {</a:t>
            </a:r>
          </a:p>
          <a:p>
            <a:r>
              <a:rPr lang="en-US" dirty="0" smtClean="0"/>
              <a:t>     index = j*</a:t>
            </a:r>
            <a:r>
              <a:rPr lang="en-US" dirty="0" err="1" smtClean="0"/>
              <a:t>linesize</a:t>
            </a:r>
            <a:r>
              <a:rPr lang="en-US" dirty="0" smtClean="0"/>
              <a:t>;</a:t>
            </a:r>
          </a:p>
          <a:p>
            <a:r>
              <a:rPr lang="en-US" dirty="0" smtClean="0"/>
              <a:t>     A[index] = B[index];</a:t>
            </a:r>
          </a:p>
          <a:p>
            <a:r>
              <a:rPr lang="en-US" dirty="0" smtClean="0"/>
              <a:t>     …</a:t>
            </a:r>
          </a:p>
          <a:p>
            <a:r>
              <a:rPr lang="en-US" dirty="0" smtClean="0"/>
              <a:t>}</a:t>
            </a:r>
            <a:endParaRPr lang="en-US" dirty="0"/>
          </a:p>
        </p:txBody>
      </p:sp>
      <p:sp>
        <p:nvSpPr>
          <p:cNvPr id="20" name="Text Box 5"/>
          <p:cNvSpPr txBox="1">
            <a:spLocks noChangeArrowheads="1"/>
          </p:cNvSpPr>
          <p:nvPr/>
        </p:nvSpPr>
        <p:spPr bwMode="auto">
          <a:xfrm>
            <a:off x="2889794" y="2057525"/>
            <a:ext cx="1238415" cy="341198"/>
          </a:xfrm>
          <a:prstGeom prst="rect">
            <a:avLst/>
          </a:prstGeom>
          <a:noFill/>
          <a:ln w="9525">
            <a:noFill/>
            <a:miter lim="800000"/>
            <a:headEnd/>
            <a:tailEnd/>
          </a:ln>
        </p:spPr>
        <p:txBody>
          <a:bodyPr wrap="none" lIns="91402" tIns="45702" rIns="91402" bIns="45702">
            <a:spAutoFit/>
          </a:bodyPr>
          <a:lstStyle/>
          <a:p>
            <a:r>
              <a:rPr lang="en-US" sz="1600" b="1" dirty="0">
                <a:solidFill>
                  <a:srgbClr val="003399"/>
                </a:solidFill>
              </a:rPr>
              <a:t>streaming</a:t>
            </a:r>
          </a:p>
        </p:txBody>
      </p:sp>
      <p:sp>
        <p:nvSpPr>
          <p:cNvPr id="21" name="Text Box 6"/>
          <p:cNvSpPr txBox="1">
            <a:spLocks noChangeArrowheads="1"/>
          </p:cNvSpPr>
          <p:nvPr/>
        </p:nvSpPr>
        <p:spPr bwMode="auto">
          <a:xfrm>
            <a:off x="6845737" y="2050399"/>
            <a:ext cx="987787" cy="341198"/>
          </a:xfrm>
          <a:prstGeom prst="rect">
            <a:avLst/>
          </a:prstGeom>
          <a:noFill/>
          <a:ln w="9525">
            <a:noFill/>
            <a:miter lim="800000"/>
            <a:headEnd/>
            <a:tailEnd/>
          </a:ln>
        </p:spPr>
        <p:txBody>
          <a:bodyPr wrap="none" lIns="91402" tIns="45702" rIns="91402" bIns="45702">
            <a:spAutoFit/>
          </a:bodyPr>
          <a:lstStyle/>
          <a:p>
            <a:r>
              <a:rPr lang="en-US" sz="1600" b="1" dirty="0">
                <a:solidFill>
                  <a:srgbClr val="FF0000"/>
                </a:solidFill>
              </a:rPr>
              <a:t>random</a:t>
            </a:r>
          </a:p>
        </p:txBody>
      </p:sp>
      <p:sp>
        <p:nvSpPr>
          <p:cNvPr id="17" name="TextBox 16"/>
          <p:cNvSpPr txBox="1"/>
          <p:nvPr/>
        </p:nvSpPr>
        <p:spPr>
          <a:xfrm>
            <a:off x="233416" y="5791616"/>
            <a:ext cx="8682780" cy="661720"/>
          </a:xfrm>
          <a:prstGeom prst="rect">
            <a:avLst/>
          </a:prstGeom>
          <a:noFill/>
        </p:spPr>
        <p:txBody>
          <a:bodyPr wrap="none" lIns="91402" tIns="45702" rIns="91402" bIns="45702" rtlCol="0">
            <a:spAutoFit/>
          </a:bodyPr>
          <a:lstStyle/>
          <a:p>
            <a:pPr lvl="0" eaLnBrk="0" fontAlgn="base" hangingPunct="0">
              <a:spcBef>
                <a:spcPct val="20000"/>
              </a:spcBef>
              <a:spcAft>
                <a:spcPct val="0"/>
              </a:spcAft>
              <a:buClr>
                <a:srgbClr val="CC9900"/>
              </a:buClr>
              <a:buSzPct val="65000"/>
            </a:pPr>
            <a:r>
              <a:rPr lang="en-US" sz="1900" kern="0" dirty="0" err="1">
                <a:solidFill>
                  <a:srgbClr val="000000"/>
                </a:solidFill>
                <a:latin typeface="Tahoma" charset="0"/>
                <a:ea typeface="ＭＳ Ｐゴシック" charset="0"/>
                <a:cs typeface="ＭＳ Ｐゴシック" charset="0"/>
              </a:rPr>
              <a:t>Moscibroda</a:t>
            </a:r>
            <a:r>
              <a:rPr lang="en-US" sz="1900" kern="0" dirty="0">
                <a:solidFill>
                  <a:srgbClr val="000000"/>
                </a:solidFill>
                <a:latin typeface="Tahoma" charset="0"/>
                <a:ea typeface="ＭＳ Ｐゴシック" charset="0"/>
                <a:cs typeface="ＭＳ Ｐゴシック" charset="0"/>
              </a:rPr>
              <a:t> and Mutlu, </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FF"/>
                </a:solidFill>
                <a:latin typeface="Tahoma" charset="0"/>
                <a:ea typeface="ＭＳ Ｐゴシック" charset="0"/>
                <a:cs typeface="ＭＳ Ｐゴシック" charset="0"/>
              </a:rPr>
              <a:t>Memory Performance Attacks</a:t>
            </a:r>
            <a:r>
              <a:rPr lang="en-US" sz="1900" kern="0" dirty="0">
                <a:solidFill>
                  <a:srgbClr val="000000"/>
                </a:solidFill>
                <a:latin typeface="Tahoma" charset="0"/>
                <a:ea typeface="ＭＳ Ｐゴシック" charset="0"/>
                <a:cs typeface="ＭＳ Ｐゴシック" charset="0"/>
              </a:rPr>
              <a:t>,</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00"/>
                </a:solidFill>
                <a:latin typeface="Tahoma" charset="0"/>
                <a:ea typeface="ＭＳ Ｐゴシック" charset="0"/>
                <a:cs typeface="ＭＳ Ｐゴシック" charset="0"/>
              </a:rPr>
              <a:t> USENIX Security 2007.</a:t>
            </a:r>
          </a:p>
          <a:p>
            <a:endParaRPr lang="en-US" dirty="0"/>
          </a:p>
        </p:txBody>
      </p:sp>
    </p:spTree>
    <p:extLst>
      <p:ext uri="{BB962C8B-B14F-4D97-AF65-F5344CB8AC3E}">
        <p14:creationId xmlns:p14="http://schemas.microsoft.com/office/powerpoint/2010/main" val="34123850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animBg="1"/>
      <p:bldP spid="13" grpId="0"/>
      <p:bldP spid="14" grpId="0"/>
      <p:bldP spid="18" grpId="0" animBg="1"/>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990322" indent="-35990322"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011" eaLnBrk="0" fontAlgn="base" hangingPunct="0">
              <a:spcBef>
                <a:spcPct val="0"/>
              </a:spcBef>
              <a:spcAft>
                <a:spcPct val="0"/>
              </a:spcAft>
              <a:defRPr sz="2400">
                <a:solidFill>
                  <a:schemeClr val="tx1"/>
                </a:solidFill>
                <a:latin typeface="Arial" charset="0"/>
                <a:ea typeface="Arial" charset="0"/>
                <a:cs typeface="Arial" charset="0"/>
              </a:defRPr>
            </a:lvl6pPr>
            <a:lvl7pPr marL="914024" eaLnBrk="0" fontAlgn="base" hangingPunct="0">
              <a:spcBef>
                <a:spcPct val="0"/>
              </a:spcBef>
              <a:spcAft>
                <a:spcPct val="0"/>
              </a:spcAft>
              <a:defRPr sz="2400">
                <a:solidFill>
                  <a:schemeClr val="tx1"/>
                </a:solidFill>
                <a:latin typeface="Arial" charset="0"/>
                <a:ea typeface="Arial" charset="0"/>
                <a:cs typeface="Arial" charset="0"/>
              </a:defRPr>
            </a:lvl7pPr>
            <a:lvl8pPr marL="1371040" eaLnBrk="0" fontAlgn="base" hangingPunct="0">
              <a:spcBef>
                <a:spcPct val="0"/>
              </a:spcBef>
              <a:spcAft>
                <a:spcPct val="0"/>
              </a:spcAft>
              <a:defRPr sz="2400">
                <a:solidFill>
                  <a:schemeClr val="tx1"/>
                </a:solidFill>
                <a:latin typeface="Arial" charset="0"/>
                <a:ea typeface="Arial" charset="0"/>
                <a:cs typeface="Arial" charset="0"/>
              </a:defRPr>
            </a:lvl8pPr>
            <a:lvl9pPr marL="1828052"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BD2B23F8-7296-874B-859C-8819F62A534C}" type="slidenum">
              <a:rPr lang="en-US" sz="1600">
                <a:solidFill>
                  <a:srgbClr val="000000"/>
                </a:solidFill>
                <a:latin typeface="Garamond" charset="0"/>
              </a:rPr>
              <a:pPr eaLnBrk="1" hangingPunct="1"/>
              <a:t>14</a:t>
            </a:fld>
            <a:endParaRPr lang="en-US" sz="1600">
              <a:solidFill>
                <a:srgbClr val="000000"/>
              </a:solidFill>
              <a:latin typeface="Garamond" charset="0"/>
            </a:endParaRPr>
          </a:p>
        </p:txBody>
      </p:sp>
      <p:sp>
        <p:nvSpPr>
          <p:cNvPr id="45059" name="Rectangle 2"/>
          <p:cNvSpPr>
            <a:spLocks noGrp="1" noChangeArrowheads="1"/>
          </p:cNvSpPr>
          <p:nvPr>
            <p:ph type="title"/>
          </p:nvPr>
        </p:nvSpPr>
        <p:spPr/>
        <p:txBody>
          <a:bodyPr/>
          <a:lstStyle/>
          <a:p>
            <a:r>
              <a:rPr lang="en-US" dirty="0">
                <a:latin typeface="Garamond" charset="0"/>
                <a:ea typeface="ＭＳ Ｐゴシック" charset="0"/>
                <a:cs typeface="ＭＳ Ｐゴシック" charset="0"/>
              </a:rPr>
              <a:t>What </a:t>
            </a:r>
            <a:r>
              <a:rPr lang="en-US" dirty="0" smtClean="0">
                <a:latin typeface="Garamond" charset="0"/>
                <a:ea typeface="ＭＳ Ｐゴシック" charset="0"/>
                <a:cs typeface="ＭＳ Ｐゴシック" charset="0"/>
              </a:rPr>
              <a:t>Does </a:t>
            </a:r>
            <a:r>
              <a:rPr lang="en-US" dirty="0">
                <a:latin typeface="Garamond" charset="0"/>
                <a:ea typeface="ＭＳ Ｐゴシック" charset="0"/>
                <a:cs typeface="ＭＳ Ｐゴシック" charset="0"/>
              </a:rPr>
              <a:t>the </a:t>
            </a:r>
            <a:r>
              <a:rPr lang="en-US" dirty="0" smtClean="0">
                <a:latin typeface="Garamond" charset="0"/>
                <a:ea typeface="ＭＳ Ｐゴシック" charset="0"/>
                <a:cs typeface="ＭＳ Ｐゴシック" charset="0"/>
              </a:rPr>
              <a:t>Memory Hog </a:t>
            </a:r>
            <a:r>
              <a:rPr lang="en-US" dirty="0">
                <a:latin typeface="Garamond" charset="0"/>
                <a:ea typeface="ＭＳ Ｐゴシック" charset="0"/>
                <a:cs typeface="ＭＳ Ｐゴシック" charset="0"/>
              </a:rPr>
              <a:t>D</a:t>
            </a:r>
            <a:r>
              <a:rPr lang="en-US" dirty="0" smtClean="0">
                <a:latin typeface="Garamond" charset="0"/>
                <a:ea typeface="ＭＳ Ｐゴシック" charset="0"/>
                <a:cs typeface="ＭＳ Ｐゴシック" charset="0"/>
              </a:rPr>
              <a:t>o</a:t>
            </a:r>
            <a:r>
              <a:rPr lang="en-US" dirty="0">
                <a:latin typeface="Garamond" charset="0"/>
                <a:ea typeface="ＭＳ Ｐゴシック" charset="0"/>
                <a:cs typeface="ＭＳ Ｐゴシック" charset="0"/>
              </a:rPr>
              <a:t>?</a:t>
            </a:r>
          </a:p>
        </p:txBody>
      </p:sp>
      <p:sp>
        <p:nvSpPr>
          <p:cNvPr id="45060" name="Rectangle 3"/>
          <p:cNvSpPr>
            <a:spLocks noChangeArrowheads="1"/>
          </p:cNvSpPr>
          <p:nvPr/>
        </p:nvSpPr>
        <p:spPr bwMode="auto">
          <a:xfrm>
            <a:off x="5319713" y="1124744"/>
            <a:ext cx="1612900"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1" name="Line 4"/>
          <p:cNvSpPr>
            <a:spLocks noChangeShapeType="1"/>
          </p:cNvSpPr>
          <p:nvPr/>
        </p:nvSpPr>
        <p:spPr bwMode="auto">
          <a:xfrm>
            <a:off x="5319713" y="1413669"/>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2" name="Line 5"/>
          <p:cNvSpPr>
            <a:spLocks noChangeShapeType="1"/>
          </p:cNvSpPr>
          <p:nvPr/>
        </p:nvSpPr>
        <p:spPr bwMode="auto">
          <a:xfrm>
            <a:off x="5319713" y="1701006"/>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3" name="Line 6"/>
          <p:cNvSpPr>
            <a:spLocks noChangeShapeType="1"/>
          </p:cNvSpPr>
          <p:nvPr/>
        </p:nvSpPr>
        <p:spPr bwMode="auto">
          <a:xfrm>
            <a:off x="5319713" y="1989931"/>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4" name="Line 7"/>
          <p:cNvSpPr>
            <a:spLocks noChangeShapeType="1"/>
          </p:cNvSpPr>
          <p:nvPr/>
        </p:nvSpPr>
        <p:spPr bwMode="auto">
          <a:xfrm>
            <a:off x="5319713" y="2277269"/>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5" name="Line 8"/>
          <p:cNvSpPr>
            <a:spLocks noChangeShapeType="1"/>
          </p:cNvSpPr>
          <p:nvPr/>
        </p:nvSpPr>
        <p:spPr bwMode="auto">
          <a:xfrm>
            <a:off x="5319713" y="2564606"/>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6" name="Line 9"/>
          <p:cNvSpPr>
            <a:spLocks noChangeShapeType="1"/>
          </p:cNvSpPr>
          <p:nvPr/>
        </p:nvSpPr>
        <p:spPr bwMode="auto">
          <a:xfrm>
            <a:off x="5319713" y="2853531"/>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7" name="Rectangle 10"/>
          <p:cNvSpPr>
            <a:spLocks noChangeArrowheads="1"/>
          </p:cNvSpPr>
          <p:nvPr/>
        </p:nvSpPr>
        <p:spPr bwMode="auto">
          <a:xfrm>
            <a:off x="5319713" y="3947319"/>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8" name="Line 11"/>
          <p:cNvSpPr>
            <a:spLocks noChangeShapeType="1"/>
          </p:cNvSpPr>
          <p:nvPr/>
        </p:nvSpPr>
        <p:spPr bwMode="auto">
          <a:xfrm>
            <a:off x="6126163" y="3371056"/>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9" name="Text Box 12"/>
          <p:cNvSpPr txBox="1">
            <a:spLocks noChangeArrowheads="1"/>
          </p:cNvSpPr>
          <p:nvPr/>
        </p:nvSpPr>
        <p:spPr bwMode="auto">
          <a:xfrm>
            <a:off x="6886575" y="3890171"/>
            <a:ext cx="1340032"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CC0000"/>
                </a:solidFill>
              </a:rPr>
              <a:t>Row Buffer</a:t>
            </a:r>
          </a:p>
        </p:txBody>
      </p:sp>
      <p:sp>
        <p:nvSpPr>
          <p:cNvPr id="45070" name="Rectangle 14"/>
          <p:cNvSpPr>
            <a:spLocks noChangeArrowheads="1"/>
          </p:cNvSpPr>
          <p:nvPr/>
        </p:nvSpPr>
        <p:spPr bwMode="auto">
          <a:xfrm>
            <a:off x="4397375" y="1124744"/>
            <a:ext cx="461963"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1" name="Text Box 15"/>
          <p:cNvSpPr txBox="1">
            <a:spLocks noChangeArrowheads="1"/>
          </p:cNvSpPr>
          <p:nvPr/>
        </p:nvSpPr>
        <p:spPr bwMode="auto">
          <a:xfrm rot="-5400000">
            <a:off x="3832201" y="2074565"/>
            <a:ext cx="1573265"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0000"/>
                </a:solidFill>
              </a:rPr>
              <a:t>Row decoder</a:t>
            </a:r>
          </a:p>
        </p:txBody>
      </p:sp>
      <p:sp>
        <p:nvSpPr>
          <p:cNvPr id="45072" name="Text Box 17"/>
          <p:cNvSpPr txBox="1">
            <a:spLocks noChangeArrowheads="1"/>
          </p:cNvSpPr>
          <p:nvPr/>
        </p:nvSpPr>
        <p:spPr bwMode="auto">
          <a:xfrm>
            <a:off x="5391157" y="4560095"/>
            <a:ext cx="1501129"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0000"/>
                </a:solidFill>
              </a:rPr>
              <a:t>Column mux</a:t>
            </a:r>
          </a:p>
        </p:txBody>
      </p:sp>
      <p:sp>
        <p:nvSpPr>
          <p:cNvPr id="45073" name="Line 18"/>
          <p:cNvSpPr>
            <a:spLocks noChangeShapeType="1"/>
          </p:cNvSpPr>
          <p:nvPr/>
        </p:nvSpPr>
        <p:spPr bwMode="auto">
          <a:xfrm>
            <a:off x="5549900"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4" name="Line 19"/>
          <p:cNvSpPr>
            <a:spLocks noChangeShapeType="1"/>
          </p:cNvSpPr>
          <p:nvPr/>
        </p:nvSpPr>
        <p:spPr bwMode="auto">
          <a:xfrm>
            <a:off x="5780088"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5" name="Line 20"/>
          <p:cNvSpPr>
            <a:spLocks noChangeShapeType="1"/>
          </p:cNvSpPr>
          <p:nvPr/>
        </p:nvSpPr>
        <p:spPr bwMode="auto">
          <a:xfrm>
            <a:off x="6011863"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6" name="Line 21"/>
          <p:cNvSpPr>
            <a:spLocks noChangeShapeType="1"/>
          </p:cNvSpPr>
          <p:nvPr/>
        </p:nvSpPr>
        <p:spPr bwMode="auto">
          <a:xfrm>
            <a:off x="6242050"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7" name="Line 22"/>
          <p:cNvSpPr>
            <a:spLocks noChangeShapeType="1"/>
          </p:cNvSpPr>
          <p:nvPr/>
        </p:nvSpPr>
        <p:spPr bwMode="auto">
          <a:xfrm>
            <a:off x="6472238"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8" name="Line 23"/>
          <p:cNvSpPr>
            <a:spLocks noChangeShapeType="1"/>
          </p:cNvSpPr>
          <p:nvPr/>
        </p:nvSpPr>
        <p:spPr bwMode="auto">
          <a:xfrm>
            <a:off x="6702425"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9" name="Line 24"/>
          <p:cNvSpPr>
            <a:spLocks noChangeShapeType="1"/>
          </p:cNvSpPr>
          <p:nvPr/>
        </p:nvSpPr>
        <p:spPr bwMode="auto">
          <a:xfrm>
            <a:off x="5319713" y="3118644"/>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0" name="Line 25"/>
          <p:cNvSpPr>
            <a:spLocks noChangeShapeType="1"/>
          </p:cNvSpPr>
          <p:nvPr/>
        </p:nvSpPr>
        <p:spPr bwMode="auto">
          <a:xfrm>
            <a:off x="4859339" y="2277269"/>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1" name="Line 26"/>
          <p:cNvSpPr>
            <a:spLocks noChangeShapeType="1"/>
          </p:cNvSpPr>
          <p:nvPr/>
        </p:nvSpPr>
        <p:spPr bwMode="auto">
          <a:xfrm>
            <a:off x="6126163" y="4236252"/>
            <a:ext cx="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2" name="Line 27"/>
          <p:cNvSpPr>
            <a:spLocks noChangeShapeType="1"/>
          </p:cNvSpPr>
          <p:nvPr/>
        </p:nvSpPr>
        <p:spPr bwMode="auto">
          <a:xfrm>
            <a:off x="3763964" y="2277269"/>
            <a:ext cx="6334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3" name="Line 30"/>
          <p:cNvSpPr>
            <a:spLocks noChangeShapeType="1"/>
          </p:cNvSpPr>
          <p:nvPr/>
        </p:nvSpPr>
        <p:spPr bwMode="auto">
          <a:xfrm>
            <a:off x="4919665" y="4753769"/>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4" name="Line 31"/>
          <p:cNvSpPr>
            <a:spLocks noChangeShapeType="1"/>
          </p:cNvSpPr>
          <p:nvPr/>
        </p:nvSpPr>
        <p:spPr bwMode="auto">
          <a:xfrm>
            <a:off x="6126163" y="4944270"/>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5" name="Text Box 32"/>
          <p:cNvSpPr txBox="1">
            <a:spLocks noChangeArrowheads="1"/>
          </p:cNvSpPr>
          <p:nvPr/>
        </p:nvSpPr>
        <p:spPr bwMode="auto">
          <a:xfrm>
            <a:off x="5780088" y="5215731"/>
            <a:ext cx="67987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0000"/>
                </a:solidFill>
              </a:rPr>
              <a:t>Data</a:t>
            </a:r>
          </a:p>
        </p:txBody>
      </p:sp>
      <p:sp>
        <p:nvSpPr>
          <p:cNvPr id="45086" name="Text Box 36"/>
          <p:cNvSpPr txBox="1">
            <a:spLocks noChangeArrowheads="1"/>
          </p:cNvSpPr>
          <p:nvPr/>
        </p:nvSpPr>
        <p:spPr bwMode="auto">
          <a:xfrm>
            <a:off x="5722938" y="3902870"/>
            <a:ext cx="849175"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FFFFFF"/>
                </a:solidFill>
              </a:rPr>
              <a:t>Row 0</a:t>
            </a:r>
          </a:p>
        </p:txBody>
      </p:sp>
      <p:sp>
        <p:nvSpPr>
          <p:cNvPr id="45087" name="Rectangle 56"/>
          <p:cNvSpPr>
            <a:spLocks noChangeArrowheads="1"/>
          </p:cNvSpPr>
          <p:nvPr/>
        </p:nvSpPr>
        <p:spPr bwMode="auto">
          <a:xfrm>
            <a:off x="654050" y="1354931"/>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8" name="Rectangle 57"/>
          <p:cNvSpPr>
            <a:spLocks noChangeArrowheads="1"/>
          </p:cNvSpPr>
          <p:nvPr/>
        </p:nvSpPr>
        <p:spPr bwMode="auto">
          <a:xfrm>
            <a:off x="654050" y="1758156"/>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9" name="Rectangle 58"/>
          <p:cNvSpPr>
            <a:spLocks noChangeArrowheads="1"/>
          </p:cNvSpPr>
          <p:nvPr/>
        </p:nvSpPr>
        <p:spPr bwMode="auto">
          <a:xfrm>
            <a:off x="654050" y="2161383"/>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0" name="Rectangle 59"/>
          <p:cNvSpPr>
            <a:spLocks noChangeArrowheads="1"/>
          </p:cNvSpPr>
          <p:nvPr/>
        </p:nvSpPr>
        <p:spPr bwMode="auto">
          <a:xfrm>
            <a:off x="654050" y="2564606"/>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1" name="Rectangle 60"/>
          <p:cNvSpPr>
            <a:spLocks noChangeArrowheads="1"/>
          </p:cNvSpPr>
          <p:nvPr/>
        </p:nvSpPr>
        <p:spPr bwMode="auto">
          <a:xfrm>
            <a:off x="654050" y="2967832"/>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2" name="Rectangle 61"/>
          <p:cNvSpPr>
            <a:spLocks noChangeArrowheads="1"/>
          </p:cNvSpPr>
          <p:nvPr/>
        </p:nvSpPr>
        <p:spPr bwMode="auto">
          <a:xfrm>
            <a:off x="654050" y="3371056"/>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46" name="Text Box 62"/>
          <p:cNvSpPr txBox="1">
            <a:spLocks noChangeArrowheads="1"/>
          </p:cNvSpPr>
          <p:nvPr/>
        </p:nvSpPr>
        <p:spPr bwMode="auto">
          <a:xfrm>
            <a:off x="811220" y="3371058"/>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5094" name="Rectangle 64"/>
          <p:cNvSpPr>
            <a:spLocks noChangeArrowheads="1"/>
          </p:cNvSpPr>
          <p:nvPr/>
        </p:nvSpPr>
        <p:spPr bwMode="auto">
          <a:xfrm>
            <a:off x="5321300" y="3947319"/>
            <a:ext cx="1612900" cy="288925"/>
          </a:xfrm>
          <a:prstGeom prst="rect">
            <a:avLst/>
          </a:prstGeom>
          <a:solidFill>
            <a:srgbClr val="0000FF"/>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5" name="Text Box 65"/>
          <p:cNvSpPr txBox="1">
            <a:spLocks noChangeArrowheads="1"/>
          </p:cNvSpPr>
          <p:nvPr/>
        </p:nvSpPr>
        <p:spPr bwMode="auto">
          <a:xfrm>
            <a:off x="5699126" y="3901281"/>
            <a:ext cx="849175"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FFFFFF"/>
                </a:solidFill>
              </a:rPr>
              <a:t>Row 0</a:t>
            </a:r>
          </a:p>
        </p:txBody>
      </p:sp>
      <p:sp>
        <p:nvSpPr>
          <p:cNvPr id="477250" name="Text Box 66"/>
          <p:cNvSpPr txBox="1">
            <a:spLocks noChangeArrowheads="1"/>
          </p:cNvSpPr>
          <p:nvPr/>
        </p:nvSpPr>
        <p:spPr bwMode="auto">
          <a:xfrm>
            <a:off x="742951" y="3371058"/>
            <a:ext cx="138341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FF0000"/>
                </a:solidFill>
              </a:rPr>
              <a:t>T1: Row 16</a:t>
            </a:r>
          </a:p>
        </p:txBody>
      </p:sp>
      <p:sp>
        <p:nvSpPr>
          <p:cNvPr id="477251" name="Text Box 67"/>
          <p:cNvSpPr txBox="1">
            <a:spLocks noChangeArrowheads="1"/>
          </p:cNvSpPr>
          <p:nvPr/>
        </p:nvSpPr>
        <p:spPr bwMode="auto">
          <a:xfrm>
            <a:off x="811220" y="3004346"/>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77252" name="Text Box 68"/>
          <p:cNvSpPr txBox="1">
            <a:spLocks noChangeArrowheads="1"/>
          </p:cNvSpPr>
          <p:nvPr/>
        </p:nvSpPr>
        <p:spPr bwMode="auto">
          <a:xfrm>
            <a:off x="712789" y="3004346"/>
            <a:ext cx="147900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FF0000"/>
                </a:solidFill>
              </a:rPr>
              <a:t>T1: Row 111</a:t>
            </a:r>
          </a:p>
        </p:txBody>
      </p:sp>
      <p:sp>
        <p:nvSpPr>
          <p:cNvPr id="477255" name="Text Box 71"/>
          <p:cNvSpPr txBox="1">
            <a:spLocks noChangeArrowheads="1"/>
          </p:cNvSpPr>
          <p:nvPr/>
        </p:nvSpPr>
        <p:spPr bwMode="auto">
          <a:xfrm>
            <a:off x="811220" y="2623345"/>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77256" name="Text Box 72"/>
          <p:cNvSpPr txBox="1">
            <a:spLocks noChangeArrowheads="1"/>
          </p:cNvSpPr>
          <p:nvPr/>
        </p:nvSpPr>
        <p:spPr bwMode="auto">
          <a:xfrm>
            <a:off x="811220" y="2623345"/>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77257" name="Text Box 73"/>
          <p:cNvSpPr txBox="1">
            <a:spLocks noChangeArrowheads="1"/>
          </p:cNvSpPr>
          <p:nvPr/>
        </p:nvSpPr>
        <p:spPr bwMode="auto">
          <a:xfrm>
            <a:off x="827095" y="2623345"/>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FF0000"/>
                </a:solidFill>
              </a:rPr>
              <a:t>T1: Row 5</a:t>
            </a:r>
          </a:p>
        </p:txBody>
      </p:sp>
      <p:sp>
        <p:nvSpPr>
          <p:cNvPr id="477258" name="Text Box 74"/>
          <p:cNvSpPr txBox="1">
            <a:spLocks noChangeArrowheads="1"/>
          </p:cNvSpPr>
          <p:nvPr/>
        </p:nvSpPr>
        <p:spPr bwMode="auto">
          <a:xfrm>
            <a:off x="827095" y="2220119"/>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77259" name="Text Box 75"/>
          <p:cNvSpPr txBox="1">
            <a:spLocks noChangeArrowheads="1"/>
          </p:cNvSpPr>
          <p:nvPr/>
        </p:nvSpPr>
        <p:spPr bwMode="auto">
          <a:xfrm>
            <a:off x="827095" y="2220119"/>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77260" name="Text Box 76"/>
          <p:cNvSpPr txBox="1">
            <a:spLocks noChangeArrowheads="1"/>
          </p:cNvSpPr>
          <p:nvPr/>
        </p:nvSpPr>
        <p:spPr bwMode="auto">
          <a:xfrm>
            <a:off x="827095" y="2220119"/>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77261" name="Text Box 77"/>
          <p:cNvSpPr txBox="1">
            <a:spLocks noChangeArrowheads="1"/>
          </p:cNvSpPr>
          <p:nvPr/>
        </p:nvSpPr>
        <p:spPr bwMode="auto">
          <a:xfrm>
            <a:off x="827095" y="2220119"/>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77262" name="Text Box 78"/>
          <p:cNvSpPr txBox="1">
            <a:spLocks noChangeArrowheads="1"/>
          </p:cNvSpPr>
          <p:nvPr/>
        </p:nvSpPr>
        <p:spPr bwMode="auto">
          <a:xfrm>
            <a:off x="827095" y="2220119"/>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Row 0</a:t>
            </a:r>
          </a:p>
        </p:txBody>
      </p:sp>
      <p:sp>
        <p:nvSpPr>
          <p:cNvPr id="477263" name="Rectangle 79"/>
          <p:cNvSpPr>
            <a:spLocks noChangeArrowheads="1"/>
          </p:cNvSpPr>
          <p:nvPr/>
        </p:nvSpPr>
        <p:spPr bwMode="auto">
          <a:xfrm>
            <a:off x="5321300"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4" name="Rectangle 80"/>
          <p:cNvSpPr>
            <a:spLocks noChangeArrowheads="1"/>
          </p:cNvSpPr>
          <p:nvPr/>
        </p:nvSpPr>
        <p:spPr bwMode="auto">
          <a:xfrm>
            <a:off x="5435600"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5" name="Rectangle 81"/>
          <p:cNvSpPr>
            <a:spLocks noChangeArrowheads="1"/>
          </p:cNvSpPr>
          <p:nvPr/>
        </p:nvSpPr>
        <p:spPr bwMode="auto">
          <a:xfrm>
            <a:off x="5551488"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6" name="Rectangle 82"/>
          <p:cNvSpPr>
            <a:spLocks noChangeArrowheads="1"/>
          </p:cNvSpPr>
          <p:nvPr/>
        </p:nvSpPr>
        <p:spPr bwMode="auto">
          <a:xfrm>
            <a:off x="5665788"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7" name="Rectangle 83"/>
          <p:cNvSpPr>
            <a:spLocks noChangeArrowheads="1"/>
          </p:cNvSpPr>
          <p:nvPr/>
        </p:nvSpPr>
        <p:spPr bwMode="auto">
          <a:xfrm>
            <a:off x="5781675"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8" name="Rectangle 84"/>
          <p:cNvSpPr>
            <a:spLocks noChangeArrowheads="1"/>
          </p:cNvSpPr>
          <p:nvPr/>
        </p:nvSpPr>
        <p:spPr bwMode="auto">
          <a:xfrm>
            <a:off x="5897563"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9" name="Rectangle 85"/>
          <p:cNvSpPr>
            <a:spLocks noChangeArrowheads="1"/>
          </p:cNvSpPr>
          <p:nvPr/>
        </p:nvSpPr>
        <p:spPr bwMode="auto">
          <a:xfrm>
            <a:off x="6011863"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70" name="Rectangle 86"/>
          <p:cNvSpPr>
            <a:spLocks noChangeArrowheads="1"/>
          </p:cNvSpPr>
          <p:nvPr/>
        </p:nvSpPr>
        <p:spPr bwMode="auto">
          <a:xfrm>
            <a:off x="6127750"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71" name="Rectangle 87"/>
          <p:cNvSpPr>
            <a:spLocks noChangeArrowheads="1"/>
          </p:cNvSpPr>
          <p:nvPr/>
        </p:nvSpPr>
        <p:spPr bwMode="auto">
          <a:xfrm>
            <a:off x="6242050" y="3947319"/>
            <a:ext cx="114300" cy="288925"/>
          </a:xfrm>
          <a:prstGeom prst="rect">
            <a:avLst/>
          </a:prstGeom>
          <a:solidFill>
            <a:srgbClr val="FF6600"/>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116" name="Text Box 89"/>
          <p:cNvSpPr txBox="1">
            <a:spLocks noChangeArrowheads="1"/>
          </p:cNvSpPr>
          <p:nvPr/>
        </p:nvSpPr>
        <p:spPr bwMode="auto">
          <a:xfrm>
            <a:off x="179519" y="3796507"/>
            <a:ext cx="2656005"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dirty="0">
                <a:solidFill>
                  <a:srgbClr val="000000"/>
                </a:solidFill>
              </a:rPr>
              <a:t>Memory Request Buffer</a:t>
            </a:r>
          </a:p>
        </p:txBody>
      </p:sp>
      <p:sp>
        <p:nvSpPr>
          <p:cNvPr id="45117" name="Text Box 91"/>
          <p:cNvSpPr txBox="1">
            <a:spLocks noChangeArrowheads="1"/>
          </p:cNvSpPr>
          <p:nvPr/>
        </p:nvSpPr>
        <p:spPr bwMode="auto">
          <a:xfrm>
            <a:off x="423863" y="4949032"/>
            <a:ext cx="1565428"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T0: STREAM</a:t>
            </a:r>
          </a:p>
        </p:txBody>
      </p:sp>
      <p:sp>
        <p:nvSpPr>
          <p:cNvPr id="45118" name="Text Box 92"/>
          <p:cNvSpPr txBox="1">
            <a:spLocks noChangeArrowheads="1"/>
          </p:cNvSpPr>
          <p:nvPr/>
        </p:nvSpPr>
        <p:spPr bwMode="auto">
          <a:xfrm>
            <a:off x="423864" y="5215731"/>
            <a:ext cx="1630448"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FF0000"/>
                </a:solidFill>
              </a:rPr>
              <a:t>T1: RANDOM</a:t>
            </a:r>
          </a:p>
        </p:txBody>
      </p:sp>
      <p:sp>
        <p:nvSpPr>
          <p:cNvPr id="66" name="Trapezoid 65"/>
          <p:cNvSpPr/>
          <p:nvPr/>
        </p:nvSpPr>
        <p:spPr bwMode="auto">
          <a:xfrm rot="10800000">
            <a:off x="5314951" y="4507714"/>
            <a:ext cx="1617663" cy="422275"/>
          </a:xfrm>
          <a:prstGeom prst="trapezoid">
            <a:avLst/>
          </a:prstGeom>
          <a:noFill/>
          <a:ln w="9525" cap="flat" cmpd="sng" algn="ctr">
            <a:solidFill>
              <a:schemeClr val="tx1"/>
            </a:solidFill>
            <a:prstDash val="solid"/>
            <a:round/>
            <a:headEnd type="none" w="med" len="med"/>
            <a:tailEnd type="none" w="med" len="med"/>
          </a:ln>
          <a:effectLst/>
        </p:spPr>
        <p:txBody>
          <a:bodyPr lIns="91402" tIns="45702" rIns="91402" bIns="45702"/>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477272" name="Rectangle 88"/>
          <p:cNvSpPr>
            <a:spLocks noChangeArrowheads="1"/>
          </p:cNvSpPr>
          <p:nvPr/>
        </p:nvSpPr>
        <p:spPr bwMode="auto">
          <a:xfrm>
            <a:off x="423863" y="4612489"/>
            <a:ext cx="7777162" cy="892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p>
            <a:pPr algn="ctr" fontAlgn="base">
              <a:spcBef>
                <a:spcPct val="0"/>
              </a:spcBef>
              <a:spcAft>
                <a:spcPct val="0"/>
              </a:spcAft>
            </a:pPr>
            <a:r>
              <a:rPr lang="en-US" sz="2400" dirty="0">
                <a:solidFill>
                  <a:srgbClr val="FF0000"/>
                </a:solidFill>
                <a:latin typeface="Arial" charset="0"/>
                <a:ea typeface="ＭＳ Ｐゴシック" charset="0"/>
                <a:cs typeface="Arial" charset="0"/>
              </a:rPr>
              <a:t>Row size: 8KB, cache block size: 64B</a:t>
            </a:r>
          </a:p>
          <a:p>
            <a:pPr algn="ctr" fontAlgn="base">
              <a:spcBef>
                <a:spcPct val="0"/>
              </a:spcBef>
              <a:spcAft>
                <a:spcPct val="0"/>
              </a:spcAft>
            </a:pPr>
            <a:r>
              <a:rPr lang="en-US" sz="2800" dirty="0">
                <a:solidFill>
                  <a:srgbClr val="FF0000"/>
                </a:solidFill>
                <a:latin typeface="Arial" charset="0"/>
                <a:ea typeface="ＭＳ Ｐゴシック" charset="0"/>
                <a:cs typeface="Arial" charset="0"/>
                <a:sym typeface="Wingdings" charset="0"/>
              </a:rPr>
              <a:t>128 </a:t>
            </a:r>
            <a:r>
              <a:rPr lang="en-US" sz="2000" dirty="0">
                <a:solidFill>
                  <a:srgbClr val="FF0000"/>
                </a:solidFill>
                <a:latin typeface="Arial" charset="0"/>
                <a:ea typeface="ＭＳ Ｐゴシック" charset="0"/>
                <a:cs typeface="Arial" charset="0"/>
                <a:sym typeface="Wingdings" charset="0"/>
              </a:rPr>
              <a:t>(8KB/64B) </a:t>
            </a:r>
            <a:r>
              <a:rPr lang="en-US" sz="2800" dirty="0">
                <a:solidFill>
                  <a:srgbClr val="FF0000"/>
                </a:solidFill>
                <a:latin typeface="Arial" charset="0"/>
                <a:ea typeface="ＭＳ Ｐゴシック" charset="0"/>
                <a:cs typeface="Arial" charset="0"/>
                <a:sym typeface="Wingdings" charset="0"/>
              </a:rPr>
              <a:t>requests of T0 serviced before T1</a:t>
            </a:r>
          </a:p>
        </p:txBody>
      </p:sp>
      <p:sp>
        <p:nvSpPr>
          <p:cNvPr id="67" name="TextBox 66"/>
          <p:cNvSpPr txBox="1"/>
          <p:nvPr/>
        </p:nvSpPr>
        <p:spPr>
          <a:xfrm>
            <a:off x="233416" y="5791616"/>
            <a:ext cx="8682780" cy="661720"/>
          </a:xfrm>
          <a:prstGeom prst="rect">
            <a:avLst/>
          </a:prstGeom>
          <a:noFill/>
        </p:spPr>
        <p:txBody>
          <a:bodyPr wrap="none" lIns="91402" tIns="45702" rIns="91402" bIns="45702" rtlCol="0">
            <a:spAutoFit/>
          </a:bodyPr>
          <a:lstStyle/>
          <a:p>
            <a:pPr lvl="0" eaLnBrk="0" fontAlgn="base" hangingPunct="0">
              <a:spcBef>
                <a:spcPct val="20000"/>
              </a:spcBef>
              <a:spcAft>
                <a:spcPct val="0"/>
              </a:spcAft>
              <a:buClr>
                <a:srgbClr val="CC9900"/>
              </a:buClr>
              <a:buSzPct val="65000"/>
            </a:pPr>
            <a:r>
              <a:rPr lang="en-US" sz="1900" kern="0" dirty="0" err="1">
                <a:solidFill>
                  <a:srgbClr val="000000"/>
                </a:solidFill>
                <a:latin typeface="Tahoma" charset="0"/>
                <a:ea typeface="ＭＳ Ｐゴシック" charset="0"/>
                <a:cs typeface="ＭＳ Ｐゴシック" charset="0"/>
              </a:rPr>
              <a:t>Moscibroda</a:t>
            </a:r>
            <a:r>
              <a:rPr lang="en-US" sz="1900" kern="0" dirty="0">
                <a:solidFill>
                  <a:srgbClr val="000000"/>
                </a:solidFill>
                <a:latin typeface="Tahoma" charset="0"/>
                <a:ea typeface="ＭＳ Ｐゴシック" charset="0"/>
                <a:cs typeface="ＭＳ Ｐゴシック" charset="0"/>
              </a:rPr>
              <a:t> and Mutlu, </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FF"/>
                </a:solidFill>
                <a:latin typeface="Tahoma" charset="0"/>
                <a:ea typeface="ＭＳ Ｐゴシック" charset="0"/>
                <a:cs typeface="ＭＳ Ｐゴシック" charset="0"/>
              </a:rPr>
              <a:t>Memory Performance Attacks</a:t>
            </a:r>
            <a:r>
              <a:rPr lang="en-US" sz="1900" kern="0" dirty="0">
                <a:solidFill>
                  <a:srgbClr val="000000"/>
                </a:solidFill>
                <a:latin typeface="Tahoma" charset="0"/>
                <a:ea typeface="ＭＳ Ｐゴシック" charset="0"/>
                <a:cs typeface="ＭＳ Ｐゴシック" charset="0"/>
              </a:rPr>
              <a:t>,</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00"/>
                </a:solidFill>
                <a:latin typeface="Tahoma" charset="0"/>
                <a:ea typeface="ＭＳ Ｐゴシック" charset="0"/>
                <a:cs typeface="ＭＳ Ｐゴシック" charset="0"/>
              </a:rPr>
              <a:t> USENIX Security 2007.</a:t>
            </a:r>
          </a:p>
          <a:p>
            <a:endParaRPr lang="en-US" dirty="0"/>
          </a:p>
        </p:txBody>
      </p:sp>
    </p:spTree>
    <p:custDataLst>
      <p:tags r:id="rId1"/>
    </p:custDataLst>
    <p:extLst>
      <p:ext uri="{BB962C8B-B14F-4D97-AF65-F5344CB8AC3E}">
        <p14:creationId xmlns:p14="http://schemas.microsoft.com/office/powerpoint/2010/main" val="32481056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7344 0.03218 L 0.30642 0.175 " pathEditMode="relative" rAng="0" ptsTypes="AA">
                                      <p:cBhvr>
                                        <p:cTn id="6" dur="500" fill="hold"/>
                                        <p:tgtEl>
                                          <p:spTgt spid="477246"/>
                                        </p:tgtEl>
                                        <p:attrNameLst>
                                          <p:attrName>ppt_x</p:attrName>
                                          <p:attrName>ppt_y</p:attrName>
                                        </p:attrNameLst>
                                      </p:cBhvr>
                                      <p:rCtr x="11600" y="7100"/>
                                    </p:animMotion>
                                  </p:childTnLst>
                                </p:cTn>
                              </p:par>
                              <p:par>
                                <p:cTn id="7" presetID="1" presetClass="entr" presetSubtype="0" fill="hold" grpId="0" nodeType="withEffect">
                                  <p:stCondLst>
                                    <p:cond delay="0"/>
                                  </p:stCondLst>
                                  <p:childTnLst>
                                    <p:set>
                                      <p:cBhvr>
                                        <p:cTn id="8" dur="1" fill="hold">
                                          <p:stCondLst>
                                            <p:cond delay="0"/>
                                          </p:stCondLst>
                                        </p:cTn>
                                        <p:tgtEl>
                                          <p:spTgt spid="47726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77250"/>
                                        </p:tgtEl>
                                        <p:attrNameLst>
                                          <p:attrName>style.visibility</p:attrName>
                                        </p:attrNameLst>
                                      </p:cBhvr>
                                      <p:to>
                                        <p:strVal val="visible"/>
                                      </p:to>
                                    </p:set>
                                    <p:anim calcmode="lin" valueType="num">
                                      <p:cBhvr additive="base">
                                        <p:cTn id="13" dur="500" fill="hold"/>
                                        <p:tgtEl>
                                          <p:spTgt spid="477250"/>
                                        </p:tgtEl>
                                        <p:attrNameLst>
                                          <p:attrName>ppt_x</p:attrName>
                                        </p:attrNameLst>
                                      </p:cBhvr>
                                      <p:tavLst>
                                        <p:tav tm="0">
                                          <p:val>
                                            <p:strVal val="#ppt_x"/>
                                          </p:val>
                                        </p:tav>
                                        <p:tav tm="100000">
                                          <p:val>
                                            <p:strVal val="#ppt_x"/>
                                          </p:val>
                                        </p:tav>
                                      </p:tavLst>
                                    </p:anim>
                                    <p:anim calcmode="lin" valueType="num">
                                      <p:cBhvr additive="base">
                                        <p:cTn id="14" dur="500" fill="hold"/>
                                        <p:tgtEl>
                                          <p:spTgt spid="477250"/>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1" nodeType="clickEffect">
                                  <p:stCondLst>
                                    <p:cond delay="0"/>
                                  </p:stCondLst>
                                  <p:childTnLst>
                                    <p:set>
                                      <p:cBhvr>
                                        <p:cTn id="18" dur="1" fill="hold">
                                          <p:stCondLst>
                                            <p:cond delay="0"/>
                                          </p:stCondLst>
                                        </p:cTn>
                                        <p:tgtEl>
                                          <p:spTgt spid="477251"/>
                                        </p:tgtEl>
                                        <p:attrNameLst>
                                          <p:attrName>style.visibility</p:attrName>
                                        </p:attrNameLst>
                                      </p:cBhvr>
                                      <p:to>
                                        <p:strVal val="visible"/>
                                      </p:to>
                                    </p:set>
                                    <p:anim calcmode="lin" valueType="num">
                                      <p:cBhvr additive="base">
                                        <p:cTn id="19" dur="500" fill="hold"/>
                                        <p:tgtEl>
                                          <p:spTgt spid="477251"/>
                                        </p:tgtEl>
                                        <p:attrNameLst>
                                          <p:attrName>ppt_x</p:attrName>
                                        </p:attrNameLst>
                                      </p:cBhvr>
                                      <p:tavLst>
                                        <p:tav tm="0">
                                          <p:val>
                                            <p:strVal val="#ppt_x"/>
                                          </p:val>
                                        </p:tav>
                                        <p:tav tm="100000">
                                          <p:val>
                                            <p:strVal val="#ppt_x"/>
                                          </p:val>
                                        </p:tav>
                                      </p:tavLst>
                                    </p:anim>
                                    <p:anim calcmode="lin" valueType="num">
                                      <p:cBhvr additive="base">
                                        <p:cTn id="20" dur="500" fill="hold"/>
                                        <p:tgtEl>
                                          <p:spTgt spid="477251"/>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47724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477263"/>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grpId="0" nodeType="clickEffect">
                                  <p:stCondLst>
                                    <p:cond delay="0"/>
                                  </p:stCondLst>
                                  <p:childTnLst>
                                    <p:animMotion origin="layout" path="M 0.07344 0.03217 L 0.30642 0.22847 " pathEditMode="relative" rAng="0" ptsTypes="AA">
                                      <p:cBhvr>
                                        <p:cTn id="30" dur="500" fill="hold"/>
                                        <p:tgtEl>
                                          <p:spTgt spid="477251"/>
                                        </p:tgtEl>
                                        <p:attrNameLst>
                                          <p:attrName>ppt_x</p:attrName>
                                          <p:attrName>ppt_y</p:attrName>
                                        </p:attrNameLst>
                                      </p:cBhvr>
                                      <p:rCtr x="11600" y="9800"/>
                                    </p:animMotion>
                                  </p:childTnLst>
                                </p:cTn>
                              </p:par>
                              <p:par>
                                <p:cTn id="31" presetID="1" presetClass="entr" presetSubtype="0" fill="hold" grpId="0" nodeType="withEffect">
                                  <p:stCondLst>
                                    <p:cond delay="0"/>
                                  </p:stCondLst>
                                  <p:childTnLst>
                                    <p:set>
                                      <p:cBhvr>
                                        <p:cTn id="32" dur="1" fill="hold">
                                          <p:stCondLst>
                                            <p:cond delay="0"/>
                                          </p:stCondLst>
                                        </p:cTn>
                                        <p:tgtEl>
                                          <p:spTgt spid="47726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477252"/>
                                        </p:tgtEl>
                                        <p:attrNameLst>
                                          <p:attrName>style.visibility</p:attrName>
                                        </p:attrNameLst>
                                      </p:cBhvr>
                                      <p:to>
                                        <p:strVal val="visible"/>
                                      </p:to>
                                    </p:set>
                                    <p:anim calcmode="lin" valueType="num">
                                      <p:cBhvr additive="base">
                                        <p:cTn id="37" dur="500" fill="hold"/>
                                        <p:tgtEl>
                                          <p:spTgt spid="477252"/>
                                        </p:tgtEl>
                                        <p:attrNameLst>
                                          <p:attrName>ppt_x</p:attrName>
                                        </p:attrNameLst>
                                      </p:cBhvr>
                                      <p:tavLst>
                                        <p:tav tm="0">
                                          <p:val>
                                            <p:strVal val="#ppt_x"/>
                                          </p:val>
                                        </p:tav>
                                        <p:tav tm="100000">
                                          <p:val>
                                            <p:strVal val="#ppt_x"/>
                                          </p:val>
                                        </p:tav>
                                      </p:tavLst>
                                    </p:anim>
                                    <p:anim calcmode="lin" valueType="num">
                                      <p:cBhvr additive="base">
                                        <p:cTn id="38" dur="500" fill="hold"/>
                                        <p:tgtEl>
                                          <p:spTgt spid="477252"/>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1" nodeType="clickEffect">
                                  <p:stCondLst>
                                    <p:cond delay="0"/>
                                  </p:stCondLst>
                                  <p:childTnLst>
                                    <p:set>
                                      <p:cBhvr>
                                        <p:cTn id="42" dur="1" fill="hold">
                                          <p:stCondLst>
                                            <p:cond delay="0"/>
                                          </p:stCondLst>
                                        </p:cTn>
                                        <p:tgtEl>
                                          <p:spTgt spid="477255"/>
                                        </p:tgtEl>
                                        <p:attrNameLst>
                                          <p:attrName>style.visibility</p:attrName>
                                        </p:attrNameLst>
                                      </p:cBhvr>
                                      <p:to>
                                        <p:strVal val="visible"/>
                                      </p:to>
                                    </p:set>
                                    <p:anim calcmode="lin" valueType="num">
                                      <p:cBhvr additive="base">
                                        <p:cTn id="43" dur="500" fill="hold"/>
                                        <p:tgtEl>
                                          <p:spTgt spid="477255"/>
                                        </p:tgtEl>
                                        <p:attrNameLst>
                                          <p:attrName>ppt_x</p:attrName>
                                        </p:attrNameLst>
                                      </p:cBhvr>
                                      <p:tavLst>
                                        <p:tav tm="0">
                                          <p:val>
                                            <p:strVal val="#ppt_x"/>
                                          </p:val>
                                        </p:tav>
                                        <p:tav tm="100000">
                                          <p:val>
                                            <p:strVal val="#ppt_x"/>
                                          </p:val>
                                        </p:tav>
                                      </p:tavLst>
                                    </p:anim>
                                    <p:anim calcmode="lin" valueType="num">
                                      <p:cBhvr additive="base">
                                        <p:cTn id="44" dur="500" fill="hold"/>
                                        <p:tgtEl>
                                          <p:spTgt spid="477255"/>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47725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477264"/>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0" presetClass="path" presetSubtype="0" accel="50000" decel="50000" fill="hold" grpId="0" nodeType="clickEffect">
                                  <p:stCondLst>
                                    <p:cond delay="0"/>
                                  </p:stCondLst>
                                  <p:childTnLst>
                                    <p:animMotion origin="layout" path="M 0.07344 0.03218 L 0.30642 0.28403 " pathEditMode="relative" rAng="0" ptsTypes="AA">
                                      <p:cBhvr>
                                        <p:cTn id="54" dur="500" fill="hold"/>
                                        <p:tgtEl>
                                          <p:spTgt spid="477255"/>
                                        </p:tgtEl>
                                        <p:attrNameLst>
                                          <p:attrName>ppt_x</p:attrName>
                                          <p:attrName>ppt_y</p:attrName>
                                        </p:attrNameLst>
                                      </p:cBhvr>
                                      <p:rCtr x="11600" y="12600"/>
                                    </p:animMotion>
                                  </p:childTnLst>
                                </p:cTn>
                              </p:par>
                              <p:par>
                                <p:cTn id="55" presetID="1" presetClass="entr" presetSubtype="0" fill="hold" grpId="0" nodeType="withEffect">
                                  <p:stCondLst>
                                    <p:cond delay="0"/>
                                  </p:stCondLst>
                                  <p:childTnLst>
                                    <p:set>
                                      <p:cBhvr>
                                        <p:cTn id="56" dur="1" fill="hold">
                                          <p:stCondLst>
                                            <p:cond delay="0"/>
                                          </p:stCondLst>
                                        </p:cTn>
                                        <p:tgtEl>
                                          <p:spTgt spid="47726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 fill="hold" grpId="1" nodeType="clickEffect">
                                  <p:stCondLst>
                                    <p:cond delay="0"/>
                                  </p:stCondLst>
                                  <p:childTnLst>
                                    <p:set>
                                      <p:cBhvr>
                                        <p:cTn id="60" dur="1" fill="hold">
                                          <p:stCondLst>
                                            <p:cond delay="0"/>
                                          </p:stCondLst>
                                        </p:cTn>
                                        <p:tgtEl>
                                          <p:spTgt spid="477256"/>
                                        </p:tgtEl>
                                        <p:attrNameLst>
                                          <p:attrName>style.visibility</p:attrName>
                                        </p:attrNameLst>
                                      </p:cBhvr>
                                      <p:to>
                                        <p:strVal val="visible"/>
                                      </p:to>
                                    </p:set>
                                    <p:anim calcmode="lin" valueType="num">
                                      <p:cBhvr additive="base">
                                        <p:cTn id="61" dur="500" fill="hold"/>
                                        <p:tgtEl>
                                          <p:spTgt spid="477256"/>
                                        </p:tgtEl>
                                        <p:attrNameLst>
                                          <p:attrName>ppt_x</p:attrName>
                                        </p:attrNameLst>
                                      </p:cBhvr>
                                      <p:tavLst>
                                        <p:tav tm="0">
                                          <p:val>
                                            <p:strVal val="#ppt_x"/>
                                          </p:val>
                                        </p:tav>
                                        <p:tav tm="100000">
                                          <p:val>
                                            <p:strVal val="#ppt_x"/>
                                          </p:val>
                                        </p:tav>
                                      </p:tavLst>
                                    </p:anim>
                                    <p:anim calcmode="lin" valueType="num">
                                      <p:cBhvr additive="base">
                                        <p:cTn id="62" dur="500" fill="hold"/>
                                        <p:tgtEl>
                                          <p:spTgt spid="477256"/>
                                        </p:tgtEl>
                                        <p:attrNameLst>
                                          <p:attrName>ppt_y</p:attrName>
                                        </p:attrNameLst>
                                      </p:cBhvr>
                                      <p:tavLst>
                                        <p:tav tm="0">
                                          <p:val>
                                            <p:strVal val="0-#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xit" presetSubtype="0" fill="hold" grpId="2" nodeType="clickEffect">
                                  <p:stCondLst>
                                    <p:cond delay="0"/>
                                  </p:stCondLst>
                                  <p:childTnLst>
                                    <p:set>
                                      <p:cBhvr>
                                        <p:cTn id="66" dur="1" fill="hold">
                                          <p:stCondLst>
                                            <p:cond delay="0"/>
                                          </p:stCondLst>
                                        </p:cTn>
                                        <p:tgtEl>
                                          <p:spTgt spid="477255"/>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477265"/>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0" presetClass="path" presetSubtype="0" accel="50000" decel="50000" fill="hold" grpId="0" nodeType="clickEffect">
                                  <p:stCondLst>
                                    <p:cond delay="0"/>
                                  </p:stCondLst>
                                  <p:childTnLst>
                                    <p:animMotion origin="layout" path="M 0.07344 0.03218 L 0.30642 0.28403 " pathEditMode="relative" rAng="0" ptsTypes="AA">
                                      <p:cBhvr>
                                        <p:cTn id="72" dur="500" fill="hold"/>
                                        <p:tgtEl>
                                          <p:spTgt spid="477256"/>
                                        </p:tgtEl>
                                        <p:attrNameLst>
                                          <p:attrName>ppt_x</p:attrName>
                                          <p:attrName>ppt_y</p:attrName>
                                        </p:attrNameLst>
                                      </p:cBhvr>
                                      <p:rCtr x="11600" y="12600"/>
                                    </p:animMotion>
                                  </p:childTnLst>
                                </p:cTn>
                              </p:par>
                              <p:par>
                                <p:cTn id="73" presetID="1" presetClass="entr" presetSubtype="0" fill="hold" grpId="0" nodeType="withEffect">
                                  <p:stCondLst>
                                    <p:cond delay="0"/>
                                  </p:stCondLst>
                                  <p:childTnLst>
                                    <p:set>
                                      <p:cBhvr>
                                        <p:cTn id="74" dur="1" fill="hold">
                                          <p:stCondLst>
                                            <p:cond delay="0"/>
                                          </p:stCondLst>
                                        </p:cTn>
                                        <p:tgtEl>
                                          <p:spTgt spid="477266"/>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477257"/>
                                        </p:tgtEl>
                                        <p:attrNameLst>
                                          <p:attrName>style.visibility</p:attrName>
                                        </p:attrNameLst>
                                      </p:cBhvr>
                                      <p:to>
                                        <p:strVal val="visible"/>
                                      </p:to>
                                    </p:set>
                                    <p:anim calcmode="lin" valueType="num">
                                      <p:cBhvr additive="base">
                                        <p:cTn id="79" dur="500" fill="hold"/>
                                        <p:tgtEl>
                                          <p:spTgt spid="477257"/>
                                        </p:tgtEl>
                                        <p:attrNameLst>
                                          <p:attrName>ppt_x</p:attrName>
                                        </p:attrNameLst>
                                      </p:cBhvr>
                                      <p:tavLst>
                                        <p:tav tm="0">
                                          <p:val>
                                            <p:strVal val="#ppt_x"/>
                                          </p:val>
                                        </p:tav>
                                        <p:tav tm="100000">
                                          <p:val>
                                            <p:strVal val="#ppt_x"/>
                                          </p:val>
                                        </p:tav>
                                      </p:tavLst>
                                    </p:anim>
                                    <p:anim calcmode="lin" valueType="num">
                                      <p:cBhvr additive="base">
                                        <p:cTn id="80" dur="500" fill="hold"/>
                                        <p:tgtEl>
                                          <p:spTgt spid="477257"/>
                                        </p:tgtEl>
                                        <p:attrNameLst>
                                          <p:attrName>ppt_y</p:attrName>
                                        </p:attrNameLst>
                                      </p:cBhvr>
                                      <p:tavLst>
                                        <p:tav tm="0">
                                          <p:val>
                                            <p:strVal val="0-#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1" fill="hold" grpId="1" nodeType="clickEffect">
                                  <p:stCondLst>
                                    <p:cond delay="0"/>
                                  </p:stCondLst>
                                  <p:childTnLst>
                                    <p:set>
                                      <p:cBhvr>
                                        <p:cTn id="84" dur="1" fill="hold">
                                          <p:stCondLst>
                                            <p:cond delay="0"/>
                                          </p:stCondLst>
                                        </p:cTn>
                                        <p:tgtEl>
                                          <p:spTgt spid="477258"/>
                                        </p:tgtEl>
                                        <p:attrNameLst>
                                          <p:attrName>style.visibility</p:attrName>
                                        </p:attrNameLst>
                                      </p:cBhvr>
                                      <p:to>
                                        <p:strVal val="visible"/>
                                      </p:to>
                                    </p:set>
                                    <p:anim calcmode="lin" valueType="num">
                                      <p:cBhvr additive="base">
                                        <p:cTn id="85" dur="500" fill="hold"/>
                                        <p:tgtEl>
                                          <p:spTgt spid="477258"/>
                                        </p:tgtEl>
                                        <p:attrNameLst>
                                          <p:attrName>ppt_x</p:attrName>
                                        </p:attrNameLst>
                                      </p:cBhvr>
                                      <p:tavLst>
                                        <p:tav tm="0">
                                          <p:val>
                                            <p:strVal val="#ppt_x"/>
                                          </p:val>
                                        </p:tav>
                                        <p:tav tm="100000">
                                          <p:val>
                                            <p:strVal val="#ppt_x"/>
                                          </p:val>
                                        </p:tav>
                                      </p:tavLst>
                                    </p:anim>
                                    <p:anim calcmode="lin" valueType="num">
                                      <p:cBhvr additive="base">
                                        <p:cTn id="86" dur="500" fill="hold"/>
                                        <p:tgtEl>
                                          <p:spTgt spid="477258"/>
                                        </p:tgtEl>
                                        <p:attrNameLst>
                                          <p:attrName>ppt_y</p:attrName>
                                        </p:attrNameLst>
                                      </p:cBhvr>
                                      <p:tavLst>
                                        <p:tav tm="0">
                                          <p:val>
                                            <p:strVal val="0-#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xit" presetSubtype="0" fill="hold" grpId="2" nodeType="clickEffect">
                                  <p:stCondLst>
                                    <p:cond delay="0"/>
                                  </p:stCondLst>
                                  <p:childTnLst>
                                    <p:set>
                                      <p:cBhvr>
                                        <p:cTn id="90" dur="1" fill="hold">
                                          <p:stCondLst>
                                            <p:cond delay="0"/>
                                          </p:stCondLst>
                                        </p:cTn>
                                        <p:tgtEl>
                                          <p:spTgt spid="477256"/>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477266"/>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0" presetClass="path" presetSubtype="0" accel="50000" decel="50000" fill="hold" grpId="0" nodeType="clickEffect">
                                  <p:stCondLst>
                                    <p:cond delay="0"/>
                                  </p:stCondLst>
                                  <p:childTnLst>
                                    <p:animMotion origin="layout" path="M 0.07343 0.03217 L 0.30468 0.34282 " pathEditMode="relative" rAng="0" ptsTypes="AA">
                                      <p:cBhvr>
                                        <p:cTn id="96" dur="500" fill="hold"/>
                                        <p:tgtEl>
                                          <p:spTgt spid="477258"/>
                                        </p:tgtEl>
                                        <p:attrNameLst>
                                          <p:attrName>ppt_x</p:attrName>
                                          <p:attrName>ppt_y</p:attrName>
                                        </p:attrNameLst>
                                      </p:cBhvr>
                                      <p:rCtr x="11600" y="15500"/>
                                    </p:animMotion>
                                  </p:childTnLst>
                                </p:cTn>
                              </p:par>
                              <p:par>
                                <p:cTn id="97" presetID="1" presetClass="entr" presetSubtype="0" fill="hold" grpId="0" nodeType="withEffect">
                                  <p:stCondLst>
                                    <p:cond delay="0"/>
                                  </p:stCondLst>
                                  <p:childTnLst>
                                    <p:set>
                                      <p:cBhvr>
                                        <p:cTn id="98" dur="1" fill="hold">
                                          <p:stCondLst>
                                            <p:cond delay="0"/>
                                          </p:stCondLst>
                                        </p:cTn>
                                        <p:tgtEl>
                                          <p:spTgt spid="477267"/>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1" fill="hold" grpId="1" nodeType="clickEffect">
                                  <p:stCondLst>
                                    <p:cond delay="0"/>
                                  </p:stCondLst>
                                  <p:childTnLst>
                                    <p:set>
                                      <p:cBhvr>
                                        <p:cTn id="102" dur="1" fill="hold">
                                          <p:stCondLst>
                                            <p:cond delay="0"/>
                                          </p:stCondLst>
                                        </p:cTn>
                                        <p:tgtEl>
                                          <p:spTgt spid="477259"/>
                                        </p:tgtEl>
                                        <p:attrNameLst>
                                          <p:attrName>style.visibility</p:attrName>
                                        </p:attrNameLst>
                                      </p:cBhvr>
                                      <p:to>
                                        <p:strVal val="visible"/>
                                      </p:to>
                                    </p:set>
                                    <p:anim calcmode="lin" valueType="num">
                                      <p:cBhvr additive="base">
                                        <p:cTn id="103" dur="500" fill="hold"/>
                                        <p:tgtEl>
                                          <p:spTgt spid="477259"/>
                                        </p:tgtEl>
                                        <p:attrNameLst>
                                          <p:attrName>ppt_x</p:attrName>
                                        </p:attrNameLst>
                                      </p:cBhvr>
                                      <p:tavLst>
                                        <p:tav tm="0">
                                          <p:val>
                                            <p:strVal val="#ppt_x"/>
                                          </p:val>
                                        </p:tav>
                                        <p:tav tm="100000">
                                          <p:val>
                                            <p:strVal val="#ppt_x"/>
                                          </p:val>
                                        </p:tav>
                                      </p:tavLst>
                                    </p:anim>
                                    <p:anim calcmode="lin" valueType="num">
                                      <p:cBhvr additive="base">
                                        <p:cTn id="104" dur="500" fill="hold"/>
                                        <p:tgtEl>
                                          <p:spTgt spid="477259"/>
                                        </p:tgtEl>
                                        <p:attrNameLst>
                                          <p:attrName>ppt_y</p:attrName>
                                        </p:attrNameLst>
                                      </p:cBhvr>
                                      <p:tavLst>
                                        <p:tav tm="0">
                                          <p:val>
                                            <p:strVal val="0-#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xit" presetSubtype="0" fill="hold" grpId="2" nodeType="clickEffect">
                                  <p:stCondLst>
                                    <p:cond delay="0"/>
                                  </p:stCondLst>
                                  <p:childTnLst>
                                    <p:set>
                                      <p:cBhvr>
                                        <p:cTn id="108" dur="1" fill="hold">
                                          <p:stCondLst>
                                            <p:cond delay="0"/>
                                          </p:stCondLst>
                                        </p:cTn>
                                        <p:tgtEl>
                                          <p:spTgt spid="477258"/>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477267"/>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0" presetClass="path" presetSubtype="0" accel="50000" decel="50000" fill="hold" grpId="0" nodeType="clickEffect">
                                  <p:stCondLst>
                                    <p:cond delay="0"/>
                                  </p:stCondLst>
                                  <p:childTnLst>
                                    <p:animMotion origin="layout" path="M 0.07343 0.03217 L 0.30468 0.34282 " pathEditMode="relative" rAng="0" ptsTypes="AA">
                                      <p:cBhvr>
                                        <p:cTn id="114" dur="500" fill="hold"/>
                                        <p:tgtEl>
                                          <p:spTgt spid="477259"/>
                                        </p:tgtEl>
                                        <p:attrNameLst>
                                          <p:attrName>ppt_x</p:attrName>
                                          <p:attrName>ppt_y</p:attrName>
                                        </p:attrNameLst>
                                      </p:cBhvr>
                                      <p:rCtr x="11600" y="15500"/>
                                    </p:animMotion>
                                  </p:childTnLst>
                                </p:cTn>
                              </p:par>
                              <p:par>
                                <p:cTn id="115" presetID="1" presetClass="entr" presetSubtype="0" fill="hold" grpId="0" nodeType="withEffect">
                                  <p:stCondLst>
                                    <p:cond delay="0"/>
                                  </p:stCondLst>
                                  <p:childTnLst>
                                    <p:set>
                                      <p:cBhvr>
                                        <p:cTn id="116" dur="1" fill="hold">
                                          <p:stCondLst>
                                            <p:cond delay="0"/>
                                          </p:stCondLst>
                                        </p:cTn>
                                        <p:tgtEl>
                                          <p:spTgt spid="477268"/>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1" fill="hold" grpId="1" nodeType="clickEffect">
                                  <p:stCondLst>
                                    <p:cond delay="0"/>
                                  </p:stCondLst>
                                  <p:childTnLst>
                                    <p:set>
                                      <p:cBhvr>
                                        <p:cTn id="120" dur="1" fill="hold">
                                          <p:stCondLst>
                                            <p:cond delay="0"/>
                                          </p:stCondLst>
                                        </p:cTn>
                                        <p:tgtEl>
                                          <p:spTgt spid="477260"/>
                                        </p:tgtEl>
                                        <p:attrNameLst>
                                          <p:attrName>style.visibility</p:attrName>
                                        </p:attrNameLst>
                                      </p:cBhvr>
                                      <p:to>
                                        <p:strVal val="visible"/>
                                      </p:to>
                                    </p:set>
                                    <p:anim calcmode="lin" valueType="num">
                                      <p:cBhvr additive="base">
                                        <p:cTn id="121" dur="500" fill="hold"/>
                                        <p:tgtEl>
                                          <p:spTgt spid="477260"/>
                                        </p:tgtEl>
                                        <p:attrNameLst>
                                          <p:attrName>ppt_x</p:attrName>
                                        </p:attrNameLst>
                                      </p:cBhvr>
                                      <p:tavLst>
                                        <p:tav tm="0">
                                          <p:val>
                                            <p:strVal val="#ppt_x"/>
                                          </p:val>
                                        </p:tav>
                                        <p:tav tm="100000">
                                          <p:val>
                                            <p:strVal val="#ppt_x"/>
                                          </p:val>
                                        </p:tav>
                                      </p:tavLst>
                                    </p:anim>
                                    <p:anim calcmode="lin" valueType="num">
                                      <p:cBhvr additive="base">
                                        <p:cTn id="122" dur="500" fill="hold"/>
                                        <p:tgtEl>
                                          <p:spTgt spid="477260"/>
                                        </p:tgtEl>
                                        <p:attrNameLst>
                                          <p:attrName>ppt_y</p:attrName>
                                        </p:attrNameLst>
                                      </p:cBhvr>
                                      <p:tavLst>
                                        <p:tav tm="0">
                                          <p:val>
                                            <p:strVal val="0-#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xit" presetSubtype="0" fill="hold" grpId="2" nodeType="clickEffect">
                                  <p:stCondLst>
                                    <p:cond delay="0"/>
                                  </p:stCondLst>
                                  <p:childTnLst>
                                    <p:set>
                                      <p:cBhvr>
                                        <p:cTn id="126" dur="1" fill="hold">
                                          <p:stCondLst>
                                            <p:cond delay="0"/>
                                          </p:stCondLst>
                                        </p:cTn>
                                        <p:tgtEl>
                                          <p:spTgt spid="477259"/>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477268"/>
                                        </p:tgtEl>
                                        <p:attrNameLst>
                                          <p:attrName>style.visibility</p:attrName>
                                        </p:attrNameLst>
                                      </p:cBhvr>
                                      <p:to>
                                        <p:strVal val="hidden"/>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0" presetClass="path" presetSubtype="0" accel="50000" decel="50000" fill="hold" grpId="0" nodeType="clickEffect">
                                  <p:stCondLst>
                                    <p:cond delay="0"/>
                                  </p:stCondLst>
                                  <p:childTnLst>
                                    <p:animMotion origin="layout" path="M 0.07343 0.03217 L 0.30468 0.34282 " pathEditMode="relative" rAng="0" ptsTypes="AA">
                                      <p:cBhvr>
                                        <p:cTn id="132" dur="500" fill="hold"/>
                                        <p:tgtEl>
                                          <p:spTgt spid="477260"/>
                                        </p:tgtEl>
                                        <p:attrNameLst>
                                          <p:attrName>ppt_x</p:attrName>
                                          <p:attrName>ppt_y</p:attrName>
                                        </p:attrNameLst>
                                      </p:cBhvr>
                                      <p:rCtr x="11600" y="15500"/>
                                    </p:animMotion>
                                  </p:childTnLst>
                                </p:cTn>
                              </p:par>
                              <p:par>
                                <p:cTn id="133" presetID="1" presetClass="entr" presetSubtype="0" fill="hold" grpId="0" nodeType="withEffect">
                                  <p:stCondLst>
                                    <p:cond delay="0"/>
                                  </p:stCondLst>
                                  <p:childTnLst>
                                    <p:set>
                                      <p:cBhvr>
                                        <p:cTn id="134" dur="1" fill="hold">
                                          <p:stCondLst>
                                            <p:cond delay="0"/>
                                          </p:stCondLst>
                                        </p:cTn>
                                        <p:tgtEl>
                                          <p:spTgt spid="477269"/>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1" fill="hold" grpId="1" nodeType="clickEffect">
                                  <p:stCondLst>
                                    <p:cond delay="0"/>
                                  </p:stCondLst>
                                  <p:childTnLst>
                                    <p:set>
                                      <p:cBhvr>
                                        <p:cTn id="138" dur="1" fill="hold">
                                          <p:stCondLst>
                                            <p:cond delay="0"/>
                                          </p:stCondLst>
                                        </p:cTn>
                                        <p:tgtEl>
                                          <p:spTgt spid="477261"/>
                                        </p:tgtEl>
                                        <p:attrNameLst>
                                          <p:attrName>style.visibility</p:attrName>
                                        </p:attrNameLst>
                                      </p:cBhvr>
                                      <p:to>
                                        <p:strVal val="visible"/>
                                      </p:to>
                                    </p:set>
                                    <p:anim calcmode="lin" valueType="num">
                                      <p:cBhvr additive="base">
                                        <p:cTn id="139" dur="500" fill="hold"/>
                                        <p:tgtEl>
                                          <p:spTgt spid="477261"/>
                                        </p:tgtEl>
                                        <p:attrNameLst>
                                          <p:attrName>ppt_x</p:attrName>
                                        </p:attrNameLst>
                                      </p:cBhvr>
                                      <p:tavLst>
                                        <p:tav tm="0">
                                          <p:val>
                                            <p:strVal val="#ppt_x"/>
                                          </p:val>
                                        </p:tav>
                                        <p:tav tm="100000">
                                          <p:val>
                                            <p:strVal val="#ppt_x"/>
                                          </p:val>
                                        </p:tav>
                                      </p:tavLst>
                                    </p:anim>
                                    <p:anim calcmode="lin" valueType="num">
                                      <p:cBhvr additive="base">
                                        <p:cTn id="140" dur="500" fill="hold"/>
                                        <p:tgtEl>
                                          <p:spTgt spid="477261"/>
                                        </p:tgtEl>
                                        <p:attrNameLst>
                                          <p:attrName>ppt_y</p:attrName>
                                        </p:attrNameLst>
                                      </p:cBhvr>
                                      <p:tavLst>
                                        <p:tav tm="0">
                                          <p:val>
                                            <p:strVal val="0-#ppt_h/2"/>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 presetClass="exit" presetSubtype="0" fill="hold" grpId="2" nodeType="clickEffect">
                                  <p:stCondLst>
                                    <p:cond delay="0"/>
                                  </p:stCondLst>
                                  <p:childTnLst>
                                    <p:set>
                                      <p:cBhvr>
                                        <p:cTn id="144" dur="1" fill="hold">
                                          <p:stCondLst>
                                            <p:cond delay="0"/>
                                          </p:stCondLst>
                                        </p:cTn>
                                        <p:tgtEl>
                                          <p:spTgt spid="477260"/>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477269"/>
                                        </p:tgtEl>
                                        <p:attrNameLst>
                                          <p:attrName>style.visibility</p:attrName>
                                        </p:attrNameLst>
                                      </p:cBhvr>
                                      <p:to>
                                        <p:strVal val="hidden"/>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0" presetClass="path" presetSubtype="0" accel="50000" decel="50000" fill="hold" grpId="0" nodeType="clickEffect">
                                  <p:stCondLst>
                                    <p:cond delay="0"/>
                                  </p:stCondLst>
                                  <p:childTnLst>
                                    <p:animMotion origin="layout" path="M 0.07343 0.03217 L 0.30468 0.34282 " pathEditMode="relative" rAng="0" ptsTypes="AA">
                                      <p:cBhvr>
                                        <p:cTn id="150" dur="500" fill="hold"/>
                                        <p:tgtEl>
                                          <p:spTgt spid="477261"/>
                                        </p:tgtEl>
                                        <p:attrNameLst>
                                          <p:attrName>ppt_x</p:attrName>
                                          <p:attrName>ppt_y</p:attrName>
                                        </p:attrNameLst>
                                      </p:cBhvr>
                                      <p:rCtr x="11600" y="15500"/>
                                    </p:animMotion>
                                  </p:childTnLst>
                                </p:cTn>
                              </p:par>
                              <p:par>
                                <p:cTn id="151" presetID="1" presetClass="entr" presetSubtype="0" fill="hold" grpId="0" nodeType="withEffect">
                                  <p:stCondLst>
                                    <p:cond delay="0"/>
                                  </p:stCondLst>
                                  <p:childTnLst>
                                    <p:set>
                                      <p:cBhvr>
                                        <p:cTn id="152" dur="1" fill="hold">
                                          <p:stCondLst>
                                            <p:cond delay="0"/>
                                          </p:stCondLst>
                                        </p:cTn>
                                        <p:tgtEl>
                                          <p:spTgt spid="477270"/>
                                        </p:tgtEl>
                                        <p:attrNameLst>
                                          <p:attrName>style.visibility</p:attrName>
                                        </p:attrNameLst>
                                      </p:cBhvr>
                                      <p:to>
                                        <p:strVal val="visible"/>
                                      </p:to>
                                    </p:se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ntr" presetSubtype="1" fill="hold" grpId="1" nodeType="clickEffect">
                                  <p:stCondLst>
                                    <p:cond delay="0"/>
                                  </p:stCondLst>
                                  <p:childTnLst>
                                    <p:set>
                                      <p:cBhvr>
                                        <p:cTn id="156" dur="1" fill="hold">
                                          <p:stCondLst>
                                            <p:cond delay="0"/>
                                          </p:stCondLst>
                                        </p:cTn>
                                        <p:tgtEl>
                                          <p:spTgt spid="477262"/>
                                        </p:tgtEl>
                                        <p:attrNameLst>
                                          <p:attrName>style.visibility</p:attrName>
                                        </p:attrNameLst>
                                      </p:cBhvr>
                                      <p:to>
                                        <p:strVal val="visible"/>
                                      </p:to>
                                    </p:set>
                                    <p:anim calcmode="lin" valueType="num">
                                      <p:cBhvr additive="base">
                                        <p:cTn id="157" dur="500" fill="hold"/>
                                        <p:tgtEl>
                                          <p:spTgt spid="477262"/>
                                        </p:tgtEl>
                                        <p:attrNameLst>
                                          <p:attrName>ppt_x</p:attrName>
                                        </p:attrNameLst>
                                      </p:cBhvr>
                                      <p:tavLst>
                                        <p:tav tm="0">
                                          <p:val>
                                            <p:strVal val="#ppt_x"/>
                                          </p:val>
                                        </p:tav>
                                        <p:tav tm="100000">
                                          <p:val>
                                            <p:strVal val="#ppt_x"/>
                                          </p:val>
                                        </p:tav>
                                      </p:tavLst>
                                    </p:anim>
                                    <p:anim calcmode="lin" valueType="num">
                                      <p:cBhvr additive="base">
                                        <p:cTn id="158" dur="500" fill="hold"/>
                                        <p:tgtEl>
                                          <p:spTgt spid="477262"/>
                                        </p:tgtEl>
                                        <p:attrNameLst>
                                          <p:attrName>ppt_y</p:attrName>
                                        </p:attrNameLst>
                                      </p:cBhvr>
                                      <p:tavLst>
                                        <p:tav tm="0">
                                          <p:val>
                                            <p:strVal val="0-#ppt_h/2"/>
                                          </p:val>
                                        </p:tav>
                                        <p:tav tm="100000">
                                          <p:val>
                                            <p:strVal val="#ppt_y"/>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xit" presetSubtype="0" fill="hold" grpId="2" nodeType="clickEffect">
                                  <p:stCondLst>
                                    <p:cond delay="0"/>
                                  </p:stCondLst>
                                  <p:childTnLst>
                                    <p:set>
                                      <p:cBhvr>
                                        <p:cTn id="162" dur="1" fill="hold">
                                          <p:stCondLst>
                                            <p:cond delay="0"/>
                                          </p:stCondLst>
                                        </p:cTn>
                                        <p:tgtEl>
                                          <p:spTgt spid="477261"/>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477270"/>
                                        </p:tgtEl>
                                        <p:attrNameLst>
                                          <p:attrName>style.visibility</p:attrName>
                                        </p:attrNameLst>
                                      </p:cBhvr>
                                      <p:to>
                                        <p:strVal val="hidden"/>
                                      </p:to>
                                    </p:se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0" presetClass="path" presetSubtype="0" accel="50000" decel="50000" fill="hold" grpId="0" nodeType="clickEffect">
                                  <p:stCondLst>
                                    <p:cond delay="0"/>
                                  </p:stCondLst>
                                  <p:childTnLst>
                                    <p:animMotion origin="layout" path="M 0.07343 0.03217 L 0.30468 0.34282 " pathEditMode="relative" rAng="0" ptsTypes="AA">
                                      <p:cBhvr>
                                        <p:cTn id="168" dur="500" fill="hold"/>
                                        <p:tgtEl>
                                          <p:spTgt spid="477262"/>
                                        </p:tgtEl>
                                        <p:attrNameLst>
                                          <p:attrName>ppt_x</p:attrName>
                                          <p:attrName>ppt_y</p:attrName>
                                        </p:attrNameLst>
                                      </p:cBhvr>
                                      <p:rCtr x="11600" y="15500"/>
                                    </p:animMotion>
                                  </p:childTnLst>
                                </p:cTn>
                              </p:par>
                              <p:par>
                                <p:cTn id="169" presetID="1" presetClass="entr" presetSubtype="0" fill="hold" grpId="0" nodeType="withEffect">
                                  <p:stCondLst>
                                    <p:cond delay="0"/>
                                  </p:stCondLst>
                                  <p:childTnLst>
                                    <p:set>
                                      <p:cBhvr>
                                        <p:cTn id="170" dur="1" fill="hold">
                                          <p:stCondLst>
                                            <p:cond delay="0"/>
                                          </p:stCondLst>
                                        </p:cTn>
                                        <p:tgtEl>
                                          <p:spTgt spid="477271"/>
                                        </p:tgtEl>
                                        <p:attrNameLst>
                                          <p:attrName>style.visibility</p:attrName>
                                        </p:attrNameLst>
                                      </p:cBhvr>
                                      <p:to>
                                        <p:strVal val="visible"/>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xit" presetSubtype="0" fill="hold" grpId="2" nodeType="clickEffect">
                                  <p:stCondLst>
                                    <p:cond delay="0"/>
                                  </p:stCondLst>
                                  <p:childTnLst>
                                    <p:set>
                                      <p:cBhvr>
                                        <p:cTn id="174" dur="1" fill="hold">
                                          <p:stCondLst>
                                            <p:cond delay="0"/>
                                          </p:stCondLst>
                                        </p:cTn>
                                        <p:tgtEl>
                                          <p:spTgt spid="477262"/>
                                        </p:tgtEl>
                                        <p:attrNameLst>
                                          <p:attrName>style.visibility</p:attrName>
                                        </p:attrNameLst>
                                      </p:cBhvr>
                                      <p:to>
                                        <p:strVal val="hidden"/>
                                      </p:to>
                                    </p:set>
                                  </p:childTnLst>
                                </p:cTn>
                              </p:par>
                              <p:par>
                                <p:cTn id="175" presetID="1" presetClass="exit" presetSubtype="0" fill="hold" grpId="1" nodeType="withEffect">
                                  <p:stCondLst>
                                    <p:cond delay="0"/>
                                  </p:stCondLst>
                                  <p:childTnLst>
                                    <p:set>
                                      <p:cBhvr>
                                        <p:cTn id="176" dur="1" fill="hold">
                                          <p:stCondLst>
                                            <p:cond delay="0"/>
                                          </p:stCondLst>
                                        </p:cTn>
                                        <p:tgtEl>
                                          <p:spTgt spid="477271"/>
                                        </p:tgtEl>
                                        <p:attrNameLst>
                                          <p:attrName>style.visibility</p:attrName>
                                        </p:attrNameLst>
                                      </p:cBhvr>
                                      <p:to>
                                        <p:strVal val="hidden"/>
                                      </p:to>
                                    </p:se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477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246" grpId="0"/>
      <p:bldP spid="477246" grpId="1"/>
      <p:bldP spid="477250" grpId="0"/>
      <p:bldP spid="477251" grpId="0"/>
      <p:bldP spid="477251" grpId="1"/>
      <p:bldP spid="477251" grpId="2"/>
      <p:bldP spid="477252" grpId="0"/>
      <p:bldP spid="477255" grpId="0"/>
      <p:bldP spid="477255" grpId="1"/>
      <p:bldP spid="477255" grpId="2"/>
      <p:bldP spid="477256" grpId="0"/>
      <p:bldP spid="477256" grpId="1"/>
      <p:bldP spid="477256" grpId="2"/>
      <p:bldP spid="477257" grpId="0"/>
      <p:bldP spid="477258" grpId="0"/>
      <p:bldP spid="477258" grpId="1"/>
      <p:bldP spid="477258" grpId="2"/>
      <p:bldP spid="477259" grpId="0"/>
      <p:bldP spid="477259" grpId="1"/>
      <p:bldP spid="477259" grpId="2"/>
      <p:bldP spid="477260" grpId="0"/>
      <p:bldP spid="477260" grpId="1"/>
      <p:bldP spid="477260" grpId="2"/>
      <p:bldP spid="477261" grpId="0"/>
      <p:bldP spid="477261" grpId="1"/>
      <p:bldP spid="477261" grpId="2"/>
      <p:bldP spid="477262" grpId="0"/>
      <p:bldP spid="477262" grpId="1"/>
      <p:bldP spid="477262" grpId="2"/>
      <p:bldP spid="477263" grpId="0" animBg="1"/>
      <p:bldP spid="477263" grpId="1" animBg="1"/>
      <p:bldP spid="477264" grpId="0" animBg="1"/>
      <p:bldP spid="477264" grpId="1" animBg="1"/>
      <p:bldP spid="477265" grpId="0" animBg="1"/>
      <p:bldP spid="477265" grpId="1" animBg="1"/>
      <p:bldP spid="477266" grpId="0" animBg="1"/>
      <p:bldP spid="477266" grpId="1" animBg="1"/>
      <p:bldP spid="477267" grpId="0" animBg="1"/>
      <p:bldP spid="477267" grpId="1" animBg="1"/>
      <p:bldP spid="477268" grpId="0" animBg="1"/>
      <p:bldP spid="477268" grpId="1" animBg="1"/>
      <p:bldP spid="477269" grpId="0" animBg="1"/>
      <p:bldP spid="477269" grpId="1" animBg="1"/>
      <p:bldP spid="477270" grpId="0" animBg="1"/>
      <p:bldP spid="477270" grpId="1" animBg="1"/>
      <p:bldP spid="477271" grpId="0" animBg="1"/>
      <p:bldP spid="477271" grpId="1" animBg="1"/>
      <p:bldP spid="4772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8245D5-B0F2-FA42-BDF2-6029CF0DAEC6}" type="slidenum">
              <a:rPr lang="en-US" sz="1600">
                <a:solidFill>
                  <a:srgbClr val="000000"/>
                </a:solidFill>
                <a:latin typeface="Garamond" charset="0"/>
                <a:cs typeface="Arial" charset="0"/>
              </a:rPr>
              <a:pPr eaLnBrk="1" hangingPunct="1"/>
              <a:t>15</a:t>
            </a:fld>
            <a:endParaRPr lang="en-US" sz="1600">
              <a:solidFill>
                <a:srgbClr val="000000"/>
              </a:solidFill>
              <a:latin typeface="Garamond" charset="0"/>
              <a:cs typeface="Arial" charset="0"/>
            </a:endParaRPr>
          </a:p>
        </p:txBody>
      </p:sp>
      <p:sp>
        <p:nvSpPr>
          <p:cNvPr id="31746" name="Rectangle 2"/>
          <p:cNvSpPr>
            <a:spLocks noGrp="1" noChangeArrowheads="1"/>
          </p:cNvSpPr>
          <p:nvPr>
            <p:ph type="title"/>
          </p:nvPr>
        </p:nvSpPr>
        <p:spPr/>
        <p:txBody>
          <a:bodyPr/>
          <a:lstStyle/>
          <a:p>
            <a:r>
              <a:rPr lang="en-US">
                <a:latin typeface="Garamond" charset="0"/>
              </a:rPr>
              <a:t>DRAM Controllers</a:t>
            </a:r>
          </a:p>
        </p:txBody>
      </p:sp>
      <p:sp>
        <p:nvSpPr>
          <p:cNvPr id="31747" name="Rectangle 3"/>
          <p:cNvSpPr>
            <a:spLocks noGrp="1" noChangeArrowheads="1"/>
          </p:cNvSpPr>
          <p:nvPr>
            <p:ph type="body" idx="1"/>
          </p:nvPr>
        </p:nvSpPr>
        <p:spPr>
          <a:xfrm>
            <a:off x="228600" y="1182688"/>
            <a:ext cx="8610600" cy="4876800"/>
          </a:xfrm>
        </p:spPr>
        <p:txBody>
          <a:bodyPr/>
          <a:lstStyle/>
          <a:p>
            <a:r>
              <a:rPr lang="en-US" dirty="0">
                <a:latin typeface="Tahoma" charset="0"/>
              </a:rPr>
              <a:t>A row-conflict memory access takes significantly longer than a row-hit access</a:t>
            </a:r>
          </a:p>
          <a:p>
            <a:endParaRPr lang="en-US" dirty="0">
              <a:latin typeface="Tahoma" charset="0"/>
            </a:endParaRPr>
          </a:p>
          <a:p>
            <a:r>
              <a:rPr lang="en-US" dirty="0">
                <a:latin typeface="Tahoma" charset="0"/>
              </a:rPr>
              <a:t>Current controllers take advantage of the row buffer</a:t>
            </a:r>
          </a:p>
          <a:p>
            <a:pPr lvl="1"/>
            <a:endParaRPr lang="en-US" sz="1600" dirty="0">
              <a:latin typeface="Tahoma" charset="0"/>
              <a:ea typeface="ＭＳ Ｐゴシック" charset="0"/>
            </a:endParaRPr>
          </a:p>
          <a:p>
            <a:r>
              <a:rPr lang="en-US" dirty="0">
                <a:latin typeface="Tahoma" charset="0"/>
              </a:rPr>
              <a:t>Commonly used scheduling policy (FR-FCFS) </a:t>
            </a:r>
            <a:r>
              <a:rPr lang="en-US" sz="1800" dirty="0">
                <a:latin typeface="Tahoma" charset="0"/>
              </a:rPr>
              <a:t>[</a:t>
            </a:r>
            <a:r>
              <a:rPr lang="en-US" sz="1800" dirty="0" err="1">
                <a:latin typeface="Tahoma" charset="0"/>
              </a:rPr>
              <a:t>Rixner</a:t>
            </a:r>
            <a:r>
              <a:rPr lang="en-US" sz="1800" dirty="0">
                <a:latin typeface="Tahoma" charset="0"/>
              </a:rPr>
              <a:t> 2000]*</a:t>
            </a:r>
          </a:p>
          <a:p>
            <a:pPr lvl="1">
              <a:buFont typeface="Wingdings" charset="0"/>
              <a:buNone/>
            </a:pPr>
            <a:r>
              <a:rPr lang="en-US" dirty="0">
                <a:solidFill>
                  <a:srgbClr val="003399"/>
                </a:solidFill>
                <a:latin typeface="Tahoma" charset="0"/>
                <a:ea typeface="ＭＳ Ｐゴシック" charset="0"/>
              </a:rPr>
              <a:t>(1) Row-hit first:</a:t>
            </a:r>
            <a:r>
              <a:rPr lang="en-US" dirty="0">
                <a:latin typeface="Tahoma" charset="0"/>
                <a:ea typeface="ＭＳ Ｐゴシック" charset="0"/>
              </a:rPr>
              <a:t> Service row-hit memory accesses first</a:t>
            </a:r>
          </a:p>
          <a:p>
            <a:pPr lvl="1">
              <a:buFont typeface="Wingdings" charset="0"/>
              <a:buNone/>
            </a:pPr>
            <a:r>
              <a:rPr lang="en-US" dirty="0">
                <a:solidFill>
                  <a:srgbClr val="003399"/>
                </a:solidFill>
                <a:latin typeface="Tahoma" charset="0"/>
                <a:ea typeface="ＭＳ Ｐゴシック" charset="0"/>
              </a:rPr>
              <a:t>(2) Oldest-first:</a:t>
            </a:r>
            <a:r>
              <a:rPr lang="en-US" dirty="0">
                <a:latin typeface="Tahoma" charset="0"/>
                <a:ea typeface="ＭＳ Ｐゴシック" charset="0"/>
              </a:rPr>
              <a:t> Then service older accesses first</a:t>
            </a:r>
          </a:p>
          <a:p>
            <a:pPr lvl="1"/>
            <a:endParaRPr lang="en-US" dirty="0">
              <a:latin typeface="Tahoma" charset="0"/>
              <a:ea typeface="ＭＳ Ｐゴシック" charset="0"/>
            </a:endParaRPr>
          </a:p>
          <a:p>
            <a:r>
              <a:rPr lang="en-US" dirty="0">
                <a:latin typeface="Tahoma" charset="0"/>
              </a:rPr>
              <a:t>This scheduling policy aims to maximize DRAM </a:t>
            </a:r>
            <a:r>
              <a:rPr lang="en-US" dirty="0" smtClean="0">
                <a:latin typeface="Tahoma" charset="0"/>
              </a:rPr>
              <a:t>throughput</a:t>
            </a:r>
          </a:p>
          <a:p>
            <a:pPr marL="695040" lvl="2" indent="-342761"/>
            <a:r>
              <a:rPr lang="en-US" dirty="0">
                <a:solidFill>
                  <a:srgbClr val="FF0000"/>
                </a:solidFill>
                <a:latin typeface="Tahoma" charset="0"/>
              </a:rPr>
              <a:t>But, it is unfair when multiple threads share the DRAM system  </a:t>
            </a:r>
          </a:p>
          <a:p>
            <a:endParaRPr lang="en-US" dirty="0">
              <a:latin typeface="Tahoma" charset="0"/>
            </a:endParaRPr>
          </a:p>
        </p:txBody>
      </p:sp>
      <p:sp>
        <p:nvSpPr>
          <p:cNvPr id="31748" name="TextBox 6"/>
          <p:cNvSpPr txBox="1">
            <a:spLocks noChangeArrowheads="1"/>
          </p:cNvSpPr>
          <p:nvPr/>
        </p:nvSpPr>
        <p:spPr bwMode="auto">
          <a:xfrm>
            <a:off x="304801" y="5847358"/>
            <a:ext cx="8232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200" dirty="0">
                <a:solidFill>
                  <a:srgbClr val="000000"/>
                </a:solidFill>
                <a:cs typeface="Arial" charset="0"/>
              </a:rPr>
              <a:t>*</a:t>
            </a:r>
            <a:r>
              <a:rPr lang="en-US" sz="1200" dirty="0" err="1">
                <a:solidFill>
                  <a:srgbClr val="000000"/>
                </a:solidFill>
                <a:cs typeface="Arial" charset="0"/>
              </a:rPr>
              <a:t>Rixner</a:t>
            </a:r>
            <a:r>
              <a:rPr lang="en-US" sz="1200" dirty="0">
                <a:solidFill>
                  <a:srgbClr val="000000"/>
                </a:solidFill>
                <a:cs typeface="Arial" charset="0"/>
              </a:rPr>
              <a:t> et al., </a:t>
            </a:r>
            <a:r>
              <a:rPr lang="ja-JP" altLang="en-US" sz="1200" dirty="0">
                <a:solidFill>
                  <a:srgbClr val="000000"/>
                </a:solidFill>
                <a:cs typeface="Arial" charset="0"/>
              </a:rPr>
              <a:t>“</a:t>
            </a:r>
            <a:r>
              <a:rPr lang="en-US" altLang="ja-JP" sz="1200" dirty="0">
                <a:solidFill>
                  <a:srgbClr val="000000"/>
                </a:solidFill>
                <a:cs typeface="Arial" charset="0"/>
              </a:rPr>
              <a:t>Memory Access Scheduling,</a:t>
            </a:r>
            <a:r>
              <a:rPr lang="ja-JP" altLang="en-US" sz="1200" dirty="0">
                <a:solidFill>
                  <a:srgbClr val="000000"/>
                </a:solidFill>
                <a:cs typeface="Arial" charset="0"/>
              </a:rPr>
              <a:t>”</a:t>
            </a:r>
            <a:r>
              <a:rPr lang="en-US" altLang="ja-JP" sz="1200" dirty="0">
                <a:solidFill>
                  <a:srgbClr val="000000"/>
                </a:solidFill>
                <a:cs typeface="Arial" charset="0"/>
              </a:rPr>
              <a:t> ISCA 2000.</a:t>
            </a:r>
          </a:p>
          <a:p>
            <a:pPr defTabSz="914165" eaLnBrk="1" fontAlgn="base" hangingPunct="1">
              <a:spcBef>
                <a:spcPct val="0"/>
              </a:spcBef>
              <a:spcAft>
                <a:spcPct val="0"/>
              </a:spcAft>
            </a:pPr>
            <a:r>
              <a:rPr lang="en-US" sz="1200" dirty="0">
                <a:solidFill>
                  <a:srgbClr val="000000"/>
                </a:solidFill>
                <a:cs typeface="Arial" charset="0"/>
              </a:rPr>
              <a:t>*</a:t>
            </a:r>
            <a:r>
              <a:rPr lang="en-US" sz="1200" dirty="0" err="1">
                <a:solidFill>
                  <a:srgbClr val="000000"/>
                </a:solidFill>
                <a:cs typeface="Arial" charset="0"/>
              </a:rPr>
              <a:t>Zuravleff</a:t>
            </a:r>
            <a:r>
              <a:rPr lang="en-US" sz="1200" dirty="0">
                <a:solidFill>
                  <a:srgbClr val="000000"/>
                </a:solidFill>
                <a:cs typeface="Arial" charset="0"/>
              </a:rPr>
              <a:t> and Robinson, </a:t>
            </a:r>
            <a:r>
              <a:rPr lang="ja-JP" altLang="en-US" sz="1200" dirty="0">
                <a:solidFill>
                  <a:srgbClr val="000000"/>
                </a:solidFill>
                <a:cs typeface="Arial" charset="0"/>
              </a:rPr>
              <a:t>“</a:t>
            </a:r>
            <a:r>
              <a:rPr lang="en-US" altLang="ja-JP" sz="1200" dirty="0">
                <a:solidFill>
                  <a:srgbClr val="000000"/>
                </a:solidFill>
                <a:cs typeface="Arial" charset="0"/>
              </a:rPr>
              <a:t>Controller for a synchronous DRAM …,</a:t>
            </a:r>
            <a:r>
              <a:rPr lang="ja-JP" altLang="en-US" sz="1200" dirty="0">
                <a:solidFill>
                  <a:srgbClr val="000000"/>
                </a:solidFill>
                <a:cs typeface="Arial" charset="0"/>
              </a:rPr>
              <a:t>”</a:t>
            </a:r>
            <a:r>
              <a:rPr lang="en-US" altLang="ja-JP" sz="1200" dirty="0">
                <a:solidFill>
                  <a:srgbClr val="000000"/>
                </a:solidFill>
                <a:cs typeface="Arial" charset="0"/>
              </a:rPr>
              <a:t> US Patent 5,630,096, May 1997.</a:t>
            </a:r>
            <a:endParaRPr lang="en-US" sz="1200" dirty="0">
              <a:solidFill>
                <a:srgbClr val="000000"/>
              </a:solidFill>
              <a:cs typeface="Arial" charset="0"/>
            </a:endParaRPr>
          </a:p>
        </p:txBody>
      </p:sp>
    </p:spTree>
    <p:extLst>
      <p:ext uri="{BB962C8B-B14F-4D97-AF65-F5344CB8AC3E}">
        <p14:creationId xmlns:p14="http://schemas.microsoft.com/office/powerpoint/2010/main" val="12970007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6633"/>
                </a:solidFill>
              </a:rPr>
              <a:t>Effect of the Memory Performance Hog</a:t>
            </a:r>
            <a:endParaRPr lang="en-US" sz="3600" dirty="0"/>
          </a:p>
        </p:txBody>
      </p:sp>
      <p:graphicFrame>
        <p:nvGraphicFramePr>
          <p:cNvPr id="5" name="Content Placeholder 4"/>
          <p:cNvGraphicFramePr>
            <a:graphicFrameLocks noGrp="1"/>
          </p:cNvGraphicFramePr>
          <p:nvPr>
            <p:ph idx="1"/>
          </p:nvPr>
        </p:nvGraphicFramePr>
        <p:xfrm>
          <a:off x="2302070" y="1158981"/>
          <a:ext cx="4317232" cy="361720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1"/>
          </p:nvPr>
        </p:nvSpPr>
        <p:spPr/>
        <p:txBody>
          <a:bodyPr/>
          <a:lstStyle/>
          <a:p>
            <a:pPr>
              <a:defRPr/>
            </a:pPr>
            <a:fld id="{D8B2FBAE-2788-454F-856A-052983D7F618}" type="slidenum">
              <a:rPr lang="en-US" altLang="en-US" smtClean="0"/>
              <a:pPr>
                <a:defRPr/>
              </a:pPr>
              <a:t>16</a:t>
            </a:fld>
            <a:endParaRPr lang="en-US" altLang="en-US" dirty="0"/>
          </a:p>
        </p:txBody>
      </p:sp>
      <p:sp>
        <p:nvSpPr>
          <p:cNvPr id="7" name="Line 14"/>
          <p:cNvSpPr>
            <a:spLocks noChangeShapeType="1"/>
          </p:cNvSpPr>
          <p:nvPr/>
        </p:nvSpPr>
        <p:spPr bwMode="auto">
          <a:xfrm>
            <a:off x="2793095" y="3297394"/>
            <a:ext cx="3860800" cy="0"/>
          </a:xfrm>
          <a:prstGeom prst="line">
            <a:avLst/>
          </a:prstGeom>
          <a:noFill/>
          <a:ln w="25400">
            <a:solidFill>
              <a:schemeClr val="tx1"/>
            </a:solidFill>
            <a:round/>
            <a:headEnd/>
            <a:tailEnd/>
          </a:ln>
        </p:spPr>
        <p:txBody>
          <a:bodyPr lIns="91402" tIns="45702" rIns="91402" bIns="45702"/>
          <a:lstStyle/>
          <a:p>
            <a:endParaRPr lang="en-US"/>
          </a:p>
        </p:txBody>
      </p:sp>
      <p:sp>
        <p:nvSpPr>
          <p:cNvPr id="9" name="Oval 5"/>
          <p:cNvSpPr>
            <a:spLocks noChangeArrowheads="1"/>
          </p:cNvSpPr>
          <p:nvPr/>
        </p:nvSpPr>
        <p:spPr bwMode="auto">
          <a:xfrm>
            <a:off x="3271464" y="2898027"/>
            <a:ext cx="1009046" cy="519113"/>
          </a:xfrm>
          <a:prstGeom prst="ellipse">
            <a:avLst/>
          </a:prstGeom>
          <a:solidFill>
            <a:schemeClr val="accent1">
              <a:alpha val="0"/>
            </a:schemeClr>
          </a:solidFill>
          <a:ln w="34925">
            <a:solidFill>
              <a:srgbClr val="CC0000"/>
            </a:solidFill>
            <a:round/>
            <a:headEnd/>
            <a:tailEnd/>
          </a:ln>
        </p:spPr>
        <p:txBody>
          <a:bodyPr wrap="none" lIns="91402" tIns="45702" rIns="91402" bIns="45702" anchor="ctr"/>
          <a:lstStyle/>
          <a:p>
            <a:endParaRPr lang="en-US"/>
          </a:p>
        </p:txBody>
      </p:sp>
      <p:sp>
        <p:nvSpPr>
          <p:cNvPr id="10" name="Text Box 7"/>
          <p:cNvSpPr txBox="1">
            <a:spLocks noChangeArrowheads="1"/>
          </p:cNvSpPr>
          <p:nvPr/>
        </p:nvSpPr>
        <p:spPr bwMode="auto">
          <a:xfrm>
            <a:off x="2974576" y="2516204"/>
            <a:ext cx="1870038" cy="373659"/>
          </a:xfrm>
          <a:prstGeom prst="rect">
            <a:avLst/>
          </a:prstGeom>
          <a:noFill/>
          <a:ln w="9525">
            <a:noFill/>
            <a:miter lim="800000"/>
            <a:headEnd/>
            <a:tailEnd/>
          </a:ln>
        </p:spPr>
        <p:txBody>
          <a:bodyPr wrap="none" lIns="91402" tIns="45702" rIns="91402" bIns="45702">
            <a:spAutoFit/>
          </a:bodyPr>
          <a:lstStyle/>
          <a:p>
            <a:r>
              <a:rPr lang="en-US" dirty="0">
                <a:solidFill>
                  <a:srgbClr val="CC0000"/>
                </a:solidFill>
              </a:rPr>
              <a:t>1.18X slowdown</a:t>
            </a:r>
          </a:p>
        </p:txBody>
      </p:sp>
      <p:sp>
        <p:nvSpPr>
          <p:cNvPr id="11" name="Text Box 8"/>
          <p:cNvSpPr txBox="1">
            <a:spLocks noChangeArrowheads="1"/>
          </p:cNvSpPr>
          <p:nvPr/>
        </p:nvSpPr>
        <p:spPr bwMode="auto">
          <a:xfrm>
            <a:off x="6172498" y="1304587"/>
            <a:ext cx="1870038" cy="373659"/>
          </a:xfrm>
          <a:prstGeom prst="rect">
            <a:avLst/>
          </a:prstGeom>
          <a:noFill/>
          <a:ln w="9525">
            <a:noFill/>
            <a:miter lim="800000"/>
            <a:headEnd/>
            <a:tailEnd/>
          </a:ln>
        </p:spPr>
        <p:txBody>
          <a:bodyPr wrap="none" lIns="91402" tIns="45702" rIns="91402" bIns="45702">
            <a:spAutoFit/>
          </a:bodyPr>
          <a:lstStyle/>
          <a:p>
            <a:r>
              <a:rPr lang="en-US" dirty="0">
                <a:solidFill>
                  <a:srgbClr val="CC0000"/>
                </a:solidFill>
              </a:rPr>
              <a:t>2.82X slowdown</a:t>
            </a:r>
          </a:p>
        </p:txBody>
      </p:sp>
      <p:sp>
        <p:nvSpPr>
          <p:cNvPr id="14" name="Oval 5"/>
          <p:cNvSpPr>
            <a:spLocks noChangeArrowheads="1"/>
          </p:cNvSpPr>
          <p:nvPr/>
        </p:nvSpPr>
        <p:spPr bwMode="auto">
          <a:xfrm>
            <a:off x="5146604" y="1214625"/>
            <a:ext cx="1009046" cy="519113"/>
          </a:xfrm>
          <a:prstGeom prst="ellipse">
            <a:avLst/>
          </a:prstGeom>
          <a:solidFill>
            <a:schemeClr val="accent1">
              <a:alpha val="0"/>
            </a:schemeClr>
          </a:solidFill>
          <a:ln w="34925">
            <a:solidFill>
              <a:srgbClr val="CC0000"/>
            </a:solidFill>
            <a:round/>
            <a:headEnd/>
            <a:tailEnd/>
          </a:ln>
        </p:spPr>
        <p:txBody>
          <a:bodyPr wrap="none" lIns="91402" tIns="45702" rIns="91402" bIns="45702" anchor="ctr"/>
          <a:lstStyle/>
          <a:p>
            <a:endParaRPr lang="en-US"/>
          </a:p>
        </p:txBody>
      </p:sp>
      <p:sp>
        <p:nvSpPr>
          <p:cNvPr id="15" name="Text Box 9"/>
          <p:cNvSpPr txBox="1">
            <a:spLocks noChangeArrowheads="1"/>
          </p:cNvSpPr>
          <p:nvPr/>
        </p:nvSpPr>
        <p:spPr bwMode="auto">
          <a:xfrm>
            <a:off x="251527" y="4941169"/>
            <a:ext cx="7733193" cy="1185179"/>
          </a:xfrm>
          <a:prstGeom prst="rect">
            <a:avLst/>
          </a:prstGeom>
          <a:noFill/>
          <a:ln w="9525">
            <a:noFill/>
            <a:miter lim="800000"/>
            <a:headEnd/>
            <a:tailEnd/>
          </a:ln>
        </p:spPr>
        <p:txBody>
          <a:bodyPr wrap="none" lIns="91402" tIns="45702" rIns="91402" bIns="45702">
            <a:spAutoFit/>
          </a:bodyPr>
          <a:lstStyle/>
          <a:p>
            <a:r>
              <a:rPr lang="en-US" dirty="0"/>
              <a:t>Results on Intel Pentium D running Windows XP</a:t>
            </a:r>
          </a:p>
          <a:p>
            <a:r>
              <a:rPr lang="en-US" dirty="0"/>
              <a:t>(Similar results for Intel Core Duo and AMD </a:t>
            </a:r>
            <a:r>
              <a:rPr lang="en-US" dirty="0" err="1"/>
              <a:t>Turion</a:t>
            </a:r>
            <a:r>
              <a:rPr lang="en-US" dirty="0"/>
              <a:t>, and on </a:t>
            </a:r>
            <a:r>
              <a:rPr lang="en-US" dirty="0" smtClean="0"/>
              <a:t>Fedora Linux) </a:t>
            </a:r>
            <a:endParaRPr lang="en-US" dirty="0"/>
          </a:p>
          <a:p>
            <a:endParaRPr lang="en-US" dirty="0"/>
          </a:p>
          <a:p>
            <a:endParaRPr lang="en-US" sz="1600" dirty="0"/>
          </a:p>
        </p:txBody>
      </p:sp>
      <p:sp>
        <p:nvSpPr>
          <p:cNvPr id="18" name="TextBox 17"/>
          <p:cNvSpPr txBox="1"/>
          <p:nvPr/>
        </p:nvSpPr>
        <p:spPr>
          <a:xfrm rot="16200000">
            <a:off x="857594" y="2628410"/>
            <a:ext cx="2681047" cy="400110"/>
          </a:xfrm>
          <a:prstGeom prst="rect">
            <a:avLst/>
          </a:prstGeom>
          <a:noFill/>
        </p:spPr>
        <p:txBody>
          <a:bodyPr wrap="square" lIns="91402" tIns="45702" rIns="91402" bIns="45702" rtlCol="0">
            <a:spAutoFit/>
          </a:bodyPr>
          <a:lstStyle/>
          <a:p>
            <a:pPr algn="ctr"/>
            <a:r>
              <a:rPr lang="en-US" sz="2000" dirty="0"/>
              <a:t>Slowdown</a:t>
            </a:r>
          </a:p>
        </p:txBody>
      </p:sp>
      <p:graphicFrame>
        <p:nvGraphicFramePr>
          <p:cNvPr id="16" name="Content Placeholder 4"/>
          <p:cNvGraphicFramePr>
            <a:graphicFrameLocks/>
          </p:cNvGraphicFramePr>
          <p:nvPr/>
        </p:nvGraphicFramePr>
        <p:xfrm>
          <a:off x="2305608" y="1162519"/>
          <a:ext cx="4317232" cy="3617205"/>
        </p:xfrm>
        <a:graphic>
          <a:graphicData uri="http://schemas.openxmlformats.org/drawingml/2006/chart">
            <c:chart xmlns:c="http://schemas.openxmlformats.org/drawingml/2006/chart" xmlns:r="http://schemas.openxmlformats.org/officeDocument/2006/relationships" r:id="rId4"/>
          </a:graphicData>
        </a:graphic>
      </p:graphicFrame>
      <p:sp>
        <p:nvSpPr>
          <p:cNvPr id="17" name="Line 14"/>
          <p:cNvSpPr>
            <a:spLocks noChangeShapeType="1"/>
          </p:cNvSpPr>
          <p:nvPr/>
        </p:nvSpPr>
        <p:spPr bwMode="auto">
          <a:xfrm>
            <a:off x="2796633" y="3300932"/>
            <a:ext cx="3860800" cy="0"/>
          </a:xfrm>
          <a:prstGeom prst="line">
            <a:avLst/>
          </a:prstGeom>
          <a:noFill/>
          <a:ln w="25400">
            <a:solidFill>
              <a:schemeClr val="tx1"/>
            </a:solidFill>
            <a:round/>
            <a:headEnd/>
            <a:tailEnd/>
          </a:ln>
        </p:spPr>
        <p:txBody>
          <a:bodyPr lIns="91402" tIns="45702" rIns="91402" bIns="45702"/>
          <a:lstStyle/>
          <a:p>
            <a:endParaRPr lang="en-US"/>
          </a:p>
        </p:txBody>
      </p:sp>
      <p:graphicFrame>
        <p:nvGraphicFramePr>
          <p:cNvPr id="19" name="Content Placeholder 4"/>
          <p:cNvGraphicFramePr>
            <a:graphicFrameLocks/>
          </p:cNvGraphicFramePr>
          <p:nvPr/>
        </p:nvGraphicFramePr>
        <p:xfrm>
          <a:off x="2302070" y="1162519"/>
          <a:ext cx="4317232" cy="3617205"/>
        </p:xfrm>
        <a:graphic>
          <a:graphicData uri="http://schemas.openxmlformats.org/drawingml/2006/chart">
            <c:chart xmlns:c="http://schemas.openxmlformats.org/drawingml/2006/chart" xmlns:r="http://schemas.openxmlformats.org/officeDocument/2006/relationships" r:id="rId5"/>
          </a:graphicData>
        </a:graphic>
      </p:graphicFrame>
      <p:sp>
        <p:nvSpPr>
          <p:cNvPr id="20" name="Line 14"/>
          <p:cNvSpPr>
            <a:spLocks noChangeShapeType="1"/>
          </p:cNvSpPr>
          <p:nvPr/>
        </p:nvSpPr>
        <p:spPr bwMode="auto">
          <a:xfrm>
            <a:off x="2800171" y="3304470"/>
            <a:ext cx="3860800" cy="0"/>
          </a:xfrm>
          <a:prstGeom prst="line">
            <a:avLst/>
          </a:prstGeom>
          <a:noFill/>
          <a:ln w="25400">
            <a:solidFill>
              <a:schemeClr val="tx1"/>
            </a:solidFill>
            <a:round/>
            <a:headEnd/>
            <a:tailEnd/>
          </a:ln>
        </p:spPr>
        <p:txBody>
          <a:bodyPr lIns="91402" tIns="45702" rIns="91402" bIns="45702"/>
          <a:lstStyle/>
          <a:p>
            <a:endParaRPr lang="en-US"/>
          </a:p>
        </p:txBody>
      </p:sp>
      <p:sp>
        <p:nvSpPr>
          <p:cNvPr id="21" name="TextBox 20"/>
          <p:cNvSpPr txBox="1"/>
          <p:nvPr/>
        </p:nvSpPr>
        <p:spPr>
          <a:xfrm>
            <a:off x="233416" y="5805264"/>
            <a:ext cx="8682780" cy="661720"/>
          </a:xfrm>
          <a:prstGeom prst="rect">
            <a:avLst/>
          </a:prstGeom>
          <a:noFill/>
        </p:spPr>
        <p:txBody>
          <a:bodyPr wrap="none" lIns="91402" tIns="45702" rIns="91402" bIns="45702" rtlCol="0">
            <a:spAutoFit/>
          </a:bodyPr>
          <a:lstStyle/>
          <a:p>
            <a:pPr lvl="0" eaLnBrk="0" fontAlgn="base" hangingPunct="0">
              <a:spcBef>
                <a:spcPct val="20000"/>
              </a:spcBef>
              <a:spcAft>
                <a:spcPct val="0"/>
              </a:spcAft>
              <a:buClr>
                <a:srgbClr val="CC9900"/>
              </a:buClr>
              <a:buSzPct val="65000"/>
            </a:pPr>
            <a:r>
              <a:rPr lang="en-US" sz="1900" kern="0" dirty="0" err="1">
                <a:solidFill>
                  <a:srgbClr val="000000"/>
                </a:solidFill>
                <a:latin typeface="Tahoma" charset="0"/>
                <a:ea typeface="ＭＳ Ｐゴシック" charset="0"/>
                <a:cs typeface="ＭＳ Ｐゴシック" charset="0"/>
              </a:rPr>
              <a:t>Moscibroda</a:t>
            </a:r>
            <a:r>
              <a:rPr lang="en-US" sz="1900" kern="0" dirty="0">
                <a:solidFill>
                  <a:srgbClr val="000000"/>
                </a:solidFill>
                <a:latin typeface="Tahoma" charset="0"/>
                <a:ea typeface="ＭＳ Ｐゴシック" charset="0"/>
                <a:cs typeface="ＭＳ Ｐゴシック" charset="0"/>
              </a:rPr>
              <a:t> and Mutlu, </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FF"/>
                </a:solidFill>
                <a:latin typeface="Tahoma" charset="0"/>
                <a:ea typeface="ＭＳ Ｐゴシック" charset="0"/>
                <a:cs typeface="ＭＳ Ｐゴシック" charset="0"/>
              </a:rPr>
              <a:t>Memory Performance Attacks</a:t>
            </a:r>
            <a:r>
              <a:rPr lang="en-US" sz="1900" kern="0" dirty="0">
                <a:solidFill>
                  <a:srgbClr val="000000"/>
                </a:solidFill>
                <a:latin typeface="Tahoma" charset="0"/>
                <a:ea typeface="ＭＳ Ｐゴシック" charset="0"/>
                <a:cs typeface="ＭＳ Ｐゴシック" charset="0"/>
              </a:rPr>
              <a:t>,</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00"/>
                </a:solidFill>
                <a:latin typeface="Tahoma" charset="0"/>
                <a:ea typeface="ＭＳ Ｐゴシック" charset="0"/>
                <a:cs typeface="ＭＳ Ｐゴシック" charset="0"/>
              </a:rPr>
              <a:t> USENIX Security 2007.</a:t>
            </a:r>
          </a:p>
          <a:p>
            <a:endParaRPr lang="en-US" dirty="0"/>
          </a:p>
        </p:txBody>
      </p:sp>
    </p:spTree>
    <p:extLst>
      <p:ext uri="{BB962C8B-B14F-4D97-AF65-F5344CB8AC3E}">
        <p14:creationId xmlns:p14="http://schemas.microsoft.com/office/powerpoint/2010/main" val="29904606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P spid="11" grpId="0"/>
      <p:bldP spid="11" grpId="1"/>
      <p:bldP spid="14" grpId="0" animBg="1"/>
      <p:bldP spid="14" grpId="1" animBg="1"/>
      <p:bldGraphic spid="16" grpId="0">
        <p:bldAsOne/>
      </p:bldGraphic>
      <p:bldP spid="17" grpId="0" animBg="1"/>
      <p:bldGraphic spid="19" grpId="0">
        <p:bldAsOne/>
      </p:bldGraphic>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a:latin typeface="Garamond" charset="0"/>
              </a:rPr>
              <a:t>Greater Problem with More Cores</a:t>
            </a:r>
          </a:p>
        </p:txBody>
      </p:sp>
      <p:graphicFrame>
        <p:nvGraphicFramePr>
          <p:cNvPr id="19458" name="Content Placeholder 4"/>
          <p:cNvGraphicFramePr>
            <a:graphicFrameLocks/>
          </p:cNvGraphicFramePr>
          <p:nvPr/>
        </p:nvGraphicFramePr>
        <p:xfrm>
          <a:off x="911225" y="933450"/>
          <a:ext cx="6816725" cy="3295650"/>
        </p:xfrm>
        <a:graphic>
          <a:graphicData uri="http://schemas.openxmlformats.org/presentationml/2006/ole">
            <mc:AlternateContent xmlns:mc="http://schemas.openxmlformats.org/markup-compatibility/2006">
              <mc:Choice xmlns:v="urn:schemas-microsoft-com:vml" Requires="v">
                <p:oleObj spid="_x0000_s565369" name="Worksheet" r:id="rId5" imgW="6814765" imgH="3297663" progId="Excel.Sheet.8">
                  <p:embed/>
                </p:oleObj>
              </mc:Choice>
              <mc:Fallback>
                <p:oleObj name="Worksheet" r:id="rId5" imgW="6814765" imgH="3297663"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1225" y="933450"/>
                        <a:ext cx="6816725" cy="329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7667" name="Rectangle 3"/>
          <p:cNvSpPr>
            <a:spLocks noGrp="1" noChangeArrowheads="1"/>
          </p:cNvSpPr>
          <p:nvPr>
            <p:ph type="body" idx="1"/>
          </p:nvPr>
        </p:nvSpPr>
        <p:spPr>
          <a:xfrm>
            <a:off x="127000" y="4359275"/>
            <a:ext cx="9017000" cy="2070100"/>
          </a:xfrm>
        </p:spPr>
        <p:txBody>
          <a:bodyPr/>
          <a:lstStyle/>
          <a:p>
            <a:pPr eaLnBrk="1" hangingPunct="1">
              <a:lnSpc>
                <a:spcPct val="90000"/>
              </a:lnSpc>
              <a:defRPr/>
            </a:pPr>
            <a:r>
              <a:rPr lang="en-US" dirty="0" smtClean="0"/>
              <a:t>Vulnerable to denial of service (</a:t>
            </a:r>
            <a:r>
              <a:rPr lang="en-US" dirty="0" err="1" smtClean="0"/>
              <a:t>DoS</a:t>
            </a:r>
            <a:r>
              <a:rPr lang="en-US" dirty="0" smtClean="0"/>
              <a:t>)</a:t>
            </a:r>
            <a:endParaRPr lang="en-US" sz="1400" dirty="0">
              <a:solidFill>
                <a:schemeClr val="accent2">
                  <a:lumMod val="75000"/>
                </a:schemeClr>
              </a:solidFill>
            </a:endParaRPr>
          </a:p>
          <a:p>
            <a:pPr eaLnBrk="1" hangingPunct="1">
              <a:lnSpc>
                <a:spcPct val="90000"/>
              </a:lnSpc>
              <a:defRPr/>
            </a:pPr>
            <a:r>
              <a:rPr lang="en-US" dirty="0" smtClean="0"/>
              <a:t>Unable to enforce priorities or SLAs </a:t>
            </a:r>
          </a:p>
          <a:p>
            <a:pPr eaLnBrk="1" hangingPunct="1">
              <a:lnSpc>
                <a:spcPct val="90000"/>
              </a:lnSpc>
              <a:defRPr/>
            </a:pPr>
            <a:r>
              <a:rPr lang="en-US" dirty="0" smtClean="0"/>
              <a:t>Low </a:t>
            </a:r>
            <a:r>
              <a:rPr lang="en-US" smtClean="0"/>
              <a:t>system performance</a:t>
            </a:r>
            <a:endParaRPr lang="en-US" sz="1400" dirty="0" smtClean="0">
              <a:solidFill>
                <a:srgbClr val="2C6123"/>
              </a:solidFill>
            </a:endParaRPr>
          </a:p>
          <a:p>
            <a:pPr marL="0" indent="0" eaLnBrk="1" hangingPunct="1">
              <a:lnSpc>
                <a:spcPct val="90000"/>
              </a:lnSpc>
              <a:buNone/>
              <a:defRPr/>
            </a:pPr>
            <a:endParaRPr lang="en-US" sz="1100" dirty="0" smtClean="0">
              <a:solidFill>
                <a:schemeClr val="tx1">
                  <a:lumMod val="60000"/>
                  <a:lumOff val="40000"/>
                </a:schemeClr>
              </a:solidFill>
              <a:sym typeface="Wingdings"/>
            </a:endParaRPr>
          </a:p>
          <a:p>
            <a:pPr marL="0" indent="0" algn="ctr" eaLnBrk="1" hangingPunct="1">
              <a:lnSpc>
                <a:spcPct val="90000"/>
              </a:lnSpc>
              <a:buNone/>
              <a:defRPr/>
            </a:pPr>
            <a:r>
              <a:rPr lang="en-US" b="1" dirty="0" smtClean="0">
                <a:solidFill>
                  <a:srgbClr val="FF0000"/>
                </a:solidFill>
                <a:sym typeface="Wingdings"/>
              </a:rPr>
              <a:t>Uncontrollable, unpredictable system</a:t>
            </a:r>
            <a:endParaRPr lang="en-US" b="1" dirty="0" smtClean="0">
              <a:solidFill>
                <a:srgbClr val="FF0000"/>
              </a:solidFill>
            </a:endParaRPr>
          </a:p>
        </p:txBody>
      </p:sp>
      <p:sp>
        <p:nvSpPr>
          <p:cNvPr id="19460" name="Line 14"/>
          <p:cNvSpPr>
            <a:spLocks noChangeShapeType="1"/>
          </p:cNvSpPr>
          <p:nvPr/>
        </p:nvSpPr>
        <p:spPr bwMode="auto">
          <a:xfrm>
            <a:off x="1666875" y="3392488"/>
            <a:ext cx="5943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1402" tIns="45702" rIns="91402" bIns="45702"/>
          <a:lstStyle/>
          <a:p>
            <a:endParaRPr lang="en-US" dirty="0"/>
          </a:p>
        </p:txBody>
      </p:sp>
      <p:sp>
        <p:nvSpPr>
          <p:cNvPr id="7"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pPr/>
              <a:t>17</a:t>
            </a:fld>
            <a:endParaRPr lang="en-US" altLang="en-US" dirty="0"/>
          </a:p>
        </p:txBody>
      </p:sp>
    </p:spTree>
    <p:custDataLst>
      <p:tags r:id="rId2"/>
    </p:custDataLst>
    <p:extLst>
      <p:ext uri="{BB962C8B-B14F-4D97-AF65-F5344CB8AC3E}">
        <p14:creationId xmlns:p14="http://schemas.microsoft.com/office/powerpoint/2010/main" val="324290524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76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76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76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76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a:latin typeface="Garamond" charset="0"/>
              </a:rPr>
              <a:t>Greater Problem with More Cores</a:t>
            </a:r>
          </a:p>
        </p:txBody>
      </p:sp>
      <p:sp>
        <p:nvSpPr>
          <p:cNvPr id="497667" name="Rectangle 3"/>
          <p:cNvSpPr>
            <a:spLocks noGrp="1" noChangeArrowheads="1"/>
          </p:cNvSpPr>
          <p:nvPr>
            <p:ph type="body" idx="1"/>
          </p:nvPr>
        </p:nvSpPr>
        <p:spPr>
          <a:xfrm>
            <a:off x="127000" y="4359275"/>
            <a:ext cx="9017000" cy="2070100"/>
          </a:xfrm>
        </p:spPr>
        <p:txBody>
          <a:bodyPr/>
          <a:lstStyle/>
          <a:p>
            <a:pPr eaLnBrk="1" hangingPunct="1">
              <a:lnSpc>
                <a:spcPct val="90000"/>
              </a:lnSpc>
              <a:defRPr/>
            </a:pPr>
            <a:r>
              <a:rPr lang="en-US" dirty="0" smtClean="0"/>
              <a:t>Vulnerable to denial of service (DoS) </a:t>
            </a:r>
            <a:r>
              <a:rPr lang="en-US" sz="1400" dirty="0">
                <a:solidFill>
                  <a:schemeClr val="accent2">
                    <a:lumMod val="75000"/>
                  </a:schemeClr>
                </a:solidFill>
              </a:rPr>
              <a:t>[Usenix Security’07]</a:t>
            </a:r>
          </a:p>
          <a:p>
            <a:pPr eaLnBrk="1" hangingPunct="1">
              <a:lnSpc>
                <a:spcPct val="90000"/>
              </a:lnSpc>
              <a:defRPr/>
            </a:pPr>
            <a:r>
              <a:rPr lang="en-US" dirty="0" smtClean="0"/>
              <a:t>Unable to enforce priorities or SLAs </a:t>
            </a:r>
            <a:r>
              <a:rPr lang="en-US" sz="1400" dirty="0">
                <a:solidFill>
                  <a:srgbClr val="2C6123"/>
                </a:solidFill>
              </a:rPr>
              <a:t>[MICRO’07,’10,’11, ISCA’08’11’12, ASPLOS’10]</a:t>
            </a:r>
          </a:p>
          <a:p>
            <a:pPr eaLnBrk="1" hangingPunct="1">
              <a:lnSpc>
                <a:spcPct val="90000"/>
              </a:lnSpc>
              <a:defRPr/>
            </a:pPr>
            <a:r>
              <a:rPr lang="en-US" dirty="0" smtClean="0"/>
              <a:t>Low system performance </a:t>
            </a:r>
            <a:r>
              <a:rPr lang="en-US" sz="1400" dirty="0">
                <a:solidFill>
                  <a:srgbClr val="2C6123"/>
                </a:solidFill>
              </a:rPr>
              <a:t>[IEEE Micro Top Picks ’09,’11a,’11b,’12]</a:t>
            </a:r>
          </a:p>
          <a:p>
            <a:pPr marL="0" indent="0" eaLnBrk="1" hangingPunct="1">
              <a:lnSpc>
                <a:spcPct val="90000"/>
              </a:lnSpc>
              <a:buNone/>
              <a:defRPr/>
            </a:pPr>
            <a:endParaRPr lang="en-US" sz="1100" dirty="0">
              <a:solidFill>
                <a:schemeClr val="tx1">
                  <a:lumMod val="60000"/>
                  <a:lumOff val="40000"/>
                </a:schemeClr>
              </a:solidFill>
              <a:sym typeface="Wingdings"/>
            </a:endParaRPr>
          </a:p>
          <a:p>
            <a:pPr marL="0" indent="0" algn="ctr" eaLnBrk="1" hangingPunct="1">
              <a:lnSpc>
                <a:spcPct val="90000"/>
              </a:lnSpc>
              <a:buNone/>
              <a:defRPr/>
            </a:pPr>
            <a:r>
              <a:rPr lang="en-US" b="1" dirty="0" smtClean="0">
                <a:solidFill>
                  <a:srgbClr val="FF0000"/>
                </a:solidFill>
                <a:sym typeface="Wingdings"/>
              </a:rPr>
              <a:t>Uncontrollable, unpredictable system</a:t>
            </a:r>
            <a:endParaRPr lang="en-US" b="1" dirty="0" smtClean="0">
              <a:solidFill>
                <a:srgbClr val="FF0000"/>
              </a:solidFill>
            </a:endParaRPr>
          </a:p>
        </p:txBody>
      </p:sp>
      <p:sp>
        <p:nvSpPr>
          <p:cNvPr id="7"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pPr/>
              <a:t>18</a:t>
            </a:fld>
            <a:endParaRPr lang="en-US" altLang="en-US" dirty="0"/>
          </a:p>
        </p:txBody>
      </p:sp>
      <p:pic>
        <p:nvPicPr>
          <p:cNvPr id="8" name="Picture 7"/>
          <p:cNvPicPr>
            <a:picLocks noChangeAspect="1"/>
          </p:cNvPicPr>
          <p:nvPr/>
        </p:nvPicPr>
        <p:blipFill>
          <a:blip r:embed="rId4"/>
          <a:stretch>
            <a:fillRect/>
          </a:stretch>
        </p:blipFill>
        <p:spPr>
          <a:xfrm>
            <a:off x="1447800" y="1000968"/>
            <a:ext cx="6038850" cy="3286448"/>
          </a:xfrm>
          <a:prstGeom prst="rect">
            <a:avLst/>
          </a:prstGeom>
        </p:spPr>
      </p:pic>
    </p:spTree>
    <p:custDataLst>
      <p:tags r:id="rId1"/>
    </p:custDataLst>
    <p:extLst>
      <p:ext uri="{BB962C8B-B14F-4D97-AF65-F5344CB8AC3E}">
        <p14:creationId xmlns:p14="http://schemas.microsoft.com/office/powerpoint/2010/main" val="27856784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sz="3400" dirty="0"/>
              <a:t>Distributed DoS in Networked Multi-Core Systems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19</a:t>
            </a:fld>
            <a:endParaRPr lang="en-US" altLang="en-US" dirty="0"/>
          </a:p>
        </p:txBody>
      </p:sp>
      <p:pic>
        <p:nvPicPr>
          <p:cNvPr id="5" name="Picture 4"/>
          <p:cNvPicPr>
            <a:picLocks noChangeAspect="1"/>
          </p:cNvPicPr>
          <p:nvPr/>
        </p:nvPicPr>
        <p:blipFill>
          <a:blip r:embed="rId2"/>
          <a:stretch>
            <a:fillRect/>
          </a:stretch>
        </p:blipFill>
        <p:spPr>
          <a:xfrm>
            <a:off x="3635895" y="1028743"/>
            <a:ext cx="5244947" cy="5352586"/>
          </a:xfrm>
          <a:prstGeom prst="rect">
            <a:avLst/>
          </a:prstGeom>
        </p:spPr>
      </p:pic>
      <p:sp>
        <p:nvSpPr>
          <p:cNvPr id="6" name="TextBox 5"/>
          <p:cNvSpPr txBox="1"/>
          <p:nvPr/>
        </p:nvSpPr>
        <p:spPr>
          <a:xfrm>
            <a:off x="3563888" y="945280"/>
            <a:ext cx="1211590" cy="584776"/>
          </a:xfrm>
          <a:prstGeom prst="rect">
            <a:avLst/>
          </a:prstGeom>
          <a:solidFill>
            <a:schemeClr val="bg1"/>
          </a:solidFill>
        </p:spPr>
        <p:txBody>
          <a:bodyPr wrap="none" lIns="91402" tIns="45702" rIns="91402" bIns="45702" rtlCol="0">
            <a:spAutoFit/>
          </a:bodyPr>
          <a:lstStyle/>
          <a:p>
            <a:pPr algn="ctr"/>
            <a:r>
              <a:rPr lang="en-US" sz="1600" dirty="0"/>
              <a:t>Attackers</a:t>
            </a:r>
          </a:p>
          <a:p>
            <a:pPr algn="ctr"/>
            <a:r>
              <a:rPr lang="en-US" sz="1600" dirty="0"/>
              <a:t>(Cores 1-8)</a:t>
            </a:r>
          </a:p>
        </p:txBody>
      </p:sp>
      <p:sp>
        <p:nvSpPr>
          <p:cNvPr id="7" name="TextBox 6"/>
          <p:cNvSpPr txBox="1"/>
          <p:nvPr/>
        </p:nvSpPr>
        <p:spPr>
          <a:xfrm>
            <a:off x="5004048" y="972016"/>
            <a:ext cx="3168352" cy="584776"/>
          </a:xfrm>
          <a:prstGeom prst="rect">
            <a:avLst/>
          </a:prstGeom>
          <a:solidFill>
            <a:schemeClr val="bg1"/>
          </a:solidFill>
        </p:spPr>
        <p:txBody>
          <a:bodyPr wrap="square" lIns="91402" tIns="45702" rIns="91402" bIns="45702" rtlCol="0">
            <a:spAutoFit/>
          </a:bodyPr>
          <a:lstStyle/>
          <a:p>
            <a:pPr algn="ctr"/>
            <a:r>
              <a:rPr lang="en-US" sz="1600" dirty="0"/>
              <a:t>Stock option pricing application</a:t>
            </a:r>
          </a:p>
          <a:p>
            <a:pPr algn="ctr"/>
            <a:r>
              <a:rPr lang="en-US" sz="1600" dirty="0"/>
              <a:t>(Cores 9-64)</a:t>
            </a:r>
          </a:p>
        </p:txBody>
      </p:sp>
      <p:sp>
        <p:nvSpPr>
          <p:cNvPr id="8" name="Rectangle 3"/>
          <p:cNvSpPr txBox="1">
            <a:spLocks noChangeArrowheads="1"/>
          </p:cNvSpPr>
          <p:nvPr/>
        </p:nvSpPr>
        <p:spPr bwMode="auto">
          <a:xfrm>
            <a:off x="-180528" y="2060848"/>
            <a:ext cx="3744416" cy="20701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marL="0" indent="0" eaLnBrk="1" hangingPunct="1">
              <a:lnSpc>
                <a:spcPct val="90000"/>
              </a:lnSpc>
              <a:buNone/>
              <a:defRPr/>
            </a:pPr>
            <a:r>
              <a:rPr lang="en-US" dirty="0" smtClean="0"/>
              <a:t>    Cores connected via </a:t>
            </a:r>
          </a:p>
          <a:p>
            <a:pPr marL="0" indent="0" eaLnBrk="1" hangingPunct="1">
              <a:lnSpc>
                <a:spcPct val="90000"/>
              </a:lnSpc>
              <a:buNone/>
              <a:defRPr/>
            </a:pPr>
            <a:r>
              <a:rPr lang="en-US" dirty="0"/>
              <a:t> </a:t>
            </a:r>
            <a:r>
              <a:rPr lang="en-US" dirty="0" smtClean="0"/>
              <a:t>   packet-switched</a:t>
            </a:r>
          </a:p>
          <a:p>
            <a:pPr marL="0" indent="0" eaLnBrk="1" hangingPunct="1">
              <a:lnSpc>
                <a:spcPct val="90000"/>
              </a:lnSpc>
              <a:buNone/>
              <a:defRPr/>
            </a:pPr>
            <a:r>
              <a:rPr lang="en-US" dirty="0"/>
              <a:t> </a:t>
            </a:r>
            <a:r>
              <a:rPr lang="en-US" dirty="0" smtClean="0"/>
              <a:t>   routers on chip</a:t>
            </a:r>
          </a:p>
        </p:txBody>
      </p:sp>
      <p:sp>
        <p:nvSpPr>
          <p:cNvPr id="10" name="Rectangle 3"/>
          <p:cNvSpPr txBox="1">
            <a:spLocks noChangeArrowheads="1"/>
          </p:cNvSpPr>
          <p:nvPr/>
        </p:nvSpPr>
        <p:spPr bwMode="auto">
          <a:xfrm>
            <a:off x="-324544" y="3807172"/>
            <a:ext cx="4176464" cy="20701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marL="0" indent="0" eaLnBrk="1" hangingPunct="1">
              <a:lnSpc>
                <a:spcPct val="90000"/>
              </a:lnSpc>
              <a:buNone/>
              <a:defRPr/>
            </a:pPr>
            <a:r>
              <a:rPr lang="en-US" dirty="0" smtClean="0">
                <a:solidFill>
                  <a:srgbClr val="FF0000"/>
                </a:solidFill>
              </a:rPr>
              <a:t>     ~5000X latency increase</a:t>
            </a:r>
          </a:p>
        </p:txBody>
      </p:sp>
      <p:sp>
        <p:nvSpPr>
          <p:cNvPr id="11" name="Rectangle 10"/>
          <p:cNvSpPr/>
          <p:nvPr/>
        </p:nvSpPr>
        <p:spPr>
          <a:xfrm>
            <a:off x="179512" y="5013177"/>
            <a:ext cx="3672408" cy="1336662"/>
          </a:xfrm>
          <a:prstGeom prst="rect">
            <a:avLst/>
          </a:prstGeom>
        </p:spPr>
        <p:txBody>
          <a:bodyPr wrap="square" lIns="91402" tIns="45702" rIns="91402" bIns="45702">
            <a:spAutoFit/>
          </a:bodyPr>
          <a:lstStyle/>
          <a:p>
            <a:r>
              <a:rPr lang="en-US" sz="1600" dirty="0">
                <a:solidFill>
                  <a:srgbClr val="000000"/>
                </a:solidFill>
                <a:latin typeface="Tahoma" charset="0"/>
              </a:rPr>
              <a:t>Grot, Hestness, Keckler, Mutlu, </a:t>
            </a:r>
          </a:p>
          <a:p>
            <a:r>
              <a:rPr lang="ja-JP" altLang="en-US" sz="1600" dirty="0">
                <a:solidFill>
                  <a:srgbClr val="000000"/>
                </a:solidFill>
                <a:latin typeface="Tahoma" charset="0"/>
              </a:rPr>
              <a:t>“</a:t>
            </a:r>
            <a:r>
              <a:rPr lang="en-US" altLang="ja-JP" sz="1600" dirty="0">
                <a:solidFill>
                  <a:srgbClr val="0000FF"/>
                </a:solidFill>
                <a:latin typeface="Tahoma" charset="0"/>
              </a:rPr>
              <a:t>Preemptive virtual clock: A Flexible, </a:t>
            </a:r>
          </a:p>
          <a:p>
            <a:r>
              <a:rPr lang="en-US" altLang="ja-JP" sz="1600" dirty="0">
                <a:solidFill>
                  <a:srgbClr val="0000FF"/>
                </a:solidFill>
                <a:latin typeface="Tahoma" charset="0"/>
              </a:rPr>
              <a:t>Efficient, and Cost-effective QOS </a:t>
            </a:r>
          </a:p>
          <a:p>
            <a:r>
              <a:rPr lang="en-US" altLang="ja-JP" sz="1600" dirty="0">
                <a:solidFill>
                  <a:srgbClr val="0000FF"/>
                </a:solidFill>
                <a:latin typeface="Tahoma" charset="0"/>
              </a:rPr>
              <a:t>Scheme for Networks-on-Chip,“</a:t>
            </a:r>
          </a:p>
          <a:p>
            <a:r>
              <a:rPr lang="en-US" altLang="ja-JP" sz="1600" dirty="0">
                <a:solidFill>
                  <a:srgbClr val="000000"/>
                </a:solidFill>
                <a:latin typeface="Tahoma" charset="0"/>
              </a:rPr>
              <a:t>MICRO 2009.</a:t>
            </a:r>
            <a:endParaRPr lang="en-US" sz="1600" dirty="0">
              <a:cs typeface="Arial" charset="0"/>
            </a:endParaRPr>
          </a:p>
        </p:txBody>
      </p:sp>
    </p:spTree>
    <p:extLst>
      <p:ext uri="{BB962C8B-B14F-4D97-AF65-F5344CB8AC3E}">
        <p14:creationId xmlns:p14="http://schemas.microsoft.com/office/powerpoint/2010/main" val="30452125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Interference and QoS Lectures</a:t>
            </a:r>
            <a:endParaRPr lang="en-US" dirty="0"/>
          </a:p>
        </p:txBody>
      </p:sp>
      <p:sp>
        <p:nvSpPr>
          <p:cNvPr id="3" name="Content Placeholder 2"/>
          <p:cNvSpPr>
            <a:spLocks noGrp="1"/>
          </p:cNvSpPr>
          <p:nvPr>
            <p:ph idx="1"/>
          </p:nvPr>
        </p:nvSpPr>
        <p:spPr/>
        <p:txBody>
          <a:bodyPr/>
          <a:lstStyle/>
          <a:p>
            <a:r>
              <a:rPr lang="en-US" dirty="0">
                <a:solidFill>
                  <a:srgbClr val="000000"/>
                </a:solidFill>
              </a:rPr>
              <a:t>These slides are </a:t>
            </a:r>
            <a:r>
              <a:rPr lang="en-US" dirty="0" smtClean="0">
                <a:solidFill>
                  <a:srgbClr val="000000"/>
                </a:solidFill>
              </a:rPr>
              <a:t>from a lecture delivered at INRIA (July 8, 2013)</a:t>
            </a:r>
          </a:p>
          <a:p>
            <a:endParaRPr lang="en-US" dirty="0" smtClean="0">
              <a:solidFill>
                <a:srgbClr val="000000"/>
              </a:solidFill>
            </a:endParaRPr>
          </a:p>
          <a:p>
            <a:r>
              <a:rPr lang="en-US" dirty="0" smtClean="0">
                <a:solidFill>
                  <a:srgbClr val="000000"/>
                </a:solidFill>
              </a:rPr>
              <a:t>Similar slides were used at the ACACES 2013 course</a:t>
            </a:r>
          </a:p>
          <a:p>
            <a:pPr lvl="1"/>
            <a:r>
              <a:rPr lang="en-US" dirty="0" smtClean="0">
                <a:hlinkClick r:id="rId2"/>
              </a:rPr>
              <a:t>http</a:t>
            </a:r>
            <a:r>
              <a:rPr lang="en-US" dirty="0">
                <a:hlinkClick r:id="rId2"/>
              </a:rPr>
              <a:t>://users.ece.cmu.edu/~omutlu/acaces2013-memory.html</a:t>
            </a:r>
            <a:endParaRPr lang="en-US" dirty="0"/>
          </a:p>
          <a:p>
            <a:pPr lvl="1"/>
            <a:endParaRPr lang="en-US" dirty="0" smtClean="0">
              <a:solidFill>
                <a:srgbClr val="00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a:t>
            </a:fld>
            <a:endParaRPr lang="en-US" altLang="en-US"/>
          </a:p>
        </p:txBody>
      </p:sp>
    </p:spTree>
    <p:extLst>
      <p:ext uri="{BB962C8B-B14F-4D97-AF65-F5344CB8AC3E}">
        <p14:creationId xmlns:p14="http://schemas.microsoft.com/office/powerpoint/2010/main" val="19029936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Solve The Problem?</a:t>
            </a:r>
            <a:endParaRPr lang="en-US" dirty="0"/>
          </a:p>
        </p:txBody>
      </p:sp>
      <p:sp>
        <p:nvSpPr>
          <p:cNvPr id="3" name="Content Placeholder 2"/>
          <p:cNvSpPr>
            <a:spLocks noGrp="1"/>
          </p:cNvSpPr>
          <p:nvPr>
            <p:ph idx="1"/>
          </p:nvPr>
        </p:nvSpPr>
        <p:spPr>
          <a:xfrm>
            <a:off x="228600" y="1196752"/>
            <a:ext cx="8915400" cy="5051648"/>
          </a:xfrm>
        </p:spPr>
        <p:txBody>
          <a:bodyPr/>
          <a:lstStyle/>
          <a:p>
            <a:r>
              <a:rPr lang="en-US" dirty="0" smtClean="0"/>
              <a:t>Inter-thread interference is uncontrolled in all memory resources</a:t>
            </a:r>
          </a:p>
          <a:p>
            <a:pPr lvl="1"/>
            <a:r>
              <a:rPr lang="en-US" dirty="0" smtClean="0"/>
              <a:t>Memory controller</a:t>
            </a:r>
          </a:p>
          <a:p>
            <a:pPr lvl="1"/>
            <a:r>
              <a:rPr lang="en-US" dirty="0" smtClean="0"/>
              <a:t>Interconnect</a:t>
            </a:r>
          </a:p>
          <a:p>
            <a:pPr lvl="1"/>
            <a:r>
              <a:rPr lang="en-US" dirty="0" smtClean="0"/>
              <a:t>Caches</a:t>
            </a:r>
          </a:p>
          <a:p>
            <a:pPr lvl="1"/>
            <a:endParaRPr lang="en-US" dirty="0" smtClean="0"/>
          </a:p>
          <a:p>
            <a:r>
              <a:rPr lang="en-US" dirty="0" smtClean="0"/>
              <a:t>We need to control it</a:t>
            </a:r>
          </a:p>
          <a:p>
            <a:pPr lvl="1"/>
            <a:r>
              <a:rPr lang="en-US" dirty="0" smtClean="0"/>
              <a:t>i.e., design an interference-aware (</a:t>
            </a:r>
            <a:r>
              <a:rPr lang="en-US" dirty="0" err="1" smtClean="0"/>
              <a:t>QoS</a:t>
            </a:r>
            <a:r>
              <a:rPr lang="en-US" dirty="0" smtClean="0"/>
              <a:t>-aware) memory system</a:t>
            </a:r>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20</a:t>
            </a:fld>
            <a:endParaRPr lang="en-US" altLang="en-US"/>
          </a:p>
        </p:txBody>
      </p:sp>
    </p:spTree>
    <p:extLst>
      <p:ext uri="{BB962C8B-B14F-4D97-AF65-F5344CB8AC3E}">
        <p14:creationId xmlns:p14="http://schemas.microsoft.com/office/powerpoint/2010/main" val="12889106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ea typeface="ＭＳ Ｐゴシック" pitchFamily="30" charset="-128"/>
                <a:cs typeface="ＭＳ Ｐゴシック" pitchFamily="30" charset="-128"/>
              </a:rPr>
              <a:t>QoS-Aware Memory Systems: Challenges</a:t>
            </a:r>
          </a:p>
        </p:txBody>
      </p:sp>
      <p:sp>
        <p:nvSpPr>
          <p:cNvPr id="3" name="Content Placeholder 2"/>
          <p:cNvSpPr>
            <a:spLocks noGrp="1"/>
          </p:cNvSpPr>
          <p:nvPr>
            <p:ph idx="1"/>
          </p:nvPr>
        </p:nvSpPr>
        <p:spPr>
          <a:xfrm>
            <a:off x="228600" y="1136104"/>
            <a:ext cx="8610600" cy="5029200"/>
          </a:xfrm>
        </p:spPr>
        <p:txBody>
          <a:bodyPr/>
          <a:lstStyle/>
          <a:p>
            <a:r>
              <a:rPr lang="en-US" dirty="0" smtClean="0">
                <a:ea typeface="ＭＳ Ｐゴシック" pitchFamily="30" charset="-128"/>
                <a:cs typeface="ＭＳ Ｐゴシック" pitchFamily="30" charset="-128"/>
              </a:rPr>
              <a:t>How do we </a:t>
            </a:r>
            <a:r>
              <a:rPr lang="en-US" dirty="0" smtClean="0">
                <a:solidFill>
                  <a:srgbClr val="FF0000"/>
                </a:solidFill>
                <a:ea typeface="ＭＳ Ｐゴシック" pitchFamily="30" charset="-128"/>
                <a:cs typeface="ＭＳ Ｐゴシック" pitchFamily="30" charset="-128"/>
              </a:rPr>
              <a:t>reduce inter-thread interference</a:t>
            </a:r>
            <a:r>
              <a:rPr lang="en-US" dirty="0" smtClean="0">
                <a:ea typeface="ＭＳ Ｐゴシック" pitchFamily="30" charset="-128"/>
                <a:cs typeface="ＭＳ Ｐゴシック" pitchFamily="30" charset="-128"/>
              </a:rPr>
              <a:t>?</a:t>
            </a:r>
          </a:p>
          <a:p>
            <a:pPr lvl="1"/>
            <a:r>
              <a:rPr lang="en-US" dirty="0" smtClean="0">
                <a:solidFill>
                  <a:srgbClr val="0000FF"/>
                </a:solidFill>
              </a:rPr>
              <a:t>Improve system performance and core utilization</a:t>
            </a:r>
          </a:p>
          <a:p>
            <a:pPr lvl="1"/>
            <a:r>
              <a:rPr lang="en-US" dirty="0" smtClean="0"/>
              <a:t>Reduce request serialization and core starvation</a:t>
            </a:r>
          </a:p>
          <a:p>
            <a:pPr lvl="1">
              <a:buFont typeface="Wingdings" pitchFamily="30" charset="2"/>
              <a:buNone/>
            </a:pPr>
            <a:endParaRPr lang="en-US" dirty="0" smtClean="0"/>
          </a:p>
          <a:p>
            <a:r>
              <a:rPr lang="en-US" dirty="0" smtClean="0">
                <a:ea typeface="ＭＳ Ｐゴシック" pitchFamily="30" charset="-128"/>
                <a:cs typeface="ＭＳ Ｐゴシック" pitchFamily="30" charset="-128"/>
              </a:rPr>
              <a:t>How do we </a:t>
            </a:r>
            <a:r>
              <a:rPr lang="en-US" dirty="0" smtClean="0">
                <a:solidFill>
                  <a:srgbClr val="FF0000"/>
                </a:solidFill>
                <a:ea typeface="ＭＳ Ｐゴシック" pitchFamily="30" charset="-128"/>
                <a:cs typeface="ＭＳ Ｐゴシック" pitchFamily="30" charset="-128"/>
              </a:rPr>
              <a:t>control inter-thread interference</a:t>
            </a:r>
            <a:r>
              <a:rPr lang="en-US" dirty="0" smtClean="0">
                <a:ea typeface="ＭＳ Ｐゴシック" pitchFamily="30" charset="-128"/>
                <a:cs typeface="ＭＳ Ｐゴシック" pitchFamily="30" charset="-128"/>
              </a:rPr>
              <a:t>?</a:t>
            </a:r>
          </a:p>
          <a:p>
            <a:pPr lvl="1"/>
            <a:r>
              <a:rPr lang="en-US" dirty="0" smtClean="0">
                <a:solidFill>
                  <a:srgbClr val="0000FF"/>
                </a:solidFill>
              </a:rPr>
              <a:t>Provide mechanisms to enable </a:t>
            </a:r>
            <a:r>
              <a:rPr lang="en-US" dirty="0" smtClean="0">
                <a:solidFill>
                  <a:srgbClr val="000000"/>
                </a:solidFill>
              </a:rPr>
              <a:t>system software </a:t>
            </a:r>
            <a:r>
              <a:rPr lang="en-US" dirty="0" smtClean="0"/>
              <a:t>to enforce </a:t>
            </a:r>
            <a:r>
              <a:rPr lang="en-US" dirty="0" err="1" smtClean="0">
                <a:solidFill>
                  <a:srgbClr val="0000FF"/>
                </a:solidFill>
              </a:rPr>
              <a:t>QoS</a:t>
            </a:r>
            <a:r>
              <a:rPr lang="en-US" dirty="0" smtClean="0">
                <a:solidFill>
                  <a:srgbClr val="0000FF"/>
                </a:solidFill>
              </a:rPr>
              <a:t> policies </a:t>
            </a:r>
          </a:p>
          <a:p>
            <a:pPr lvl="1"/>
            <a:r>
              <a:rPr lang="en-US" dirty="0" smtClean="0">
                <a:solidFill>
                  <a:srgbClr val="0000FF"/>
                </a:solidFill>
              </a:rPr>
              <a:t>While providing high system performance</a:t>
            </a:r>
          </a:p>
          <a:p>
            <a:pPr lvl="1"/>
            <a:endParaRPr lang="en-US" dirty="0" smtClean="0">
              <a:solidFill>
                <a:srgbClr val="0000FF"/>
              </a:solidFill>
            </a:endParaRPr>
          </a:p>
          <a:p>
            <a:r>
              <a:rPr lang="en-US" dirty="0" smtClean="0">
                <a:ea typeface="ＭＳ Ｐゴシック" pitchFamily="30" charset="-128"/>
                <a:cs typeface="ＭＳ Ｐゴシック" pitchFamily="30" charset="-128"/>
              </a:rPr>
              <a:t>How do we </a:t>
            </a:r>
            <a:r>
              <a:rPr lang="en-US" dirty="0" smtClean="0">
                <a:solidFill>
                  <a:srgbClr val="FF0000"/>
                </a:solidFill>
                <a:ea typeface="ＭＳ Ｐゴシック" pitchFamily="30" charset="-128"/>
                <a:cs typeface="ＭＳ Ｐゴシック" pitchFamily="30" charset="-128"/>
              </a:rPr>
              <a:t>make the memory system configurable/flexible</a:t>
            </a:r>
            <a:r>
              <a:rPr lang="en-US" dirty="0" smtClean="0">
                <a:ea typeface="ＭＳ Ｐゴシック" pitchFamily="30" charset="-128"/>
                <a:cs typeface="ＭＳ Ｐゴシック" pitchFamily="30" charset="-128"/>
              </a:rPr>
              <a:t>? </a:t>
            </a:r>
          </a:p>
          <a:p>
            <a:pPr lvl="1"/>
            <a:r>
              <a:rPr lang="en-US" dirty="0" smtClean="0"/>
              <a:t>Enable flexible mechanisms that can achieve many goals</a:t>
            </a:r>
          </a:p>
          <a:p>
            <a:pPr lvl="2"/>
            <a:r>
              <a:rPr lang="en-US" dirty="0" smtClean="0"/>
              <a:t>Provide fairness or throughput when needed</a:t>
            </a:r>
          </a:p>
          <a:p>
            <a:pPr lvl="2"/>
            <a:r>
              <a:rPr lang="en-US" dirty="0" smtClean="0"/>
              <a:t>Satisfy performance guarantees when needed</a:t>
            </a:r>
          </a:p>
          <a:p>
            <a:pPr lvl="1"/>
            <a:endParaRPr lang="en-US" dirty="0" smtClean="0"/>
          </a:p>
        </p:txBody>
      </p:sp>
      <p:sp>
        <p:nvSpPr>
          <p:cNvPr id="4" name="Slide Number Placeholder 3"/>
          <p:cNvSpPr>
            <a:spLocks noGrp="1"/>
          </p:cNvSpPr>
          <p:nvPr>
            <p:ph type="sldNum" sz="quarter" idx="11"/>
          </p:nvPr>
        </p:nvSpPr>
        <p:spPr/>
        <p:txBody>
          <a:bodyPr/>
          <a:lstStyle/>
          <a:p>
            <a:pPr>
              <a:defRPr/>
            </a:pPr>
            <a:fld id="{7A541A9A-AFF6-FB4F-BAA6-4B5658B19D03}" type="slidenum">
              <a:rPr lang="en-US" smtClean="0"/>
              <a:pPr>
                <a:defRPr/>
              </a:pPr>
              <a:t>21</a:t>
            </a:fld>
            <a:endParaRPr lang="en-US"/>
          </a:p>
        </p:txBody>
      </p:sp>
    </p:spTree>
    <p:extLst>
      <p:ext uri="{BB962C8B-B14F-4D97-AF65-F5344CB8AC3E}">
        <p14:creationId xmlns:p14="http://schemas.microsoft.com/office/powerpoint/2010/main" val="36310232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152401"/>
            <a:ext cx="8915400" cy="1066800"/>
          </a:xfrm>
        </p:spPr>
        <p:txBody>
          <a:bodyPr/>
          <a:lstStyle/>
          <a:p>
            <a:r>
              <a:rPr lang="en-US" sz="3200">
                <a:ea typeface="ＭＳ Ｐゴシック" pitchFamily="30" charset="-128"/>
                <a:cs typeface="ＭＳ Ｐゴシック" pitchFamily="30" charset="-128"/>
              </a:rPr>
              <a:t>Designing QoS-Aware Memory Systems: Approaches</a:t>
            </a:r>
          </a:p>
        </p:txBody>
      </p:sp>
      <p:sp>
        <p:nvSpPr>
          <p:cNvPr id="3" name="Content Placeholder 2"/>
          <p:cNvSpPr>
            <a:spLocks noGrp="1"/>
          </p:cNvSpPr>
          <p:nvPr>
            <p:ph idx="1"/>
          </p:nvPr>
        </p:nvSpPr>
        <p:spPr>
          <a:xfrm>
            <a:off x="228600" y="1052736"/>
            <a:ext cx="8915400" cy="5043264"/>
          </a:xfrm>
        </p:spPr>
        <p:txBody>
          <a:bodyPr/>
          <a:lstStyle/>
          <a:p>
            <a:r>
              <a:rPr lang="en-US" dirty="0" smtClean="0">
                <a:solidFill>
                  <a:srgbClr val="FF0000"/>
                </a:solidFill>
                <a:ea typeface="ＭＳ Ｐゴシック" pitchFamily="30" charset="-128"/>
                <a:cs typeface="ＭＳ Ｐゴシック" pitchFamily="30" charset="-128"/>
              </a:rPr>
              <a:t>Smart resources: </a:t>
            </a:r>
            <a:r>
              <a:rPr lang="en-US" dirty="0" smtClean="0">
                <a:solidFill>
                  <a:srgbClr val="0000FF"/>
                </a:solidFill>
                <a:ea typeface="ＭＳ Ｐゴシック" pitchFamily="30" charset="-128"/>
                <a:cs typeface="ＭＳ Ｐゴシック" pitchFamily="30" charset="-128"/>
              </a:rPr>
              <a:t>Design each shared resource to have a configurable interference control/reduction mechanism</a:t>
            </a:r>
          </a:p>
          <a:p>
            <a:pPr lvl="1"/>
            <a:r>
              <a:rPr lang="en-US" sz="2000" dirty="0">
                <a:solidFill>
                  <a:srgbClr val="000000"/>
                </a:solidFill>
              </a:rPr>
              <a:t>QoS-aware memory controllers </a:t>
            </a:r>
            <a:r>
              <a:rPr lang="en-US" sz="1400" dirty="0">
                <a:solidFill>
                  <a:srgbClr val="006633"/>
                </a:solidFill>
              </a:rPr>
              <a:t>[Mutlu+ MICRO’07]</a:t>
            </a:r>
            <a:r>
              <a:rPr lang="en-US" sz="1400" dirty="0">
                <a:solidFill>
                  <a:srgbClr val="000000"/>
                </a:solidFill>
              </a:rPr>
              <a:t> </a:t>
            </a:r>
            <a:r>
              <a:rPr lang="en-US" sz="1400" dirty="0">
                <a:solidFill>
                  <a:srgbClr val="006633"/>
                </a:solidFill>
              </a:rPr>
              <a:t>[Moscibroda+, </a:t>
            </a:r>
            <a:r>
              <a:rPr lang="en-US" sz="1400" dirty="0" err="1">
                <a:solidFill>
                  <a:srgbClr val="006633"/>
                </a:solidFill>
              </a:rPr>
              <a:t>Usenix</a:t>
            </a:r>
            <a:r>
              <a:rPr lang="en-US" sz="1400" dirty="0">
                <a:solidFill>
                  <a:srgbClr val="006633"/>
                </a:solidFill>
              </a:rPr>
              <a:t> Security’07] [Mutlu+ ISCA’08, Top Picks’09]</a:t>
            </a:r>
            <a:r>
              <a:rPr lang="en-US" sz="1400" dirty="0">
                <a:solidFill>
                  <a:srgbClr val="000000"/>
                </a:solidFill>
              </a:rPr>
              <a:t> </a:t>
            </a:r>
            <a:r>
              <a:rPr lang="en-US" sz="1400" dirty="0">
                <a:solidFill>
                  <a:srgbClr val="006633"/>
                </a:solidFill>
                <a:ea typeface="+mn-ea"/>
                <a:cs typeface="+mn-cs"/>
              </a:rPr>
              <a:t>[Kim+ HPCA’10] </a:t>
            </a:r>
            <a:r>
              <a:rPr lang="en-US" sz="1400" dirty="0">
                <a:solidFill>
                  <a:srgbClr val="006633"/>
                </a:solidFill>
              </a:rPr>
              <a:t>[Kim+ MICRO’10, Top Picks’11] [Ebrahimi+ ISCA’11, MICRO’11] [</a:t>
            </a:r>
            <a:r>
              <a:rPr lang="en-US" sz="1400" dirty="0" err="1">
                <a:solidFill>
                  <a:srgbClr val="006633"/>
                </a:solidFill>
              </a:rPr>
              <a:t>Ausavarungnirun</a:t>
            </a:r>
            <a:r>
              <a:rPr lang="en-US" sz="1400" dirty="0">
                <a:solidFill>
                  <a:srgbClr val="006633"/>
                </a:solidFill>
              </a:rPr>
              <a:t>+, ISCA’12</a:t>
            </a:r>
            <a:r>
              <a:rPr lang="en-US" sz="1400" dirty="0" smtClean="0">
                <a:solidFill>
                  <a:srgbClr val="006633"/>
                </a:solidFill>
              </a:rPr>
              <a:t>][Subramanian+, HPCA’13]</a:t>
            </a:r>
            <a:endParaRPr lang="en-US" sz="1400" dirty="0">
              <a:solidFill>
                <a:srgbClr val="000000"/>
              </a:solidFill>
            </a:endParaRPr>
          </a:p>
          <a:p>
            <a:pPr lvl="1"/>
            <a:r>
              <a:rPr lang="en-US" sz="2000" dirty="0" err="1">
                <a:solidFill>
                  <a:srgbClr val="000000"/>
                </a:solidFill>
              </a:rPr>
              <a:t>QoS</a:t>
            </a:r>
            <a:r>
              <a:rPr lang="en-US" sz="2000" dirty="0">
                <a:solidFill>
                  <a:srgbClr val="000000"/>
                </a:solidFill>
              </a:rPr>
              <a:t>-aware interconnects </a:t>
            </a:r>
            <a:r>
              <a:rPr lang="en-US" sz="1400" dirty="0">
                <a:solidFill>
                  <a:srgbClr val="006633"/>
                </a:solidFill>
              </a:rPr>
              <a:t>[Das+ MICRO’09, ISCA’10, Top Picks </a:t>
            </a:r>
            <a:r>
              <a:rPr lang="fr-FR" sz="1400" dirty="0">
                <a:solidFill>
                  <a:srgbClr val="006633"/>
                </a:solidFill>
              </a:rPr>
              <a:t>’</a:t>
            </a:r>
            <a:r>
              <a:rPr lang="en-US" sz="1400" dirty="0">
                <a:solidFill>
                  <a:srgbClr val="006633"/>
                </a:solidFill>
              </a:rPr>
              <a:t>11] [Grot+ MICRO’09, ISCA’11, Top Picks </a:t>
            </a:r>
            <a:r>
              <a:rPr lang="fr-FR" sz="1400" dirty="0">
                <a:solidFill>
                  <a:srgbClr val="006633"/>
                </a:solidFill>
              </a:rPr>
              <a:t>’</a:t>
            </a:r>
            <a:r>
              <a:rPr lang="en-US" sz="1400" dirty="0">
                <a:solidFill>
                  <a:srgbClr val="006633"/>
                </a:solidFill>
              </a:rPr>
              <a:t>12]</a:t>
            </a:r>
          </a:p>
          <a:p>
            <a:pPr lvl="1"/>
            <a:r>
              <a:rPr lang="en-US" sz="2000" dirty="0" err="1">
                <a:solidFill>
                  <a:srgbClr val="000000"/>
                </a:solidFill>
                <a:ea typeface="+mn-ea"/>
                <a:cs typeface="+mn-cs"/>
              </a:rPr>
              <a:t>QoS</a:t>
            </a:r>
            <a:r>
              <a:rPr lang="en-US" sz="2000" dirty="0">
                <a:solidFill>
                  <a:srgbClr val="000000"/>
                </a:solidFill>
                <a:ea typeface="+mn-ea"/>
                <a:cs typeface="+mn-cs"/>
              </a:rPr>
              <a:t>-aware caches</a:t>
            </a:r>
            <a:endParaRPr lang="en-US" sz="1600" dirty="0">
              <a:solidFill>
                <a:srgbClr val="006633"/>
              </a:solidFill>
            </a:endParaRPr>
          </a:p>
          <a:p>
            <a:endParaRPr lang="en-US" sz="1200" dirty="0">
              <a:ea typeface="ＭＳ Ｐゴシック" pitchFamily="30" charset="-128"/>
              <a:cs typeface="ＭＳ Ｐゴシック" pitchFamily="30" charset="-128"/>
            </a:endParaRPr>
          </a:p>
          <a:p>
            <a:r>
              <a:rPr lang="en-US" dirty="0" smtClean="0">
                <a:solidFill>
                  <a:srgbClr val="FF0000"/>
                </a:solidFill>
                <a:ea typeface="ＭＳ Ｐゴシック" pitchFamily="30" charset="-128"/>
                <a:cs typeface="ＭＳ Ｐゴシック" pitchFamily="30" charset="-128"/>
              </a:rPr>
              <a:t>Dumb resources: </a:t>
            </a:r>
            <a:r>
              <a:rPr lang="en-US" dirty="0" smtClean="0">
                <a:solidFill>
                  <a:srgbClr val="0000FF"/>
                </a:solidFill>
                <a:ea typeface="ＭＳ Ｐゴシック" pitchFamily="30" charset="-128"/>
                <a:cs typeface="ＭＳ Ｐゴシック" pitchFamily="30" charset="-128"/>
              </a:rPr>
              <a:t>Keep each resource free-for-all, but reduce/control interference by injection control or data mapping</a:t>
            </a:r>
          </a:p>
          <a:p>
            <a:pPr lvl="1"/>
            <a:r>
              <a:rPr lang="en-US" sz="2000" dirty="0">
                <a:ea typeface="ＭＳ Ｐゴシック" pitchFamily="30" charset="-128"/>
              </a:rPr>
              <a:t>Source throttling to control access to memory system </a:t>
            </a:r>
            <a:r>
              <a:rPr lang="en-US" sz="1400" dirty="0">
                <a:solidFill>
                  <a:srgbClr val="006633"/>
                </a:solidFill>
              </a:rPr>
              <a:t>[Ebrahimi+ ASPLOS’10, ISCA’11, TOCS’12] [Ebrahimi+ MICRO’09] [</a:t>
            </a:r>
            <a:r>
              <a:rPr lang="en-US" sz="1400" dirty="0" err="1">
                <a:solidFill>
                  <a:srgbClr val="006633"/>
                </a:solidFill>
              </a:rPr>
              <a:t>Nychis</a:t>
            </a:r>
            <a:r>
              <a:rPr lang="en-US" sz="1400" dirty="0">
                <a:solidFill>
                  <a:srgbClr val="006633"/>
                </a:solidFill>
              </a:rPr>
              <a:t>+ HotNets’10] [</a:t>
            </a:r>
            <a:r>
              <a:rPr lang="en-US" sz="1400" dirty="0" err="1">
                <a:solidFill>
                  <a:srgbClr val="006633"/>
                </a:solidFill>
              </a:rPr>
              <a:t>Nychis</a:t>
            </a:r>
            <a:r>
              <a:rPr lang="en-US" sz="1400" dirty="0">
                <a:solidFill>
                  <a:srgbClr val="006633"/>
                </a:solidFill>
              </a:rPr>
              <a:t>+ SIGCOMM’12</a:t>
            </a:r>
            <a:r>
              <a:rPr lang="en-US" sz="1400" dirty="0" smtClean="0">
                <a:solidFill>
                  <a:srgbClr val="006633"/>
                </a:solidFill>
              </a:rPr>
              <a:t>]</a:t>
            </a:r>
            <a:endParaRPr lang="en-US" sz="1400" dirty="0">
              <a:solidFill>
                <a:srgbClr val="006633"/>
              </a:solidFill>
            </a:endParaRPr>
          </a:p>
          <a:p>
            <a:pPr lvl="1"/>
            <a:r>
              <a:rPr lang="en-US" sz="2000" dirty="0" err="1">
                <a:solidFill>
                  <a:srgbClr val="000000"/>
                </a:solidFill>
                <a:ea typeface="ＭＳ Ｐゴシック" pitchFamily="30" charset="-128"/>
                <a:cs typeface="+mn-cs"/>
              </a:rPr>
              <a:t>QoS</a:t>
            </a:r>
            <a:r>
              <a:rPr lang="en-US" sz="2000" dirty="0">
                <a:solidFill>
                  <a:srgbClr val="000000"/>
                </a:solidFill>
                <a:ea typeface="ＭＳ Ｐゴシック" pitchFamily="30" charset="-128"/>
                <a:cs typeface="+mn-cs"/>
              </a:rPr>
              <a:t>-aware data mapping to memory controllers </a:t>
            </a:r>
            <a:r>
              <a:rPr lang="en-US" sz="1400" dirty="0">
                <a:solidFill>
                  <a:srgbClr val="006633"/>
                </a:solidFill>
                <a:ea typeface="+mn-ea"/>
                <a:cs typeface="+mn-cs"/>
              </a:rPr>
              <a:t>[</a:t>
            </a:r>
            <a:r>
              <a:rPr lang="en-US" sz="1400" dirty="0" err="1">
                <a:solidFill>
                  <a:srgbClr val="006633"/>
                </a:solidFill>
                <a:ea typeface="+mn-ea"/>
                <a:cs typeface="+mn-cs"/>
              </a:rPr>
              <a:t>Muralidhara</a:t>
            </a:r>
            <a:r>
              <a:rPr lang="en-US" sz="1400" dirty="0">
                <a:solidFill>
                  <a:srgbClr val="006633"/>
                </a:solidFill>
                <a:ea typeface="+mn-ea"/>
                <a:cs typeface="+mn-cs"/>
              </a:rPr>
              <a:t>+ MICRO’11]</a:t>
            </a:r>
          </a:p>
          <a:p>
            <a:pPr lvl="1">
              <a:buClr>
                <a:srgbClr val="3B812F"/>
              </a:buClr>
            </a:pPr>
            <a:r>
              <a:rPr lang="en-US" sz="2000" dirty="0">
                <a:solidFill>
                  <a:srgbClr val="000000"/>
                </a:solidFill>
                <a:ea typeface="ＭＳ Ｐゴシック" pitchFamily="30" charset="-128"/>
              </a:rPr>
              <a:t>QoS-aware thread scheduling to </a:t>
            </a:r>
            <a:r>
              <a:rPr lang="en-US" sz="2000" dirty="0" smtClean="0">
                <a:solidFill>
                  <a:srgbClr val="000000"/>
                </a:solidFill>
                <a:ea typeface="ＭＳ Ｐゴシック" pitchFamily="30" charset="-128"/>
              </a:rPr>
              <a:t>cores </a:t>
            </a:r>
            <a:r>
              <a:rPr lang="en-US" sz="1400" dirty="0">
                <a:solidFill>
                  <a:srgbClr val="006633"/>
                </a:solidFill>
                <a:ea typeface="+mn-ea"/>
                <a:cs typeface="+mn-cs"/>
              </a:rPr>
              <a:t>[Das+ HPCA’13]</a:t>
            </a:r>
          </a:p>
          <a:p>
            <a:pPr lvl="1"/>
            <a:endParaRPr lang="en-US" dirty="0" smtClean="0"/>
          </a:p>
          <a:p>
            <a:endParaRPr lang="en-US" dirty="0" smtClean="0">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B5B996E0-F30A-4D4D-9230-93494278B895}" type="slidenum">
              <a:rPr lang="en-US" smtClean="0"/>
              <a:pPr>
                <a:defRPr/>
              </a:pPr>
              <a:t>22</a:t>
            </a:fld>
            <a:endParaRPr lang="en-US"/>
          </a:p>
        </p:txBody>
      </p:sp>
      <p:sp>
        <p:nvSpPr>
          <p:cNvPr id="6" name="Rectangle 5"/>
          <p:cNvSpPr/>
          <p:nvPr/>
        </p:nvSpPr>
        <p:spPr>
          <a:xfrm>
            <a:off x="899592" y="1844824"/>
            <a:ext cx="3624360" cy="428628"/>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p>
        </p:txBody>
      </p:sp>
    </p:spTree>
    <p:extLst>
      <p:ext uri="{BB962C8B-B14F-4D97-AF65-F5344CB8AC3E}">
        <p14:creationId xmlns:p14="http://schemas.microsoft.com/office/powerpoint/2010/main" val="33373837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QoS</a:t>
            </a:r>
            <a:r>
              <a:rPr lang="en-US" dirty="0" smtClean="0"/>
              <a:t>-Aware Memory Scheduling</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How to schedule requests to provide</a:t>
            </a:r>
          </a:p>
          <a:p>
            <a:pPr lvl="1"/>
            <a:r>
              <a:rPr lang="en-US" dirty="0" smtClean="0"/>
              <a:t>High system performance</a:t>
            </a:r>
          </a:p>
          <a:p>
            <a:pPr lvl="1"/>
            <a:r>
              <a:rPr lang="en-US" dirty="0" smtClean="0"/>
              <a:t>High fairness to applications</a:t>
            </a:r>
          </a:p>
          <a:p>
            <a:pPr lvl="1"/>
            <a:r>
              <a:rPr lang="en-US" dirty="0" smtClean="0"/>
              <a:t>Configurability to system software </a:t>
            </a:r>
          </a:p>
          <a:p>
            <a:pPr lvl="1"/>
            <a:endParaRPr lang="en-US" dirty="0"/>
          </a:p>
          <a:p>
            <a:r>
              <a:rPr lang="en-US" dirty="0" smtClean="0"/>
              <a:t>Memory controller needs to be aware of threads</a:t>
            </a:r>
            <a:endParaRPr lang="en-US" dirty="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23</a:t>
            </a:fld>
            <a:endParaRPr lang="en-US" altLang="en-US"/>
          </a:p>
        </p:txBody>
      </p:sp>
      <p:sp>
        <p:nvSpPr>
          <p:cNvPr id="15" name="Rounded Rectangle 14"/>
          <p:cNvSpPr/>
          <p:nvPr/>
        </p:nvSpPr>
        <p:spPr>
          <a:xfrm>
            <a:off x="2209800" y="1981201"/>
            <a:ext cx="1447800" cy="838200"/>
          </a:xfrm>
          <a:prstGeom prst="roundRect">
            <a:avLst/>
          </a:prstGeom>
          <a:noFill/>
          <a:ln w="31750" cap="flat" cmpd="sng" algn="ctr">
            <a:solidFill>
              <a:sysClr val="windowText" lastClr="000000"/>
            </a:solidFill>
            <a:prstDash val="sysDot"/>
          </a:ln>
          <a:effectLst/>
        </p:spPr>
        <p:txBody>
          <a:bodyPr lIns="91402" tIns="45702" rIns="91402" bIns="45702" rtlCol="0" anchor="ctr"/>
          <a:lstStyle/>
          <a:p>
            <a:pPr algn="ctr">
              <a:defRPr/>
            </a:pPr>
            <a:endParaRPr lang="en-US" kern="0">
              <a:solidFill>
                <a:sysClr val="window" lastClr="FFFFFF"/>
              </a:solidFill>
              <a:latin typeface="Calibri"/>
            </a:endParaRPr>
          </a:p>
        </p:txBody>
      </p:sp>
      <p:sp>
        <p:nvSpPr>
          <p:cNvPr id="16" name="Rectangle 15"/>
          <p:cNvSpPr/>
          <p:nvPr/>
        </p:nvSpPr>
        <p:spPr>
          <a:xfrm>
            <a:off x="2286000" y="2095501"/>
            <a:ext cx="1295400" cy="609600"/>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45702" rIns="0" bIns="45702" rtlCol="0" anchor="ctr"/>
          <a:lstStyle/>
          <a:p>
            <a:pPr algn="ctr">
              <a:lnSpc>
                <a:spcPct val="90000"/>
              </a:lnSpc>
              <a:defRPr/>
            </a:pPr>
            <a:r>
              <a:rPr lang="en-US" sz="2200" kern="0" dirty="0">
                <a:solidFill>
                  <a:sysClr val="window" lastClr="FFFFFF"/>
                </a:solidFill>
                <a:latin typeface="Calibri"/>
              </a:rPr>
              <a:t>Memory Controller</a:t>
            </a:r>
          </a:p>
        </p:txBody>
      </p:sp>
      <p:sp>
        <p:nvSpPr>
          <p:cNvPr id="17" name="Rectangle 16"/>
          <p:cNvSpPr/>
          <p:nvPr/>
        </p:nvSpPr>
        <p:spPr>
          <a:xfrm>
            <a:off x="762000" y="18288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a:defRPr/>
            </a:pPr>
            <a:r>
              <a:rPr lang="en-US" sz="2200" kern="0" dirty="0">
                <a:solidFill>
                  <a:sysClr val="window" lastClr="FFFFFF"/>
                </a:solidFill>
                <a:latin typeface="Calibri"/>
              </a:rPr>
              <a:t>Core</a:t>
            </a:r>
          </a:p>
        </p:txBody>
      </p:sp>
      <p:sp>
        <p:nvSpPr>
          <p:cNvPr id="18" name="Rectangle 17"/>
          <p:cNvSpPr/>
          <p:nvPr/>
        </p:nvSpPr>
        <p:spPr>
          <a:xfrm>
            <a:off x="1447800" y="18288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a:defRPr/>
            </a:pPr>
            <a:r>
              <a:rPr lang="en-US" sz="2200" kern="0" dirty="0">
                <a:solidFill>
                  <a:sysClr val="window" lastClr="FFFFFF"/>
                </a:solidFill>
                <a:latin typeface="Calibri"/>
              </a:rPr>
              <a:t>Core</a:t>
            </a:r>
          </a:p>
        </p:txBody>
      </p:sp>
      <p:sp>
        <p:nvSpPr>
          <p:cNvPr id="19" name="Rectangle 18"/>
          <p:cNvSpPr/>
          <p:nvPr/>
        </p:nvSpPr>
        <p:spPr>
          <a:xfrm>
            <a:off x="762000" y="24384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a:defRPr/>
            </a:pPr>
            <a:r>
              <a:rPr lang="en-US" sz="2200" kern="0" dirty="0">
                <a:solidFill>
                  <a:sysClr val="window" lastClr="FFFFFF"/>
                </a:solidFill>
                <a:latin typeface="Calibri"/>
              </a:rPr>
              <a:t>Core</a:t>
            </a:r>
          </a:p>
        </p:txBody>
      </p:sp>
      <p:sp>
        <p:nvSpPr>
          <p:cNvPr id="20" name="Rectangle 19"/>
          <p:cNvSpPr/>
          <p:nvPr/>
        </p:nvSpPr>
        <p:spPr>
          <a:xfrm>
            <a:off x="1447800" y="24384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a:defRPr/>
            </a:pPr>
            <a:r>
              <a:rPr lang="en-US" sz="2200" kern="0" dirty="0">
                <a:solidFill>
                  <a:sysClr val="window" lastClr="FFFFFF"/>
                </a:solidFill>
                <a:latin typeface="Calibri"/>
              </a:rPr>
              <a:t>Core</a:t>
            </a:r>
          </a:p>
        </p:txBody>
      </p:sp>
      <p:grpSp>
        <p:nvGrpSpPr>
          <p:cNvPr id="21" name="Group 20"/>
          <p:cNvGrpSpPr/>
          <p:nvPr/>
        </p:nvGrpSpPr>
        <p:grpSpPr>
          <a:xfrm>
            <a:off x="3759696" y="2132856"/>
            <a:ext cx="1676400" cy="457200"/>
            <a:chOff x="5105400" y="1866900"/>
            <a:chExt cx="1676400" cy="457200"/>
          </a:xfrm>
        </p:grpSpPr>
        <p:sp>
          <p:nvSpPr>
            <p:cNvPr id="22" name="Left-Right Arrow 21"/>
            <p:cNvSpPr/>
            <p:nvPr/>
          </p:nvSpPr>
          <p:spPr>
            <a:xfrm>
              <a:off x="5105400" y="1978270"/>
              <a:ext cx="457200" cy="234460"/>
            </a:xfrm>
            <a:prstGeom prst="leftRightArrow">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23" name="Rectangle 22"/>
            <p:cNvSpPr/>
            <p:nvPr/>
          </p:nvSpPr>
          <p:spPr>
            <a:xfrm>
              <a:off x="5715000" y="1866900"/>
              <a:ext cx="1066800" cy="4572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a:defRPr/>
              </a:pPr>
              <a:r>
                <a:rPr lang="en-US" sz="2000" kern="0" dirty="0">
                  <a:solidFill>
                    <a:sysClr val="window" lastClr="FFFFFF"/>
                  </a:solidFill>
                  <a:latin typeface="Calibri"/>
                </a:rPr>
                <a:t>Memory</a:t>
              </a:r>
            </a:p>
          </p:txBody>
        </p:sp>
      </p:grpSp>
      <p:cxnSp>
        <p:nvCxnSpPr>
          <p:cNvPr id="24" name="Curved Connector 23"/>
          <p:cNvCxnSpPr>
            <a:stCxn id="16" idx="0"/>
          </p:cNvCxnSpPr>
          <p:nvPr/>
        </p:nvCxnSpPr>
        <p:spPr>
          <a:xfrm rot="5400000" flipH="1" flipV="1">
            <a:off x="3011025" y="1525117"/>
            <a:ext cx="493067" cy="647700"/>
          </a:xfrm>
          <a:prstGeom prst="curvedConnector2">
            <a:avLst/>
          </a:prstGeom>
          <a:noFill/>
          <a:ln w="19050" cap="flat" cmpd="sng" algn="ctr">
            <a:solidFill>
              <a:srgbClr val="FF0000"/>
            </a:solidFill>
            <a:prstDash val="solid"/>
            <a:tailEnd type="arrow" w="lg" len="lg"/>
          </a:ln>
          <a:effectLst/>
        </p:spPr>
      </p:cxnSp>
      <p:sp>
        <p:nvSpPr>
          <p:cNvPr id="26" name="TextBox 25"/>
          <p:cNvSpPr txBox="1"/>
          <p:nvPr/>
        </p:nvSpPr>
        <p:spPr>
          <a:xfrm>
            <a:off x="3635896" y="1196752"/>
            <a:ext cx="4086944" cy="830997"/>
          </a:xfrm>
          <a:prstGeom prst="rect">
            <a:avLst/>
          </a:prstGeom>
          <a:noFill/>
        </p:spPr>
        <p:txBody>
          <a:bodyPr wrap="square" lIns="91402" tIns="45702" rIns="91402" bIns="45702" rtlCol="0">
            <a:spAutoFit/>
          </a:bodyPr>
          <a:lstStyle/>
          <a:p>
            <a:pPr>
              <a:defRPr/>
            </a:pPr>
            <a:r>
              <a:rPr lang="en-US" sz="2400" i="1" kern="0" dirty="0">
                <a:solidFill>
                  <a:srgbClr val="FF0000"/>
                </a:solidFill>
              </a:rPr>
              <a:t>Resolves memory contention by scheduling requests</a:t>
            </a:r>
          </a:p>
        </p:txBody>
      </p:sp>
    </p:spTree>
    <p:extLst>
      <p:ext uri="{BB962C8B-B14F-4D97-AF65-F5344CB8AC3E}">
        <p14:creationId xmlns:p14="http://schemas.microsoft.com/office/powerpoint/2010/main" val="5256344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628805"/>
            <a:ext cx="8428037" cy="822325"/>
          </a:xfrm>
        </p:spPr>
        <p:txBody>
          <a:bodyPr/>
          <a:lstStyle/>
          <a:p>
            <a:pPr algn="ctr" eaLnBrk="1" hangingPunct="1"/>
            <a:r>
              <a:rPr lang="en-US" sz="4000" dirty="0">
                <a:latin typeface="Garamond" charset="0"/>
              </a:rPr>
              <a:t>QoS-Aware Memory Scheduling:</a:t>
            </a:r>
            <a:br>
              <a:rPr lang="en-US" sz="4000" dirty="0">
                <a:latin typeface="Garamond" charset="0"/>
              </a:rPr>
            </a:br>
            <a:r>
              <a:rPr lang="en-US" sz="4000" dirty="0">
                <a:latin typeface="Garamond" charset="0"/>
              </a:rPr>
              <a:t>Evolution</a:t>
            </a: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11066799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dirty="0" err="1" smtClean="0"/>
              <a:t>QoS</a:t>
            </a:r>
            <a:r>
              <a:rPr lang="en-US" dirty="0" smtClean="0"/>
              <a:t>-Aware Memory Scheduling: Evolution</a:t>
            </a:r>
            <a:endParaRPr lang="en-US" dirty="0"/>
          </a:p>
        </p:txBody>
      </p:sp>
      <p:sp>
        <p:nvSpPr>
          <p:cNvPr id="3" name="Content Placeholder 2"/>
          <p:cNvSpPr>
            <a:spLocks noGrp="1"/>
          </p:cNvSpPr>
          <p:nvPr>
            <p:ph idx="1"/>
          </p:nvPr>
        </p:nvSpPr>
        <p:spPr>
          <a:xfrm>
            <a:off x="228600" y="980728"/>
            <a:ext cx="8610600" cy="5051648"/>
          </a:xfrm>
        </p:spPr>
        <p:txBody>
          <a:bodyPr/>
          <a:lstStyle/>
          <a:p>
            <a:r>
              <a:rPr lang="en-US" dirty="0" smtClean="0">
                <a:solidFill>
                  <a:srgbClr val="0000FF"/>
                </a:solidFill>
              </a:rPr>
              <a:t>Stall-time fair memory scheduling </a:t>
            </a:r>
            <a:r>
              <a:rPr lang="en-US" sz="1800" dirty="0">
                <a:solidFill>
                  <a:srgbClr val="008000"/>
                </a:solidFill>
              </a:rPr>
              <a:t>[Mutlu+ MICRO’07]</a:t>
            </a:r>
          </a:p>
          <a:p>
            <a:pPr lvl="1"/>
            <a:r>
              <a:rPr lang="en-US" sz="2000" dirty="0"/>
              <a:t>Idea: Estimate and balance thread slowdowns</a:t>
            </a:r>
          </a:p>
          <a:p>
            <a:pPr lvl="1"/>
            <a:r>
              <a:rPr lang="en-US" sz="2000" dirty="0"/>
              <a:t>Takeaway: </a:t>
            </a:r>
            <a:r>
              <a:rPr lang="en-US" sz="2000" dirty="0">
                <a:solidFill>
                  <a:srgbClr val="FF0000"/>
                </a:solidFill>
              </a:rPr>
              <a:t>Proportional thread progress improves performa</a:t>
            </a:r>
            <a:r>
              <a:rPr lang="en-US" dirty="0" smtClean="0">
                <a:solidFill>
                  <a:srgbClr val="FF0000"/>
                </a:solidFill>
              </a:rPr>
              <a:t>nce, </a:t>
            </a:r>
            <a:r>
              <a:rPr lang="en-US" sz="2000" dirty="0">
                <a:solidFill>
                  <a:srgbClr val="FF0000"/>
                </a:solidFill>
              </a:rPr>
              <a:t>especially when threads are “heavy” </a:t>
            </a:r>
            <a:r>
              <a:rPr lang="en-US" sz="2000" dirty="0"/>
              <a:t>(memory intensive)</a:t>
            </a:r>
          </a:p>
          <a:p>
            <a:pPr lvl="1"/>
            <a:endParaRPr lang="en-US" sz="1500" dirty="0"/>
          </a:p>
          <a:p>
            <a:r>
              <a:rPr lang="en-US" dirty="0" smtClean="0">
                <a:solidFill>
                  <a:srgbClr val="0000FF"/>
                </a:solidFill>
              </a:rPr>
              <a:t>Parallelism-aware batch scheduling </a:t>
            </a:r>
            <a:r>
              <a:rPr lang="en-US" sz="1800" dirty="0">
                <a:solidFill>
                  <a:srgbClr val="008000"/>
                </a:solidFill>
              </a:rPr>
              <a:t>[Mutlu+ ISCA’08, Top Picks’09]</a:t>
            </a:r>
          </a:p>
          <a:p>
            <a:pPr lvl="1"/>
            <a:r>
              <a:rPr lang="en-US" sz="2000" dirty="0"/>
              <a:t>Idea: Rank threads and service in rank order (to preserve bank parallelism); batch requests to prevent starvation</a:t>
            </a:r>
          </a:p>
          <a:p>
            <a:pPr lvl="1"/>
            <a:endParaRPr lang="en-US" sz="1500" dirty="0"/>
          </a:p>
          <a:p>
            <a:pPr lvl="1"/>
            <a:endParaRPr lang="en-US" sz="1500" dirty="0"/>
          </a:p>
          <a:p>
            <a:pPr lvl="1"/>
            <a:endParaRPr lang="en-US" sz="1500" dirty="0"/>
          </a:p>
          <a:p>
            <a:r>
              <a:rPr lang="en-US" dirty="0" smtClean="0">
                <a:solidFill>
                  <a:srgbClr val="0000FF"/>
                </a:solidFill>
              </a:rPr>
              <a:t>ATLAS memory scheduler </a:t>
            </a:r>
            <a:r>
              <a:rPr lang="en-US" sz="1800" dirty="0">
                <a:solidFill>
                  <a:srgbClr val="008000"/>
                </a:solidFill>
              </a:rPr>
              <a:t>[Kim+ HPCA’10]</a:t>
            </a:r>
          </a:p>
          <a:p>
            <a:pPr lvl="1"/>
            <a:endParaRPr lang="en-US" sz="1800" dirty="0"/>
          </a:p>
          <a:p>
            <a:pPr lvl="1"/>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25</a:t>
            </a:fld>
            <a:endParaRPr lang="en-US" altLang="en-US"/>
          </a:p>
        </p:txBody>
      </p:sp>
    </p:spTree>
    <p:extLst>
      <p:ext uri="{BB962C8B-B14F-4D97-AF65-F5344CB8AC3E}">
        <p14:creationId xmlns:p14="http://schemas.microsoft.com/office/powerpoint/2010/main" val="12046164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ounded Rectangle 89"/>
          <p:cNvSpPr/>
          <p:nvPr/>
        </p:nvSpPr>
        <p:spPr>
          <a:xfrm>
            <a:off x="6365067" y="2237626"/>
            <a:ext cx="541493" cy="1191383"/>
          </a:xfrm>
          <a:prstGeom prst="round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92" name="Rounded Rectangle 91"/>
          <p:cNvSpPr/>
          <p:nvPr/>
        </p:nvSpPr>
        <p:spPr>
          <a:xfrm>
            <a:off x="5747376" y="2237625"/>
            <a:ext cx="541493" cy="1191383"/>
          </a:xfrm>
          <a:prstGeom prst="round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rtlCol="0" anchor="ctr"/>
          <a:lstStyle/>
          <a:p>
            <a:pPr algn="ctr"/>
            <a:endParaRPr lang="en-US">
              <a:solidFill>
                <a:prstClr val="white"/>
              </a:solidFill>
              <a:latin typeface="Calibri"/>
            </a:endParaRPr>
          </a:p>
        </p:txBody>
      </p:sp>
      <p:sp>
        <p:nvSpPr>
          <p:cNvPr id="47" name="Q"/>
          <p:cNvSpPr/>
          <p:nvPr/>
        </p:nvSpPr>
        <p:spPr>
          <a:xfrm>
            <a:off x="2743200" y="3809999"/>
            <a:ext cx="1106586" cy="361844"/>
          </a:xfrm>
          <a:prstGeom prst="rect">
            <a:avLst/>
          </a:prstGeom>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endParaRPr lang="en-US" dirty="0" smtClean="0">
              <a:solidFill>
                <a:prstClr val="white"/>
              </a:solidFill>
              <a:latin typeface="Calibri"/>
            </a:endParaRPr>
          </a:p>
        </p:txBody>
      </p:sp>
      <p:sp>
        <p:nvSpPr>
          <p:cNvPr id="48" name="Q"/>
          <p:cNvSpPr/>
          <p:nvPr/>
        </p:nvSpPr>
        <p:spPr>
          <a:xfrm>
            <a:off x="1636614" y="3809999"/>
            <a:ext cx="1106586" cy="361844"/>
          </a:xfrm>
          <a:prstGeom prst="rect">
            <a:avLst/>
          </a:prstGeom>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endParaRPr lang="en-US" dirty="0" smtClean="0">
              <a:solidFill>
                <a:prstClr val="white"/>
              </a:solidFill>
              <a:latin typeface="Calibri"/>
            </a:endParaRPr>
          </a:p>
        </p:txBody>
      </p:sp>
      <p:sp>
        <p:nvSpPr>
          <p:cNvPr id="2" name="Title 1"/>
          <p:cNvSpPr>
            <a:spLocks noGrp="1"/>
          </p:cNvSpPr>
          <p:nvPr>
            <p:ph type="title"/>
          </p:nvPr>
        </p:nvSpPr>
        <p:spPr>
          <a:xfrm>
            <a:off x="457200" y="44624"/>
            <a:ext cx="8229600" cy="1143000"/>
          </a:xfrm>
        </p:spPr>
        <p:txBody>
          <a:bodyPr>
            <a:normAutofit/>
          </a:bodyPr>
          <a:lstStyle/>
          <a:p>
            <a:r>
              <a:rPr lang="en-US" sz="4000" kern="0" dirty="0">
                <a:solidFill>
                  <a:srgbClr val="006633"/>
                </a:solidFill>
                <a:latin typeface="Garamond"/>
              </a:rPr>
              <a:t>Within-Thread Bank Parallelism</a:t>
            </a:r>
            <a:endParaRPr lang="en-US" dirty="0"/>
          </a:p>
        </p:txBody>
      </p:sp>
      <p:sp>
        <p:nvSpPr>
          <p:cNvPr id="4" name="Slide Number Placeholder 3"/>
          <p:cNvSpPr>
            <a:spLocks noGrp="1"/>
          </p:cNvSpPr>
          <p:nvPr>
            <p:ph type="sldNum" sz="quarter" idx="12"/>
          </p:nvPr>
        </p:nvSpPr>
        <p:spPr/>
        <p:txBody>
          <a:bodyPr/>
          <a:lstStyle/>
          <a:p>
            <a:fld id="{1887C4A9-9BF4-4191-9AAE-9BDA7C4A68C3}" type="slidenum">
              <a:rPr lang="en-US" smtClean="0">
                <a:solidFill>
                  <a:prstClr val="black">
                    <a:tint val="75000"/>
                  </a:prstClr>
                </a:solidFill>
                <a:latin typeface="Calibri"/>
              </a:rPr>
              <a:pPr/>
              <a:t>26</a:t>
            </a:fld>
            <a:endParaRPr lang="en-US">
              <a:solidFill>
                <a:prstClr val="black">
                  <a:tint val="75000"/>
                </a:prstClr>
              </a:solidFill>
              <a:latin typeface="Calibri"/>
            </a:endParaRPr>
          </a:p>
        </p:txBody>
      </p:sp>
      <p:sp>
        <p:nvSpPr>
          <p:cNvPr id="5" name="Rectangle 4"/>
          <p:cNvSpPr/>
          <p:nvPr/>
        </p:nvSpPr>
        <p:spPr>
          <a:xfrm>
            <a:off x="2667000" y="2923424"/>
            <a:ext cx="990600" cy="5055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02" tIns="45702" rIns="91402" bIns="45702" rtlCol="0" anchor="ctr"/>
          <a:lstStyle/>
          <a:p>
            <a:pPr algn="ctr"/>
            <a:r>
              <a:rPr lang="en-US" sz="2000" b="1" dirty="0">
                <a:solidFill>
                  <a:prstClr val="white"/>
                </a:solidFill>
                <a:latin typeface="Calibri"/>
              </a:rPr>
              <a:t>Bank 0</a:t>
            </a:r>
          </a:p>
        </p:txBody>
      </p:sp>
      <p:sp>
        <p:nvSpPr>
          <p:cNvPr id="6" name="Rectangle 5"/>
          <p:cNvSpPr/>
          <p:nvPr/>
        </p:nvSpPr>
        <p:spPr>
          <a:xfrm>
            <a:off x="2667000" y="2237624"/>
            <a:ext cx="990600" cy="5055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02" tIns="45702" rIns="91402" bIns="45702" rtlCol="0" anchor="ctr"/>
          <a:lstStyle/>
          <a:p>
            <a:pPr algn="ctr"/>
            <a:r>
              <a:rPr lang="en-US" sz="2000" b="1" dirty="0">
                <a:solidFill>
                  <a:prstClr val="white"/>
                </a:solidFill>
                <a:latin typeface="Calibri"/>
              </a:rPr>
              <a:t>Bank 1</a:t>
            </a:r>
          </a:p>
        </p:txBody>
      </p:sp>
      <p:sp>
        <p:nvSpPr>
          <p:cNvPr id="7" name="B"/>
          <p:cNvSpPr/>
          <p:nvPr/>
        </p:nvSpPr>
        <p:spPr>
          <a:xfrm>
            <a:off x="1981200" y="3051631"/>
            <a:ext cx="457200" cy="24916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dirty="0" err="1" smtClean="0">
                <a:solidFill>
                  <a:prstClr val="white"/>
                </a:solidFill>
                <a:latin typeface="Calibri"/>
              </a:rPr>
              <a:t>req</a:t>
            </a:r>
            <a:endParaRPr lang="en-US" dirty="0" smtClean="0">
              <a:solidFill>
                <a:prstClr val="white"/>
              </a:solidFill>
              <a:latin typeface="Calibri"/>
            </a:endParaRPr>
          </a:p>
        </p:txBody>
      </p:sp>
      <p:sp>
        <p:nvSpPr>
          <p:cNvPr id="8" name="A"/>
          <p:cNvSpPr/>
          <p:nvPr/>
        </p:nvSpPr>
        <p:spPr>
          <a:xfrm>
            <a:off x="1981200" y="2365831"/>
            <a:ext cx="457200" cy="24916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dirty="0" err="1" smtClean="0">
                <a:solidFill>
                  <a:prstClr val="white"/>
                </a:solidFill>
                <a:latin typeface="Calibri"/>
              </a:rPr>
              <a:t>req</a:t>
            </a:r>
            <a:endParaRPr lang="en-US" dirty="0" smtClean="0">
              <a:solidFill>
                <a:prstClr val="white"/>
              </a:solidFill>
              <a:latin typeface="Calibri"/>
            </a:endParaRPr>
          </a:p>
        </p:txBody>
      </p:sp>
      <p:sp>
        <p:nvSpPr>
          <p:cNvPr id="9" name="A"/>
          <p:cNvSpPr/>
          <p:nvPr/>
        </p:nvSpPr>
        <p:spPr>
          <a:xfrm>
            <a:off x="1371600" y="2362207"/>
            <a:ext cx="457200" cy="24916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dirty="0" err="1" smtClean="0">
                <a:solidFill>
                  <a:prstClr val="white"/>
                </a:solidFill>
                <a:latin typeface="Calibri"/>
              </a:rPr>
              <a:t>req</a:t>
            </a:r>
            <a:endParaRPr lang="en-US" dirty="0" smtClean="0">
              <a:solidFill>
                <a:prstClr val="white"/>
              </a:solidFill>
              <a:latin typeface="Calibri"/>
            </a:endParaRPr>
          </a:p>
        </p:txBody>
      </p:sp>
      <p:sp>
        <p:nvSpPr>
          <p:cNvPr id="10" name="A"/>
          <p:cNvSpPr/>
          <p:nvPr/>
        </p:nvSpPr>
        <p:spPr>
          <a:xfrm>
            <a:off x="1371600" y="3048007"/>
            <a:ext cx="457200" cy="24916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dirty="0" err="1" smtClean="0">
                <a:solidFill>
                  <a:prstClr val="white"/>
                </a:solidFill>
                <a:latin typeface="Calibri"/>
              </a:rPr>
              <a:t>req</a:t>
            </a:r>
            <a:endParaRPr lang="en-US" dirty="0" smtClean="0">
              <a:solidFill>
                <a:prstClr val="white"/>
              </a:solidFill>
              <a:latin typeface="Calibri"/>
            </a:endParaRPr>
          </a:p>
        </p:txBody>
      </p:sp>
      <p:sp>
        <p:nvSpPr>
          <p:cNvPr id="11" name="TextBox 10"/>
          <p:cNvSpPr txBox="1"/>
          <p:nvPr/>
        </p:nvSpPr>
        <p:spPr>
          <a:xfrm>
            <a:off x="1143000" y="4552889"/>
            <a:ext cx="2971800" cy="400110"/>
          </a:xfrm>
          <a:prstGeom prst="rect">
            <a:avLst/>
          </a:prstGeom>
          <a:noFill/>
        </p:spPr>
        <p:txBody>
          <a:bodyPr wrap="square" lIns="91402" tIns="45702" rIns="91402" bIns="45702" rtlCol="0">
            <a:spAutoFit/>
          </a:bodyPr>
          <a:lstStyle/>
          <a:p>
            <a:pPr algn="ctr"/>
            <a:r>
              <a:rPr lang="en-US" sz="2000" i="1" dirty="0">
                <a:solidFill>
                  <a:prstClr val="black"/>
                </a:solidFill>
                <a:latin typeface="Calibri"/>
              </a:rPr>
              <a:t>memory service timeline</a:t>
            </a:r>
          </a:p>
        </p:txBody>
      </p:sp>
      <p:cxnSp>
        <p:nvCxnSpPr>
          <p:cNvPr id="12" name="Straight Arrow Connector 11"/>
          <p:cNvCxnSpPr/>
          <p:nvPr/>
        </p:nvCxnSpPr>
        <p:spPr>
          <a:xfrm flipV="1">
            <a:off x="1143000" y="4552896"/>
            <a:ext cx="3124200" cy="1"/>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A"/>
          <p:cNvSpPr/>
          <p:nvPr/>
        </p:nvSpPr>
        <p:spPr>
          <a:xfrm>
            <a:off x="381000" y="5257807"/>
            <a:ext cx="990600" cy="3048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sz="2000" b="1" dirty="0">
                <a:solidFill>
                  <a:srgbClr val="4F81BD"/>
                </a:solidFill>
                <a:latin typeface="Calibri"/>
              </a:rPr>
              <a:t>thread A </a:t>
            </a:r>
          </a:p>
        </p:txBody>
      </p:sp>
      <p:sp>
        <p:nvSpPr>
          <p:cNvPr id="15" name="A"/>
          <p:cNvSpPr/>
          <p:nvPr/>
        </p:nvSpPr>
        <p:spPr>
          <a:xfrm>
            <a:off x="381000" y="5715007"/>
            <a:ext cx="990600" cy="3048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sz="2000" b="1" dirty="0">
                <a:solidFill>
                  <a:srgbClr val="C0504D"/>
                </a:solidFill>
                <a:latin typeface="Calibri"/>
              </a:rPr>
              <a:t>thread B </a:t>
            </a:r>
          </a:p>
        </p:txBody>
      </p:sp>
      <p:sp>
        <p:nvSpPr>
          <p:cNvPr id="17" name="Q"/>
          <p:cNvSpPr/>
          <p:nvPr/>
        </p:nvSpPr>
        <p:spPr>
          <a:xfrm>
            <a:off x="1447800" y="4038599"/>
            <a:ext cx="1106586" cy="361844"/>
          </a:xfrm>
          <a:prstGeom prst="rect">
            <a:avLst/>
          </a:prstGeom>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endParaRPr lang="en-US" dirty="0" smtClean="0">
              <a:solidFill>
                <a:prstClr val="white"/>
              </a:solidFill>
              <a:latin typeface="Calibri"/>
            </a:endParaRPr>
          </a:p>
        </p:txBody>
      </p:sp>
      <p:sp>
        <p:nvSpPr>
          <p:cNvPr id="20" name="Q"/>
          <p:cNvSpPr/>
          <p:nvPr/>
        </p:nvSpPr>
        <p:spPr>
          <a:xfrm>
            <a:off x="2554387" y="4038599"/>
            <a:ext cx="1106586" cy="361844"/>
          </a:xfrm>
          <a:prstGeom prst="rect">
            <a:avLst/>
          </a:prstGeom>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endParaRPr lang="en-US" dirty="0" smtClean="0">
              <a:solidFill>
                <a:prstClr val="white"/>
              </a:solidFill>
              <a:latin typeface="Calibri"/>
            </a:endParaRPr>
          </a:p>
        </p:txBody>
      </p:sp>
      <p:sp>
        <p:nvSpPr>
          <p:cNvPr id="23" name="TextBox 22"/>
          <p:cNvSpPr txBox="1"/>
          <p:nvPr/>
        </p:nvSpPr>
        <p:spPr>
          <a:xfrm>
            <a:off x="1143000" y="6153091"/>
            <a:ext cx="2971800" cy="400110"/>
          </a:xfrm>
          <a:prstGeom prst="rect">
            <a:avLst/>
          </a:prstGeom>
          <a:noFill/>
        </p:spPr>
        <p:txBody>
          <a:bodyPr wrap="square" lIns="91402" tIns="45702" rIns="91402" bIns="45702" rtlCol="0">
            <a:spAutoFit/>
          </a:bodyPr>
          <a:lstStyle/>
          <a:p>
            <a:pPr algn="ctr"/>
            <a:r>
              <a:rPr lang="en-US" sz="2000" i="1" dirty="0">
                <a:solidFill>
                  <a:prstClr val="black"/>
                </a:solidFill>
                <a:latin typeface="Calibri"/>
              </a:rPr>
              <a:t>thread execution timeline</a:t>
            </a:r>
          </a:p>
        </p:txBody>
      </p:sp>
      <p:cxnSp>
        <p:nvCxnSpPr>
          <p:cNvPr id="24" name="Straight Arrow Connector 23"/>
          <p:cNvCxnSpPr/>
          <p:nvPr/>
        </p:nvCxnSpPr>
        <p:spPr>
          <a:xfrm flipV="1">
            <a:off x="1143000" y="6153097"/>
            <a:ext cx="3124200" cy="1"/>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25" name="Q"/>
          <p:cNvSpPr/>
          <p:nvPr/>
        </p:nvSpPr>
        <p:spPr>
          <a:xfrm>
            <a:off x="1520628" y="5265050"/>
            <a:ext cx="2213172" cy="297550"/>
          </a:xfrm>
          <a:prstGeom prst="rect">
            <a:avLst/>
          </a:prstGeom>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2000" b="1" dirty="0">
                <a:solidFill>
                  <a:prstClr val="white"/>
                </a:solidFill>
                <a:latin typeface="Calibri"/>
              </a:rPr>
              <a:t>WAIT</a:t>
            </a:r>
          </a:p>
        </p:txBody>
      </p:sp>
      <p:sp>
        <p:nvSpPr>
          <p:cNvPr id="28" name="Q"/>
          <p:cNvSpPr/>
          <p:nvPr/>
        </p:nvSpPr>
        <p:spPr>
          <a:xfrm>
            <a:off x="1520628" y="5715000"/>
            <a:ext cx="2213172" cy="285644"/>
          </a:xfrm>
          <a:prstGeom prst="rect">
            <a:avLst/>
          </a:prstGeom>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2000" b="1" dirty="0">
                <a:solidFill>
                  <a:prstClr val="white"/>
                </a:solidFill>
                <a:latin typeface="Calibri"/>
              </a:rPr>
              <a:t>WAIT</a:t>
            </a:r>
          </a:p>
        </p:txBody>
      </p:sp>
      <p:sp>
        <p:nvSpPr>
          <p:cNvPr id="31" name="A"/>
          <p:cNvSpPr/>
          <p:nvPr/>
        </p:nvSpPr>
        <p:spPr>
          <a:xfrm>
            <a:off x="2133600" y="1752606"/>
            <a:ext cx="990600" cy="3048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sz="2000" b="1" dirty="0">
                <a:solidFill>
                  <a:srgbClr val="C0504D"/>
                </a:solidFill>
                <a:latin typeface="Calibri"/>
              </a:rPr>
              <a:t>thread B </a:t>
            </a:r>
          </a:p>
        </p:txBody>
      </p:sp>
      <p:sp>
        <p:nvSpPr>
          <p:cNvPr id="32" name="A"/>
          <p:cNvSpPr/>
          <p:nvPr/>
        </p:nvSpPr>
        <p:spPr>
          <a:xfrm>
            <a:off x="228600" y="2667006"/>
            <a:ext cx="990600" cy="3048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sz="2000" b="1" dirty="0">
                <a:solidFill>
                  <a:srgbClr val="4F81BD"/>
                </a:solidFill>
                <a:latin typeface="Calibri"/>
              </a:rPr>
              <a:t>thread A </a:t>
            </a:r>
          </a:p>
        </p:txBody>
      </p:sp>
      <p:cxnSp>
        <p:nvCxnSpPr>
          <p:cNvPr id="34" name="Curved Connector 33"/>
          <p:cNvCxnSpPr>
            <a:stCxn id="8" idx="0"/>
            <a:endCxn id="31" idx="2"/>
          </p:cNvCxnSpPr>
          <p:nvPr/>
        </p:nvCxnSpPr>
        <p:spPr>
          <a:xfrm rot="5400000" flipH="1" flipV="1">
            <a:off x="2265138" y="2002061"/>
            <a:ext cx="308424" cy="419100"/>
          </a:xfrm>
          <a:prstGeom prst="curvedConnector3">
            <a:avLst>
              <a:gd name="adj1" fmla="val 50000"/>
            </a:avLst>
          </a:prstGeom>
          <a:ln w="127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Curved Connector 34"/>
          <p:cNvCxnSpPr>
            <a:stCxn id="10" idx="0"/>
            <a:endCxn id="31" idx="1"/>
          </p:cNvCxnSpPr>
          <p:nvPr/>
        </p:nvCxnSpPr>
        <p:spPr>
          <a:xfrm rot="5400000" flipH="1" flipV="1">
            <a:off x="1295400" y="2209799"/>
            <a:ext cx="1143000" cy="533400"/>
          </a:xfrm>
          <a:prstGeom prst="curvedConnector2">
            <a:avLst/>
          </a:prstGeom>
          <a:ln w="127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Curved Connector 37"/>
          <p:cNvCxnSpPr>
            <a:stCxn id="7" idx="0"/>
            <a:endCxn id="32" idx="3"/>
          </p:cNvCxnSpPr>
          <p:nvPr/>
        </p:nvCxnSpPr>
        <p:spPr>
          <a:xfrm rot="16200000" flipV="1">
            <a:off x="1598388" y="2440211"/>
            <a:ext cx="232224" cy="990600"/>
          </a:xfrm>
          <a:prstGeom prst="curvedConnector2">
            <a:avLst/>
          </a:prstGeom>
          <a:ln w="127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Curved Connector 43"/>
          <p:cNvCxnSpPr>
            <a:stCxn id="9" idx="1"/>
            <a:endCxn id="32" idx="0"/>
          </p:cNvCxnSpPr>
          <p:nvPr/>
        </p:nvCxnSpPr>
        <p:spPr>
          <a:xfrm rot="10800000" flipV="1">
            <a:off x="723900" y="2486782"/>
            <a:ext cx="647700" cy="180215"/>
          </a:xfrm>
          <a:prstGeom prst="curvedConnector2">
            <a:avLst/>
          </a:prstGeom>
          <a:ln w="127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49" name="Q"/>
          <p:cNvSpPr/>
          <p:nvPr/>
        </p:nvSpPr>
        <p:spPr>
          <a:xfrm>
            <a:off x="6056214" y="3810001"/>
            <a:ext cx="1106586" cy="361844"/>
          </a:xfrm>
          <a:prstGeom prst="rect">
            <a:avLst/>
          </a:prstGeom>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endParaRPr lang="en-US" dirty="0" smtClean="0">
              <a:solidFill>
                <a:prstClr val="white"/>
              </a:solidFill>
              <a:latin typeface="Calibri"/>
            </a:endParaRPr>
          </a:p>
        </p:txBody>
      </p:sp>
      <p:sp>
        <p:nvSpPr>
          <p:cNvPr id="50" name="Q"/>
          <p:cNvSpPr/>
          <p:nvPr/>
        </p:nvSpPr>
        <p:spPr>
          <a:xfrm>
            <a:off x="7162800" y="3810001"/>
            <a:ext cx="1106586" cy="361844"/>
          </a:xfrm>
          <a:prstGeom prst="rect">
            <a:avLst/>
          </a:prstGeom>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endParaRPr lang="en-US" dirty="0" smtClean="0">
              <a:solidFill>
                <a:prstClr val="white"/>
              </a:solidFill>
              <a:latin typeface="Calibri"/>
            </a:endParaRPr>
          </a:p>
        </p:txBody>
      </p:sp>
      <p:sp>
        <p:nvSpPr>
          <p:cNvPr id="51" name="Rectangle 50"/>
          <p:cNvSpPr/>
          <p:nvPr/>
        </p:nvSpPr>
        <p:spPr>
          <a:xfrm>
            <a:off x="7086600" y="2923426"/>
            <a:ext cx="990600" cy="5055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02" tIns="45702" rIns="91402" bIns="45702" rtlCol="0" anchor="ctr"/>
          <a:lstStyle/>
          <a:p>
            <a:pPr algn="ctr"/>
            <a:r>
              <a:rPr lang="en-US" sz="2000" b="1" dirty="0">
                <a:solidFill>
                  <a:prstClr val="white"/>
                </a:solidFill>
                <a:latin typeface="Calibri"/>
              </a:rPr>
              <a:t>Bank 0</a:t>
            </a:r>
          </a:p>
        </p:txBody>
      </p:sp>
      <p:sp>
        <p:nvSpPr>
          <p:cNvPr id="52" name="Rectangle 51"/>
          <p:cNvSpPr/>
          <p:nvPr/>
        </p:nvSpPr>
        <p:spPr>
          <a:xfrm>
            <a:off x="7086600" y="2237626"/>
            <a:ext cx="990600" cy="5055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02" tIns="45702" rIns="91402" bIns="45702" rtlCol="0" anchor="ctr"/>
          <a:lstStyle/>
          <a:p>
            <a:pPr algn="ctr"/>
            <a:r>
              <a:rPr lang="en-US" sz="2000" b="1" dirty="0">
                <a:solidFill>
                  <a:prstClr val="white"/>
                </a:solidFill>
                <a:latin typeface="Calibri"/>
              </a:rPr>
              <a:t>Bank 1</a:t>
            </a:r>
          </a:p>
        </p:txBody>
      </p:sp>
      <p:sp>
        <p:nvSpPr>
          <p:cNvPr id="53" name="B"/>
          <p:cNvSpPr/>
          <p:nvPr/>
        </p:nvSpPr>
        <p:spPr>
          <a:xfrm>
            <a:off x="6400800" y="3051633"/>
            <a:ext cx="457200" cy="24916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dirty="0" err="1" smtClean="0">
                <a:solidFill>
                  <a:prstClr val="white"/>
                </a:solidFill>
                <a:latin typeface="Calibri"/>
              </a:rPr>
              <a:t>req</a:t>
            </a:r>
            <a:endParaRPr lang="en-US" dirty="0" smtClean="0">
              <a:solidFill>
                <a:prstClr val="white"/>
              </a:solidFill>
              <a:latin typeface="Calibri"/>
            </a:endParaRPr>
          </a:p>
        </p:txBody>
      </p:sp>
      <p:sp>
        <p:nvSpPr>
          <p:cNvPr id="54" name="A"/>
          <p:cNvSpPr/>
          <p:nvPr/>
        </p:nvSpPr>
        <p:spPr>
          <a:xfrm>
            <a:off x="6400800" y="2365833"/>
            <a:ext cx="457200" cy="24916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dirty="0" err="1" smtClean="0">
                <a:solidFill>
                  <a:prstClr val="white"/>
                </a:solidFill>
                <a:latin typeface="Calibri"/>
              </a:rPr>
              <a:t>req</a:t>
            </a:r>
            <a:endParaRPr lang="en-US" dirty="0" smtClean="0">
              <a:solidFill>
                <a:prstClr val="white"/>
              </a:solidFill>
              <a:latin typeface="Calibri"/>
            </a:endParaRPr>
          </a:p>
        </p:txBody>
      </p:sp>
      <p:sp>
        <p:nvSpPr>
          <p:cNvPr id="55" name="A"/>
          <p:cNvSpPr/>
          <p:nvPr/>
        </p:nvSpPr>
        <p:spPr>
          <a:xfrm>
            <a:off x="5791200" y="2370301"/>
            <a:ext cx="457200" cy="24916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r>
              <a:rPr lang="en-US" dirty="0" err="1" smtClean="0">
                <a:solidFill>
                  <a:prstClr val="white"/>
                </a:solidFill>
                <a:latin typeface="Calibri"/>
              </a:rPr>
              <a:t>req</a:t>
            </a:r>
            <a:endParaRPr lang="en-US" dirty="0" smtClean="0">
              <a:solidFill>
                <a:prstClr val="white"/>
              </a:solidFill>
              <a:latin typeface="Calibri"/>
            </a:endParaRPr>
          </a:p>
        </p:txBody>
      </p:sp>
      <p:sp>
        <p:nvSpPr>
          <p:cNvPr id="56" name="A"/>
          <p:cNvSpPr/>
          <p:nvPr/>
        </p:nvSpPr>
        <p:spPr>
          <a:xfrm>
            <a:off x="5791200" y="3048009"/>
            <a:ext cx="457200" cy="24916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dirty="0" err="1" smtClean="0">
                <a:solidFill>
                  <a:prstClr val="white"/>
                </a:solidFill>
                <a:latin typeface="Calibri"/>
              </a:rPr>
              <a:t>req</a:t>
            </a:r>
            <a:endParaRPr lang="en-US" dirty="0" smtClean="0">
              <a:solidFill>
                <a:prstClr val="white"/>
              </a:solidFill>
              <a:latin typeface="Calibri"/>
            </a:endParaRPr>
          </a:p>
        </p:txBody>
      </p:sp>
      <p:sp>
        <p:nvSpPr>
          <p:cNvPr id="57" name="TextBox 56"/>
          <p:cNvSpPr txBox="1"/>
          <p:nvPr/>
        </p:nvSpPr>
        <p:spPr>
          <a:xfrm>
            <a:off x="5562600" y="4552891"/>
            <a:ext cx="2971800" cy="400110"/>
          </a:xfrm>
          <a:prstGeom prst="rect">
            <a:avLst/>
          </a:prstGeom>
          <a:noFill/>
        </p:spPr>
        <p:txBody>
          <a:bodyPr wrap="square" lIns="91402" tIns="45702" rIns="91402" bIns="45702" rtlCol="0">
            <a:spAutoFit/>
          </a:bodyPr>
          <a:lstStyle/>
          <a:p>
            <a:pPr algn="ctr"/>
            <a:r>
              <a:rPr lang="en-US" sz="2000" i="1" dirty="0">
                <a:solidFill>
                  <a:prstClr val="black"/>
                </a:solidFill>
                <a:latin typeface="Calibri"/>
              </a:rPr>
              <a:t>memory service timeline</a:t>
            </a:r>
          </a:p>
        </p:txBody>
      </p:sp>
      <p:cxnSp>
        <p:nvCxnSpPr>
          <p:cNvPr id="58" name="Straight Arrow Connector 57"/>
          <p:cNvCxnSpPr/>
          <p:nvPr/>
        </p:nvCxnSpPr>
        <p:spPr>
          <a:xfrm flipV="1">
            <a:off x="5562600" y="4552898"/>
            <a:ext cx="3124200" cy="1"/>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61" name="Q"/>
          <p:cNvSpPr/>
          <p:nvPr/>
        </p:nvSpPr>
        <p:spPr>
          <a:xfrm>
            <a:off x="5867401" y="4038601"/>
            <a:ext cx="1106586" cy="361844"/>
          </a:xfrm>
          <a:prstGeom prst="rect">
            <a:avLst/>
          </a:prstGeom>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02" rIns="0" bIns="45702" rtlCol="0" anchor="ctr"/>
          <a:lstStyle/>
          <a:p>
            <a:pPr algn="ctr"/>
            <a:endParaRPr lang="en-US" dirty="0" smtClean="0">
              <a:solidFill>
                <a:prstClr val="white"/>
              </a:solidFill>
              <a:latin typeface="Calibri"/>
            </a:endParaRPr>
          </a:p>
        </p:txBody>
      </p:sp>
      <p:sp>
        <p:nvSpPr>
          <p:cNvPr id="62" name="Q"/>
          <p:cNvSpPr/>
          <p:nvPr/>
        </p:nvSpPr>
        <p:spPr>
          <a:xfrm>
            <a:off x="6973986" y="4038601"/>
            <a:ext cx="1106586" cy="361844"/>
          </a:xfrm>
          <a:prstGeom prst="rect">
            <a:avLst/>
          </a:prstGeom>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endParaRPr lang="en-US" dirty="0" smtClean="0">
              <a:solidFill>
                <a:prstClr val="white"/>
              </a:solidFill>
              <a:latin typeface="Calibri"/>
            </a:endParaRPr>
          </a:p>
        </p:txBody>
      </p:sp>
      <p:sp>
        <p:nvSpPr>
          <p:cNvPr id="63" name="TextBox 62"/>
          <p:cNvSpPr txBox="1"/>
          <p:nvPr/>
        </p:nvSpPr>
        <p:spPr>
          <a:xfrm>
            <a:off x="5562600" y="6153092"/>
            <a:ext cx="2971800" cy="400110"/>
          </a:xfrm>
          <a:prstGeom prst="rect">
            <a:avLst/>
          </a:prstGeom>
          <a:noFill/>
        </p:spPr>
        <p:txBody>
          <a:bodyPr wrap="square" lIns="91402" tIns="45702" rIns="91402" bIns="45702" rtlCol="0">
            <a:spAutoFit/>
          </a:bodyPr>
          <a:lstStyle/>
          <a:p>
            <a:pPr algn="ctr"/>
            <a:r>
              <a:rPr lang="en-US" sz="2000" i="1" dirty="0">
                <a:solidFill>
                  <a:prstClr val="black"/>
                </a:solidFill>
                <a:latin typeface="Calibri"/>
              </a:rPr>
              <a:t>thread execution timeline</a:t>
            </a:r>
          </a:p>
        </p:txBody>
      </p:sp>
      <p:cxnSp>
        <p:nvCxnSpPr>
          <p:cNvPr id="64" name="Straight Arrow Connector 63"/>
          <p:cNvCxnSpPr/>
          <p:nvPr/>
        </p:nvCxnSpPr>
        <p:spPr>
          <a:xfrm flipV="1">
            <a:off x="5562600" y="6153099"/>
            <a:ext cx="3124200" cy="1"/>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65" name="Q"/>
          <p:cNvSpPr/>
          <p:nvPr/>
        </p:nvSpPr>
        <p:spPr>
          <a:xfrm>
            <a:off x="5940228" y="5265052"/>
            <a:ext cx="1146372" cy="297550"/>
          </a:xfrm>
          <a:prstGeom prst="rect">
            <a:avLst/>
          </a:prstGeom>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2000" b="1" dirty="0">
                <a:solidFill>
                  <a:prstClr val="white"/>
                </a:solidFill>
                <a:latin typeface="Calibri"/>
              </a:rPr>
              <a:t>WAIT</a:t>
            </a:r>
          </a:p>
        </p:txBody>
      </p:sp>
      <p:sp>
        <p:nvSpPr>
          <p:cNvPr id="66" name="Q"/>
          <p:cNvSpPr/>
          <p:nvPr/>
        </p:nvSpPr>
        <p:spPr>
          <a:xfrm>
            <a:off x="5940228" y="5715002"/>
            <a:ext cx="2213172" cy="285644"/>
          </a:xfrm>
          <a:prstGeom prst="rect">
            <a:avLst/>
          </a:prstGeom>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lIns="0" tIns="45702" rIns="0" bIns="45702" rtlCol="0" anchor="ctr"/>
          <a:lstStyle/>
          <a:p>
            <a:pPr algn="ctr"/>
            <a:r>
              <a:rPr lang="en-US" sz="2000" b="1" dirty="0">
                <a:solidFill>
                  <a:prstClr val="white"/>
                </a:solidFill>
                <a:latin typeface="Calibri"/>
              </a:rPr>
              <a:t>WAIT</a:t>
            </a:r>
          </a:p>
        </p:txBody>
      </p:sp>
      <p:sp>
        <p:nvSpPr>
          <p:cNvPr id="76" name="Rectangle 75"/>
          <p:cNvSpPr/>
          <p:nvPr/>
        </p:nvSpPr>
        <p:spPr>
          <a:xfrm rot="16200000">
            <a:off x="6874997" y="1339593"/>
            <a:ext cx="818381" cy="398906"/>
          </a:xfrm>
          <a:prstGeom prst="rect">
            <a:avLst/>
          </a:prstGeom>
        </p:spPr>
        <p:txBody>
          <a:bodyPr wrap="none" lIns="91402" tIns="45702" rIns="91402" bIns="45702">
            <a:spAutoFit/>
          </a:bodyPr>
          <a:lstStyle/>
          <a:p>
            <a:pPr algn="ctr">
              <a:lnSpc>
                <a:spcPct val="80000"/>
              </a:lnSpc>
              <a:defRPr/>
            </a:pPr>
            <a:r>
              <a:rPr lang="en-US" sz="2400" i="1" kern="0" dirty="0">
                <a:solidFill>
                  <a:srgbClr val="FF0000"/>
                </a:solidFill>
                <a:latin typeface="Calibri"/>
              </a:rPr>
              <a:t>rank</a:t>
            </a:r>
          </a:p>
        </p:txBody>
      </p:sp>
      <p:sp>
        <p:nvSpPr>
          <p:cNvPr id="77" name="A"/>
          <p:cNvSpPr/>
          <p:nvPr/>
        </p:nvSpPr>
        <p:spPr>
          <a:xfrm>
            <a:off x="7557975" y="1600207"/>
            <a:ext cx="990600" cy="3048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sz="2000" b="1" dirty="0">
                <a:solidFill>
                  <a:srgbClr val="C0504D"/>
                </a:solidFill>
                <a:latin typeface="Calibri"/>
              </a:rPr>
              <a:t>thread B </a:t>
            </a:r>
          </a:p>
        </p:txBody>
      </p:sp>
      <p:sp>
        <p:nvSpPr>
          <p:cNvPr id="78" name="A"/>
          <p:cNvSpPr/>
          <p:nvPr/>
        </p:nvSpPr>
        <p:spPr>
          <a:xfrm>
            <a:off x="7557975" y="1143008"/>
            <a:ext cx="990600" cy="3048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sz="2000" b="1" dirty="0">
                <a:solidFill>
                  <a:srgbClr val="4F81BD"/>
                </a:solidFill>
                <a:latin typeface="Calibri"/>
              </a:rPr>
              <a:t>thread A </a:t>
            </a:r>
          </a:p>
        </p:txBody>
      </p:sp>
      <p:cxnSp>
        <p:nvCxnSpPr>
          <p:cNvPr id="79" name="Straight Arrow Connector 78"/>
          <p:cNvCxnSpPr/>
          <p:nvPr/>
        </p:nvCxnSpPr>
        <p:spPr>
          <a:xfrm>
            <a:off x="7481775" y="990600"/>
            <a:ext cx="0" cy="1020690"/>
          </a:xfrm>
          <a:prstGeom prst="straightConnector1">
            <a:avLst/>
          </a:prstGeom>
          <a:ln w="3810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88" name="A"/>
          <p:cNvSpPr/>
          <p:nvPr/>
        </p:nvSpPr>
        <p:spPr>
          <a:xfrm>
            <a:off x="4800600" y="5257808"/>
            <a:ext cx="990600" cy="3048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sz="2000" b="1" dirty="0">
                <a:solidFill>
                  <a:srgbClr val="4F81BD"/>
                </a:solidFill>
                <a:latin typeface="Calibri"/>
              </a:rPr>
              <a:t>thread A </a:t>
            </a:r>
          </a:p>
        </p:txBody>
      </p:sp>
      <p:sp>
        <p:nvSpPr>
          <p:cNvPr id="89" name="A"/>
          <p:cNvSpPr/>
          <p:nvPr/>
        </p:nvSpPr>
        <p:spPr>
          <a:xfrm>
            <a:off x="4800600" y="5715008"/>
            <a:ext cx="990600" cy="3048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tIns="45702" rIns="0" bIns="45702" rtlCol="0" anchor="ctr"/>
          <a:lstStyle/>
          <a:p>
            <a:pPr algn="ctr"/>
            <a:r>
              <a:rPr lang="en-US" sz="2000" b="1" dirty="0">
                <a:solidFill>
                  <a:srgbClr val="C0504D"/>
                </a:solidFill>
                <a:latin typeface="Calibri"/>
              </a:rPr>
              <a:t>thread B </a:t>
            </a:r>
          </a:p>
        </p:txBody>
      </p:sp>
      <p:cxnSp>
        <p:nvCxnSpPr>
          <p:cNvPr id="93" name="Straight Arrow Connector 92"/>
          <p:cNvCxnSpPr/>
          <p:nvPr/>
        </p:nvCxnSpPr>
        <p:spPr>
          <a:xfrm flipH="1">
            <a:off x="7162800" y="5410200"/>
            <a:ext cx="917772" cy="0"/>
          </a:xfrm>
          <a:prstGeom prst="straightConnector1">
            <a:avLst/>
          </a:prstGeom>
          <a:ln w="3810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6690638" y="4970824"/>
            <a:ext cx="1919962" cy="371855"/>
          </a:xfrm>
          <a:prstGeom prst="rect">
            <a:avLst/>
          </a:prstGeom>
        </p:spPr>
        <p:txBody>
          <a:bodyPr wrap="square" lIns="91402" tIns="45702" rIns="91402" bIns="45702">
            <a:spAutoFit/>
          </a:bodyPr>
          <a:lstStyle/>
          <a:p>
            <a:pPr algn="ctr">
              <a:lnSpc>
                <a:spcPct val="80000"/>
              </a:lnSpc>
              <a:defRPr/>
            </a:pPr>
            <a:r>
              <a:rPr lang="en-US" sz="2200" i="1" kern="0" dirty="0">
                <a:solidFill>
                  <a:srgbClr val="FF0000"/>
                </a:solidFill>
                <a:latin typeface="Calibri"/>
              </a:rPr>
              <a:t>SAVED CYCLES</a:t>
            </a:r>
          </a:p>
        </p:txBody>
      </p:sp>
      <p:sp>
        <p:nvSpPr>
          <p:cNvPr id="100" name="Rectangle 99"/>
          <p:cNvSpPr/>
          <p:nvPr/>
        </p:nvSpPr>
        <p:spPr>
          <a:xfrm>
            <a:off x="5484889" y="1303287"/>
            <a:ext cx="1564670" cy="453007"/>
          </a:xfrm>
          <a:prstGeom prst="rect">
            <a:avLst/>
          </a:prstGeom>
        </p:spPr>
        <p:txBody>
          <a:bodyPr wrap="none" lIns="91402" tIns="45702" rIns="91402" bIns="45702" anchor="ctr">
            <a:spAutoFit/>
          </a:bodyPr>
          <a:lstStyle/>
          <a:p>
            <a:pPr algn="ctr">
              <a:lnSpc>
                <a:spcPct val="80000"/>
              </a:lnSpc>
              <a:defRPr/>
            </a:pPr>
            <a:r>
              <a:rPr lang="en-US" sz="2800" b="1" kern="0" dirty="0">
                <a:solidFill>
                  <a:prstClr val="black"/>
                </a:solidFill>
                <a:latin typeface="Calibri"/>
              </a:rPr>
              <a:t>Key Idea:</a:t>
            </a:r>
          </a:p>
        </p:txBody>
      </p:sp>
    </p:spTree>
    <p:custDataLst>
      <p:tags r:id="rId1"/>
    </p:custDataLst>
    <p:extLst>
      <p:ext uri="{BB962C8B-B14F-4D97-AF65-F5344CB8AC3E}">
        <p14:creationId xmlns:p14="http://schemas.microsoft.com/office/powerpoint/2010/main" val="1881909378"/>
      </p:ext>
    </p:extLst>
  </p:cSld>
  <p:clrMapOvr>
    <a:masterClrMapping/>
  </p:clrMapOvr>
  <mc:AlternateContent xmlns:mc="http://schemas.openxmlformats.org/markup-compatibility/2006" xmlns:p14="http://schemas.microsoft.com/office/powerpoint/2010/main">
    <mc:Choice Requires="p14">
      <p:transition spd="slow" p14:dur="2000" advTm="130211"/>
    </mc:Choice>
    <mc:Fallback xmlns="">
      <p:transition spd="slow" advTm="13021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1" nodeType="click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par>
                                <p:cTn id="73" presetID="1" presetClass="entr" presetSubtype="0" fill="hold" grpId="1" nodeType="with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37" presetClass="path" presetSubtype="0" accel="50000" decel="50000" fill="hold" grpId="0" nodeType="clickEffect">
                                  <p:stCondLst>
                                    <p:cond delay="0"/>
                                  </p:stCondLst>
                                  <p:childTnLst>
                                    <p:animMotion origin="layout" path="M 1.11022E-16 0.00023 L -0.01788 0.0273 C -0.0217 0.03354 -0.02726 0.03701 -0.03316 0.03701 C -0.03976 0.03701 -0.04514 0.03354 -0.04896 0.0273 L -0.06667 0.00023 " pathEditMode="relative" rAng="0" ptsTypes="FffFF">
                                      <p:cBhvr>
                                        <p:cTn id="86" dur="2000" fill="hold"/>
                                        <p:tgtEl>
                                          <p:spTgt spid="54"/>
                                        </p:tgtEl>
                                        <p:attrNameLst>
                                          <p:attrName>ppt_x</p:attrName>
                                          <p:attrName>ppt_y</p:attrName>
                                        </p:attrNameLst>
                                      </p:cBhvr>
                                      <p:rCtr x="-3333" y="1827"/>
                                    </p:animMotion>
                                  </p:childTnLst>
                                </p:cTn>
                              </p:par>
                              <p:par>
                                <p:cTn id="87" presetID="44" presetClass="path" presetSubtype="0" accel="50000" decel="50000" fill="hold" grpId="0" nodeType="withEffect">
                                  <p:stCondLst>
                                    <p:cond delay="0"/>
                                  </p:stCondLst>
                                  <p:childTnLst>
                                    <p:animMotion origin="layout" path="M -3.33333E-6 0.00069 L 0.01771 -0.02984 C 0.02153 -0.03678 0.02709 -0.04025 0.03299 -0.04025 C 0.03959 -0.04025 0.04497 -0.03678 0.04879 -0.02984 L 0.06667 0.00069 " pathEditMode="relative" rAng="0" ptsTypes="FffFF">
                                      <p:cBhvr>
                                        <p:cTn id="88" dur="2000" fill="hold"/>
                                        <p:tgtEl>
                                          <p:spTgt spid="55"/>
                                        </p:tgtEl>
                                        <p:attrNameLst>
                                          <p:attrName>ppt_x</p:attrName>
                                          <p:attrName>ppt_y</p:attrName>
                                        </p:attrNameLst>
                                      </p:cBhvr>
                                      <p:rCtr x="3333" y="-2059"/>
                                    </p:animMotion>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9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9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7"/>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5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2"/>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64"/>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5"/>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6"/>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88"/>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89"/>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93"/>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2" grpId="0" animBg="1"/>
      <p:bldP spid="47" grpId="0" animBg="1"/>
      <p:bldP spid="48" grpId="0" animBg="1"/>
      <p:bldP spid="5" grpId="0" animBg="1"/>
      <p:bldP spid="6" grpId="0" animBg="1"/>
      <p:bldP spid="7" grpId="0" animBg="1"/>
      <p:bldP spid="8" grpId="0" animBg="1"/>
      <p:bldP spid="9" grpId="0" animBg="1"/>
      <p:bldP spid="10" grpId="0" animBg="1"/>
      <p:bldP spid="11" grpId="0"/>
      <p:bldP spid="13" grpId="0"/>
      <p:bldP spid="15" grpId="0"/>
      <p:bldP spid="17" grpId="0" animBg="1"/>
      <p:bldP spid="20" grpId="0" animBg="1"/>
      <p:bldP spid="23" grpId="0"/>
      <p:bldP spid="25" grpId="0" animBg="1"/>
      <p:bldP spid="28" grpId="0" animBg="1"/>
      <p:bldP spid="31" grpId="0"/>
      <p:bldP spid="32" grpId="0"/>
      <p:bldP spid="49" grpId="0" animBg="1"/>
      <p:bldP spid="50" grpId="0" animBg="1"/>
      <p:bldP spid="51" grpId="0" animBg="1"/>
      <p:bldP spid="52" grpId="0" animBg="1"/>
      <p:bldP spid="53" grpId="0" animBg="1"/>
      <p:bldP spid="54" grpId="0" animBg="1"/>
      <p:bldP spid="54" grpId="1" animBg="1"/>
      <p:bldP spid="55" grpId="0" animBg="1"/>
      <p:bldP spid="55" grpId="1" animBg="1"/>
      <p:bldP spid="56" grpId="0" animBg="1"/>
      <p:bldP spid="57" grpId="0"/>
      <p:bldP spid="61" grpId="0" animBg="1"/>
      <p:bldP spid="62" grpId="0" animBg="1"/>
      <p:bldP spid="63" grpId="0"/>
      <p:bldP spid="65" grpId="0" animBg="1"/>
      <p:bldP spid="66" grpId="0" animBg="1"/>
      <p:bldP spid="76" grpId="0"/>
      <p:bldP spid="77" grpId="0"/>
      <p:bldP spid="78" grpId="0"/>
      <p:bldP spid="88" grpId="0"/>
      <p:bldP spid="89" grpId="0"/>
      <p:bldP spid="98" grpId="0"/>
      <p:bldP spid="10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Parallelism-Aware Batch Scheduling </a:t>
            </a:r>
            <a:r>
              <a:rPr lang="en-US" sz="2400" dirty="0"/>
              <a:t>[ISCA’08]</a:t>
            </a:r>
          </a:p>
        </p:txBody>
      </p:sp>
      <p:sp>
        <p:nvSpPr>
          <p:cNvPr id="3" name="Content Placeholder 2"/>
          <p:cNvSpPr>
            <a:spLocks noGrp="1"/>
          </p:cNvSpPr>
          <p:nvPr>
            <p:ph idx="1"/>
          </p:nvPr>
        </p:nvSpPr>
        <p:spPr>
          <a:xfrm>
            <a:off x="103524" y="1186157"/>
            <a:ext cx="5957649" cy="4554451"/>
          </a:xfrm>
        </p:spPr>
        <p:txBody>
          <a:bodyPr/>
          <a:lstStyle/>
          <a:p>
            <a:r>
              <a:rPr lang="en-US" sz="2200" dirty="0"/>
              <a:t>Principle 1: </a:t>
            </a:r>
            <a:r>
              <a:rPr lang="en-US" sz="2200" dirty="0">
                <a:solidFill>
                  <a:srgbClr val="FF0000"/>
                </a:solidFill>
              </a:rPr>
              <a:t>Schedule</a:t>
            </a:r>
            <a:r>
              <a:rPr lang="en-US" sz="2200" dirty="0"/>
              <a:t> </a:t>
            </a:r>
            <a:r>
              <a:rPr lang="en-US" sz="2200" dirty="0">
                <a:solidFill>
                  <a:srgbClr val="FF0000"/>
                </a:solidFill>
              </a:rPr>
              <a:t>requests from a thread back to back</a:t>
            </a:r>
          </a:p>
          <a:p>
            <a:pPr lvl="1"/>
            <a:r>
              <a:rPr lang="en-US" sz="1800" dirty="0">
                <a:solidFill>
                  <a:srgbClr val="003399"/>
                </a:solidFill>
              </a:rPr>
              <a:t>Preserves each thread’s bank parallelism</a:t>
            </a:r>
          </a:p>
          <a:p>
            <a:pPr lvl="1"/>
            <a:r>
              <a:rPr lang="en-US" sz="1800" dirty="0"/>
              <a:t>But, this can cause starvation…</a:t>
            </a:r>
          </a:p>
          <a:p>
            <a:pPr lvl="1"/>
            <a:endParaRPr lang="en-US" dirty="0" smtClean="0"/>
          </a:p>
          <a:p>
            <a:pPr lvl="1"/>
            <a:endParaRPr lang="en-US" dirty="0" smtClean="0"/>
          </a:p>
          <a:p>
            <a:r>
              <a:rPr lang="en-US" sz="2200" dirty="0"/>
              <a:t>Principle 2: Group a fixed number of oldest requests from each thread into a “batch”</a:t>
            </a:r>
          </a:p>
          <a:p>
            <a:pPr lvl="1"/>
            <a:r>
              <a:rPr lang="en-US" sz="1800" dirty="0">
                <a:solidFill>
                  <a:srgbClr val="FF0000"/>
                </a:solidFill>
              </a:rPr>
              <a:t>Service the batch before all other requests</a:t>
            </a:r>
          </a:p>
          <a:p>
            <a:pPr lvl="1"/>
            <a:r>
              <a:rPr lang="en-US" sz="1800" dirty="0"/>
              <a:t>Form a new batch when the current batch is done</a:t>
            </a:r>
          </a:p>
          <a:p>
            <a:pPr lvl="1"/>
            <a:r>
              <a:rPr lang="en-US" sz="1800" dirty="0">
                <a:solidFill>
                  <a:srgbClr val="003399"/>
                </a:solidFill>
              </a:rPr>
              <a:t>Eliminates starvation, provides fairness</a:t>
            </a:r>
            <a:endParaRPr lang="en-US" sz="1800" dirty="0"/>
          </a:p>
          <a:p>
            <a:pPr lvl="1"/>
            <a:endParaRPr lang="en-US" sz="1800" dirty="0">
              <a:solidFill>
                <a:srgbClr val="003399"/>
              </a:solidFill>
            </a:endParaRPr>
          </a:p>
          <a:p>
            <a:pPr lvl="1"/>
            <a:endParaRPr lang="en-US" dirty="0" smtClean="0">
              <a:solidFill>
                <a:srgbClr val="003399"/>
              </a:solidFill>
            </a:endParaRPr>
          </a:p>
          <a:p>
            <a:endParaRPr lang="en-US" dirty="0" smtClean="0"/>
          </a:p>
          <a:p>
            <a:pPr lvl="1"/>
            <a:endParaRPr lang="en-US" dirty="0" smtClean="0"/>
          </a:p>
          <a:p>
            <a:pPr lvl="1"/>
            <a:endParaRPr lang="en-US" dirty="0" smtClean="0"/>
          </a:p>
        </p:txBody>
      </p:sp>
      <p:sp>
        <p:nvSpPr>
          <p:cNvPr id="4" name="Slide Number Placeholder 3"/>
          <p:cNvSpPr>
            <a:spLocks noGrp="1"/>
          </p:cNvSpPr>
          <p:nvPr>
            <p:ph type="sldNum" sz="quarter" idx="11"/>
          </p:nvPr>
        </p:nvSpPr>
        <p:spPr/>
        <p:txBody>
          <a:bodyPr/>
          <a:lstStyle/>
          <a:p>
            <a:pPr>
              <a:defRPr/>
            </a:pPr>
            <a:fld id="{D8B2FBAE-2788-454F-856A-052983D7F618}" type="slidenum">
              <a:rPr lang="en-US" altLang="en-US" smtClean="0">
                <a:solidFill>
                  <a:srgbClr val="000000"/>
                </a:solidFill>
              </a:rPr>
              <a:pPr>
                <a:defRPr/>
              </a:pPr>
              <a:t>27</a:t>
            </a:fld>
            <a:endParaRPr lang="en-US" altLang="en-US">
              <a:solidFill>
                <a:srgbClr val="000000"/>
              </a:solidFill>
            </a:endParaRPr>
          </a:p>
        </p:txBody>
      </p:sp>
      <p:sp>
        <p:nvSpPr>
          <p:cNvPr id="5" name="Rectangle 3"/>
          <p:cNvSpPr>
            <a:spLocks noChangeArrowheads="1"/>
          </p:cNvSpPr>
          <p:nvPr/>
        </p:nvSpPr>
        <p:spPr bwMode="auto">
          <a:xfrm>
            <a:off x="6539677" y="4801392"/>
            <a:ext cx="762000" cy="939208"/>
          </a:xfrm>
          <a:prstGeom prst="rect">
            <a:avLst/>
          </a:prstGeom>
          <a:noFill/>
          <a:ln w="9525">
            <a:solidFill>
              <a:schemeClr val="tx1"/>
            </a:solidFill>
            <a:miter lim="800000"/>
            <a:headEnd/>
            <a:tailEnd/>
          </a:ln>
        </p:spPr>
        <p:txBody>
          <a:bodyPr wrap="none" lIns="91402" tIns="45702" rIns="91402" bIns="45702" anchor="ctr"/>
          <a:lstStyle/>
          <a:p>
            <a:endParaRPr lang="en-US">
              <a:solidFill>
                <a:srgbClr val="FFFFFF"/>
              </a:solidFill>
              <a:latin typeface="Tahoma"/>
            </a:endParaRPr>
          </a:p>
        </p:txBody>
      </p:sp>
      <p:sp>
        <p:nvSpPr>
          <p:cNvPr id="6" name="Text Box 80"/>
          <p:cNvSpPr txBox="1">
            <a:spLocks noChangeArrowheads="1"/>
          </p:cNvSpPr>
          <p:nvPr/>
        </p:nvSpPr>
        <p:spPr bwMode="auto">
          <a:xfrm>
            <a:off x="6511681" y="5070794"/>
            <a:ext cx="822661" cy="338554"/>
          </a:xfrm>
          <a:prstGeom prst="rect">
            <a:avLst/>
          </a:prstGeom>
          <a:noFill/>
          <a:ln w="9525">
            <a:noFill/>
            <a:miter lim="800000"/>
            <a:headEnd/>
            <a:tailEnd/>
          </a:ln>
        </p:spPr>
        <p:txBody>
          <a:bodyPr wrap="none" lIns="91402" tIns="45702" rIns="91402" bIns="45702">
            <a:spAutoFit/>
          </a:bodyPr>
          <a:lstStyle/>
          <a:p>
            <a:r>
              <a:rPr lang="en-US" sz="1600" dirty="0">
                <a:solidFill>
                  <a:srgbClr val="000000"/>
                </a:solidFill>
                <a:latin typeface="Tahoma"/>
              </a:rPr>
              <a:t>Bank 0</a:t>
            </a:r>
          </a:p>
        </p:txBody>
      </p:sp>
      <p:sp>
        <p:nvSpPr>
          <p:cNvPr id="7" name="Rectangle 3"/>
          <p:cNvSpPr>
            <a:spLocks noChangeArrowheads="1"/>
          </p:cNvSpPr>
          <p:nvPr/>
        </p:nvSpPr>
        <p:spPr bwMode="auto">
          <a:xfrm>
            <a:off x="7454077" y="4801392"/>
            <a:ext cx="762000" cy="939208"/>
          </a:xfrm>
          <a:prstGeom prst="rect">
            <a:avLst/>
          </a:prstGeom>
          <a:noFill/>
          <a:ln w="9525">
            <a:solidFill>
              <a:schemeClr val="tx1"/>
            </a:solidFill>
            <a:miter lim="800000"/>
            <a:headEnd/>
            <a:tailEnd/>
          </a:ln>
        </p:spPr>
        <p:txBody>
          <a:bodyPr wrap="none" lIns="91402" tIns="45702" rIns="91402" bIns="45702" anchor="ctr"/>
          <a:lstStyle/>
          <a:p>
            <a:endParaRPr lang="en-US">
              <a:solidFill>
                <a:srgbClr val="FFFFFF"/>
              </a:solidFill>
              <a:latin typeface="Tahoma"/>
            </a:endParaRPr>
          </a:p>
        </p:txBody>
      </p:sp>
      <p:sp>
        <p:nvSpPr>
          <p:cNvPr id="8" name="Text Box 80"/>
          <p:cNvSpPr txBox="1">
            <a:spLocks noChangeArrowheads="1"/>
          </p:cNvSpPr>
          <p:nvPr/>
        </p:nvSpPr>
        <p:spPr bwMode="auto">
          <a:xfrm>
            <a:off x="7454084" y="5070794"/>
            <a:ext cx="822661" cy="338554"/>
          </a:xfrm>
          <a:prstGeom prst="rect">
            <a:avLst/>
          </a:prstGeom>
          <a:noFill/>
          <a:ln w="9525">
            <a:noFill/>
            <a:miter lim="800000"/>
            <a:headEnd/>
            <a:tailEnd/>
          </a:ln>
        </p:spPr>
        <p:txBody>
          <a:bodyPr wrap="none" lIns="91402" tIns="45702" rIns="91402" bIns="45702">
            <a:spAutoFit/>
          </a:bodyPr>
          <a:lstStyle/>
          <a:p>
            <a:r>
              <a:rPr lang="en-US" sz="1600" dirty="0">
                <a:solidFill>
                  <a:srgbClr val="000000"/>
                </a:solidFill>
                <a:latin typeface="Tahoma"/>
              </a:rPr>
              <a:t>Bank 1</a:t>
            </a:r>
          </a:p>
        </p:txBody>
      </p:sp>
      <p:sp>
        <p:nvSpPr>
          <p:cNvPr id="9" name="Rectangle 8"/>
          <p:cNvSpPr/>
          <p:nvPr/>
        </p:nvSpPr>
        <p:spPr bwMode="auto">
          <a:xfrm>
            <a:off x="6539677" y="4224674"/>
            <a:ext cx="762000" cy="253093"/>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r>
              <a:rPr lang="en-US" sz="1400" dirty="0">
                <a:solidFill>
                  <a:srgbClr val="FFFFFF"/>
                </a:solidFill>
                <a:latin typeface="Arial" pitchFamily="34" charset="0"/>
              </a:rPr>
              <a:t>T0</a:t>
            </a:r>
          </a:p>
        </p:txBody>
      </p:sp>
      <p:sp>
        <p:nvSpPr>
          <p:cNvPr id="10" name="Rectangle 9"/>
          <p:cNvSpPr/>
          <p:nvPr/>
        </p:nvSpPr>
        <p:spPr bwMode="auto">
          <a:xfrm>
            <a:off x="7454077" y="3829058"/>
            <a:ext cx="762000" cy="253093"/>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r>
              <a:rPr lang="en-US" sz="1400" dirty="0">
                <a:solidFill>
                  <a:srgbClr val="FFFFFF"/>
                </a:solidFill>
                <a:latin typeface="Arial" pitchFamily="34" charset="0"/>
              </a:rPr>
              <a:t>T0</a:t>
            </a:r>
          </a:p>
        </p:txBody>
      </p:sp>
      <p:sp>
        <p:nvSpPr>
          <p:cNvPr id="11" name="Rectangle 10"/>
          <p:cNvSpPr/>
          <p:nvPr/>
        </p:nvSpPr>
        <p:spPr bwMode="auto">
          <a:xfrm>
            <a:off x="7454077" y="4224674"/>
            <a:ext cx="762000" cy="253093"/>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r>
              <a:rPr lang="en-US" sz="1400" dirty="0">
                <a:solidFill>
                  <a:srgbClr val="FFFFFF"/>
                </a:solidFill>
                <a:latin typeface="Arial" pitchFamily="34" charset="0"/>
              </a:rPr>
              <a:t>T1</a:t>
            </a:r>
          </a:p>
        </p:txBody>
      </p:sp>
      <p:sp>
        <p:nvSpPr>
          <p:cNvPr id="12" name="Rectangle 11"/>
          <p:cNvSpPr/>
          <p:nvPr/>
        </p:nvSpPr>
        <p:spPr bwMode="auto">
          <a:xfrm>
            <a:off x="6539677" y="3429010"/>
            <a:ext cx="762000" cy="253093"/>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r>
              <a:rPr lang="en-US" sz="1400" dirty="0">
                <a:solidFill>
                  <a:srgbClr val="FFFFFF"/>
                </a:solidFill>
                <a:latin typeface="Arial" pitchFamily="34" charset="0"/>
              </a:rPr>
              <a:t>T1</a:t>
            </a:r>
          </a:p>
        </p:txBody>
      </p:sp>
      <p:sp>
        <p:nvSpPr>
          <p:cNvPr id="13" name="Rectangle 12"/>
          <p:cNvSpPr/>
          <p:nvPr/>
        </p:nvSpPr>
        <p:spPr bwMode="auto">
          <a:xfrm>
            <a:off x="6539677" y="3829058"/>
            <a:ext cx="762000" cy="253093"/>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r>
              <a:rPr lang="en-US" sz="1400" dirty="0">
                <a:solidFill>
                  <a:srgbClr val="FFFFFF">
                    <a:lumMod val="50000"/>
                  </a:srgbClr>
                </a:solidFill>
                <a:latin typeface="Arial" pitchFamily="34" charset="0"/>
              </a:rPr>
              <a:t>T3</a:t>
            </a:r>
          </a:p>
        </p:txBody>
      </p:sp>
      <p:sp>
        <p:nvSpPr>
          <p:cNvPr id="14" name="Rectangle 13"/>
          <p:cNvSpPr/>
          <p:nvPr/>
        </p:nvSpPr>
        <p:spPr bwMode="auto">
          <a:xfrm>
            <a:off x="7454077" y="3012632"/>
            <a:ext cx="762000" cy="253093"/>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r>
              <a:rPr lang="en-US" sz="1400" dirty="0">
                <a:solidFill>
                  <a:srgbClr val="FFFFFF">
                    <a:lumMod val="50000"/>
                  </a:srgbClr>
                </a:solidFill>
                <a:latin typeface="Arial" pitchFamily="34" charset="0"/>
              </a:rPr>
              <a:t>T3</a:t>
            </a:r>
          </a:p>
        </p:txBody>
      </p:sp>
      <p:sp>
        <p:nvSpPr>
          <p:cNvPr id="15" name="Rectangle 14"/>
          <p:cNvSpPr/>
          <p:nvPr/>
        </p:nvSpPr>
        <p:spPr bwMode="auto">
          <a:xfrm>
            <a:off x="7454077" y="3429010"/>
            <a:ext cx="762000" cy="25309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r>
              <a:rPr lang="en-US" sz="1400" dirty="0">
                <a:solidFill>
                  <a:srgbClr val="FFFFFF"/>
                </a:solidFill>
                <a:latin typeface="Arial" pitchFamily="34" charset="0"/>
              </a:rPr>
              <a:t>T2</a:t>
            </a:r>
          </a:p>
        </p:txBody>
      </p:sp>
      <p:sp>
        <p:nvSpPr>
          <p:cNvPr id="16" name="Rectangle 15"/>
          <p:cNvSpPr/>
          <p:nvPr/>
        </p:nvSpPr>
        <p:spPr bwMode="auto">
          <a:xfrm>
            <a:off x="6539677" y="3012632"/>
            <a:ext cx="762000" cy="25309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r>
              <a:rPr lang="en-US" sz="1400" dirty="0">
                <a:solidFill>
                  <a:srgbClr val="FFFFFF"/>
                </a:solidFill>
                <a:latin typeface="Arial" pitchFamily="34" charset="0"/>
              </a:rPr>
              <a:t>T2</a:t>
            </a:r>
          </a:p>
        </p:txBody>
      </p:sp>
      <p:sp>
        <p:nvSpPr>
          <p:cNvPr id="17" name="Rectangle 16"/>
          <p:cNvSpPr/>
          <p:nvPr/>
        </p:nvSpPr>
        <p:spPr bwMode="auto">
          <a:xfrm>
            <a:off x="6539677" y="2566317"/>
            <a:ext cx="762000" cy="253093"/>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r>
              <a:rPr lang="en-US" sz="1400" dirty="0">
                <a:solidFill>
                  <a:srgbClr val="FFFFFF">
                    <a:lumMod val="50000"/>
                  </a:srgbClr>
                </a:solidFill>
                <a:latin typeface="Arial" pitchFamily="34" charset="0"/>
              </a:rPr>
              <a:t>T3</a:t>
            </a:r>
          </a:p>
        </p:txBody>
      </p:sp>
      <p:sp>
        <p:nvSpPr>
          <p:cNvPr id="18" name="Rectangle 17"/>
          <p:cNvSpPr/>
          <p:nvPr/>
        </p:nvSpPr>
        <p:spPr bwMode="auto">
          <a:xfrm>
            <a:off x="7454077" y="2566317"/>
            <a:ext cx="762000" cy="253093"/>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r>
              <a:rPr lang="en-US" sz="1400" dirty="0">
                <a:solidFill>
                  <a:srgbClr val="FFFFFF">
                    <a:lumMod val="50000"/>
                  </a:srgbClr>
                </a:solidFill>
                <a:latin typeface="Arial" pitchFamily="34" charset="0"/>
              </a:rPr>
              <a:t>T3</a:t>
            </a:r>
          </a:p>
        </p:txBody>
      </p:sp>
      <p:sp>
        <p:nvSpPr>
          <p:cNvPr id="19" name="Rectangle 18"/>
          <p:cNvSpPr/>
          <p:nvPr/>
        </p:nvSpPr>
        <p:spPr bwMode="auto">
          <a:xfrm>
            <a:off x="6539677" y="2120001"/>
            <a:ext cx="762000" cy="253093"/>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r>
              <a:rPr lang="en-US" sz="1400" dirty="0">
                <a:solidFill>
                  <a:srgbClr val="FFFFFF">
                    <a:lumMod val="50000"/>
                  </a:srgbClr>
                </a:solidFill>
                <a:latin typeface="Arial" pitchFamily="34" charset="0"/>
              </a:rPr>
              <a:t>T3</a:t>
            </a:r>
          </a:p>
        </p:txBody>
      </p:sp>
      <p:sp>
        <p:nvSpPr>
          <p:cNvPr id="20" name="Rounded Rectangle 19"/>
          <p:cNvSpPr/>
          <p:nvPr/>
        </p:nvSpPr>
        <p:spPr bwMode="auto">
          <a:xfrm>
            <a:off x="6256656" y="2917384"/>
            <a:ext cx="2188029" cy="1675234"/>
          </a:xfrm>
          <a:prstGeom prst="roundRect">
            <a:avLst/>
          </a:prstGeom>
          <a:noFill/>
          <a:ln w="25400" cap="flat" cmpd="sng" algn="ctr">
            <a:solidFill>
              <a:schemeClr val="tx1"/>
            </a:solidFill>
            <a:prstDash val="sysDash"/>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endParaRPr lang="en-US" dirty="0" smtClean="0">
              <a:solidFill>
                <a:srgbClr val="FF6600"/>
              </a:solidFill>
              <a:latin typeface="Arial" pitchFamily="34" charset="0"/>
            </a:endParaRPr>
          </a:p>
        </p:txBody>
      </p:sp>
      <p:sp>
        <p:nvSpPr>
          <p:cNvPr id="21" name="TextBox 20"/>
          <p:cNvSpPr txBox="1"/>
          <p:nvPr/>
        </p:nvSpPr>
        <p:spPr>
          <a:xfrm>
            <a:off x="8418352" y="2917384"/>
            <a:ext cx="764350" cy="373659"/>
          </a:xfrm>
          <a:prstGeom prst="rect">
            <a:avLst/>
          </a:prstGeom>
          <a:noFill/>
        </p:spPr>
        <p:txBody>
          <a:bodyPr wrap="none" lIns="91402" tIns="45702" rIns="91402" bIns="45702" rtlCol="0">
            <a:spAutoFit/>
          </a:bodyPr>
          <a:lstStyle/>
          <a:p>
            <a:r>
              <a:rPr lang="en-US" dirty="0" smtClean="0">
                <a:solidFill>
                  <a:srgbClr val="000000"/>
                </a:solidFill>
                <a:latin typeface="Tahoma"/>
              </a:rPr>
              <a:t>Batch</a:t>
            </a:r>
            <a:endParaRPr lang="en-US" dirty="0">
              <a:solidFill>
                <a:srgbClr val="000000"/>
              </a:solidFill>
              <a:latin typeface="Tahoma"/>
            </a:endParaRPr>
          </a:p>
        </p:txBody>
      </p:sp>
      <p:sp>
        <p:nvSpPr>
          <p:cNvPr id="22" name="Rectangle 21"/>
          <p:cNvSpPr/>
          <p:nvPr/>
        </p:nvSpPr>
        <p:spPr bwMode="auto">
          <a:xfrm>
            <a:off x="7454077" y="2120001"/>
            <a:ext cx="762000" cy="253093"/>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r>
              <a:rPr lang="en-US" sz="1400" dirty="0">
                <a:solidFill>
                  <a:srgbClr val="FFFFFF"/>
                </a:solidFill>
                <a:latin typeface="Arial" pitchFamily="34" charset="0"/>
              </a:rPr>
              <a:t>T1</a:t>
            </a:r>
          </a:p>
        </p:txBody>
      </p:sp>
      <p:sp>
        <p:nvSpPr>
          <p:cNvPr id="23" name="Rectangle 22"/>
          <p:cNvSpPr/>
          <p:nvPr/>
        </p:nvSpPr>
        <p:spPr bwMode="auto">
          <a:xfrm>
            <a:off x="6539677" y="1713731"/>
            <a:ext cx="762000" cy="253093"/>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r>
              <a:rPr lang="en-US" sz="1400" dirty="0">
                <a:solidFill>
                  <a:srgbClr val="FFFFFF"/>
                </a:solidFill>
                <a:latin typeface="Arial" pitchFamily="34" charset="0"/>
              </a:rPr>
              <a:t>T0</a:t>
            </a:r>
          </a:p>
        </p:txBody>
      </p:sp>
      <p:sp>
        <p:nvSpPr>
          <p:cNvPr id="24" name="Rectangle 23"/>
          <p:cNvSpPr/>
          <p:nvPr/>
        </p:nvSpPr>
        <p:spPr bwMode="auto">
          <a:xfrm>
            <a:off x="7454077" y="1713731"/>
            <a:ext cx="762000" cy="253093"/>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02" tIns="45702" rIns="91402" bIns="45702" numCol="1" rtlCol="0" anchor="t" anchorCtr="0" compatLnSpc="1">
            <a:prstTxWarp prst="textNoShape">
              <a:avLst/>
            </a:prstTxWarp>
          </a:bodyPr>
          <a:lstStyle/>
          <a:p>
            <a:pPr fontAlgn="base">
              <a:spcBef>
                <a:spcPct val="0"/>
              </a:spcBef>
              <a:spcAft>
                <a:spcPct val="0"/>
              </a:spcAft>
            </a:pPr>
            <a:r>
              <a:rPr lang="en-US" sz="1400" dirty="0">
                <a:solidFill>
                  <a:srgbClr val="FFFFFF"/>
                </a:solidFill>
                <a:latin typeface="Arial" pitchFamily="34" charset="0"/>
              </a:rPr>
              <a:t>T0</a:t>
            </a:r>
          </a:p>
        </p:txBody>
      </p:sp>
    </p:spTree>
    <p:extLst>
      <p:ext uri="{BB962C8B-B14F-4D97-AF65-F5344CB8AC3E}">
        <p14:creationId xmlns:p14="http://schemas.microsoft.com/office/powerpoint/2010/main" val="31847466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0-#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grpId="1" nodeType="clickEffect">
                                  <p:stCondLst>
                                    <p:cond delay="0"/>
                                  </p:stCondLst>
                                  <p:childTnLst>
                                    <p:animMotion origin="layout" path="M 4.72222E-6 -7.40741E-7 L 4.72222E-6 0.16227 " pathEditMode="relative" rAng="0" ptsTypes="AA">
                                      <p:cBhvr>
                                        <p:cTn id="72" dur="500" fill="hold"/>
                                        <p:tgtEl>
                                          <p:spTgt spid="11"/>
                                        </p:tgtEl>
                                        <p:attrNameLst>
                                          <p:attrName>ppt_x</p:attrName>
                                          <p:attrName>ppt_y</p:attrName>
                                        </p:attrNameLst>
                                      </p:cBhvr>
                                      <p:rCtr x="0" y="81"/>
                                    </p:animMotion>
                                  </p:childTnLst>
                                </p:cTn>
                              </p:par>
                            </p:childTnLst>
                          </p:cTn>
                        </p:par>
                      </p:childTnLst>
                    </p:cTn>
                  </p:par>
                  <p:par>
                    <p:cTn id="73" fill="hold">
                      <p:stCondLst>
                        <p:cond delay="indefinite"/>
                      </p:stCondLst>
                      <p:childTnLst>
                        <p:par>
                          <p:cTn id="74" fill="hold">
                            <p:stCondLst>
                              <p:cond delay="0"/>
                            </p:stCondLst>
                            <p:childTnLst>
                              <p:par>
                                <p:cTn id="75" presetID="42" presetClass="path" presetSubtype="0" accel="50000" decel="50000" fill="hold" grpId="1" nodeType="clickEffect">
                                  <p:stCondLst>
                                    <p:cond delay="0"/>
                                  </p:stCondLst>
                                  <p:childTnLst>
                                    <p:animMotion origin="layout" path="M 4.72222E-6 2.96296E-6 L 4.72222E-6 0.27847 " pathEditMode="relative" rAng="0" ptsTypes="AA">
                                      <p:cBhvr>
                                        <p:cTn id="76" dur="500" fill="hold"/>
                                        <p:tgtEl>
                                          <p:spTgt spid="12"/>
                                        </p:tgtEl>
                                        <p:attrNameLst>
                                          <p:attrName>ppt_x</p:attrName>
                                          <p:attrName>ppt_y</p:attrName>
                                        </p:attrNameLst>
                                      </p:cBhvr>
                                      <p:rCtr x="0" y="139"/>
                                    </p:animMotion>
                                  </p:childTnLst>
                                </p:cTn>
                              </p:par>
                              <p:par>
                                <p:cTn id="77" presetID="2" presetClass="entr" presetSubtype="1"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0-#ppt_h/2"/>
                                          </p:val>
                                        </p:tav>
                                        <p:tav tm="100000">
                                          <p:val>
                                            <p:strVal val="#ppt_y"/>
                                          </p:val>
                                        </p:tav>
                                      </p:tavLst>
                                    </p:anim>
                                  </p:childTnLst>
                                </p:cTn>
                              </p:par>
                              <p:par>
                                <p:cTn id="81" presetID="2" presetClass="entr" presetSubtype="1"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ppt_x"/>
                                          </p:val>
                                        </p:tav>
                                        <p:tav tm="100000">
                                          <p:val>
                                            <p:strVal val="#ppt_x"/>
                                          </p:val>
                                        </p:tav>
                                      </p:tavLst>
                                    </p:anim>
                                    <p:anim calcmode="lin" valueType="num">
                                      <p:cBhvr additive="base">
                                        <p:cTn id="84"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2" nodeType="clickEffect">
                                  <p:stCondLst>
                                    <p:cond delay="0"/>
                                  </p:stCondLst>
                                  <p:childTnLst>
                                    <p:set>
                                      <p:cBhvr>
                                        <p:cTn id="88" dur="1" fill="hold">
                                          <p:stCondLst>
                                            <p:cond delay="0"/>
                                          </p:stCondLst>
                                        </p:cTn>
                                        <p:tgtEl>
                                          <p:spTgt spid="11"/>
                                        </p:tgtEl>
                                        <p:attrNameLst>
                                          <p:attrName>style.visibility</p:attrName>
                                        </p:attrNameLst>
                                      </p:cBhvr>
                                      <p:to>
                                        <p:strVal val="hidden"/>
                                      </p:to>
                                    </p:set>
                                  </p:childTnLst>
                                </p:cTn>
                              </p:par>
                              <p:par>
                                <p:cTn id="89" presetID="1" presetClass="exit" presetSubtype="0" fill="hold" grpId="2" nodeType="withEffect">
                                  <p:stCondLst>
                                    <p:cond delay="0"/>
                                  </p:stCondLst>
                                  <p:childTnLst>
                                    <p:set>
                                      <p:cBhvr>
                                        <p:cTn id="90" dur="1" fill="hold">
                                          <p:stCondLst>
                                            <p:cond delay="0"/>
                                          </p:stCondLst>
                                        </p:cTn>
                                        <p:tgtEl>
                                          <p:spTgt spid="12"/>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 presetClass="entr" presetSubtype="1" fill="hold" grpId="0" nodeType="click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additive="base">
                                        <p:cTn id="95" dur="500" fill="hold"/>
                                        <p:tgtEl>
                                          <p:spTgt spid="19"/>
                                        </p:tgtEl>
                                        <p:attrNameLst>
                                          <p:attrName>ppt_x</p:attrName>
                                        </p:attrNameLst>
                                      </p:cBhvr>
                                      <p:tavLst>
                                        <p:tav tm="0">
                                          <p:val>
                                            <p:strVal val="#ppt_x"/>
                                          </p:val>
                                        </p:tav>
                                        <p:tav tm="100000">
                                          <p:val>
                                            <p:strVal val="#ppt_x"/>
                                          </p:val>
                                        </p:tav>
                                      </p:tavLst>
                                    </p:anim>
                                    <p:anim calcmode="lin" valueType="num">
                                      <p:cBhvr additive="base">
                                        <p:cTn id="96"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path" presetSubtype="0" accel="50000" decel="50000" fill="hold" grpId="1" nodeType="clickEffect">
                                  <p:stCondLst>
                                    <p:cond delay="0"/>
                                  </p:stCondLst>
                                  <p:childTnLst>
                                    <p:animMotion origin="layout" path="M 4.72222E-6 -7.40741E-7 L 4.72222E-6 0.16227 " pathEditMode="relative" rAng="0" ptsTypes="AA">
                                      <p:cBhvr>
                                        <p:cTn id="100" dur="500" fill="hold"/>
                                        <p:tgtEl>
                                          <p:spTgt spid="9"/>
                                        </p:tgtEl>
                                        <p:attrNameLst>
                                          <p:attrName>ppt_x</p:attrName>
                                          <p:attrName>ppt_y</p:attrName>
                                        </p:attrNameLst>
                                      </p:cBhvr>
                                      <p:rCtr x="0" y="81"/>
                                    </p:animMotion>
                                  </p:childTnLst>
                                </p:cTn>
                              </p:par>
                            </p:childTnLst>
                          </p:cTn>
                        </p:par>
                      </p:childTnLst>
                    </p:cTn>
                  </p:par>
                  <p:par>
                    <p:cTn id="101" fill="hold">
                      <p:stCondLst>
                        <p:cond delay="indefinite"/>
                      </p:stCondLst>
                      <p:childTnLst>
                        <p:par>
                          <p:cTn id="102" fill="hold">
                            <p:stCondLst>
                              <p:cond delay="0"/>
                            </p:stCondLst>
                            <p:childTnLst>
                              <p:par>
                                <p:cTn id="103" presetID="42" presetClass="path" presetSubtype="0" accel="50000" decel="50000" fill="hold" grpId="1" nodeType="clickEffect">
                                  <p:stCondLst>
                                    <p:cond delay="0"/>
                                  </p:stCondLst>
                                  <p:childTnLst>
                                    <p:animMotion origin="layout" path="M 4.72222E-6 -3.7037E-7 L 4.72222E-6 0.22014 " pathEditMode="relative" rAng="0" ptsTypes="AA">
                                      <p:cBhvr>
                                        <p:cTn id="104" dur="500" fill="hold"/>
                                        <p:tgtEl>
                                          <p:spTgt spid="10"/>
                                        </p:tgtEl>
                                        <p:attrNameLst>
                                          <p:attrName>ppt_x</p:attrName>
                                          <p:attrName>ppt_y</p:attrName>
                                        </p:attrNameLst>
                                      </p:cBhvr>
                                      <p:rCtr x="0" y="110"/>
                                    </p:animMotion>
                                  </p:childTnLst>
                                </p:cTn>
                              </p:par>
                            </p:childTnLst>
                          </p:cTn>
                        </p:par>
                      </p:childTnLst>
                    </p:cTn>
                  </p:par>
                  <p:par>
                    <p:cTn id="105" fill="hold">
                      <p:stCondLst>
                        <p:cond delay="indefinite"/>
                      </p:stCondLst>
                      <p:childTnLst>
                        <p:par>
                          <p:cTn id="106" fill="hold">
                            <p:stCondLst>
                              <p:cond delay="0"/>
                            </p:stCondLst>
                            <p:childTnLst>
                              <p:par>
                                <p:cTn id="107" presetID="2" presetClass="entr" presetSubtype="1" fill="hold" grpId="0" nodeType="click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additive="base">
                                        <p:cTn id="109" dur="500" fill="hold"/>
                                        <p:tgtEl>
                                          <p:spTgt spid="22"/>
                                        </p:tgtEl>
                                        <p:attrNameLst>
                                          <p:attrName>ppt_x</p:attrName>
                                        </p:attrNameLst>
                                      </p:cBhvr>
                                      <p:tavLst>
                                        <p:tav tm="0">
                                          <p:val>
                                            <p:strVal val="#ppt_x"/>
                                          </p:val>
                                        </p:tav>
                                        <p:tav tm="100000">
                                          <p:val>
                                            <p:strVal val="#ppt_x"/>
                                          </p:val>
                                        </p:tav>
                                      </p:tavLst>
                                    </p:anim>
                                    <p:anim calcmode="lin" valueType="num">
                                      <p:cBhvr additive="base">
                                        <p:cTn id="110"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2" nodeType="clickEffect">
                                  <p:stCondLst>
                                    <p:cond delay="0"/>
                                  </p:stCondLst>
                                  <p:childTnLst>
                                    <p:set>
                                      <p:cBhvr>
                                        <p:cTn id="114" dur="1" fill="hold">
                                          <p:stCondLst>
                                            <p:cond delay="0"/>
                                          </p:stCondLst>
                                        </p:cTn>
                                        <p:tgtEl>
                                          <p:spTgt spid="9"/>
                                        </p:tgtEl>
                                        <p:attrNameLst>
                                          <p:attrName>style.visibility</p:attrName>
                                        </p:attrNameLst>
                                      </p:cBhvr>
                                      <p:to>
                                        <p:strVal val="hidden"/>
                                      </p:to>
                                    </p:set>
                                  </p:childTnLst>
                                </p:cTn>
                              </p:par>
                              <p:par>
                                <p:cTn id="115" presetID="1" presetClass="exit" presetSubtype="0" fill="hold" grpId="2" nodeType="withEffect">
                                  <p:stCondLst>
                                    <p:cond delay="0"/>
                                  </p:stCondLst>
                                  <p:childTnLst>
                                    <p:set>
                                      <p:cBhvr>
                                        <p:cTn id="116" dur="1" fill="hold">
                                          <p:stCondLst>
                                            <p:cond delay="0"/>
                                          </p:stCondLst>
                                        </p:cTn>
                                        <p:tgtEl>
                                          <p:spTgt spid="10"/>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42" presetClass="path" presetSubtype="0" accel="50000" decel="50000" fill="hold" grpId="1" nodeType="clickEffect">
                                  <p:stCondLst>
                                    <p:cond delay="0"/>
                                  </p:stCondLst>
                                  <p:childTnLst>
                                    <p:animMotion origin="layout" path="M 4.72222E-6 -3.7037E-7 L 4.72222E-6 0.22014 " pathEditMode="relative" rAng="0" ptsTypes="AA">
                                      <p:cBhvr>
                                        <p:cTn id="120" dur="500" fill="hold"/>
                                        <p:tgtEl>
                                          <p:spTgt spid="13"/>
                                        </p:tgtEl>
                                        <p:attrNameLst>
                                          <p:attrName>ppt_x</p:attrName>
                                          <p:attrName>ppt_y</p:attrName>
                                        </p:attrNameLst>
                                      </p:cBhvr>
                                      <p:rCtr x="0" y="110"/>
                                    </p:animMotion>
                                  </p:childTnLst>
                                </p:cTn>
                              </p:par>
                            </p:childTnLst>
                          </p:cTn>
                        </p:par>
                      </p:childTnLst>
                    </p:cTn>
                  </p:par>
                  <p:par>
                    <p:cTn id="121" fill="hold">
                      <p:stCondLst>
                        <p:cond delay="indefinite"/>
                      </p:stCondLst>
                      <p:childTnLst>
                        <p:par>
                          <p:cTn id="122" fill="hold">
                            <p:stCondLst>
                              <p:cond delay="0"/>
                            </p:stCondLst>
                            <p:childTnLst>
                              <p:par>
                                <p:cTn id="123" presetID="42" presetClass="path" presetSubtype="0" accel="50000" decel="50000" fill="hold" grpId="1" nodeType="clickEffect">
                                  <p:stCondLst>
                                    <p:cond delay="0"/>
                                  </p:stCondLst>
                                  <p:childTnLst>
                                    <p:animMotion origin="layout" path="M 4.72222E-6 0.00347 L 4.72222E-6 0.3368 " pathEditMode="relative" rAng="0" ptsTypes="AA">
                                      <p:cBhvr>
                                        <p:cTn id="124" dur="500" fill="hold"/>
                                        <p:tgtEl>
                                          <p:spTgt spid="14"/>
                                        </p:tgtEl>
                                        <p:attrNameLst>
                                          <p:attrName>ppt_x</p:attrName>
                                          <p:attrName>ppt_y</p:attrName>
                                        </p:attrNameLst>
                                      </p:cBhvr>
                                      <p:rCtr x="0" y="167"/>
                                    </p:animMotion>
                                  </p:childTnLst>
                                </p:cTn>
                              </p:par>
                            </p:childTnLst>
                          </p:cTn>
                        </p:par>
                      </p:childTnLst>
                    </p:cTn>
                  </p:par>
                  <p:par>
                    <p:cTn id="125" fill="hold">
                      <p:stCondLst>
                        <p:cond delay="indefinite"/>
                      </p:stCondLst>
                      <p:childTnLst>
                        <p:par>
                          <p:cTn id="126" fill="hold">
                            <p:stCondLst>
                              <p:cond delay="0"/>
                            </p:stCondLst>
                            <p:childTnLst>
                              <p:par>
                                <p:cTn id="127" presetID="1" presetClass="exit" presetSubtype="0" fill="hold" grpId="2" nodeType="clickEffect">
                                  <p:stCondLst>
                                    <p:cond delay="0"/>
                                  </p:stCondLst>
                                  <p:childTnLst>
                                    <p:set>
                                      <p:cBhvr>
                                        <p:cTn id="128" dur="1" fill="hold">
                                          <p:stCondLst>
                                            <p:cond delay="0"/>
                                          </p:stCondLst>
                                        </p:cTn>
                                        <p:tgtEl>
                                          <p:spTgt spid="13"/>
                                        </p:tgtEl>
                                        <p:attrNameLst>
                                          <p:attrName>style.visibility</p:attrName>
                                        </p:attrNameLst>
                                      </p:cBhvr>
                                      <p:to>
                                        <p:strVal val="hidden"/>
                                      </p:to>
                                    </p:set>
                                  </p:childTnLst>
                                </p:cTn>
                              </p:par>
                              <p:par>
                                <p:cTn id="129" presetID="1" presetClass="exit" presetSubtype="0" fill="hold" grpId="2" nodeType="withEffect">
                                  <p:stCondLst>
                                    <p:cond delay="0"/>
                                  </p:stCondLst>
                                  <p:childTnLst>
                                    <p:set>
                                      <p:cBhvr>
                                        <p:cTn id="130" dur="1" fill="hold">
                                          <p:stCondLst>
                                            <p:cond delay="0"/>
                                          </p:stCondLst>
                                        </p:cTn>
                                        <p:tgtEl>
                                          <p:spTgt spid="14"/>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2" presetClass="entr" presetSubtype="1" fill="hold" grpId="0" nodeType="clickEffect">
                                  <p:stCondLst>
                                    <p:cond delay="0"/>
                                  </p:stCondLst>
                                  <p:childTnLst>
                                    <p:set>
                                      <p:cBhvr>
                                        <p:cTn id="134" dur="1" fill="hold">
                                          <p:stCondLst>
                                            <p:cond delay="0"/>
                                          </p:stCondLst>
                                        </p:cTn>
                                        <p:tgtEl>
                                          <p:spTgt spid="23"/>
                                        </p:tgtEl>
                                        <p:attrNameLst>
                                          <p:attrName>style.visibility</p:attrName>
                                        </p:attrNameLst>
                                      </p:cBhvr>
                                      <p:to>
                                        <p:strVal val="visible"/>
                                      </p:to>
                                    </p:set>
                                    <p:anim calcmode="lin" valueType="num">
                                      <p:cBhvr additive="base">
                                        <p:cTn id="135" dur="500" fill="hold"/>
                                        <p:tgtEl>
                                          <p:spTgt spid="23"/>
                                        </p:tgtEl>
                                        <p:attrNameLst>
                                          <p:attrName>ppt_x</p:attrName>
                                        </p:attrNameLst>
                                      </p:cBhvr>
                                      <p:tavLst>
                                        <p:tav tm="0">
                                          <p:val>
                                            <p:strVal val="#ppt_x"/>
                                          </p:val>
                                        </p:tav>
                                        <p:tav tm="100000">
                                          <p:val>
                                            <p:strVal val="#ppt_x"/>
                                          </p:val>
                                        </p:tav>
                                      </p:tavLst>
                                    </p:anim>
                                    <p:anim calcmode="lin" valueType="num">
                                      <p:cBhvr additive="base">
                                        <p:cTn id="136"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42" presetClass="path" presetSubtype="0" accel="50000" decel="50000" fill="hold" grpId="1" nodeType="clickEffect">
                                  <p:stCondLst>
                                    <p:cond delay="0"/>
                                  </p:stCondLst>
                                  <p:childTnLst>
                                    <p:animMotion origin="layout" path="M 4.72222E-6 1.11111E-6 L 4.72222E-6 0.33912 " pathEditMode="relative" rAng="0" ptsTypes="AA">
                                      <p:cBhvr>
                                        <p:cTn id="140" dur="500" fill="hold"/>
                                        <p:tgtEl>
                                          <p:spTgt spid="16"/>
                                        </p:tgtEl>
                                        <p:attrNameLst>
                                          <p:attrName>ppt_x</p:attrName>
                                          <p:attrName>ppt_y</p:attrName>
                                        </p:attrNameLst>
                                      </p:cBhvr>
                                      <p:rCtr x="0" y="169"/>
                                    </p:animMotion>
                                  </p:childTnLst>
                                </p:cTn>
                              </p:par>
                            </p:childTnLst>
                          </p:cTn>
                        </p:par>
                      </p:childTnLst>
                    </p:cTn>
                  </p:par>
                  <p:par>
                    <p:cTn id="141" fill="hold">
                      <p:stCondLst>
                        <p:cond delay="indefinite"/>
                      </p:stCondLst>
                      <p:childTnLst>
                        <p:par>
                          <p:cTn id="142" fill="hold">
                            <p:stCondLst>
                              <p:cond delay="0"/>
                            </p:stCondLst>
                            <p:childTnLst>
                              <p:par>
                                <p:cTn id="143" presetID="2" presetClass="entr" presetSubtype="1" fill="hold" grpId="0" nodeType="clickEffect">
                                  <p:stCondLst>
                                    <p:cond delay="0"/>
                                  </p:stCondLst>
                                  <p:childTnLst>
                                    <p:set>
                                      <p:cBhvr>
                                        <p:cTn id="144" dur="1" fill="hold">
                                          <p:stCondLst>
                                            <p:cond delay="0"/>
                                          </p:stCondLst>
                                        </p:cTn>
                                        <p:tgtEl>
                                          <p:spTgt spid="24"/>
                                        </p:tgtEl>
                                        <p:attrNameLst>
                                          <p:attrName>style.visibility</p:attrName>
                                        </p:attrNameLst>
                                      </p:cBhvr>
                                      <p:to>
                                        <p:strVal val="visible"/>
                                      </p:to>
                                    </p:set>
                                    <p:anim calcmode="lin" valueType="num">
                                      <p:cBhvr additive="base">
                                        <p:cTn id="145" dur="500" fill="hold"/>
                                        <p:tgtEl>
                                          <p:spTgt spid="24"/>
                                        </p:tgtEl>
                                        <p:attrNameLst>
                                          <p:attrName>ppt_x</p:attrName>
                                        </p:attrNameLst>
                                      </p:cBhvr>
                                      <p:tavLst>
                                        <p:tav tm="0">
                                          <p:val>
                                            <p:strVal val="#ppt_x"/>
                                          </p:val>
                                        </p:tav>
                                        <p:tav tm="100000">
                                          <p:val>
                                            <p:strVal val="#ppt_x"/>
                                          </p:val>
                                        </p:tav>
                                      </p:tavLst>
                                    </p:anim>
                                    <p:anim calcmode="lin" valueType="num">
                                      <p:cBhvr additive="base">
                                        <p:cTn id="146"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42" presetClass="path" presetSubtype="0" accel="50000" decel="50000" fill="hold" grpId="1" nodeType="clickEffect">
                                  <p:stCondLst>
                                    <p:cond delay="0"/>
                                  </p:stCondLst>
                                  <p:childTnLst>
                                    <p:animMotion origin="layout" path="M 4.72222E-6 2.96296E-6 L 4.72222E-6 0.27615 " pathEditMode="relative" rAng="0" ptsTypes="AA">
                                      <p:cBhvr>
                                        <p:cTn id="150" dur="500" fill="hold"/>
                                        <p:tgtEl>
                                          <p:spTgt spid="15"/>
                                        </p:tgtEl>
                                        <p:attrNameLst>
                                          <p:attrName>ppt_x</p:attrName>
                                          <p:attrName>ppt_y</p:attrName>
                                        </p:attrNameLst>
                                      </p:cBhvr>
                                      <p:rCtr x="0" y="138"/>
                                    </p:animMotion>
                                  </p:childTnLst>
                                </p:cTn>
                              </p:par>
                              <p:par>
                                <p:cTn id="151" presetID="64" presetClass="path" presetSubtype="0" accel="50000" decel="50000" fill="hold" grpId="1" nodeType="withEffect">
                                  <p:stCondLst>
                                    <p:cond delay="0"/>
                                  </p:stCondLst>
                                  <p:childTnLst>
                                    <p:animMotion origin="layout" path="M 0.00035 -3.7037E-6 L 0.00035 -0.22546 " pathEditMode="relative" rAng="0" ptsTypes="AA">
                                      <p:cBhvr>
                                        <p:cTn id="152" dur="1000" fill="hold"/>
                                        <p:tgtEl>
                                          <p:spTgt spid="20"/>
                                        </p:tgtEl>
                                        <p:attrNameLst>
                                          <p:attrName>ppt_x</p:attrName>
                                          <p:attrName>ppt_y</p:attrName>
                                        </p:attrNameLst>
                                      </p:cBhvr>
                                      <p:rCtr x="0" y="-113"/>
                                    </p:animMotion>
                                  </p:childTnLst>
                                </p:cTn>
                              </p:par>
                              <p:par>
                                <p:cTn id="153" presetID="64" presetClass="path" presetSubtype="0" accel="50000" decel="50000" fill="hold" grpId="1" nodeType="withEffect">
                                  <p:stCondLst>
                                    <p:cond delay="0"/>
                                  </p:stCondLst>
                                  <p:childTnLst>
                                    <p:animMotion origin="layout" path="M 0.00087 -4.81481E-6 L 0.00087 -0.22592 " pathEditMode="relative" rAng="0" ptsTypes="AA">
                                      <p:cBhvr>
                                        <p:cTn id="154" dur="1000" fill="hold"/>
                                        <p:tgtEl>
                                          <p:spTgt spid="21"/>
                                        </p:tgtEl>
                                        <p:attrNameLst>
                                          <p:attrName>ppt_x</p:attrName>
                                          <p:attrName>ppt_y</p:attrName>
                                        </p:attrNameLst>
                                      </p:cBhvr>
                                      <p:rCtr x="0" y="-113"/>
                                    </p:animMotion>
                                  </p:childTnLst>
                                </p:cTn>
                              </p:par>
                            </p:childTnLst>
                          </p:cTn>
                        </p:par>
                      </p:childTnLst>
                    </p:cTn>
                  </p:par>
                  <p:par>
                    <p:cTn id="155" fill="hold">
                      <p:stCondLst>
                        <p:cond delay="indefinite"/>
                      </p:stCondLst>
                      <p:childTnLst>
                        <p:par>
                          <p:cTn id="156" fill="hold">
                            <p:stCondLst>
                              <p:cond delay="0"/>
                            </p:stCondLst>
                            <p:childTnLst>
                              <p:par>
                                <p:cTn id="157" presetID="1" presetClass="exit" presetSubtype="0" fill="hold" grpId="2" nodeType="clickEffect">
                                  <p:stCondLst>
                                    <p:cond delay="0"/>
                                  </p:stCondLst>
                                  <p:childTnLst>
                                    <p:set>
                                      <p:cBhvr>
                                        <p:cTn id="158" dur="1" fill="hold">
                                          <p:stCondLst>
                                            <p:cond delay="0"/>
                                          </p:stCondLst>
                                        </p:cTn>
                                        <p:tgtEl>
                                          <p:spTgt spid="16"/>
                                        </p:tgtEl>
                                        <p:attrNameLst>
                                          <p:attrName>style.visibility</p:attrName>
                                        </p:attrNameLst>
                                      </p:cBhvr>
                                      <p:to>
                                        <p:strVal val="hidden"/>
                                      </p:to>
                                    </p:set>
                                  </p:childTnLst>
                                </p:cTn>
                              </p:par>
                              <p:par>
                                <p:cTn id="159" presetID="1" presetClass="exit" presetSubtype="0" fill="hold" grpId="2" nodeType="withEffect">
                                  <p:stCondLst>
                                    <p:cond delay="0"/>
                                  </p:stCondLst>
                                  <p:childTnLst>
                                    <p:set>
                                      <p:cBhvr>
                                        <p:cTn id="160"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8" grpId="0" animBg="1"/>
      <p:bldP spid="19" grpId="0" animBg="1"/>
      <p:bldP spid="20" grpId="0" animBg="1"/>
      <p:bldP spid="20" grpId="1" animBg="1"/>
      <p:bldP spid="21" grpId="0"/>
      <p:bldP spid="21" grpId="1"/>
      <p:bldP spid="22" grpId="0" animBg="1"/>
      <p:bldP spid="23" grpId="0" animBg="1"/>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dirty="0" err="1" smtClean="0"/>
              <a:t>QoS</a:t>
            </a:r>
            <a:r>
              <a:rPr lang="en-US" dirty="0" smtClean="0"/>
              <a:t>-Aware Memory Scheduling: Evolution</a:t>
            </a:r>
            <a:endParaRPr lang="en-US" dirty="0"/>
          </a:p>
        </p:txBody>
      </p:sp>
      <p:sp>
        <p:nvSpPr>
          <p:cNvPr id="3" name="Content Placeholder 2"/>
          <p:cNvSpPr>
            <a:spLocks noGrp="1"/>
          </p:cNvSpPr>
          <p:nvPr>
            <p:ph idx="1"/>
          </p:nvPr>
        </p:nvSpPr>
        <p:spPr>
          <a:xfrm>
            <a:off x="228600" y="980728"/>
            <a:ext cx="8610600" cy="5051648"/>
          </a:xfrm>
        </p:spPr>
        <p:txBody>
          <a:bodyPr/>
          <a:lstStyle/>
          <a:p>
            <a:r>
              <a:rPr lang="en-US" dirty="0" smtClean="0">
                <a:solidFill>
                  <a:srgbClr val="0000FF"/>
                </a:solidFill>
              </a:rPr>
              <a:t>Stall-time fair memory scheduling </a:t>
            </a:r>
            <a:r>
              <a:rPr lang="en-US" sz="1800" dirty="0">
                <a:solidFill>
                  <a:srgbClr val="008000"/>
                </a:solidFill>
              </a:rPr>
              <a:t>[Mutlu+ MICRO’07]</a:t>
            </a:r>
          </a:p>
          <a:p>
            <a:pPr lvl="1"/>
            <a:r>
              <a:rPr lang="en-US" sz="2000" dirty="0"/>
              <a:t>Idea: Estimate and balance thread slowdowns</a:t>
            </a:r>
          </a:p>
          <a:p>
            <a:pPr lvl="1"/>
            <a:r>
              <a:rPr lang="en-US" sz="2000" dirty="0"/>
              <a:t>Takeaway: </a:t>
            </a:r>
            <a:r>
              <a:rPr lang="en-US" sz="2000" dirty="0">
                <a:solidFill>
                  <a:srgbClr val="FF0000"/>
                </a:solidFill>
              </a:rPr>
              <a:t>Proportional thread progress improves performa</a:t>
            </a:r>
            <a:r>
              <a:rPr lang="en-US" dirty="0" smtClean="0">
                <a:solidFill>
                  <a:srgbClr val="FF0000"/>
                </a:solidFill>
              </a:rPr>
              <a:t>nce, </a:t>
            </a:r>
            <a:r>
              <a:rPr lang="en-US" sz="2000" dirty="0">
                <a:solidFill>
                  <a:srgbClr val="FF0000"/>
                </a:solidFill>
              </a:rPr>
              <a:t>especially when threads are “heavy” </a:t>
            </a:r>
            <a:r>
              <a:rPr lang="en-US" sz="2000" dirty="0"/>
              <a:t>(memory intensive)</a:t>
            </a:r>
          </a:p>
          <a:p>
            <a:pPr lvl="1"/>
            <a:endParaRPr lang="en-US" sz="1500" dirty="0"/>
          </a:p>
          <a:p>
            <a:r>
              <a:rPr lang="en-US" dirty="0" smtClean="0">
                <a:solidFill>
                  <a:srgbClr val="0000FF"/>
                </a:solidFill>
              </a:rPr>
              <a:t>Parallelism-aware batch scheduling </a:t>
            </a:r>
            <a:r>
              <a:rPr lang="en-US" sz="1800" dirty="0">
                <a:solidFill>
                  <a:srgbClr val="008000"/>
                </a:solidFill>
              </a:rPr>
              <a:t>[Mutlu+ ISCA’08, Top Picks’09]</a:t>
            </a:r>
          </a:p>
          <a:p>
            <a:pPr lvl="1"/>
            <a:r>
              <a:rPr lang="en-US" sz="2000" dirty="0"/>
              <a:t>Idea: Rank threads and service in rank order (to preserve bank parallelism); batch requests to prevent starvation</a:t>
            </a:r>
          </a:p>
          <a:p>
            <a:pPr lvl="1"/>
            <a:r>
              <a:rPr lang="en-US" sz="2000" dirty="0"/>
              <a:t>Takeaway: </a:t>
            </a:r>
            <a:r>
              <a:rPr lang="en-US" sz="2000" dirty="0">
                <a:solidFill>
                  <a:srgbClr val="FF0000"/>
                </a:solidFill>
              </a:rPr>
              <a:t>Preserving within-thread bank-parallelism improves performance</a:t>
            </a:r>
            <a:r>
              <a:rPr lang="en-US" sz="2000" dirty="0"/>
              <a:t>; request batching improves fairness</a:t>
            </a:r>
          </a:p>
          <a:p>
            <a:pPr lvl="1"/>
            <a:endParaRPr lang="en-US" sz="1500" dirty="0"/>
          </a:p>
          <a:p>
            <a:r>
              <a:rPr lang="en-US" dirty="0" smtClean="0">
                <a:solidFill>
                  <a:srgbClr val="0000FF"/>
                </a:solidFill>
              </a:rPr>
              <a:t>ATLAS memory scheduler </a:t>
            </a:r>
            <a:r>
              <a:rPr lang="en-US" sz="1800" dirty="0">
                <a:solidFill>
                  <a:srgbClr val="008000"/>
                </a:solidFill>
              </a:rPr>
              <a:t>[Kim+ HPCA’10]</a:t>
            </a:r>
          </a:p>
          <a:p>
            <a:pPr lvl="1"/>
            <a:r>
              <a:rPr lang="en-US" sz="2000" dirty="0"/>
              <a:t>Idea: Prioritize threads that have attained the least service from the memory scheduler </a:t>
            </a:r>
          </a:p>
          <a:p>
            <a:pPr lvl="1"/>
            <a:r>
              <a:rPr lang="en-US" sz="2000" dirty="0"/>
              <a:t>Takeaway: </a:t>
            </a:r>
            <a:r>
              <a:rPr lang="en-US" sz="2000" dirty="0">
                <a:solidFill>
                  <a:srgbClr val="FF0000"/>
                </a:solidFill>
              </a:rPr>
              <a:t>Prioritizing “light” threads improves performance</a:t>
            </a:r>
          </a:p>
          <a:p>
            <a:pPr lvl="1"/>
            <a:endParaRPr lang="en-US" sz="1800" dirty="0"/>
          </a:p>
          <a:p>
            <a:pPr lvl="1"/>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28</a:t>
            </a:fld>
            <a:endParaRPr lang="en-US" altLang="en-US">
              <a:solidFill>
                <a:srgbClr val="000000"/>
              </a:solidFill>
            </a:endParaRPr>
          </a:p>
        </p:txBody>
      </p:sp>
    </p:spTree>
    <p:extLst>
      <p:ext uri="{BB962C8B-B14F-4D97-AF65-F5344CB8AC3E}">
        <p14:creationId xmlns:p14="http://schemas.microsoft.com/office/powerpoint/2010/main" val="24852897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dirty="0"/>
              <a:t>QoS-Aware Memory Scheduling: Evolution</a:t>
            </a:r>
          </a:p>
        </p:txBody>
      </p:sp>
      <p:sp>
        <p:nvSpPr>
          <p:cNvPr id="3" name="Content Placeholder 2"/>
          <p:cNvSpPr>
            <a:spLocks noGrp="1"/>
          </p:cNvSpPr>
          <p:nvPr>
            <p:ph idx="1"/>
          </p:nvPr>
        </p:nvSpPr>
        <p:spPr>
          <a:xfrm>
            <a:off x="228600" y="1124744"/>
            <a:ext cx="8610600" cy="5123656"/>
          </a:xfrm>
        </p:spPr>
        <p:txBody>
          <a:bodyPr/>
          <a:lstStyle/>
          <a:p>
            <a:r>
              <a:rPr lang="en-US" dirty="0" smtClean="0">
                <a:solidFill>
                  <a:srgbClr val="0000FF"/>
                </a:solidFill>
              </a:rPr>
              <a:t>Thread cluster memory scheduling </a:t>
            </a:r>
            <a:r>
              <a:rPr lang="en-US" sz="1800" dirty="0">
                <a:solidFill>
                  <a:srgbClr val="008000"/>
                </a:solidFill>
              </a:rPr>
              <a:t>[Kim+ MICRO’10]</a:t>
            </a:r>
          </a:p>
          <a:p>
            <a:pPr lvl="1"/>
            <a:r>
              <a:rPr lang="en-US" sz="2000" dirty="0"/>
              <a:t>Idea: Cluster threads into two groups (latency vs. bandwidth sensitive); prioritize the latency-sensitive ones; employ a fairness policy in the bandwidth sensitive group</a:t>
            </a:r>
          </a:p>
          <a:p>
            <a:pPr lvl="1"/>
            <a:r>
              <a:rPr lang="en-US" sz="2000" dirty="0"/>
              <a:t>Takeaway: </a:t>
            </a:r>
            <a:r>
              <a:rPr lang="en-US" sz="2000" dirty="0">
                <a:solidFill>
                  <a:srgbClr val="FF0000"/>
                </a:solidFill>
              </a:rPr>
              <a:t>Heterogeneous scheduling policy that is different based on thread behavior maximizes both performance and fairness</a:t>
            </a:r>
          </a:p>
          <a:p>
            <a:pPr lvl="1"/>
            <a:endParaRPr lang="en-US" sz="2000" dirty="0">
              <a:solidFill>
                <a:srgbClr val="FF0000"/>
              </a:solidFill>
            </a:endParaRPr>
          </a:p>
          <a:p>
            <a:r>
              <a:rPr lang="en-US" dirty="0" smtClean="0">
                <a:solidFill>
                  <a:srgbClr val="0000FF"/>
                </a:solidFill>
              </a:rPr>
              <a:t>Integrated Memory Channel Partitioning and Scheduling </a:t>
            </a:r>
            <a:r>
              <a:rPr lang="en-US" sz="1800" dirty="0">
                <a:solidFill>
                  <a:srgbClr val="008000"/>
                </a:solidFill>
              </a:rPr>
              <a:t>[</a:t>
            </a:r>
            <a:r>
              <a:rPr lang="en-US" sz="1800" dirty="0" err="1">
                <a:solidFill>
                  <a:srgbClr val="008000"/>
                </a:solidFill>
              </a:rPr>
              <a:t>Muralidhara</a:t>
            </a:r>
            <a:r>
              <a:rPr lang="en-US" sz="1800" dirty="0">
                <a:solidFill>
                  <a:srgbClr val="008000"/>
                </a:solidFill>
              </a:rPr>
              <a:t>+ MICRO’11]</a:t>
            </a:r>
          </a:p>
          <a:p>
            <a:pPr marL="695040" lvl="2" indent="-342761"/>
            <a:r>
              <a:rPr lang="en-US" dirty="0"/>
              <a:t>Idea: </a:t>
            </a:r>
            <a:r>
              <a:rPr lang="en-US" dirty="0" smtClean="0"/>
              <a:t>Only prioritize very latency-sensitive threads in the scheduler; mitigate all other applications’ interference via channel partitioning</a:t>
            </a:r>
          </a:p>
          <a:p>
            <a:pPr marL="695040" lvl="2" indent="-342761"/>
            <a:r>
              <a:rPr lang="en-US" dirty="0" smtClean="0"/>
              <a:t>Takeaway: </a:t>
            </a:r>
            <a:r>
              <a:rPr lang="en-US" smtClean="0">
                <a:solidFill>
                  <a:srgbClr val="FF0000"/>
                </a:solidFill>
              </a:rPr>
              <a:t>Intelligently combining </a:t>
            </a:r>
            <a:r>
              <a:rPr lang="en-US" dirty="0" smtClean="0">
                <a:solidFill>
                  <a:srgbClr val="FF0000"/>
                </a:solidFill>
              </a:rPr>
              <a:t>application-aware channel partitioning and memory scheduling provides better performance than either</a:t>
            </a:r>
            <a:endParaRPr lang="en-US" dirty="0">
              <a:solidFill>
                <a:srgbClr val="FF0000"/>
              </a:solidFill>
            </a:endParaRPr>
          </a:p>
          <a:p>
            <a:endParaRPr lang="en-US" sz="1600" dirty="0">
              <a:solidFill>
                <a:srgbClr val="008000"/>
              </a:solidFill>
            </a:endParaRPr>
          </a:p>
          <a:p>
            <a:pPr lvl="1"/>
            <a:endParaRPr lang="en-US" dirty="0">
              <a:solidFill>
                <a:srgbClr val="FF0000"/>
              </a:solidFill>
            </a:endParaRP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29</a:t>
            </a:fld>
            <a:endParaRPr lang="en-US" altLang="en-US">
              <a:solidFill>
                <a:srgbClr val="000000"/>
              </a:solidFill>
            </a:endParaRPr>
          </a:p>
        </p:txBody>
      </p:sp>
    </p:spTree>
    <p:extLst>
      <p:ext uri="{BB962C8B-B14F-4D97-AF65-F5344CB8AC3E}">
        <p14:creationId xmlns:p14="http://schemas.microsoft.com/office/powerpoint/2010/main" val="22416339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44824"/>
            <a:ext cx="8382000" cy="1080120"/>
          </a:xfrm>
        </p:spPr>
        <p:txBody>
          <a:bodyPr>
            <a:normAutofit/>
          </a:bodyPr>
          <a:lstStyle/>
          <a:p>
            <a:pPr algn="ctr"/>
            <a:r>
              <a:rPr lang="en-US" sz="4000" dirty="0"/>
              <a:t>QoS-Aware Memory Systems</a:t>
            </a:r>
          </a:p>
        </p:txBody>
      </p:sp>
      <p:sp>
        <p:nvSpPr>
          <p:cNvPr id="3" name="Subtitle 2"/>
          <p:cNvSpPr>
            <a:spLocks noGrp="1"/>
          </p:cNvSpPr>
          <p:nvPr>
            <p:ph type="subTitle" idx="1"/>
          </p:nvPr>
        </p:nvSpPr>
        <p:spPr>
          <a:xfrm>
            <a:off x="2195736" y="3805238"/>
            <a:ext cx="4590256" cy="614362"/>
          </a:xfrm>
        </p:spPr>
        <p:txBody>
          <a:bodyPr>
            <a:noAutofit/>
          </a:bodyPr>
          <a:lstStyle/>
          <a:p>
            <a:r>
              <a:rPr lang="en-US" sz="2200" dirty="0" smtClean="0"/>
              <a:t>Onur Mutlu</a:t>
            </a:r>
          </a:p>
          <a:p>
            <a:r>
              <a:rPr lang="en-US" sz="2200" dirty="0" smtClean="0">
                <a:hlinkClick r:id="rId3"/>
              </a:rPr>
              <a:t>onur@cmu.edu</a:t>
            </a:r>
            <a:endParaRPr lang="en-US" sz="2200" dirty="0" smtClean="0"/>
          </a:p>
          <a:p>
            <a:r>
              <a:rPr lang="en-US" sz="2200" dirty="0" smtClean="0"/>
              <a:t>July 8, 2013</a:t>
            </a:r>
          </a:p>
          <a:p>
            <a:r>
              <a:rPr lang="en-US" sz="2200" dirty="0" smtClean="0"/>
              <a:t>INRIA</a:t>
            </a:r>
          </a:p>
          <a:p>
            <a:pPr algn="l"/>
            <a:endParaRPr lang="en-US" sz="2200" dirty="0" smtClean="0"/>
          </a:p>
          <a:p>
            <a:pPr algn="l"/>
            <a:endParaRPr lang="en-US" sz="2200" dirty="0"/>
          </a:p>
        </p:txBody>
      </p:sp>
      <p:pic>
        <p:nvPicPr>
          <p:cNvPr id="6" name="Picture 5" descr="Burgundy_CMU_JPG_Logo.jpg"/>
          <p:cNvPicPr>
            <a:picLocks noChangeAspect="1"/>
          </p:cNvPicPr>
          <p:nvPr/>
        </p:nvPicPr>
        <p:blipFill>
          <a:blip r:embed="rId4" cstate="print"/>
          <a:stretch>
            <a:fillRect/>
          </a:stretch>
        </p:blipFill>
        <p:spPr>
          <a:xfrm>
            <a:off x="2571736" y="5445224"/>
            <a:ext cx="3786214" cy="1367244"/>
          </a:xfrm>
          <a:prstGeom prst="rect">
            <a:avLst/>
          </a:prstGeom>
        </p:spPr>
      </p:pic>
      <p:pic>
        <p:nvPicPr>
          <p:cNvPr id="7" name="Picture 6" descr="safari.png"/>
          <p:cNvPicPr>
            <a:picLocks noChangeAspect="1"/>
          </p:cNvPicPr>
          <p:nvPr/>
        </p:nvPicPr>
        <p:blipFill>
          <a:blip r:embed="rId5"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58767242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dirty="0"/>
              <a:t>QoS-Aware Memory Scheduling: Evolution</a:t>
            </a:r>
          </a:p>
        </p:txBody>
      </p:sp>
      <p:sp>
        <p:nvSpPr>
          <p:cNvPr id="3" name="Content Placeholder 2"/>
          <p:cNvSpPr>
            <a:spLocks noGrp="1"/>
          </p:cNvSpPr>
          <p:nvPr>
            <p:ph idx="1"/>
          </p:nvPr>
        </p:nvSpPr>
        <p:spPr>
          <a:xfrm>
            <a:off x="228600" y="1124744"/>
            <a:ext cx="8610600" cy="5123656"/>
          </a:xfrm>
        </p:spPr>
        <p:txBody>
          <a:bodyPr/>
          <a:lstStyle/>
          <a:p>
            <a:r>
              <a:rPr lang="en-US" dirty="0" smtClean="0">
                <a:solidFill>
                  <a:srgbClr val="0000FF"/>
                </a:solidFill>
              </a:rPr>
              <a:t>Parallel application memory scheduling </a:t>
            </a:r>
            <a:r>
              <a:rPr lang="en-US" sz="1800" dirty="0">
                <a:solidFill>
                  <a:srgbClr val="008000"/>
                </a:solidFill>
              </a:rPr>
              <a:t>[Ebrahimi+ MICRO’11]</a:t>
            </a:r>
          </a:p>
          <a:p>
            <a:pPr lvl="1"/>
            <a:r>
              <a:rPr lang="en-US" sz="2000" dirty="0"/>
              <a:t>Idea: Identify and prioritize limiter threads of a multithreaded application in the memory scheduler; provide fast and fair progress to non-limiter threads</a:t>
            </a:r>
          </a:p>
          <a:p>
            <a:pPr lvl="1"/>
            <a:r>
              <a:rPr lang="en-US" sz="2000" dirty="0"/>
              <a:t>Takeaway: </a:t>
            </a:r>
            <a:r>
              <a:rPr lang="en-US" sz="2000" dirty="0">
                <a:solidFill>
                  <a:srgbClr val="FF0000"/>
                </a:solidFill>
              </a:rPr>
              <a:t>Carefully prioritizing between limiter and non-limiter threads of a parallel application improves performance</a:t>
            </a:r>
          </a:p>
          <a:p>
            <a:pPr lvl="1"/>
            <a:endParaRPr lang="en-US" sz="2000" dirty="0">
              <a:solidFill>
                <a:srgbClr val="FF0000"/>
              </a:solidFill>
            </a:endParaRPr>
          </a:p>
          <a:p>
            <a:r>
              <a:rPr lang="en-US" dirty="0" smtClean="0">
                <a:solidFill>
                  <a:srgbClr val="0000FF"/>
                </a:solidFill>
              </a:rPr>
              <a:t>Staged memory </a:t>
            </a:r>
            <a:r>
              <a:rPr lang="en-US" dirty="0">
                <a:solidFill>
                  <a:srgbClr val="0000FF"/>
                </a:solidFill>
              </a:rPr>
              <a:t>s</a:t>
            </a:r>
            <a:r>
              <a:rPr lang="en-US" dirty="0" smtClean="0">
                <a:solidFill>
                  <a:srgbClr val="0000FF"/>
                </a:solidFill>
              </a:rPr>
              <a:t>cheduling </a:t>
            </a:r>
            <a:r>
              <a:rPr lang="en-US" sz="1800" dirty="0">
                <a:solidFill>
                  <a:srgbClr val="008000"/>
                </a:solidFill>
              </a:rPr>
              <a:t>[</a:t>
            </a:r>
            <a:r>
              <a:rPr lang="en-US" sz="1800" dirty="0" err="1">
                <a:solidFill>
                  <a:srgbClr val="008000"/>
                </a:solidFill>
              </a:rPr>
              <a:t>Ausavarungnirun</a:t>
            </a:r>
            <a:r>
              <a:rPr lang="en-US" sz="1800" dirty="0">
                <a:solidFill>
                  <a:srgbClr val="008000"/>
                </a:solidFill>
              </a:rPr>
              <a:t>+ ISCA’12]</a:t>
            </a:r>
          </a:p>
          <a:p>
            <a:pPr marL="695040" lvl="2" indent="-342761"/>
            <a:r>
              <a:rPr lang="en-US" dirty="0"/>
              <a:t>Idea: </a:t>
            </a:r>
            <a:r>
              <a:rPr lang="en-US" dirty="0" smtClean="0"/>
              <a:t>Divide the functional tasks of an application-aware memory scheduler into multiple distinct stages, where each stage is significantly simpler than a monolithic scheduler</a:t>
            </a:r>
          </a:p>
          <a:p>
            <a:pPr marL="695040" lvl="2" indent="-342761"/>
            <a:r>
              <a:rPr lang="en-US" dirty="0" smtClean="0"/>
              <a:t>Takeaway: </a:t>
            </a:r>
            <a:r>
              <a:rPr lang="en-US" dirty="0" smtClean="0">
                <a:solidFill>
                  <a:srgbClr val="FF0000"/>
                </a:solidFill>
              </a:rPr>
              <a:t>Staging enables the design of a scalable and relatively simpler application-aware memory scheduler that works on very large request buffers</a:t>
            </a:r>
            <a:endParaRPr lang="en-US" dirty="0">
              <a:solidFill>
                <a:srgbClr val="FF0000"/>
              </a:solidFill>
            </a:endParaRPr>
          </a:p>
          <a:p>
            <a:endParaRPr lang="en-US" sz="1600" dirty="0">
              <a:solidFill>
                <a:srgbClr val="008000"/>
              </a:solidFill>
            </a:endParaRPr>
          </a:p>
          <a:p>
            <a:pPr lvl="1"/>
            <a:endParaRPr lang="en-US" dirty="0">
              <a:solidFill>
                <a:srgbClr val="FF0000"/>
              </a:solidFill>
            </a:endParaRP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30</a:t>
            </a:fld>
            <a:endParaRPr lang="en-US" altLang="en-US">
              <a:solidFill>
                <a:srgbClr val="000000"/>
              </a:solidFill>
            </a:endParaRPr>
          </a:p>
        </p:txBody>
      </p:sp>
    </p:spTree>
    <p:extLst>
      <p:ext uri="{BB962C8B-B14F-4D97-AF65-F5344CB8AC3E}">
        <p14:creationId xmlns:p14="http://schemas.microsoft.com/office/powerpoint/2010/main" val="15946986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dirty="0"/>
              <a:t>QoS-Aware Memory Scheduling: Evolution</a:t>
            </a:r>
          </a:p>
        </p:txBody>
      </p:sp>
      <p:sp>
        <p:nvSpPr>
          <p:cNvPr id="3" name="Content Placeholder 2"/>
          <p:cNvSpPr>
            <a:spLocks noGrp="1"/>
          </p:cNvSpPr>
          <p:nvPr>
            <p:ph idx="1"/>
          </p:nvPr>
        </p:nvSpPr>
        <p:spPr/>
        <p:txBody>
          <a:bodyPr/>
          <a:lstStyle/>
          <a:p>
            <a:r>
              <a:rPr lang="en-US" dirty="0" smtClean="0">
                <a:solidFill>
                  <a:srgbClr val="0000FF"/>
                </a:solidFill>
              </a:rPr>
              <a:t>MISE </a:t>
            </a:r>
            <a:r>
              <a:rPr lang="en-US" sz="1800" dirty="0">
                <a:solidFill>
                  <a:srgbClr val="008000"/>
                </a:solidFill>
              </a:rPr>
              <a:t>[Subramanian+ HPCA’13]</a:t>
            </a:r>
          </a:p>
          <a:p>
            <a:pPr marL="695040" lvl="2" indent="-342761"/>
            <a:r>
              <a:rPr lang="en-US" dirty="0"/>
              <a:t>Idea: </a:t>
            </a:r>
            <a:r>
              <a:rPr lang="en-US" dirty="0" smtClean="0"/>
              <a:t>Estimate the performance of a thread by estimating its change in memory request service rate when run alone vs. shared </a:t>
            </a:r>
            <a:r>
              <a:rPr lang="en-US" dirty="0" smtClean="0">
                <a:sym typeface="Wingdings"/>
              </a:rPr>
              <a:t> use this simple model to estimate slowdown to design a scheduling policy that provides predictable performance or fairness</a:t>
            </a:r>
            <a:endParaRPr lang="en-US" dirty="0"/>
          </a:p>
          <a:p>
            <a:pPr marL="695040" lvl="2" indent="-342761"/>
            <a:r>
              <a:rPr lang="en-US" dirty="0"/>
              <a:t>Takeaway: </a:t>
            </a:r>
            <a:r>
              <a:rPr lang="en-US" dirty="0" smtClean="0">
                <a:solidFill>
                  <a:srgbClr val="FF0000"/>
                </a:solidFill>
              </a:rPr>
              <a:t>Request service rate of a thread is a good proxy for its performance; alone request service rate can be estimated by giving high priority to the thread in memory scheduling for a while</a:t>
            </a:r>
            <a:endParaRPr lang="en-US" dirty="0">
              <a:solidFill>
                <a:srgbClr val="FF0000"/>
              </a:solidFill>
            </a:endParaRP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31</a:t>
            </a:fld>
            <a:endParaRPr lang="en-US" altLang="en-US">
              <a:solidFill>
                <a:srgbClr val="000000"/>
              </a:solidFill>
            </a:endParaRPr>
          </a:p>
        </p:txBody>
      </p:sp>
    </p:spTree>
    <p:extLst>
      <p:ext uri="{BB962C8B-B14F-4D97-AF65-F5344CB8AC3E}">
        <p14:creationId xmlns:p14="http://schemas.microsoft.com/office/powerpoint/2010/main" val="3851895066"/>
      </p:ext>
    </p:extLst>
  </p:cSld>
  <p:clrMapOvr>
    <a:masterClrMapping/>
  </p:clrMapOvr>
  <p:transition xmlns:p14="http://schemas.microsoft.com/office/powerpoint/2010/mai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dirty="0"/>
              <a:t>QoS-Aware Memory Scheduling: Evolution</a:t>
            </a:r>
          </a:p>
        </p:txBody>
      </p:sp>
      <p:sp>
        <p:nvSpPr>
          <p:cNvPr id="3" name="Content Placeholder 2"/>
          <p:cNvSpPr>
            <a:spLocks noGrp="1"/>
          </p:cNvSpPr>
          <p:nvPr>
            <p:ph idx="1"/>
          </p:nvPr>
        </p:nvSpPr>
        <p:spPr>
          <a:xfrm>
            <a:off x="228600" y="1124744"/>
            <a:ext cx="8610600" cy="5123656"/>
          </a:xfrm>
        </p:spPr>
        <p:txBody>
          <a:bodyPr/>
          <a:lstStyle/>
          <a:p>
            <a:r>
              <a:rPr lang="en-US" dirty="0" smtClean="0">
                <a:solidFill>
                  <a:srgbClr val="0000FF"/>
                </a:solidFill>
              </a:rPr>
              <a:t>Prefetch-aware shared resource management </a:t>
            </a:r>
            <a:r>
              <a:rPr lang="en-US" sz="1800" dirty="0">
                <a:solidFill>
                  <a:srgbClr val="008000"/>
                </a:solidFill>
              </a:rPr>
              <a:t>[Ebrahimi+ ISCA’12] [Ebrahimi+ MICRO’09] [Lee+ MICRO’08]</a:t>
            </a:r>
          </a:p>
          <a:p>
            <a:pPr lvl="1"/>
            <a:r>
              <a:rPr lang="en-US" sz="2000" dirty="0"/>
              <a:t>Idea: Prioritize prefetches depending on how they affect system performance; even accurate prefetches can degrade performance of the system </a:t>
            </a:r>
          </a:p>
          <a:p>
            <a:pPr lvl="1"/>
            <a:r>
              <a:rPr lang="en-US" sz="2000" dirty="0"/>
              <a:t>Takeaway: </a:t>
            </a:r>
            <a:r>
              <a:rPr lang="en-US" sz="2000" dirty="0">
                <a:solidFill>
                  <a:srgbClr val="FF0000"/>
                </a:solidFill>
              </a:rPr>
              <a:t>Carefully controlling and prioritizing prefetch requests improves performance and fairness</a:t>
            </a:r>
          </a:p>
          <a:p>
            <a:pPr lvl="1"/>
            <a:endParaRPr lang="en-US" sz="2000" dirty="0">
              <a:solidFill>
                <a:srgbClr val="FF0000"/>
              </a:solidFill>
            </a:endParaRPr>
          </a:p>
          <a:p>
            <a:pPr>
              <a:buClr>
                <a:srgbClr val="CC9900"/>
              </a:buClr>
            </a:pPr>
            <a:r>
              <a:rPr lang="en-US" dirty="0" smtClean="0">
                <a:solidFill>
                  <a:srgbClr val="0000FF"/>
                </a:solidFill>
              </a:rPr>
              <a:t>DRAM-Aware last-level </a:t>
            </a:r>
            <a:r>
              <a:rPr lang="en-US" dirty="0">
                <a:solidFill>
                  <a:srgbClr val="0000FF"/>
                </a:solidFill>
              </a:rPr>
              <a:t>c</a:t>
            </a:r>
            <a:r>
              <a:rPr lang="en-US" dirty="0" smtClean="0">
                <a:solidFill>
                  <a:srgbClr val="0000FF"/>
                </a:solidFill>
              </a:rPr>
              <a:t>ache policies </a:t>
            </a:r>
            <a:r>
              <a:rPr lang="en-US" sz="1800" dirty="0">
                <a:solidFill>
                  <a:srgbClr val="008000"/>
                </a:solidFill>
              </a:rPr>
              <a:t>[Lee+ HPS Tech Report’10] [Lee+ HPS Tech Report’10]</a:t>
            </a:r>
          </a:p>
          <a:p>
            <a:pPr lvl="1"/>
            <a:r>
              <a:rPr lang="en-US" sz="2000" dirty="0"/>
              <a:t>Idea: Design cache eviction and replacement policies such that they proactively exploit the state of the memory controller and DRAM (e.g., proactively evict data from the cache that hit in open rows)</a:t>
            </a:r>
          </a:p>
          <a:p>
            <a:pPr lvl="1"/>
            <a:r>
              <a:rPr lang="en-US" sz="2000" dirty="0"/>
              <a:t>Takeaway: </a:t>
            </a:r>
            <a:r>
              <a:rPr lang="en-US" sz="2000" dirty="0">
                <a:solidFill>
                  <a:srgbClr val="FF0000"/>
                </a:solidFill>
              </a:rPr>
              <a:t>Coordination of last-level cache and DRAM policies improves performance and fairness</a:t>
            </a:r>
          </a:p>
          <a:p>
            <a:pPr lvl="0">
              <a:buClr>
                <a:srgbClr val="CC9900"/>
              </a:buClr>
            </a:pPr>
            <a:endParaRPr lang="en-US" sz="1800" dirty="0">
              <a:solidFill>
                <a:srgbClr val="008000"/>
              </a:solidFill>
            </a:endParaRPr>
          </a:p>
          <a:p>
            <a:endParaRPr lang="en-US" dirty="0" smtClean="0">
              <a:solidFill>
                <a:srgbClr val="FF0000"/>
              </a:solidFill>
            </a:endParaRPr>
          </a:p>
          <a:p>
            <a:pPr lvl="1"/>
            <a:endParaRPr lang="en-US" sz="2000" dirty="0">
              <a:solidFill>
                <a:srgbClr val="FF0000"/>
              </a:solidFill>
            </a:endParaRPr>
          </a:p>
          <a:p>
            <a:pPr marL="0" indent="0">
              <a:buNone/>
            </a:pPr>
            <a:endParaRPr lang="en-US" sz="1600" dirty="0">
              <a:solidFill>
                <a:srgbClr val="008000"/>
              </a:solidFill>
            </a:endParaRPr>
          </a:p>
          <a:p>
            <a:pPr lvl="1"/>
            <a:endParaRPr lang="en-US" dirty="0">
              <a:solidFill>
                <a:srgbClr val="FF0000"/>
              </a:solidFill>
            </a:endParaRP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32</a:t>
            </a:fld>
            <a:endParaRPr lang="en-US" altLang="en-US">
              <a:solidFill>
                <a:srgbClr val="000000"/>
              </a:solidFill>
            </a:endParaRPr>
          </a:p>
        </p:txBody>
      </p:sp>
    </p:spTree>
    <p:extLst>
      <p:ext uri="{BB962C8B-B14F-4D97-AF65-F5344CB8AC3E}">
        <p14:creationId xmlns:p14="http://schemas.microsoft.com/office/powerpoint/2010/main" val="10827662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828805"/>
            <a:ext cx="8428037" cy="822325"/>
          </a:xfrm>
        </p:spPr>
        <p:txBody>
          <a:bodyPr/>
          <a:lstStyle/>
          <a:p>
            <a:pPr algn="ctr" eaLnBrk="1" hangingPunct="1"/>
            <a:r>
              <a:rPr lang="en-US" sz="4000" dirty="0">
                <a:latin typeface="Garamond" charset="0"/>
              </a:rPr>
              <a:t>Stall-Time Fair Memory Scheduling</a:t>
            </a: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405016" y="4293096"/>
            <a:ext cx="8313681" cy="1217640"/>
          </a:xfrm>
          <a:prstGeom prst="rect">
            <a:avLst/>
          </a:prstGeom>
          <a:noFill/>
        </p:spPr>
        <p:txBody>
          <a:bodyPr wrap="none" lIns="91416" tIns="45709" rIns="91416" bIns="45709" rtlCol="0">
            <a:spAutoFit/>
          </a:bodyPr>
          <a:lstStyle/>
          <a:p>
            <a:pPr algn="ctr"/>
            <a:r>
              <a:rPr lang="en-US" u="sng" dirty="0"/>
              <a:t>Onur Mutlu</a:t>
            </a:r>
            <a:r>
              <a:rPr lang="en-US" dirty="0"/>
              <a:t> and Thomas Moscibroda, </a:t>
            </a:r>
            <a:br>
              <a:rPr lang="en-US" dirty="0"/>
            </a:br>
            <a:r>
              <a:rPr lang="en-US" b="1" dirty="0">
                <a:hlinkClick r:id="rId3"/>
              </a:rPr>
              <a:t>"Stall-Time Fair Memory Access Scheduling for Chip Multiprocessors"</a:t>
            </a:r>
            <a:r>
              <a:rPr lang="en-US" dirty="0"/>
              <a:t> </a:t>
            </a:r>
            <a:br>
              <a:rPr lang="en-US" dirty="0"/>
            </a:br>
            <a:r>
              <a:rPr lang="en-US" i="1" dirty="0" smtClean="0">
                <a:hlinkClick r:id="rId4"/>
              </a:rPr>
              <a:t>40th </a:t>
            </a:r>
            <a:r>
              <a:rPr lang="en-US" i="1" dirty="0">
                <a:hlinkClick r:id="rId4"/>
              </a:rPr>
              <a:t>International Symposium on Microarchitecture</a:t>
            </a:r>
            <a:r>
              <a:rPr lang="en-US" i="1" dirty="0"/>
              <a:t> (</a:t>
            </a:r>
            <a:r>
              <a:rPr lang="en-US" b="1" i="1" dirty="0"/>
              <a:t>MICRO</a:t>
            </a:r>
            <a:r>
              <a:rPr lang="en-US" i="1" dirty="0"/>
              <a:t>)</a:t>
            </a:r>
            <a:r>
              <a:rPr lang="en-US" dirty="0"/>
              <a:t>, </a:t>
            </a:r>
            <a:endParaRPr lang="en-US" dirty="0" smtClean="0"/>
          </a:p>
          <a:p>
            <a:pPr algn="ctr"/>
            <a:r>
              <a:rPr lang="en-US" dirty="0" smtClean="0"/>
              <a:t>pages </a:t>
            </a:r>
            <a:r>
              <a:rPr lang="en-US" dirty="0"/>
              <a:t>146-158, Chicago, IL, December 2007. </a:t>
            </a:r>
            <a:r>
              <a:rPr lang="en-US" dirty="0">
                <a:hlinkClick r:id="rId5"/>
              </a:rPr>
              <a:t>Slides (ppt)</a:t>
            </a:r>
            <a:r>
              <a:rPr lang="en-US" dirty="0"/>
              <a:t> </a:t>
            </a:r>
          </a:p>
        </p:txBody>
      </p:sp>
      <p:sp>
        <p:nvSpPr>
          <p:cNvPr id="5" name="TextBox 4"/>
          <p:cNvSpPr txBox="1"/>
          <p:nvPr/>
        </p:nvSpPr>
        <p:spPr>
          <a:xfrm>
            <a:off x="6516216" y="6381328"/>
            <a:ext cx="2456920" cy="373659"/>
          </a:xfrm>
          <a:prstGeom prst="rect">
            <a:avLst/>
          </a:prstGeom>
          <a:noFill/>
        </p:spPr>
        <p:txBody>
          <a:bodyPr wrap="none" lIns="91416" tIns="45709" rIns="91416" bIns="45709" rtlCol="0">
            <a:spAutoFit/>
          </a:bodyPr>
          <a:lstStyle/>
          <a:p>
            <a:r>
              <a:rPr lang="en-US" dirty="0" smtClean="0">
                <a:hlinkClick r:id="rId6" action="ppaction://hlinkpres?slideindex=1&amp;slidetitle="/>
              </a:rPr>
              <a:t>STFM Micro 2007 Talk</a:t>
            </a:r>
            <a:endParaRPr lang="en-US" dirty="0"/>
          </a:p>
        </p:txBody>
      </p:sp>
    </p:spTree>
    <p:extLst>
      <p:ext uri="{BB962C8B-B14F-4D97-AF65-F5344CB8AC3E}">
        <p14:creationId xmlns:p14="http://schemas.microsoft.com/office/powerpoint/2010/main" val="3341590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latin typeface="Garamond" charset="0"/>
              </a:rPr>
              <a:t>The Problem: Unfairness</a:t>
            </a:r>
            <a:endParaRPr lang="en-US" dirty="0">
              <a:latin typeface="Garamond" charset="0"/>
            </a:endParaRPr>
          </a:p>
        </p:txBody>
      </p:sp>
      <p:graphicFrame>
        <p:nvGraphicFramePr>
          <p:cNvPr id="19458" name="Content Placeholder 4"/>
          <p:cNvGraphicFramePr>
            <a:graphicFrameLocks/>
          </p:cNvGraphicFramePr>
          <p:nvPr/>
        </p:nvGraphicFramePr>
        <p:xfrm>
          <a:off x="911225" y="933450"/>
          <a:ext cx="6816725" cy="3295650"/>
        </p:xfrm>
        <a:graphic>
          <a:graphicData uri="http://schemas.openxmlformats.org/presentationml/2006/ole">
            <mc:AlternateContent xmlns:mc="http://schemas.openxmlformats.org/markup-compatibility/2006">
              <mc:Choice xmlns:v="urn:schemas-microsoft-com:vml" Requires="v">
                <p:oleObj spid="_x0000_s854081" name="Worksheet" r:id="rId5" imgW="6814765" imgH="3297663" progId="Excel.Sheet.8">
                  <p:embed/>
                </p:oleObj>
              </mc:Choice>
              <mc:Fallback>
                <p:oleObj name="Worksheet" r:id="rId5" imgW="6814765" imgH="3297663"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1225" y="933450"/>
                        <a:ext cx="6816725" cy="329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7667" name="Rectangle 3"/>
          <p:cNvSpPr>
            <a:spLocks noGrp="1" noChangeArrowheads="1"/>
          </p:cNvSpPr>
          <p:nvPr>
            <p:ph type="body" idx="1"/>
          </p:nvPr>
        </p:nvSpPr>
        <p:spPr>
          <a:xfrm>
            <a:off x="127000" y="4359275"/>
            <a:ext cx="9017000" cy="2070100"/>
          </a:xfrm>
        </p:spPr>
        <p:txBody>
          <a:bodyPr/>
          <a:lstStyle/>
          <a:p>
            <a:pPr eaLnBrk="1" hangingPunct="1">
              <a:lnSpc>
                <a:spcPct val="90000"/>
              </a:lnSpc>
              <a:defRPr/>
            </a:pPr>
            <a:r>
              <a:rPr lang="en-US" dirty="0" smtClean="0"/>
              <a:t>Vulnerable to denial of service (DoS) </a:t>
            </a:r>
            <a:r>
              <a:rPr lang="en-US" sz="1400" dirty="0">
                <a:solidFill>
                  <a:schemeClr val="accent2">
                    <a:lumMod val="75000"/>
                  </a:schemeClr>
                </a:solidFill>
              </a:rPr>
              <a:t>[Usenix Security’07]</a:t>
            </a:r>
          </a:p>
          <a:p>
            <a:pPr eaLnBrk="1" hangingPunct="1">
              <a:lnSpc>
                <a:spcPct val="90000"/>
              </a:lnSpc>
              <a:defRPr/>
            </a:pPr>
            <a:r>
              <a:rPr lang="en-US" dirty="0" smtClean="0"/>
              <a:t>Unable to enforce priorities or SLAs </a:t>
            </a:r>
            <a:r>
              <a:rPr lang="en-US" sz="1400" dirty="0">
                <a:solidFill>
                  <a:srgbClr val="2C6123"/>
                </a:solidFill>
              </a:rPr>
              <a:t>[MICRO’07,’10,’11, ISCA’08’11’12, ASPLOS’10]</a:t>
            </a:r>
          </a:p>
          <a:p>
            <a:pPr eaLnBrk="1" hangingPunct="1">
              <a:lnSpc>
                <a:spcPct val="90000"/>
              </a:lnSpc>
              <a:defRPr/>
            </a:pPr>
            <a:r>
              <a:rPr lang="en-US" dirty="0" smtClean="0"/>
              <a:t>Low system performance </a:t>
            </a:r>
            <a:r>
              <a:rPr lang="en-US" sz="1400" dirty="0">
                <a:solidFill>
                  <a:srgbClr val="2C6123"/>
                </a:solidFill>
              </a:rPr>
              <a:t>[IEEE Micro Top Picks ’09,’11a,’11b,’12]</a:t>
            </a:r>
          </a:p>
          <a:p>
            <a:pPr marL="0" indent="0" eaLnBrk="1" hangingPunct="1">
              <a:lnSpc>
                <a:spcPct val="90000"/>
              </a:lnSpc>
              <a:buNone/>
              <a:defRPr/>
            </a:pPr>
            <a:endParaRPr lang="en-US" sz="1100" dirty="0">
              <a:solidFill>
                <a:schemeClr val="tx1">
                  <a:lumMod val="60000"/>
                  <a:lumOff val="40000"/>
                </a:schemeClr>
              </a:solidFill>
              <a:sym typeface="Wingdings"/>
            </a:endParaRPr>
          </a:p>
          <a:p>
            <a:pPr marL="0" indent="0" algn="ctr" eaLnBrk="1" hangingPunct="1">
              <a:lnSpc>
                <a:spcPct val="90000"/>
              </a:lnSpc>
              <a:buNone/>
              <a:defRPr/>
            </a:pPr>
            <a:r>
              <a:rPr lang="en-US" b="1" dirty="0" smtClean="0">
                <a:solidFill>
                  <a:srgbClr val="FF0000"/>
                </a:solidFill>
                <a:sym typeface="Wingdings"/>
              </a:rPr>
              <a:t>Uncontrollable, unpredictable system</a:t>
            </a:r>
            <a:endParaRPr lang="en-US" b="1" dirty="0" smtClean="0">
              <a:solidFill>
                <a:srgbClr val="FF0000"/>
              </a:solidFill>
            </a:endParaRPr>
          </a:p>
        </p:txBody>
      </p:sp>
      <p:sp>
        <p:nvSpPr>
          <p:cNvPr id="19460" name="Line 14"/>
          <p:cNvSpPr>
            <a:spLocks noChangeShapeType="1"/>
          </p:cNvSpPr>
          <p:nvPr/>
        </p:nvSpPr>
        <p:spPr bwMode="auto">
          <a:xfrm>
            <a:off x="1666875" y="3392488"/>
            <a:ext cx="5943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1402" tIns="45702" rIns="91402" bIns="45702"/>
          <a:lstStyle/>
          <a:p>
            <a:endParaRPr lang="en-US" dirty="0"/>
          </a:p>
        </p:txBody>
      </p:sp>
      <p:sp>
        <p:nvSpPr>
          <p:cNvPr id="7"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pPr/>
              <a:t>34</a:t>
            </a:fld>
            <a:endParaRPr lang="en-US" altLang="en-US" dirty="0"/>
          </a:p>
        </p:txBody>
      </p:sp>
    </p:spTree>
    <p:custDataLst>
      <p:tags r:id="rId2"/>
    </p:custDataLst>
    <p:extLst>
      <p:ext uri="{BB962C8B-B14F-4D97-AF65-F5344CB8AC3E}">
        <p14:creationId xmlns:p14="http://schemas.microsoft.com/office/powerpoint/2010/main" val="1985596217"/>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76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76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76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76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a:latin typeface="Garamond" charset="0"/>
              </a:rPr>
              <a:t>How Do We Solve the Problem?</a:t>
            </a:r>
          </a:p>
        </p:txBody>
      </p:sp>
      <p:sp>
        <p:nvSpPr>
          <p:cNvPr id="73730" name="Content Placeholder 2"/>
          <p:cNvSpPr>
            <a:spLocks noGrp="1"/>
          </p:cNvSpPr>
          <p:nvPr>
            <p:ph idx="1"/>
          </p:nvPr>
        </p:nvSpPr>
        <p:spPr>
          <a:xfrm>
            <a:off x="228600" y="996950"/>
            <a:ext cx="8610600" cy="5194300"/>
          </a:xfrm>
        </p:spPr>
        <p:txBody>
          <a:bodyPr/>
          <a:lstStyle/>
          <a:p>
            <a:r>
              <a:rPr lang="en-US">
                <a:solidFill>
                  <a:srgbClr val="0000FF"/>
                </a:solidFill>
                <a:latin typeface="Tahoma" charset="0"/>
              </a:rPr>
              <a:t>Stall-time fair memory scheduling </a:t>
            </a:r>
            <a:r>
              <a:rPr lang="en-US" sz="1800">
                <a:solidFill>
                  <a:srgbClr val="008000"/>
                </a:solidFill>
                <a:latin typeface="Tahoma" charset="0"/>
              </a:rPr>
              <a:t>[Mutlu+ MICRO’07]</a:t>
            </a:r>
          </a:p>
          <a:p>
            <a:pPr lvl="1"/>
            <a:endParaRPr lang="en-US" sz="2000">
              <a:latin typeface="Tahoma" charset="0"/>
              <a:ea typeface="ＭＳ Ｐゴシック" charset="0"/>
            </a:endParaRPr>
          </a:p>
          <a:p>
            <a:r>
              <a:rPr lang="en-US">
                <a:latin typeface="Tahoma" charset="0"/>
              </a:rPr>
              <a:t>Goal: Threads sharing main memory should experience similar slowdowns compared to when they are run alone </a:t>
            </a:r>
            <a:r>
              <a:rPr lang="en-US">
                <a:latin typeface="Tahoma" charset="0"/>
                <a:sym typeface="Wingdings" charset="0"/>
              </a:rPr>
              <a:t> fair scheduling</a:t>
            </a:r>
          </a:p>
          <a:p>
            <a:pPr lvl="2"/>
            <a:r>
              <a:rPr lang="en-US" sz="1800">
                <a:latin typeface="Tahoma" charset="0"/>
                <a:ea typeface="ＭＳ Ｐゴシック" charset="0"/>
                <a:sym typeface="Wingdings" charset="0"/>
              </a:rPr>
              <a:t>Also improves overall system performance by ensuring cores make “proportional” progress</a:t>
            </a:r>
          </a:p>
          <a:p>
            <a:pPr lvl="2"/>
            <a:endParaRPr lang="en-US" sz="1800">
              <a:latin typeface="Tahoma" charset="0"/>
              <a:ea typeface="ＭＳ Ｐゴシック" charset="0"/>
            </a:endParaRPr>
          </a:p>
          <a:p>
            <a:r>
              <a:rPr lang="en-US">
                <a:latin typeface="Tahoma" charset="0"/>
              </a:rPr>
              <a:t>Idea: Memory controller estimates each thread’s slowdown due to interference and schedules requests in a way to balance the slowdowns</a:t>
            </a:r>
          </a:p>
          <a:p>
            <a:pPr lvl="1"/>
            <a:endParaRPr lang="en-US" sz="2000">
              <a:latin typeface="Tahoma" charset="0"/>
              <a:ea typeface="ＭＳ Ｐゴシック" charset="0"/>
            </a:endParaRPr>
          </a:p>
          <a:p>
            <a:r>
              <a:rPr lang="en-US" sz="2000">
                <a:latin typeface="Tahoma" charset="0"/>
              </a:rPr>
              <a:t>Mutlu and Moscibroda, </a:t>
            </a:r>
            <a:r>
              <a:rPr lang="ja-JP" altLang="en-US" sz="2000">
                <a:latin typeface="Tahoma" charset="0"/>
              </a:rPr>
              <a:t>“</a:t>
            </a:r>
            <a:r>
              <a:rPr lang="en-US" altLang="ja-JP" sz="2000">
                <a:solidFill>
                  <a:srgbClr val="0000FF"/>
                </a:solidFill>
                <a:latin typeface="Tahoma" charset="0"/>
              </a:rPr>
              <a:t>Stall-Time Fair Memory Access Scheduling for Chip Multiprocessors,</a:t>
            </a:r>
            <a:r>
              <a:rPr lang="ja-JP" altLang="en-US" sz="2000">
                <a:latin typeface="Tahoma" charset="0"/>
              </a:rPr>
              <a:t>”</a:t>
            </a:r>
            <a:r>
              <a:rPr lang="en-US" altLang="ja-JP" sz="2000">
                <a:latin typeface="Tahoma" charset="0"/>
              </a:rPr>
              <a:t> MICRO 2007. </a:t>
            </a:r>
            <a:endParaRPr lang="en-US" sz="2000">
              <a:latin typeface="Tahoma" charset="0"/>
            </a:endParaRPr>
          </a:p>
        </p:txBody>
      </p:sp>
      <p:sp>
        <p:nvSpPr>
          <p:cNvPr id="737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7C9635-357A-824D-ACB4-B02149D22732}" type="slidenum">
              <a:rPr lang="en-US" sz="1600">
                <a:solidFill>
                  <a:srgbClr val="000000"/>
                </a:solidFill>
                <a:latin typeface="Garamond" charset="0"/>
                <a:cs typeface="Arial" charset="0"/>
              </a:rPr>
              <a:pPr eaLnBrk="1" hangingPunct="1"/>
              <a:t>35</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2941452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42C089-8859-864E-90D8-5777FC98C732}" type="slidenum">
              <a:rPr lang="en-US" sz="1600">
                <a:solidFill>
                  <a:srgbClr val="000000"/>
                </a:solidFill>
                <a:latin typeface="Garamond" charset="0"/>
                <a:cs typeface="Arial" charset="0"/>
              </a:rPr>
              <a:pPr eaLnBrk="1" hangingPunct="1"/>
              <a:t>36</a:t>
            </a:fld>
            <a:endParaRPr lang="en-US" sz="1600">
              <a:solidFill>
                <a:srgbClr val="000000"/>
              </a:solidFill>
              <a:latin typeface="Garamond" charset="0"/>
              <a:cs typeface="Arial" charset="0"/>
            </a:endParaRPr>
          </a:p>
        </p:txBody>
      </p:sp>
      <p:sp>
        <p:nvSpPr>
          <p:cNvPr id="74754" name="Rectangle 2"/>
          <p:cNvSpPr>
            <a:spLocks noGrp="1" noChangeArrowheads="1"/>
          </p:cNvSpPr>
          <p:nvPr>
            <p:ph type="title"/>
          </p:nvPr>
        </p:nvSpPr>
        <p:spPr/>
        <p:txBody>
          <a:bodyPr/>
          <a:lstStyle/>
          <a:p>
            <a:pPr eaLnBrk="1" hangingPunct="1"/>
            <a:r>
              <a:rPr lang="en-US" sz="3600">
                <a:latin typeface="Garamond" charset="0"/>
              </a:rPr>
              <a:t>Stall-Time Fairness in Shared DRAM Systems</a:t>
            </a:r>
          </a:p>
        </p:txBody>
      </p:sp>
      <p:sp>
        <p:nvSpPr>
          <p:cNvPr id="500739" name="Rectangle 3"/>
          <p:cNvSpPr>
            <a:spLocks noGrp="1" noChangeArrowheads="1"/>
          </p:cNvSpPr>
          <p:nvPr>
            <p:ph type="body" idx="1"/>
          </p:nvPr>
        </p:nvSpPr>
        <p:spPr>
          <a:xfrm>
            <a:off x="96838" y="1279525"/>
            <a:ext cx="9021762" cy="4876800"/>
          </a:xfrm>
        </p:spPr>
        <p:txBody>
          <a:bodyPr/>
          <a:lstStyle/>
          <a:p>
            <a:pPr eaLnBrk="1" hangingPunct="1"/>
            <a:r>
              <a:rPr lang="en-US" sz="2000">
                <a:solidFill>
                  <a:srgbClr val="FF0000"/>
                </a:solidFill>
                <a:latin typeface="Tahoma" charset="0"/>
              </a:rPr>
              <a:t>A DRAM system is fair if it equalizes the slowdown of equal-priority threads  </a:t>
            </a:r>
            <a:r>
              <a:rPr lang="en-US" sz="2000">
                <a:latin typeface="Tahoma" charset="0"/>
              </a:rPr>
              <a:t>relative to when each thread is run alone on the same system</a:t>
            </a:r>
          </a:p>
          <a:p>
            <a:pPr lvl="1" eaLnBrk="1" hangingPunct="1"/>
            <a:endParaRPr lang="en-US" sz="2000">
              <a:latin typeface="Tahoma" charset="0"/>
              <a:ea typeface="ＭＳ Ｐゴシック" charset="0"/>
            </a:endParaRPr>
          </a:p>
          <a:p>
            <a:pPr eaLnBrk="1" hangingPunct="1"/>
            <a:r>
              <a:rPr lang="en-US" sz="1800">
                <a:latin typeface="Tahoma" charset="0"/>
              </a:rPr>
              <a:t>DRAM-related stall-time: The time a thread spends waiting for DRAM memory</a:t>
            </a:r>
          </a:p>
          <a:p>
            <a:pPr eaLnBrk="1" hangingPunct="1"/>
            <a:r>
              <a:rPr lang="en-US" sz="2000">
                <a:solidFill>
                  <a:schemeClr val="accent2"/>
                </a:solidFill>
                <a:latin typeface="Tahoma" charset="0"/>
              </a:rPr>
              <a:t>ST</a:t>
            </a:r>
            <a:r>
              <a:rPr lang="en-US" baseline="-25000">
                <a:solidFill>
                  <a:schemeClr val="accent2"/>
                </a:solidFill>
                <a:latin typeface="Tahoma" charset="0"/>
              </a:rPr>
              <a:t>shared</a:t>
            </a:r>
            <a:r>
              <a:rPr lang="en-US" sz="2000">
                <a:latin typeface="Tahoma" charset="0"/>
              </a:rPr>
              <a:t>: DRAM-related stall-time when the thread runs with other threads</a:t>
            </a:r>
          </a:p>
          <a:p>
            <a:pPr eaLnBrk="1" hangingPunct="1"/>
            <a:r>
              <a:rPr lang="en-US" sz="2000">
                <a:solidFill>
                  <a:schemeClr val="accent2"/>
                </a:solidFill>
                <a:latin typeface="Tahoma" charset="0"/>
              </a:rPr>
              <a:t>ST</a:t>
            </a:r>
            <a:r>
              <a:rPr lang="en-US" baseline="-25000">
                <a:solidFill>
                  <a:schemeClr val="accent2"/>
                </a:solidFill>
                <a:latin typeface="Tahoma" charset="0"/>
              </a:rPr>
              <a:t>alone</a:t>
            </a:r>
            <a:r>
              <a:rPr lang="en-US" sz="2000">
                <a:latin typeface="Tahoma" charset="0"/>
              </a:rPr>
              <a:t>:  DRAM-related stall-time when the thread runs alone</a:t>
            </a:r>
            <a:endParaRPr lang="en-US" sz="1800">
              <a:latin typeface="Tahoma" charset="0"/>
            </a:endParaRPr>
          </a:p>
          <a:p>
            <a:pPr eaLnBrk="1" hangingPunct="1"/>
            <a:r>
              <a:rPr lang="en-US" sz="2000" b="1">
                <a:solidFill>
                  <a:schemeClr val="accent2"/>
                </a:solidFill>
                <a:latin typeface="Tahoma" charset="0"/>
              </a:rPr>
              <a:t>Memory-slowdown = ST</a:t>
            </a:r>
            <a:r>
              <a:rPr lang="en-US" b="1" baseline="-25000">
                <a:solidFill>
                  <a:schemeClr val="accent2"/>
                </a:solidFill>
                <a:latin typeface="Tahoma" charset="0"/>
              </a:rPr>
              <a:t>shared</a:t>
            </a:r>
            <a:r>
              <a:rPr lang="en-US" sz="2000" b="1">
                <a:solidFill>
                  <a:schemeClr val="accent2"/>
                </a:solidFill>
                <a:latin typeface="Tahoma" charset="0"/>
              </a:rPr>
              <a:t>/ST</a:t>
            </a:r>
            <a:r>
              <a:rPr lang="en-US" b="1" baseline="-25000">
                <a:solidFill>
                  <a:schemeClr val="accent2"/>
                </a:solidFill>
                <a:latin typeface="Tahoma" charset="0"/>
              </a:rPr>
              <a:t>alone   </a:t>
            </a:r>
            <a:endParaRPr lang="en-US" sz="2000">
              <a:latin typeface="Tahoma" charset="0"/>
            </a:endParaRPr>
          </a:p>
          <a:p>
            <a:pPr lvl="1" eaLnBrk="1" hangingPunct="1"/>
            <a:r>
              <a:rPr lang="en-US" sz="1800">
                <a:latin typeface="Tahoma" charset="0"/>
                <a:ea typeface="ＭＳ Ｐゴシック" charset="0"/>
              </a:rPr>
              <a:t>Relative increase in stall-time</a:t>
            </a:r>
          </a:p>
          <a:p>
            <a:pPr eaLnBrk="1" hangingPunct="1">
              <a:buFont typeface="Wingdings" charset="0"/>
              <a:buNone/>
            </a:pPr>
            <a:endParaRPr lang="en-US" sz="2000">
              <a:latin typeface="Tahoma" charset="0"/>
            </a:endParaRPr>
          </a:p>
          <a:p>
            <a:pPr eaLnBrk="1" hangingPunct="1"/>
            <a:r>
              <a:rPr lang="en-US" sz="2000" i="1">
                <a:latin typeface="Tahoma" charset="0"/>
              </a:rPr>
              <a:t>Stall-Time Fair Memory scheduler (STFM)</a:t>
            </a:r>
            <a:r>
              <a:rPr lang="en-US" sz="2000">
                <a:latin typeface="Tahoma" charset="0"/>
              </a:rPr>
              <a:t> aims to </a:t>
            </a:r>
            <a:r>
              <a:rPr lang="en-US" sz="2000">
                <a:solidFill>
                  <a:srgbClr val="35742A"/>
                </a:solidFill>
                <a:latin typeface="Tahoma" charset="0"/>
              </a:rPr>
              <a:t>equalize</a:t>
            </a:r>
            <a:r>
              <a:rPr lang="en-US" sz="2000">
                <a:latin typeface="Tahoma" charset="0"/>
              </a:rPr>
              <a:t>             </a:t>
            </a:r>
            <a:r>
              <a:rPr lang="en-US" sz="2000">
                <a:solidFill>
                  <a:schemeClr val="accent2"/>
                </a:solidFill>
                <a:latin typeface="Tahoma" charset="0"/>
              </a:rPr>
              <a:t>Memory-slowdown</a:t>
            </a:r>
            <a:r>
              <a:rPr lang="en-US" sz="2000">
                <a:latin typeface="Tahoma" charset="0"/>
              </a:rPr>
              <a:t> for interfering threads, without sacrificing performance</a:t>
            </a:r>
          </a:p>
          <a:p>
            <a:pPr lvl="1" eaLnBrk="1" hangingPunct="1"/>
            <a:r>
              <a:rPr lang="en-US" sz="1800">
                <a:solidFill>
                  <a:srgbClr val="003399"/>
                </a:solidFill>
                <a:latin typeface="Tahoma" charset="0"/>
                <a:ea typeface="ＭＳ Ｐゴシック" charset="0"/>
              </a:rPr>
              <a:t>Considers inherent DRAM performance of each thread</a:t>
            </a:r>
          </a:p>
          <a:p>
            <a:pPr lvl="1" eaLnBrk="1" hangingPunct="1"/>
            <a:r>
              <a:rPr lang="en-US" sz="1800">
                <a:solidFill>
                  <a:srgbClr val="003399"/>
                </a:solidFill>
                <a:latin typeface="Tahoma" charset="0"/>
                <a:ea typeface="ＭＳ Ｐゴシック" charset="0"/>
              </a:rPr>
              <a:t>Aims to allow proportional progress of threads</a:t>
            </a:r>
          </a:p>
          <a:p>
            <a:pPr eaLnBrk="1" hangingPunct="1"/>
            <a:endParaRPr lang="en-US" sz="2000">
              <a:solidFill>
                <a:srgbClr val="003399"/>
              </a:solidFill>
              <a:latin typeface="Tahoma" charset="0"/>
            </a:endParaRPr>
          </a:p>
          <a:p>
            <a:pPr lvl="1" eaLnBrk="1" hangingPunct="1"/>
            <a:endParaRPr lang="en-US" sz="2400">
              <a:solidFill>
                <a:srgbClr val="003399"/>
              </a:solidFill>
              <a:latin typeface="Tahoma" charset="0"/>
              <a:ea typeface="ＭＳ Ｐゴシック" charset="0"/>
            </a:endParaRPr>
          </a:p>
          <a:p>
            <a:pPr lvl="1" eaLnBrk="1" hangingPunct="1"/>
            <a:endParaRPr lang="en-US" sz="2400">
              <a:latin typeface="Tahoma" charset="0"/>
              <a:ea typeface="ＭＳ Ｐゴシック" charset="0"/>
            </a:endParaRPr>
          </a:p>
          <a:p>
            <a:pPr eaLnBrk="1" hangingPunct="1"/>
            <a:endParaRPr lang="en-US" sz="2000">
              <a:latin typeface="Tahoma" charset="0"/>
            </a:endParaRPr>
          </a:p>
          <a:p>
            <a:pPr eaLnBrk="1" hangingPunct="1"/>
            <a:endParaRPr lang="en-US" sz="2000">
              <a:latin typeface="Tahoma" charset="0"/>
            </a:endParaRPr>
          </a:p>
          <a:p>
            <a:pPr eaLnBrk="1" hangingPunct="1"/>
            <a:endParaRPr lang="en-US" sz="2000">
              <a:latin typeface="Tahoma" charset="0"/>
            </a:endParaRPr>
          </a:p>
        </p:txBody>
      </p:sp>
    </p:spTree>
    <p:custDataLst>
      <p:tags r:id="rId1"/>
    </p:custDataLst>
    <p:extLst>
      <p:ext uri="{BB962C8B-B14F-4D97-AF65-F5344CB8AC3E}">
        <p14:creationId xmlns:p14="http://schemas.microsoft.com/office/powerpoint/2010/main" val="2451233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07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073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073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073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0739">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0073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0739">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07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0CF6785-A9E3-7044-8289-CAF3825290A4}" type="slidenum">
              <a:rPr lang="en-US" sz="1600">
                <a:solidFill>
                  <a:srgbClr val="000000"/>
                </a:solidFill>
                <a:latin typeface="Garamond" charset="0"/>
                <a:cs typeface="Arial" charset="0"/>
              </a:rPr>
              <a:pPr eaLnBrk="1" hangingPunct="1"/>
              <a:t>37</a:t>
            </a:fld>
            <a:endParaRPr lang="en-US" sz="1600">
              <a:solidFill>
                <a:srgbClr val="000000"/>
              </a:solidFill>
              <a:latin typeface="Garamond" charset="0"/>
              <a:cs typeface="Arial" charset="0"/>
            </a:endParaRPr>
          </a:p>
        </p:txBody>
      </p:sp>
      <p:sp>
        <p:nvSpPr>
          <p:cNvPr id="76802" name="Rectangle 2"/>
          <p:cNvSpPr>
            <a:spLocks noGrp="1" noChangeArrowheads="1"/>
          </p:cNvSpPr>
          <p:nvPr>
            <p:ph type="title"/>
          </p:nvPr>
        </p:nvSpPr>
        <p:spPr/>
        <p:txBody>
          <a:bodyPr/>
          <a:lstStyle/>
          <a:p>
            <a:pPr eaLnBrk="1" hangingPunct="1"/>
            <a:r>
              <a:rPr lang="en-US">
                <a:latin typeface="Garamond" charset="0"/>
              </a:rPr>
              <a:t>STFM Scheduling Algorithm </a:t>
            </a:r>
            <a:r>
              <a:rPr lang="en-US" sz="2000">
                <a:latin typeface="Garamond" charset="0"/>
              </a:rPr>
              <a:t>[MICRO</a:t>
            </a:r>
            <a:r>
              <a:rPr lang="ja-JP" altLang="en-US" sz="2000">
                <a:latin typeface="Garamond" charset="0"/>
              </a:rPr>
              <a:t>’</a:t>
            </a:r>
            <a:r>
              <a:rPr lang="en-US" altLang="ja-JP" sz="2000">
                <a:latin typeface="Garamond" charset="0"/>
              </a:rPr>
              <a:t>07]</a:t>
            </a:r>
            <a:br>
              <a:rPr lang="en-US" altLang="ja-JP" sz="2000">
                <a:latin typeface="Garamond" charset="0"/>
              </a:rPr>
            </a:br>
            <a:endParaRPr lang="en-US" sz="2000">
              <a:latin typeface="Garamond" charset="0"/>
            </a:endParaRPr>
          </a:p>
        </p:txBody>
      </p:sp>
      <p:sp>
        <p:nvSpPr>
          <p:cNvPr id="505859" name="Rectangle 3"/>
          <p:cNvSpPr>
            <a:spLocks noGrp="1" noChangeArrowheads="1"/>
          </p:cNvSpPr>
          <p:nvPr>
            <p:ph type="body" idx="1"/>
          </p:nvPr>
        </p:nvSpPr>
        <p:spPr>
          <a:xfrm>
            <a:off x="228600" y="903288"/>
            <a:ext cx="9124950" cy="5116512"/>
          </a:xfrm>
        </p:spPr>
        <p:txBody>
          <a:bodyPr/>
          <a:lstStyle/>
          <a:p>
            <a:pPr eaLnBrk="1" hangingPunct="1"/>
            <a:r>
              <a:rPr lang="en-US" sz="2000">
                <a:latin typeface="Tahoma" charset="0"/>
              </a:rPr>
              <a:t>For each thread, the DRAM controller</a:t>
            </a:r>
          </a:p>
          <a:p>
            <a:pPr lvl="1" eaLnBrk="1" hangingPunct="1"/>
            <a:r>
              <a:rPr lang="en-US" sz="2000">
                <a:latin typeface="Tahoma" charset="0"/>
                <a:ea typeface="ＭＳ Ｐゴシック" charset="0"/>
              </a:rPr>
              <a:t>Tracks ST</a:t>
            </a:r>
            <a:r>
              <a:rPr lang="en-US" sz="2400" baseline="-25000">
                <a:latin typeface="Tahoma" charset="0"/>
                <a:ea typeface="ＭＳ Ｐゴシック" charset="0"/>
              </a:rPr>
              <a:t>shared</a:t>
            </a:r>
            <a:r>
              <a:rPr lang="en-US" sz="2000">
                <a:latin typeface="Tahoma" charset="0"/>
                <a:ea typeface="ＭＳ Ｐゴシック" charset="0"/>
              </a:rPr>
              <a:t> </a:t>
            </a:r>
          </a:p>
          <a:p>
            <a:pPr lvl="1" eaLnBrk="1" hangingPunct="1"/>
            <a:r>
              <a:rPr lang="en-US" sz="2000">
                <a:latin typeface="Tahoma" charset="0"/>
                <a:ea typeface="ＭＳ Ｐゴシック" charset="0"/>
              </a:rPr>
              <a:t>Estimates ST</a:t>
            </a:r>
            <a:r>
              <a:rPr lang="en-US" sz="2400" baseline="-25000">
                <a:latin typeface="Tahoma" charset="0"/>
                <a:ea typeface="ＭＳ Ｐゴシック" charset="0"/>
              </a:rPr>
              <a:t>alone</a:t>
            </a:r>
            <a:r>
              <a:rPr lang="en-US" sz="2000">
                <a:latin typeface="Tahoma" charset="0"/>
                <a:ea typeface="ＭＳ Ｐゴシック" charset="0"/>
              </a:rPr>
              <a:t> </a:t>
            </a:r>
          </a:p>
          <a:p>
            <a:pPr lvl="1" eaLnBrk="1" hangingPunct="1"/>
            <a:endParaRPr lang="en-US" sz="2000">
              <a:latin typeface="Tahoma" charset="0"/>
              <a:ea typeface="ＭＳ Ｐゴシック" charset="0"/>
            </a:endParaRPr>
          </a:p>
          <a:p>
            <a:pPr eaLnBrk="1" hangingPunct="1"/>
            <a:r>
              <a:rPr lang="en-US" sz="2000">
                <a:latin typeface="Tahoma" charset="0"/>
              </a:rPr>
              <a:t>Each cycle, the DRAM controller</a:t>
            </a:r>
          </a:p>
          <a:p>
            <a:pPr lvl="1" eaLnBrk="1" hangingPunct="1"/>
            <a:r>
              <a:rPr lang="en-US" sz="2000">
                <a:latin typeface="Tahoma" charset="0"/>
                <a:ea typeface="ＭＳ Ｐゴシック" charset="0"/>
              </a:rPr>
              <a:t>Computes Slowdown = ST</a:t>
            </a:r>
            <a:r>
              <a:rPr lang="en-US" sz="2400" baseline="-25000">
                <a:latin typeface="Tahoma" charset="0"/>
                <a:ea typeface="ＭＳ Ｐゴシック" charset="0"/>
              </a:rPr>
              <a:t>shared</a:t>
            </a:r>
            <a:r>
              <a:rPr lang="en-US" sz="2000">
                <a:latin typeface="Tahoma" charset="0"/>
                <a:ea typeface="ＭＳ Ｐゴシック" charset="0"/>
              </a:rPr>
              <a:t>/ST</a:t>
            </a:r>
            <a:r>
              <a:rPr lang="en-US" sz="2400" baseline="-25000">
                <a:latin typeface="Tahoma" charset="0"/>
                <a:ea typeface="ＭＳ Ｐゴシック" charset="0"/>
              </a:rPr>
              <a:t>alone</a:t>
            </a:r>
            <a:r>
              <a:rPr lang="en-US" sz="2000">
                <a:latin typeface="Tahoma" charset="0"/>
                <a:ea typeface="ＭＳ Ｐゴシック" charset="0"/>
              </a:rPr>
              <a:t> for threads with legal requests</a:t>
            </a:r>
          </a:p>
          <a:p>
            <a:pPr lvl="1" eaLnBrk="1" hangingPunct="1"/>
            <a:r>
              <a:rPr lang="en-US" sz="2000">
                <a:latin typeface="Tahoma" charset="0"/>
                <a:ea typeface="ＭＳ Ｐゴシック" charset="0"/>
              </a:rPr>
              <a:t>Computes </a:t>
            </a:r>
            <a:r>
              <a:rPr lang="en-US" sz="2000">
                <a:solidFill>
                  <a:srgbClr val="FF0000"/>
                </a:solidFill>
                <a:latin typeface="Tahoma" charset="0"/>
                <a:ea typeface="ＭＳ Ｐゴシック" charset="0"/>
              </a:rPr>
              <a:t>unfairness = MAX Slowdown / MIN Slowdown</a:t>
            </a:r>
          </a:p>
          <a:p>
            <a:pPr eaLnBrk="1" hangingPunct="1"/>
            <a:endParaRPr lang="en-US" sz="2000">
              <a:latin typeface="Tahoma" charset="0"/>
            </a:endParaRPr>
          </a:p>
          <a:p>
            <a:pPr eaLnBrk="1" hangingPunct="1"/>
            <a:r>
              <a:rPr lang="en-US" sz="2000">
                <a:latin typeface="Tahoma" charset="0"/>
              </a:rPr>
              <a:t>If unfairness &lt; </a:t>
            </a:r>
            <a:r>
              <a:rPr lang="en-US" sz="2000">
                <a:latin typeface="Tahoma" charset="0"/>
                <a:cs typeface="Tahoma" charset="0"/>
                <a:sym typeface="Symbol" charset="0"/>
              </a:rPr>
              <a:t></a:t>
            </a:r>
          </a:p>
          <a:p>
            <a:pPr lvl="1" eaLnBrk="1" hangingPunct="1"/>
            <a:r>
              <a:rPr lang="en-US" sz="2000">
                <a:latin typeface="Tahoma" charset="0"/>
                <a:ea typeface="ＭＳ Ｐゴシック" charset="0"/>
                <a:cs typeface="Tahoma" charset="0"/>
              </a:rPr>
              <a:t>Use DRAM throughput oriented scheduling policy</a:t>
            </a:r>
          </a:p>
          <a:p>
            <a:pPr eaLnBrk="1" hangingPunct="1"/>
            <a:r>
              <a:rPr lang="en-US" sz="2000">
                <a:solidFill>
                  <a:srgbClr val="FF0000"/>
                </a:solidFill>
                <a:latin typeface="Tahoma" charset="0"/>
                <a:cs typeface="Tahoma" charset="0"/>
              </a:rPr>
              <a:t>If unfairness ≥ </a:t>
            </a:r>
            <a:r>
              <a:rPr lang="en-US" sz="2000">
                <a:solidFill>
                  <a:srgbClr val="FF0000"/>
                </a:solidFill>
                <a:latin typeface="Tahoma" charset="0"/>
                <a:cs typeface="Tahoma" charset="0"/>
                <a:sym typeface="Symbol" charset="0"/>
              </a:rPr>
              <a:t></a:t>
            </a:r>
            <a:endParaRPr lang="en-US" sz="2000">
              <a:solidFill>
                <a:srgbClr val="FF0000"/>
              </a:solidFill>
              <a:latin typeface="Tahoma" charset="0"/>
              <a:cs typeface="Tahoma" charset="0"/>
            </a:endParaRPr>
          </a:p>
          <a:p>
            <a:pPr lvl="1" eaLnBrk="1" hangingPunct="1"/>
            <a:r>
              <a:rPr lang="en-US" sz="2000">
                <a:latin typeface="Tahoma" charset="0"/>
                <a:ea typeface="ＭＳ Ｐゴシック" charset="0"/>
                <a:cs typeface="Tahoma" charset="0"/>
              </a:rPr>
              <a:t>Use fairness-oriented scheduling policy </a:t>
            </a:r>
          </a:p>
          <a:p>
            <a:pPr lvl="2"/>
            <a:r>
              <a:rPr lang="en-US" sz="1800">
                <a:solidFill>
                  <a:srgbClr val="FF0000"/>
                </a:solidFill>
                <a:latin typeface="Tahoma" charset="0"/>
                <a:ea typeface="ＭＳ Ｐゴシック" charset="0"/>
                <a:cs typeface="Tahoma" charset="0"/>
              </a:rPr>
              <a:t>(1) requests from thread with MAX Slowdown first</a:t>
            </a:r>
            <a:r>
              <a:rPr lang="en-US" sz="1800">
                <a:latin typeface="Tahoma" charset="0"/>
                <a:ea typeface="ＭＳ Ｐゴシック" charset="0"/>
                <a:cs typeface="Tahoma" charset="0"/>
              </a:rPr>
              <a:t> </a:t>
            </a:r>
          </a:p>
          <a:p>
            <a:pPr lvl="2"/>
            <a:r>
              <a:rPr lang="en-US" sz="1800">
                <a:latin typeface="Tahoma" charset="0"/>
                <a:ea typeface="ＭＳ Ｐゴシック" charset="0"/>
                <a:cs typeface="Tahoma" charset="0"/>
              </a:rPr>
              <a:t>(2) row-hit first , (3) oldest-first</a:t>
            </a:r>
          </a:p>
          <a:p>
            <a:pPr lvl="1" eaLnBrk="1" hangingPunct="1"/>
            <a:endParaRPr lang="en-US" sz="2000">
              <a:latin typeface="Tahoma" charset="0"/>
              <a:ea typeface="ＭＳ Ｐゴシック" charset="0"/>
            </a:endParaRPr>
          </a:p>
        </p:txBody>
      </p:sp>
    </p:spTree>
    <p:custDataLst>
      <p:tags r:id="rId1"/>
    </p:custDataLst>
    <p:extLst>
      <p:ext uri="{BB962C8B-B14F-4D97-AF65-F5344CB8AC3E}">
        <p14:creationId xmlns:p14="http://schemas.microsoft.com/office/powerpoint/2010/main" val="6286052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585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585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5859">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0585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5859">
                                            <p:txEl>
                                              <p:pRg st="9" end="9"/>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05859">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5859">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5859">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585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CB8806-BCF1-3446-88FA-9F021E52064B}" type="slidenum">
              <a:rPr lang="en-US" sz="1600">
                <a:solidFill>
                  <a:srgbClr val="000000"/>
                </a:solidFill>
                <a:latin typeface="Garamond" charset="0"/>
                <a:cs typeface="Arial" charset="0"/>
              </a:rPr>
              <a:pPr eaLnBrk="1" hangingPunct="1"/>
              <a:t>38</a:t>
            </a:fld>
            <a:endParaRPr lang="en-US" sz="1600">
              <a:solidFill>
                <a:srgbClr val="000000"/>
              </a:solidFill>
              <a:latin typeface="Garamond" charset="0"/>
              <a:cs typeface="Arial" charset="0"/>
            </a:endParaRPr>
          </a:p>
        </p:txBody>
      </p:sp>
      <p:sp>
        <p:nvSpPr>
          <p:cNvPr id="78850" name="Rectangle 2"/>
          <p:cNvSpPr>
            <a:spLocks noGrp="1" noChangeArrowheads="1"/>
          </p:cNvSpPr>
          <p:nvPr>
            <p:ph type="title"/>
          </p:nvPr>
        </p:nvSpPr>
        <p:spPr/>
        <p:txBody>
          <a:bodyPr/>
          <a:lstStyle/>
          <a:p>
            <a:r>
              <a:rPr lang="en-US">
                <a:latin typeface="Garamond" charset="0"/>
              </a:rPr>
              <a:t>How Does STFM Prevent Unfairness?</a:t>
            </a:r>
          </a:p>
        </p:txBody>
      </p:sp>
      <p:sp>
        <p:nvSpPr>
          <p:cNvPr id="78851" name="Rectangle 3"/>
          <p:cNvSpPr>
            <a:spLocks noChangeArrowheads="1"/>
          </p:cNvSpPr>
          <p:nvPr/>
        </p:nvSpPr>
        <p:spPr bwMode="auto">
          <a:xfrm>
            <a:off x="5319713" y="1506539"/>
            <a:ext cx="1612900"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52" name="Line 4"/>
          <p:cNvSpPr>
            <a:spLocks noChangeShapeType="1"/>
          </p:cNvSpPr>
          <p:nvPr/>
        </p:nvSpPr>
        <p:spPr bwMode="auto">
          <a:xfrm>
            <a:off x="5319713" y="179546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53" name="Line 5"/>
          <p:cNvSpPr>
            <a:spLocks noChangeShapeType="1"/>
          </p:cNvSpPr>
          <p:nvPr/>
        </p:nvSpPr>
        <p:spPr bwMode="auto">
          <a:xfrm>
            <a:off x="5319713" y="208280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54" name="Line 6"/>
          <p:cNvSpPr>
            <a:spLocks noChangeShapeType="1"/>
          </p:cNvSpPr>
          <p:nvPr/>
        </p:nvSpPr>
        <p:spPr bwMode="auto">
          <a:xfrm>
            <a:off x="5319713" y="23717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55" name="Line 7"/>
          <p:cNvSpPr>
            <a:spLocks noChangeShapeType="1"/>
          </p:cNvSpPr>
          <p:nvPr/>
        </p:nvSpPr>
        <p:spPr bwMode="auto">
          <a:xfrm>
            <a:off x="5319713" y="265906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56" name="Line 8"/>
          <p:cNvSpPr>
            <a:spLocks noChangeShapeType="1"/>
          </p:cNvSpPr>
          <p:nvPr/>
        </p:nvSpPr>
        <p:spPr bwMode="auto">
          <a:xfrm>
            <a:off x="5319713" y="294640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57" name="Line 9"/>
          <p:cNvSpPr>
            <a:spLocks noChangeShapeType="1"/>
          </p:cNvSpPr>
          <p:nvPr/>
        </p:nvSpPr>
        <p:spPr bwMode="auto">
          <a:xfrm>
            <a:off x="5319713" y="32353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58" name="Rectangle 10"/>
          <p:cNvSpPr>
            <a:spLocks noChangeArrowheads="1"/>
          </p:cNvSpPr>
          <p:nvPr/>
        </p:nvSpPr>
        <p:spPr bwMode="auto">
          <a:xfrm>
            <a:off x="5319713" y="4329113"/>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59" name="Line 11"/>
          <p:cNvSpPr>
            <a:spLocks noChangeShapeType="1"/>
          </p:cNvSpPr>
          <p:nvPr/>
        </p:nvSpPr>
        <p:spPr bwMode="auto">
          <a:xfrm>
            <a:off x="6126163" y="3752850"/>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0" name="Text Box 12"/>
          <p:cNvSpPr txBox="1">
            <a:spLocks noChangeArrowheads="1"/>
          </p:cNvSpPr>
          <p:nvPr/>
        </p:nvSpPr>
        <p:spPr bwMode="auto">
          <a:xfrm>
            <a:off x="6886575" y="4271963"/>
            <a:ext cx="1340032"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CC0000"/>
                </a:solidFill>
                <a:cs typeface="Arial" charset="0"/>
              </a:rPr>
              <a:t>Row Buffer</a:t>
            </a:r>
          </a:p>
        </p:txBody>
      </p:sp>
      <p:sp>
        <p:nvSpPr>
          <p:cNvPr id="78861" name="Rectangle 13"/>
          <p:cNvSpPr>
            <a:spLocks noChangeArrowheads="1"/>
          </p:cNvSpPr>
          <p:nvPr/>
        </p:nvSpPr>
        <p:spPr bwMode="auto">
          <a:xfrm>
            <a:off x="4397375" y="1506539"/>
            <a:ext cx="461963"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2" name="Line 15"/>
          <p:cNvSpPr>
            <a:spLocks noChangeShapeType="1"/>
          </p:cNvSpPr>
          <p:nvPr/>
        </p:nvSpPr>
        <p:spPr bwMode="auto">
          <a:xfrm>
            <a:off x="5549900" y="1506539"/>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3" name="Line 16"/>
          <p:cNvSpPr>
            <a:spLocks noChangeShapeType="1"/>
          </p:cNvSpPr>
          <p:nvPr/>
        </p:nvSpPr>
        <p:spPr bwMode="auto">
          <a:xfrm>
            <a:off x="5780088" y="1506539"/>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4" name="Line 17"/>
          <p:cNvSpPr>
            <a:spLocks noChangeShapeType="1"/>
          </p:cNvSpPr>
          <p:nvPr/>
        </p:nvSpPr>
        <p:spPr bwMode="auto">
          <a:xfrm>
            <a:off x="6011863" y="1506539"/>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5" name="Line 18"/>
          <p:cNvSpPr>
            <a:spLocks noChangeShapeType="1"/>
          </p:cNvSpPr>
          <p:nvPr/>
        </p:nvSpPr>
        <p:spPr bwMode="auto">
          <a:xfrm>
            <a:off x="6242050" y="1506539"/>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6" name="Line 19"/>
          <p:cNvSpPr>
            <a:spLocks noChangeShapeType="1"/>
          </p:cNvSpPr>
          <p:nvPr/>
        </p:nvSpPr>
        <p:spPr bwMode="auto">
          <a:xfrm>
            <a:off x="6472238" y="1506539"/>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7" name="Line 20"/>
          <p:cNvSpPr>
            <a:spLocks noChangeShapeType="1"/>
          </p:cNvSpPr>
          <p:nvPr/>
        </p:nvSpPr>
        <p:spPr bwMode="auto">
          <a:xfrm>
            <a:off x="6702425" y="1506539"/>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8" name="Line 21"/>
          <p:cNvSpPr>
            <a:spLocks noChangeShapeType="1"/>
          </p:cNvSpPr>
          <p:nvPr/>
        </p:nvSpPr>
        <p:spPr bwMode="auto">
          <a:xfrm>
            <a:off x="5319713" y="350043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69" name="Line 22"/>
          <p:cNvSpPr>
            <a:spLocks noChangeShapeType="1"/>
          </p:cNvSpPr>
          <p:nvPr/>
        </p:nvSpPr>
        <p:spPr bwMode="auto">
          <a:xfrm>
            <a:off x="4859339" y="2659063"/>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70" name="Line 23"/>
          <p:cNvSpPr>
            <a:spLocks noChangeShapeType="1"/>
          </p:cNvSpPr>
          <p:nvPr/>
        </p:nvSpPr>
        <p:spPr bwMode="auto">
          <a:xfrm>
            <a:off x="6126163" y="4618043"/>
            <a:ext cx="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71" name="Line 24"/>
          <p:cNvSpPr>
            <a:spLocks noChangeShapeType="1"/>
          </p:cNvSpPr>
          <p:nvPr/>
        </p:nvSpPr>
        <p:spPr bwMode="auto">
          <a:xfrm>
            <a:off x="3763964" y="2659063"/>
            <a:ext cx="6334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72" name="Line 25"/>
          <p:cNvSpPr>
            <a:spLocks noChangeShapeType="1"/>
          </p:cNvSpPr>
          <p:nvPr/>
        </p:nvSpPr>
        <p:spPr bwMode="auto">
          <a:xfrm>
            <a:off x="4911726" y="5135563"/>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73" name="Line 26"/>
          <p:cNvSpPr>
            <a:spLocks noChangeShapeType="1"/>
          </p:cNvSpPr>
          <p:nvPr/>
        </p:nvSpPr>
        <p:spPr bwMode="auto">
          <a:xfrm>
            <a:off x="6126163" y="5316539"/>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74" name="Text Box 27"/>
          <p:cNvSpPr txBox="1">
            <a:spLocks noChangeArrowheads="1"/>
          </p:cNvSpPr>
          <p:nvPr/>
        </p:nvSpPr>
        <p:spPr bwMode="auto">
          <a:xfrm>
            <a:off x="5780088" y="5597525"/>
            <a:ext cx="67987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0000"/>
                </a:solidFill>
                <a:cs typeface="Arial" charset="0"/>
              </a:rPr>
              <a:t>Data</a:t>
            </a:r>
          </a:p>
        </p:txBody>
      </p:sp>
      <p:sp>
        <p:nvSpPr>
          <p:cNvPr id="78875" name="Text Box 28"/>
          <p:cNvSpPr txBox="1">
            <a:spLocks noChangeArrowheads="1"/>
          </p:cNvSpPr>
          <p:nvPr/>
        </p:nvSpPr>
        <p:spPr bwMode="auto">
          <a:xfrm>
            <a:off x="5722938" y="4284664"/>
            <a:ext cx="849175"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FFFF"/>
                </a:solidFill>
                <a:cs typeface="Arial" charset="0"/>
              </a:rPr>
              <a:t>Row 0</a:t>
            </a:r>
          </a:p>
        </p:txBody>
      </p:sp>
      <p:sp>
        <p:nvSpPr>
          <p:cNvPr id="78876" name="Rectangle 29"/>
          <p:cNvSpPr>
            <a:spLocks noChangeArrowheads="1"/>
          </p:cNvSpPr>
          <p:nvPr/>
        </p:nvSpPr>
        <p:spPr bwMode="auto">
          <a:xfrm>
            <a:off x="654050" y="1736725"/>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77" name="Rectangle 30"/>
          <p:cNvSpPr>
            <a:spLocks noChangeArrowheads="1"/>
          </p:cNvSpPr>
          <p:nvPr/>
        </p:nvSpPr>
        <p:spPr bwMode="auto">
          <a:xfrm>
            <a:off x="654050" y="2139951"/>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78" name="Rectangle 31"/>
          <p:cNvSpPr>
            <a:spLocks noChangeArrowheads="1"/>
          </p:cNvSpPr>
          <p:nvPr/>
        </p:nvSpPr>
        <p:spPr bwMode="auto">
          <a:xfrm>
            <a:off x="654050" y="2543175"/>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79" name="Rectangle 32"/>
          <p:cNvSpPr>
            <a:spLocks noChangeArrowheads="1"/>
          </p:cNvSpPr>
          <p:nvPr/>
        </p:nvSpPr>
        <p:spPr bwMode="auto">
          <a:xfrm>
            <a:off x="654050" y="2946400"/>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80" name="Rectangle 33"/>
          <p:cNvSpPr>
            <a:spLocks noChangeArrowheads="1"/>
          </p:cNvSpPr>
          <p:nvPr/>
        </p:nvSpPr>
        <p:spPr bwMode="auto">
          <a:xfrm>
            <a:off x="654050" y="3349626"/>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81" name="Rectangle 34"/>
          <p:cNvSpPr>
            <a:spLocks noChangeArrowheads="1"/>
          </p:cNvSpPr>
          <p:nvPr/>
        </p:nvSpPr>
        <p:spPr bwMode="auto">
          <a:xfrm>
            <a:off x="654050" y="3752850"/>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08963" name="Text Box 35"/>
          <p:cNvSpPr txBox="1">
            <a:spLocks noChangeArrowheads="1"/>
          </p:cNvSpPr>
          <p:nvPr/>
        </p:nvSpPr>
        <p:spPr bwMode="auto">
          <a:xfrm>
            <a:off x="811217" y="3752852"/>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T0: Row 0</a:t>
            </a:r>
          </a:p>
        </p:txBody>
      </p:sp>
      <p:sp>
        <p:nvSpPr>
          <p:cNvPr id="508964" name="Rectangle 36"/>
          <p:cNvSpPr>
            <a:spLocks noChangeArrowheads="1"/>
          </p:cNvSpPr>
          <p:nvPr/>
        </p:nvSpPr>
        <p:spPr bwMode="auto">
          <a:xfrm>
            <a:off x="5321300" y="4329113"/>
            <a:ext cx="1612900" cy="288925"/>
          </a:xfrm>
          <a:prstGeom prst="rect">
            <a:avLst/>
          </a:prstGeom>
          <a:solidFill>
            <a:srgbClr val="0000FF"/>
          </a:solidFill>
          <a:ln w="9525">
            <a:solidFill>
              <a:schemeClr val="tx1"/>
            </a:solidFill>
            <a:miter lim="800000"/>
            <a:headEnd/>
            <a:tailEnd/>
          </a:ln>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08965" name="Text Box 37"/>
          <p:cNvSpPr txBox="1">
            <a:spLocks noChangeArrowheads="1"/>
          </p:cNvSpPr>
          <p:nvPr/>
        </p:nvSpPr>
        <p:spPr bwMode="auto">
          <a:xfrm>
            <a:off x="5699126" y="4283075"/>
            <a:ext cx="849175"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FFFF"/>
                </a:solidFill>
                <a:cs typeface="Arial" charset="0"/>
              </a:rPr>
              <a:t>Row 0</a:t>
            </a:r>
          </a:p>
        </p:txBody>
      </p:sp>
      <p:sp>
        <p:nvSpPr>
          <p:cNvPr id="508966" name="Text Box 38"/>
          <p:cNvSpPr txBox="1">
            <a:spLocks noChangeArrowheads="1"/>
          </p:cNvSpPr>
          <p:nvPr/>
        </p:nvSpPr>
        <p:spPr bwMode="auto">
          <a:xfrm>
            <a:off x="812800" y="3752852"/>
            <a:ext cx="138341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T1: Row 16</a:t>
            </a:r>
          </a:p>
        </p:txBody>
      </p:sp>
      <p:sp>
        <p:nvSpPr>
          <p:cNvPr id="508967" name="Text Box 39"/>
          <p:cNvSpPr txBox="1">
            <a:spLocks noChangeArrowheads="1"/>
          </p:cNvSpPr>
          <p:nvPr/>
        </p:nvSpPr>
        <p:spPr bwMode="auto">
          <a:xfrm>
            <a:off x="811217" y="3386138"/>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T0: Row 0</a:t>
            </a:r>
          </a:p>
        </p:txBody>
      </p:sp>
      <p:sp>
        <p:nvSpPr>
          <p:cNvPr id="508968" name="Text Box 40"/>
          <p:cNvSpPr txBox="1">
            <a:spLocks noChangeArrowheads="1"/>
          </p:cNvSpPr>
          <p:nvPr/>
        </p:nvSpPr>
        <p:spPr bwMode="auto">
          <a:xfrm>
            <a:off x="812801" y="2979738"/>
            <a:ext cx="147900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T1: Row 111</a:t>
            </a:r>
          </a:p>
        </p:txBody>
      </p:sp>
      <p:sp>
        <p:nvSpPr>
          <p:cNvPr id="508969" name="Text Box 41"/>
          <p:cNvSpPr txBox="1">
            <a:spLocks noChangeArrowheads="1"/>
          </p:cNvSpPr>
          <p:nvPr/>
        </p:nvSpPr>
        <p:spPr bwMode="auto">
          <a:xfrm>
            <a:off x="811217" y="3386138"/>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T0: Row 0</a:t>
            </a:r>
          </a:p>
        </p:txBody>
      </p:sp>
      <p:sp>
        <p:nvSpPr>
          <p:cNvPr id="508970" name="Text Box 42"/>
          <p:cNvSpPr txBox="1">
            <a:spLocks noChangeArrowheads="1"/>
          </p:cNvSpPr>
          <p:nvPr/>
        </p:nvSpPr>
        <p:spPr bwMode="auto">
          <a:xfrm>
            <a:off x="814392" y="3394076"/>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T0: Row 0</a:t>
            </a:r>
          </a:p>
        </p:txBody>
      </p:sp>
      <p:sp>
        <p:nvSpPr>
          <p:cNvPr id="508971" name="Text Box 43"/>
          <p:cNvSpPr txBox="1">
            <a:spLocks noChangeArrowheads="1"/>
          </p:cNvSpPr>
          <p:nvPr/>
        </p:nvSpPr>
        <p:spPr bwMode="auto">
          <a:xfrm>
            <a:off x="838204" y="2162175"/>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T1: Row 5</a:t>
            </a:r>
          </a:p>
        </p:txBody>
      </p:sp>
      <p:sp>
        <p:nvSpPr>
          <p:cNvPr id="508972" name="Text Box 44"/>
          <p:cNvSpPr txBox="1">
            <a:spLocks noChangeArrowheads="1"/>
          </p:cNvSpPr>
          <p:nvPr/>
        </p:nvSpPr>
        <p:spPr bwMode="auto">
          <a:xfrm>
            <a:off x="827092" y="2601913"/>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T0: Row 0</a:t>
            </a:r>
          </a:p>
        </p:txBody>
      </p:sp>
      <p:sp>
        <p:nvSpPr>
          <p:cNvPr id="508973" name="Text Box 45"/>
          <p:cNvSpPr txBox="1">
            <a:spLocks noChangeArrowheads="1"/>
          </p:cNvSpPr>
          <p:nvPr/>
        </p:nvSpPr>
        <p:spPr bwMode="auto">
          <a:xfrm>
            <a:off x="827092" y="2601913"/>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T0: Row 0</a:t>
            </a:r>
          </a:p>
        </p:txBody>
      </p:sp>
      <p:sp>
        <p:nvSpPr>
          <p:cNvPr id="508974" name="Text Box 46"/>
          <p:cNvSpPr txBox="1">
            <a:spLocks noChangeArrowheads="1"/>
          </p:cNvSpPr>
          <p:nvPr/>
        </p:nvSpPr>
        <p:spPr bwMode="auto">
          <a:xfrm>
            <a:off x="827092" y="1758952"/>
            <a:ext cx="125303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T0: Row 0</a:t>
            </a:r>
          </a:p>
        </p:txBody>
      </p:sp>
      <p:sp>
        <p:nvSpPr>
          <p:cNvPr id="78894" name="Rectangle 47"/>
          <p:cNvSpPr>
            <a:spLocks noChangeArrowheads="1"/>
          </p:cNvSpPr>
          <p:nvPr/>
        </p:nvSpPr>
        <p:spPr bwMode="auto">
          <a:xfrm>
            <a:off x="1806575" y="4465638"/>
            <a:ext cx="8064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95" name="Rectangle 48"/>
          <p:cNvSpPr>
            <a:spLocks noChangeArrowheads="1"/>
          </p:cNvSpPr>
          <p:nvPr/>
        </p:nvSpPr>
        <p:spPr bwMode="auto">
          <a:xfrm>
            <a:off x="1806575" y="4868864"/>
            <a:ext cx="8064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896" name="Text Box 49"/>
          <p:cNvSpPr txBox="1">
            <a:spLocks noChangeArrowheads="1"/>
          </p:cNvSpPr>
          <p:nvPr/>
        </p:nvSpPr>
        <p:spPr bwMode="auto">
          <a:xfrm>
            <a:off x="307976" y="4486276"/>
            <a:ext cx="1591985"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T0 Slowdown</a:t>
            </a:r>
          </a:p>
        </p:txBody>
      </p:sp>
      <p:sp>
        <p:nvSpPr>
          <p:cNvPr id="78897" name="Text Box 50"/>
          <p:cNvSpPr txBox="1">
            <a:spLocks noChangeArrowheads="1"/>
          </p:cNvSpPr>
          <p:nvPr/>
        </p:nvSpPr>
        <p:spPr bwMode="auto">
          <a:xfrm>
            <a:off x="307976" y="4868864"/>
            <a:ext cx="1591985"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T1 Slowdown</a:t>
            </a:r>
          </a:p>
        </p:txBody>
      </p:sp>
      <p:sp>
        <p:nvSpPr>
          <p:cNvPr id="508979" name="Text Box 51"/>
          <p:cNvSpPr txBox="1">
            <a:spLocks noChangeArrowheads="1"/>
          </p:cNvSpPr>
          <p:nvPr/>
        </p:nvSpPr>
        <p:spPr bwMode="auto">
          <a:xfrm>
            <a:off x="1863725" y="4879976"/>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1.00</a:t>
            </a:r>
          </a:p>
        </p:txBody>
      </p:sp>
      <p:sp>
        <p:nvSpPr>
          <p:cNvPr id="508980" name="Text Box 52"/>
          <p:cNvSpPr txBox="1">
            <a:spLocks noChangeArrowheads="1"/>
          </p:cNvSpPr>
          <p:nvPr/>
        </p:nvSpPr>
        <p:spPr bwMode="auto">
          <a:xfrm>
            <a:off x="1863725" y="4502152"/>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1.00</a:t>
            </a:r>
          </a:p>
        </p:txBody>
      </p:sp>
      <p:sp>
        <p:nvSpPr>
          <p:cNvPr id="78900" name="Rectangle 53"/>
          <p:cNvSpPr>
            <a:spLocks noChangeArrowheads="1"/>
          </p:cNvSpPr>
          <p:nvPr/>
        </p:nvSpPr>
        <p:spPr bwMode="auto">
          <a:xfrm>
            <a:off x="1806575" y="5330825"/>
            <a:ext cx="8064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08982" name="Text Box 54"/>
          <p:cNvSpPr txBox="1">
            <a:spLocks noChangeArrowheads="1"/>
          </p:cNvSpPr>
          <p:nvPr/>
        </p:nvSpPr>
        <p:spPr bwMode="auto">
          <a:xfrm>
            <a:off x="1863725" y="5340350"/>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1.00</a:t>
            </a:r>
          </a:p>
        </p:txBody>
      </p:sp>
      <p:sp>
        <p:nvSpPr>
          <p:cNvPr id="78902" name="Text Box 55"/>
          <p:cNvSpPr txBox="1">
            <a:spLocks noChangeArrowheads="1"/>
          </p:cNvSpPr>
          <p:nvPr/>
        </p:nvSpPr>
        <p:spPr bwMode="auto">
          <a:xfrm>
            <a:off x="307975" y="5308601"/>
            <a:ext cx="1305232"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Unfairness</a:t>
            </a:r>
          </a:p>
        </p:txBody>
      </p:sp>
      <p:sp>
        <p:nvSpPr>
          <p:cNvPr id="508984" name="Text Box 56"/>
          <p:cNvSpPr txBox="1">
            <a:spLocks noChangeArrowheads="1"/>
          </p:cNvSpPr>
          <p:nvPr/>
        </p:nvSpPr>
        <p:spPr bwMode="auto">
          <a:xfrm>
            <a:off x="1863725" y="4868864"/>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1.03</a:t>
            </a:r>
          </a:p>
        </p:txBody>
      </p:sp>
      <p:sp>
        <p:nvSpPr>
          <p:cNvPr id="508985" name="Text Box 57"/>
          <p:cNvSpPr txBox="1">
            <a:spLocks noChangeArrowheads="1"/>
          </p:cNvSpPr>
          <p:nvPr/>
        </p:nvSpPr>
        <p:spPr bwMode="auto">
          <a:xfrm>
            <a:off x="1863725" y="5329238"/>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1.03</a:t>
            </a:r>
          </a:p>
        </p:txBody>
      </p:sp>
      <p:sp>
        <p:nvSpPr>
          <p:cNvPr id="508986" name="Text Box 58"/>
          <p:cNvSpPr txBox="1">
            <a:spLocks noChangeArrowheads="1"/>
          </p:cNvSpPr>
          <p:nvPr/>
        </p:nvSpPr>
        <p:spPr bwMode="auto">
          <a:xfrm>
            <a:off x="1863725" y="4868864"/>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1.06</a:t>
            </a:r>
          </a:p>
        </p:txBody>
      </p:sp>
      <p:sp>
        <p:nvSpPr>
          <p:cNvPr id="508987" name="Text Box 59"/>
          <p:cNvSpPr txBox="1">
            <a:spLocks noChangeArrowheads="1"/>
          </p:cNvSpPr>
          <p:nvPr/>
        </p:nvSpPr>
        <p:spPr bwMode="auto">
          <a:xfrm>
            <a:off x="1863725" y="5329238"/>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1.06</a:t>
            </a:r>
          </a:p>
        </p:txBody>
      </p:sp>
      <p:sp>
        <p:nvSpPr>
          <p:cNvPr id="78907" name="Rectangle 60"/>
          <p:cNvSpPr>
            <a:spLocks noChangeArrowheads="1"/>
          </p:cNvSpPr>
          <p:nvPr/>
        </p:nvSpPr>
        <p:spPr bwMode="auto">
          <a:xfrm>
            <a:off x="1346200" y="5791200"/>
            <a:ext cx="33256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p>
            <a:pPr defTabSz="914165" fontAlgn="base">
              <a:spcBef>
                <a:spcPct val="0"/>
              </a:spcBef>
              <a:spcAft>
                <a:spcPct val="0"/>
              </a:spcAft>
            </a:pPr>
            <a:r>
              <a:rPr lang="en-US" smtClean="0">
                <a:solidFill>
                  <a:srgbClr val="000000"/>
                </a:solidFill>
                <a:latin typeface="Arial" charset="0"/>
                <a:ea typeface="ＭＳ Ｐゴシック" charset="0"/>
                <a:cs typeface="ＭＳ Ｐゴシック" charset="0"/>
                <a:sym typeface="Symbol" charset="0"/>
              </a:rPr>
              <a:t></a:t>
            </a:r>
          </a:p>
        </p:txBody>
      </p:sp>
      <p:sp>
        <p:nvSpPr>
          <p:cNvPr id="78908" name="Rectangle 61"/>
          <p:cNvSpPr>
            <a:spLocks noChangeArrowheads="1"/>
          </p:cNvSpPr>
          <p:nvPr/>
        </p:nvSpPr>
        <p:spPr bwMode="auto">
          <a:xfrm>
            <a:off x="1806575" y="5791201"/>
            <a:ext cx="8064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8909" name="Text Box 62"/>
          <p:cNvSpPr txBox="1">
            <a:spLocks noChangeArrowheads="1"/>
          </p:cNvSpPr>
          <p:nvPr/>
        </p:nvSpPr>
        <p:spPr bwMode="auto">
          <a:xfrm>
            <a:off x="1863725" y="5816602"/>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0000"/>
                </a:solidFill>
                <a:cs typeface="Arial" charset="0"/>
              </a:rPr>
              <a:t>1.05</a:t>
            </a:r>
          </a:p>
        </p:txBody>
      </p:sp>
      <p:sp>
        <p:nvSpPr>
          <p:cNvPr id="508991" name="Oval 63"/>
          <p:cNvSpPr>
            <a:spLocks noChangeArrowheads="1"/>
          </p:cNvSpPr>
          <p:nvPr/>
        </p:nvSpPr>
        <p:spPr bwMode="auto">
          <a:xfrm>
            <a:off x="1749425" y="5272088"/>
            <a:ext cx="979488" cy="51752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08992" name="Text Box 64"/>
          <p:cNvSpPr txBox="1">
            <a:spLocks noChangeArrowheads="1"/>
          </p:cNvSpPr>
          <p:nvPr/>
        </p:nvSpPr>
        <p:spPr bwMode="auto">
          <a:xfrm>
            <a:off x="1863725" y="5330827"/>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1.03</a:t>
            </a:r>
          </a:p>
        </p:txBody>
      </p:sp>
      <p:sp>
        <p:nvSpPr>
          <p:cNvPr id="508993" name="Text Box 65"/>
          <p:cNvSpPr txBox="1">
            <a:spLocks noChangeArrowheads="1"/>
          </p:cNvSpPr>
          <p:nvPr/>
        </p:nvSpPr>
        <p:spPr bwMode="auto">
          <a:xfrm>
            <a:off x="1870075" y="4868864"/>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1.06</a:t>
            </a:r>
          </a:p>
        </p:txBody>
      </p:sp>
      <p:sp>
        <p:nvSpPr>
          <p:cNvPr id="508994" name="Text Box 66"/>
          <p:cNvSpPr txBox="1">
            <a:spLocks noChangeArrowheads="1"/>
          </p:cNvSpPr>
          <p:nvPr/>
        </p:nvSpPr>
        <p:spPr bwMode="auto">
          <a:xfrm>
            <a:off x="1870075" y="4502152"/>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1.03</a:t>
            </a:r>
          </a:p>
        </p:txBody>
      </p:sp>
      <p:sp>
        <p:nvSpPr>
          <p:cNvPr id="508995" name="Text Box 67"/>
          <p:cNvSpPr txBox="1">
            <a:spLocks noChangeArrowheads="1"/>
          </p:cNvSpPr>
          <p:nvPr/>
        </p:nvSpPr>
        <p:spPr bwMode="auto">
          <a:xfrm>
            <a:off x="1863725" y="4502152"/>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1.04</a:t>
            </a:r>
          </a:p>
        </p:txBody>
      </p:sp>
      <p:sp>
        <p:nvSpPr>
          <p:cNvPr id="508996" name="Text Box 68"/>
          <p:cNvSpPr txBox="1">
            <a:spLocks noChangeArrowheads="1"/>
          </p:cNvSpPr>
          <p:nvPr/>
        </p:nvSpPr>
        <p:spPr bwMode="auto">
          <a:xfrm>
            <a:off x="1863725" y="4868864"/>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1.08</a:t>
            </a:r>
          </a:p>
        </p:txBody>
      </p:sp>
      <p:sp>
        <p:nvSpPr>
          <p:cNvPr id="508997" name="Text Box 69"/>
          <p:cNvSpPr txBox="1">
            <a:spLocks noChangeArrowheads="1"/>
          </p:cNvSpPr>
          <p:nvPr/>
        </p:nvSpPr>
        <p:spPr bwMode="auto">
          <a:xfrm>
            <a:off x="1863725" y="5330827"/>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1.04</a:t>
            </a:r>
          </a:p>
        </p:txBody>
      </p:sp>
      <p:sp>
        <p:nvSpPr>
          <p:cNvPr id="508998" name="Text Box 70"/>
          <p:cNvSpPr txBox="1">
            <a:spLocks noChangeArrowheads="1"/>
          </p:cNvSpPr>
          <p:nvPr/>
        </p:nvSpPr>
        <p:spPr bwMode="auto">
          <a:xfrm>
            <a:off x="1863725" y="4502152"/>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1.04</a:t>
            </a:r>
          </a:p>
        </p:txBody>
      </p:sp>
      <p:sp>
        <p:nvSpPr>
          <p:cNvPr id="508999" name="Text Box 71"/>
          <p:cNvSpPr txBox="1">
            <a:spLocks noChangeArrowheads="1"/>
          </p:cNvSpPr>
          <p:nvPr/>
        </p:nvSpPr>
        <p:spPr bwMode="auto">
          <a:xfrm>
            <a:off x="1870075" y="4868864"/>
            <a:ext cx="6235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1.11</a:t>
            </a:r>
          </a:p>
        </p:txBody>
      </p:sp>
      <p:sp>
        <p:nvSpPr>
          <p:cNvPr id="509000" name="Text Box 72"/>
          <p:cNvSpPr txBox="1">
            <a:spLocks noChangeArrowheads="1"/>
          </p:cNvSpPr>
          <p:nvPr/>
        </p:nvSpPr>
        <p:spPr bwMode="auto">
          <a:xfrm>
            <a:off x="1863725" y="5330827"/>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1.06</a:t>
            </a:r>
          </a:p>
        </p:txBody>
      </p:sp>
      <p:sp>
        <p:nvSpPr>
          <p:cNvPr id="509001" name="Text Box 73"/>
          <p:cNvSpPr txBox="1">
            <a:spLocks noChangeArrowheads="1"/>
          </p:cNvSpPr>
          <p:nvPr/>
        </p:nvSpPr>
        <p:spPr bwMode="auto">
          <a:xfrm>
            <a:off x="1863725" y="4502152"/>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1.07</a:t>
            </a:r>
          </a:p>
        </p:txBody>
      </p:sp>
      <p:sp>
        <p:nvSpPr>
          <p:cNvPr id="509002" name="Text Box 74"/>
          <p:cNvSpPr txBox="1">
            <a:spLocks noChangeArrowheads="1"/>
          </p:cNvSpPr>
          <p:nvPr/>
        </p:nvSpPr>
        <p:spPr bwMode="auto">
          <a:xfrm>
            <a:off x="1863725" y="5330827"/>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1.04</a:t>
            </a:r>
          </a:p>
        </p:txBody>
      </p:sp>
      <p:sp>
        <p:nvSpPr>
          <p:cNvPr id="509003" name="Text Box 75"/>
          <p:cNvSpPr txBox="1">
            <a:spLocks noChangeArrowheads="1"/>
          </p:cNvSpPr>
          <p:nvPr/>
        </p:nvSpPr>
        <p:spPr bwMode="auto">
          <a:xfrm>
            <a:off x="1863725" y="4502152"/>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3399"/>
                </a:solidFill>
                <a:cs typeface="Arial" charset="0"/>
              </a:rPr>
              <a:t>1.10</a:t>
            </a:r>
          </a:p>
        </p:txBody>
      </p:sp>
      <p:sp>
        <p:nvSpPr>
          <p:cNvPr id="509004" name="Text Box 76"/>
          <p:cNvSpPr txBox="1">
            <a:spLocks noChangeArrowheads="1"/>
          </p:cNvSpPr>
          <p:nvPr/>
        </p:nvSpPr>
        <p:spPr bwMode="auto">
          <a:xfrm>
            <a:off x="1863725" y="4868864"/>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0000"/>
                </a:solidFill>
                <a:cs typeface="Arial" charset="0"/>
              </a:rPr>
              <a:t>1.14</a:t>
            </a:r>
          </a:p>
        </p:txBody>
      </p:sp>
      <p:sp>
        <p:nvSpPr>
          <p:cNvPr id="509005" name="Text Box 77"/>
          <p:cNvSpPr txBox="1">
            <a:spLocks noChangeArrowheads="1"/>
          </p:cNvSpPr>
          <p:nvPr/>
        </p:nvSpPr>
        <p:spPr bwMode="auto">
          <a:xfrm>
            <a:off x="1863725" y="5330827"/>
            <a:ext cx="64095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006633"/>
                </a:solidFill>
                <a:cs typeface="Arial" charset="0"/>
              </a:rPr>
              <a:t>1.03</a:t>
            </a:r>
          </a:p>
        </p:txBody>
      </p:sp>
      <p:sp>
        <p:nvSpPr>
          <p:cNvPr id="509006" name="Rectangle 78"/>
          <p:cNvSpPr>
            <a:spLocks noChangeArrowheads="1"/>
          </p:cNvSpPr>
          <p:nvPr/>
        </p:nvSpPr>
        <p:spPr bwMode="auto">
          <a:xfrm>
            <a:off x="5321300" y="4329113"/>
            <a:ext cx="1612900" cy="288925"/>
          </a:xfrm>
          <a:prstGeom prst="rect">
            <a:avLst/>
          </a:prstGeom>
          <a:solidFill>
            <a:srgbClr val="FF0000"/>
          </a:solidFill>
          <a:ln w="9525">
            <a:solidFill>
              <a:schemeClr val="tx1"/>
            </a:solidFill>
            <a:miter lim="800000"/>
            <a:headEnd/>
            <a:tailEnd/>
          </a:ln>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09007" name="Text Box 79"/>
          <p:cNvSpPr txBox="1">
            <a:spLocks noChangeArrowheads="1"/>
          </p:cNvSpPr>
          <p:nvPr/>
        </p:nvSpPr>
        <p:spPr bwMode="auto">
          <a:xfrm>
            <a:off x="5667379" y="4273552"/>
            <a:ext cx="979559"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FFFF"/>
                </a:solidFill>
                <a:cs typeface="Arial" charset="0"/>
              </a:rPr>
              <a:t>Row 16</a:t>
            </a:r>
          </a:p>
        </p:txBody>
      </p:sp>
      <p:sp>
        <p:nvSpPr>
          <p:cNvPr id="509008" name="Text Box 80"/>
          <p:cNvSpPr txBox="1">
            <a:spLocks noChangeArrowheads="1"/>
          </p:cNvSpPr>
          <p:nvPr/>
        </p:nvSpPr>
        <p:spPr bwMode="auto">
          <a:xfrm>
            <a:off x="5667377" y="4273552"/>
            <a:ext cx="107514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800">
                <a:solidFill>
                  <a:srgbClr val="FFFFFF"/>
                </a:solidFill>
                <a:cs typeface="Arial" charset="0"/>
              </a:rPr>
              <a:t>Row 111</a:t>
            </a:r>
          </a:p>
        </p:txBody>
      </p:sp>
      <p:sp>
        <p:nvSpPr>
          <p:cNvPr id="83" name="Trapezoid 82"/>
          <p:cNvSpPr/>
          <p:nvPr/>
        </p:nvSpPr>
        <p:spPr bwMode="auto">
          <a:xfrm rot="10800000">
            <a:off x="5314951" y="4889505"/>
            <a:ext cx="1617663" cy="422275"/>
          </a:xfrm>
          <a:prstGeom prst="trapezoid">
            <a:avLst/>
          </a:prstGeom>
          <a:no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endParaRPr lang="en-US">
              <a:solidFill>
                <a:srgbClr val="000000"/>
              </a:solidFill>
              <a:latin typeface="Arial" pitchFamily="34" charset="0"/>
              <a:ea typeface="Arial" pitchFamily="-111" charset="0"/>
              <a:cs typeface="Arial" pitchFamily="-111" charset="0"/>
            </a:endParaRPr>
          </a:p>
        </p:txBody>
      </p:sp>
    </p:spTree>
    <p:custDataLst>
      <p:tags r:id="rId1"/>
    </p:custDataLst>
    <p:extLst>
      <p:ext uri="{BB962C8B-B14F-4D97-AF65-F5344CB8AC3E}">
        <p14:creationId xmlns:p14="http://schemas.microsoft.com/office/powerpoint/2010/main" val="23735251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7344 0.03218 L 0.30642 0.175 " pathEditMode="relative" rAng="0" ptsTypes="AA">
                                      <p:cBhvr>
                                        <p:cTn id="6" dur="500" fill="hold"/>
                                        <p:tgtEl>
                                          <p:spTgt spid="508963"/>
                                        </p:tgtEl>
                                        <p:attrNameLst>
                                          <p:attrName>ppt_x</p:attrName>
                                          <p:attrName>ppt_y</p:attrName>
                                        </p:attrNameLst>
                                      </p:cBhvr>
                                      <p:rCtr x="11600" y="71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508966"/>
                                        </p:tgtEl>
                                        <p:attrNameLst>
                                          <p:attrName>style.visibility</p:attrName>
                                        </p:attrNameLst>
                                      </p:cBhvr>
                                      <p:to>
                                        <p:strVal val="visible"/>
                                      </p:to>
                                    </p:set>
                                    <p:anim calcmode="lin" valueType="num">
                                      <p:cBhvr additive="base">
                                        <p:cTn id="11" dur="500" fill="hold"/>
                                        <p:tgtEl>
                                          <p:spTgt spid="508966"/>
                                        </p:tgtEl>
                                        <p:attrNameLst>
                                          <p:attrName>ppt_x</p:attrName>
                                        </p:attrNameLst>
                                      </p:cBhvr>
                                      <p:tavLst>
                                        <p:tav tm="0">
                                          <p:val>
                                            <p:strVal val="#ppt_x"/>
                                          </p:val>
                                        </p:tav>
                                        <p:tav tm="100000">
                                          <p:val>
                                            <p:strVal val="#ppt_x"/>
                                          </p:val>
                                        </p:tav>
                                      </p:tavLst>
                                    </p:anim>
                                    <p:anim calcmode="lin" valueType="num">
                                      <p:cBhvr additive="base">
                                        <p:cTn id="12" dur="500" fill="hold"/>
                                        <p:tgtEl>
                                          <p:spTgt spid="508966"/>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1" nodeType="clickEffect">
                                  <p:stCondLst>
                                    <p:cond delay="0"/>
                                  </p:stCondLst>
                                  <p:childTnLst>
                                    <p:set>
                                      <p:cBhvr>
                                        <p:cTn id="16" dur="1" fill="hold">
                                          <p:stCondLst>
                                            <p:cond delay="0"/>
                                          </p:stCondLst>
                                        </p:cTn>
                                        <p:tgtEl>
                                          <p:spTgt spid="508967"/>
                                        </p:tgtEl>
                                        <p:attrNameLst>
                                          <p:attrName>style.visibility</p:attrName>
                                        </p:attrNameLst>
                                      </p:cBhvr>
                                      <p:to>
                                        <p:strVal val="visible"/>
                                      </p:to>
                                    </p:set>
                                    <p:anim calcmode="lin" valueType="num">
                                      <p:cBhvr additive="base">
                                        <p:cTn id="17" dur="500" fill="hold"/>
                                        <p:tgtEl>
                                          <p:spTgt spid="508967"/>
                                        </p:tgtEl>
                                        <p:attrNameLst>
                                          <p:attrName>ppt_x</p:attrName>
                                        </p:attrNameLst>
                                      </p:cBhvr>
                                      <p:tavLst>
                                        <p:tav tm="0">
                                          <p:val>
                                            <p:strVal val="#ppt_x"/>
                                          </p:val>
                                        </p:tav>
                                        <p:tav tm="100000">
                                          <p:val>
                                            <p:strVal val="#ppt_x"/>
                                          </p:val>
                                        </p:tav>
                                      </p:tavLst>
                                    </p:anim>
                                    <p:anim calcmode="lin" valueType="num">
                                      <p:cBhvr additive="base">
                                        <p:cTn id="18" dur="500" fill="hold"/>
                                        <p:tgtEl>
                                          <p:spTgt spid="508967"/>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08963"/>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path" presetSubtype="0" accel="50000" decel="50000" fill="hold" grpId="0" nodeType="clickEffect">
                                  <p:stCondLst>
                                    <p:cond delay="0"/>
                                  </p:stCondLst>
                                  <p:childTnLst>
                                    <p:animMotion origin="layout" path="M 0.07344 0.03217 L 0.30642 0.22847 " pathEditMode="relative" rAng="0" ptsTypes="AA">
                                      <p:cBhvr>
                                        <p:cTn id="26" dur="500" fill="hold"/>
                                        <p:tgtEl>
                                          <p:spTgt spid="508967"/>
                                        </p:tgtEl>
                                        <p:attrNameLst>
                                          <p:attrName>ppt_x</p:attrName>
                                          <p:attrName>ppt_y</p:attrName>
                                        </p:attrNameLst>
                                      </p:cBhvr>
                                      <p:rCtr x="11600" y="9800"/>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508979"/>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508984"/>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508982"/>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50898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1" fill="hold" grpId="1" nodeType="clickEffect">
                                  <p:stCondLst>
                                    <p:cond delay="0"/>
                                  </p:stCondLst>
                                  <p:childTnLst>
                                    <p:set>
                                      <p:cBhvr>
                                        <p:cTn id="40" dur="1" fill="hold">
                                          <p:stCondLst>
                                            <p:cond delay="0"/>
                                          </p:stCondLst>
                                        </p:cTn>
                                        <p:tgtEl>
                                          <p:spTgt spid="508969"/>
                                        </p:tgtEl>
                                        <p:attrNameLst>
                                          <p:attrName>style.visibility</p:attrName>
                                        </p:attrNameLst>
                                      </p:cBhvr>
                                      <p:to>
                                        <p:strVal val="visible"/>
                                      </p:to>
                                    </p:set>
                                    <p:anim calcmode="lin" valueType="num">
                                      <p:cBhvr additive="base">
                                        <p:cTn id="41" dur="500" fill="hold"/>
                                        <p:tgtEl>
                                          <p:spTgt spid="508969"/>
                                        </p:tgtEl>
                                        <p:attrNameLst>
                                          <p:attrName>ppt_x</p:attrName>
                                        </p:attrNameLst>
                                      </p:cBhvr>
                                      <p:tavLst>
                                        <p:tav tm="0">
                                          <p:val>
                                            <p:strVal val="#ppt_x"/>
                                          </p:val>
                                        </p:tav>
                                        <p:tav tm="100000">
                                          <p:val>
                                            <p:strVal val="#ppt_x"/>
                                          </p:val>
                                        </p:tav>
                                      </p:tavLst>
                                    </p:anim>
                                    <p:anim calcmode="lin" valueType="num">
                                      <p:cBhvr additive="base">
                                        <p:cTn id="42" dur="500" fill="hold"/>
                                        <p:tgtEl>
                                          <p:spTgt spid="508969"/>
                                        </p:tgtEl>
                                        <p:attrNameLst>
                                          <p:attrName>ppt_y</p:attrName>
                                        </p:attrNameLst>
                                      </p:cBhvr>
                                      <p:tavLst>
                                        <p:tav tm="0">
                                          <p:val>
                                            <p:strVal val="0-#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grpId="2" nodeType="clickEffect">
                                  <p:stCondLst>
                                    <p:cond delay="0"/>
                                  </p:stCondLst>
                                  <p:childTnLst>
                                    <p:set>
                                      <p:cBhvr>
                                        <p:cTn id="46" dur="1" fill="hold">
                                          <p:stCondLst>
                                            <p:cond delay="0"/>
                                          </p:stCondLst>
                                        </p:cTn>
                                        <p:tgtEl>
                                          <p:spTgt spid="508967"/>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0" presetClass="path" presetSubtype="0" accel="50000" decel="50000" fill="hold" grpId="0" nodeType="clickEffect">
                                  <p:stCondLst>
                                    <p:cond delay="0"/>
                                  </p:stCondLst>
                                  <p:childTnLst>
                                    <p:animMotion origin="layout" path="M 0.07344 0.03215 L 0.30642 0.22299 " pathEditMode="relative" rAng="0" ptsTypes="AA">
                                      <p:cBhvr>
                                        <p:cTn id="50" dur="500" fill="hold"/>
                                        <p:tgtEl>
                                          <p:spTgt spid="508969"/>
                                        </p:tgtEl>
                                        <p:attrNameLst>
                                          <p:attrName>ppt_x</p:attrName>
                                          <p:attrName>ppt_y</p:attrName>
                                        </p:attrNameLst>
                                      </p:cBhvr>
                                      <p:rCtr x="11600" y="9500"/>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508984"/>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508985"/>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50898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0898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0899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1" fill="hold" grpId="1" nodeType="clickEffect">
                                  <p:stCondLst>
                                    <p:cond delay="0"/>
                                  </p:stCondLst>
                                  <p:childTnLst>
                                    <p:set>
                                      <p:cBhvr>
                                        <p:cTn id="66" dur="1" fill="hold">
                                          <p:stCondLst>
                                            <p:cond delay="0"/>
                                          </p:stCondLst>
                                        </p:cTn>
                                        <p:tgtEl>
                                          <p:spTgt spid="508970"/>
                                        </p:tgtEl>
                                        <p:attrNameLst>
                                          <p:attrName>style.visibility</p:attrName>
                                        </p:attrNameLst>
                                      </p:cBhvr>
                                      <p:to>
                                        <p:strVal val="visible"/>
                                      </p:to>
                                    </p:set>
                                    <p:anim calcmode="lin" valueType="num">
                                      <p:cBhvr additive="base">
                                        <p:cTn id="67" dur="500" fill="hold"/>
                                        <p:tgtEl>
                                          <p:spTgt spid="508970"/>
                                        </p:tgtEl>
                                        <p:attrNameLst>
                                          <p:attrName>ppt_x</p:attrName>
                                        </p:attrNameLst>
                                      </p:cBhvr>
                                      <p:tavLst>
                                        <p:tav tm="0">
                                          <p:val>
                                            <p:strVal val="#ppt_x"/>
                                          </p:val>
                                        </p:tav>
                                        <p:tav tm="100000">
                                          <p:val>
                                            <p:strVal val="#ppt_x"/>
                                          </p:val>
                                        </p:tav>
                                      </p:tavLst>
                                    </p:anim>
                                    <p:anim calcmode="lin" valueType="num">
                                      <p:cBhvr additive="base">
                                        <p:cTn id="68" dur="500" fill="hold"/>
                                        <p:tgtEl>
                                          <p:spTgt spid="508970"/>
                                        </p:tgtEl>
                                        <p:attrNameLst>
                                          <p:attrName>ppt_y</p:attrName>
                                        </p:attrNameLst>
                                      </p:cBhvr>
                                      <p:tavLst>
                                        <p:tav tm="0">
                                          <p:val>
                                            <p:strVal val="0-#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1" fill="hold" grpId="0" nodeType="clickEffect">
                                  <p:stCondLst>
                                    <p:cond delay="0"/>
                                  </p:stCondLst>
                                  <p:childTnLst>
                                    <p:set>
                                      <p:cBhvr>
                                        <p:cTn id="72" dur="1" fill="hold">
                                          <p:stCondLst>
                                            <p:cond delay="0"/>
                                          </p:stCondLst>
                                        </p:cTn>
                                        <p:tgtEl>
                                          <p:spTgt spid="508968"/>
                                        </p:tgtEl>
                                        <p:attrNameLst>
                                          <p:attrName>style.visibility</p:attrName>
                                        </p:attrNameLst>
                                      </p:cBhvr>
                                      <p:to>
                                        <p:strVal val="visible"/>
                                      </p:to>
                                    </p:set>
                                    <p:anim calcmode="lin" valueType="num">
                                      <p:cBhvr additive="base">
                                        <p:cTn id="73" dur="500" fill="hold"/>
                                        <p:tgtEl>
                                          <p:spTgt spid="508968"/>
                                        </p:tgtEl>
                                        <p:attrNameLst>
                                          <p:attrName>ppt_x</p:attrName>
                                        </p:attrNameLst>
                                      </p:cBhvr>
                                      <p:tavLst>
                                        <p:tav tm="0">
                                          <p:val>
                                            <p:strVal val="#ppt_x"/>
                                          </p:val>
                                        </p:tav>
                                        <p:tav tm="100000">
                                          <p:val>
                                            <p:strVal val="#ppt_x"/>
                                          </p:val>
                                        </p:tav>
                                      </p:tavLst>
                                    </p:anim>
                                    <p:anim calcmode="lin" valueType="num">
                                      <p:cBhvr additive="base">
                                        <p:cTn id="74" dur="500" fill="hold"/>
                                        <p:tgtEl>
                                          <p:spTgt spid="508968"/>
                                        </p:tgtEl>
                                        <p:attrNameLst>
                                          <p:attrName>ppt_y</p:attrName>
                                        </p:attrNameLst>
                                      </p:cBhvr>
                                      <p:tavLst>
                                        <p:tav tm="0">
                                          <p:val>
                                            <p:strVal val="0-#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xit" presetSubtype="0" fill="hold" grpId="2" nodeType="clickEffect">
                                  <p:stCondLst>
                                    <p:cond delay="0"/>
                                  </p:stCondLst>
                                  <p:childTnLst>
                                    <p:set>
                                      <p:cBhvr>
                                        <p:cTn id="78" dur="1" fill="hold">
                                          <p:stCondLst>
                                            <p:cond delay="0"/>
                                          </p:stCondLst>
                                        </p:cTn>
                                        <p:tgtEl>
                                          <p:spTgt spid="508969"/>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0" presetClass="path" presetSubtype="0" accel="50000" decel="50000" fill="hold" grpId="1" nodeType="clickEffect">
                                  <p:stCondLst>
                                    <p:cond delay="0"/>
                                  </p:stCondLst>
                                  <p:childTnLst>
                                    <p:animMotion origin="layout" path="M 0.06632 0.03542 L 0.29305 0.16968 " pathEditMode="relative" rAng="0" ptsTypes="AA">
                                      <p:cBhvr>
                                        <p:cTn id="82" dur="500" fill="hold"/>
                                        <p:tgtEl>
                                          <p:spTgt spid="508966"/>
                                        </p:tgtEl>
                                        <p:attrNameLst>
                                          <p:attrName>ppt_x</p:attrName>
                                          <p:attrName>ppt_y</p:attrName>
                                        </p:attrNameLst>
                                      </p:cBhvr>
                                      <p:rCtr x="11300" y="6700"/>
                                    </p:animMotion>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508965"/>
                                        </p:tgtEl>
                                        <p:attrNameLst>
                                          <p:attrName>style.visibility</p:attrName>
                                        </p:attrNameLst>
                                      </p:cBhvr>
                                      <p:to>
                                        <p:strVal val="hidden"/>
                                      </p:to>
                                    </p:set>
                                  </p:childTnLst>
                                </p:cTn>
                              </p:par>
                              <p:par>
                                <p:cTn id="87" presetID="1" presetClass="exit" presetSubtype="0" fill="hold" grpId="0" nodeType="withEffect">
                                  <p:stCondLst>
                                    <p:cond delay="0"/>
                                  </p:stCondLst>
                                  <p:childTnLst>
                                    <p:set>
                                      <p:cBhvr>
                                        <p:cTn id="88" dur="1" fill="hold">
                                          <p:stCondLst>
                                            <p:cond delay="0"/>
                                          </p:stCondLst>
                                        </p:cTn>
                                        <p:tgtEl>
                                          <p:spTgt spid="508964"/>
                                        </p:tgtEl>
                                        <p:attrNameLst>
                                          <p:attrName>style.visibility</p:attrName>
                                        </p:attrNameLst>
                                      </p:cBhvr>
                                      <p:to>
                                        <p:strVal val="hidden"/>
                                      </p:to>
                                    </p:set>
                                  </p:childTnLst>
                                </p:cTn>
                              </p:par>
                            </p:childTnLst>
                          </p:cTn>
                        </p:par>
                        <p:par>
                          <p:cTn id="89" fill="hold" nodeType="afterGroup">
                            <p:stCondLst>
                              <p:cond delay="0"/>
                            </p:stCondLst>
                            <p:childTnLst>
                              <p:par>
                                <p:cTn id="90" presetID="1" presetClass="entr" presetSubtype="0" fill="hold" grpId="0" nodeType="afterEffect">
                                  <p:stCondLst>
                                    <p:cond delay="0"/>
                                  </p:stCondLst>
                                  <p:childTnLst>
                                    <p:set>
                                      <p:cBhvr>
                                        <p:cTn id="91" dur="1" fill="hold">
                                          <p:stCondLst>
                                            <p:cond delay="0"/>
                                          </p:stCondLst>
                                        </p:cTn>
                                        <p:tgtEl>
                                          <p:spTgt spid="509006"/>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509007"/>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508986"/>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508987"/>
                                        </p:tgtEl>
                                        <p:attrNameLst>
                                          <p:attrName>style.visibility</p:attrName>
                                        </p:attrNameLst>
                                      </p:cBhvr>
                                      <p:to>
                                        <p:strVal val="hidden"/>
                                      </p:to>
                                    </p:set>
                                  </p:childTnLst>
                                </p:cTn>
                              </p:par>
                              <p:par>
                                <p:cTn id="100" presetID="1" presetClass="entr" presetSubtype="0" fill="hold" grpId="0" nodeType="withEffect">
                                  <p:stCondLst>
                                    <p:cond delay="0"/>
                                  </p:stCondLst>
                                  <p:childTnLst>
                                    <p:set>
                                      <p:cBhvr>
                                        <p:cTn id="101" dur="1" fill="hold">
                                          <p:stCondLst>
                                            <p:cond delay="0"/>
                                          </p:stCondLst>
                                        </p:cTn>
                                        <p:tgtEl>
                                          <p:spTgt spid="508992"/>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508993"/>
                                        </p:tgtEl>
                                        <p:attrNameLst>
                                          <p:attrName>style.visibility</p:attrName>
                                        </p:attrNameLst>
                                      </p:cBhvr>
                                      <p:to>
                                        <p:strVal val="visible"/>
                                      </p:to>
                                    </p:set>
                                  </p:childTnLst>
                                </p:cTn>
                              </p:par>
                              <p:par>
                                <p:cTn id="104" presetID="1" presetClass="exit" presetSubtype="0" fill="hold" grpId="1" nodeType="withEffect">
                                  <p:stCondLst>
                                    <p:cond delay="0"/>
                                  </p:stCondLst>
                                  <p:childTnLst>
                                    <p:set>
                                      <p:cBhvr>
                                        <p:cTn id="105" dur="1" fill="hold">
                                          <p:stCondLst>
                                            <p:cond delay="0"/>
                                          </p:stCondLst>
                                        </p:cTn>
                                        <p:tgtEl>
                                          <p:spTgt spid="508991"/>
                                        </p:tgtEl>
                                        <p:attrNameLst>
                                          <p:attrName>style.visibility</p:attrName>
                                        </p:attrNameLst>
                                      </p:cBhvr>
                                      <p:to>
                                        <p:strVal val="hidden"/>
                                      </p:to>
                                    </p:set>
                                  </p:childTnLst>
                                </p:cTn>
                              </p:par>
                              <p:par>
                                <p:cTn id="106" presetID="1" presetClass="exit" presetSubtype="0" fill="hold" grpId="0" nodeType="withEffect">
                                  <p:stCondLst>
                                    <p:cond delay="0"/>
                                  </p:stCondLst>
                                  <p:childTnLst>
                                    <p:set>
                                      <p:cBhvr>
                                        <p:cTn id="107" dur="1" fill="hold">
                                          <p:stCondLst>
                                            <p:cond delay="0"/>
                                          </p:stCondLst>
                                        </p:cTn>
                                        <p:tgtEl>
                                          <p:spTgt spid="508980"/>
                                        </p:tgtEl>
                                        <p:attrNameLst>
                                          <p:attrName>style.visibility</p:attrName>
                                        </p:attrNameLst>
                                      </p:cBhvr>
                                      <p:to>
                                        <p:strVal val="hidden"/>
                                      </p:to>
                                    </p:set>
                                  </p:childTnLst>
                                </p:cTn>
                              </p:par>
                              <p:par>
                                <p:cTn id="108" presetID="1" presetClass="entr" presetSubtype="0" fill="hold" grpId="1" nodeType="withEffect">
                                  <p:stCondLst>
                                    <p:cond delay="0"/>
                                  </p:stCondLst>
                                  <p:childTnLst>
                                    <p:set>
                                      <p:cBhvr>
                                        <p:cTn id="109" dur="1" fill="hold">
                                          <p:stCondLst>
                                            <p:cond delay="0"/>
                                          </p:stCondLst>
                                        </p:cTn>
                                        <p:tgtEl>
                                          <p:spTgt spid="508994"/>
                                        </p:tgtEl>
                                        <p:attrNameLst>
                                          <p:attrName>style.visibility</p:attrName>
                                        </p:attrNameLst>
                                      </p:cBhvr>
                                      <p:to>
                                        <p:strVal val="visible"/>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 presetClass="exit" presetSubtype="0" fill="hold" grpId="2" nodeType="clickEffect">
                                  <p:stCondLst>
                                    <p:cond delay="0"/>
                                  </p:stCondLst>
                                  <p:childTnLst>
                                    <p:set>
                                      <p:cBhvr>
                                        <p:cTn id="113" dur="1" fill="hold">
                                          <p:stCondLst>
                                            <p:cond delay="0"/>
                                          </p:stCondLst>
                                        </p:cTn>
                                        <p:tgtEl>
                                          <p:spTgt spid="508966"/>
                                        </p:tgtEl>
                                        <p:attrNameLst>
                                          <p:attrName>style.visibility</p:attrName>
                                        </p:attrNameLst>
                                      </p:cBhvr>
                                      <p:to>
                                        <p:strVal val="hidden"/>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0" presetClass="path" presetSubtype="0" accel="50000" decel="50000" fill="hold" grpId="0" nodeType="clickEffect">
                                  <p:stCondLst>
                                    <p:cond delay="0"/>
                                  </p:stCondLst>
                                  <p:childTnLst>
                                    <p:animMotion origin="layout" path="M 0.07343 0.03215 L 0.30607 0.22183 " pathEditMode="relative" rAng="0" ptsTypes="AA">
                                      <p:cBhvr>
                                        <p:cTn id="117" dur="500" fill="hold"/>
                                        <p:tgtEl>
                                          <p:spTgt spid="508970"/>
                                        </p:tgtEl>
                                        <p:attrNameLst>
                                          <p:attrName>ppt_x</p:attrName>
                                          <p:attrName>ppt_y</p:attrName>
                                        </p:attrNameLst>
                                      </p:cBhvr>
                                      <p:rCtr x="11600" y="9500"/>
                                    </p:animMotion>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 presetClass="exit" presetSubtype="0" fill="hold" grpId="1" nodeType="clickEffect">
                                  <p:stCondLst>
                                    <p:cond delay="0"/>
                                  </p:stCondLst>
                                  <p:childTnLst>
                                    <p:set>
                                      <p:cBhvr>
                                        <p:cTn id="121" dur="1" fill="hold">
                                          <p:stCondLst>
                                            <p:cond delay="0"/>
                                          </p:stCondLst>
                                        </p:cTn>
                                        <p:tgtEl>
                                          <p:spTgt spid="509007"/>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509006"/>
                                        </p:tgtEl>
                                        <p:attrNameLst>
                                          <p:attrName>style.visibility</p:attrName>
                                        </p:attrNameLst>
                                      </p:cBhvr>
                                      <p:to>
                                        <p:strVal val="hidden"/>
                                      </p:to>
                                    </p:set>
                                  </p:childTnLst>
                                </p:cTn>
                              </p:par>
                            </p:childTnLst>
                          </p:cTn>
                        </p:par>
                        <p:par>
                          <p:cTn id="124" fill="hold" nodeType="afterGroup">
                            <p:stCondLst>
                              <p:cond delay="0"/>
                            </p:stCondLst>
                            <p:childTnLst>
                              <p:par>
                                <p:cTn id="125" presetID="1" presetClass="entr" presetSubtype="0" fill="hold" grpId="1" nodeType="afterEffect">
                                  <p:stCondLst>
                                    <p:cond delay="0"/>
                                  </p:stCondLst>
                                  <p:childTnLst>
                                    <p:set>
                                      <p:cBhvr>
                                        <p:cTn id="126" dur="1" fill="hold">
                                          <p:stCondLst>
                                            <p:cond delay="0"/>
                                          </p:stCondLst>
                                        </p:cTn>
                                        <p:tgtEl>
                                          <p:spTgt spid="508965"/>
                                        </p:tgtEl>
                                        <p:attrNameLst>
                                          <p:attrName>style.visibility</p:attrName>
                                        </p:attrNameLst>
                                      </p:cBhvr>
                                      <p:to>
                                        <p:strVal val="visible"/>
                                      </p:to>
                                    </p:set>
                                  </p:childTnLst>
                                </p:cTn>
                              </p:par>
                              <p:par>
                                <p:cTn id="127" presetID="1" presetClass="entr" presetSubtype="0" fill="hold" grpId="1" nodeType="withEffect">
                                  <p:stCondLst>
                                    <p:cond delay="0"/>
                                  </p:stCondLst>
                                  <p:childTnLst>
                                    <p:set>
                                      <p:cBhvr>
                                        <p:cTn id="128" dur="1" fill="hold">
                                          <p:stCondLst>
                                            <p:cond delay="0"/>
                                          </p:stCondLst>
                                        </p:cTn>
                                        <p:tgtEl>
                                          <p:spTgt spid="508964"/>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xit" presetSubtype="0" fill="hold" grpId="1" nodeType="clickEffect">
                                  <p:stCondLst>
                                    <p:cond delay="0"/>
                                  </p:stCondLst>
                                  <p:childTnLst>
                                    <p:set>
                                      <p:cBhvr>
                                        <p:cTn id="132" dur="1" fill="hold">
                                          <p:stCondLst>
                                            <p:cond delay="0"/>
                                          </p:stCondLst>
                                        </p:cTn>
                                        <p:tgtEl>
                                          <p:spTgt spid="508993"/>
                                        </p:tgtEl>
                                        <p:attrNameLst>
                                          <p:attrName>style.visibility</p:attrName>
                                        </p:attrNameLst>
                                      </p:cBhvr>
                                      <p:to>
                                        <p:strVal val="hidden"/>
                                      </p:to>
                                    </p:set>
                                  </p:childTnLst>
                                </p:cTn>
                              </p:par>
                              <p:par>
                                <p:cTn id="133" presetID="1" presetClass="exit" presetSubtype="0" fill="hold" grpId="0" nodeType="withEffect">
                                  <p:stCondLst>
                                    <p:cond delay="0"/>
                                  </p:stCondLst>
                                  <p:childTnLst>
                                    <p:set>
                                      <p:cBhvr>
                                        <p:cTn id="134" dur="1" fill="hold">
                                          <p:stCondLst>
                                            <p:cond delay="0"/>
                                          </p:stCondLst>
                                        </p:cTn>
                                        <p:tgtEl>
                                          <p:spTgt spid="508994"/>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508992"/>
                                        </p:tgtEl>
                                        <p:attrNameLst>
                                          <p:attrName>style.visibility</p:attrName>
                                        </p:attrNameLst>
                                      </p:cBhvr>
                                      <p:to>
                                        <p:strVal val="hidden"/>
                                      </p:to>
                                    </p:set>
                                  </p:childTnLst>
                                </p:cTn>
                              </p:par>
                              <p:par>
                                <p:cTn id="137" presetID="1" presetClass="entr" presetSubtype="0" fill="hold" grpId="1" nodeType="withEffect">
                                  <p:stCondLst>
                                    <p:cond delay="0"/>
                                  </p:stCondLst>
                                  <p:childTnLst>
                                    <p:set>
                                      <p:cBhvr>
                                        <p:cTn id="138" dur="1" fill="hold">
                                          <p:stCondLst>
                                            <p:cond delay="0"/>
                                          </p:stCondLst>
                                        </p:cTn>
                                        <p:tgtEl>
                                          <p:spTgt spid="508995"/>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508996"/>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508997"/>
                                        </p:tgtEl>
                                        <p:attrNameLst>
                                          <p:attrName>style.visibility</p:attrName>
                                        </p:attrNameLst>
                                      </p:cBhvr>
                                      <p:to>
                                        <p:strVal val="visible"/>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 presetClass="entr" presetSubtype="1" fill="hold" grpId="1" nodeType="clickEffect">
                                  <p:stCondLst>
                                    <p:cond delay="0"/>
                                  </p:stCondLst>
                                  <p:childTnLst>
                                    <p:set>
                                      <p:cBhvr>
                                        <p:cTn id="146" dur="1" fill="hold">
                                          <p:stCondLst>
                                            <p:cond delay="0"/>
                                          </p:stCondLst>
                                        </p:cTn>
                                        <p:tgtEl>
                                          <p:spTgt spid="508972"/>
                                        </p:tgtEl>
                                        <p:attrNameLst>
                                          <p:attrName>style.visibility</p:attrName>
                                        </p:attrNameLst>
                                      </p:cBhvr>
                                      <p:to>
                                        <p:strVal val="visible"/>
                                      </p:to>
                                    </p:set>
                                    <p:anim calcmode="lin" valueType="num">
                                      <p:cBhvr additive="base">
                                        <p:cTn id="147" dur="500" fill="hold"/>
                                        <p:tgtEl>
                                          <p:spTgt spid="508972"/>
                                        </p:tgtEl>
                                        <p:attrNameLst>
                                          <p:attrName>ppt_x</p:attrName>
                                        </p:attrNameLst>
                                      </p:cBhvr>
                                      <p:tavLst>
                                        <p:tav tm="0">
                                          <p:val>
                                            <p:strVal val="#ppt_x"/>
                                          </p:val>
                                        </p:tav>
                                        <p:tav tm="100000">
                                          <p:val>
                                            <p:strVal val="#ppt_x"/>
                                          </p:val>
                                        </p:tav>
                                      </p:tavLst>
                                    </p:anim>
                                    <p:anim calcmode="lin" valueType="num">
                                      <p:cBhvr additive="base">
                                        <p:cTn id="148" dur="500" fill="hold"/>
                                        <p:tgtEl>
                                          <p:spTgt spid="508972"/>
                                        </p:tgtEl>
                                        <p:attrNameLst>
                                          <p:attrName>ppt_y</p:attrName>
                                        </p:attrNameLst>
                                      </p:cBhvr>
                                      <p:tavLst>
                                        <p:tav tm="0">
                                          <p:val>
                                            <p:strVal val="0-#ppt_h/2"/>
                                          </p:val>
                                        </p:tav>
                                        <p:tav tm="100000">
                                          <p:val>
                                            <p:strVal val="#ppt_y"/>
                                          </p:val>
                                        </p:tav>
                                      </p:tavLst>
                                    </p:anim>
                                  </p:childTnLst>
                                </p:cTn>
                              </p:par>
                            </p:childTnLst>
                          </p:cTn>
                        </p:par>
                      </p:childTnLst>
                    </p:cTn>
                  </p:par>
                  <p:par>
                    <p:cTn id="149" fill="hold" nodeType="clickPar">
                      <p:stCondLst>
                        <p:cond delay="indefinite"/>
                      </p:stCondLst>
                      <p:childTnLst>
                        <p:par>
                          <p:cTn id="150" fill="hold" nodeType="withGroup">
                            <p:stCondLst>
                              <p:cond delay="0"/>
                            </p:stCondLst>
                            <p:childTnLst>
                              <p:par>
                                <p:cTn id="151" presetID="1" presetClass="exit" presetSubtype="0" fill="hold" grpId="2" nodeType="clickEffect">
                                  <p:stCondLst>
                                    <p:cond delay="0"/>
                                  </p:stCondLst>
                                  <p:childTnLst>
                                    <p:set>
                                      <p:cBhvr>
                                        <p:cTn id="152" dur="1" fill="hold">
                                          <p:stCondLst>
                                            <p:cond delay="0"/>
                                          </p:stCondLst>
                                        </p:cTn>
                                        <p:tgtEl>
                                          <p:spTgt spid="508970"/>
                                        </p:tgtEl>
                                        <p:attrNameLst>
                                          <p:attrName>style.visibility</p:attrName>
                                        </p:attrNameLst>
                                      </p:cBhvr>
                                      <p:to>
                                        <p:strVal val="hidden"/>
                                      </p:to>
                                    </p:se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0" presetClass="path" presetSubtype="0" accel="50000" decel="50000" fill="hold" grpId="0" nodeType="clickEffect">
                                  <p:stCondLst>
                                    <p:cond delay="0"/>
                                  </p:stCondLst>
                                  <p:childTnLst>
                                    <p:animMotion origin="layout" path="M 0.07343 0.03217 L 0.30468 0.34282 " pathEditMode="relative" rAng="0" ptsTypes="AA">
                                      <p:cBhvr>
                                        <p:cTn id="156" dur="500" fill="hold"/>
                                        <p:tgtEl>
                                          <p:spTgt spid="508972"/>
                                        </p:tgtEl>
                                        <p:attrNameLst>
                                          <p:attrName>ppt_x</p:attrName>
                                          <p:attrName>ppt_y</p:attrName>
                                        </p:attrNameLst>
                                      </p:cBhvr>
                                      <p:rCtr x="11600" y="15500"/>
                                    </p:animMotion>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 presetClass="exit" presetSubtype="0" fill="hold" grpId="0" nodeType="clickEffect">
                                  <p:stCondLst>
                                    <p:cond delay="0"/>
                                  </p:stCondLst>
                                  <p:childTnLst>
                                    <p:set>
                                      <p:cBhvr>
                                        <p:cTn id="160" dur="1" fill="hold">
                                          <p:stCondLst>
                                            <p:cond delay="0"/>
                                          </p:stCondLst>
                                        </p:cTn>
                                        <p:tgtEl>
                                          <p:spTgt spid="508995"/>
                                        </p:tgtEl>
                                        <p:attrNameLst>
                                          <p:attrName>style.visibility</p:attrName>
                                        </p:attrNameLst>
                                      </p:cBhvr>
                                      <p:to>
                                        <p:strVal val="hidden"/>
                                      </p:to>
                                    </p:set>
                                  </p:childTnLst>
                                </p:cTn>
                              </p:par>
                              <p:par>
                                <p:cTn id="161" presetID="1" presetClass="exit" presetSubtype="0" fill="hold" grpId="1" nodeType="withEffect">
                                  <p:stCondLst>
                                    <p:cond delay="0"/>
                                  </p:stCondLst>
                                  <p:childTnLst>
                                    <p:set>
                                      <p:cBhvr>
                                        <p:cTn id="162" dur="1" fill="hold">
                                          <p:stCondLst>
                                            <p:cond delay="0"/>
                                          </p:stCondLst>
                                        </p:cTn>
                                        <p:tgtEl>
                                          <p:spTgt spid="508996"/>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508997"/>
                                        </p:tgtEl>
                                        <p:attrNameLst>
                                          <p:attrName>style.visibility</p:attrName>
                                        </p:attrNameLst>
                                      </p:cBhvr>
                                      <p:to>
                                        <p:strVal val="hidden"/>
                                      </p:to>
                                    </p:set>
                                  </p:childTnLst>
                                </p:cTn>
                              </p:par>
                              <p:par>
                                <p:cTn id="165" presetID="1" presetClass="entr" presetSubtype="0" fill="hold" grpId="1" nodeType="withEffect">
                                  <p:stCondLst>
                                    <p:cond delay="0"/>
                                  </p:stCondLst>
                                  <p:childTnLst>
                                    <p:set>
                                      <p:cBhvr>
                                        <p:cTn id="166" dur="1" fill="hold">
                                          <p:stCondLst>
                                            <p:cond delay="0"/>
                                          </p:stCondLst>
                                        </p:cTn>
                                        <p:tgtEl>
                                          <p:spTgt spid="508998"/>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508999"/>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509000"/>
                                        </p:tgtEl>
                                        <p:attrNameLst>
                                          <p:attrName>style.visibility</p:attrName>
                                        </p:attrNameLst>
                                      </p:cBhvr>
                                      <p:to>
                                        <p:strVal val="visible"/>
                                      </p:to>
                                    </p:set>
                                  </p:childTnLst>
                                </p:cTn>
                              </p:par>
                              <p:par>
                                <p:cTn id="171" presetID="1" presetClass="entr" presetSubtype="0" fill="hold" grpId="2" nodeType="withEffect">
                                  <p:stCondLst>
                                    <p:cond delay="0"/>
                                  </p:stCondLst>
                                  <p:childTnLst>
                                    <p:set>
                                      <p:cBhvr>
                                        <p:cTn id="172" dur="1" fill="hold">
                                          <p:stCondLst>
                                            <p:cond delay="0"/>
                                          </p:stCondLst>
                                        </p:cTn>
                                        <p:tgtEl>
                                          <p:spTgt spid="508991"/>
                                        </p:tgtEl>
                                        <p:attrNameLst>
                                          <p:attrName>style.visibility</p:attrName>
                                        </p:attrNameLst>
                                      </p:cBhvr>
                                      <p:to>
                                        <p:strVal val="visible"/>
                                      </p:to>
                                    </p:se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 presetClass="entr" presetSubtype="1" fill="hold" grpId="1" nodeType="clickEffect">
                                  <p:stCondLst>
                                    <p:cond delay="0"/>
                                  </p:stCondLst>
                                  <p:childTnLst>
                                    <p:set>
                                      <p:cBhvr>
                                        <p:cTn id="176" dur="1" fill="hold">
                                          <p:stCondLst>
                                            <p:cond delay="0"/>
                                          </p:stCondLst>
                                        </p:cTn>
                                        <p:tgtEl>
                                          <p:spTgt spid="508973"/>
                                        </p:tgtEl>
                                        <p:attrNameLst>
                                          <p:attrName>style.visibility</p:attrName>
                                        </p:attrNameLst>
                                      </p:cBhvr>
                                      <p:to>
                                        <p:strVal val="visible"/>
                                      </p:to>
                                    </p:set>
                                    <p:anim calcmode="lin" valueType="num">
                                      <p:cBhvr additive="base">
                                        <p:cTn id="177" dur="500" fill="hold"/>
                                        <p:tgtEl>
                                          <p:spTgt spid="508973"/>
                                        </p:tgtEl>
                                        <p:attrNameLst>
                                          <p:attrName>ppt_x</p:attrName>
                                        </p:attrNameLst>
                                      </p:cBhvr>
                                      <p:tavLst>
                                        <p:tav tm="0">
                                          <p:val>
                                            <p:strVal val="#ppt_x"/>
                                          </p:val>
                                        </p:tav>
                                        <p:tav tm="100000">
                                          <p:val>
                                            <p:strVal val="#ppt_x"/>
                                          </p:val>
                                        </p:tav>
                                      </p:tavLst>
                                    </p:anim>
                                    <p:anim calcmode="lin" valueType="num">
                                      <p:cBhvr additive="base">
                                        <p:cTn id="178" dur="500" fill="hold"/>
                                        <p:tgtEl>
                                          <p:spTgt spid="508973"/>
                                        </p:tgtEl>
                                        <p:attrNameLst>
                                          <p:attrName>ppt_y</p:attrName>
                                        </p:attrNameLst>
                                      </p:cBhvr>
                                      <p:tavLst>
                                        <p:tav tm="0">
                                          <p:val>
                                            <p:strVal val="0-#ppt_h/2"/>
                                          </p:val>
                                        </p:tav>
                                        <p:tav tm="100000">
                                          <p:val>
                                            <p:strVal val="#ppt_y"/>
                                          </p:val>
                                        </p:tav>
                                      </p:tavLst>
                                    </p:anim>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 presetClass="entr" presetSubtype="1" fill="hold" grpId="0" nodeType="clickEffect">
                                  <p:stCondLst>
                                    <p:cond delay="0"/>
                                  </p:stCondLst>
                                  <p:childTnLst>
                                    <p:set>
                                      <p:cBhvr>
                                        <p:cTn id="182" dur="1" fill="hold">
                                          <p:stCondLst>
                                            <p:cond delay="0"/>
                                          </p:stCondLst>
                                        </p:cTn>
                                        <p:tgtEl>
                                          <p:spTgt spid="508971"/>
                                        </p:tgtEl>
                                        <p:attrNameLst>
                                          <p:attrName>style.visibility</p:attrName>
                                        </p:attrNameLst>
                                      </p:cBhvr>
                                      <p:to>
                                        <p:strVal val="visible"/>
                                      </p:to>
                                    </p:set>
                                    <p:anim calcmode="lin" valueType="num">
                                      <p:cBhvr additive="base">
                                        <p:cTn id="183" dur="500" fill="hold"/>
                                        <p:tgtEl>
                                          <p:spTgt spid="508971"/>
                                        </p:tgtEl>
                                        <p:attrNameLst>
                                          <p:attrName>ppt_x</p:attrName>
                                        </p:attrNameLst>
                                      </p:cBhvr>
                                      <p:tavLst>
                                        <p:tav tm="0">
                                          <p:val>
                                            <p:strVal val="#ppt_x"/>
                                          </p:val>
                                        </p:tav>
                                        <p:tav tm="100000">
                                          <p:val>
                                            <p:strVal val="#ppt_x"/>
                                          </p:val>
                                        </p:tav>
                                      </p:tavLst>
                                    </p:anim>
                                    <p:anim calcmode="lin" valueType="num">
                                      <p:cBhvr additive="base">
                                        <p:cTn id="184" dur="500" fill="hold"/>
                                        <p:tgtEl>
                                          <p:spTgt spid="508971"/>
                                        </p:tgtEl>
                                        <p:attrNameLst>
                                          <p:attrName>ppt_y</p:attrName>
                                        </p:attrNameLst>
                                      </p:cBhvr>
                                      <p:tavLst>
                                        <p:tav tm="0">
                                          <p:val>
                                            <p:strVal val="0-#ppt_h/2"/>
                                          </p:val>
                                        </p:tav>
                                        <p:tav tm="100000">
                                          <p:val>
                                            <p:strVal val="#ppt_y"/>
                                          </p:val>
                                        </p:tav>
                                      </p:tavLst>
                                    </p:anim>
                                  </p:childTnLst>
                                </p:cTn>
                              </p:par>
                            </p:childTnLst>
                          </p:cTn>
                        </p:par>
                      </p:childTnLst>
                    </p:cTn>
                  </p:par>
                  <p:par>
                    <p:cTn id="185" fill="hold" nodeType="clickPar">
                      <p:stCondLst>
                        <p:cond delay="indefinite"/>
                      </p:stCondLst>
                      <p:childTnLst>
                        <p:par>
                          <p:cTn id="186" fill="hold" nodeType="withGroup">
                            <p:stCondLst>
                              <p:cond delay="0"/>
                            </p:stCondLst>
                            <p:childTnLst>
                              <p:par>
                                <p:cTn id="187" presetID="1" presetClass="exit" presetSubtype="0" fill="hold" grpId="2" nodeType="clickEffect">
                                  <p:stCondLst>
                                    <p:cond delay="0"/>
                                  </p:stCondLst>
                                  <p:childTnLst>
                                    <p:set>
                                      <p:cBhvr>
                                        <p:cTn id="188" dur="1" fill="hold">
                                          <p:stCondLst>
                                            <p:cond delay="0"/>
                                          </p:stCondLst>
                                        </p:cTn>
                                        <p:tgtEl>
                                          <p:spTgt spid="508972"/>
                                        </p:tgtEl>
                                        <p:attrNameLst>
                                          <p:attrName>style.visibility</p:attrName>
                                        </p:attrNameLst>
                                      </p:cBhvr>
                                      <p:to>
                                        <p:strVal val="hidden"/>
                                      </p:to>
                                    </p:se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2" presetClass="entr" presetSubtype="1" fill="hold" grpId="1" nodeType="clickEffect">
                                  <p:stCondLst>
                                    <p:cond delay="0"/>
                                  </p:stCondLst>
                                  <p:childTnLst>
                                    <p:set>
                                      <p:cBhvr>
                                        <p:cTn id="192" dur="1" fill="hold">
                                          <p:stCondLst>
                                            <p:cond delay="0"/>
                                          </p:stCondLst>
                                        </p:cTn>
                                        <p:tgtEl>
                                          <p:spTgt spid="508974"/>
                                        </p:tgtEl>
                                        <p:attrNameLst>
                                          <p:attrName>style.visibility</p:attrName>
                                        </p:attrNameLst>
                                      </p:cBhvr>
                                      <p:to>
                                        <p:strVal val="visible"/>
                                      </p:to>
                                    </p:set>
                                    <p:anim calcmode="lin" valueType="num">
                                      <p:cBhvr additive="base">
                                        <p:cTn id="193" dur="500" fill="hold"/>
                                        <p:tgtEl>
                                          <p:spTgt spid="508974"/>
                                        </p:tgtEl>
                                        <p:attrNameLst>
                                          <p:attrName>ppt_x</p:attrName>
                                        </p:attrNameLst>
                                      </p:cBhvr>
                                      <p:tavLst>
                                        <p:tav tm="0">
                                          <p:val>
                                            <p:strVal val="#ppt_x"/>
                                          </p:val>
                                        </p:tav>
                                        <p:tav tm="100000">
                                          <p:val>
                                            <p:strVal val="#ppt_x"/>
                                          </p:val>
                                        </p:tav>
                                      </p:tavLst>
                                    </p:anim>
                                    <p:anim calcmode="lin" valueType="num">
                                      <p:cBhvr additive="base">
                                        <p:cTn id="194" dur="500" fill="hold"/>
                                        <p:tgtEl>
                                          <p:spTgt spid="508974"/>
                                        </p:tgtEl>
                                        <p:attrNameLst>
                                          <p:attrName>ppt_y</p:attrName>
                                        </p:attrNameLst>
                                      </p:cBhvr>
                                      <p:tavLst>
                                        <p:tav tm="0">
                                          <p:val>
                                            <p:strVal val="0-#ppt_h/2"/>
                                          </p:val>
                                        </p:tav>
                                        <p:tav tm="100000">
                                          <p:val>
                                            <p:strVal val="#ppt_y"/>
                                          </p:val>
                                        </p:tav>
                                      </p:tavLst>
                                    </p:anim>
                                  </p:childTnLst>
                                </p:cTn>
                              </p:par>
                            </p:childTnLst>
                          </p:cTn>
                        </p:par>
                      </p:childTnLst>
                    </p:cTn>
                  </p:par>
                  <p:par>
                    <p:cTn id="195" fill="hold" nodeType="clickPar">
                      <p:stCondLst>
                        <p:cond delay="indefinite"/>
                      </p:stCondLst>
                      <p:childTnLst>
                        <p:par>
                          <p:cTn id="196" fill="hold" nodeType="withGroup">
                            <p:stCondLst>
                              <p:cond delay="0"/>
                            </p:stCondLst>
                            <p:childTnLst>
                              <p:par>
                                <p:cTn id="197" presetID="0" presetClass="path" presetSubtype="0" accel="50000" decel="50000" fill="hold" grpId="1" nodeType="clickEffect">
                                  <p:stCondLst>
                                    <p:cond delay="0"/>
                                  </p:stCondLst>
                                  <p:childTnLst>
                                    <p:animMotion origin="layout" path="M 0.0599 0.01342 L 0.29236 0.28221 " pathEditMode="relative" rAng="0" ptsTypes="AA">
                                      <p:cBhvr>
                                        <p:cTn id="198" dur="500" fill="hold"/>
                                        <p:tgtEl>
                                          <p:spTgt spid="508968"/>
                                        </p:tgtEl>
                                        <p:attrNameLst>
                                          <p:attrName>ppt_x</p:attrName>
                                          <p:attrName>ppt_y</p:attrName>
                                        </p:attrNameLst>
                                      </p:cBhvr>
                                      <p:rCtr x="11600" y="13400"/>
                                    </p:animMotion>
                                  </p:childTnLst>
                                </p:cTn>
                              </p:par>
                            </p:childTnLst>
                          </p:cTn>
                        </p:par>
                      </p:childTnLst>
                    </p:cTn>
                  </p:par>
                  <p:par>
                    <p:cTn id="199" fill="hold" nodeType="clickPar">
                      <p:stCondLst>
                        <p:cond delay="indefinite"/>
                      </p:stCondLst>
                      <p:childTnLst>
                        <p:par>
                          <p:cTn id="200" fill="hold" nodeType="withGroup">
                            <p:stCondLst>
                              <p:cond delay="0"/>
                            </p:stCondLst>
                            <p:childTnLst>
                              <p:par>
                                <p:cTn id="201" presetID="1" presetClass="exit" presetSubtype="0" fill="hold" grpId="2" nodeType="clickEffect">
                                  <p:stCondLst>
                                    <p:cond delay="0"/>
                                  </p:stCondLst>
                                  <p:childTnLst>
                                    <p:set>
                                      <p:cBhvr>
                                        <p:cTn id="202" dur="1" fill="hold">
                                          <p:stCondLst>
                                            <p:cond delay="0"/>
                                          </p:stCondLst>
                                        </p:cTn>
                                        <p:tgtEl>
                                          <p:spTgt spid="508965"/>
                                        </p:tgtEl>
                                        <p:attrNameLst>
                                          <p:attrName>style.visibility</p:attrName>
                                        </p:attrNameLst>
                                      </p:cBhvr>
                                      <p:to>
                                        <p:strVal val="hidden"/>
                                      </p:to>
                                    </p:set>
                                  </p:childTnLst>
                                </p:cTn>
                              </p:par>
                              <p:par>
                                <p:cTn id="203" presetID="1" presetClass="exit" presetSubtype="0" fill="hold" grpId="2" nodeType="withEffect">
                                  <p:stCondLst>
                                    <p:cond delay="0"/>
                                  </p:stCondLst>
                                  <p:childTnLst>
                                    <p:set>
                                      <p:cBhvr>
                                        <p:cTn id="204" dur="1" fill="hold">
                                          <p:stCondLst>
                                            <p:cond delay="0"/>
                                          </p:stCondLst>
                                        </p:cTn>
                                        <p:tgtEl>
                                          <p:spTgt spid="508964"/>
                                        </p:tgtEl>
                                        <p:attrNameLst>
                                          <p:attrName>style.visibility</p:attrName>
                                        </p:attrNameLst>
                                      </p:cBhvr>
                                      <p:to>
                                        <p:strVal val="hidden"/>
                                      </p:to>
                                    </p:set>
                                  </p:childTnLst>
                                </p:cTn>
                              </p:par>
                            </p:childTnLst>
                          </p:cTn>
                        </p:par>
                        <p:par>
                          <p:cTn id="205" fill="hold" nodeType="afterGroup">
                            <p:stCondLst>
                              <p:cond delay="0"/>
                            </p:stCondLst>
                            <p:childTnLst>
                              <p:par>
                                <p:cTn id="206" presetID="1" presetClass="entr" presetSubtype="0" fill="hold" grpId="2" nodeType="afterEffect">
                                  <p:stCondLst>
                                    <p:cond delay="0"/>
                                  </p:stCondLst>
                                  <p:childTnLst>
                                    <p:set>
                                      <p:cBhvr>
                                        <p:cTn id="207" dur="1" fill="hold">
                                          <p:stCondLst>
                                            <p:cond delay="0"/>
                                          </p:stCondLst>
                                        </p:cTn>
                                        <p:tgtEl>
                                          <p:spTgt spid="509006"/>
                                        </p:tgtEl>
                                        <p:attrNameLst>
                                          <p:attrName>style.visibility</p:attrName>
                                        </p:attrNameLst>
                                      </p:cBhvr>
                                      <p:to>
                                        <p:strVal val="visible"/>
                                      </p:to>
                                    </p:set>
                                  </p:childTnLst>
                                </p:cTn>
                              </p:par>
                              <p:par>
                                <p:cTn id="208" presetID="1" presetClass="entr" presetSubtype="0" fill="hold" grpId="0" nodeType="withEffect">
                                  <p:stCondLst>
                                    <p:cond delay="0"/>
                                  </p:stCondLst>
                                  <p:childTnLst>
                                    <p:set>
                                      <p:cBhvr>
                                        <p:cTn id="209" dur="1" fill="hold">
                                          <p:stCondLst>
                                            <p:cond delay="0"/>
                                          </p:stCondLst>
                                        </p:cTn>
                                        <p:tgtEl>
                                          <p:spTgt spid="509008"/>
                                        </p:tgtEl>
                                        <p:attrNameLst>
                                          <p:attrName>style.visibility</p:attrName>
                                        </p:attrNameLst>
                                      </p:cBhvr>
                                      <p:to>
                                        <p:strVal val="visible"/>
                                      </p:to>
                                    </p:se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1" presetClass="entr" presetSubtype="0" fill="hold" grpId="0" nodeType="clickEffect">
                                  <p:stCondLst>
                                    <p:cond delay="0"/>
                                  </p:stCondLst>
                                  <p:childTnLst>
                                    <p:set>
                                      <p:cBhvr>
                                        <p:cTn id="213" dur="1" fill="hold">
                                          <p:stCondLst>
                                            <p:cond delay="0"/>
                                          </p:stCondLst>
                                        </p:cTn>
                                        <p:tgtEl>
                                          <p:spTgt spid="509002"/>
                                        </p:tgtEl>
                                        <p:attrNameLst>
                                          <p:attrName>style.visibility</p:attrName>
                                        </p:attrNameLst>
                                      </p:cBhvr>
                                      <p:to>
                                        <p:strVal val="visible"/>
                                      </p:to>
                                    </p:set>
                                  </p:childTnLst>
                                </p:cTn>
                              </p:par>
                              <p:par>
                                <p:cTn id="214" presetID="1" presetClass="exit" presetSubtype="0" fill="hold" grpId="3" nodeType="withEffect">
                                  <p:stCondLst>
                                    <p:cond delay="0"/>
                                  </p:stCondLst>
                                  <p:childTnLst>
                                    <p:set>
                                      <p:cBhvr>
                                        <p:cTn id="215" dur="1" fill="hold">
                                          <p:stCondLst>
                                            <p:cond delay="0"/>
                                          </p:stCondLst>
                                        </p:cTn>
                                        <p:tgtEl>
                                          <p:spTgt spid="508991"/>
                                        </p:tgtEl>
                                        <p:attrNameLst>
                                          <p:attrName>style.visibility</p:attrName>
                                        </p:attrNameLst>
                                      </p:cBhvr>
                                      <p:to>
                                        <p:strVal val="hidden"/>
                                      </p:to>
                                    </p:set>
                                  </p:childTnLst>
                                </p:cTn>
                              </p:par>
                              <p:par>
                                <p:cTn id="216" presetID="1" presetClass="entr" presetSubtype="0" fill="hold" grpId="1" nodeType="withEffect">
                                  <p:stCondLst>
                                    <p:cond delay="0"/>
                                  </p:stCondLst>
                                  <p:childTnLst>
                                    <p:set>
                                      <p:cBhvr>
                                        <p:cTn id="217" dur="1" fill="hold">
                                          <p:stCondLst>
                                            <p:cond delay="0"/>
                                          </p:stCondLst>
                                        </p:cTn>
                                        <p:tgtEl>
                                          <p:spTgt spid="509001"/>
                                        </p:tgtEl>
                                        <p:attrNameLst>
                                          <p:attrName>style.visibility</p:attrName>
                                        </p:attrNameLst>
                                      </p:cBhvr>
                                      <p:to>
                                        <p:strVal val="visible"/>
                                      </p:to>
                                    </p:set>
                                  </p:childTnLst>
                                </p:cTn>
                              </p:par>
                              <p:par>
                                <p:cTn id="218" presetID="1" presetClass="exit" presetSubtype="0" fill="hold" grpId="0" nodeType="withEffect">
                                  <p:stCondLst>
                                    <p:cond delay="0"/>
                                  </p:stCondLst>
                                  <p:childTnLst>
                                    <p:set>
                                      <p:cBhvr>
                                        <p:cTn id="219" dur="1" fill="hold">
                                          <p:stCondLst>
                                            <p:cond delay="0"/>
                                          </p:stCondLst>
                                        </p:cTn>
                                        <p:tgtEl>
                                          <p:spTgt spid="508998"/>
                                        </p:tgtEl>
                                        <p:attrNameLst>
                                          <p:attrName>style.visibility</p:attrName>
                                        </p:attrNameLst>
                                      </p:cBhvr>
                                      <p:to>
                                        <p:strVal val="hidden"/>
                                      </p:to>
                                    </p:set>
                                  </p:childTnLst>
                                </p:cTn>
                              </p:par>
                              <p:par>
                                <p:cTn id="220" presetID="1" presetClass="exit" presetSubtype="0" fill="hold" grpId="1" nodeType="withEffect">
                                  <p:stCondLst>
                                    <p:cond delay="0"/>
                                  </p:stCondLst>
                                  <p:childTnLst>
                                    <p:set>
                                      <p:cBhvr>
                                        <p:cTn id="221" dur="1" fill="hold">
                                          <p:stCondLst>
                                            <p:cond delay="0"/>
                                          </p:stCondLst>
                                        </p:cTn>
                                        <p:tgtEl>
                                          <p:spTgt spid="509000"/>
                                        </p:tgtEl>
                                        <p:attrNameLst>
                                          <p:attrName>style.visibility</p:attrName>
                                        </p:attrNameLst>
                                      </p:cBhvr>
                                      <p:to>
                                        <p:strVal val="hidden"/>
                                      </p:to>
                                    </p:set>
                                  </p:childTnLst>
                                </p:cTn>
                              </p:par>
                            </p:childTnLst>
                          </p:cTn>
                        </p:par>
                      </p:childTnLst>
                    </p:cTn>
                  </p:par>
                  <p:par>
                    <p:cTn id="222" fill="hold" nodeType="clickPar">
                      <p:stCondLst>
                        <p:cond delay="indefinite"/>
                      </p:stCondLst>
                      <p:childTnLst>
                        <p:par>
                          <p:cTn id="223" fill="hold" nodeType="withGroup">
                            <p:stCondLst>
                              <p:cond delay="0"/>
                            </p:stCondLst>
                            <p:childTnLst>
                              <p:par>
                                <p:cTn id="224" presetID="1" presetClass="exit" presetSubtype="0" fill="hold" grpId="2" nodeType="clickEffect">
                                  <p:stCondLst>
                                    <p:cond delay="0"/>
                                  </p:stCondLst>
                                  <p:childTnLst>
                                    <p:set>
                                      <p:cBhvr>
                                        <p:cTn id="225" dur="1" fill="hold">
                                          <p:stCondLst>
                                            <p:cond delay="0"/>
                                          </p:stCondLst>
                                        </p:cTn>
                                        <p:tgtEl>
                                          <p:spTgt spid="508968"/>
                                        </p:tgtEl>
                                        <p:attrNameLst>
                                          <p:attrName>style.visibility</p:attrName>
                                        </p:attrNameLst>
                                      </p:cBhvr>
                                      <p:to>
                                        <p:strVal val="hidden"/>
                                      </p:to>
                                    </p:set>
                                  </p:childTnLst>
                                </p:cTn>
                              </p:par>
                            </p:childTnLst>
                          </p:cTn>
                        </p:par>
                      </p:childTnLst>
                    </p:cTn>
                  </p:par>
                  <p:par>
                    <p:cTn id="226" fill="hold" nodeType="clickPar">
                      <p:stCondLst>
                        <p:cond delay="indefinite"/>
                      </p:stCondLst>
                      <p:childTnLst>
                        <p:par>
                          <p:cTn id="227" fill="hold" nodeType="withGroup">
                            <p:stCondLst>
                              <p:cond delay="0"/>
                            </p:stCondLst>
                            <p:childTnLst>
                              <p:par>
                                <p:cTn id="228" presetID="0" presetClass="path" presetSubtype="0" accel="50000" decel="50000" fill="hold" grpId="0" nodeType="clickEffect">
                                  <p:stCondLst>
                                    <p:cond delay="0"/>
                                  </p:stCondLst>
                                  <p:childTnLst>
                                    <p:animMotion origin="layout" path="M 0.07343 0.03217 L 0.30468 0.34282 " pathEditMode="relative" rAng="0" ptsTypes="AA">
                                      <p:cBhvr>
                                        <p:cTn id="229" dur="500" fill="hold"/>
                                        <p:tgtEl>
                                          <p:spTgt spid="508973"/>
                                        </p:tgtEl>
                                        <p:attrNameLst>
                                          <p:attrName>ppt_x</p:attrName>
                                          <p:attrName>ppt_y</p:attrName>
                                        </p:attrNameLst>
                                      </p:cBhvr>
                                      <p:rCtr x="11600" y="15500"/>
                                    </p:animMotion>
                                  </p:childTnLst>
                                </p:cTn>
                              </p:par>
                            </p:childTnLst>
                          </p:cTn>
                        </p:par>
                      </p:childTnLst>
                    </p:cTn>
                  </p:par>
                  <p:par>
                    <p:cTn id="230" fill="hold" nodeType="clickPar">
                      <p:stCondLst>
                        <p:cond delay="indefinite"/>
                      </p:stCondLst>
                      <p:childTnLst>
                        <p:par>
                          <p:cTn id="231" fill="hold" nodeType="withGroup">
                            <p:stCondLst>
                              <p:cond delay="0"/>
                            </p:stCondLst>
                            <p:childTnLst>
                              <p:par>
                                <p:cTn id="232" presetID="1" presetClass="exit" presetSubtype="0" fill="hold" grpId="1" nodeType="clickEffect">
                                  <p:stCondLst>
                                    <p:cond delay="0"/>
                                  </p:stCondLst>
                                  <p:childTnLst>
                                    <p:set>
                                      <p:cBhvr>
                                        <p:cTn id="233" dur="1" fill="hold">
                                          <p:stCondLst>
                                            <p:cond delay="0"/>
                                          </p:stCondLst>
                                        </p:cTn>
                                        <p:tgtEl>
                                          <p:spTgt spid="509008"/>
                                        </p:tgtEl>
                                        <p:attrNameLst>
                                          <p:attrName>style.visibility</p:attrName>
                                        </p:attrNameLst>
                                      </p:cBhvr>
                                      <p:to>
                                        <p:strVal val="hidden"/>
                                      </p:to>
                                    </p:set>
                                  </p:childTnLst>
                                </p:cTn>
                              </p:par>
                              <p:par>
                                <p:cTn id="234" presetID="1" presetClass="exit" presetSubtype="0" fill="hold" grpId="3" nodeType="withEffect">
                                  <p:stCondLst>
                                    <p:cond delay="0"/>
                                  </p:stCondLst>
                                  <p:childTnLst>
                                    <p:set>
                                      <p:cBhvr>
                                        <p:cTn id="235" dur="1" fill="hold">
                                          <p:stCondLst>
                                            <p:cond delay="0"/>
                                          </p:stCondLst>
                                        </p:cTn>
                                        <p:tgtEl>
                                          <p:spTgt spid="509006"/>
                                        </p:tgtEl>
                                        <p:attrNameLst>
                                          <p:attrName>style.visibility</p:attrName>
                                        </p:attrNameLst>
                                      </p:cBhvr>
                                      <p:to>
                                        <p:strVal val="hidden"/>
                                      </p:to>
                                    </p:set>
                                  </p:childTnLst>
                                </p:cTn>
                              </p:par>
                            </p:childTnLst>
                          </p:cTn>
                        </p:par>
                        <p:par>
                          <p:cTn id="236" fill="hold" nodeType="afterGroup">
                            <p:stCondLst>
                              <p:cond delay="0"/>
                            </p:stCondLst>
                            <p:childTnLst>
                              <p:par>
                                <p:cTn id="237" presetID="1" presetClass="entr" presetSubtype="0" fill="hold" grpId="3" nodeType="afterEffect">
                                  <p:stCondLst>
                                    <p:cond delay="0"/>
                                  </p:stCondLst>
                                  <p:childTnLst>
                                    <p:set>
                                      <p:cBhvr>
                                        <p:cTn id="238" dur="1" fill="hold">
                                          <p:stCondLst>
                                            <p:cond delay="0"/>
                                          </p:stCondLst>
                                        </p:cTn>
                                        <p:tgtEl>
                                          <p:spTgt spid="508965"/>
                                        </p:tgtEl>
                                        <p:attrNameLst>
                                          <p:attrName>style.visibility</p:attrName>
                                        </p:attrNameLst>
                                      </p:cBhvr>
                                      <p:to>
                                        <p:strVal val="visible"/>
                                      </p:to>
                                    </p:set>
                                  </p:childTnLst>
                                </p:cTn>
                              </p:par>
                              <p:par>
                                <p:cTn id="239" presetID="1" presetClass="entr" presetSubtype="0" fill="hold" grpId="3" nodeType="withEffect">
                                  <p:stCondLst>
                                    <p:cond delay="0"/>
                                  </p:stCondLst>
                                  <p:childTnLst>
                                    <p:set>
                                      <p:cBhvr>
                                        <p:cTn id="240" dur="1" fill="hold">
                                          <p:stCondLst>
                                            <p:cond delay="0"/>
                                          </p:stCondLst>
                                        </p:cTn>
                                        <p:tgtEl>
                                          <p:spTgt spid="508964"/>
                                        </p:tgtEl>
                                        <p:attrNameLst>
                                          <p:attrName>style.visibility</p:attrName>
                                        </p:attrNameLst>
                                      </p:cBhvr>
                                      <p:to>
                                        <p:strVal val="visible"/>
                                      </p:to>
                                    </p:set>
                                  </p:childTnLst>
                                </p:cTn>
                              </p:par>
                            </p:childTnLst>
                          </p:cTn>
                        </p:par>
                      </p:childTnLst>
                    </p:cTn>
                  </p:par>
                  <p:par>
                    <p:cTn id="241" fill="hold" nodeType="clickPar">
                      <p:stCondLst>
                        <p:cond delay="indefinite"/>
                      </p:stCondLst>
                      <p:childTnLst>
                        <p:par>
                          <p:cTn id="242" fill="hold" nodeType="withGroup">
                            <p:stCondLst>
                              <p:cond delay="0"/>
                            </p:stCondLst>
                            <p:childTnLst>
                              <p:par>
                                <p:cTn id="243" presetID="1" presetClass="exit" presetSubtype="0" fill="hold" grpId="1" nodeType="clickEffect">
                                  <p:stCondLst>
                                    <p:cond delay="0"/>
                                  </p:stCondLst>
                                  <p:childTnLst>
                                    <p:set>
                                      <p:cBhvr>
                                        <p:cTn id="244" dur="1" fill="hold">
                                          <p:stCondLst>
                                            <p:cond delay="0"/>
                                          </p:stCondLst>
                                        </p:cTn>
                                        <p:tgtEl>
                                          <p:spTgt spid="508999"/>
                                        </p:tgtEl>
                                        <p:attrNameLst>
                                          <p:attrName>style.visibility</p:attrName>
                                        </p:attrNameLst>
                                      </p:cBhvr>
                                      <p:to>
                                        <p:strVal val="hidden"/>
                                      </p:to>
                                    </p:set>
                                  </p:childTnLst>
                                </p:cTn>
                              </p:par>
                              <p:par>
                                <p:cTn id="245" presetID="1" presetClass="exit" presetSubtype="0" fill="hold" grpId="0" nodeType="withEffect">
                                  <p:stCondLst>
                                    <p:cond delay="0"/>
                                  </p:stCondLst>
                                  <p:childTnLst>
                                    <p:set>
                                      <p:cBhvr>
                                        <p:cTn id="246" dur="1" fill="hold">
                                          <p:stCondLst>
                                            <p:cond delay="0"/>
                                          </p:stCondLst>
                                        </p:cTn>
                                        <p:tgtEl>
                                          <p:spTgt spid="509001"/>
                                        </p:tgtEl>
                                        <p:attrNameLst>
                                          <p:attrName>style.visibility</p:attrName>
                                        </p:attrNameLst>
                                      </p:cBhvr>
                                      <p:to>
                                        <p:strVal val="hidden"/>
                                      </p:to>
                                    </p:set>
                                  </p:childTnLst>
                                </p:cTn>
                              </p:par>
                              <p:par>
                                <p:cTn id="247" presetID="1" presetClass="exit" presetSubtype="0" fill="hold" grpId="1" nodeType="withEffect">
                                  <p:stCondLst>
                                    <p:cond delay="0"/>
                                  </p:stCondLst>
                                  <p:childTnLst>
                                    <p:set>
                                      <p:cBhvr>
                                        <p:cTn id="248" dur="1" fill="hold">
                                          <p:stCondLst>
                                            <p:cond delay="0"/>
                                          </p:stCondLst>
                                        </p:cTn>
                                        <p:tgtEl>
                                          <p:spTgt spid="509002"/>
                                        </p:tgtEl>
                                        <p:attrNameLst>
                                          <p:attrName>style.visibility</p:attrName>
                                        </p:attrNameLst>
                                      </p:cBhvr>
                                      <p:to>
                                        <p:strVal val="hidden"/>
                                      </p:to>
                                    </p:set>
                                  </p:childTnLst>
                                </p:cTn>
                              </p:par>
                              <p:par>
                                <p:cTn id="249" presetID="1" presetClass="entr" presetSubtype="0" fill="hold" grpId="0" nodeType="withEffect">
                                  <p:stCondLst>
                                    <p:cond delay="0"/>
                                  </p:stCondLst>
                                  <p:childTnLst>
                                    <p:set>
                                      <p:cBhvr>
                                        <p:cTn id="250" dur="1" fill="hold">
                                          <p:stCondLst>
                                            <p:cond delay="0"/>
                                          </p:stCondLst>
                                        </p:cTn>
                                        <p:tgtEl>
                                          <p:spTgt spid="509005"/>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509003"/>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509004"/>
                                        </p:tgtEl>
                                        <p:attrNameLst>
                                          <p:attrName>style.visibility</p:attrName>
                                        </p:attrNameLst>
                                      </p:cBhvr>
                                      <p:to>
                                        <p:strVal val="visible"/>
                                      </p:to>
                                    </p:set>
                                  </p:childTnLst>
                                </p:cTn>
                              </p:par>
                            </p:childTnLst>
                          </p:cTn>
                        </p:par>
                      </p:childTnLst>
                    </p:cTn>
                  </p:par>
                  <p:par>
                    <p:cTn id="255" fill="hold" nodeType="clickPar">
                      <p:stCondLst>
                        <p:cond delay="indefinite"/>
                      </p:stCondLst>
                      <p:childTnLst>
                        <p:par>
                          <p:cTn id="256" fill="hold" nodeType="withGroup">
                            <p:stCondLst>
                              <p:cond delay="0"/>
                            </p:stCondLst>
                            <p:childTnLst>
                              <p:par>
                                <p:cTn id="257" presetID="1" presetClass="exit" presetSubtype="0" fill="hold" grpId="2" nodeType="clickEffect">
                                  <p:stCondLst>
                                    <p:cond delay="0"/>
                                  </p:stCondLst>
                                  <p:childTnLst>
                                    <p:set>
                                      <p:cBhvr>
                                        <p:cTn id="258" dur="1" fill="hold">
                                          <p:stCondLst>
                                            <p:cond delay="0"/>
                                          </p:stCondLst>
                                        </p:cTn>
                                        <p:tgtEl>
                                          <p:spTgt spid="508973"/>
                                        </p:tgtEl>
                                        <p:attrNameLst>
                                          <p:attrName>style.visibility</p:attrName>
                                        </p:attrNameLst>
                                      </p:cBhvr>
                                      <p:to>
                                        <p:strVal val="hidden"/>
                                      </p:to>
                                    </p:set>
                                  </p:childTnLst>
                                </p:cTn>
                              </p:par>
                            </p:childTnLst>
                          </p:cTn>
                        </p:par>
                      </p:childTnLst>
                    </p:cTn>
                  </p:par>
                  <p:par>
                    <p:cTn id="259" fill="hold" nodeType="clickPar">
                      <p:stCondLst>
                        <p:cond delay="indefinite"/>
                      </p:stCondLst>
                      <p:childTnLst>
                        <p:par>
                          <p:cTn id="260" fill="hold" nodeType="withGroup">
                            <p:stCondLst>
                              <p:cond delay="0"/>
                            </p:stCondLst>
                            <p:childTnLst>
                              <p:par>
                                <p:cTn id="261" presetID="0" presetClass="path" presetSubtype="0" accel="50000" decel="50000" fill="hold" grpId="0" nodeType="clickEffect">
                                  <p:stCondLst>
                                    <p:cond delay="0"/>
                                  </p:stCondLst>
                                  <p:childTnLst>
                                    <p:animMotion origin="layout" path="M 0.07343 0.03215 L 0.30468 0.46009 " pathEditMode="relative" rAng="0" ptsTypes="AA">
                                      <p:cBhvr>
                                        <p:cTn id="262" dur="500" fill="hold"/>
                                        <p:tgtEl>
                                          <p:spTgt spid="508974"/>
                                        </p:tgtEl>
                                        <p:attrNameLst>
                                          <p:attrName>ppt_x</p:attrName>
                                          <p:attrName>ppt_y</p:attrName>
                                        </p:attrNameLst>
                                      </p:cBhvr>
                                      <p:rCtr x="11600" y="21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63" grpId="0"/>
      <p:bldP spid="508963" grpId="1"/>
      <p:bldP spid="508964" grpId="0" animBg="1"/>
      <p:bldP spid="508964" grpId="1" animBg="1"/>
      <p:bldP spid="508964" grpId="2" animBg="1"/>
      <p:bldP spid="508964" grpId="3" animBg="1"/>
      <p:bldP spid="508965" grpId="0"/>
      <p:bldP spid="508965" grpId="1"/>
      <p:bldP spid="508965" grpId="2"/>
      <p:bldP spid="508965" grpId="3"/>
      <p:bldP spid="508966" grpId="0"/>
      <p:bldP spid="508966" grpId="1"/>
      <p:bldP spid="508966" grpId="2"/>
      <p:bldP spid="508967" grpId="0"/>
      <p:bldP spid="508967" grpId="1"/>
      <p:bldP spid="508967" grpId="2"/>
      <p:bldP spid="508968" grpId="0"/>
      <p:bldP spid="508968" grpId="1"/>
      <p:bldP spid="508968" grpId="2"/>
      <p:bldP spid="508969" grpId="0"/>
      <p:bldP spid="508969" grpId="1"/>
      <p:bldP spid="508969" grpId="2"/>
      <p:bldP spid="508970" grpId="0"/>
      <p:bldP spid="508970" grpId="1"/>
      <p:bldP spid="508970" grpId="2"/>
      <p:bldP spid="508971" grpId="0"/>
      <p:bldP spid="508972" grpId="0"/>
      <p:bldP spid="508972" grpId="1"/>
      <p:bldP spid="508972" grpId="2"/>
      <p:bldP spid="508973" grpId="0"/>
      <p:bldP spid="508973" grpId="1"/>
      <p:bldP spid="508973" grpId="2"/>
      <p:bldP spid="508974" grpId="0"/>
      <p:bldP spid="508974" grpId="1"/>
      <p:bldP spid="508979" grpId="0"/>
      <p:bldP spid="508980" grpId="0"/>
      <p:bldP spid="508982" grpId="0"/>
      <p:bldP spid="508984" grpId="0"/>
      <p:bldP spid="508984" grpId="1"/>
      <p:bldP spid="508985" grpId="0"/>
      <p:bldP spid="508985" grpId="1"/>
      <p:bldP spid="508986" grpId="0"/>
      <p:bldP spid="508986" grpId="1"/>
      <p:bldP spid="508987" grpId="0"/>
      <p:bldP spid="508987" grpId="1"/>
      <p:bldP spid="508991" grpId="0" animBg="1"/>
      <p:bldP spid="508991" grpId="1" animBg="1"/>
      <p:bldP spid="508991" grpId="2" animBg="1"/>
      <p:bldP spid="508991" grpId="3" animBg="1"/>
      <p:bldP spid="508992" grpId="0"/>
      <p:bldP spid="508992" grpId="1"/>
      <p:bldP spid="508993" grpId="0"/>
      <p:bldP spid="508993" grpId="1"/>
      <p:bldP spid="508994" grpId="0"/>
      <p:bldP spid="508994" grpId="1"/>
      <p:bldP spid="508995" grpId="0"/>
      <p:bldP spid="508995" grpId="1"/>
      <p:bldP spid="508996" grpId="0"/>
      <p:bldP spid="508996" grpId="1"/>
      <p:bldP spid="508997" grpId="0"/>
      <p:bldP spid="508997" grpId="1"/>
      <p:bldP spid="508998" grpId="0"/>
      <p:bldP spid="508998" grpId="1"/>
      <p:bldP spid="508999" grpId="0"/>
      <p:bldP spid="508999" grpId="1"/>
      <p:bldP spid="509000" grpId="0"/>
      <p:bldP spid="509000" grpId="1"/>
      <p:bldP spid="509001" grpId="0"/>
      <p:bldP spid="509001" grpId="1"/>
      <p:bldP spid="509002" grpId="0"/>
      <p:bldP spid="509002" grpId="1"/>
      <p:bldP spid="509003" grpId="0"/>
      <p:bldP spid="509004" grpId="0"/>
      <p:bldP spid="509005" grpId="0"/>
      <p:bldP spid="509006" grpId="0" animBg="1"/>
      <p:bldP spid="509006" grpId="1" animBg="1"/>
      <p:bldP spid="509006" grpId="2" animBg="1"/>
      <p:bldP spid="509006" grpId="3" animBg="1"/>
      <p:bldP spid="509007" grpId="0"/>
      <p:bldP spid="509007" grpId="1"/>
      <p:bldP spid="509008" grpId="0"/>
      <p:bldP spid="509008"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STFM Pros and Cons</a:t>
            </a:r>
            <a:endParaRPr lang="en-US" dirty="0"/>
          </a:p>
        </p:txBody>
      </p:sp>
      <p:sp>
        <p:nvSpPr>
          <p:cNvPr id="3" name="Content Placeholder 2"/>
          <p:cNvSpPr>
            <a:spLocks noGrp="1"/>
          </p:cNvSpPr>
          <p:nvPr>
            <p:ph idx="1"/>
          </p:nvPr>
        </p:nvSpPr>
        <p:spPr/>
        <p:txBody>
          <a:bodyPr/>
          <a:lstStyle/>
          <a:p>
            <a:r>
              <a:rPr lang="en-US" dirty="0" smtClean="0"/>
              <a:t>Upsides: </a:t>
            </a:r>
          </a:p>
          <a:p>
            <a:pPr lvl="1"/>
            <a:r>
              <a:rPr lang="en-US" dirty="0" smtClean="0"/>
              <a:t>Identifies fairness as an issue in multi-core memory scheduling</a:t>
            </a:r>
          </a:p>
          <a:p>
            <a:pPr lvl="1"/>
            <a:r>
              <a:rPr lang="en-US" dirty="0" smtClean="0"/>
              <a:t>Good at providing fairness</a:t>
            </a:r>
          </a:p>
          <a:p>
            <a:pPr lvl="1"/>
            <a:r>
              <a:rPr lang="en-US" dirty="0" smtClean="0"/>
              <a:t>Being fair improves performance </a:t>
            </a:r>
          </a:p>
          <a:p>
            <a:endParaRPr lang="en-US" dirty="0" smtClean="0"/>
          </a:p>
          <a:p>
            <a:r>
              <a:rPr lang="en-US" dirty="0" smtClean="0"/>
              <a:t>Downsides:</a:t>
            </a:r>
          </a:p>
          <a:p>
            <a:pPr lvl="1"/>
            <a:r>
              <a:rPr lang="en-US" dirty="0" smtClean="0"/>
              <a:t>Does not handle all types of interference</a:t>
            </a:r>
          </a:p>
          <a:p>
            <a:pPr lvl="1"/>
            <a:r>
              <a:rPr lang="en-US" dirty="0" smtClean="0"/>
              <a:t>Somewhat complex to implement</a:t>
            </a:r>
          </a:p>
          <a:p>
            <a:pPr lvl="1"/>
            <a:r>
              <a:rPr lang="en-US" dirty="0" smtClean="0"/>
              <a:t>Slowdown estimations can be incorrect</a:t>
            </a:r>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0001C7A6-1A12-9941-AC8E-888EB46A5B1C}" type="slidenum">
              <a:rPr lang="en-US" smtClean="0"/>
              <a:pPr>
                <a:defRPr/>
              </a:pPr>
              <a:t>39</a:t>
            </a:fld>
            <a:endParaRPr lang="en-US"/>
          </a:p>
        </p:txBody>
      </p:sp>
    </p:spTree>
    <p:extLst>
      <p:ext uri="{BB962C8B-B14F-4D97-AF65-F5344CB8AC3E}">
        <p14:creationId xmlns:p14="http://schemas.microsoft.com/office/powerpoint/2010/main" val="40467987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 Many Cores on Chip</a:t>
            </a:r>
            <a:endParaRPr lang="en-US" dirty="0"/>
          </a:p>
        </p:txBody>
      </p:sp>
      <p:sp>
        <p:nvSpPr>
          <p:cNvPr id="3" name="Content Placeholder 2"/>
          <p:cNvSpPr>
            <a:spLocks noGrp="1"/>
          </p:cNvSpPr>
          <p:nvPr>
            <p:ph idx="1"/>
          </p:nvPr>
        </p:nvSpPr>
        <p:spPr>
          <a:xfrm>
            <a:off x="228600" y="1052736"/>
            <a:ext cx="8610600" cy="5195664"/>
          </a:xfrm>
        </p:spPr>
        <p:txBody>
          <a:bodyPr/>
          <a:lstStyle/>
          <a:p>
            <a:r>
              <a:rPr lang="en-US" dirty="0" smtClean="0"/>
              <a:t>Simpler and lower power than a single large core</a:t>
            </a:r>
          </a:p>
          <a:p>
            <a:r>
              <a:rPr lang="en-US" dirty="0" smtClean="0"/>
              <a:t>Large scale parallelism on chip</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4</a:t>
            </a:fld>
            <a:endParaRPr lang="en-US" altLang="en-US" dirty="0">
              <a:solidFill>
                <a:srgbClr val="000000"/>
              </a:solidFill>
            </a:endParaRPr>
          </a:p>
        </p:txBody>
      </p:sp>
      <p:grpSp>
        <p:nvGrpSpPr>
          <p:cNvPr id="5" name="Group 40"/>
          <p:cNvGrpSpPr>
            <a:grpSpLocks/>
          </p:cNvGrpSpPr>
          <p:nvPr/>
        </p:nvGrpSpPr>
        <p:grpSpPr bwMode="auto">
          <a:xfrm>
            <a:off x="4953000" y="2235201"/>
            <a:ext cx="1847850" cy="1808803"/>
            <a:chOff x="3647468" y="1676931"/>
            <a:chExt cx="1848260" cy="1808046"/>
          </a:xfrm>
        </p:grpSpPr>
        <p:pic>
          <p:nvPicPr>
            <p:cNvPr id="6" name="Picture 33" descr="cell-diephoto.jpg"/>
            <p:cNvPicPr>
              <a:picLocks noChangeAspect="1"/>
            </p:cNvPicPr>
            <p:nvPr/>
          </p:nvPicPr>
          <p:blipFill>
            <a:blip r:embed="rId2">
              <a:extLst>
                <a:ext uri="{28A0092B-C50C-407E-A947-70E740481C1C}">
                  <a14:useLocalDpi xmlns:a14="http://schemas.microsoft.com/office/drawing/2010/main" val="0"/>
                </a:ext>
              </a:extLst>
            </a:blip>
            <a:srcRect l="5734" t="10641" r="5714" b="11047"/>
            <a:stretch>
              <a:fillRect/>
            </a:stretch>
          </p:blipFill>
          <p:spPr bwMode="auto">
            <a:xfrm>
              <a:off x="3647468" y="1676931"/>
              <a:ext cx="184826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p:nvSpPr>
          <p:spPr bwMode="auto">
            <a:xfrm>
              <a:off x="3647468" y="2869681"/>
              <a:ext cx="1252544" cy="61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IBM Cell BE</a:t>
              </a:r>
              <a:br>
                <a:rPr lang="en-US" altLang="zh-CN" sz="1800" dirty="0">
                  <a:solidFill>
                    <a:srgbClr val="000000"/>
                  </a:solidFill>
                  <a:latin typeface="Calibri" charset="0"/>
                </a:rPr>
              </a:br>
              <a:r>
                <a:rPr lang="en-US" altLang="zh-CN" sz="1600" dirty="0">
                  <a:solidFill>
                    <a:srgbClr val="000000"/>
                  </a:solidFill>
                  <a:latin typeface="Calibri" charset="0"/>
                </a:rPr>
                <a:t>8+1 cores</a:t>
              </a:r>
            </a:p>
          </p:txBody>
        </p:sp>
      </p:grpSp>
      <p:grpSp>
        <p:nvGrpSpPr>
          <p:cNvPr id="8" name="Group 39"/>
          <p:cNvGrpSpPr>
            <a:grpSpLocks/>
          </p:cNvGrpSpPr>
          <p:nvPr/>
        </p:nvGrpSpPr>
        <p:grpSpPr bwMode="auto">
          <a:xfrm>
            <a:off x="2362205" y="2235205"/>
            <a:ext cx="2206625" cy="1806575"/>
            <a:chOff x="2223822" y="1484985"/>
            <a:chExt cx="2206183" cy="1806217"/>
          </a:xfrm>
        </p:grpSpPr>
        <p:sp>
          <p:nvSpPr>
            <p:cNvPr id="9" name="TextBox 36"/>
            <p:cNvSpPr txBox="1">
              <a:spLocks noChangeArrowheads="1"/>
            </p:cNvSpPr>
            <p:nvPr/>
          </p:nvSpPr>
          <p:spPr bwMode="auto">
            <a:xfrm>
              <a:off x="2223822" y="2675824"/>
              <a:ext cx="1315796" cy="6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Intel Core i7</a:t>
              </a:r>
              <a:br>
                <a:rPr lang="en-US" altLang="zh-CN" sz="1800" dirty="0">
                  <a:solidFill>
                    <a:srgbClr val="000000"/>
                  </a:solidFill>
                  <a:latin typeface="Calibri" charset="0"/>
                </a:rPr>
              </a:br>
              <a:r>
                <a:rPr lang="en-US" altLang="zh-CN" sz="1600" dirty="0">
                  <a:solidFill>
                    <a:srgbClr val="000000"/>
                  </a:solidFill>
                  <a:latin typeface="Calibri" charset="0"/>
                </a:rPr>
                <a:t>8 cores</a:t>
              </a:r>
              <a:endParaRPr lang="en-US" altLang="zh-CN" sz="1800" dirty="0">
                <a:solidFill>
                  <a:srgbClr val="000000"/>
                </a:solidFill>
                <a:latin typeface="Calibri" charset="0"/>
              </a:endParaRPr>
            </a:p>
          </p:txBody>
        </p:sp>
        <p:pic>
          <p:nvPicPr>
            <p:cNvPr id="10" name="Picture 30" descr="3177_01.png"/>
            <p:cNvPicPr>
              <a:picLocks noChangeAspect="1"/>
            </p:cNvPicPr>
            <p:nvPr/>
          </p:nvPicPr>
          <p:blipFill>
            <a:blip r:embed="rId3">
              <a:extLst>
                <a:ext uri="{28A0092B-C50C-407E-A947-70E740481C1C}">
                  <a14:useLocalDpi xmlns:a14="http://schemas.microsoft.com/office/drawing/2010/main" val="0"/>
                </a:ext>
              </a:extLst>
            </a:blip>
            <a:srcRect l="4478" t="22220" r="3780" b="12109"/>
            <a:stretch>
              <a:fillRect/>
            </a:stretch>
          </p:blipFill>
          <p:spPr bwMode="auto">
            <a:xfrm>
              <a:off x="2223822" y="1484985"/>
              <a:ext cx="220618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38"/>
          <p:cNvGrpSpPr>
            <a:grpSpLocks/>
          </p:cNvGrpSpPr>
          <p:nvPr/>
        </p:nvGrpSpPr>
        <p:grpSpPr bwMode="auto">
          <a:xfrm>
            <a:off x="7159626" y="4318000"/>
            <a:ext cx="1984375" cy="1755775"/>
            <a:chOff x="6769103" y="859632"/>
            <a:chExt cx="1983636" cy="1755215"/>
          </a:xfrm>
        </p:grpSpPr>
        <p:pic>
          <p:nvPicPr>
            <p:cNvPr id="12" name="Picture 2" descr="C:\Daten\talks\invited\ferc2010\material\Tilera_TILE-Gx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4259" y="859632"/>
              <a:ext cx="137946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8"/>
            <p:cNvSpPr txBox="1">
              <a:spLocks noChangeArrowheads="1"/>
            </p:cNvSpPr>
            <p:nvPr/>
          </p:nvSpPr>
          <p:spPr bwMode="auto">
            <a:xfrm>
              <a:off x="6769103" y="1999294"/>
              <a:ext cx="198363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Tilera TILE Gx</a:t>
              </a:r>
            </a:p>
            <a:p>
              <a:pPr defTabSz="914165"/>
              <a:r>
                <a:rPr lang="en-US" altLang="zh-CN" sz="1600" dirty="0">
                  <a:solidFill>
                    <a:srgbClr val="000000"/>
                  </a:solidFill>
                  <a:latin typeface="Calibri" charset="0"/>
                </a:rPr>
                <a:t>100 cores, networked</a:t>
              </a:r>
            </a:p>
          </p:txBody>
        </p:sp>
      </p:grpSp>
      <p:grpSp>
        <p:nvGrpSpPr>
          <p:cNvPr id="14" name="Group 38"/>
          <p:cNvGrpSpPr>
            <a:grpSpLocks/>
          </p:cNvGrpSpPr>
          <p:nvPr/>
        </p:nvGrpSpPr>
        <p:grpSpPr bwMode="auto">
          <a:xfrm>
            <a:off x="7162801" y="2235200"/>
            <a:ext cx="1538288" cy="1811338"/>
            <a:chOff x="241300" y="4189413"/>
            <a:chExt cx="1538944" cy="1811568"/>
          </a:xfrm>
        </p:grpSpPr>
        <p:pic>
          <p:nvPicPr>
            <p:cNvPr id="15" name="Picture 2" descr="C:\franzf\talks\invited\dagstuhl-2010\material\6686259_img.jpg"/>
            <p:cNvPicPr>
              <a:picLocks noChangeAspect="1" noChangeArrowheads="1"/>
            </p:cNvPicPr>
            <p:nvPr/>
          </p:nvPicPr>
          <p:blipFill>
            <a:blip r:embed="rId5">
              <a:extLst>
                <a:ext uri="{28A0092B-C50C-407E-A947-70E740481C1C}">
                  <a14:useLocalDpi xmlns:a14="http://schemas.microsoft.com/office/drawing/2010/main" val="0"/>
                </a:ext>
              </a:extLst>
            </a:blip>
            <a:srcRect b="4739"/>
            <a:stretch>
              <a:fillRect/>
            </a:stretch>
          </p:blipFill>
          <p:spPr bwMode="auto">
            <a:xfrm>
              <a:off x="292100" y="4189413"/>
              <a:ext cx="1488144"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8"/>
            <p:cNvSpPr txBox="1">
              <a:spLocks noChangeArrowheads="1"/>
            </p:cNvSpPr>
            <p:nvPr/>
          </p:nvSpPr>
          <p:spPr bwMode="auto">
            <a:xfrm>
              <a:off x="241300" y="5385428"/>
              <a:ext cx="14479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IBM POWER7</a:t>
              </a:r>
            </a:p>
            <a:p>
              <a:pPr defTabSz="914165"/>
              <a:r>
                <a:rPr lang="en-US" altLang="zh-CN" sz="1600" dirty="0">
                  <a:solidFill>
                    <a:srgbClr val="000000"/>
                  </a:solidFill>
                  <a:latin typeface="Calibri" charset="0"/>
                </a:rPr>
                <a:t>8 cores</a:t>
              </a:r>
            </a:p>
          </p:txBody>
        </p:sp>
      </p:grpSp>
      <p:grpSp>
        <p:nvGrpSpPr>
          <p:cNvPr id="17" name="Group 44"/>
          <p:cNvGrpSpPr>
            <a:grpSpLocks/>
          </p:cNvGrpSpPr>
          <p:nvPr/>
        </p:nvGrpSpPr>
        <p:grpSpPr bwMode="auto">
          <a:xfrm>
            <a:off x="4953001" y="4318000"/>
            <a:ext cx="1879600" cy="1789113"/>
            <a:chOff x="3809208" y="4471194"/>
            <a:chExt cx="1879641" cy="1789346"/>
          </a:xfrm>
        </p:grpSpPr>
        <p:sp>
          <p:nvSpPr>
            <p:cNvPr id="18" name="TextBox 8"/>
            <p:cNvSpPr txBox="1">
              <a:spLocks noChangeArrowheads="1"/>
            </p:cNvSpPr>
            <p:nvPr/>
          </p:nvSpPr>
          <p:spPr bwMode="auto">
            <a:xfrm>
              <a:off x="3809208" y="5644987"/>
              <a:ext cx="187964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Intel SCC</a:t>
              </a:r>
            </a:p>
            <a:p>
              <a:pPr defTabSz="914165"/>
              <a:r>
                <a:rPr lang="en-US" altLang="zh-CN" sz="1600" dirty="0">
                  <a:solidFill>
                    <a:srgbClr val="000000"/>
                  </a:solidFill>
                  <a:latin typeface="Calibri" charset="0"/>
                </a:rPr>
                <a:t>48 cores, networked</a:t>
              </a:r>
            </a:p>
          </p:txBody>
        </p:sp>
        <p:pic>
          <p:nvPicPr>
            <p:cNvPr id="19" name="Picture 5" descr="C:\Daten\talks\invited\ferc2010\material\sc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5081" y="4471194"/>
              <a:ext cx="1465517"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47"/>
          <p:cNvGrpSpPr>
            <a:grpSpLocks/>
          </p:cNvGrpSpPr>
          <p:nvPr/>
        </p:nvGrpSpPr>
        <p:grpSpPr bwMode="auto">
          <a:xfrm>
            <a:off x="3276601" y="4318000"/>
            <a:ext cx="1363663" cy="1800225"/>
            <a:chOff x="5252245" y="4774407"/>
            <a:chExt cx="1363286" cy="1800456"/>
          </a:xfrm>
        </p:grpSpPr>
        <p:sp>
          <p:nvSpPr>
            <p:cNvPr id="21" name="TextBox 8"/>
            <p:cNvSpPr txBox="1">
              <a:spLocks noChangeArrowheads="1"/>
            </p:cNvSpPr>
            <p:nvPr/>
          </p:nvSpPr>
          <p:spPr bwMode="auto">
            <a:xfrm>
              <a:off x="5252245" y="5959310"/>
              <a:ext cx="136328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Nvidia Fermi</a:t>
              </a:r>
            </a:p>
            <a:p>
              <a:pPr defTabSz="914165"/>
              <a:r>
                <a:rPr lang="en-US" altLang="zh-CN" sz="1600" dirty="0">
                  <a:solidFill>
                    <a:srgbClr val="000000"/>
                  </a:solidFill>
                  <a:latin typeface="Calibri" charset="0"/>
                </a:rPr>
                <a:t>448 “cores”</a:t>
              </a:r>
            </a:p>
          </p:txBody>
        </p:sp>
        <p:pic>
          <p:nvPicPr>
            <p:cNvPr id="22" name="Picture 6" descr="C:\Daten\talks\invited\ferc2010\material\Fermi_Die_FINA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4944" y="4774407"/>
              <a:ext cx="1201936"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78"/>
          <p:cNvGrpSpPr>
            <a:grpSpLocks/>
          </p:cNvGrpSpPr>
          <p:nvPr/>
        </p:nvGrpSpPr>
        <p:grpSpPr bwMode="auto">
          <a:xfrm>
            <a:off x="304801" y="2235200"/>
            <a:ext cx="1676400" cy="2139950"/>
            <a:chOff x="533400" y="1371600"/>
            <a:chExt cx="1676399" cy="2139553"/>
          </a:xfrm>
        </p:grpSpPr>
        <p:pic>
          <p:nvPicPr>
            <p:cNvPr id="24" name="Content Placeholder 6" descr="barcelona-die-photo-color.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9600" y="1371600"/>
              <a:ext cx="1600199" cy="156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8"/>
            <p:cNvSpPr txBox="1">
              <a:spLocks noChangeArrowheads="1"/>
            </p:cNvSpPr>
            <p:nvPr/>
          </p:nvSpPr>
          <p:spPr bwMode="auto">
            <a:xfrm>
              <a:off x="533400" y="2895600"/>
              <a:ext cx="164202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AMD Barcelona</a:t>
              </a:r>
            </a:p>
            <a:p>
              <a:pPr defTabSz="914165"/>
              <a:r>
                <a:rPr lang="en-US" altLang="zh-CN" sz="1600" dirty="0">
                  <a:solidFill>
                    <a:srgbClr val="000000"/>
                  </a:solidFill>
                  <a:latin typeface="Calibri" charset="0"/>
                </a:rPr>
                <a:t>4 cores</a:t>
              </a:r>
            </a:p>
          </p:txBody>
        </p:sp>
      </p:grpSp>
      <p:pic>
        <p:nvPicPr>
          <p:cNvPr id="26" name="Picture 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1" y="4318005"/>
            <a:ext cx="22098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8"/>
          <p:cNvSpPr txBox="1">
            <a:spLocks noChangeArrowheads="1"/>
          </p:cNvSpPr>
          <p:nvPr/>
        </p:nvSpPr>
        <p:spPr bwMode="auto">
          <a:xfrm>
            <a:off x="381002" y="5740404"/>
            <a:ext cx="1496973" cy="6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165"/>
            <a:r>
              <a:rPr lang="en-US" altLang="zh-CN" sz="1800" dirty="0">
                <a:solidFill>
                  <a:srgbClr val="000000"/>
                </a:solidFill>
                <a:latin typeface="Calibri" charset="0"/>
              </a:rPr>
              <a:t>Sun Niagara II</a:t>
            </a:r>
          </a:p>
          <a:p>
            <a:pPr defTabSz="914165"/>
            <a:r>
              <a:rPr lang="en-US" altLang="zh-CN" sz="1600" dirty="0">
                <a:solidFill>
                  <a:srgbClr val="000000"/>
                </a:solidFill>
                <a:latin typeface="Calibri" charset="0"/>
              </a:rPr>
              <a:t>8 cores</a:t>
            </a:r>
          </a:p>
        </p:txBody>
      </p:sp>
    </p:spTree>
    <p:extLst>
      <p:ext uri="{BB962C8B-B14F-4D97-AF65-F5344CB8AC3E}">
        <p14:creationId xmlns:p14="http://schemas.microsoft.com/office/powerpoint/2010/main" val="26659940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828805"/>
            <a:ext cx="8428037" cy="822325"/>
          </a:xfrm>
        </p:spPr>
        <p:txBody>
          <a:bodyPr/>
          <a:lstStyle/>
          <a:p>
            <a:pPr algn="ctr" eaLnBrk="1" hangingPunct="1"/>
            <a:r>
              <a:rPr lang="en-US" sz="4000" dirty="0">
                <a:latin typeface="Garamond" charset="0"/>
              </a:rPr>
              <a:t>Parallelism-Aware Batch Scheduling</a:t>
            </a: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1087071" y="4293096"/>
            <a:ext cx="6949568" cy="1498967"/>
          </a:xfrm>
          <a:prstGeom prst="rect">
            <a:avLst/>
          </a:prstGeom>
          <a:noFill/>
        </p:spPr>
        <p:txBody>
          <a:bodyPr wrap="none" lIns="91416" tIns="45709" rIns="91416" bIns="45709" rtlCol="0">
            <a:spAutoFit/>
          </a:bodyPr>
          <a:lstStyle/>
          <a:p>
            <a:pPr algn="ctr"/>
            <a:r>
              <a:rPr lang="en-US" u="sng" dirty="0"/>
              <a:t>Onur Mutlu</a:t>
            </a:r>
            <a:r>
              <a:rPr lang="en-US" dirty="0"/>
              <a:t> and Thomas Moscibroda, </a:t>
            </a:r>
            <a:br>
              <a:rPr lang="en-US" dirty="0"/>
            </a:br>
            <a:r>
              <a:rPr lang="en-US" b="1" dirty="0">
                <a:hlinkClick r:id="rId3"/>
              </a:rPr>
              <a:t>"Parallelism-Aware Batch Scheduling: Enhancing both </a:t>
            </a:r>
            <a:endParaRPr lang="en-US" b="1" dirty="0" smtClean="0">
              <a:hlinkClick r:id="rId3"/>
            </a:endParaRPr>
          </a:p>
          <a:p>
            <a:pPr algn="ctr"/>
            <a:r>
              <a:rPr lang="en-US" b="1" dirty="0" smtClean="0">
                <a:hlinkClick r:id="rId3"/>
              </a:rPr>
              <a:t>Performance </a:t>
            </a:r>
            <a:r>
              <a:rPr lang="en-US" b="1" dirty="0">
                <a:hlinkClick r:id="rId3"/>
              </a:rPr>
              <a:t>and Fairness of Shared DRAM </a:t>
            </a:r>
            <a:r>
              <a:rPr lang="en-US" b="1" dirty="0" smtClean="0">
                <a:hlinkClick r:id="rId3"/>
              </a:rPr>
              <a:t>Systems</a:t>
            </a:r>
            <a:r>
              <a:rPr lang="en-US" b="1" dirty="0" smtClean="0">
                <a:hlinkClick r:id="rId4"/>
              </a:rPr>
              <a:t>”</a:t>
            </a:r>
            <a:r>
              <a:rPr lang="en-US" dirty="0"/>
              <a:t/>
            </a:r>
            <a:br>
              <a:rPr lang="en-US" dirty="0"/>
            </a:br>
            <a:r>
              <a:rPr lang="en-US" i="1" dirty="0" smtClean="0">
                <a:hlinkClick r:id="rId4"/>
              </a:rPr>
              <a:t>35th </a:t>
            </a:r>
            <a:r>
              <a:rPr lang="en-US" i="1" dirty="0">
                <a:hlinkClick r:id="rId4"/>
              </a:rPr>
              <a:t>International Symposium on Computer Architecture</a:t>
            </a:r>
            <a:r>
              <a:rPr lang="en-US" i="1" dirty="0"/>
              <a:t> (</a:t>
            </a:r>
            <a:r>
              <a:rPr lang="en-US" b="1" i="1" dirty="0"/>
              <a:t>ISCA</a:t>
            </a:r>
            <a:r>
              <a:rPr lang="en-US" i="1" dirty="0"/>
              <a:t>)</a:t>
            </a:r>
            <a:r>
              <a:rPr lang="en-US" dirty="0"/>
              <a:t>, </a:t>
            </a:r>
            <a:endParaRPr lang="en-US" dirty="0" smtClean="0"/>
          </a:p>
          <a:p>
            <a:pPr algn="ctr"/>
            <a:r>
              <a:rPr lang="en-US" dirty="0" smtClean="0"/>
              <a:t>pages </a:t>
            </a:r>
            <a:r>
              <a:rPr lang="en-US" dirty="0"/>
              <a:t>63-74, Beijing, China, June 2008. </a:t>
            </a:r>
            <a:r>
              <a:rPr lang="en-US" dirty="0">
                <a:hlinkClick r:id="rId5"/>
              </a:rPr>
              <a:t>Slides (ppt)</a:t>
            </a:r>
            <a:endParaRPr lang="en-US" dirty="0"/>
          </a:p>
        </p:txBody>
      </p:sp>
      <p:sp>
        <p:nvSpPr>
          <p:cNvPr id="5" name="TextBox 4"/>
          <p:cNvSpPr txBox="1"/>
          <p:nvPr/>
        </p:nvSpPr>
        <p:spPr>
          <a:xfrm>
            <a:off x="6516217" y="6381328"/>
            <a:ext cx="2583156" cy="373659"/>
          </a:xfrm>
          <a:prstGeom prst="rect">
            <a:avLst/>
          </a:prstGeom>
          <a:noFill/>
        </p:spPr>
        <p:txBody>
          <a:bodyPr wrap="none" lIns="91416" tIns="45709" rIns="91416" bIns="45709" rtlCol="0">
            <a:spAutoFit/>
          </a:bodyPr>
          <a:lstStyle/>
          <a:p>
            <a:r>
              <a:rPr lang="en-US" dirty="0" smtClean="0">
                <a:hlinkClick r:id="rId6" action="ppaction://hlinkpres?slideindex=1&amp;slidetitle="/>
              </a:rPr>
              <a:t>PAR-BS ISCA 2008 Talk</a:t>
            </a:r>
            <a:endParaRPr lang="en-US" dirty="0"/>
          </a:p>
        </p:txBody>
      </p:sp>
    </p:spTree>
    <p:extLst>
      <p:ext uri="{BB962C8B-B14F-4D97-AF65-F5344CB8AC3E}">
        <p14:creationId xmlns:p14="http://schemas.microsoft.com/office/powerpoint/2010/main" val="16213816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pPr eaLnBrk="1" hangingPunct="1"/>
            <a:r>
              <a:rPr lang="en-US">
                <a:latin typeface="Garamond" charset="0"/>
              </a:rPr>
              <a:t>Another Problem due to Interference</a:t>
            </a:r>
          </a:p>
        </p:txBody>
      </p:sp>
      <p:sp>
        <p:nvSpPr>
          <p:cNvPr id="14339" name="Content Placeholder 2"/>
          <p:cNvSpPr>
            <a:spLocks noGrp="1"/>
          </p:cNvSpPr>
          <p:nvPr>
            <p:ph idx="1"/>
          </p:nvPr>
        </p:nvSpPr>
        <p:spPr>
          <a:xfrm>
            <a:off x="228600" y="1371600"/>
            <a:ext cx="8801100" cy="4876800"/>
          </a:xfrm>
        </p:spPr>
        <p:txBody>
          <a:bodyPr/>
          <a:lstStyle/>
          <a:p>
            <a:pPr eaLnBrk="1" hangingPunct="1"/>
            <a:r>
              <a:rPr lang="en-US">
                <a:latin typeface="Tahoma" charset="0"/>
              </a:rPr>
              <a:t>Processors try to </a:t>
            </a:r>
            <a:r>
              <a:rPr lang="en-US">
                <a:solidFill>
                  <a:srgbClr val="0000FF"/>
                </a:solidFill>
                <a:latin typeface="Tahoma" charset="0"/>
              </a:rPr>
              <a:t>tolerate the latency of DRAM requests </a:t>
            </a:r>
            <a:r>
              <a:rPr lang="en-US">
                <a:latin typeface="Tahoma" charset="0"/>
              </a:rPr>
              <a:t>by generating </a:t>
            </a:r>
            <a:r>
              <a:rPr lang="en-US">
                <a:solidFill>
                  <a:srgbClr val="0000FF"/>
                </a:solidFill>
                <a:latin typeface="Tahoma" charset="0"/>
              </a:rPr>
              <a:t>multiple outstanding requests</a:t>
            </a:r>
          </a:p>
          <a:p>
            <a:pPr lvl="1" eaLnBrk="1" hangingPunct="1"/>
            <a:r>
              <a:rPr lang="en-US" sz="2000">
                <a:latin typeface="Tahoma" charset="0"/>
                <a:ea typeface="ＭＳ Ｐゴシック" charset="0"/>
              </a:rPr>
              <a:t>Memory-Level Parallelism (MLP) </a:t>
            </a:r>
            <a:endParaRPr lang="en-US" sz="2000">
              <a:solidFill>
                <a:srgbClr val="0000FF"/>
              </a:solidFill>
              <a:latin typeface="Tahoma" charset="0"/>
              <a:ea typeface="ＭＳ Ｐゴシック" charset="0"/>
            </a:endParaRPr>
          </a:p>
          <a:p>
            <a:pPr lvl="1" eaLnBrk="1" hangingPunct="1"/>
            <a:r>
              <a:rPr lang="en-US" sz="2000">
                <a:latin typeface="Tahoma" charset="0"/>
                <a:ea typeface="ＭＳ Ｐゴシック" charset="0"/>
              </a:rPr>
              <a:t>Out-of-order execution, non-blocking caches, runahead execution</a:t>
            </a:r>
          </a:p>
          <a:p>
            <a:pPr lvl="1" eaLnBrk="1" hangingPunct="1">
              <a:buFont typeface="Wingdings" charset="0"/>
              <a:buNone/>
            </a:pPr>
            <a:endParaRPr lang="en-US">
              <a:latin typeface="Tahoma" charset="0"/>
              <a:ea typeface="ＭＳ Ｐゴシック" charset="0"/>
            </a:endParaRPr>
          </a:p>
          <a:p>
            <a:pPr eaLnBrk="1" hangingPunct="1"/>
            <a:r>
              <a:rPr lang="en-US">
                <a:latin typeface="Tahoma" charset="0"/>
              </a:rPr>
              <a:t>Effective </a:t>
            </a:r>
            <a:r>
              <a:rPr lang="en-US">
                <a:solidFill>
                  <a:srgbClr val="0000FF"/>
                </a:solidFill>
                <a:latin typeface="Tahoma" charset="0"/>
              </a:rPr>
              <a:t>only if the DRAM controller actually services </a:t>
            </a:r>
            <a:r>
              <a:rPr lang="en-US">
                <a:latin typeface="Tahoma" charset="0"/>
              </a:rPr>
              <a:t>the multiple requests </a:t>
            </a:r>
            <a:r>
              <a:rPr lang="en-US">
                <a:solidFill>
                  <a:srgbClr val="0000FF"/>
                </a:solidFill>
                <a:latin typeface="Tahoma" charset="0"/>
              </a:rPr>
              <a:t>in parallel in DRAM banks</a:t>
            </a:r>
          </a:p>
          <a:p>
            <a:pPr eaLnBrk="1" hangingPunct="1">
              <a:buFont typeface="Wingdings" charset="0"/>
              <a:buNone/>
            </a:pPr>
            <a:endParaRPr lang="en-US">
              <a:latin typeface="Tahoma" charset="0"/>
            </a:endParaRPr>
          </a:p>
          <a:p>
            <a:pPr eaLnBrk="1" hangingPunct="1"/>
            <a:r>
              <a:rPr lang="en-US">
                <a:latin typeface="Tahoma" charset="0"/>
              </a:rPr>
              <a:t>Multiple threads share the DRAM controller</a:t>
            </a:r>
          </a:p>
          <a:p>
            <a:pPr eaLnBrk="1" hangingPunct="1"/>
            <a:r>
              <a:rPr lang="en-US">
                <a:latin typeface="Tahoma" charset="0"/>
              </a:rPr>
              <a:t>DRAM controllers are not aware of a thread</a:t>
            </a:r>
            <a:r>
              <a:rPr lang="ja-JP" altLang="en-US">
                <a:latin typeface="Tahoma" charset="0"/>
              </a:rPr>
              <a:t>’</a:t>
            </a:r>
            <a:r>
              <a:rPr lang="en-US" altLang="ja-JP">
                <a:latin typeface="Tahoma" charset="0"/>
              </a:rPr>
              <a:t>s MLP</a:t>
            </a:r>
          </a:p>
          <a:p>
            <a:pPr lvl="1" eaLnBrk="1" hangingPunct="1"/>
            <a:r>
              <a:rPr lang="en-US" sz="2000">
                <a:latin typeface="Tahoma" charset="0"/>
                <a:ea typeface="ＭＳ Ｐゴシック" charset="0"/>
              </a:rPr>
              <a:t>Can service</a:t>
            </a:r>
            <a:r>
              <a:rPr lang="en-US" sz="2000">
                <a:solidFill>
                  <a:srgbClr val="FF0000"/>
                </a:solidFill>
                <a:latin typeface="Tahoma" charset="0"/>
                <a:ea typeface="ＭＳ Ｐゴシック" charset="0"/>
              </a:rPr>
              <a:t> </a:t>
            </a:r>
            <a:r>
              <a:rPr lang="en-US" sz="2000">
                <a:latin typeface="Tahoma" charset="0"/>
                <a:ea typeface="ＭＳ Ｐゴシック" charset="0"/>
              </a:rPr>
              <a:t>each thread</a:t>
            </a:r>
            <a:r>
              <a:rPr lang="ja-JP" altLang="en-US" sz="2000">
                <a:latin typeface="Tahoma" charset="0"/>
                <a:ea typeface="ＭＳ Ｐゴシック" charset="0"/>
              </a:rPr>
              <a:t>’</a:t>
            </a:r>
            <a:r>
              <a:rPr lang="en-US" altLang="ja-JP" sz="2000">
                <a:latin typeface="Tahoma" charset="0"/>
                <a:ea typeface="ＭＳ Ｐゴシック" charset="0"/>
              </a:rPr>
              <a:t>s outstanding requests </a:t>
            </a:r>
            <a:r>
              <a:rPr lang="en-US" altLang="ja-JP" sz="2000">
                <a:solidFill>
                  <a:srgbClr val="FF0000"/>
                </a:solidFill>
                <a:latin typeface="Tahoma" charset="0"/>
                <a:ea typeface="ＭＳ Ｐゴシック" charset="0"/>
              </a:rPr>
              <a:t>serially, not in parallel</a:t>
            </a:r>
          </a:p>
          <a:p>
            <a:pPr lvl="1" eaLnBrk="1" hangingPunct="1">
              <a:buFont typeface="Wingdings" charset="0"/>
              <a:buNone/>
            </a:pPr>
            <a:endParaRPr lang="en-US">
              <a:latin typeface="Tahoma" charset="0"/>
              <a:ea typeface="ＭＳ Ｐゴシック" charset="0"/>
            </a:endParaRPr>
          </a:p>
          <a:p>
            <a:pPr lvl="1" eaLnBrk="1" hangingPunct="1"/>
            <a:endParaRPr lang="en-US">
              <a:latin typeface="Tahoma" charset="0"/>
              <a:ea typeface="ＭＳ Ｐゴシック" charset="0"/>
            </a:endParaRPr>
          </a:p>
        </p:txBody>
      </p:sp>
      <p:sp>
        <p:nvSpPr>
          <p:cNvPr id="808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5C2948F-2015-5745-AE69-6377978F5DC1}" type="slidenum">
              <a:rPr lang="en-US" sz="1600">
                <a:solidFill>
                  <a:srgbClr val="000000"/>
                </a:solidFill>
                <a:latin typeface="Garamond" charset="0"/>
                <a:cs typeface="Arial" charset="0"/>
              </a:rPr>
              <a:pPr eaLnBrk="1" hangingPunct="1"/>
              <a:t>41</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4404764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r>
              <a:rPr lang="en-US">
                <a:latin typeface="Garamond" charset="0"/>
              </a:rPr>
              <a:t>Bank Parallelism of a Thread</a:t>
            </a:r>
          </a:p>
        </p:txBody>
      </p:sp>
      <p:sp>
        <p:nvSpPr>
          <p:cNvPr id="8294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B32D5BF-E7D5-E446-84EA-90B5C938B5D6}" type="slidenum">
              <a:rPr lang="en-US" sz="1600">
                <a:solidFill>
                  <a:srgbClr val="000000"/>
                </a:solidFill>
                <a:latin typeface="Garamond" charset="0"/>
                <a:cs typeface="Arial" charset="0"/>
              </a:rPr>
              <a:pPr eaLnBrk="1" hangingPunct="1"/>
              <a:t>42</a:t>
            </a:fld>
            <a:endParaRPr lang="en-US" sz="1600">
              <a:solidFill>
                <a:srgbClr val="000000"/>
              </a:solidFill>
              <a:latin typeface="Garamond" charset="0"/>
              <a:cs typeface="Arial" charset="0"/>
            </a:endParaRPr>
          </a:p>
        </p:txBody>
      </p:sp>
      <p:sp>
        <p:nvSpPr>
          <p:cNvPr id="13" name="Text Box 80"/>
          <p:cNvSpPr txBox="1">
            <a:spLocks noChangeArrowheads="1"/>
          </p:cNvSpPr>
          <p:nvPr/>
        </p:nvSpPr>
        <p:spPr bwMode="auto">
          <a:xfrm>
            <a:off x="6172200" y="2262189"/>
            <a:ext cx="2790968"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Bank 0, Row 1</a:t>
            </a:r>
          </a:p>
        </p:txBody>
      </p:sp>
      <p:sp>
        <p:nvSpPr>
          <p:cNvPr id="14" name="Text Box 80"/>
          <p:cNvSpPr txBox="1">
            <a:spLocks noChangeArrowheads="1"/>
          </p:cNvSpPr>
          <p:nvPr/>
        </p:nvSpPr>
        <p:spPr bwMode="auto">
          <a:xfrm>
            <a:off x="6178550" y="2676525"/>
            <a:ext cx="2790968"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Bank 1, Row 1</a:t>
            </a:r>
          </a:p>
        </p:txBody>
      </p:sp>
      <p:sp>
        <p:nvSpPr>
          <p:cNvPr id="25" name="Text Box 80"/>
          <p:cNvSpPr txBox="1">
            <a:spLocks noChangeArrowheads="1"/>
          </p:cNvSpPr>
          <p:nvPr/>
        </p:nvSpPr>
        <p:spPr bwMode="auto">
          <a:xfrm>
            <a:off x="763858" y="3624266"/>
            <a:ext cx="7524217" cy="830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solidFill>
                  <a:srgbClr val="FF0000"/>
                </a:solidFill>
                <a:cs typeface="Arial" charset="0"/>
              </a:rPr>
              <a:t>Bank access latencies of the two requests overlapped</a:t>
            </a:r>
          </a:p>
          <a:p>
            <a:pPr algn="ctr" eaLnBrk="1" hangingPunct="1"/>
            <a:r>
              <a:rPr lang="en-US">
                <a:solidFill>
                  <a:srgbClr val="FF0000"/>
                </a:solidFill>
                <a:cs typeface="Arial" charset="0"/>
              </a:rPr>
              <a:t>Thread stalls for ~ONE bank access latency</a:t>
            </a:r>
          </a:p>
        </p:txBody>
      </p:sp>
      <p:sp>
        <p:nvSpPr>
          <p:cNvPr id="82950" name="Text Box 80"/>
          <p:cNvSpPr txBox="1">
            <a:spLocks noChangeArrowheads="1"/>
          </p:cNvSpPr>
          <p:nvPr/>
        </p:nvSpPr>
        <p:spPr bwMode="auto">
          <a:xfrm>
            <a:off x="176213" y="1622426"/>
            <a:ext cx="1253376"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a:t>
            </a:r>
          </a:p>
        </p:txBody>
      </p:sp>
      <p:sp>
        <p:nvSpPr>
          <p:cNvPr id="43" name="Rectangle 16"/>
          <p:cNvSpPr>
            <a:spLocks noChangeArrowheads="1"/>
          </p:cNvSpPr>
          <p:nvPr/>
        </p:nvSpPr>
        <p:spPr bwMode="auto">
          <a:xfrm>
            <a:off x="6178550" y="2262190"/>
            <a:ext cx="2736850" cy="369887"/>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p>
        </p:txBody>
      </p:sp>
      <p:sp>
        <p:nvSpPr>
          <p:cNvPr id="44" name="Rectangle 16"/>
          <p:cNvSpPr>
            <a:spLocks noChangeArrowheads="1"/>
          </p:cNvSpPr>
          <p:nvPr/>
        </p:nvSpPr>
        <p:spPr bwMode="auto">
          <a:xfrm>
            <a:off x="6176963" y="2657475"/>
            <a:ext cx="2736850" cy="368300"/>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p>
        </p:txBody>
      </p:sp>
      <p:sp>
        <p:nvSpPr>
          <p:cNvPr id="28" name="Rectangle 3"/>
          <p:cNvSpPr>
            <a:spLocks noChangeArrowheads="1"/>
          </p:cNvSpPr>
          <p:nvPr/>
        </p:nvSpPr>
        <p:spPr bwMode="auto">
          <a:xfrm>
            <a:off x="6553200" y="1209680"/>
            <a:ext cx="762000" cy="938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solidFill>
                <a:schemeClr val="bg1"/>
              </a:solidFill>
            </a:endParaRPr>
          </a:p>
        </p:txBody>
      </p:sp>
      <p:sp>
        <p:nvSpPr>
          <p:cNvPr id="82954" name="Text Box 80"/>
          <p:cNvSpPr txBox="1">
            <a:spLocks noChangeArrowheads="1"/>
          </p:cNvSpPr>
          <p:nvPr/>
        </p:nvSpPr>
        <p:spPr bwMode="auto">
          <a:xfrm>
            <a:off x="6553205" y="901701"/>
            <a:ext cx="8223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cs typeface="Arial" charset="0"/>
              </a:rPr>
              <a:t>Bank 0</a:t>
            </a:r>
          </a:p>
        </p:txBody>
      </p:sp>
      <p:sp>
        <p:nvSpPr>
          <p:cNvPr id="30" name="Rectangle 3"/>
          <p:cNvSpPr>
            <a:spLocks noChangeArrowheads="1"/>
          </p:cNvSpPr>
          <p:nvPr/>
        </p:nvSpPr>
        <p:spPr bwMode="auto">
          <a:xfrm>
            <a:off x="7467600" y="1209680"/>
            <a:ext cx="762000" cy="938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solidFill>
                <a:schemeClr val="bg1"/>
              </a:solidFill>
            </a:endParaRPr>
          </a:p>
        </p:txBody>
      </p:sp>
      <p:sp>
        <p:nvSpPr>
          <p:cNvPr id="82956" name="Text Box 80"/>
          <p:cNvSpPr txBox="1">
            <a:spLocks noChangeArrowheads="1"/>
          </p:cNvSpPr>
          <p:nvPr/>
        </p:nvSpPr>
        <p:spPr bwMode="auto">
          <a:xfrm>
            <a:off x="7467605" y="8858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cs typeface="Arial" charset="0"/>
              </a:rPr>
              <a:t>Bank 1</a:t>
            </a:r>
          </a:p>
        </p:txBody>
      </p:sp>
      <p:sp>
        <p:nvSpPr>
          <p:cNvPr id="54" name="Rectangle 4"/>
          <p:cNvSpPr>
            <a:spLocks noChangeArrowheads="1"/>
          </p:cNvSpPr>
          <p:nvPr/>
        </p:nvSpPr>
        <p:spPr bwMode="auto">
          <a:xfrm>
            <a:off x="1528764" y="1644650"/>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p>
        </p:txBody>
      </p:sp>
      <p:sp>
        <p:nvSpPr>
          <p:cNvPr id="55" name="Text Box 5"/>
          <p:cNvSpPr txBox="1">
            <a:spLocks noChangeArrowheads="1"/>
          </p:cNvSpPr>
          <p:nvPr/>
        </p:nvSpPr>
        <p:spPr bwMode="auto">
          <a:xfrm>
            <a:off x="1509718" y="1606551"/>
            <a:ext cx="113592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Compute</a:t>
            </a:r>
          </a:p>
        </p:txBody>
      </p:sp>
      <p:sp>
        <p:nvSpPr>
          <p:cNvPr id="56" name="Rectangle 8"/>
          <p:cNvSpPr>
            <a:spLocks noChangeArrowheads="1"/>
          </p:cNvSpPr>
          <p:nvPr/>
        </p:nvSpPr>
        <p:spPr bwMode="auto">
          <a:xfrm>
            <a:off x="2747963" y="1644650"/>
            <a:ext cx="1350962"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p>
        </p:txBody>
      </p:sp>
      <p:sp>
        <p:nvSpPr>
          <p:cNvPr id="57" name="Rectangle 9" descr="Large checker board"/>
          <p:cNvSpPr>
            <a:spLocks noChangeArrowheads="1"/>
          </p:cNvSpPr>
          <p:nvPr/>
        </p:nvSpPr>
        <p:spPr bwMode="auto">
          <a:xfrm>
            <a:off x="2736855" y="2001838"/>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58" name="Line 10"/>
          <p:cNvSpPr>
            <a:spLocks noChangeShapeType="1"/>
          </p:cNvSpPr>
          <p:nvPr/>
        </p:nvSpPr>
        <p:spPr bwMode="auto">
          <a:xfrm>
            <a:off x="2595563" y="1263650"/>
            <a:ext cx="0" cy="381000"/>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endParaRPr lang="en-US"/>
          </a:p>
        </p:txBody>
      </p:sp>
      <p:sp>
        <p:nvSpPr>
          <p:cNvPr id="59" name="Text Box 11"/>
          <p:cNvSpPr txBox="1">
            <a:spLocks noChangeArrowheads="1"/>
          </p:cNvSpPr>
          <p:nvPr/>
        </p:nvSpPr>
        <p:spPr bwMode="auto">
          <a:xfrm>
            <a:off x="1731964" y="958850"/>
            <a:ext cx="1901998"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60" name="Text Box 12"/>
          <p:cNvSpPr txBox="1">
            <a:spLocks noChangeArrowheads="1"/>
          </p:cNvSpPr>
          <p:nvPr/>
        </p:nvSpPr>
        <p:spPr bwMode="auto">
          <a:xfrm>
            <a:off x="1985968" y="1947863"/>
            <a:ext cx="6635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Bank 0</a:t>
            </a:r>
          </a:p>
        </p:txBody>
      </p:sp>
      <p:sp>
        <p:nvSpPr>
          <p:cNvPr id="62" name="Text Box 14"/>
          <p:cNvSpPr txBox="1">
            <a:spLocks noChangeArrowheads="1"/>
          </p:cNvSpPr>
          <p:nvPr/>
        </p:nvSpPr>
        <p:spPr bwMode="auto">
          <a:xfrm>
            <a:off x="3122613" y="1625600"/>
            <a:ext cx="64072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Stall</a:t>
            </a:r>
          </a:p>
        </p:txBody>
      </p:sp>
      <p:sp>
        <p:nvSpPr>
          <p:cNvPr id="65" name="Rectangle 69"/>
          <p:cNvSpPr>
            <a:spLocks noChangeArrowheads="1"/>
          </p:cNvSpPr>
          <p:nvPr/>
        </p:nvSpPr>
        <p:spPr bwMode="auto">
          <a:xfrm>
            <a:off x="2595563" y="1646238"/>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66" name="Rectangle 70" descr="Large checker board"/>
          <p:cNvSpPr>
            <a:spLocks noChangeArrowheads="1"/>
          </p:cNvSpPr>
          <p:nvPr/>
        </p:nvSpPr>
        <p:spPr bwMode="auto">
          <a:xfrm>
            <a:off x="2600325" y="2001838"/>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67" name="Rectangle 9" descr="Large checker board"/>
          <p:cNvSpPr>
            <a:spLocks noChangeArrowheads="1"/>
          </p:cNvSpPr>
          <p:nvPr/>
        </p:nvSpPr>
        <p:spPr bwMode="auto">
          <a:xfrm>
            <a:off x="2741618" y="2230438"/>
            <a:ext cx="1360487"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68" name="Rectangle 70" descr="Large checker board"/>
          <p:cNvSpPr>
            <a:spLocks noChangeArrowheads="1"/>
          </p:cNvSpPr>
          <p:nvPr/>
        </p:nvSpPr>
        <p:spPr bwMode="auto">
          <a:xfrm>
            <a:off x="4102101" y="2230438"/>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69" name="Rectangle 69"/>
          <p:cNvSpPr>
            <a:spLocks noChangeArrowheads="1"/>
          </p:cNvSpPr>
          <p:nvPr/>
        </p:nvSpPr>
        <p:spPr bwMode="auto">
          <a:xfrm>
            <a:off x="4098925" y="1644650"/>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70" name="Rectangle 4"/>
          <p:cNvSpPr>
            <a:spLocks noChangeArrowheads="1"/>
          </p:cNvSpPr>
          <p:nvPr/>
        </p:nvSpPr>
        <p:spPr bwMode="auto">
          <a:xfrm>
            <a:off x="4240213" y="1641475"/>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p>
        </p:txBody>
      </p:sp>
      <p:sp>
        <p:nvSpPr>
          <p:cNvPr id="71" name="Text Box 5"/>
          <p:cNvSpPr txBox="1">
            <a:spLocks noChangeArrowheads="1"/>
          </p:cNvSpPr>
          <p:nvPr/>
        </p:nvSpPr>
        <p:spPr bwMode="auto">
          <a:xfrm>
            <a:off x="4210055" y="1603375"/>
            <a:ext cx="113592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Compute</a:t>
            </a:r>
          </a:p>
        </p:txBody>
      </p:sp>
      <p:sp>
        <p:nvSpPr>
          <p:cNvPr id="72" name="Text Box 12"/>
          <p:cNvSpPr txBox="1">
            <a:spLocks noChangeArrowheads="1"/>
          </p:cNvSpPr>
          <p:nvPr/>
        </p:nvSpPr>
        <p:spPr bwMode="auto">
          <a:xfrm>
            <a:off x="2138368" y="2178055"/>
            <a:ext cx="663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Bank 1</a:t>
            </a:r>
          </a:p>
        </p:txBody>
      </p:sp>
      <p:sp>
        <p:nvSpPr>
          <p:cNvPr id="82973" name="Text Box 66"/>
          <p:cNvSpPr txBox="1">
            <a:spLocks noChangeArrowheads="1"/>
          </p:cNvSpPr>
          <p:nvPr/>
        </p:nvSpPr>
        <p:spPr bwMode="auto">
          <a:xfrm>
            <a:off x="146050" y="1200151"/>
            <a:ext cx="2225675"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i="1">
                <a:cs typeface="Arial" charset="0"/>
              </a:rPr>
              <a:t>Single Thread:</a:t>
            </a:r>
          </a:p>
        </p:txBody>
      </p:sp>
    </p:spTree>
    <p:extLst>
      <p:ext uri="{BB962C8B-B14F-4D97-AF65-F5344CB8AC3E}">
        <p14:creationId xmlns:p14="http://schemas.microsoft.com/office/powerpoint/2010/main" val="37124956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slide(fromLeft)">
                                      <p:cBhvr>
                                        <p:cTn id="7" dur="500"/>
                                        <p:tgtEl>
                                          <p:spTgt spid="54"/>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slide(fromLeft)">
                                      <p:cBhvr>
                                        <p:cTn id="10" dur="500"/>
                                        <p:tgtEl>
                                          <p:spTgt spid="5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1"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slide(fromTop)">
                                      <p:cBhvr>
                                        <p:cTn id="15" dur="500"/>
                                        <p:tgtEl>
                                          <p:spTgt spid="58"/>
                                        </p:tgtEl>
                                      </p:cBhvr>
                                    </p:animEffect>
                                  </p:childTnLst>
                                </p:cTn>
                              </p:par>
                              <p:par>
                                <p:cTn id="16" presetID="12" presetClass="entr" presetSubtype="1" fill="hold" grpId="0"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slide(fromTop)">
                                      <p:cBhvr>
                                        <p:cTn id="18" dur="500"/>
                                        <p:tgtEl>
                                          <p:spTgt spid="5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mph" presetSubtype="2" fill="hold" nodeType="withEffect">
                                  <p:stCondLst>
                                    <p:cond delay="0"/>
                                  </p:stCondLst>
                                  <p:childTnLst>
                                    <p:animClr clrSpc="rgb" dir="cw">
                                      <p:cBhvr>
                                        <p:cTn id="30" dur="500" fill="hold"/>
                                        <p:tgtEl>
                                          <p:spTgt spid="28"/>
                                        </p:tgtEl>
                                        <p:attrNameLst>
                                          <p:attrName>fillcolor</p:attrName>
                                        </p:attrNameLst>
                                      </p:cBhvr>
                                      <p:to>
                                        <a:srgbClr val="0000FF"/>
                                      </p:to>
                                    </p:animClr>
                                    <p:set>
                                      <p:cBhvr>
                                        <p:cTn id="31" dur="500" fill="hold"/>
                                        <p:tgtEl>
                                          <p:spTgt spid="28"/>
                                        </p:tgtEl>
                                        <p:attrNameLst>
                                          <p:attrName>fill.type</p:attrName>
                                        </p:attrNameLst>
                                      </p:cBhvr>
                                      <p:to>
                                        <p:strVal val="solid"/>
                                      </p:to>
                                    </p:set>
                                    <p:set>
                                      <p:cBhvr>
                                        <p:cTn id="32" dur="500" fill="hold"/>
                                        <p:tgtEl>
                                          <p:spTgt spid="28"/>
                                        </p:tgtEl>
                                        <p:attrNameLst>
                                          <p:attrName>fill.on</p:attrName>
                                        </p:attrNameLst>
                                      </p:cBhvr>
                                      <p:to>
                                        <p:strVal val="tru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slide(fromLeft)">
                                      <p:cBhvr>
                                        <p:cTn id="37" dur="500"/>
                                        <p:tgtEl>
                                          <p:spTgt spid="65"/>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slide(fromLeft)">
                                      <p:cBhvr>
                                        <p:cTn id="40" dur="500"/>
                                        <p:tgtEl>
                                          <p:spTgt spid="66"/>
                                        </p:tgtEl>
                                      </p:cBhvr>
                                    </p:animEffect>
                                  </p:childTnLst>
                                </p:cTn>
                              </p:par>
                              <p:par>
                                <p:cTn id="41" presetID="12" presetClass="entr" presetSubtype="8"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slide(fromLeft)">
                                      <p:cBhvr>
                                        <p:cTn id="43" dur="500"/>
                                        <p:tgtEl>
                                          <p:spTgt spid="6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4"/>
                                        </p:tgtEl>
                                        <p:attrNameLst>
                                          <p:attrName>style.visibility</p:attrName>
                                        </p:attrNameLst>
                                      </p:cBhvr>
                                      <p:to>
                                        <p:strVal val="visible"/>
                                      </p:to>
                                    </p:set>
                                  </p:childTnLst>
                                </p:cTn>
                              </p:par>
                              <p:par>
                                <p:cTn id="48" presetID="1" presetClass="emph" presetSubtype="2" fill="hold" nodeType="withEffect">
                                  <p:stCondLst>
                                    <p:cond delay="0"/>
                                  </p:stCondLst>
                                  <p:childTnLst>
                                    <p:animClr clrSpc="rgb" dir="cw">
                                      <p:cBhvr>
                                        <p:cTn id="49" dur="500" fill="hold"/>
                                        <p:tgtEl>
                                          <p:spTgt spid="30"/>
                                        </p:tgtEl>
                                        <p:attrNameLst>
                                          <p:attrName>fillcolor</p:attrName>
                                        </p:attrNameLst>
                                      </p:cBhvr>
                                      <p:to>
                                        <a:srgbClr val="0000FF"/>
                                      </p:to>
                                    </p:animClr>
                                    <p:set>
                                      <p:cBhvr>
                                        <p:cTn id="50" dur="500" fill="hold"/>
                                        <p:tgtEl>
                                          <p:spTgt spid="30"/>
                                        </p:tgtEl>
                                        <p:attrNameLst>
                                          <p:attrName>fill.type</p:attrName>
                                        </p:attrNameLst>
                                      </p:cBhvr>
                                      <p:to>
                                        <p:strVal val="solid"/>
                                      </p:to>
                                    </p:set>
                                    <p:set>
                                      <p:cBhvr>
                                        <p:cTn id="51" dur="500" fill="hold"/>
                                        <p:tgtEl>
                                          <p:spTgt spid="30"/>
                                        </p:tgtEl>
                                        <p:attrNameLst>
                                          <p:attrName>fill.on</p:attrName>
                                        </p:attrNameLst>
                                      </p:cBhvr>
                                      <p:to>
                                        <p:strVal val="tru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2" presetClass="entr" presetSubtype="8" fill="hold" grpId="0" nodeType="clickEffect">
                                  <p:stCondLst>
                                    <p:cond delay="0"/>
                                  </p:stCondLst>
                                  <p:childTnLst>
                                    <p:set>
                                      <p:cBhvr>
                                        <p:cTn id="55" dur="1" fill="hold">
                                          <p:stCondLst>
                                            <p:cond delay="0"/>
                                          </p:stCondLst>
                                        </p:cTn>
                                        <p:tgtEl>
                                          <p:spTgt spid="72"/>
                                        </p:tgtEl>
                                        <p:attrNameLst>
                                          <p:attrName>style.visibility</p:attrName>
                                        </p:attrNameLst>
                                      </p:cBhvr>
                                      <p:to>
                                        <p:strVal val="visible"/>
                                      </p:to>
                                    </p:set>
                                    <p:animEffect transition="in" filter="slide(fromLeft)">
                                      <p:cBhvr>
                                        <p:cTn id="56" dur="500"/>
                                        <p:tgtEl>
                                          <p:spTgt spid="72"/>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slide(fromLeft)">
                                      <p:cBhvr>
                                        <p:cTn id="59" dur="500"/>
                                        <p:tgtEl>
                                          <p:spTgt spid="56"/>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slide(fromLeft)">
                                      <p:cBhvr>
                                        <p:cTn id="62" dur="500"/>
                                        <p:tgtEl>
                                          <p:spTgt spid="62"/>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slide(fromLeft)">
                                      <p:cBhvr>
                                        <p:cTn id="65" dur="500"/>
                                        <p:tgtEl>
                                          <p:spTgt spid="57"/>
                                        </p:tgtEl>
                                      </p:cBhvr>
                                    </p:animEffect>
                                  </p:childTnLst>
                                </p:cTn>
                              </p:par>
                              <p:par>
                                <p:cTn id="66" presetID="12" presetClass="entr" presetSubtype="8" fill="hold" grpId="0" nodeType="with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slide(fromLeft)">
                                      <p:cBhvr>
                                        <p:cTn id="68" dur="500"/>
                                        <p:tgtEl>
                                          <p:spTgt spid="6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43"/>
                                        </p:tgtEl>
                                        <p:attrNameLst>
                                          <p:attrName>style.visibility</p:attrName>
                                        </p:attrNameLst>
                                      </p:cBhvr>
                                      <p:to>
                                        <p:strVal val="hidden"/>
                                      </p:to>
                                    </p:set>
                                  </p:childTnLst>
                                </p:cTn>
                              </p:par>
                              <p:par>
                                <p:cTn id="73" presetID="3" presetClass="emph" presetSubtype="2" fill="hold" nodeType="withEffect">
                                  <p:stCondLst>
                                    <p:cond delay="0"/>
                                  </p:stCondLst>
                                  <p:childTnLst>
                                    <p:animClr clrSpc="rgb" dir="cw">
                                      <p:cBhvr override="childStyle">
                                        <p:cTn id="74" dur="500" fill="hold"/>
                                        <p:tgtEl>
                                          <p:spTgt spid="13">
                                            <p:txEl>
                                              <p:pRg st="0" end="0"/>
                                            </p:txEl>
                                          </p:spTgt>
                                        </p:tgtEl>
                                        <p:attrNameLst>
                                          <p:attrName>style.color</p:attrName>
                                        </p:attrNameLst>
                                      </p:cBhvr>
                                      <p:to>
                                        <a:srgbClr val="C0C0C0"/>
                                      </p:to>
                                    </p:animClr>
                                  </p:childTnLst>
                                </p:cTn>
                              </p:par>
                              <p:par>
                                <p:cTn id="75" presetID="1" presetClass="emph" presetSubtype="2" fill="hold" nodeType="withEffect">
                                  <p:stCondLst>
                                    <p:cond delay="0"/>
                                  </p:stCondLst>
                                  <p:childTnLst>
                                    <p:animClr clrSpc="rgb" dir="cw">
                                      <p:cBhvr>
                                        <p:cTn id="76" dur="500" fill="hold"/>
                                        <p:tgtEl>
                                          <p:spTgt spid="28"/>
                                        </p:tgtEl>
                                        <p:attrNameLst>
                                          <p:attrName>fillcolor</p:attrName>
                                        </p:attrNameLst>
                                      </p:cBhvr>
                                      <p:to>
                                        <a:schemeClr val="bg1"/>
                                      </p:to>
                                    </p:animClr>
                                    <p:set>
                                      <p:cBhvr>
                                        <p:cTn id="77" dur="500" fill="hold"/>
                                        <p:tgtEl>
                                          <p:spTgt spid="28"/>
                                        </p:tgtEl>
                                        <p:attrNameLst>
                                          <p:attrName>fill.type</p:attrName>
                                        </p:attrNameLst>
                                      </p:cBhvr>
                                      <p:to>
                                        <p:strVal val="solid"/>
                                      </p:to>
                                    </p:set>
                                    <p:set>
                                      <p:cBhvr>
                                        <p:cTn id="78" dur="500" fill="hold"/>
                                        <p:tgtEl>
                                          <p:spTgt spid="28"/>
                                        </p:tgtEl>
                                        <p:attrNameLst>
                                          <p:attrName>fill.on</p:attrName>
                                        </p:attrNameLst>
                                      </p:cBhvr>
                                      <p:to>
                                        <p:strVal val="tru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2" presetClass="entr" presetSubtype="8" fill="hold" grpId="0" nodeType="click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slide(fromLeft)">
                                      <p:cBhvr>
                                        <p:cTn id="83" dur="500"/>
                                        <p:tgtEl>
                                          <p:spTgt spid="68"/>
                                        </p:tgtEl>
                                      </p:cBhvr>
                                    </p:animEffect>
                                  </p:childTnLst>
                                </p:cTn>
                              </p:par>
                              <p:par>
                                <p:cTn id="84" presetID="12" presetClass="entr" presetSubtype="8" fill="hold" grpId="0" nodeType="with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slide(fromLeft)">
                                      <p:cBhvr>
                                        <p:cTn id="86" dur="500"/>
                                        <p:tgtEl>
                                          <p:spTgt spid="69"/>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44"/>
                                        </p:tgtEl>
                                        <p:attrNameLst>
                                          <p:attrName>style.visibility</p:attrName>
                                        </p:attrNameLst>
                                      </p:cBhvr>
                                      <p:to>
                                        <p:strVal val="hidden"/>
                                      </p:to>
                                    </p:set>
                                  </p:childTnLst>
                                </p:cTn>
                              </p:par>
                              <p:par>
                                <p:cTn id="91" presetID="3" presetClass="emph" presetSubtype="2" fill="hold" nodeType="withEffect">
                                  <p:stCondLst>
                                    <p:cond delay="0"/>
                                  </p:stCondLst>
                                  <p:childTnLst>
                                    <p:animClr clrSpc="rgb" dir="cw">
                                      <p:cBhvr override="childStyle">
                                        <p:cTn id="92" dur="500" fill="hold"/>
                                        <p:tgtEl>
                                          <p:spTgt spid="14">
                                            <p:txEl>
                                              <p:pRg st="0" end="0"/>
                                            </p:txEl>
                                          </p:spTgt>
                                        </p:tgtEl>
                                        <p:attrNameLst>
                                          <p:attrName>style.color</p:attrName>
                                        </p:attrNameLst>
                                      </p:cBhvr>
                                      <p:to>
                                        <a:srgbClr val="C0C0C0"/>
                                      </p:to>
                                    </p:animClr>
                                  </p:childTnLst>
                                </p:cTn>
                              </p:par>
                              <p:par>
                                <p:cTn id="93" presetID="1" presetClass="emph" presetSubtype="2" fill="hold" nodeType="withEffect">
                                  <p:stCondLst>
                                    <p:cond delay="0"/>
                                  </p:stCondLst>
                                  <p:childTnLst>
                                    <p:animClr clrSpc="rgb" dir="cw">
                                      <p:cBhvr>
                                        <p:cTn id="94" dur="500" fill="hold"/>
                                        <p:tgtEl>
                                          <p:spTgt spid="30"/>
                                        </p:tgtEl>
                                        <p:attrNameLst>
                                          <p:attrName>fillcolor</p:attrName>
                                        </p:attrNameLst>
                                      </p:cBhvr>
                                      <p:to>
                                        <a:schemeClr val="bg1"/>
                                      </p:to>
                                    </p:animClr>
                                    <p:set>
                                      <p:cBhvr>
                                        <p:cTn id="95" dur="500" fill="hold"/>
                                        <p:tgtEl>
                                          <p:spTgt spid="30"/>
                                        </p:tgtEl>
                                        <p:attrNameLst>
                                          <p:attrName>fill.type</p:attrName>
                                        </p:attrNameLst>
                                      </p:cBhvr>
                                      <p:to>
                                        <p:strVal val="solid"/>
                                      </p:to>
                                    </p:set>
                                    <p:set>
                                      <p:cBhvr>
                                        <p:cTn id="96" dur="500" fill="hold"/>
                                        <p:tgtEl>
                                          <p:spTgt spid="30"/>
                                        </p:tgtEl>
                                        <p:attrNameLst>
                                          <p:attrName>fill.on</p:attrName>
                                        </p:attrNameLst>
                                      </p:cBhvr>
                                      <p:to>
                                        <p:strVal val="tru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2" presetClass="entr" presetSubtype="8" fill="hold" grpId="0" nodeType="clickEffect">
                                  <p:stCondLst>
                                    <p:cond delay="0"/>
                                  </p:stCondLst>
                                  <p:childTnLst>
                                    <p:set>
                                      <p:cBhvr>
                                        <p:cTn id="100" dur="1" fill="hold">
                                          <p:stCondLst>
                                            <p:cond delay="0"/>
                                          </p:stCondLst>
                                        </p:cTn>
                                        <p:tgtEl>
                                          <p:spTgt spid="70"/>
                                        </p:tgtEl>
                                        <p:attrNameLst>
                                          <p:attrName>style.visibility</p:attrName>
                                        </p:attrNameLst>
                                      </p:cBhvr>
                                      <p:to>
                                        <p:strVal val="visible"/>
                                      </p:to>
                                    </p:set>
                                    <p:animEffect transition="in" filter="slide(fromLeft)">
                                      <p:cBhvr>
                                        <p:cTn id="101" dur="500"/>
                                        <p:tgtEl>
                                          <p:spTgt spid="70"/>
                                        </p:tgtEl>
                                      </p:cBhvr>
                                    </p:animEffect>
                                  </p:childTnLst>
                                </p:cTn>
                              </p:par>
                              <p:par>
                                <p:cTn id="102" presetID="12" presetClass="entr" presetSubtype="8" fill="hold" grpId="0" nodeType="withEffect">
                                  <p:stCondLst>
                                    <p:cond delay="0"/>
                                  </p:stCondLst>
                                  <p:childTnLst>
                                    <p:set>
                                      <p:cBhvr>
                                        <p:cTn id="103" dur="1" fill="hold">
                                          <p:stCondLst>
                                            <p:cond delay="0"/>
                                          </p:stCondLst>
                                        </p:cTn>
                                        <p:tgtEl>
                                          <p:spTgt spid="71"/>
                                        </p:tgtEl>
                                        <p:attrNameLst>
                                          <p:attrName>style.visibility</p:attrName>
                                        </p:attrNameLst>
                                      </p:cBhvr>
                                      <p:to>
                                        <p:strVal val="visible"/>
                                      </p:to>
                                    </p:set>
                                    <p:animEffect transition="in" filter="slide(fromLeft)">
                                      <p:cBhvr>
                                        <p:cTn id="104" dur="500"/>
                                        <p:tgtEl>
                                          <p:spTgt spid="71"/>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4" grpId="0" build="allAtOnce"/>
      <p:bldP spid="25" grpId="0" animBg="1"/>
      <p:bldP spid="43" grpId="0" animBg="1"/>
      <p:bldP spid="43" grpId="1" animBg="1"/>
      <p:bldP spid="44" grpId="0" animBg="1"/>
      <p:bldP spid="44" grpId="1" animBg="1"/>
      <p:bldP spid="54" grpId="0" animBg="1"/>
      <p:bldP spid="55" grpId="0"/>
      <p:bldP spid="56" grpId="0" animBg="1"/>
      <p:bldP spid="57" grpId="0" animBg="1"/>
      <p:bldP spid="58" grpId="0" animBg="1"/>
      <p:bldP spid="59" grpId="0"/>
      <p:bldP spid="60" grpId="0"/>
      <p:bldP spid="62" grpId="0"/>
      <p:bldP spid="65" grpId="0" animBg="1"/>
      <p:bldP spid="66" grpId="0" animBg="1"/>
      <p:bldP spid="67" grpId="0" animBg="1"/>
      <p:bldP spid="68" grpId="0" animBg="1"/>
      <p:bldP spid="69" grpId="0" animBg="1"/>
      <p:bldP spid="70" grpId="0" animBg="1"/>
      <p:bldP spid="71" grpId="0"/>
      <p:bldP spid="7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4"/>
          <p:cNvSpPr>
            <a:spLocks noChangeArrowheads="1"/>
          </p:cNvSpPr>
          <p:nvPr/>
        </p:nvSpPr>
        <p:spPr bwMode="auto">
          <a:xfrm>
            <a:off x="4754563" y="2770190"/>
            <a:ext cx="1066800" cy="301625"/>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p>
        </p:txBody>
      </p:sp>
      <p:sp>
        <p:nvSpPr>
          <p:cNvPr id="94" name="Text Box 5"/>
          <p:cNvSpPr txBox="1">
            <a:spLocks noChangeArrowheads="1"/>
          </p:cNvSpPr>
          <p:nvPr/>
        </p:nvSpPr>
        <p:spPr bwMode="auto">
          <a:xfrm>
            <a:off x="4735518" y="2722563"/>
            <a:ext cx="113592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Compute</a:t>
            </a:r>
          </a:p>
        </p:txBody>
      </p:sp>
      <p:sp>
        <p:nvSpPr>
          <p:cNvPr id="75" name="Rectangle 4"/>
          <p:cNvSpPr>
            <a:spLocks noChangeArrowheads="1"/>
          </p:cNvSpPr>
          <p:nvPr/>
        </p:nvSpPr>
        <p:spPr bwMode="auto">
          <a:xfrm>
            <a:off x="4767263" y="1682750"/>
            <a:ext cx="1066800" cy="301625"/>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p>
        </p:txBody>
      </p:sp>
      <p:sp>
        <p:nvSpPr>
          <p:cNvPr id="76" name="Text Box 5"/>
          <p:cNvSpPr txBox="1">
            <a:spLocks noChangeArrowheads="1"/>
          </p:cNvSpPr>
          <p:nvPr/>
        </p:nvSpPr>
        <p:spPr bwMode="auto">
          <a:xfrm>
            <a:off x="4737100" y="1635126"/>
            <a:ext cx="1111250" cy="36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Compute</a:t>
            </a:r>
          </a:p>
        </p:txBody>
      </p:sp>
      <p:sp>
        <p:nvSpPr>
          <p:cNvPr id="85" name="Text Box 11"/>
          <p:cNvSpPr txBox="1">
            <a:spLocks noChangeArrowheads="1"/>
          </p:cNvSpPr>
          <p:nvPr/>
        </p:nvSpPr>
        <p:spPr bwMode="auto">
          <a:xfrm>
            <a:off x="758825" y="2309814"/>
            <a:ext cx="1901998"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84998" name="Title 1"/>
          <p:cNvSpPr>
            <a:spLocks noGrp="1"/>
          </p:cNvSpPr>
          <p:nvPr>
            <p:ph type="title"/>
          </p:nvPr>
        </p:nvSpPr>
        <p:spPr/>
        <p:txBody>
          <a:bodyPr/>
          <a:lstStyle/>
          <a:p>
            <a:pPr eaLnBrk="1" hangingPunct="1"/>
            <a:r>
              <a:rPr lang="en-US">
                <a:latin typeface="Garamond" charset="0"/>
              </a:rPr>
              <a:t>Bank Parallelism Interference in DRAM</a:t>
            </a:r>
          </a:p>
        </p:txBody>
      </p:sp>
      <p:sp>
        <p:nvSpPr>
          <p:cNvPr id="849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10C66D-A1FF-6D47-B83C-D20206DF2279}" type="slidenum">
              <a:rPr lang="en-US" sz="1600">
                <a:solidFill>
                  <a:srgbClr val="000000"/>
                </a:solidFill>
                <a:latin typeface="Garamond" charset="0"/>
                <a:cs typeface="Arial" charset="0"/>
              </a:rPr>
              <a:pPr eaLnBrk="1" hangingPunct="1"/>
              <a:t>43</a:t>
            </a:fld>
            <a:endParaRPr lang="en-US" sz="1600">
              <a:solidFill>
                <a:srgbClr val="000000"/>
              </a:solidFill>
              <a:latin typeface="Garamond" charset="0"/>
              <a:cs typeface="Arial" charset="0"/>
            </a:endParaRPr>
          </a:p>
        </p:txBody>
      </p:sp>
      <p:sp>
        <p:nvSpPr>
          <p:cNvPr id="28" name="Rectangle 3"/>
          <p:cNvSpPr>
            <a:spLocks noChangeArrowheads="1"/>
          </p:cNvSpPr>
          <p:nvPr/>
        </p:nvSpPr>
        <p:spPr bwMode="auto">
          <a:xfrm>
            <a:off x="6553200" y="1209680"/>
            <a:ext cx="762000" cy="938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solidFill>
                <a:schemeClr val="bg1"/>
              </a:solidFill>
            </a:endParaRPr>
          </a:p>
        </p:txBody>
      </p:sp>
      <p:sp>
        <p:nvSpPr>
          <p:cNvPr id="85001" name="Text Box 80"/>
          <p:cNvSpPr txBox="1">
            <a:spLocks noChangeArrowheads="1"/>
          </p:cNvSpPr>
          <p:nvPr/>
        </p:nvSpPr>
        <p:spPr bwMode="auto">
          <a:xfrm>
            <a:off x="6553205" y="901701"/>
            <a:ext cx="8223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cs typeface="Arial" charset="0"/>
              </a:rPr>
              <a:t>Bank 0</a:t>
            </a:r>
          </a:p>
        </p:txBody>
      </p:sp>
      <p:sp>
        <p:nvSpPr>
          <p:cNvPr id="30" name="Rectangle 3"/>
          <p:cNvSpPr>
            <a:spLocks noChangeArrowheads="1"/>
          </p:cNvSpPr>
          <p:nvPr/>
        </p:nvSpPr>
        <p:spPr bwMode="auto">
          <a:xfrm>
            <a:off x="7467600" y="1209680"/>
            <a:ext cx="762000" cy="938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solidFill>
                <a:schemeClr val="bg1"/>
              </a:solidFill>
            </a:endParaRPr>
          </a:p>
        </p:txBody>
      </p:sp>
      <p:sp>
        <p:nvSpPr>
          <p:cNvPr id="85003" name="Text Box 80"/>
          <p:cNvSpPr txBox="1">
            <a:spLocks noChangeArrowheads="1"/>
          </p:cNvSpPr>
          <p:nvPr/>
        </p:nvSpPr>
        <p:spPr bwMode="auto">
          <a:xfrm>
            <a:off x="7467605" y="8858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cs typeface="Arial" charset="0"/>
              </a:rPr>
              <a:t>Bank 1</a:t>
            </a:r>
          </a:p>
        </p:txBody>
      </p:sp>
      <p:sp>
        <p:nvSpPr>
          <p:cNvPr id="33" name="Text Box 80"/>
          <p:cNvSpPr txBox="1">
            <a:spLocks noChangeArrowheads="1"/>
          </p:cNvSpPr>
          <p:nvPr/>
        </p:nvSpPr>
        <p:spPr bwMode="auto">
          <a:xfrm>
            <a:off x="6172200" y="2239964"/>
            <a:ext cx="2790968"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Bank 0, Row 1</a:t>
            </a:r>
          </a:p>
        </p:txBody>
      </p:sp>
      <p:sp>
        <p:nvSpPr>
          <p:cNvPr id="34" name="Text Box 80"/>
          <p:cNvSpPr txBox="1">
            <a:spLocks noChangeArrowheads="1"/>
          </p:cNvSpPr>
          <p:nvPr/>
        </p:nvSpPr>
        <p:spPr bwMode="auto">
          <a:xfrm>
            <a:off x="6178551" y="2652713"/>
            <a:ext cx="293428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Thread B: Bank 1, Row 99</a:t>
            </a:r>
          </a:p>
        </p:txBody>
      </p:sp>
      <p:sp>
        <p:nvSpPr>
          <p:cNvPr id="35" name="Text Box 80"/>
          <p:cNvSpPr txBox="1">
            <a:spLocks noChangeArrowheads="1"/>
          </p:cNvSpPr>
          <p:nvPr/>
        </p:nvSpPr>
        <p:spPr bwMode="auto">
          <a:xfrm>
            <a:off x="6172201" y="3059113"/>
            <a:ext cx="293428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Thread B: Bank 0, Row 99</a:t>
            </a:r>
          </a:p>
        </p:txBody>
      </p:sp>
      <p:sp>
        <p:nvSpPr>
          <p:cNvPr id="36" name="Text Box 80"/>
          <p:cNvSpPr txBox="1">
            <a:spLocks noChangeArrowheads="1"/>
          </p:cNvSpPr>
          <p:nvPr/>
        </p:nvSpPr>
        <p:spPr bwMode="auto">
          <a:xfrm>
            <a:off x="6172200" y="3444877"/>
            <a:ext cx="2790968"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Bank 1, Row 1</a:t>
            </a:r>
          </a:p>
        </p:txBody>
      </p:sp>
      <p:sp>
        <p:nvSpPr>
          <p:cNvPr id="37" name="Rectangle 16"/>
          <p:cNvSpPr>
            <a:spLocks noChangeArrowheads="1"/>
          </p:cNvSpPr>
          <p:nvPr/>
        </p:nvSpPr>
        <p:spPr bwMode="auto">
          <a:xfrm>
            <a:off x="6211888" y="2195513"/>
            <a:ext cx="2736850" cy="368300"/>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p>
        </p:txBody>
      </p:sp>
      <p:sp>
        <p:nvSpPr>
          <p:cNvPr id="38" name="Rectangle 16"/>
          <p:cNvSpPr>
            <a:spLocks noChangeArrowheads="1"/>
          </p:cNvSpPr>
          <p:nvPr/>
        </p:nvSpPr>
        <p:spPr bwMode="auto">
          <a:xfrm>
            <a:off x="6221414" y="2611439"/>
            <a:ext cx="2736850" cy="369887"/>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p>
        </p:txBody>
      </p:sp>
      <p:sp>
        <p:nvSpPr>
          <p:cNvPr id="39" name="Rectangle 16"/>
          <p:cNvSpPr>
            <a:spLocks noChangeArrowheads="1"/>
          </p:cNvSpPr>
          <p:nvPr/>
        </p:nvSpPr>
        <p:spPr bwMode="auto">
          <a:xfrm>
            <a:off x="6219826" y="3040063"/>
            <a:ext cx="2735263" cy="368300"/>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p>
        </p:txBody>
      </p:sp>
      <p:sp>
        <p:nvSpPr>
          <p:cNvPr id="40" name="Rectangle 16"/>
          <p:cNvSpPr>
            <a:spLocks noChangeArrowheads="1"/>
          </p:cNvSpPr>
          <p:nvPr/>
        </p:nvSpPr>
        <p:spPr bwMode="auto">
          <a:xfrm>
            <a:off x="6227763" y="3455988"/>
            <a:ext cx="2736850" cy="369887"/>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p>
        </p:txBody>
      </p:sp>
      <p:sp>
        <p:nvSpPr>
          <p:cNvPr id="85012" name="Text Box 80"/>
          <p:cNvSpPr txBox="1">
            <a:spLocks noChangeArrowheads="1"/>
          </p:cNvSpPr>
          <p:nvPr/>
        </p:nvSpPr>
        <p:spPr bwMode="auto">
          <a:xfrm>
            <a:off x="107951" y="1654175"/>
            <a:ext cx="46738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A :</a:t>
            </a:r>
          </a:p>
        </p:txBody>
      </p:sp>
      <p:sp>
        <p:nvSpPr>
          <p:cNvPr id="45" name="Rectangle 4"/>
          <p:cNvSpPr>
            <a:spLocks noChangeArrowheads="1"/>
          </p:cNvSpPr>
          <p:nvPr/>
        </p:nvSpPr>
        <p:spPr bwMode="auto">
          <a:xfrm>
            <a:off x="547688" y="1674813"/>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p>
        </p:txBody>
      </p:sp>
      <p:sp>
        <p:nvSpPr>
          <p:cNvPr id="46" name="Text Box 5"/>
          <p:cNvSpPr txBox="1">
            <a:spLocks noChangeArrowheads="1"/>
          </p:cNvSpPr>
          <p:nvPr/>
        </p:nvSpPr>
        <p:spPr bwMode="auto">
          <a:xfrm>
            <a:off x="528643" y="1636713"/>
            <a:ext cx="113592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Compute</a:t>
            </a:r>
          </a:p>
        </p:txBody>
      </p:sp>
      <p:sp>
        <p:nvSpPr>
          <p:cNvPr id="47" name="Rectangle 8"/>
          <p:cNvSpPr>
            <a:spLocks noChangeArrowheads="1"/>
          </p:cNvSpPr>
          <p:nvPr/>
        </p:nvSpPr>
        <p:spPr bwMode="auto">
          <a:xfrm>
            <a:off x="1765300" y="1674813"/>
            <a:ext cx="1350963"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p>
        </p:txBody>
      </p:sp>
      <p:sp>
        <p:nvSpPr>
          <p:cNvPr id="48" name="Rectangle 9" descr="Large checker board"/>
          <p:cNvSpPr>
            <a:spLocks noChangeArrowheads="1"/>
          </p:cNvSpPr>
          <p:nvPr/>
        </p:nvSpPr>
        <p:spPr bwMode="auto">
          <a:xfrm>
            <a:off x="1754193" y="2033588"/>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49" name="Line 10"/>
          <p:cNvSpPr>
            <a:spLocks noChangeShapeType="1"/>
          </p:cNvSpPr>
          <p:nvPr/>
        </p:nvSpPr>
        <p:spPr bwMode="auto">
          <a:xfrm>
            <a:off x="1614488" y="1514480"/>
            <a:ext cx="0" cy="182563"/>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endParaRPr lang="en-US"/>
          </a:p>
        </p:txBody>
      </p:sp>
      <p:sp>
        <p:nvSpPr>
          <p:cNvPr id="50" name="Text Box 11"/>
          <p:cNvSpPr txBox="1">
            <a:spLocks noChangeArrowheads="1"/>
          </p:cNvSpPr>
          <p:nvPr/>
        </p:nvSpPr>
        <p:spPr bwMode="auto">
          <a:xfrm>
            <a:off x="749300" y="1231901"/>
            <a:ext cx="1901998"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51" name="Text Box 12"/>
          <p:cNvSpPr txBox="1">
            <a:spLocks noChangeArrowheads="1"/>
          </p:cNvSpPr>
          <p:nvPr/>
        </p:nvSpPr>
        <p:spPr bwMode="auto">
          <a:xfrm>
            <a:off x="993775" y="1979618"/>
            <a:ext cx="661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Bank 0</a:t>
            </a:r>
          </a:p>
        </p:txBody>
      </p:sp>
      <p:sp>
        <p:nvSpPr>
          <p:cNvPr id="52" name="Text Box 14"/>
          <p:cNvSpPr txBox="1">
            <a:spLocks noChangeArrowheads="1"/>
          </p:cNvSpPr>
          <p:nvPr/>
        </p:nvSpPr>
        <p:spPr bwMode="auto">
          <a:xfrm>
            <a:off x="2141538" y="1655764"/>
            <a:ext cx="64072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Stall</a:t>
            </a:r>
          </a:p>
        </p:txBody>
      </p:sp>
      <p:sp>
        <p:nvSpPr>
          <p:cNvPr id="53" name="Rectangle 69"/>
          <p:cNvSpPr>
            <a:spLocks noChangeArrowheads="1"/>
          </p:cNvSpPr>
          <p:nvPr/>
        </p:nvSpPr>
        <p:spPr bwMode="auto">
          <a:xfrm>
            <a:off x="1614489" y="1676401"/>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61" name="Rectangle 70" descr="Large checker board"/>
          <p:cNvSpPr>
            <a:spLocks noChangeArrowheads="1"/>
          </p:cNvSpPr>
          <p:nvPr/>
        </p:nvSpPr>
        <p:spPr bwMode="auto">
          <a:xfrm>
            <a:off x="1617663" y="2033588"/>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63" name="Rectangle 9" descr="Large checker board"/>
          <p:cNvSpPr>
            <a:spLocks noChangeArrowheads="1"/>
          </p:cNvSpPr>
          <p:nvPr/>
        </p:nvSpPr>
        <p:spPr bwMode="auto">
          <a:xfrm>
            <a:off x="3257550" y="2217738"/>
            <a:ext cx="1360488"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64" name="Rectangle 70" descr="Large checker board"/>
          <p:cNvSpPr>
            <a:spLocks noChangeArrowheads="1"/>
          </p:cNvSpPr>
          <p:nvPr/>
        </p:nvSpPr>
        <p:spPr bwMode="auto">
          <a:xfrm>
            <a:off x="4618038" y="2217738"/>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74" name="Rectangle 69"/>
          <p:cNvSpPr>
            <a:spLocks noChangeArrowheads="1"/>
          </p:cNvSpPr>
          <p:nvPr/>
        </p:nvSpPr>
        <p:spPr bwMode="auto">
          <a:xfrm>
            <a:off x="3116263" y="1674813"/>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77" name="Text Box 12"/>
          <p:cNvSpPr txBox="1">
            <a:spLocks noChangeArrowheads="1"/>
          </p:cNvSpPr>
          <p:nvPr/>
        </p:nvSpPr>
        <p:spPr bwMode="auto">
          <a:xfrm>
            <a:off x="2633668" y="2165355"/>
            <a:ext cx="661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Bank 1</a:t>
            </a:r>
          </a:p>
        </p:txBody>
      </p:sp>
      <p:sp>
        <p:nvSpPr>
          <p:cNvPr id="85027" name="Text Box 66"/>
          <p:cNvSpPr txBox="1">
            <a:spLocks noChangeArrowheads="1"/>
          </p:cNvSpPr>
          <p:nvPr/>
        </p:nvSpPr>
        <p:spPr bwMode="auto">
          <a:xfrm>
            <a:off x="55563" y="958852"/>
            <a:ext cx="248920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i="1">
                <a:cs typeface="Arial" charset="0"/>
              </a:rPr>
              <a:t>Baseline Scheduler:</a:t>
            </a:r>
          </a:p>
        </p:txBody>
      </p:sp>
      <p:sp>
        <p:nvSpPr>
          <p:cNvPr id="85028" name="Text Box 80"/>
          <p:cNvSpPr txBox="1">
            <a:spLocks noChangeArrowheads="1"/>
          </p:cNvSpPr>
          <p:nvPr/>
        </p:nvSpPr>
        <p:spPr bwMode="auto">
          <a:xfrm>
            <a:off x="117475" y="2743201"/>
            <a:ext cx="40616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B:</a:t>
            </a:r>
          </a:p>
        </p:txBody>
      </p:sp>
      <p:sp>
        <p:nvSpPr>
          <p:cNvPr id="80" name="Rectangle 4"/>
          <p:cNvSpPr>
            <a:spLocks noChangeArrowheads="1"/>
          </p:cNvSpPr>
          <p:nvPr/>
        </p:nvSpPr>
        <p:spPr bwMode="auto">
          <a:xfrm>
            <a:off x="555625" y="2763838"/>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p>
        </p:txBody>
      </p:sp>
      <p:sp>
        <p:nvSpPr>
          <p:cNvPr id="81" name="Text Box 5"/>
          <p:cNvSpPr txBox="1">
            <a:spLocks noChangeArrowheads="1"/>
          </p:cNvSpPr>
          <p:nvPr/>
        </p:nvSpPr>
        <p:spPr bwMode="auto">
          <a:xfrm>
            <a:off x="536580" y="2725739"/>
            <a:ext cx="113592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Compute</a:t>
            </a:r>
          </a:p>
        </p:txBody>
      </p:sp>
      <p:sp>
        <p:nvSpPr>
          <p:cNvPr id="82" name="Rectangle 8"/>
          <p:cNvSpPr>
            <a:spLocks noChangeArrowheads="1"/>
          </p:cNvSpPr>
          <p:nvPr/>
        </p:nvSpPr>
        <p:spPr bwMode="auto">
          <a:xfrm>
            <a:off x="1774825" y="2763838"/>
            <a:ext cx="1350963"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p>
        </p:txBody>
      </p:sp>
      <p:sp>
        <p:nvSpPr>
          <p:cNvPr id="83" name="Rectangle 9" descr="Large checker board"/>
          <p:cNvSpPr>
            <a:spLocks noChangeArrowheads="1"/>
          </p:cNvSpPr>
          <p:nvPr/>
        </p:nvSpPr>
        <p:spPr bwMode="auto">
          <a:xfrm>
            <a:off x="3282955" y="3332163"/>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84" name="Line 10"/>
          <p:cNvSpPr>
            <a:spLocks noChangeShapeType="1"/>
          </p:cNvSpPr>
          <p:nvPr/>
        </p:nvSpPr>
        <p:spPr bwMode="auto">
          <a:xfrm>
            <a:off x="1622425" y="2603505"/>
            <a:ext cx="0" cy="182563"/>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endParaRPr lang="en-US"/>
          </a:p>
        </p:txBody>
      </p:sp>
      <p:sp>
        <p:nvSpPr>
          <p:cNvPr id="86" name="Text Box 12"/>
          <p:cNvSpPr txBox="1">
            <a:spLocks noChangeArrowheads="1"/>
          </p:cNvSpPr>
          <p:nvPr/>
        </p:nvSpPr>
        <p:spPr bwMode="auto">
          <a:xfrm>
            <a:off x="2544768" y="3276601"/>
            <a:ext cx="6619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Bank 0</a:t>
            </a:r>
          </a:p>
        </p:txBody>
      </p:sp>
      <p:sp>
        <p:nvSpPr>
          <p:cNvPr id="87" name="Text Box 14"/>
          <p:cNvSpPr txBox="1">
            <a:spLocks noChangeArrowheads="1"/>
          </p:cNvSpPr>
          <p:nvPr/>
        </p:nvSpPr>
        <p:spPr bwMode="auto">
          <a:xfrm>
            <a:off x="2149476" y="2744788"/>
            <a:ext cx="64072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Stall</a:t>
            </a:r>
          </a:p>
        </p:txBody>
      </p:sp>
      <p:sp>
        <p:nvSpPr>
          <p:cNvPr id="88" name="Rectangle 69"/>
          <p:cNvSpPr>
            <a:spLocks noChangeArrowheads="1"/>
          </p:cNvSpPr>
          <p:nvPr/>
        </p:nvSpPr>
        <p:spPr bwMode="auto">
          <a:xfrm>
            <a:off x="1622426" y="2765425"/>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89" name="Rectangle 70" descr="Large checker board"/>
          <p:cNvSpPr>
            <a:spLocks noChangeArrowheads="1"/>
          </p:cNvSpPr>
          <p:nvPr/>
        </p:nvSpPr>
        <p:spPr bwMode="auto">
          <a:xfrm>
            <a:off x="3138488" y="3332163"/>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92" name="Rectangle 69"/>
          <p:cNvSpPr>
            <a:spLocks noChangeArrowheads="1"/>
          </p:cNvSpPr>
          <p:nvPr/>
        </p:nvSpPr>
        <p:spPr bwMode="auto">
          <a:xfrm>
            <a:off x="3125788" y="2763838"/>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97" name="Rectangle 9" descr="Large checker board"/>
          <p:cNvSpPr>
            <a:spLocks noChangeArrowheads="1"/>
          </p:cNvSpPr>
          <p:nvPr/>
        </p:nvSpPr>
        <p:spPr bwMode="auto">
          <a:xfrm>
            <a:off x="1770068" y="3130551"/>
            <a:ext cx="1360487"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98" name="Rectangle 70" descr="Large checker board"/>
          <p:cNvSpPr>
            <a:spLocks noChangeArrowheads="1"/>
          </p:cNvSpPr>
          <p:nvPr/>
        </p:nvSpPr>
        <p:spPr bwMode="auto">
          <a:xfrm>
            <a:off x="3130551" y="3130551"/>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99" name="Text Box 12"/>
          <p:cNvSpPr txBox="1">
            <a:spLocks noChangeArrowheads="1"/>
          </p:cNvSpPr>
          <p:nvPr/>
        </p:nvSpPr>
        <p:spPr bwMode="auto">
          <a:xfrm>
            <a:off x="1155700" y="3076576"/>
            <a:ext cx="6619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Bank 1</a:t>
            </a:r>
          </a:p>
        </p:txBody>
      </p:sp>
      <p:sp>
        <p:nvSpPr>
          <p:cNvPr id="100" name="Rectangle 8"/>
          <p:cNvSpPr>
            <a:spLocks noChangeArrowheads="1"/>
          </p:cNvSpPr>
          <p:nvPr/>
        </p:nvSpPr>
        <p:spPr bwMode="auto">
          <a:xfrm>
            <a:off x="3263901" y="2770188"/>
            <a:ext cx="1350963"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p>
        </p:txBody>
      </p:sp>
      <p:sp>
        <p:nvSpPr>
          <p:cNvPr id="101" name="Text Box 14"/>
          <p:cNvSpPr txBox="1">
            <a:spLocks noChangeArrowheads="1"/>
          </p:cNvSpPr>
          <p:nvPr/>
        </p:nvSpPr>
        <p:spPr bwMode="auto">
          <a:xfrm>
            <a:off x="3657602" y="2743201"/>
            <a:ext cx="64072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Stall</a:t>
            </a:r>
          </a:p>
        </p:txBody>
      </p:sp>
      <p:sp>
        <p:nvSpPr>
          <p:cNvPr id="102" name="Rectangle 8"/>
          <p:cNvSpPr>
            <a:spLocks noChangeArrowheads="1"/>
          </p:cNvSpPr>
          <p:nvPr/>
        </p:nvSpPr>
        <p:spPr bwMode="auto">
          <a:xfrm>
            <a:off x="3262318" y="1682750"/>
            <a:ext cx="1349375" cy="301625"/>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p>
        </p:txBody>
      </p:sp>
      <p:sp>
        <p:nvSpPr>
          <p:cNvPr id="103" name="Text Box 14"/>
          <p:cNvSpPr txBox="1">
            <a:spLocks noChangeArrowheads="1"/>
          </p:cNvSpPr>
          <p:nvPr/>
        </p:nvSpPr>
        <p:spPr bwMode="auto">
          <a:xfrm>
            <a:off x="3636963" y="1654175"/>
            <a:ext cx="64072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Stall</a:t>
            </a:r>
          </a:p>
        </p:txBody>
      </p:sp>
      <p:sp>
        <p:nvSpPr>
          <p:cNvPr id="104" name="Rectangle 69"/>
          <p:cNvSpPr>
            <a:spLocks noChangeArrowheads="1"/>
          </p:cNvSpPr>
          <p:nvPr/>
        </p:nvSpPr>
        <p:spPr bwMode="auto">
          <a:xfrm>
            <a:off x="4611688" y="1676401"/>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105" name="Rectangle 69"/>
          <p:cNvSpPr>
            <a:spLocks noChangeArrowheads="1"/>
          </p:cNvSpPr>
          <p:nvPr/>
        </p:nvSpPr>
        <p:spPr bwMode="auto">
          <a:xfrm>
            <a:off x="4608513" y="2765425"/>
            <a:ext cx="1524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106" name="Text Box 80"/>
          <p:cNvSpPr txBox="1">
            <a:spLocks noChangeArrowheads="1"/>
          </p:cNvSpPr>
          <p:nvPr/>
        </p:nvSpPr>
        <p:spPr bwMode="auto">
          <a:xfrm>
            <a:off x="843477" y="4337054"/>
            <a:ext cx="7155426" cy="830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solidFill>
                  <a:srgbClr val="FF0000"/>
                </a:solidFill>
                <a:cs typeface="Arial" charset="0"/>
              </a:rPr>
              <a:t>Bank access latencies of each thread serialized</a:t>
            </a:r>
          </a:p>
          <a:p>
            <a:pPr algn="ctr" eaLnBrk="1" hangingPunct="1"/>
            <a:r>
              <a:rPr lang="en-US">
                <a:solidFill>
                  <a:srgbClr val="FF0000"/>
                </a:solidFill>
                <a:cs typeface="Arial" charset="0"/>
              </a:rPr>
              <a:t>Each thread stalls for ~TWO bank access latencies</a:t>
            </a:r>
          </a:p>
        </p:txBody>
      </p:sp>
    </p:spTree>
    <p:extLst>
      <p:ext uri="{BB962C8B-B14F-4D97-AF65-F5344CB8AC3E}">
        <p14:creationId xmlns:p14="http://schemas.microsoft.com/office/powerpoint/2010/main" val="42187023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slide(fromLeft)">
                                      <p:cBhvr>
                                        <p:cTn id="7" dur="500"/>
                                        <p:tgtEl>
                                          <p:spTgt spid="45"/>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slide(fromLeft)">
                                      <p:cBhvr>
                                        <p:cTn id="10" dur="500"/>
                                        <p:tgtEl>
                                          <p:spTgt spid="46"/>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slide(fromLeft)">
                                      <p:cBhvr>
                                        <p:cTn id="13" dur="500"/>
                                        <p:tgtEl>
                                          <p:spTgt spid="80"/>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slide(fromLeft)">
                                      <p:cBhvr>
                                        <p:cTn id="16" dur="500"/>
                                        <p:tgtEl>
                                          <p:spTgt spid="8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slide(fromTop)">
                                      <p:cBhvr>
                                        <p:cTn id="21" dur="500"/>
                                        <p:tgtEl>
                                          <p:spTgt spid="49"/>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slide(fromTop)">
                                      <p:cBhvr>
                                        <p:cTn id="24" dur="500"/>
                                        <p:tgtEl>
                                          <p:spTgt spid="50"/>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slide(fromTop)">
                                      <p:cBhvr>
                                        <p:cTn id="27" dur="500"/>
                                        <p:tgtEl>
                                          <p:spTgt spid="84"/>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85"/>
                                        </p:tgtEl>
                                        <p:attrNameLst>
                                          <p:attrName>style.visibility</p:attrName>
                                        </p:attrNameLst>
                                      </p:cBhvr>
                                      <p:to>
                                        <p:strVal val="visible"/>
                                      </p:to>
                                    </p:set>
                                    <p:animEffect transition="in" filter="slide(fromTop)">
                                      <p:cBhvr>
                                        <p:cTn id="30" dur="500"/>
                                        <p:tgtEl>
                                          <p:spTgt spid="8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mph" presetSubtype="2" fill="hold" nodeType="clickEffect">
                                  <p:stCondLst>
                                    <p:cond delay="0"/>
                                  </p:stCondLst>
                                  <p:childTnLst>
                                    <p:animClr clrSpc="rgb" dir="cw">
                                      <p:cBhvr>
                                        <p:cTn id="44" dur="500" fill="hold"/>
                                        <p:tgtEl>
                                          <p:spTgt spid="28"/>
                                        </p:tgtEl>
                                        <p:attrNameLst>
                                          <p:attrName>fillcolor</p:attrName>
                                        </p:attrNameLst>
                                      </p:cBhvr>
                                      <p:to>
                                        <a:srgbClr val="0000FF"/>
                                      </p:to>
                                    </p:animClr>
                                    <p:set>
                                      <p:cBhvr>
                                        <p:cTn id="45" dur="500" fill="hold"/>
                                        <p:tgtEl>
                                          <p:spTgt spid="28"/>
                                        </p:tgtEl>
                                        <p:attrNameLst>
                                          <p:attrName>fill.type</p:attrName>
                                        </p:attrNameLst>
                                      </p:cBhvr>
                                      <p:to>
                                        <p:strVal val="solid"/>
                                      </p:to>
                                    </p:set>
                                    <p:set>
                                      <p:cBhvr>
                                        <p:cTn id="46" dur="500" fill="hold"/>
                                        <p:tgtEl>
                                          <p:spTgt spid="28"/>
                                        </p:tgtEl>
                                        <p:attrNameLst>
                                          <p:attrName>fill.on</p:attrName>
                                        </p:attrNameLst>
                                      </p:cBhvr>
                                      <p:to>
                                        <p:strVal val="tru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2" presetClass="entr" presetSubtype="8" fill="hold" grpId="0" nodeType="click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slide(fromLeft)">
                                      <p:cBhvr>
                                        <p:cTn id="53" dur="500"/>
                                        <p:tgtEl>
                                          <p:spTgt spid="53"/>
                                        </p:tgtEl>
                                      </p:cBhvr>
                                    </p:animEffect>
                                  </p:childTnLst>
                                </p:cTn>
                              </p:par>
                              <p:par>
                                <p:cTn id="54" presetID="12" presetClass="entr" presetSubtype="8"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slide(fromLeft)">
                                      <p:cBhvr>
                                        <p:cTn id="56" dur="500"/>
                                        <p:tgtEl>
                                          <p:spTgt spid="61"/>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slide(fromLeft)">
                                      <p:cBhvr>
                                        <p:cTn id="59" dur="500"/>
                                        <p:tgtEl>
                                          <p:spTgt spid="51"/>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88"/>
                                        </p:tgtEl>
                                        <p:attrNameLst>
                                          <p:attrName>style.visibility</p:attrName>
                                        </p:attrNameLst>
                                      </p:cBhvr>
                                      <p:to>
                                        <p:strVal val="visible"/>
                                      </p:to>
                                    </p:set>
                                    <p:animEffect transition="in" filter="slide(fromLeft)">
                                      <p:cBhvr>
                                        <p:cTn id="62" dur="500"/>
                                        <p:tgtEl>
                                          <p:spTgt spid="8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mph" presetSubtype="2" fill="hold" nodeType="withEffect">
                                  <p:stCondLst>
                                    <p:cond delay="0"/>
                                  </p:stCondLst>
                                  <p:childTnLst>
                                    <p:animClr clrSpc="rgb" dir="cw">
                                      <p:cBhvr>
                                        <p:cTn id="68" dur="500" fill="hold"/>
                                        <p:tgtEl>
                                          <p:spTgt spid="30"/>
                                        </p:tgtEl>
                                        <p:attrNameLst>
                                          <p:attrName>fillcolor</p:attrName>
                                        </p:attrNameLst>
                                      </p:cBhvr>
                                      <p:to>
                                        <a:srgbClr val="FF0000"/>
                                      </p:to>
                                    </p:animClr>
                                    <p:set>
                                      <p:cBhvr>
                                        <p:cTn id="69" dur="500" fill="hold"/>
                                        <p:tgtEl>
                                          <p:spTgt spid="30"/>
                                        </p:tgtEl>
                                        <p:attrNameLst>
                                          <p:attrName>fill.type</p:attrName>
                                        </p:attrNameLst>
                                      </p:cBhvr>
                                      <p:to>
                                        <p:strVal val="solid"/>
                                      </p:to>
                                    </p:set>
                                    <p:set>
                                      <p:cBhvr>
                                        <p:cTn id="70" dur="500" fill="hold"/>
                                        <p:tgtEl>
                                          <p:spTgt spid="30"/>
                                        </p:tgtEl>
                                        <p:attrNameLst>
                                          <p:attrName>fill.on</p:attrName>
                                        </p:attrNameLst>
                                      </p:cBhvr>
                                      <p:to>
                                        <p:strVal val="tru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2" presetClass="entr" presetSubtype="8" fill="hold" grpId="0" nodeType="click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slide(fromLeft)">
                                      <p:cBhvr>
                                        <p:cTn id="75" dur="500"/>
                                        <p:tgtEl>
                                          <p:spTgt spid="47"/>
                                        </p:tgtEl>
                                      </p:cBhvr>
                                    </p:animEffect>
                                  </p:childTnLst>
                                </p:cTn>
                              </p:par>
                              <p:par>
                                <p:cTn id="76" presetID="12" presetClass="entr" presetSubtype="8" fill="hold" grpId="0" nodeType="with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slide(fromLeft)">
                                      <p:cBhvr>
                                        <p:cTn id="78" dur="500"/>
                                        <p:tgtEl>
                                          <p:spTgt spid="52"/>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slide(fromLeft)">
                                      <p:cBhvr>
                                        <p:cTn id="81" dur="500"/>
                                        <p:tgtEl>
                                          <p:spTgt spid="48"/>
                                        </p:tgtEl>
                                      </p:cBhvr>
                                    </p:animEffect>
                                  </p:childTnLst>
                                </p:cTn>
                              </p:par>
                              <p:par>
                                <p:cTn id="82" presetID="12" presetClass="entr" presetSubtype="8" fill="hold" grpId="0" nodeType="withEffect">
                                  <p:stCondLst>
                                    <p:cond delay="0"/>
                                  </p:stCondLst>
                                  <p:childTnLst>
                                    <p:set>
                                      <p:cBhvr>
                                        <p:cTn id="83" dur="1" fill="hold">
                                          <p:stCondLst>
                                            <p:cond delay="0"/>
                                          </p:stCondLst>
                                        </p:cTn>
                                        <p:tgtEl>
                                          <p:spTgt spid="82"/>
                                        </p:tgtEl>
                                        <p:attrNameLst>
                                          <p:attrName>style.visibility</p:attrName>
                                        </p:attrNameLst>
                                      </p:cBhvr>
                                      <p:to>
                                        <p:strVal val="visible"/>
                                      </p:to>
                                    </p:set>
                                    <p:animEffect transition="in" filter="slide(fromLeft)">
                                      <p:cBhvr>
                                        <p:cTn id="84" dur="500"/>
                                        <p:tgtEl>
                                          <p:spTgt spid="82"/>
                                        </p:tgtEl>
                                      </p:cBhvr>
                                    </p:animEffect>
                                  </p:childTnLst>
                                </p:cTn>
                              </p:par>
                              <p:par>
                                <p:cTn id="85" presetID="12" presetClass="entr" presetSubtype="8" fill="hold" grpId="0" nodeType="with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slide(fromLeft)">
                                      <p:cBhvr>
                                        <p:cTn id="87" dur="500"/>
                                        <p:tgtEl>
                                          <p:spTgt spid="87"/>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97"/>
                                        </p:tgtEl>
                                        <p:attrNameLst>
                                          <p:attrName>style.visibility</p:attrName>
                                        </p:attrNameLst>
                                      </p:cBhvr>
                                      <p:to>
                                        <p:strVal val="visible"/>
                                      </p:to>
                                    </p:set>
                                    <p:animEffect transition="in" filter="slide(fromLeft)">
                                      <p:cBhvr>
                                        <p:cTn id="90" dur="500"/>
                                        <p:tgtEl>
                                          <p:spTgt spid="97"/>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99"/>
                                        </p:tgtEl>
                                        <p:attrNameLst>
                                          <p:attrName>style.visibility</p:attrName>
                                        </p:attrNameLst>
                                      </p:cBhvr>
                                      <p:to>
                                        <p:strVal val="visible"/>
                                      </p:to>
                                    </p:set>
                                    <p:animEffect transition="in" filter="slide(fromLeft)">
                                      <p:cBhvr>
                                        <p:cTn id="93" dur="500"/>
                                        <p:tgtEl>
                                          <p:spTgt spid="99"/>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37"/>
                                        </p:tgtEl>
                                        <p:attrNameLst>
                                          <p:attrName>style.visibility</p:attrName>
                                        </p:attrNameLst>
                                      </p:cBhvr>
                                      <p:to>
                                        <p:strVal val="hidden"/>
                                      </p:to>
                                    </p:set>
                                  </p:childTnLst>
                                </p:cTn>
                              </p:par>
                              <p:par>
                                <p:cTn id="98" presetID="1" presetClass="emph" presetSubtype="2" fill="hold" nodeType="withEffect">
                                  <p:stCondLst>
                                    <p:cond delay="0"/>
                                  </p:stCondLst>
                                  <p:childTnLst>
                                    <p:animClr clrSpc="rgb" dir="cw">
                                      <p:cBhvr>
                                        <p:cTn id="99" dur="500" fill="hold"/>
                                        <p:tgtEl>
                                          <p:spTgt spid="28"/>
                                        </p:tgtEl>
                                        <p:attrNameLst>
                                          <p:attrName>fillcolor</p:attrName>
                                        </p:attrNameLst>
                                      </p:cBhvr>
                                      <p:to>
                                        <a:schemeClr val="bg1"/>
                                      </p:to>
                                    </p:animClr>
                                    <p:set>
                                      <p:cBhvr>
                                        <p:cTn id="100" dur="500" fill="hold"/>
                                        <p:tgtEl>
                                          <p:spTgt spid="28"/>
                                        </p:tgtEl>
                                        <p:attrNameLst>
                                          <p:attrName>fill.type</p:attrName>
                                        </p:attrNameLst>
                                      </p:cBhvr>
                                      <p:to>
                                        <p:strVal val="solid"/>
                                      </p:to>
                                    </p:set>
                                    <p:set>
                                      <p:cBhvr>
                                        <p:cTn id="101" dur="500" fill="hold"/>
                                        <p:tgtEl>
                                          <p:spTgt spid="28"/>
                                        </p:tgtEl>
                                        <p:attrNameLst>
                                          <p:attrName>fill.on</p:attrName>
                                        </p:attrNameLst>
                                      </p:cBhvr>
                                      <p:to>
                                        <p:strVal val="true"/>
                                      </p:to>
                                    </p:set>
                                  </p:childTnLst>
                                </p:cTn>
                              </p:par>
                              <p:par>
                                <p:cTn id="102" presetID="3" presetClass="emph" presetSubtype="2" fill="hold" nodeType="withEffect">
                                  <p:stCondLst>
                                    <p:cond delay="0"/>
                                  </p:stCondLst>
                                  <p:childTnLst>
                                    <p:animClr clrSpc="rgb" dir="cw">
                                      <p:cBhvr override="childStyle">
                                        <p:cTn id="103" dur="500" fill="hold"/>
                                        <p:tgtEl>
                                          <p:spTgt spid="33">
                                            <p:txEl>
                                              <p:pRg st="0" end="0"/>
                                            </p:txEl>
                                          </p:spTgt>
                                        </p:tgtEl>
                                        <p:attrNameLst>
                                          <p:attrName>style.color</p:attrName>
                                        </p:attrNameLst>
                                      </p:cBhvr>
                                      <p:to>
                                        <a:srgbClr val="B2B2B2"/>
                                      </p:to>
                                    </p:animClr>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39"/>
                                        </p:tgtEl>
                                        <p:attrNameLst>
                                          <p:attrName>style.visibility</p:attrName>
                                        </p:attrNameLst>
                                      </p:cBhvr>
                                      <p:to>
                                        <p:strVal val="visible"/>
                                      </p:to>
                                    </p:set>
                                  </p:childTnLst>
                                </p:cTn>
                              </p:par>
                              <p:par>
                                <p:cTn id="108" presetID="1" presetClass="emph" presetSubtype="2" fill="hold" nodeType="withEffect">
                                  <p:stCondLst>
                                    <p:cond delay="0"/>
                                  </p:stCondLst>
                                  <p:childTnLst>
                                    <p:animClr clrSpc="rgb" dir="cw">
                                      <p:cBhvr>
                                        <p:cTn id="109" dur="500" fill="hold"/>
                                        <p:tgtEl>
                                          <p:spTgt spid="28"/>
                                        </p:tgtEl>
                                        <p:attrNameLst>
                                          <p:attrName>fillcolor</p:attrName>
                                        </p:attrNameLst>
                                      </p:cBhvr>
                                      <p:to>
                                        <a:srgbClr val="FF0000"/>
                                      </p:to>
                                    </p:animClr>
                                    <p:set>
                                      <p:cBhvr>
                                        <p:cTn id="110" dur="500" fill="hold"/>
                                        <p:tgtEl>
                                          <p:spTgt spid="28"/>
                                        </p:tgtEl>
                                        <p:attrNameLst>
                                          <p:attrName>fill.type</p:attrName>
                                        </p:attrNameLst>
                                      </p:cBhvr>
                                      <p:to>
                                        <p:strVal val="solid"/>
                                      </p:to>
                                    </p:set>
                                    <p:set>
                                      <p:cBhvr>
                                        <p:cTn id="111" dur="500" fill="hold"/>
                                        <p:tgtEl>
                                          <p:spTgt spid="28"/>
                                        </p:tgtEl>
                                        <p:attrNameLst>
                                          <p:attrName>fill.on</p:attrName>
                                        </p:attrNameLst>
                                      </p:cBhvr>
                                      <p:to>
                                        <p:strVal val="tru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2" presetClass="entr" presetSubtype="8" fill="hold" grpId="0" nodeType="clickEffect">
                                  <p:stCondLst>
                                    <p:cond delay="0"/>
                                  </p:stCondLst>
                                  <p:childTnLst>
                                    <p:set>
                                      <p:cBhvr>
                                        <p:cTn id="115" dur="1" fill="hold">
                                          <p:stCondLst>
                                            <p:cond delay="0"/>
                                          </p:stCondLst>
                                        </p:cTn>
                                        <p:tgtEl>
                                          <p:spTgt spid="74"/>
                                        </p:tgtEl>
                                        <p:attrNameLst>
                                          <p:attrName>style.visibility</p:attrName>
                                        </p:attrNameLst>
                                      </p:cBhvr>
                                      <p:to>
                                        <p:strVal val="visible"/>
                                      </p:to>
                                    </p:set>
                                    <p:animEffect transition="in" filter="slide(fromLeft)">
                                      <p:cBhvr>
                                        <p:cTn id="116" dur="500"/>
                                        <p:tgtEl>
                                          <p:spTgt spid="74"/>
                                        </p:tgtEl>
                                      </p:cBhvr>
                                    </p:animEffect>
                                  </p:childTnLst>
                                </p:cTn>
                              </p:par>
                              <p:par>
                                <p:cTn id="117" presetID="12" presetClass="entr" presetSubtype="8" fill="hold" grpId="0" nodeType="withEffect">
                                  <p:stCondLst>
                                    <p:cond delay="0"/>
                                  </p:stCondLst>
                                  <p:childTnLst>
                                    <p:set>
                                      <p:cBhvr>
                                        <p:cTn id="118" dur="1" fill="hold">
                                          <p:stCondLst>
                                            <p:cond delay="0"/>
                                          </p:stCondLst>
                                        </p:cTn>
                                        <p:tgtEl>
                                          <p:spTgt spid="92"/>
                                        </p:tgtEl>
                                        <p:attrNameLst>
                                          <p:attrName>style.visibility</p:attrName>
                                        </p:attrNameLst>
                                      </p:cBhvr>
                                      <p:to>
                                        <p:strVal val="visible"/>
                                      </p:to>
                                    </p:set>
                                    <p:animEffect transition="in" filter="slide(fromLeft)">
                                      <p:cBhvr>
                                        <p:cTn id="119" dur="500"/>
                                        <p:tgtEl>
                                          <p:spTgt spid="92"/>
                                        </p:tgtEl>
                                      </p:cBhvr>
                                    </p:animEffect>
                                  </p:childTnLst>
                                </p:cTn>
                              </p:par>
                              <p:par>
                                <p:cTn id="120" presetID="12" presetClass="entr" presetSubtype="8" fill="hold" grpId="0" nodeType="withEffect">
                                  <p:stCondLst>
                                    <p:cond delay="0"/>
                                  </p:stCondLst>
                                  <p:childTnLst>
                                    <p:set>
                                      <p:cBhvr>
                                        <p:cTn id="121" dur="1" fill="hold">
                                          <p:stCondLst>
                                            <p:cond delay="0"/>
                                          </p:stCondLst>
                                        </p:cTn>
                                        <p:tgtEl>
                                          <p:spTgt spid="98"/>
                                        </p:tgtEl>
                                        <p:attrNameLst>
                                          <p:attrName>style.visibility</p:attrName>
                                        </p:attrNameLst>
                                      </p:cBhvr>
                                      <p:to>
                                        <p:strVal val="visible"/>
                                      </p:to>
                                    </p:set>
                                    <p:animEffect transition="in" filter="slide(fromLeft)">
                                      <p:cBhvr>
                                        <p:cTn id="122" dur="500"/>
                                        <p:tgtEl>
                                          <p:spTgt spid="98"/>
                                        </p:tgtEl>
                                      </p:cBhvr>
                                    </p:animEffect>
                                  </p:childTnLst>
                                </p:cTn>
                              </p:par>
                              <p:par>
                                <p:cTn id="123" presetID="12" presetClass="entr" presetSubtype="8" fill="hold" grpId="0" nodeType="withEffect">
                                  <p:stCondLst>
                                    <p:cond delay="0"/>
                                  </p:stCondLst>
                                  <p:childTnLst>
                                    <p:set>
                                      <p:cBhvr>
                                        <p:cTn id="124" dur="1" fill="hold">
                                          <p:stCondLst>
                                            <p:cond delay="0"/>
                                          </p:stCondLst>
                                        </p:cTn>
                                        <p:tgtEl>
                                          <p:spTgt spid="89"/>
                                        </p:tgtEl>
                                        <p:attrNameLst>
                                          <p:attrName>style.visibility</p:attrName>
                                        </p:attrNameLst>
                                      </p:cBhvr>
                                      <p:to>
                                        <p:strVal val="visible"/>
                                      </p:to>
                                    </p:set>
                                    <p:animEffect transition="in" filter="slide(fromLeft)">
                                      <p:cBhvr>
                                        <p:cTn id="125" dur="500"/>
                                        <p:tgtEl>
                                          <p:spTgt spid="89"/>
                                        </p:tgtEl>
                                      </p:cBhvr>
                                    </p:animEffect>
                                  </p:childTnLst>
                                </p:cTn>
                              </p:par>
                              <p:par>
                                <p:cTn id="126" presetID="12" presetClass="entr" presetSubtype="8" fill="hold" grpId="0" nodeType="withEffect">
                                  <p:stCondLst>
                                    <p:cond delay="0"/>
                                  </p:stCondLst>
                                  <p:childTnLst>
                                    <p:set>
                                      <p:cBhvr>
                                        <p:cTn id="127" dur="1" fill="hold">
                                          <p:stCondLst>
                                            <p:cond delay="0"/>
                                          </p:stCondLst>
                                        </p:cTn>
                                        <p:tgtEl>
                                          <p:spTgt spid="86"/>
                                        </p:tgtEl>
                                        <p:attrNameLst>
                                          <p:attrName>style.visibility</p:attrName>
                                        </p:attrNameLst>
                                      </p:cBhvr>
                                      <p:to>
                                        <p:strVal val="visible"/>
                                      </p:to>
                                    </p:set>
                                    <p:animEffect transition="in" filter="slide(fromLeft)">
                                      <p:cBhvr>
                                        <p:cTn id="128" dur="500"/>
                                        <p:tgtEl>
                                          <p:spTgt spid="86"/>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xit" presetSubtype="0" fill="hold" grpId="1" nodeType="clickEffect">
                                  <p:stCondLst>
                                    <p:cond delay="0"/>
                                  </p:stCondLst>
                                  <p:childTnLst>
                                    <p:set>
                                      <p:cBhvr>
                                        <p:cTn id="132" dur="1" fill="hold">
                                          <p:stCondLst>
                                            <p:cond delay="0"/>
                                          </p:stCondLst>
                                        </p:cTn>
                                        <p:tgtEl>
                                          <p:spTgt spid="38"/>
                                        </p:tgtEl>
                                        <p:attrNameLst>
                                          <p:attrName>style.visibility</p:attrName>
                                        </p:attrNameLst>
                                      </p:cBhvr>
                                      <p:to>
                                        <p:strVal val="hidden"/>
                                      </p:to>
                                    </p:set>
                                  </p:childTnLst>
                                </p:cTn>
                              </p:par>
                              <p:par>
                                <p:cTn id="133" presetID="1" presetClass="emph" presetSubtype="2" fill="hold" nodeType="withEffect">
                                  <p:stCondLst>
                                    <p:cond delay="0"/>
                                  </p:stCondLst>
                                  <p:childTnLst>
                                    <p:animClr clrSpc="rgb" dir="cw">
                                      <p:cBhvr>
                                        <p:cTn id="134" dur="500" fill="hold"/>
                                        <p:tgtEl>
                                          <p:spTgt spid="30"/>
                                        </p:tgtEl>
                                        <p:attrNameLst>
                                          <p:attrName>fillcolor</p:attrName>
                                        </p:attrNameLst>
                                      </p:cBhvr>
                                      <p:to>
                                        <a:schemeClr val="bg1"/>
                                      </p:to>
                                    </p:animClr>
                                    <p:set>
                                      <p:cBhvr>
                                        <p:cTn id="135" dur="500" fill="hold"/>
                                        <p:tgtEl>
                                          <p:spTgt spid="30"/>
                                        </p:tgtEl>
                                        <p:attrNameLst>
                                          <p:attrName>fill.type</p:attrName>
                                        </p:attrNameLst>
                                      </p:cBhvr>
                                      <p:to>
                                        <p:strVal val="solid"/>
                                      </p:to>
                                    </p:set>
                                    <p:set>
                                      <p:cBhvr>
                                        <p:cTn id="136" dur="500" fill="hold"/>
                                        <p:tgtEl>
                                          <p:spTgt spid="30"/>
                                        </p:tgtEl>
                                        <p:attrNameLst>
                                          <p:attrName>fill.on</p:attrName>
                                        </p:attrNameLst>
                                      </p:cBhvr>
                                      <p:to>
                                        <p:strVal val="true"/>
                                      </p:to>
                                    </p:set>
                                  </p:childTnLst>
                                </p:cTn>
                              </p:par>
                              <p:par>
                                <p:cTn id="137" presetID="3" presetClass="emph" presetSubtype="2" fill="hold" nodeType="withEffect">
                                  <p:stCondLst>
                                    <p:cond delay="0"/>
                                  </p:stCondLst>
                                  <p:childTnLst>
                                    <p:animClr clrSpc="rgb" dir="cw">
                                      <p:cBhvr override="childStyle">
                                        <p:cTn id="138" dur="500" fill="hold"/>
                                        <p:tgtEl>
                                          <p:spTgt spid="34">
                                            <p:txEl>
                                              <p:pRg st="0" end="0"/>
                                            </p:txEl>
                                          </p:spTgt>
                                        </p:tgtEl>
                                        <p:attrNameLst>
                                          <p:attrName>style.color</p:attrName>
                                        </p:attrNameLst>
                                      </p:cBhvr>
                                      <p:to>
                                        <a:srgbClr val="B2B2B2"/>
                                      </p:to>
                                    </p:animClr>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40"/>
                                        </p:tgtEl>
                                        <p:attrNameLst>
                                          <p:attrName>style.visibility</p:attrName>
                                        </p:attrNameLst>
                                      </p:cBhvr>
                                      <p:to>
                                        <p:strVal val="visible"/>
                                      </p:to>
                                    </p:set>
                                  </p:childTnLst>
                                </p:cTn>
                              </p:par>
                              <p:par>
                                <p:cTn id="143" presetID="1" presetClass="emph" presetSubtype="2" fill="hold" nodeType="withEffect">
                                  <p:stCondLst>
                                    <p:cond delay="0"/>
                                  </p:stCondLst>
                                  <p:childTnLst>
                                    <p:animClr clrSpc="rgb" dir="cw">
                                      <p:cBhvr>
                                        <p:cTn id="144" dur="500" fill="hold"/>
                                        <p:tgtEl>
                                          <p:spTgt spid="30"/>
                                        </p:tgtEl>
                                        <p:attrNameLst>
                                          <p:attrName>fillcolor</p:attrName>
                                        </p:attrNameLst>
                                      </p:cBhvr>
                                      <p:to>
                                        <a:srgbClr val="0000FF"/>
                                      </p:to>
                                    </p:animClr>
                                    <p:set>
                                      <p:cBhvr>
                                        <p:cTn id="145" dur="500" fill="hold"/>
                                        <p:tgtEl>
                                          <p:spTgt spid="30"/>
                                        </p:tgtEl>
                                        <p:attrNameLst>
                                          <p:attrName>fill.type</p:attrName>
                                        </p:attrNameLst>
                                      </p:cBhvr>
                                      <p:to>
                                        <p:strVal val="solid"/>
                                      </p:to>
                                    </p:set>
                                    <p:set>
                                      <p:cBhvr>
                                        <p:cTn id="146" dur="500" fill="hold"/>
                                        <p:tgtEl>
                                          <p:spTgt spid="30"/>
                                        </p:tgtEl>
                                        <p:attrNameLst>
                                          <p:attrName>fill.on</p:attrName>
                                        </p:attrNameLst>
                                      </p:cBhvr>
                                      <p:to>
                                        <p:strVal val="tru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2" presetClass="entr" presetSubtype="8" fill="hold" grpId="0" nodeType="clickEffect">
                                  <p:stCondLst>
                                    <p:cond delay="0"/>
                                  </p:stCondLst>
                                  <p:childTnLst>
                                    <p:set>
                                      <p:cBhvr>
                                        <p:cTn id="150" dur="1" fill="hold">
                                          <p:stCondLst>
                                            <p:cond delay="0"/>
                                          </p:stCondLst>
                                        </p:cTn>
                                        <p:tgtEl>
                                          <p:spTgt spid="63"/>
                                        </p:tgtEl>
                                        <p:attrNameLst>
                                          <p:attrName>style.visibility</p:attrName>
                                        </p:attrNameLst>
                                      </p:cBhvr>
                                      <p:to>
                                        <p:strVal val="visible"/>
                                      </p:to>
                                    </p:set>
                                    <p:animEffect transition="in" filter="slide(fromLeft)">
                                      <p:cBhvr>
                                        <p:cTn id="151" dur="500"/>
                                        <p:tgtEl>
                                          <p:spTgt spid="63"/>
                                        </p:tgtEl>
                                      </p:cBhvr>
                                    </p:animEffect>
                                  </p:childTnLst>
                                </p:cTn>
                              </p:par>
                              <p:par>
                                <p:cTn id="152" presetID="12" presetClass="entr" presetSubtype="8" fill="hold" grpId="0" nodeType="withEffect">
                                  <p:stCondLst>
                                    <p:cond delay="0"/>
                                  </p:stCondLst>
                                  <p:childTnLst>
                                    <p:set>
                                      <p:cBhvr>
                                        <p:cTn id="153" dur="1" fill="hold">
                                          <p:stCondLst>
                                            <p:cond delay="0"/>
                                          </p:stCondLst>
                                        </p:cTn>
                                        <p:tgtEl>
                                          <p:spTgt spid="77"/>
                                        </p:tgtEl>
                                        <p:attrNameLst>
                                          <p:attrName>style.visibility</p:attrName>
                                        </p:attrNameLst>
                                      </p:cBhvr>
                                      <p:to>
                                        <p:strVal val="visible"/>
                                      </p:to>
                                    </p:set>
                                    <p:animEffect transition="in" filter="slide(fromLeft)">
                                      <p:cBhvr>
                                        <p:cTn id="154" dur="500"/>
                                        <p:tgtEl>
                                          <p:spTgt spid="77"/>
                                        </p:tgtEl>
                                      </p:cBhvr>
                                    </p:animEffect>
                                  </p:childTnLst>
                                </p:cTn>
                              </p:par>
                              <p:par>
                                <p:cTn id="155" presetID="12" presetClass="entr" presetSubtype="8" fill="hold" grpId="0" nodeType="withEffect">
                                  <p:stCondLst>
                                    <p:cond delay="0"/>
                                  </p:stCondLst>
                                  <p:childTnLst>
                                    <p:set>
                                      <p:cBhvr>
                                        <p:cTn id="156" dur="1" fill="hold">
                                          <p:stCondLst>
                                            <p:cond delay="0"/>
                                          </p:stCondLst>
                                        </p:cTn>
                                        <p:tgtEl>
                                          <p:spTgt spid="102"/>
                                        </p:tgtEl>
                                        <p:attrNameLst>
                                          <p:attrName>style.visibility</p:attrName>
                                        </p:attrNameLst>
                                      </p:cBhvr>
                                      <p:to>
                                        <p:strVal val="visible"/>
                                      </p:to>
                                    </p:set>
                                    <p:animEffect transition="in" filter="slide(fromLeft)">
                                      <p:cBhvr>
                                        <p:cTn id="157" dur="500"/>
                                        <p:tgtEl>
                                          <p:spTgt spid="102"/>
                                        </p:tgtEl>
                                      </p:cBhvr>
                                    </p:animEffect>
                                  </p:childTnLst>
                                </p:cTn>
                              </p:par>
                              <p:par>
                                <p:cTn id="158" presetID="12" presetClass="entr" presetSubtype="8" fill="hold" grpId="0" nodeType="withEffect">
                                  <p:stCondLst>
                                    <p:cond delay="0"/>
                                  </p:stCondLst>
                                  <p:childTnLst>
                                    <p:set>
                                      <p:cBhvr>
                                        <p:cTn id="159" dur="1" fill="hold">
                                          <p:stCondLst>
                                            <p:cond delay="0"/>
                                          </p:stCondLst>
                                        </p:cTn>
                                        <p:tgtEl>
                                          <p:spTgt spid="103"/>
                                        </p:tgtEl>
                                        <p:attrNameLst>
                                          <p:attrName>style.visibility</p:attrName>
                                        </p:attrNameLst>
                                      </p:cBhvr>
                                      <p:to>
                                        <p:strVal val="visible"/>
                                      </p:to>
                                    </p:set>
                                    <p:animEffect transition="in" filter="slide(fromLeft)">
                                      <p:cBhvr>
                                        <p:cTn id="160" dur="500"/>
                                        <p:tgtEl>
                                          <p:spTgt spid="103"/>
                                        </p:tgtEl>
                                      </p:cBhvr>
                                    </p:animEffect>
                                  </p:childTnLst>
                                </p:cTn>
                              </p:par>
                              <p:par>
                                <p:cTn id="161" presetID="12" presetClass="entr" presetSubtype="8" fill="hold" grpId="0" nodeType="withEffect">
                                  <p:stCondLst>
                                    <p:cond delay="0"/>
                                  </p:stCondLst>
                                  <p:childTnLst>
                                    <p:set>
                                      <p:cBhvr>
                                        <p:cTn id="162" dur="1" fill="hold">
                                          <p:stCondLst>
                                            <p:cond delay="0"/>
                                          </p:stCondLst>
                                        </p:cTn>
                                        <p:tgtEl>
                                          <p:spTgt spid="83"/>
                                        </p:tgtEl>
                                        <p:attrNameLst>
                                          <p:attrName>style.visibility</p:attrName>
                                        </p:attrNameLst>
                                      </p:cBhvr>
                                      <p:to>
                                        <p:strVal val="visible"/>
                                      </p:to>
                                    </p:set>
                                    <p:animEffect transition="in" filter="slide(fromLeft)">
                                      <p:cBhvr>
                                        <p:cTn id="163" dur="500"/>
                                        <p:tgtEl>
                                          <p:spTgt spid="83"/>
                                        </p:tgtEl>
                                      </p:cBhvr>
                                    </p:animEffect>
                                  </p:childTnLst>
                                </p:cTn>
                              </p:par>
                              <p:par>
                                <p:cTn id="164" presetID="12" presetClass="entr" presetSubtype="8" fill="hold" grpId="0" nodeType="withEffect">
                                  <p:stCondLst>
                                    <p:cond delay="0"/>
                                  </p:stCondLst>
                                  <p:childTnLst>
                                    <p:set>
                                      <p:cBhvr>
                                        <p:cTn id="165" dur="1" fill="hold">
                                          <p:stCondLst>
                                            <p:cond delay="0"/>
                                          </p:stCondLst>
                                        </p:cTn>
                                        <p:tgtEl>
                                          <p:spTgt spid="100"/>
                                        </p:tgtEl>
                                        <p:attrNameLst>
                                          <p:attrName>style.visibility</p:attrName>
                                        </p:attrNameLst>
                                      </p:cBhvr>
                                      <p:to>
                                        <p:strVal val="visible"/>
                                      </p:to>
                                    </p:set>
                                    <p:animEffect transition="in" filter="slide(fromLeft)">
                                      <p:cBhvr>
                                        <p:cTn id="166" dur="500"/>
                                        <p:tgtEl>
                                          <p:spTgt spid="100"/>
                                        </p:tgtEl>
                                      </p:cBhvr>
                                    </p:animEffect>
                                  </p:childTnLst>
                                </p:cTn>
                              </p:par>
                              <p:par>
                                <p:cTn id="167" presetID="12" presetClass="entr" presetSubtype="8" fill="hold" grpId="0" nodeType="withEffect">
                                  <p:stCondLst>
                                    <p:cond delay="0"/>
                                  </p:stCondLst>
                                  <p:childTnLst>
                                    <p:set>
                                      <p:cBhvr>
                                        <p:cTn id="168" dur="1" fill="hold">
                                          <p:stCondLst>
                                            <p:cond delay="0"/>
                                          </p:stCondLst>
                                        </p:cTn>
                                        <p:tgtEl>
                                          <p:spTgt spid="101"/>
                                        </p:tgtEl>
                                        <p:attrNameLst>
                                          <p:attrName>style.visibility</p:attrName>
                                        </p:attrNameLst>
                                      </p:cBhvr>
                                      <p:to>
                                        <p:strVal val="visible"/>
                                      </p:to>
                                    </p:set>
                                    <p:animEffect transition="in" filter="slide(fromLeft)">
                                      <p:cBhvr>
                                        <p:cTn id="169" dur="500"/>
                                        <p:tgtEl>
                                          <p:spTgt spid="101"/>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1" presetClass="exit" presetSubtype="0" fill="hold" grpId="1" nodeType="clickEffect">
                                  <p:stCondLst>
                                    <p:cond delay="0"/>
                                  </p:stCondLst>
                                  <p:childTnLst>
                                    <p:set>
                                      <p:cBhvr>
                                        <p:cTn id="173" dur="1" fill="hold">
                                          <p:stCondLst>
                                            <p:cond delay="0"/>
                                          </p:stCondLst>
                                        </p:cTn>
                                        <p:tgtEl>
                                          <p:spTgt spid="39"/>
                                        </p:tgtEl>
                                        <p:attrNameLst>
                                          <p:attrName>style.visibility</p:attrName>
                                        </p:attrNameLst>
                                      </p:cBhvr>
                                      <p:to>
                                        <p:strVal val="hidden"/>
                                      </p:to>
                                    </p:set>
                                  </p:childTnLst>
                                </p:cTn>
                              </p:par>
                              <p:par>
                                <p:cTn id="174" presetID="3" presetClass="emph" presetSubtype="2" fill="hold" nodeType="withEffect">
                                  <p:stCondLst>
                                    <p:cond delay="0"/>
                                  </p:stCondLst>
                                  <p:childTnLst>
                                    <p:animClr clrSpc="rgb" dir="cw">
                                      <p:cBhvr override="childStyle">
                                        <p:cTn id="175" dur="500" fill="hold"/>
                                        <p:tgtEl>
                                          <p:spTgt spid="35">
                                            <p:txEl>
                                              <p:pRg st="0" end="0"/>
                                            </p:txEl>
                                          </p:spTgt>
                                        </p:tgtEl>
                                        <p:attrNameLst>
                                          <p:attrName>style.color</p:attrName>
                                        </p:attrNameLst>
                                      </p:cBhvr>
                                      <p:to>
                                        <a:srgbClr val="B2B2B2"/>
                                      </p:to>
                                    </p:animClr>
                                  </p:childTnLst>
                                </p:cTn>
                              </p:par>
                              <p:par>
                                <p:cTn id="176" presetID="1" presetClass="emph" presetSubtype="2" fill="hold" nodeType="withEffect">
                                  <p:stCondLst>
                                    <p:cond delay="0"/>
                                  </p:stCondLst>
                                  <p:childTnLst>
                                    <p:animClr clrSpc="rgb" dir="cw">
                                      <p:cBhvr>
                                        <p:cTn id="177" dur="500" fill="hold"/>
                                        <p:tgtEl>
                                          <p:spTgt spid="28"/>
                                        </p:tgtEl>
                                        <p:attrNameLst>
                                          <p:attrName>fillcolor</p:attrName>
                                        </p:attrNameLst>
                                      </p:cBhvr>
                                      <p:to>
                                        <a:schemeClr val="bg1"/>
                                      </p:to>
                                    </p:animClr>
                                    <p:set>
                                      <p:cBhvr>
                                        <p:cTn id="178" dur="500" fill="hold"/>
                                        <p:tgtEl>
                                          <p:spTgt spid="28"/>
                                        </p:tgtEl>
                                        <p:attrNameLst>
                                          <p:attrName>fill.type</p:attrName>
                                        </p:attrNameLst>
                                      </p:cBhvr>
                                      <p:to>
                                        <p:strVal val="solid"/>
                                      </p:to>
                                    </p:set>
                                    <p:set>
                                      <p:cBhvr>
                                        <p:cTn id="179" dur="500" fill="hold"/>
                                        <p:tgtEl>
                                          <p:spTgt spid="28"/>
                                        </p:tgtEl>
                                        <p:attrNameLst>
                                          <p:attrName>fill.on</p:attrName>
                                        </p:attrNameLst>
                                      </p:cBhvr>
                                      <p:to>
                                        <p:strVal val="true"/>
                                      </p:to>
                                    </p:se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12" presetClass="entr" presetSubtype="8" fill="hold" grpId="0" nodeType="clickEffect">
                                  <p:stCondLst>
                                    <p:cond delay="0"/>
                                  </p:stCondLst>
                                  <p:childTnLst>
                                    <p:set>
                                      <p:cBhvr>
                                        <p:cTn id="183" dur="1" fill="hold">
                                          <p:stCondLst>
                                            <p:cond delay="0"/>
                                          </p:stCondLst>
                                        </p:cTn>
                                        <p:tgtEl>
                                          <p:spTgt spid="104"/>
                                        </p:tgtEl>
                                        <p:attrNameLst>
                                          <p:attrName>style.visibility</p:attrName>
                                        </p:attrNameLst>
                                      </p:cBhvr>
                                      <p:to>
                                        <p:strVal val="visible"/>
                                      </p:to>
                                    </p:set>
                                    <p:animEffect transition="in" filter="slide(fromLeft)">
                                      <p:cBhvr>
                                        <p:cTn id="184" dur="500"/>
                                        <p:tgtEl>
                                          <p:spTgt spid="104"/>
                                        </p:tgtEl>
                                      </p:cBhvr>
                                    </p:animEffect>
                                  </p:childTnLst>
                                </p:cTn>
                              </p:par>
                              <p:par>
                                <p:cTn id="185" presetID="12" presetClass="entr" presetSubtype="8" fill="hold" grpId="0" nodeType="withEffect">
                                  <p:stCondLst>
                                    <p:cond delay="0"/>
                                  </p:stCondLst>
                                  <p:childTnLst>
                                    <p:set>
                                      <p:cBhvr>
                                        <p:cTn id="186" dur="1" fill="hold">
                                          <p:stCondLst>
                                            <p:cond delay="0"/>
                                          </p:stCondLst>
                                        </p:cTn>
                                        <p:tgtEl>
                                          <p:spTgt spid="64"/>
                                        </p:tgtEl>
                                        <p:attrNameLst>
                                          <p:attrName>style.visibility</p:attrName>
                                        </p:attrNameLst>
                                      </p:cBhvr>
                                      <p:to>
                                        <p:strVal val="visible"/>
                                      </p:to>
                                    </p:set>
                                    <p:animEffect transition="in" filter="slide(fromLeft)">
                                      <p:cBhvr>
                                        <p:cTn id="187" dur="500"/>
                                        <p:tgtEl>
                                          <p:spTgt spid="64"/>
                                        </p:tgtEl>
                                      </p:cBhvr>
                                    </p:animEffect>
                                  </p:childTnLst>
                                </p:cTn>
                              </p:par>
                              <p:par>
                                <p:cTn id="188" presetID="12" presetClass="entr" presetSubtype="8" fill="hold" grpId="0" nodeType="withEffect">
                                  <p:stCondLst>
                                    <p:cond delay="0"/>
                                  </p:stCondLst>
                                  <p:childTnLst>
                                    <p:set>
                                      <p:cBhvr>
                                        <p:cTn id="189" dur="1" fill="hold">
                                          <p:stCondLst>
                                            <p:cond delay="0"/>
                                          </p:stCondLst>
                                        </p:cTn>
                                        <p:tgtEl>
                                          <p:spTgt spid="105"/>
                                        </p:tgtEl>
                                        <p:attrNameLst>
                                          <p:attrName>style.visibility</p:attrName>
                                        </p:attrNameLst>
                                      </p:cBhvr>
                                      <p:to>
                                        <p:strVal val="visible"/>
                                      </p:to>
                                    </p:set>
                                    <p:animEffect transition="in" filter="slide(fromLeft)">
                                      <p:cBhvr>
                                        <p:cTn id="190" dur="500"/>
                                        <p:tgtEl>
                                          <p:spTgt spid="105"/>
                                        </p:tgtEl>
                                      </p:cBhvr>
                                    </p:animEffec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3" presetClass="emph" presetSubtype="2" fill="hold" nodeType="clickEffect">
                                  <p:stCondLst>
                                    <p:cond delay="0"/>
                                  </p:stCondLst>
                                  <p:childTnLst>
                                    <p:animClr clrSpc="rgb" dir="cw">
                                      <p:cBhvr override="childStyle">
                                        <p:cTn id="194" dur="500" fill="hold"/>
                                        <p:tgtEl>
                                          <p:spTgt spid="36">
                                            <p:txEl>
                                              <p:pRg st="0" end="0"/>
                                            </p:txEl>
                                          </p:spTgt>
                                        </p:tgtEl>
                                        <p:attrNameLst>
                                          <p:attrName>style.color</p:attrName>
                                        </p:attrNameLst>
                                      </p:cBhvr>
                                      <p:to>
                                        <a:srgbClr val="B2B2B2"/>
                                      </p:to>
                                    </p:animClr>
                                  </p:childTnLst>
                                </p:cTn>
                              </p:par>
                              <p:par>
                                <p:cTn id="195" presetID="1" presetClass="exit" presetSubtype="0" fill="hold" nodeType="withEffect">
                                  <p:stCondLst>
                                    <p:cond delay="0"/>
                                  </p:stCondLst>
                                  <p:childTnLst>
                                    <p:set>
                                      <p:cBhvr>
                                        <p:cTn id="196" dur="1" fill="hold">
                                          <p:stCondLst>
                                            <p:cond delay="0"/>
                                          </p:stCondLst>
                                        </p:cTn>
                                        <p:tgtEl>
                                          <p:spTgt spid="40"/>
                                        </p:tgtEl>
                                        <p:attrNameLst>
                                          <p:attrName>style.visibility</p:attrName>
                                        </p:attrNameLst>
                                      </p:cBhvr>
                                      <p:to>
                                        <p:strVal val="hidden"/>
                                      </p:to>
                                    </p:set>
                                  </p:childTnLst>
                                </p:cTn>
                              </p:par>
                              <p:par>
                                <p:cTn id="197" presetID="1" presetClass="emph" presetSubtype="2" fill="hold" nodeType="withEffect">
                                  <p:stCondLst>
                                    <p:cond delay="0"/>
                                  </p:stCondLst>
                                  <p:childTnLst>
                                    <p:animClr clrSpc="rgb" dir="cw">
                                      <p:cBhvr>
                                        <p:cTn id="198" dur="500" fill="hold"/>
                                        <p:tgtEl>
                                          <p:spTgt spid="30"/>
                                        </p:tgtEl>
                                        <p:attrNameLst>
                                          <p:attrName>fillcolor</p:attrName>
                                        </p:attrNameLst>
                                      </p:cBhvr>
                                      <p:to>
                                        <a:schemeClr val="bg1"/>
                                      </p:to>
                                    </p:animClr>
                                    <p:set>
                                      <p:cBhvr>
                                        <p:cTn id="199" dur="500" fill="hold"/>
                                        <p:tgtEl>
                                          <p:spTgt spid="30"/>
                                        </p:tgtEl>
                                        <p:attrNameLst>
                                          <p:attrName>fill.type</p:attrName>
                                        </p:attrNameLst>
                                      </p:cBhvr>
                                      <p:to>
                                        <p:strVal val="solid"/>
                                      </p:to>
                                    </p:set>
                                    <p:set>
                                      <p:cBhvr>
                                        <p:cTn id="200" dur="500" fill="hold"/>
                                        <p:tgtEl>
                                          <p:spTgt spid="30"/>
                                        </p:tgtEl>
                                        <p:attrNameLst>
                                          <p:attrName>fill.on</p:attrName>
                                        </p:attrNameLst>
                                      </p:cBhvr>
                                      <p:to>
                                        <p:strVal val="true"/>
                                      </p:to>
                                    </p:se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12" presetClass="entr" presetSubtype="8" fill="hold" grpId="0" nodeType="clickEffect">
                                  <p:stCondLst>
                                    <p:cond delay="0"/>
                                  </p:stCondLst>
                                  <p:childTnLst>
                                    <p:set>
                                      <p:cBhvr>
                                        <p:cTn id="204" dur="1" fill="hold">
                                          <p:stCondLst>
                                            <p:cond delay="0"/>
                                          </p:stCondLst>
                                        </p:cTn>
                                        <p:tgtEl>
                                          <p:spTgt spid="75"/>
                                        </p:tgtEl>
                                        <p:attrNameLst>
                                          <p:attrName>style.visibility</p:attrName>
                                        </p:attrNameLst>
                                      </p:cBhvr>
                                      <p:to>
                                        <p:strVal val="visible"/>
                                      </p:to>
                                    </p:set>
                                    <p:animEffect transition="in" filter="slide(fromLeft)">
                                      <p:cBhvr>
                                        <p:cTn id="205" dur="500"/>
                                        <p:tgtEl>
                                          <p:spTgt spid="75"/>
                                        </p:tgtEl>
                                      </p:cBhvr>
                                    </p:animEffect>
                                  </p:childTnLst>
                                </p:cTn>
                              </p:par>
                              <p:par>
                                <p:cTn id="206" presetID="12" presetClass="entr" presetSubtype="8" fill="hold" grpId="0" nodeType="withEffect">
                                  <p:stCondLst>
                                    <p:cond delay="0"/>
                                  </p:stCondLst>
                                  <p:childTnLst>
                                    <p:set>
                                      <p:cBhvr>
                                        <p:cTn id="207" dur="1" fill="hold">
                                          <p:stCondLst>
                                            <p:cond delay="0"/>
                                          </p:stCondLst>
                                        </p:cTn>
                                        <p:tgtEl>
                                          <p:spTgt spid="76"/>
                                        </p:tgtEl>
                                        <p:attrNameLst>
                                          <p:attrName>style.visibility</p:attrName>
                                        </p:attrNameLst>
                                      </p:cBhvr>
                                      <p:to>
                                        <p:strVal val="visible"/>
                                      </p:to>
                                    </p:set>
                                    <p:animEffect transition="in" filter="slide(fromLeft)">
                                      <p:cBhvr>
                                        <p:cTn id="208" dur="500"/>
                                        <p:tgtEl>
                                          <p:spTgt spid="76"/>
                                        </p:tgtEl>
                                      </p:cBhvr>
                                    </p:animEffect>
                                  </p:childTnLst>
                                </p:cTn>
                              </p:par>
                              <p:par>
                                <p:cTn id="209" presetID="12" presetClass="entr" presetSubtype="8" fill="hold" grpId="0" nodeType="withEffect">
                                  <p:stCondLst>
                                    <p:cond delay="0"/>
                                  </p:stCondLst>
                                  <p:childTnLst>
                                    <p:set>
                                      <p:cBhvr>
                                        <p:cTn id="210" dur="1" fill="hold">
                                          <p:stCondLst>
                                            <p:cond delay="0"/>
                                          </p:stCondLst>
                                        </p:cTn>
                                        <p:tgtEl>
                                          <p:spTgt spid="93"/>
                                        </p:tgtEl>
                                        <p:attrNameLst>
                                          <p:attrName>style.visibility</p:attrName>
                                        </p:attrNameLst>
                                      </p:cBhvr>
                                      <p:to>
                                        <p:strVal val="visible"/>
                                      </p:to>
                                    </p:set>
                                    <p:animEffect transition="in" filter="slide(fromLeft)">
                                      <p:cBhvr>
                                        <p:cTn id="211" dur="500"/>
                                        <p:tgtEl>
                                          <p:spTgt spid="93"/>
                                        </p:tgtEl>
                                      </p:cBhvr>
                                    </p:animEffect>
                                  </p:childTnLst>
                                </p:cTn>
                              </p:par>
                              <p:par>
                                <p:cTn id="212" presetID="12" presetClass="entr" presetSubtype="8" fill="hold" grpId="0" nodeType="withEffect">
                                  <p:stCondLst>
                                    <p:cond delay="0"/>
                                  </p:stCondLst>
                                  <p:childTnLst>
                                    <p:set>
                                      <p:cBhvr>
                                        <p:cTn id="213" dur="1" fill="hold">
                                          <p:stCondLst>
                                            <p:cond delay="0"/>
                                          </p:stCondLst>
                                        </p:cTn>
                                        <p:tgtEl>
                                          <p:spTgt spid="94"/>
                                        </p:tgtEl>
                                        <p:attrNameLst>
                                          <p:attrName>style.visibility</p:attrName>
                                        </p:attrNameLst>
                                      </p:cBhvr>
                                      <p:to>
                                        <p:strVal val="visible"/>
                                      </p:to>
                                    </p:set>
                                    <p:animEffect transition="in" filter="slide(fromLeft)">
                                      <p:cBhvr>
                                        <p:cTn id="214" dur="500"/>
                                        <p:tgtEl>
                                          <p:spTgt spid="94"/>
                                        </p:tgtEl>
                                      </p:cBhvr>
                                    </p:animEffect>
                                  </p:childTnLst>
                                </p:cTn>
                              </p:par>
                            </p:childTnLst>
                          </p:cTn>
                        </p:par>
                      </p:childTnLst>
                    </p:cTn>
                  </p:par>
                  <p:par>
                    <p:cTn id="215" fill="hold" nodeType="clickPar">
                      <p:stCondLst>
                        <p:cond delay="indefinite"/>
                      </p:stCondLst>
                      <p:childTnLst>
                        <p:par>
                          <p:cTn id="216" fill="hold" nodeType="withGroup">
                            <p:stCondLst>
                              <p:cond delay="0"/>
                            </p:stCondLst>
                            <p:childTnLst>
                              <p:par>
                                <p:cTn id="217" presetID="1" presetClass="entr" presetSubtype="0" fill="hold" grpId="0" nodeType="clickEffect">
                                  <p:stCondLst>
                                    <p:cond delay="0"/>
                                  </p:stCondLst>
                                  <p:childTnLst>
                                    <p:set>
                                      <p:cBhvr>
                                        <p:cTn id="218"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p:bldP spid="75" grpId="0" animBg="1"/>
      <p:bldP spid="76" grpId="0"/>
      <p:bldP spid="85" grpId="0"/>
      <p:bldP spid="33" grpId="0" build="allAtOnce"/>
      <p:bldP spid="34" grpId="0" build="allAtOnce"/>
      <p:bldP spid="35" grpId="0" build="allAtOnce"/>
      <p:bldP spid="36" grpId="0" build="allAtOnce"/>
      <p:bldP spid="37" grpId="0" animBg="1"/>
      <p:bldP spid="37" grpId="1" animBg="1"/>
      <p:bldP spid="38" grpId="0" animBg="1"/>
      <p:bldP spid="38" grpId="1" animBg="1"/>
      <p:bldP spid="39" grpId="0" animBg="1"/>
      <p:bldP spid="39" grpId="1" animBg="1"/>
      <p:bldP spid="40" grpId="0" animBg="1"/>
      <p:bldP spid="45" grpId="0" animBg="1"/>
      <p:bldP spid="46" grpId="0"/>
      <p:bldP spid="47" grpId="0" animBg="1"/>
      <p:bldP spid="48" grpId="0" animBg="1"/>
      <p:bldP spid="49" grpId="0" animBg="1"/>
      <p:bldP spid="50" grpId="0"/>
      <p:bldP spid="51" grpId="0"/>
      <p:bldP spid="52" grpId="0"/>
      <p:bldP spid="53" grpId="0" animBg="1"/>
      <p:bldP spid="61" grpId="0" animBg="1"/>
      <p:bldP spid="63" grpId="0" animBg="1"/>
      <p:bldP spid="64" grpId="0" animBg="1"/>
      <p:bldP spid="74" grpId="0" animBg="1"/>
      <p:bldP spid="77" grpId="0"/>
      <p:bldP spid="80" grpId="0" animBg="1"/>
      <p:bldP spid="81" grpId="0"/>
      <p:bldP spid="82" grpId="0" animBg="1"/>
      <p:bldP spid="83" grpId="0" animBg="1"/>
      <p:bldP spid="84" grpId="0" animBg="1"/>
      <p:bldP spid="86" grpId="0"/>
      <p:bldP spid="87" grpId="0"/>
      <p:bldP spid="88" grpId="0" animBg="1"/>
      <p:bldP spid="89" grpId="0" animBg="1"/>
      <p:bldP spid="92" grpId="0" animBg="1"/>
      <p:bldP spid="97" grpId="0" animBg="1"/>
      <p:bldP spid="98" grpId="0" animBg="1"/>
      <p:bldP spid="99" grpId="0"/>
      <p:bldP spid="100" grpId="0" animBg="1"/>
      <p:bldP spid="101" grpId="0"/>
      <p:bldP spid="102" grpId="0" animBg="1"/>
      <p:bldP spid="103" grpId="0"/>
      <p:bldP spid="104" grpId="0" animBg="1"/>
      <p:bldP spid="105" grpId="0" animBg="1"/>
      <p:bldP spid="10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 Box 11"/>
          <p:cNvSpPr txBox="1">
            <a:spLocks noChangeArrowheads="1"/>
          </p:cNvSpPr>
          <p:nvPr/>
        </p:nvSpPr>
        <p:spPr bwMode="auto">
          <a:xfrm>
            <a:off x="758825" y="5041900"/>
            <a:ext cx="1901998"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87042" name="Title 1"/>
          <p:cNvSpPr>
            <a:spLocks noGrp="1"/>
          </p:cNvSpPr>
          <p:nvPr>
            <p:ph type="title"/>
          </p:nvPr>
        </p:nvSpPr>
        <p:spPr/>
        <p:txBody>
          <a:bodyPr/>
          <a:lstStyle/>
          <a:p>
            <a:pPr eaLnBrk="1" hangingPunct="1"/>
            <a:r>
              <a:rPr lang="en-US">
                <a:latin typeface="Garamond" charset="0"/>
              </a:rPr>
              <a:t>Parallelism-Aware Scheduler</a:t>
            </a:r>
          </a:p>
        </p:txBody>
      </p:sp>
      <p:sp>
        <p:nvSpPr>
          <p:cNvPr id="870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66B02B-B12A-4748-863E-9779DD04CFFF}" type="slidenum">
              <a:rPr lang="en-US" sz="1600">
                <a:solidFill>
                  <a:srgbClr val="000000"/>
                </a:solidFill>
                <a:latin typeface="Garamond" charset="0"/>
                <a:cs typeface="Arial" charset="0"/>
              </a:rPr>
              <a:pPr eaLnBrk="1" hangingPunct="1"/>
              <a:t>44</a:t>
            </a:fld>
            <a:endParaRPr lang="en-US" sz="1600">
              <a:solidFill>
                <a:srgbClr val="000000"/>
              </a:solidFill>
              <a:latin typeface="Garamond" charset="0"/>
              <a:cs typeface="Arial" charset="0"/>
            </a:endParaRPr>
          </a:p>
        </p:txBody>
      </p:sp>
      <p:sp>
        <p:nvSpPr>
          <p:cNvPr id="28" name="Rectangle 3"/>
          <p:cNvSpPr>
            <a:spLocks noChangeArrowheads="1"/>
          </p:cNvSpPr>
          <p:nvPr/>
        </p:nvSpPr>
        <p:spPr bwMode="auto">
          <a:xfrm>
            <a:off x="6553200" y="1209680"/>
            <a:ext cx="762000" cy="938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solidFill>
                <a:schemeClr val="bg1"/>
              </a:solidFill>
            </a:endParaRPr>
          </a:p>
        </p:txBody>
      </p:sp>
      <p:sp>
        <p:nvSpPr>
          <p:cNvPr id="87045" name="Text Box 80"/>
          <p:cNvSpPr txBox="1">
            <a:spLocks noChangeArrowheads="1"/>
          </p:cNvSpPr>
          <p:nvPr/>
        </p:nvSpPr>
        <p:spPr bwMode="auto">
          <a:xfrm>
            <a:off x="6553205" y="901701"/>
            <a:ext cx="8223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cs typeface="Arial" charset="0"/>
              </a:rPr>
              <a:t>Bank 0</a:t>
            </a:r>
          </a:p>
        </p:txBody>
      </p:sp>
      <p:sp>
        <p:nvSpPr>
          <p:cNvPr id="30" name="Rectangle 3"/>
          <p:cNvSpPr>
            <a:spLocks noChangeArrowheads="1"/>
          </p:cNvSpPr>
          <p:nvPr/>
        </p:nvSpPr>
        <p:spPr bwMode="auto">
          <a:xfrm>
            <a:off x="7467600" y="1209680"/>
            <a:ext cx="762000" cy="938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solidFill>
                <a:schemeClr val="bg1"/>
              </a:solidFill>
            </a:endParaRPr>
          </a:p>
        </p:txBody>
      </p:sp>
      <p:sp>
        <p:nvSpPr>
          <p:cNvPr id="87047" name="Text Box 80"/>
          <p:cNvSpPr txBox="1">
            <a:spLocks noChangeArrowheads="1"/>
          </p:cNvSpPr>
          <p:nvPr/>
        </p:nvSpPr>
        <p:spPr bwMode="auto">
          <a:xfrm>
            <a:off x="7467605" y="8858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cs typeface="Arial" charset="0"/>
              </a:rPr>
              <a:t>Bank 1</a:t>
            </a:r>
          </a:p>
        </p:txBody>
      </p:sp>
      <p:sp>
        <p:nvSpPr>
          <p:cNvPr id="33" name="Text Box 80"/>
          <p:cNvSpPr txBox="1">
            <a:spLocks noChangeArrowheads="1"/>
          </p:cNvSpPr>
          <p:nvPr/>
        </p:nvSpPr>
        <p:spPr bwMode="auto">
          <a:xfrm>
            <a:off x="6172200" y="2239964"/>
            <a:ext cx="2790968"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Bank 0, Row 1</a:t>
            </a:r>
          </a:p>
        </p:txBody>
      </p:sp>
      <p:sp>
        <p:nvSpPr>
          <p:cNvPr id="34" name="Text Box 80"/>
          <p:cNvSpPr txBox="1">
            <a:spLocks noChangeArrowheads="1"/>
          </p:cNvSpPr>
          <p:nvPr/>
        </p:nvSpPr>
        <p:spPr bwMode="auto">
          <a:xfrm>
            <a:off x="6178551" y="2652713"/>
            <a:ext cx="293428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Thread B: Bank 1, Row 99</a:t>
            </a:r>
          </a:p>
        </p:txBody>
      </p:sp>
      <p:sp>
        <p:nvSpPr>
          <p:cNvPr id="35" name="Text Box 80"/>
          <p:cNvSpPr txBox="1">
            <a:spLocks noChangeArrowheads="1"/>
          </p:cNvSpPr>
          <p:nvPr/>
        </p:nvSpPr>
        <p:spPr bwMode="auto">
          <a:xfrm>
            <a:off x="6172201" y="3059113"/>
            <a:ext cx="293428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Thread B: Bank 0, Row 99</a:t>
            </a:r>
          </a:p>
        </p:txBody>
      </p:sp>
      <p:sp>
        <p:nvSpPr>
          <p:cNvPr id="36" name="Text Box 80"/>
          <p:cNvSpPr txBox="1">
            <a:spLocks noChangeArrowheads="1"/>
          </p:cNvSpPr>
          <p:nvPr/>
        </p:nvSpPr>
        <p:spPr bwMode="auto">
          <a:xfrm>
            <a:off x="6172200" y="3444877"/>
            <a:ext cx="2790968"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Thread A: Bank 1, Row 1</a:t>
            </a:r>
          </a:p>
        </p:txBody>
      </p:sp>
      <p:sp>
        <p:nvSpPr>
          <p:cNvPr id="37" name="Rectangle 16"/>
          <p:cNvSpPr>
            <a:spLocks noChangeArrowheads="1"/>
          </p:cNvSpPr>
          <p:nvPr/>
        </p:nvSpPr>
        <p:spPr bwMode="auto">
          <a:xfrm>
            <a:off x="6211888" y="2195513"/>
            <a:ext cx="2736850" cy="368300"/>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p>
        </p:txBody>
      </p:sp>
      <p:sp>
        <p:nvSpPr>
          <p:cNvPr id="38" name="Rectangle 16"/>
          <p:cNvSpPr>
            <a:spLocks noChangeArrowheads="1"/>
          </p:cNvSpPr>
          <p:nvPr/>
        </p:nvSpPr>
        <p:spPr bwMode="auto">
          <a:xfrm>
            <a:off x="6221414" y="2611439"/>
            <a:ext cx="2736850" cy="369887"/>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p>
        </p:txBody>
      </p:sp>
      <p:sp>
        <p:nvSpPr>
          <p:cNvPr id="39" name="Rectangle 16"/>
          <p:cNvSpPr>
            <a:spLocks noChangeArrowheads="1"/>
          </p:cNvSpPr>
          <p:nvPr/>
        </p:nvSpPr>
        <p:spPr bwMode="auto">
          <a:xfrm>
            <a:off x="6219826" y="3040063"/>
            <a:ext cx="2735263" cy="368300"/>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p>
        </p:txBody>
      </p:sp>
      <p:sp>
        <p:nvSpPr>
          <p:cNvPr id="40" name="Rectangle 16"/>
          <p:cNvSpPr>
            <a:spLocks noChangeArrowheads="1"/>
          </p:cNvSpPr>
          <p:nvPr/>
        </p:nvSpPr>
        <p:spPr bwMode="auto">
          <a:xfrm>
            <a:off x="6227763" y="3455988"/>
            <a:ext cx="2736850" cy="369887"/>
          </a:xfrm>
          <a:prstGeom prst="rect">
            <a:avLst/>
          </a:prstGeom>
          <a:noFill/>
          <a:ln w="317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p>
        </p:txBody>
      </p:sp>
      <p:sp>
        <p:nvSpPr>
          <p:cNvPr id="87056" name="Text Box 80"/>
          <p:cNvSpPr txBox="1">
            <a:spLocks noChangeArrowheads="1"/>
          </p:cNvSpPr>
          <p:nvPr/>
        </p:nvSpPr>
        <p:spPr bwMode="auto">
          <a:xfrm>
            <a:off x="107951" y="4276725"/>
            <a:ext cx="46738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A :</a:t>
            </a:r>
          </a:p>
        </p:txBody>
      </p:sp>
      <p:sp>
        <p:nvSpPr>
          <p:cNvPr id="49" name="Line 10"/>
          <p:cNvSpPr>
            <a:spLocks noChangeShapeType="1"/>
          </p:cNvSpPr>
          <p:nvPr/>
        </p:nvSpPr>
        <p:spPr bwMode="auto">
          <a:xfrm>
            <a:off x="1614488" y="4125913"/>
            <a:ext cx="0" cy="182562"/>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endParaRPr lang="en-US"/>
          </a:p>
        </p:txBody>
      </p:sp>
      <p:sp>
        <p:nvSpPr>
          <p:cNvPr id="50" name="Text Box 11"/>
          <p:cNvSpPr txBox="1">
            <a:spLocks noChangeArrowheads="1"/>
          </p:cNvSpPr>
          <p:nvPr/>
        </p:nvSpPr>
        <p:spPr bwMode="auto">
          <a:xfrm>
            <a:off x="762001" y="3863975"/>
            <a:ext cx="1901998"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87059" name="Text Box 66"/>
          <p:cNvSpPr txBox="1">
            <a:spLocks noChangeArrowheads="1"/>
          </p:cNvSpPr>
          <p:nvPr/>
        </p:nvSpPr>
        <p:spPr bwMode="auto">
          <a:xfrm>
            <a:off x="66680" y="3559177"/>
            <a:ext cx="341471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i="1">
                <a:cs typeface="Arial" charset="0"/>
              </a:rPr>
              <a:t>Parallelism-aware Scheduler:</a:t>
            </a:r>
          </a:p>
        </p:txBody>
      </p:sp>
      <p:sp>
        <p:nvSpPr>
          <p:cNvPr id="87060" name="Text Box 80"/>
          <p:cNvSpPr txBox="1">
            <a:spLocks noChangeArrowheads="1"/>
          </p:cNvSpPr>
          <p:nvPr/>
        </p:nvSpPr>
        <p:spPr bwMode="auto">
          <a:xfrm>
            <a:off x="117475" y="5397500"/>
            <a:ext cx="40616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B:</a:t>
            </a:r>
          </a:p>
        </p:txBody>
      </p:sp>
      <p:sp>
        <p:nvSpPr>
          <p:cNvPr id="80" name="Rectangle 4"/>
          <p:cNvSpPr>
            <a:spLocks noChangeArrowheads="1"/>
          </p:cNvSpPr>
          <p:nvPr/>
        </p:nvSpPr>
        <p:spPr bwMode="auto">
          <a:xfrm>
            <a:off x="555625" y="5419726"/>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p>
        </p:txBody>
      </p:sp>
      <p:sp>
        <p:nvSpPr>
          <p:cNvPr id="81" name="Text Box 5"/>
          <p:cNvSpPr txBox="1">
            <a:spLocks noChangeArrowheads="1"/>
          </p:cNvSpPr>
          <p:nvPr/>
        </p:nvSpPr>
        <p:spPr bwMode="auto">
          <a:xfrm>
            <a:off x="536580" y="5381627"/>
            <a:ext cx="113592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Compute</a:t>
            </a:r>
          </a:p>
        </p:txBody>
      </p:sp>
      <p:sp>
        <p:nvSpPr>
          <p:cNvPr id="82" name="Rectangle 8"/>
          <p:cNvSpPr>
            <a:spLocks noChangeArrowheads="1"/>
          </p:cNvSpPr>
          <p:nvPr/>
        </p:nvSpPr>
        <p:spPr bwMode="auto">
          <a:xfrm>
            <a:off x="1774825" y="5419726"/>
            <a:ext cx="1350963"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p>
        </p:txBody>
      </p:sp>
      <p:sp>
        <p:nvSpPr>
          <p:cNvPr id="83" name="Rectangle 9" descr="Large checker board"/>
          <p:cNvSpPr>
            <a:spLocks noChangeArrowheads="1"/>
          </p:cNvSpPr>
          <p:nvPr/>
        </p:nvSpPr>
        <p:spPr bwMode="auto">
          <a:xfrm>
            <a:off x="3271843" y="5776913"/>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84" name="Line 10"/>
          <p:cNvSpPr>
            <a:spLocks noChangeShapeType="1"/>
          </p:cNvSpPr>
          <p:nvPr/>
        </p:nvSpPr>
        <p:spPr bwMode="auto">
          <a:xfrm>
            <a:off x="1622425" y="5257800"/>
            <a:ext cx="0" cy="184150"/>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endParaRPr lang="en-US"/>
          </a:p>
        </p:txBody>
      </p:sp>
      <p:sp>
        <p:nvSpPr>
          <p:cNvPr id="86" name="Text Box 12"/>
          <p:cNvSpPr txBox="1">
            <a:spLocks noChangeArrowheads="1"/>
          </p:cNvSpPr>
          <p:nvPr/>
        </p:nvSpPr>
        <p:spPr bwMode="auto">
          <a:xfrm>
            <a:off x="2544768" y="5722938"/>
            <a:ext cx="6619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Bank 0</a:t>
            </a:r>
          </a:p>
        </p:txBody>
      </p:sp>
      <p:sp>
        <p:nvSpPr>
          <p:cNvPr id="87" name="Text Box 14"/>
          <p:cNvSpPr txBox="1">
            <a:spLocks noChangeArrowheads="1"/>
          </p:cNvSpPr>
          <p:nvPr/>
        </p:nvSpPr>
        <p:spPr bwMode="auto">
          <a:xfrm>
            <a:off x="2149476" y="5400676"/>
            <a:ext cx="64072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Stall</a:t>
            </a:r>
          </a:p>
        </p:txBody>
      </p:sp>
      <p:sp>
        <p:nvSpPr>
          <p:cNvPr id="88" name="Rectangle 69"/>
          <p:cNvSpPr>
            <a:spLocks noChangeArrowheads="1"/>
          </p:cNvSpPr>
          <p:nvPr/>
        </p:nvSpPr>
        <p:spPr bwMode="auto">
          <a:xfrm>
            <a:off x="1622426" y="5421313"/>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89" name="Rectangle 70" descr="Large checker board"/>
          <p:cNvSpPr>
            <a:spLocks noChangeArrowheads="1"/>
          </p:cNvSpPr>
          <p:nvPr/>
        </p:nvSpPr>
        <p:spPr bwMode="auto">
          <a:xfrm>
            <a:off x="3135314" y="5776913"/>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92" name="Rectangle 69"/>
          <p:cNvSpPr>
            <a:spLocks noChangeArrowheads="1"/>
          </p:cNvSpPr>
          <p:nvPr/>
        </p:nvSpPr>
        <p:spPr bwMode="auto">
          <a:xfrm>
            <a:off x="3125788" y="5419726"/>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93" name="Rectangle 4"/>
          <p:cNvSpPr>
            <a:spLocks noChangeArrowheads="1"/>
          </p:cNvSpPr>
          <p:nvPr/>
        </p:nvSpPr>
        <p:spPr bwMode="auto">
          <a:xfrm>
            <a:off x="4765676" y="5416550"/>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p>
        </p:txBody>
      </p:sp>
      <p:sp>
        <p:nvSpPr>
          <p:cNvPr id="94" name="Text Box 5"/>
          <p:cNvSpPr txBox="1">
            <a:spLocks noChangeArrowheads="1"/>
          </p:cNvSpPr>
          <p:nvPr/>
        </p:nvSpPr>
        <p:spPr bwMode="auto">
          <a:xfrm>
            <a:off x="4735518" y="5378451"/>
            <a:ext cx="113592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Compute</a:t>
            </a:r>
          </a:p>
        </p:txBody>
      </p:sp>
      <p:sp>
        <p:nvSpPr>
          <p:cNvPr id="97" name="Rectangle 9" descr="Large checker board"/>
          <p:cNvSpPr>
            <a:spLocks noChangeArrowheads="1"/>
          </p:cNvSpPr>
          <p:nvPr/>
        </p:nvSpPr>
        <p:spPr bwMode="auto">
          <a:xfrm>
            <a:off x="3276605" y="5994401"/>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98" name="Rectangle 70" descr="Large checker board"/>
          <p:cNvSpPr>
            <a:spLocks noChangeArrowheads="1"/>
          </p:cNvSpPr>
          <p:nvPr/>
        </p:nvSpPr>
        <p:spPr bwMode="auto">
          <a:xfrm>
            <a:off x="4638676" y="5994401"/>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99" name="Text Box 12"/>
          <p:cNvSpPr txBox="1">
            <a:spLocks noChangeArrowheads="1"/>
          </p:cNvSpPr>
          <p:nvPr/>
        </p:nvSpPr>
        <p:spPr bwMode="auto">
          <a:xfrm>
            <a:off x="2652718" y="5930905"/>
            <a:ext cx="663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Bank 1</a:t>
            </a:r>
          </a:p>
        </p:txBody>
      </p:sp>
      <p:sp>
        <p:nvSpPr>
          <p:cNvPr id="100" name="Rectangle 8"/>
          <p:cNvSpPr>
            <a:spLocks noChangeArrowheads="1"/>
          </p:cNvSpPr>
          <p:nvPr/>
        </p:nvSpPr>
        <p:spPr bwMode="auto">
          <a:xfrm>
            <a:off x="3273430" y="5416550"/>
            <a:ext cx="1362075"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p>
        </p:txBody>
      </p:sp>
      <p:sp>
        <p:nvSpPr>
          <p:cNvPr id="101" name="Text Box 14"/>
          <p:cNvSpPr txBox="1">
            <a:spLocks noChangeArrowheads="1"/>
          </p:cNvSpPr>
          <p:nvPr/>
        </p:nvSpPr>
        <p:spPr bwMode="auto">
          <a:xfrm>
            <a:off x="3657602" y="5397500"/>
            <a:ext cx="64072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Stall</a:t>
            </a:r>
          </a:p>
        </p:txBody>
      </p:sp>
      <p:sp>
        <p:nvSpPr>
          <p:cNvPr id="105" name="Rectangle 69"/>
          <p:cNvSpPr>
            <a:spLocks noChangeArrowheads="1"/>
          </p:cNvSpPr>
          <p:nvPr/>
        </p:nvSpPr>
        <p:spPr bwMode="auto">
          <a:xfrm>
            <a:off x="4621214" y="5422900"/>
            <a:ext cx="155575" cy="301625"/>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87079" name="Text Box 11"/>
          <p:cNvSpPr txBox="1">
            <a:spLocks noChangeArrowheads="1"/>
          </p:cNvSpPr>
          <p:nvPr/>
        </p:nvSpPr>
        <p:spPr bwMode="auto">
          <a:xfrm>
            <a:off x="758825" y="2198690"/>
            <a:ext cx="1901998"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87080" name="Text Box 80"/>
          <p:cNvSpPr txBox="1">
            <a:spLocks noChangeArrowheads="1"/>
          </p:cNvSpPr>
          <p:nvPr/>
        </p:nvSpPr>
        <p:spPr bwMode="auto">
          <a:xfrm>
            <a:off x="107951" y="1544638"/>
            <a:ext cx="46738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99"/>
                </a:solidFill>
                <a:cs typeface="Arial" charset="0"/>
              </a:rPr>
              <a:t>A :</a:t>
            </a:r>
          </a:p>
        </p:txBody>
      </p:sp>
      <p:sp>
        <p:nvSpPr>
          <p:cNvPr id="87081" name="Rectangle 4"/>
          <p:cNvSpPr>
            <a:spLocks noChangeArrowheads="1"/>
          </p:cNvSpPr>
          <p:nvPr/>
        </p:nvSpPr>
        <p:spPr bwMode="auto">
          <a:xfrm>
            <a:off x="547688" y="1565275"/>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p>
        </p:txBody>
      </p:sp>
      <p:sp>
        <p:nvSpPr>
          <p:cNvPr id="87082" name="Text Box 5"/>
          <p:cNvSpPr txBox="1">
            <a:spLocks noChangeArrowheads="1"/>
          </p:cNvSpPr>
          <p:nvPr/>
        </p:nvSpPr>
        <p:spPr bwMode="auto">
          <a:xfrm>
            <a:off x="528643" y="1527176"/>
            <a:ext cx="113592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Compute</a:t>
            </a:r>
          </a:p>
        </p:txBody>
      </p:sp>
      <p:sp>
        <p:nvSpPr>
          <p:cNvPr id="87083" name="Rectangle 8"/>
          <p:cNvSpPr>
            <a:spLocks noChangeArrowheads="1"/>
          </p:cNvSpPr>
          <p:nvPr/>
        </p:nvSpPr>
        <p:spPr bwMode="auto">
          <a:xfrm>
            <a:off x="1765300" y="1565275"/>
            <a:ext cx="1350963"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p>
        </p:txBody>
      </p:sp>
      <p:sp>
        <p:nvSpPr>
          <p:cNvPr id="87084" name="Rectangle 9" descr="Large checker board"/>
          <p:cNvSpPr>
            <a:spLocks noChangeArrowheads="1"/>
          </p:cNvSpPr>
          <p:nvPr/>
        </p:nvSpPr>
        <p:spPr bwMode="auto">
          <a:xfrm>
            <a:off x="1754193" y="1922463"/>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87085" name="Line 10"/>
          <p:cNvSpPr>
            <a:spLocks noChangeShapeType="1"/>
          </p:cNvSpPr>
          <p:nvPr/>
        </p:nvSpPr>
        <p:spPr bwMode="auto">
          <a:xfrm>
            <a:off x="1614488" y="1404938"/>
            <a:ext cx="0" cy="182562"/>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endParaRPr lang="en-US"/>
          </a:p>
        </p:txBody>
      </p:sp>
      <p:sp>
        <p:nvSpPr>
          <p:cNvPr id="87086" name="Text Box 11"/>
          <p:cNvSpPr txBox="1">
            <a:spLocks noChangeArrowheads="1"/>
          </p:cNvSpPr>
          <p:nvPr/>
        </p:nvSpPr>
        <p:spPr bwMode="auto">
          <a:xfrm>
            <a:off x="749300" y="1100138"/>
            <a:ext cx="1901998"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cs typeface="Arial" charset="0"/>
              </a:rPr>
              <a:t>2 DRAM Requests</a:t>
            </a:r>
          </a:p>
        </p:txBody>
      </p:sp>
      <p:sp>
        <p:nvSpPr>
          <p:cNvPr id="87087" name="Text Box 12"/>
          <p:cNvSpPr txBox="1">
            <a:spLocks noChangeArrowheads="1"/>
          </p:cNvSpPr>
          <p:nvPr/>
        </p:nvSpPr>
        <p:spPr bwMode="auto">
          <a:xfrm>
            <a:off x="993775" y="1901825"/>
            <a:ext cx="6619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Bank 0</a:t>
            </a:r>
          </a:p>
        </p:txBody>
      </p:sp>
      <p:sp>
        <p:nvSpPr>
          <p:cNvPr id="87088" name="Text Box 14"/>
          <p:cNvSpPr txBox="1">
            <a:spLocks noChangeArrowheads="1"/>
          </p:cNvSpPr>
          <p:nvPr/>
        </p:nvSpPr>
        <p:spPr bwMode="auto">
          <a:xfrm>
            <a:off x="2141538" y="1546225"/>
            <a:ext cx="64072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Stall</a:t>
            </a:r>
          </a:p>
        </p:txBody>
      </p:sp>
      <p:sp>
        <p:nvSpPr>
          <p:cNvPr id="87089" name="Rectangle 69"/>
          <p:cNvSpPr>
            <a:spLocks noChangeArrowheads="1"/>
          </p:cNvSpPr>
          <p:nvPr/>
        </p:nvSpPr>
        <p:spPr bwMode="auto">
          <a:xfrm>
            <a:off x="1614489" y="1566864"/>
            <a:ext cx="152400" cy="301625"/>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87090" name="Rectangle 70" descr="Large checker board"/>
          <p:cNvSpPr>
            <a:spLocks noChangeArrowheads="1"/>
          </p:cNvSpPr>
          <p:nvPr/>
        </p:nvSpPr>
        <p:spPr bwMode="auto">
          <a:xfrm>
            <a:off x="1617663" y="1922463"/>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87091" name="Rectangle 9" descr="Large checker board"/>
          <p:cNvSpPr>
            <a:spLocks noChangeArrowheads="1"/>
          </p:cNvSpPr>
          <p:nvPr/>
        </p:nvSpPr>
        <p:spPr bwMode="auto">
          <a:xfrm>
            <a:off x="3257550" y="2108201"/>
            <a:ext cx="1360488"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87092" name="Rectangle 70" descr="Large checker board"/>
          <p:cNvSpPr>
            <a:spLocks noChangeArrowheads="1"/>
          </p:cNvSpPr>
          <p:nvPr/>
        </p:nvSpPr>
        <p:spPr bwMode="auto">
          <a:xfrm>
            <a:off x="4618038" y="2108201"/>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87093" name="Rectangle 69"/>
          <p:cNvSpPr>
            <a:spLocks noChangeArrowheads="1"/>
          </p:cNvSpPr>
          <p:nvPr/>
        </p:nvSpPr>
        <p:spPr bwMode="auto">
          <a:xfrm>
            <a:off x="3116263" y="1565275"/>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87094" name="Rectangle 4"/>
          <p:cNvSpPr>
            <a:spLocks noChangeArrowheads="1"/>
          </p:cNvSpPr>
          <p:nvPr/>
        </p:nvSpPr>
        <p:spPr bwMode="auto">
          <a:xfrm>
            <a:off x="4767263" y="1562101"/>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p>
        </p:txBody>
      </p:sp>
      <p:sp>
        <p:nvSpPr>
          <p:cNvPr id="87095" name="Text Box 5"/>
          <p:cNvSpPr txBox="1">
            <a:spLocks noChangeArrowheads="1"/>
          </p:cNvSpPr>
          <p:nvPr/>
        </p:nvSpPr>
        <p:spPr bwMode="auto">
          <a:xfrm>
            <a:off x="4737105" y="1524002"/>
            <a:ext cx="113592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Compute</a:t>
            </a:r>
          </a:p>
        </p:txBody>
      </p:sp>
      <p:sp>
        <p:nvSpPr>
          <p:cNvPr id="87096" name="Text Box 12"/>
          <p:cNvSpPr txBox="1">
            <a:spLocks noChangeArrowheads="1"/>
          </p:cNvSpPr>
          <p:nvPr/>
        </p:nvSpPr>
        <p:spPr bwMode="auto">
          <a:xfrm>
            <a:off x="2633668" y="2054225"/>
            <a:ext cx="6619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Bank 1</a:t>
            </a:r>
          </a:p>
        </p:txBody>
      </p:sp>
      <p:sp>
        <p:nvSpPr>
          <p:cNvPr id="87097" name="Text Box 80"/>
          <p:cNvSpPr txBox="1">
            <a:spLocks noChangeArrowheads="1"/>
          </p:cNvSpPr>
          <p:nvPr/>
        </p:nvSpPr>
        <p:spPr bwMode="auto">
          <a:xfrm>
            <a:off x="117475" y="2632075"/>
            <a:ext cx="40616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B:</a:t>
            </a:r>
          </a:p>
        </p:txBody>
      </p:sp>
      <p:sp>
        <p:nvSpPr>
          <p:cNvPr id="87098" name="Rectangle 4"/>
          <p:cNvSpPr>
            <a:spLocks noChangeArrowheads="1"/>
          </p:cNvSpPr>
          <p:nvPr/>
        </p:nvSpPr>
        <p:spPr bwMode="auto">
          <a:xfrm>
            <a:off x="555625" y="2654301"/>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p>
        </p:txBody>
      </p:sp>
      <p:sp>
        <p:nvSpPr>
          <p:cNvPr id="87099" name="Text Box 5"/>
          <p:cNvSpPr txBox="1">
            <a:spLocks noChangeArrowheads="1"/>
          </p:cNvSpPr>
          <p:nvPr/>
        </p:nvSpPr>
        <p:spPr bwMode="auto">
          <a:xfrm>
            <a:off x="536580" y="2616202"/>
            <a:ext cx="113592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Compute</a:t>
            </a:r>
          </a:p>
        </p:txBody>
      </p:sp>
      <p:sp>
        <p:nvSpPr>
          <p:cNvPr id="87100" name="Rectangle 8"/>
          <p:cNvSpPr>
            <a:spLocks noChangeArrowheads="1"/>
          </p:cNvSpPr>
          <p:nvPr/>
        </p:nvSpPr>
        <p:spPr bwMode="auto">
          <a:xfrm>
            <a:off x="1774825" y="2654301"/>
            <a:ext cx="1350963"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p>
        </p:txBody>
      </p:sp>
      <p:sp>
        <p:nvSpPr>
          <p:cNvPr id="87101" name="Rectangle 9" descr="Large checker board"/>
          <p:cNvSpPr>
            <a:spLocks noChangeArrowheads="1"/>
          </p:cNvSpPr>
          <p:nvPr/>
        </p:nvSpPr>
        <p:spPr bwMode="auto">
          <a:xfrm>
            <a:off x="3282955" y="3221039"/>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87102" name="Line 10"/>
          <p:cNvSpPr>
            <a:spLocks noChangeShapeType="1"/>
          </p:cNvSpPr>
          <p:nvPr/>
        </p:nvSpPr>
        <p:spPr bwMode="auto">
          <a:xfrm>
            <a:off x="1622425" y="2493963"/>
            <a:ext cx="0" cy="182562"/>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lIns="91416" tIns="45709" rIns="91416" bIns="45709"/>
          <a:lstStyle/>
          <a:p>
            <a:endParaRPr lang="en-US"/>
          </a:p>
        </p:txBody>
      </p:sp>
      <p:sp>
        <p:nvSpPr>
          <p:cNvPr id="87103" name="Text Box 12"/>
          <p:cNvSpPr txBox="1">
            <a:spLocks noChangeArrowheads="1"/>
          </p:cNvSpPr>
          <p:nvPr/>
        </p:nvSpPr>
        <p:spPr bwMode="auto">
          <a:xfrm>
            <a:off x="2544768" y="3200405"/>
            <a:ext cx="661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Bank 0</a:t>
            </a:r>
          </a:p>
        </p:txBody>
      </p:sp>
      <p:sp>
        <p:nvSpPr>
          <p:cNvPr id="87104" name="Text Box 14"/>
          <p:cNvSpPr txBox="1">
            <a:spLocks noChangeArrowheads="1"/>
          </p:cNvSpPr>
          <p:nvPr/>
        </p:nvSpPr>
        <p:spPr bwMode="auto">
          <a:xfrm>
            <a:off x="2149476" y="2635251"/>
            <a:ext cx="64072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Stall</a:t>
            </a:r>
          </a:p>
        </p:txBody>
      </p:sp>
      <p:sp>
        <p:nvSpPr>
          <p:cNvPr id="87105" name="Rectangle 69"/>
          <p:cNvSpPr>
            <a:spLocks noChangeArrowheads="1"/>
          </p:cNvSpPr>
          <p:nvPr/>
        </p:nvSpPr>
        <p:spPr bwMode="auto">
          <a:xfrm>
            <a:off x="1622426" y="2655890"/>
            <a:ext cx="152400" cy="301625"/>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87106" name="Rectangle 70" descr="Large checker board"/>
          <p:cNvSpPr>
            <a:spLocks noChangeArrowheads="1"/>
          </p:cNvSpPr>
          <p:nvPr/>
        </p:nvSpPr>
        <p:spPr bwMode="auto">
          <a:xfrm>
            <a:off x="3146425" y="3221039"/>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87107" name="Rectangle 69"/>
          <p:cNvSpPr>
            <a:spLocks noChangeArrowheads="1"/>
          </p:cNvSpPr>
          <p:nvPr/>
        </p:nvSpPr>
        <p:spPr bwMode="auto">
          <a:xfrm>
            <a:off x="3125788" y="2654301"/>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87108" name="Rectangle 4"/>
          <p:cNvSpPr>
            <a:spLocks noChangeArrowheads="1"/>
          </p:cNvSpPr>
          <p:nvPr/>
        </p:nvSpPr>
        <p:spPr bwMode="auto">
          <a:xfrm>
            <a:off x="4765676" y="2651125"/>
            <a:ext cx="1066800" cy="301625"/>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p>
        </p:txBody>
      </p:sp>
      <p:sp>
        <p:nvSpPr>
          <p:cNvPr id="87109" name="Text Box 5"/>
          <p:cNvSpPr txBox="1">
            <a:spLocks noChangeArrowheads="1"/>
          </p:cNvSpPr>
          <p:nvPr/>
        </p:nvSpPr>
        <p:spPr bwMode="auto">
          <a:xfrm>
            <a:off x="4735518" y="2624138"/>
            <a:ext cx="113592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Compute</a:t>
            </a:r>
          </a:p>
        </p:txBody>
      </p:sp>
      <p:sp>
        <p:nvSpPr>
          <p:cNvPr id="87110" name="Rectangle 9" descr="Large checker board"/>
          <p:cNvSpPr>
            <a:spLocks noChangeArrowheads="1"/>
          </p:cNvSpPr>
          <p:nvPr/>
        </p:nvSpPr>
        <p:spPr bwMode="auto">
          <a:xfrm>
            <a:off x="1779593" y="3019425"/>
            <a:ext cx="1360487"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87111" name="Rectangle 70" descr="Large checker board"/>
          <p:cNvSpPr>
            <a:spLocks noChangeArrowheads="1"/>
          </p:cNvSpPr>
          <p:nvPr/>
        </p:nvSpPr>
        <p:spPr bwMode="auto">
          <a:xfrm>
            <a:off x="3140075" y="3019425"/>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87112" name="Text Box 12"/>
          <p:cNvSpPr txBox="1">
            <a:spLocks noChangeArrowheads="1"/>
          </p:cNvSpPr>
          <p:nvPr/>
        </p:nvSpPr>
        <p:spPr bwMode="auto">
          <a:xfrm>
            <a:off x="1155700" y="2967043"/>
            <a:ext cx="661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Bank 1</a:t>
            </a:r>
          </a:p>
        </p:txBody>
      </p:sp>
      <p:sp>
        <p:nvSpPr>
          <p:cNvPr id="87113" name="Rectangle 8"/>
          <p:cNvSpPr>
            <a:spLocks noChangeArrowheads="1"/>
          </p:cNvSpPr>
          <p:nvPr/>
        </p:nvSpPr>
        <p:spPr bwMode="auto">
          <a:xfrm>
            <a:off x="3273425" y="2651125"/>
            <a:ext cx="1350963"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p>
        </p:txBody>
      </p:sp>
      <p:sp>
        <p:nvSpPr>
          <p:cNvPr id="87114" name="Text Box 14"/>
          <p:cNvSpPr txBox="1">
            <a:spLocks noChangeArrowheads="1"/>
          </p:cNvSpPr>
          <p:nvPr/>
        </p:nvSpPr>
        <p:spPr bwMode="auto">
          <a:xfrm>
            <a:off x="3657602" y="2633664"/>
            <a:ext cx="64072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Stall</a:t>
            </a:r>
          </a:p>
        </p:txBody>
      </p:sp>
      <p:sp>
        <p:nvSpPr>
          <p:cNvPr id="87115" name="Rectangle 8"/>
          <p:cNvSpPr>
            <a:spLocks noChangeArrowheads="1"/>
          </p:cNvSpPr>
          <p:nvPr/>
        </p:nvSpPr>
        <p:spPr bwMode="auto">
          <a:xfrm>
            <a:off x="3262318" y="1563688"/>
            <a:ext cx="1349375"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p>
        </p:txBody>
      </p:sp>
      <p:sp>
        <p:nvSpPr>
          <p:cNvPr id="87116" name="Text Box 14"/>
          <p:cNvSpPr txBox="1">
            <a:spLocks noChangeArrowheads="1"/>
          </p:cNvSpPr>
          <p:nvPr/>
        </p:nvSpPr>
        <p:spPr bwMode="auto">
          <a:xfrm>
            <a:off x="3636963" y="1544638"/>
            <a:ext cx="64072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Stall</a:t>
            </a:r>
          </a:p>
        </p:txBody>
      </p:sp>
      <p:sp>
        <p:nvSpPr>
          <p:cNvPr id="87117" name="Rectangle 69"/>
          <p:cNvSpPr>
            <a:spLocks noChangeArrowheads="1"/>
          </p:cNvSpPr>
          <p:nvPr/>
        </p:nvSpPr>
        <p:spPr bwMode="auto">
          <a:xfrm>
            <a:off x="4611688" y="1566864"/>
            <a:ext cx="152400" cy="301625"/>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87118" name="Rectangle 69"/>
          <p:cNvSpPr>
            <a:spLocks noChangeArrowheads="1"/>
          </p:cNvSpPr>
          <p:nvPr/>
        </p:nvSpPr>
        <p:spPr bwMode="auto">
          <a:xfrm>
            <a:off x="4621214" y="2655890"/>
            <a:ext cx="152400" cy="301625"/>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87119" name="Text Box 66"/>
          <p:cNvSpPr txBox="1">
            <a:spLocks noChangeArrowheads="1"/>
          </p:cNvSpPr>
          <p:nvPr/>
        </p:nvSpPr>
        <p:spPr bwMode="auto">
          <a:xfrm>
            <a:off x="77789" y="871538"/>
            <a:ext cx="255270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i="1">
                <a:cs typeface="Arial" charset="0"/>
              </a:rPr>
              <a:t>Baseline Scheduler:</a:t>
            </a:r>
          </a:p>
        </p:txBody>
      </p:sp>
      <p:sp>
        <p:nvSpPr>
          <p:cNvPr id="132" name="Rectangle 4"/>
          <p:cNvSpPr>
            <a:spLocks noChangeArrowheads="1"/>
          </p:cNvSpPr>
          <p:nvPr/>
        </p:nvSpPr>
        <p:spPr bwMode="auto">
          <a:xfrm>
            <a:off x="549275" y="4287839"/>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p>
        </p:txBody>
      </p:sp>
      <p:sp>
        <p:nvSpPr>
          <p:cNvPr id="133" name="Text Box 5"/>
          <p:cNvSpPr txBox="1">
            <a:spLocks noChangeArrowheads="1"/>
          </p:cNvSpPr>
          <p:nvPr/>
        </p:nvSpPr>
        <p:spPr bwMode="auto">
          <a:xfrm>
            <a:off x="530230" y="4249739"/>
            <a:ext cx="113592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Compute</a:t>
            </a:r>
          </a:p>
        </p:txBody>
      </p:sp>
      <p:sp>
        <p:nvSpPr>
          <p:cNvPr id="134" name="Rectangle 8"/>
          <p:cNvSpPr>
            <a:spLocks noChangeArrowheads="1"/>
          </p:cNvSpPr>
          <p:nvPr/>
        </p:nvSpPr>
        <p:spPr bwMode="auto">
          <a:xfrm>
            <a:off x="1766888" y="4287839"/>
            <a:ext cx="1350962"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p>
        </p:txBody>
      </p:sp>
      <p:sp>
        <p:nvSpPr>
          <p:cNvPr id="135" name="Rectangle 9" descr="Large checker board"/>
          <p:cNvSpPr>
            <a:spLocks noChangeArrowheads="1"/>
          </p:cNvSpPr>
          <p:nvPr/>
        </p:nvSpPr>
        <p:spPr bwMode="auto">
          <a:xfrm>
            <a:off x="1755780" y="4646613"/>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136" name="Text Box 12"/>
          <p:cNvSpPr txBox="1">
            <a:spLocks noChangeArrowheads="1"/>
          </p:cNvSpPr>
          <p:nvPr/>
        </p:nvSpPr>
        <p:spPr bwMode="auto">
          <a:xfrm>
            <a:off x="1006475" y="4603755"/>
            <a:ext cx="661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Bank 0</a:t>
            </a:r>
          </a:p>
        </p:txBody>
      </p:sp>
      <p:sp>
        <p:nvSpPr>
          <p:cNvPr id="137" name="Text Box 14"/>
          <p:cNvSpPr txBox="1">
            <a:spLocks noChangeArrowheads="1"/>
          </p:cNvSpPr>
          <p:nvPr/>
        </p:nvSpPr>
        <p:spPr bwMode="auto">
          <a:xfrm>
            <a:off x="2143127" y="4268789"/>
            <a:ext cx="64072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Stall</a:t>
            </a:r>
          </a:p>
        </p:txBody>
      </p:sp>
      <p:sp>
        <p:nvSpPr>
          <p:cNvPr id="138" name="Rectangle 69"/>
          <p:cNvSpPr>
            <a:spLocks noChangeArrowheads="1"/>
          </p:cNvSpPr>
          <p:nvPr/>
        </p:nvSpPr>
        <p:spPr bwMode="auto">
          <a:xfrm>
            <a:off x="1616076" y="4289425"/>
            <a:ext cx="152400" cy="301625"/>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139" name="Rectangle 70" descr="Large checker board"/>
          <p:cNvSpPr>
            <a:spLocks noChangeArrowheads="1"/>
          </p:cNvSpPr>
          <p:nvPr/>
        </p:nvSpPr>
        <p:spPr bwMode="auto">
          <a:xfrm>
            <a:off x="1619250" y="4646613"/>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140" name="Rectangle 9" descr="Large checker board"/>
          <p:cNvSpPr>
            <a:spLocks noChangeArrowheads="1"/>
          </p:cNvSpPr>
          <p:nvPr/>
        </p:nvSpPr>
        <p:spPr bwMode="auto">
          <a:xfrm>
            <a:off x="1760543" y="4875213"/>
            <a:ext cx="1362075"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141" name="Rectangle 70" descr="Large checker board"/>
          <p:cNvSpPr>
            <a:spLocks noChangeArrowheads="1"/>
          </p:cNvSpPr>
          <p:nvPr/>
        </p:nvSpPr>
        <p:spPr bwMode="auto">
          <a:xfrm>
            <a:off x="3122613" y="4875213"/>
            <a:ext cx="152400" cy="152400"/>
          </a:xfrm>
          <a:prstGeom prst="rect">
            <a:avLst/>
          </a:prstGeom>
          <a:pattFill prst="lgCheck">
            <a:fgClr>
              <a:srgbClr val="0000FF"/>
            </a:fgClr>
            <a:bgClr>
              <a:schemeClr val="bg1"/>
            </a:bgClr>
          </a:pattFill>
          <a:ln w="9525">
            <a:solidFill>
              <a:schemeClr val="tx1"/>
            </a:solidFill>
            <a:miter lim="800000"/>
            <a:headEnd/>
            <a:tailEnd/>
          </a:ln>
        </p:spPr>
        <p:txBody>
          <a:bodyPr wrap="none" lIns="91416" tIns="45709" rIns="91416" bIns="45709" anchor="ctr"/>
          <a:lstStyle/>
          <a:p>
            <a:endParaRPr lang="en-US"/>
          </a:p>
        </p:txBody>
      </p:sp>
      <p:sp>
        <p:nvSpPr>
          <p:cNvPr id="142" name="Rectangle 69"/>
          <p:cNvSpPr>
            <a:spLocks noChangeArrowheads="1"/>
          </p:cNvSpPr>
          <p:nvPr/>
        </p:nvSpPr>
        <p:spPr bwMode="auto">
          <a:xfrm>
            <a:off x="3117850" y="4287839"/>
            <a:ext cx="152400" cy="304800"/>
          </a:xfrm>
          <a:prstGeom prst="rect">
            <a:avLst/>
          </a:prstGeom>
          <a:solidFill>
            <a:srgbClr val="FF0000"/>
          </a:solidFill>
          <a:ln w="9525">
            <a:solidFill>
              <a:schemeClr val="tx1"/>
            </a:solidFill>
            <a:miter lim="800000"/>
            <a:headEnd/>
            <a:tailEnd/>
          </a:ln>
        </p:spPr>
        <p:txBody>
          <a:bodyPr wrap="none" lIns="91416" tIns="45709" rIns="91416" bIns="45709" anchor="ctr"/>
          <a:lstStyle/>
          <a:p>
            <a:endParaRPr lang="en-US">
              <a:solidFill>
                <a:srgbClr val="FF0000"/>
              </a:solidFill>
            </a:endParaRPr>
          </a:p>
        </p:txBody>
      </p:sp>
      <p:sp>
        <p:nvSpPr>
          <p:cNvPr id="143" name="Rectangle 4"/>
          <p:cNvSpPr>
            <a:spLocks noChangeArrowheads="1"/>
          </p:cNvSpPr>
          <p:nvPr/>
        </p:nvSpPr>
        <p:spPr bwMode="auto">
          <a:xfrm>
            <a:off x="3260725" y="4284663"/>
            <a:ext cx="1066800" cy="304800"/>
          </a:xfrm>
          <a:prstGeom prst="rect">
            <a:avLst/>
          </a:prstGeom>
          <a:solidFill>
            <a:srgbClr val="00FF00"/>
          </a:solidFill>
          <a:ln w="9525">
            <a:solidFill>
              <a:schemeClr val="tx1"/>
            </a:solidFill>
            <a:miter lim="800000"/>
            <a:headEnd/>
            <a:tailEnd/>
          </a:ln>
        </p:spPr>
        <p:txBody>
          <a:bodyPr wrap="none" lIns="91416" tIns="45709" rIns="91416" bIns="45709" anchor="ctr"/>
          <a:lstStyle/>
          <a:p>
            <a:endParaRPr lang="en-US"/>
          </a:p>
        </p:txBody>
      </p:sp>
      <p:sp>
        <p:nvSpPr>
          <p:cNvPr id="144" name="Text Box 5"/>
          <p:cNvSpPr txBox="1">
            <a:spLocks noChangeArrowheads="1"/>
          </p:cNvSpPr>
          <p:nvPr/>
        </p:nvSpPr>
        <p:spPr bwMode="auto">
          <a:xfrm>
            <a:off x="3230568" y="4246563"/>
            <a:ext cx="113592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Compute</a:t>
            </a:r>
          </a:p>
        </p:txBody>
      </p:sp>
      <p:sp>
        <p:nvSpPr>
          <p:cNvPr id="145" name="Text Box 12"/>
          <p:cNvSpPr txBox="1">
            <a:spLocks noChangeArrowheads="1"/>
          </p:cNvSpPr>
          <p:nvPr/>
        </p:nvSpPr>
        <p:spPr bwMode="auto">
          <a:xfrm>
            <a:off x="1158875" y="4832350"/>
            <a:ext cx="6619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cs typeface="Arial" charset="0"/>
              </a:rPr>
              <a:t>Bank 1</a:t>
            </a:r>
          </a:p>
        </p:txBody>
      </p:sp>
      <p:sp>
        <p:nvSpPr>
          <p:cNvPr id="146" name="Line 62"/>
          <p:cNvSpPr>
            <a:spLocks noChangeShapeType="1"/>
          </p:cNvSpPr>
          <p:nvPr/>
        </p:nvSpPr>
        <p:spPr bwMode="auto">
          <a:xfrm>
            <a:off x="4327525" y="4022730"/>
            <a:ext cx="0" cy="823913"/>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lIns="91416" tIns="45709" rIns="91416" bIns="45709"/>
          <a:lstStyle/>
          <a:p>
            <a:endParaRPr lang="en-US"/>
          </a:p>
        </p:txBody>
      </p:sp>
      <p:sp>
        <p:nvSpPr>
          <p:cNvPr id="147" name="Line 63"/>
          <p:cNvSpPr>
            <a:spLocks noChangeShapeType="1"/>
          </p:cNvSpPr>
          <p:nvPr/>
        </p:nvSpPr>
        <p:spPr bwMode="auto">
          <a:xfrm>
            <a:off x="5851525" y="1371600"/>
            <a:ext cx="0" cy="3475038"/>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lIns="91416" tIns="45709" rIns="91416" bIns="45709"/>
          <a:lstStyle/>
          <a:p>
            <a:endParaRPr lang="en-US"/>
          </a:p>
        </p:txBody>
      </p:sp>
      <p:sp>
        <p:nvSpPr>
          <p:cNvPr id="148" name="Line 64"/>
          <p:cNvSpPr>
            <a:spLocks noChangeShapeType="1"/>
          </p:cNvSpPr>
          <p:nvPr/>
        </p:nvSpPr>
        <p:spPr bwMode="auto">
          <a:xfrm>
            <a:off x="4327530" y="4429125"/>
            <a:ext cx="1554163" cy="0"/>
          </a:xfrm>
          <a:prstGeom prst="line">
            <a:avLst/>
          </a:prstGeom>
          <a:noFill/>
          <a:ln w="25400">
            <a:solidFill>
              <a:srgbClr val="800000"/>
            </a:solidFill>
            <a:round/>
            <a:headEnd type="arrow" w="med" len="med"/>
            <a:tailEnd type="arrow" w="med" len="med"/>
          </a:ln>
          <a:extLst>
            <a:ext uri="{909E8E84-426E-40dd-AFC4-6F175D3DCCD1}">
              <a14:hiddenFill xmlns:a14="http://schemas.microsoft.com/office/drawing/2010/main">
                <a:noFill/>
              </a14:hiddenFill>
            </a:ext>
          </a:extLst>
        </p:spPr>
        <p:txBody>
          <a:bodyPr lIns="91416" tIns="45709" rIns="91416" bIns="45709"/>
          <a:lstStyle/>
          <a:p>
            <a:endParaRPr lang="en-US"/>
          </a:p>
        </p:txBody>
      </p:sp>
      <p:sp>
        <p:nvSpPr>
          <p:cNvPr id="149" name="Text Box 65"/>
          <p:cNvSpPr txBox="1">
            <a:spLocks noChangeArrowheads="1"/>
          </p:cNvSpPr>
          <p:nvPr/>
        </p:nvSpPr>
        <p:spPr bwMode="auto">
          <a:xfrm>
            <a:off x="4406900" y="4418014"/>
            <a:ext cx="1676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b="1">
                <a:solidFill>
                  <a:srgbClr val="990000"/>
                </a:solidFill>
                <a:cs typeface="Arial" charset="0"/>
              </a:rPr>
              <a:t>Saved Cycles</a:t>
            </a:r>
          </a:p>
        </p:txBody>
      </p:sp>
      <p:sp>
        <p:nvSpPr>
          <p:cNvPr id="150" name="Text Box 80"/>
          <p:cNvSpPr txBox="1">
            <a:spLocks noChangeArrowheads="1"/>
          </p:cNvSpPr>
          <p:nvPr/>
        </p:nvSpPr>
        <p:spPr bwMode="auto">
          <a:xfrm>
            <a:off x="6002338" y="4441825"/>
            <a:ext cx="3067050" cy="120030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0000"/>
                </a:solidFill>
                <a:cs typeface="Arial" charset="0"/>
              </a:rPr>
              <a:t>Average stall-time: ~1.5 bank access latencies</a:t>
            </a:r>
          </a:p>
        </p:txBody>
      </p:sp>
    </p:spTree>
    <p:extLst>
      <p:ext uri="{BB962C8B-B14F-4D97-AF65-F5344CB8AC3E}">
        <p14:creationId xmlns:p14="http://schemas.microsoft.com/office/powerpoint/2010/main" val="13159990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slide(fromLeft)">
                                      <p:cBhvr>
                                        <p:cTn id="7" dur="500"/>
                                        <p:tgtEl>
                                          <p:spTgt spid="80"/>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slide(fromLeft)">
                                      <p:cBhvr>
                                        <p:cTn id="10" dur="500"/>
                                        <p:tgtEl>
                                          <p:spTgt spid="81"/>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132"/>
                                        </p:tgtEl>
                                        <p:attrNameLst>
                                          <p:attrName>style.visibility</p:attrName>
                                        </p:attrNameLst>
                                      </p:cBhvr>
                                      <p:to>
                                        <p:strVal val="visible"/>
                                      </p:to>
                                    </p:set>
                                    <p:animEffect transition="in" filter="slide(fromLeft)">
                                      <p:cBhvr>
                                        <p:cTn id="13" dur="500"/>
                                        <p:tgtEl>
                                          <p:spTgt spid="132"/>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slide(fromLeft)">
                                      <p:cBhvr>
                                        <p:cTn id="16" dur="500"/>
                                        <p:tgtEl>
                                          <p:spTgt spid="13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slide(fromTop)">
                                      <p:cBhvr>
                                        <p:cTn id="21" dur="500"/>
                                        <p:tgtEl>
                                          <p:spTgt spid="49"/>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slide(fromTop)">
                                      <p:cBhvr>
                                        <p:cTn id="24" dur="500"/>
                                        <p:tgtEl>
                                          <p:spTgt spid="50"/>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slide(fromTop)">
                                      <p:cBhvr>
                                        <p:cTn id="27" dur="500"/>
                                        <p:tgtEl>
                                          <p:spTgt spid="84"/>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85"/>
                                        </p:tgtEl>
                                        <p:attrNameLst>
                                          <p:attrName>style.visibility</p:attrName>
                                        </p:attrNameLst>
                                      </p:cBhvr>
                                      <p:to>
                                        <p:strVal val="visible"/>
                                      </p:to>
                                    </p:set>
                                    <p:animEffect transition="in" filter="slide(fromTop)">
                                      <p:cBhvr>
                                        <p:cTn id="30" dur="500"/>
                                        <p:tgtEl>
                                          <p:spTgt spid="8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mph" presetSubtype="2" fill="hold" nodeType="clickEffect">
                                  <p:stCondLst>
                                    <p:cond delay="0"/>
                                  </p:stCondLst>
                                  <p:childTnLst>
                                    <p:animClr clrSpc="rgb" dir="cw">
                                      <p:cBhvr>
                                        <p:cTn id="44" dur="500" fill="hold"/>
                                        <p:tgtEl>
                                          <p:spTgt spid="28"/>
                                        </p:tgtEl>
                                        <p:attrNameLst>
                                          <p:attrName>fillcolor</p:attrName>
                                        </p:attrNameLst>
                                      </p:cBhvr>
                                      <p:to>
                                        <a:srgbClr val="0000FF"/>
                                      </p:to>
                                    </p:animClr>
                                    <p:set>
                                      <p:cBhvr>
                                        <p:cTn id="45" dur="500" fill="hold"/>
                                        <p:tgtEl>
                                          <p:spTgt spid="28"/>
                                        </p:tgtEl>
                                        <p:attrNameLst>
                                          <p:attrName>fill.type</p:attrName>
                                        </p:attrNameLst>
                                      </p:cBhvr>
                                      <p:to>
                                        <p:strVal val="solid"/>
                                      </p:to>
                                    </p:set>
                                    <p:set>
                                      <p:cBhvr>
                                        <p:cTn id="46" dur="500" fill="hold"/>
                                        <p:tgtEl>
                                          <p:spTgt spid="28"/>
                                        </p:tgtEl>
                                        <p:attrNameLst>
                                          <p:attrName>fill.on</p:attrName>
                                        </p:attrNameLst>
                                      </p:cBhvr>
                                      <p:to>
                                        <p:strVal val="tru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2" presetClass="entr" presetSubtype="8" fill="hold" grpId="0" nodeType="clickEffect">
                                  <p:stCondLst>
                                    <p:cond delay="0"/>
                                  </p:stCondLst>
                                  <p:childTnLst>
                                    <p:set>
                                      <p:cBhvr>
                                        <p:cTn id="52" dur="1" fill="hold">
                                          <p:stCondLst>
                                            <p:cond delay="0"/>
                                          </p:stCondLst>
                                        </p:cTn>
                                        <p:tgtEl>
                                          <p:spTgt spid="138"/>
                                        </p:tgtEl>
                                        <p:attrNameLst>
                                          <p:attrName>style.visibility</p:attrName>
                                        </p:attrNameLst>
                                      </p:cBhvr>
                                      <p:to>
                                        <p:strVal val="visible"/>
                                      </p:to>
                                    </p:set>
                                    <p:animEffect transition="in" filter="slide(fromLeft)">
                                      <p:cBhvr>
                                        <p:cTn id="53" dur="500"/>
                                        <p:tgtEl>
                                          <p:spTgt spid="138"/>
                                        </p:tgtEl>
                                      </p:cBhvr>
                                    </p:animEffect>
                                  </p:childTnLst>
                                </p:cTn>
                              </p:par>
                              <p:par>
                                <p:cTn id="54" presetID="12" presetClass="entr" presetSubtype="8" fill="hold" grpId="0" nodeType="withEffect">
                                  <p:stCondLst>
                                    <p:cond delay="0"/>
                                  </p:stCondLst>
                                  <p:childTnLst>
                                    <p:set>
                                      <p:cBhvr>
                                        <p:cTn id="55" dur="1" fill="hold">
                                          <p:stCondLst>
                                            <p:cond delay="0"/>
                                          </p:stCondLst>
                                        </p:cTn>
                                        <p:tgtEl>
                                          <p:spTgt spid="88"/>
                                        </p:tgtEl>
                                        <p:attrNameLst>
                                          <p:attrName>style.visibility</p:attrName>
                                        </p:attrNameLst>
                                      </p:cBhvr>
                                      <p:to>
                                        <p:strVal val="visible"/>
                                      </p:to>
                                    </p:set>
                                    <p:animEffect transition="in" filter="slide(fromLeft)">
                                      <p:cBhvr>
                                        <p:cTn id="56" dur="500"/>
                                        <p:tgtEl>
                                          <p:spTgt spid="88"/>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Effect transition="in" filter="slide(fromLeft)">
                                      <p:cBhvr>
                                        <p:cTn id="59" dur="500"/>
                                        <p:tgtEl>
                                          <p:spTgt spid="139"/>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slide(fromLeft)">
                                      <p:cBhvr>
                                        <p:cTn id="62" dur="500"/>
                                        <p:tgtEl>
                                          <p:spTgt spid="13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mph" presetSubtype="2" fill="hold" nodeType="withEffect">
                                  <p:stCondLst>
                                    <p:cond delay="0"/>
                                  </p:stCondLst>
                                  <p:childTnLst>
                                    <p:animClr clrSpc="rgb" dir="cw">
                                      <p:cBhvr>
                                        <p:cTn id="68" dur="500" fill="hold"/>
                                        <p:tgtEl>
                                          <p:spTgt spid="30"/>
                                        </p:tgtEl>
                                        <p:attrNameLst>
                                          <p:attrName>fillcolor</p:attrName>
                                        </p:attrNameLst>
                                      </p:cBhvr>
                                      <p:to>
                                        <a:srgbClr val="0000FF"/>
                                      </p:to>
                                    </p:animClr>
                                    <p:set>
                                      <p:cBhvr>
                                        <p:cTn id="69" dur="500" fill="hold"/>
                                        <p:tgtEl>
                                          <p:spTgt spid="30"/>
                                        </p:tgtEl>
                                        <p:attrNameLst>
                                          <p:attrName>fill.type</p:attrName>
                                        </p:attrNameLst>
                                      </p:cBhvr>
                                      <p:to>
                                        <p:strVal val="solid"/>
                                      </p:to>
                                    </p:set>
                                    <p:set>
                                      <p:cBhvr>
                                        <p:cTn id="70" dur="500" fill="hold"/>
                                        <p:tgtEl>
                                          <p:spTgt spid="30"/>
                                        </p:tgtEl>
                                        <p:attrNameLst>
                                          <p:attrName>fill.on</p:attrName>
                                        </p:attrNameLst>
                                      </p:cBhvr>
                                      <p:to>
                                        <p:strVal val="tru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2" presetClass="entr" presetSubtype="8" fill="hold" grpId="0" nodeType="clickEffect">
                                  <p:stCondLst>
                                    <p:cond delay="0"/>
                                  </p:stCondLst>
                                  <p:childTnLst>
                                    <p:set>
                                      <p:cBhvr>
                                        <p:cTn id="74" dur="1" fill="hold">
                                          <p:stCondLst>
                                            <p:cond delay="0"/>
                                          </p:stCondLst>
                                        </p:cTn>
                                        <p:tgtEl>
                                          <p:spTgt spid="145"/>
                                        </p:tgtEl>
                                        <p:attrNameLst>
                                          <p:attrName>style.visibility</p:attrName>
                                        </p:attrNameLst>
                                      </p:cBhvr>
                                      <p:to>
                                        <p:strVal val="visible"/>
                                      </p:to>
                                    </p:set>
                                    <p:animEffect transition="in" filter="slide(fromLeft)">
                                      <p:cBhvr>
                                        <p:cTn id="75" dur="500"/>
                                        <p:tgtEl>
                                          <p:spTgt spid="145"/>
                                        </p:tgtEl>
                                      </p:cBhvr>
                                    </p:animEffect>
                                  </p:childTnLst>
                                </p:cTn>
                              </p:par>
                              <p:par>
                                <p:cTn id="76" presetID="12" presetClass="entr" presetSubtype="8" fill="hold" grpId="0" nodeType="withEffect">
                                  <p:stCondLst>
                                    <p:cond delay="0"/>
                                  </p:stCondLst>
                                  <p:childTnLst>
                                    <p:set>
                                      <p:cBhvr>
                                        <p:cTn id="77" dur="1" fill="hold">
                                          <p:stCondLst>
                                            <p:cond delay="0"/>
                                          </p:stCondLst>
                                        </p:cTn>
                                        <p:tgtEl>
                                          <p:spTgt spid="134"/>
                                        </p:tgtEl>
                                        <p:attrNameLst>
                                          <p:attrName>style.visibility</p:attrName>
                                        </p:attrNameLst>
                                      </p:cBhvr>
                                      <p:to>
                                        <p:strVal val="visible"/>
                                      </p:to>
                                    </p:set>
                                    <p:animEffect transition="in" filter="slide(fromLeft)">
                                      <p:cBhvr>
                                        <p:cTn id="78" dur="500"/>
                                        <p:tgtEl>
                                          <p:spTgt spid="134"/>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137"/>
                                        </p:tgtEl>
                                        <p:attrNameLst>
                                          <p:attrName>style.visibility</p:attrName>
                                        </p:attrNameLst>
                                      </p:cBhvr>
                                      <p:to>
                                        <p:strVal val="visible"/>
                                      </p:to>
                                    </p:set>
                                    <p:animEffect transition="in" filter="slide(fromLeft)">
                                      <p:cBhvr>
                                        <p:cTn id="81" dur="500"/>
                                        <p:tgtEl>
                                          <p:spTgt spid="137"/>
                                        </p:tgtEl>
                                      </p:cBhvr>
                                    </p:animEffect>
                                  </p:childTnLst>
                                </p:cTn>
                              </p:par>
                              <p:par>
                                <p:cTn id="82" presetID="12" presetClass="entr" presetSubtype="8" fill="hold" grpId="0" nodeType="withEffect">
                                  <p:stCondLst>
                                    <p:cond delay="0"/>
                                  </p:stCondLst>
                                  <p:childTnLst>
                                    <p:set>
                                      <p:cBhvr>
                                        <p:cTn id="83" dur="1" fill="hold">
                                          <p:stCondLst>
                                            <p:cond delay="0"/>
                                          </p:stCondLst>
                                        </p:cTn>
                                        <p:tgtEl>
                                          <p:spTgt spid="135"/>
                                        </p:tgtEl>
                                        <p:attrNameLst>
                                          <p:attrName>style.visibility</p:attrName>
                                        </p:attrNameLst>
                                      </p:cBhvr>
                                      <p:to>
                                        <p:strVal val="visible"/>
                                      </p:to>
                                    </p:set>
                                    <p:animEffect transition="in" filter="slide(fromLeft)">
                                      <p:cBhvr>
                                        <p:cTn id="84" dur="500"/>
                                        <p:tgtEl>
                                          <p:spTgt spid="135"/>
                                        </p:tgtEl>
                                      </p:cBhvr>
                                    </p:animEffect>
                                  </p:childTnLst>
                                </p:cTn>
                              </p:par>
                              <p:par>
                                <p:cTn id="85" presetID="12" presetClass="entr" presetSubtype="8" fill="hold" grpId="0" nodeType="with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slide(fromLeft)">
                                      <p:cBhvr>
                                        <p:cTn id="87" dur="500"/>
                                        <p:tgtEl>
                                          <p:spTgt spid="140"/>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82"/>
                                        </p:tgtEl>
                                        <p:attrNameLst>
                                          <p:attrName>style.visibility</p:attrName>
                                        </p:attrNameLst>
                                      </p:cBhvr>
                                      <p:to>
                                        <p:strVal val="visible"/>
                                      </p:to>
                                    </p:set>
                                    <p:animEffect transition="in" filter="slide(fromLeft)">
                                      <p:cBhvr>
                                        <p:cTn id="90" dur="500"/>
                                        <p:tgtEl>
                                          <p:spTgt spid="82"/>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slide(fromLeft)">
                                      <p:cBhvr>
                                        <p:cTn id="93" dur="500"/>
                                        <p:tgtEl>
                                          <p:spTgt spid="87"/>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37"/>
                                        </p:tgtEl>
                                        <p:attrNameLst>
                                          <p:attrName>style.visibility</p:attrName>
                                        </p:attrNameLst>
                                      </p:cBhvr>
                                      <p:to>
                                        <p:strVal val="hidden"/>
                                      </p:to>
                                    </p:set>
                                  </p:childTnLst>
                                </p:cTn>
                              </p:par>
                              <p:par>
                                <p:cTn id="98" presetID="1" presetClass="emph" presetSubtype="2" fill="hold" nodeType="withEffect">
                                  <p:stCondLst>
                                    <p:cond delay="0"/>
                                  </p:stCondLst>
                                  <p:childTnLst>
                                    <p:animClr clrSpc="rgb" dir="cw">
                                      <p:cBhvr>
                                        <p:cTn id="99" dur="500" fill="hold"/>
                                        <p:tgtEl>
                                          <p:spTgt spid="28"/>
                                        </p:tgtEl>
                                        <p:attrNameLst>
                                          <p:attrName>fillcolor</p:attrName>
                                        </p:attrNameLst>
                                      </p:cBhvr>
                                      <p:to>
                                        <a:schemeClr val="bg1"/>
                                      </p:to>
                                    </p:animClr>
                                    <p:set>
                                      <p:cBhvr>
                                        <p:cTn id="100" dur="500" fill="hold"/>
                                        <p:tgtEl>
                                          <p:spTgt spid="28"/>
                                        </p:tgtEl>
                                        <p:attrNameLst>
                                          <p:attrName>fill.type</p:attrName>
                                        </p:attrNameLst>
                                      </p:cBhvr>
                                      <p:to>
                                        <p:strVal val="solid"/>
                                      </p:to>
                                    </p:set>
                                    <p:set>
                                      <p:cBhvr>
                                        <p:cTn id="101" dur="500" fill="hold"/>
                                        <p:tgtEl>
                                          <p:spTgt spid="28"/>
                                        </p:tgtEl>
                                        <p:attrNameLst>
                                          <p:attrName>fill.on</p:attrName>
                                        </p:attrNameLst>
                                      </p:cBhvr>
                                      <p:to>
                                        <p:strVal val="true"/>
                                      </p:to>
                                    </p:set>
                                  </p:childTnLst>
                                </p:cTn>
                              </p:par>
                              <p:par>
                                <p:cTn id="102" presetID="3" presetClass="emph" presetSubtype="2" fill="hold" nodeType="withEffect">
                                  <p:stCondLst>
                                    <p:cond delay="0"/>
                                  </p:stCondLst>
                                  <p:childTnLst>
                                    <p:animClr clrSpc="rgb" dir="cw">
                                      <p:cBhvr override="childStyle">
                                        <p:cTn id="103" dur="500" fill="hold"/>
                                        <p:tgtEl>
                                          <p:spTgt spid="33">
                                            <p:txEl>
                                              <p:pRg st="0" end="0"/>
                                            </p:txEl>
                                          </p:spTgt>
                                        </p:tgtEl>
                                        <p:attrNameLst>
                                          <p:attrName>style.color</p:attrName>
                                        </p:attrNameLst>
                                      </p:cBhvr>
                                      <p:to>
                                        <a:srgbClr val="B2B2B2"/>
                                      </p:to>
                                    </p:animClr>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39"/>
                                        </p:tgtEl>
                                        <p:attrNameLst>
                                          <p:attrName>style.visibility</p:attrName>
                                        </p:attrNameLst>
                                      </p:cBhvr>
                                      <p:to>
                                        <p:strVal val="visible"/>
                                      </p:to>
                                    </p:set>
                                  </p:childTnLst>
                                </p:cTn>
                              </p:par>
                              <p:par>
                                <p:cTn id="108" presetID="1" presetClass="emph" presetSubtype="2" fill="hold" nodeType="withEffect">
                                  <p:stCondLst>
                                    <p:cond delay="0"/>
                                  </p:stCondLst>
                                  <p:childTnLst>
                                    <p:animClr clrSpc="rgb" dir="cw">
                                      <p:cBhvr>
                                        <p:cTn id="109" dur="500" fill="hold"/>
                                        <p:tgtEl>
                                          <p:spTgt spid="28"/>
                                        </p:tgtEl>
                                        <p:attrNameLst>
                                          <p:attrName>fillcolor</p:attrName>
                                        </p:attrNameLst>
                                      </p:cBhvr>
                                      <p:to>
                                        <a:srgbClr val="FF0000"/>
                                      </p:to>
                                    </p:animClr>
                                    <p:set>
                                      <p:cBhvr>
                                        <p:cTn id="110" dur="500" fill="hold"/>
                                        <p:tgtEl>
                                          <p:spTgt spid="28"/>
                                        </p:tgtEl>
                                        <p:attrNameLst>
                                          <p:attrName>fill.type</p:attrName>
                                        </p:attrNameLst>
                                      </p:cBhvr>
                                      <p:to>
                                        <p:strVal val="solid"/>
                                      </p:to>
                                    </p:set>
                                    <p:set>
                                      <p:cBhvr>
                                        <p:cTn id="111" dur="500" fill="hold"/>
                                        <p:tgtEl>
                                          <p:spTgt spid="28"/>
                                        </p:tgtEl>
                                        <p:attrNameLst>
                                          <p:attrName>fill.on</p:attrName>
                                        </p:attrNameLst>
                                      </p:cBhvr>
                                      <p:to>
                                        <p:strVal val="tru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2" presetClass="entr" presetSubtype="8" fill="hold" nodeType="clickEffect">
                                  <p:stCondLst>
                                    <p:cond delay="0"/>
                                  </p:stCondLst>
                                  <p:childTnLst>
                                    <p:set>
                                      <p:cBhvr>
                                        <p:cTn id="115" dur="1" fill="hold">
                                          <p:stCondLst>
                                            <p:cond delay="0"/>
                                          </p:stCondLst>
                                        </p:cTn>
                                        <p:tgtEl>
                                          <p:spTgt spid="92"/>
                                        </p:tgtEl>
                                        <p:attrNameLst>
                                          <p:attrName>style.visibility</p:attrName>
                                        </p:attrNameLst>
                                      </p:cBhvr>
                                      <p:to>
                                        <p:strVal val="visible"/>
                                      </p:to>
                                    </p:set>
                                    <p:animEffect transition="in" filter="slide(fromLeft)">
                                      <p:cBhvr>
                                        <p:cTn id="116" dur="500"/>
                                        <p:tgtEl>
                                          <p:spTgt spid="92"/>
                                        </p:tgtEl>
                                      </p:cBhvr>
                                    </p:animEffect>
                                  </p:childTnLst>
                                </p:cTn>
                              </p:par>
                              <p:par>
                                <p:cTn id="117" presetID="12" presetClass="entr" presetSubtype="8" fill="hold" nodeType="withEffect">
                                  <p:stCondLst>
                                    <p:cond delay="0"/>
                                  </p:stCondLst>
                                  <p:childTnLst>
                                    <p:set>
                                      <p:cBhvr>
                                        <p:cTn id="118" dur="1" fill="hold">
                                          <p:stCondLst>
                                            <p:cond delay="0"/>
                                          </p:stCondLst>
                                        </p:cTn>
                                        <p:tgtEl>
                                          <p:spTgt spid="89"/>
                                        </p:tgtEl>
                                        <p:attrNameLst>
                                          <p:attrName>style.visibility</p:attrName>
                                        </p:attrNameLst>
                                      </p:cBhvr>
                                      <p:to>
                                        <p:strVal val="visible"/>
                                      </p:to>
                                    </p:set>
                                    <p:animEffect transition="in" filter="slide(fromLeft)">
                                      <p:cBhvr>
                                        <p:cTn id="119" dur="500"/>
                                        <p:tgtEl>
                                          <p:spTgt spid="89"/>
                                        </p:tgtEl>
                                      </p:cBhvr>
                                    </p:animEffect>
                                  </p:childTnLst>
                                </p:cTn>
                              </p:par>
                              <p:par>
                                <p:cTn id="120" presetID="12" presetClass="entr" presetSubtype="8" fill="hold" nodeType="withEffect">
                                  <p:stCondLst>
                                    <p:cond delay="0"/>
                                  </p:stCondLst>
                                  <p:childTnLst>
                                    <p:set>
                                      <p:cBhvr>
                                        <p:cTn id="121" dur="1" fill="hold">
                                          <p:stCondLst>
                                            <p:cond delay="0"/>
                                          </p:stCondLst>
                                        </p:cTn>
                                        <p:tgtEl>
                                          <p:spTgt spid="86"/>
                                        </p:tgtEl>
                                        <p:attrNameLst>
                                          <p:attrName>style.visibility</p:attrName>
                                        </p:attrNameLst>
                                      </p:cBhvr>
                                      <p:to>
                                        <p:strVal val="visible"/>
                                      </p:to>
                                    </p:set>
                                    <p:animEffect transition="in" filter="slide(fromLeft)">
                                      <p:cBhvr>
                                        <p:cTn id="122" dur="500"/>
                                        <p:tgtEl>
                                          <p:spTgt spid="86"/>
                                        </p:tgtEl>
                                      </p:cBhvr>
                                    </p:animEffect>
                                  </p:childTnLst>
                                </p:cTn>
                              </p:par>
                              <p:par>
                                <p:cTn id="123" presetID="12" presetClass="entr" presetSubtype="8" fill="hold" grpId="0" nodeType="withEffect">
                                  <p:stCondLst>
                                    <p:cond delay="0"/>
                                  </p:stCondLst>
                                  <p:childTnLst>
                                    <p:set>
                                      <p:cBhvr>
                                        <p:cTn id="124" dur="1" fill="hold">
                                          <p:stCondLst>
                                            <p:cond delay="0"/>
                                          </p:stCondLst>
                                        </p:cTn>
                                        <p:tgtEl>
                                          <p:spTgt spid="141"/>
                                        </p:tgtEl>
                                        <p:attrNameLst>
                                          <p:attrName>style.visibility</p:attrName>
                                        </p:attrNameLst>
                                      </p:cBhvr>
                                      <p:to>
                                        <p:strVal val="visible"/>
                                      </p:to>
                                    </p:set>
                                    <p:animEffect transition="in" filter="slide(fromLeft)">
                                      <p:cBhvr>
                                        <p:cTn id="125" dur="500"/>
                                        <p:tgtEl>
                                          <p:spTgt spid="141"/>
                                        </p:tgtEl>
                                      </p:cBhvr>
                                    </p:animEffect>
                                  </p:childTnLst>
                                </p:cTn>
                              </p:par>
                              <p:par>
                                <p:cTn id="126" presetID="12" presetClass="entr" presetSubtype="8" fill="hold" grpId="0" nodeType="withEffect">
                                  <p:stCondLst>
                                    <p:cond delay="0"/>
                                  </p:stCondLst>
                                  <p:childTnLst>
                                    <p:set>
                                      <p:cBhvr>
                                        <p:cTn id="127" dur="1" fill="hold">
                                          <p:stCondLst>
                                            <p:cond delay="0"/>
                                          </p:stCondLst>
                                        </p:cTn>
                                        <p:tgtEl>
                                          <p:spTgt spid="142"/>
                                        </p:tgtEl>
                                        <p:attrNameLst>
                                          <p:attrName>style.visibility</p:attrName>
                                        </p:attrNameLst>
                                      </p:cBhvr>
                                      <p:to>
                                        <p:strVal val="visible"/>
                                      </p:to>
                                    </p:set>
                                    <p:animEffect transition="in" filter="slide(fromLeft)">
                                      <p:cBhvr>
                                        <p:cTn id="128" dur="500"/>
                                        <p:tgtEl>
                                          <p:spTgt spid="142"/>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xit" presetSubtype="0" fill="hold" nodeType="clickEffect">
                                  <p:stCondLst>
                                    <p:cond delay="0"/>
                                  </p:stCondLst>
                                  <p:childTnLst>
                                    <p:set>
                                      <p:cBhvr>
                                        <p:cTn id="132" dur="1" fill="hold">
                                          <p:stCondLst>
                                            <p:cond delay="0"/>
                                          </p:stCondLst>
                                        </p:cTn>
                                        <p:tgtEl>
                                          <p:spTgt spid="40"/>
                                        </p:tgtEl>
                                        <p:attrNameLst>
                                          <p:attrName>style.visibility</p:attrName>
                                        </p:attrNameLst>
                                      </p:cBhvr>
                                      <p:to>
                                        <p:strVal val="hidden"/>
                                      </p:to>
                                    </p:set>
                                  </p:childTnLst>
                                </p:cTn>
                              </p:par>
                              <p:par>
                                <p:cTn id="133" presetID="3" presetClass="emph" presetSubtype="2" fill="hold" nodeType="withEffect">
                                  <p:stCondLst>
                                    <p:cond delay="0"/>
                                  </p:stCondLst>
                                  <p:childTnLst>
                                    <p:animClr clrSpc="rgb" dir="cw">
                                      <p:cBhvr override="childStyle">
                                        <p:cTn id="134" dur="500" fill="hold"/>
                                        <p:tgtEl>
                                          <p:spTgt spid="36">
                                            <p:txEl>
                                              <p:pRg st="0" end="0"/>
                                            </p:txEl>
                                          </p:spTgt>
                                        </p:tgtEl>
                                        <p:attrNameLst>
                                          <p:attrName>style.color</p:attrName>
                                        </p:attrNameLst>
                                      </p:cBhvr>
                                      <p:to>
                                        <a:srgbClr val="B2B2B2"/>
                                      </p:to>
                                    </p:animClr>
                                  </p:childTnLst>
                                </p:cTn>
                              </p:par>
                              <p:par>
                                <p:cTn id="135" presetID="1" presetClass="emph" presetSubtype="2" fill="hold" nodeType="withEffect">
                                  <p:stCondLst>
                                    <p:cond delay="0"/>
                                  </p:stCondLst>
                                  <p:childTnLst>
                                    <p:animClr clrSpc="rgb" dir="cw">
                                      <p:cBhvr>
                                        <p:cTn id="136" dur="500" fill="hold"/>
                                        <p:tgtEl>
                                          <p:spTgt spid="30"/>
                                        </p:tgtEl>
                                        <p:attrNameLst>
                                          <p:attrName>fillcolor</p:attrName>
                                        </p:attrNameLst>
                                      </p:cBhvr>
                                      <p:to>
                                        <a:schemeClr val="bg1"/>
                                      </p:to>
                                    </p:animClr>
                                    <p:set>
                                      <p:cBhvr>
                                        <p:cTn id="137" dur="500" fill="hold"/>
                                        <p:tgtEl>
                                          <p:spTgt spid="30"/>
                                        </p:tgtEl>
                                        <p:attrNameLst>
                                          <p:attrName>fill.type</p:attrName>
                                        </p:attrNameLst>
                                      </p:cBhvr>
                                      <p:to>
                                        <p:strVal val="solid"/>
                                      </p:to>
                                    </p:set>
                                    <p:set>
                                      <p:cBhvr>
                                        <p:cTn id="138" dur="500" fill="hold"/>
                                        <p:tgtEl>
                                          <p:spTgt spid="30"/>
                                        </p:tgtEl>
                                        <p:attrNameLst>
                                          <p:attrName>fill.on</p:attrName>
                                        </p:attrNameLst>
                                      </p:cBhvr>
                                      <p:to>
                                        <p:strVal val="true"/>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nodeType="clickEffect">
                                  <p:stCondLst>
                                    <p:cond delay="0"/>
                                  </p:stCondLst>
                                  <p:childTnLst>
                                    <p:set>
                                      <p:cBhvr>
                                        <p:cTn id="142" dur="1" fill="hold">
                                          <p:stCondLst>
                                            <p:cond delay="0"/>
                                          </p:stCondLst>
                                        </p:cTn>
                                        <p:tgtEl>
                                          <p:spTgt spid="38"/>
                                        </p:tgtEl>
                                        <p:attrNameLst>
                                          <p:attrName>style.visibility</p:attrName>
                                        </p:attrNameLst>
                                      </p:cBhvr>
                                      <p:to>
                                        <p:strVal val="visible"/>
                                      </p:to>
                                    </p:set>
                                  </p:childTnLst>
                                </p:cTn>
                              </p:par>
                              <p:par>
                                <p:cTn id="143" presetID="1" presetClass="emph" presetSubtype="2" fill="hold" nodeType="withEffect">
                                  <p:stCondLst>
                                    <p:cond delay="0"/>
                                  </p:stCondLst>
                                  <p:childTnLst>
                                    <p:animClr clrSpc="rgb" dir="cw">
                                      <p:cBhvr>
                                        <p:cTn id="144" dur="500" fill="hold"/>
                                        <p:tgtEl>
                                          <p:spTgt spid="30"/>
                                        </p:tgtEl>
                                        <p:attrNameLst>
                                          <p:attrName>fillcolor</p:attrName>
                                        </p:attrNameLst>
                                      </p:cBhvr>
                                      <p:to>
                                        <a:srgbClr val="FF0000"/>
                                      </p:to>
                                    </p:animClr>
                                    <p:set>
                                      <p:cBhvr>
                                        <p:cTn id="145" dur="500" fill="hold"/>
                                        <p:tgtEl>
                                          <p:spTgt spid="30"/>
                                        </p:tgtEl>
                                        <p:attrNameLst>
                                          <p:attrName>fill.type</p:attrName>
                                        </p:attrNameLst>
                                      </p:cBhvr>
                                      <p:to>
                                        <p:strVal val="solid"/>
                                      </p:to>
                                    </p:set>
                                    <p:set>
                                      <p:cBhvr>
                                        <p:cTn id="146" dur="500" fill="hold"/>
                                        <p:tgtEl>
                                          <p:spTgt spid="30"/>
                                        </p:tgtEl>
                                        <p:attrNameLst>
                                          <p:attrName>fill.on</p:attrName>
                                        </p:attrNameLst>
                                      </p:cBhvr>
                                      <p:to>
                                        <p:strVal val="tru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2" presetClass="entr" presetSubtype="8" fill="hold" grpId="0" nodeType="clickEffect">
                                  <p:stCondLst>
                                    <p:cond delay="0"/>
                                  </p:stCondLst>
                                  <p:childTnLst>
                                    <p:set>
                                      <p:cBhvr>
                                        <p:cTn id="150" dur="1" fill="hold">
                                          <p:stCondLst>
                                            <p:cond delay="0"/>
                                          </p:stCondLst>
                                        </p:cTn>
                                        <p:tgtEl>
                                          <p:spTgt spid="143"/>
                                        </p:tgtEl>
                                        <p:attrNameLst>
                                          <p:attrName>style.visibility</p:attrName>
                                        </p:attrNameLst>
                                      </p:cBhvr>
                                      <p:to>
                                        <p:strVal val="visible"/>
                                      </p:to>
                                    </p:set>
                                    <p:animEffect transition="in" filter="slide(fromLeft)">
                                      <p:cBhvr>
                                        <p:cTn id="151" dur="500"/>
                                        <p:tgtEl>
                                          <p:spTgt spid="143"/>
                                        </p:tgtEl>
                                      </p:cBhvr>
                                    </p:animEffect>
                                  </p:childTnLst>
                                </p:cTn>
                              </p:par>
                              <p:par>
                                <p:cTn id="152" presetID="12" presetClass="entr" presetSubtype="8" fill="hold" grpId="0" nodeType="withEffect">
                                  <p:stCondLst>
                                    <p:cond delay="0"/>
                                  </p:stCondLst>
                                  <p:childTnLst>
                                    <p:set>
                                      <p:cBhvr>
                                        <p:cTn id="153" dur="1" fill="hold">
                                          <p:stCondLst>
                                            <p:cond delay="0"/>
                                          </p:stCondLst>
                                        </p:cTn>
                                        <p:tgtEl>
                                          <p:spTgt spid="144"/>
                                        </p:tgtEl>
                                        <p:attrNameLst>
                                          <p:attrName>style.visibility</p:attrName>
                                        </p:attrNameLst>
                                      </p:cBhvr>
                                      <p:to>
                                        <p:strVal val="visible"/>
                                      </p:to>
                                    </p:set>
                                    <p:animEffect transition="in" filter="slide(fromLeft)">
                                      <p:cBhvr>
                                        <p:cTn id="154" dur="500"/>
                                        <p:tgtEl>
                                          <p:spTgt spid="144"/>
                                        </p:tgtEl>
                                      </p:cBhvr>
                                    </p:animEffect>
                                  </p:childTnLst>
                                </p:cTn>
                              </p:par>
                              <p:par>
                                <p:cTn id="155" presetID="12" presetClass="entr" presetSubtype="8" fill="hold" nodeType="withEffect">
                                  <p:stCondLst>
                                    <p:cond delay="0"/>
                                  </p:stCondLst>
                                  <p:childTnLst>
                                    <p:set>
                                      <p:cBhvr>
                                        <p:cTn id="156" dur="1" fill="hold">
                                          <p:stCondLst>
                                            <p:cond delay="0"/>
                                          </p:stCondLst>
                                        </p:cTn>
                                        <p:tgtEl>
                                          <p:spTgt spid="97"/>
                                        </p:tgtEl>
                                        <p:attrNameLst>
                                          <p:attrName>style.visibility</p:attrName>
                                        </p:attrNameLst>
                                      </p:cBhvr>
                                      <p:to>
                                        <p:strVal val="visible"/>
                                      </p:to>
                                    </p:set>
                                    <p:animEffect transition="in" filter="slide(fromLeft)">
                                      <p:cBhvr>
                                        <p:cTn id="157" dur="500"/>
                                        <p:tgtEl>
                                          <p:spTgt spid="97"/>
                                        </p:tgtEl>
                                      </p:cBhvr>
                                    </p:animEffect>
                                  </p:childTnLst>
                                </p:cTn>
                              </p:par>
                              <p:par>
                                <p:cTn id="158" presetID="12" presetClass="entr" presetSubtype="8" fill="hold" nodeType="withEffect">
                                  <p:stCondLst>
                                    <p:cond delay="0"/>
                                  </p:stCondLst>
                                  <p:childTnLst>
                                    <p:set>
                                      <p:cBhvr>
                                        <p:cTn id="159" dur="1" fill="hold">
                                          <p:stCondLst>
                                            <p:cond delay="0"/>
                                          </p:stCondLst>
                                        </p:cTn>
                                        <p:tgtEl>
                                          <p:spTgt spid="99"/>
                                        </p:tgtEl>
                                        <p:attrNameLst>
                                          <p:attrName>style.visibility</p:attrName>
                                        </p:attrNameLst>
                                      </p:cBhvr>
                                      <p:to>
                                        <p:strVal val="visible"/>
                                      </p:to>
                                    </p:set>
                                    <p:animEffect transition="in" filter="slide(fromLeft)">
                                      <p:cBhvr>
                                        <p:cTn id="160" dur="500"/>
                                        <p:tgtEl>
                                          <p:spTgt spid="99"/>
                                        </p:tgtEl>
                                      </p:cBhvr>
                                    </p:animEffect>
                                  </p:childTnLst>
                                </p:cTn>
                              </p:par>
                              <p:par>
                                <p:cTn id="161" presetID="12" presetClass="entr" presetSubtype="8" fill="hold" grpId="0" nodeType="withEffect">
                                  <p:stCondLst>
                                    <p:cond delay="0"/>
                                  </p:stCondLst>
                                  <p:childTnLst>
                                    <p:set>
                                      <p:cBhvr>
                                        <p:cTn id="162" dur="1" fill="hold">
                                          <p:stCondLst>
                                            <p:cond delay="0"/>
                                          </p:stCondLst>
                                        </p:cTn>
                                        <p:tgtEl>
                                          <p:spTgt spid="100"/>
                                        </p:tgtEl>
                                        <p:attrNameLst>
                                          <p:attrName>style.visibility</p:attrName>
                                        </p:attrNameLst>
                                      </p:cBhvr>
                                      <p:to>
                                        <p:strVal val="visible"/>
                                      </p:to>
                                    </p:set>
                                    <p:animEffect transition="in" filter="slide(fromLeft)">
                                      <p:cBhvr>
                                        <p:cTn id="163" dur="500"/>
                                        <p:tgtEl>
                                          <p:spTgt spid="100"/>
                                        </p:tgtEl>
                                      </p:cBhvr>
                                    </p:animEffect>
                                  </p:childTnLst>
                                </p:cTn>
                              </p:par>
                              <p:par>
                                <p:cTn id="164" presetID="12" presetClass="entr" presetSubtype="8" fill="hold" grpId="0" nodeType="withEffect">
                                  <p:stCondLst>
                                    <p:cond delay="0"/>
                                  </p:stCondLst>
                                  <p:childTnLst>
                                    <p:set>
                                      <p:cBhvr>
                                        <p:cTn id="165" dur="1" fill="hold">
                                          <p:stCondLst>
                                            <p:cond delay="0"/>
                                          </p:stCondLst>
                                        </p:cTn>
                                        <p:tgtEl>
                                          <p:spTgt spid="101"/>
                                        </p:tgtEl>
                                        <p:attrNameLst>
                                          <p:attrName>style.visibility</p:attrName>
                                        </p:attrNameLst>
                                      </p:cBhvr>
                                      <p:to>
                                        <p:strVal val="visible"/>
                                      </p:to>
                                    </p:set>
                                    <p:animEffect transition="in" filter="slide(fromLeft)">
                                      <p:cBhvr>
                                        <p:cTn id="166" dur="500"/>
                                        <p:tgtEl>
                                          <p:spTgt spid="101"/>
                                        </p:tgtEl>
                                      </p:cBhvr>
                                    </p:animEffect>
                                  </p:childTnLst>
                                </p:cTn>
                              </p:par>
                              <p:par>
                                <p:cTn id="167" presetID="12" presetClass="entr" presetSubtype="8" fill="hold" grpId="0" nodeType="withEffect">
                                  <p:stCondLst>
                                    <p:cond delay="0"/>
                                  </p:stCondLst>
                                  <p:childTnLst>
                                    <p:set>
                                      <p:cBhvr>
                                        <p:cTn id="168" dur="1" fill="hold">
                                          <p:stCondLst>
                                            <p:cond delay="0"/>
                                          </p:stCondLst>
                                        </p:cTn>
                                        <p:tgtEl>
                                          <p:spTgt spid="83"/>
                                        </p:tgtEl>
                                        <p:attrNameLst>
                                          <p:attrName>style.visibility</p:attrName>
                                        </p:attrNameLst>
                                      </p:cBhvr>
                                      <p:to>
                                        <p:strVal val="visible"/>
                                      </p:to>
                                    </p:set>
                                    <p:animEffect transition="in" filter="slide(fromLeft)">
                                      <p:cBhvr>
                                        <p:cTn id="169" dur="500"/>
                                        <p:tgtEl>
                                          <p:spTgt spid="83"/>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1" presetClass="exit" presetSubtype="0" fill="hold" grpId="1" nodeType="clickEffect">
                                  <p:stCondLst>
                                    <p:cond delay="0"/>
                                  </p:stCondLst>
                                  <p:childTnLst>
                                    <p:set>
                                      <p:cBhvr>
                                        <p:cTn id="173" dur="1" fill="hold">
                                          <p:stCondLst>
                                            <p:cond delay="0"/>
                                          </p:stCondLst>
                                        </p:cTn>
                                        <p:tgtEl>
                                          <p:spTgt spid="39"/>
                                        </p:tgtEl>
                                        <p:attrNameLst>
                                          <p:attrName>style.visibility</p:attrName>
                                        </p:attrNameLst>
                                      </p:cBhvr>
                                      <p:to>
                                        <p:strVal val="hidden"/>
                                      </p:to>
                                    </p:set>
                                  </p:childTnLst>
                                </p:cTn>
                              </p:par>
                              <p:par>
                                <p:cTn id="174" presetID="3" presetClass="emph" presetSubtype="2" fill="hold" nodeType="withEffect">
                                  <p:stCondLst>
                                    <p:cond delay="0"/>
                                  </p:stCondLst>
                                  <p:childTnLst>
                                    <p:animClr clrSpc="rgb" dir="cw">
                                      <p:cBhvr override="childStyle">
                                        <p:cTn id="175" dur="500" fill="hold"/>
                                        <p:tgtEl>
                                          <p:spTgt spid="35">
                                            <p:txEl>
                                              <p:pRg st="0" end="0"/>
                                            </p:txEl>
                                          </p:spTgt>
                                        </p:tgtEl>
                                        <p:attrNameLst>
                                          <p:attrName>style.color</p:attrName>
                                        </p:attrNameLst>
                                      </p:cBhvr>
                                      <p:to>
                                        <a:srgbClr val="B2B2B2"/>
                                      </p:to>
                                    </p:animClr>
                                  </p:childTnLst>
                                </p:cTn>
                              </p:par>
                              <p:par>
                                <p:cTn id="176" presetID="1" presetClass="emph" presetSubtype="2" fill="hold" nodeType="withEffect">
                                  <p:stCondLst>
                                    <p:cond delay="0"/>
                                  </p:stCondLst>
                                  <p:childTnLst>
                                    <p:animClr clrSpc="rgb" dir="cw">
                                      <p:cBhvr>
                                        <p:cTn id="177" dur="500" fill="hold"/>
                                        <p:tgtEl>
                                          <p:spTgt spid="28"/>
                                        </p:tgtEl>
                                        <p:attrNameLst>
                                          <p:attrName>fillcolor</p:attrName>
                                        </p:attrNameLst>
                                      </p:cBhvr>
                                      <p:to>
                                        <a:schemeClr val="bg1"/>
                                      </p:to>
                                    </p:animClr>
                                    <p:set>
                                      <p:cBhvr>
                                        <p:cTn id="178" dur="500" fill="hold"/>
                                        <p:tgtEl>
                                          <p:spTgt spid="28"/>
                                        </p:tgtEl>
                                        <p:attrNameLst>
                                          <p:attrName>fill.type</p:attrName>
                                        </p:attrNameLst>
                                      </p:cBhvr>
                                      <p:to>
                                        <p:strVal val="solid"/>
                                      </p:to>
                                    </p:set>
                                    <p:set>
                                      <p:cBhvr>
                                        <p:cTn id="179" dur="500" fill="hold"/>
                                        <p:tgtEl>
                                          <p:spTgt spid="28"/>
                                        </p:tgtEl>
                                        <p:attrNameLst>
                                          <p:attrName>fill.on</p:attrName>
                                        </p:attrNameLst>
                                      </p:cBhvr>
                                      <p:to>
                                        <p:strVal val="true"/>
                                      </p:to>
                                    </p:se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12" presetClass="entr" presetSubtype="8" fill="hold" grpId="0" nodeType="clickEffect">
                                  <p:stCondLst>
                                    <p:cond delay="0"/>
                                  </p:stCondLst>
                                  <p:childTnLst>
                                    <p:set>
                                      <p:cBhvr>
                                        <p:cTn id="183" dur="1" fill="hold">
                                          <p:stCondLst>
                                            <p:cond delay="0"/>
                                          </p:stCondLst>
                                        </p:cTn>
                                        <p:tgtEl>
                                          <p:spTgt spid="105"/>
                                        </p:tgtEl>
                                        <p:attrNameLst>
                                          <p:attrName>style.visibility</p:attrName>
                                        </p:attrNameLst>
                                      </p:cBhvr>
                                      <p:to>
                                        <p:strVal val="visible"/>
                                      </p:to>
                                    </p:set>
                                    <p:animEffect transition="in" filter="slide(fromLeft)">
                                      <p:cBhvr>
                                        <p:cTn id="184" dur="500"/>
                                        <p:tgtEl>
                                          <p:spTgt spid="105"/>
                                        </p:tgtEl>
                                      </p:cBhvr>
                                    </p:animEffect>
                                  </p:childTnLst>
                                </p:cTn>
                              </p:par>
                              <p:par>
                                <p:cTn id="185" presetID="12" presetClass="entr" presetSubtype="8" fill="hold" nodeType="withEffect">
                                  <p:stCondLst>
                                    <p:cond delay="0"/>
                                  </p:stCondLst>
                                  <p:childTnLst>
                                    <p:set>
                                      <p:cBhvr>
                                        <p:cTn id="186" dur="1" fill="hold">
                                          <p:stCondLst>
                                            <p:cond delay="0"/>
                                          </p:stCondLst>
                                        </p:cTn>
                                        <p:tgtEl>
                                          <p:spTgt spid="98"/>
                                        </p:tgtEl>
                                        <p:attrNameLst>
                                          <p:attrName>style.visibility</p:attrName>
                                        </p:attrNameLst>
                                      </p:cBhvr>
                                      <p:to>
                                        <p:strVal val="visible"/>
                                      </p:to>
                                    </p:set>
                                    <p:animEffect transition="in" filter="slide(fromLeft)">
                                      <p:cBhvr>
                                        <p:cTn id="187" dur="500"/>
                                        <p:tgtEl>
                                          <p:spTgt spid="98"/>
                                        </p:tgtEl>
                                      </p:cBhvr>
                                    </p:animEffec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1" presetClass="exit" presetSubtype="0" fill="hold" grpId="0" nodeType="clickEffect">
                                  <p:stCondLst>
                                    <p:cond delay="0"/>
                                  </p:stCondLst>
                                  <p:childTnLst>
                                    <p:set>
                                      <p:cBhvr>
                                        <p:cTn id="191" dur="1" fill="hold">
                                          <p:stCondLst>
                                            <p:cond delay="0"/>
                                          </p:stCondLst>
                                        </p:cTn>
                                        <p:tgtEl>
                                          <p:spTgt spid="38"/>
                                        </p:tgtEl>
                                        <p:attrNameLst>
                                          <p:attrName>style.visibility</p:attrName>
                                        </p:attrNameLst>
                                      </p:cBhvr>
                                      <p:to>
                                        <p:strVal val="hidden"/>
                                      </p:to>
                                    </p:set>
                                  </p:childTnLst>
                                </p:cTn>
                              </p:par>
                              <p:par>
                                <p:cTn id="192" presetID="3" presetClass="emph" presetSubtype="2" fill="hold" nodeType="withEffect">
                                  <p:stCondLst>
                                    <p:cond delay="0"/>
                                  </p:stCondLst>
                                  <p:childTnLst>
                                    <p:animClr clrSpc="rgb" dir="cw">
                                      <p:cBhvr override="childStyle">
                                        <p:cTn id="193" dur="500" fill="hold"/>
                                        <p:tgtEl>
                                          <p:spTgt spid="34">
                                            <p:txEl>
                                              <p:pRg st="0" end="0"/>
                                            </p:txEl>
                                          </p:spTgt>
                                        </p:tgtEl>
                                        <p:attrNameLst>
                                          <p:attrName>style.color</p:attrName>
                                        </p:attrNameLst>
                                      </p:cBhvr>
                                      <p:to>
                                        <a:srgbClr val="B2B2B2"/>
                                      </p:to>
                                    </p:animClr>
                                  </p:childTnLst>
                                </p:cTn>
                              </p:par>
                              <p:par>
                                <p:cTn id="194" presetID="1" presetClass="emph" presetSubtype="2" fill="hold" nodeType="withEffect">
                                  <p:stCondLst>
                                    <p:cond delay="0"/>
                                  </p:stCondLst>
                                  <p:childTnLst>
                                    <p:animClr clrSpc="rgb" dir="cw">
                                      <p:cBhvr>
                                        <p:cTn id="195" dur="500" fill="hold"/>
                                        <p:tgtEl>
                                          <p:spTgt spid="30"/>
                                        </p:tgtEl>
                                        <p:attrNameLst>
                                          <p:attrName>fillcolor</p:attrName>
                                        </p:attrNameLst>
                                      </p:cBhvr>
                                      <p:to>
                                        <a:schemeClr val="bg1"/>
                                      </p:to>
                                    </p:animClr>
                                    <p:set>
                                      <p:cBhvr>
                                        <p:cTn id="196" dur="500" fill="hold"/>
                                        <p:tgtEl>
                                          <p:spTgt spid="30"/>
                                        </p:tgtEl>
                                        <p:attrNameLst>
                                          <p:attrName>fill.type</p:attrName>
                                        </p:attrNameLst>
                                      </p:cBhvr>
                                      <p:to>
                                        <p:strVal val="solid"/>
                                      </p:to>
                                    </p:set>
                                    <p:set>
                                      <p:cBhvr>
                                        <p:cTn id="197" dur="500" fill="hold"/>
                                        <p:tgtEl>
                                          <p:spTgt spid="30"/>
                                        </p:tgtEl>
                                        <p:attrNameLst>
                                          <p:attrName>fill.on</p:attrName>
                                        </p:attrNameLst>
                                      </p:cBhvr>
                                      <p:to>
                                        <p:strVal val="true"/>
                                      </p:to>
                                    </p:se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12" presetClass="entr" presetSubtype="8" fill="hold" grpId="0" nodeType="clickEffect">
                                  <p:stCondLst>
                                    <p:cond delay="0"/>
                                  </p:stCondLst>
                                  <p:childTnLst>
                                    <p:set>
                                      <p:cBhvr>
                                        <p:cTn id="201" dur="1" fill="hold">
                                          <p:stCondLst>
                                            <p:cond delay="0"/>
                                          </p:stCondLst>
                                        </p:cTn>
                                        <p:tgtEl>
                                          <p:spTgt spid="93"/>
                                        </p:tgtEl>
                                        <p:attrNameLst>
                                          <p:attrName>style.visibility</p:attrName>
                                        </p:attrNameLst>
                                      </p:cBhvr>
                                      <p:to>
                                        <p:strVal val="visible"/>
                                      </p:to>
                                    </p:set>
                                    <p:animEffect transition="in" filter="slide(fromLeft)">
                                      <p:cBhvr>
                                        <p:cTn id="202" dur="500"/>
                                        <p:tgtEl>
                                          <p:spTgt spid="93"/>
                                        </p:tgtEl>
                                      </p:cBhvr>
                                    </p:animEffect>
                                  </p:childTnLst>
                                </p:cTn>
                              </p:par>
                              <p:par>
                                <p:cTn id="203" presetID="12" presetClass="entr" presetSubtype="8" fill="hold" grpId="0" nodeType="withEffect">
                                  <p:stCondLst>
                                    <p:cond delay="0"/>
                                  </p:stCondLst>
                                  <p:childTnLst>
                                    <p:set>
                                      <p:cBhvr>
                                        <p:cTn id="204" dur="1" fill="hold">
                                          <p:stCondLst>
                                            <p:cond delay="0"/>
                                          </p:stCondLst>
                                        </p:cTn>
                                        <p:tgtEl>
                                          <p:spTgt spid="94"/>
                                        </p:tgtEl>
                                        <p:attrNameLst>
                                          <p:attrName>style.visibility</p:attrName>
                                        </p:attrNameLst>
                                      </p:cBhvr>
                                      <p:to>
                                        <p:strVal val="visible"/>
                                      </p:to>
                                    </p:set>
                                    <p:animEffect transition="in" filter="slide(fromLeft)">
                                      <p:cBhvr>
                                        <p:cTn id="205" dur="500"/>
                                        <p:tgtEl>
                                          <p:spTgt spid="94"/>
                                        </p:tgtEl>
                                      </p:cBhvr>
                                    </p:animEffect>
                                  </p:childTnLst>
                                </p:cTn>
                              </p:par>
                            </p:childTnLst>
                          </p:cTn>
                        </p:par>
                      </p:childTnLst>
                    </p:cTn>
                  </p:par>
                  <p:par>
                    <p:cTn id="206" fill="hold" nodeType="clickPar">
                      <p:stCondLst>
                        <p:cond delay="indefinite"/>
                      </p:stCondLst>
                      <p:childTnLst>
                        <p:par>
                          <p:cTn id="207" fill="hold" nodeType="withGroup">
                            <p:stCondLst>
                              <p:cond delay="0"/>
                            </p:stCondLst>
                            <p:childTnLst>
                              <p:par>
                                <p:cTn id="208" presetID="17" presetClass="entr" presetSubtype="10" fill="hold" grpId="0" nodeType="clickEffect">
                                  <p:stCondLst>
                                    <p:cond delay="0"/>
                                  </p:stCondLst>
                                  <p:childTnLst>
                                    <p:set>
                                      <p:cBhvr>
                                        <p:cTn id="209" dur="1" fill="hold">
                                          <p:stCondLst>
                                            <p:cond delay="0"/>
                                          </p:stCondLst>
                                        </p:cTn>
                                        <p:tgtEl>
                                          <p:spTgt spid="147"/>
                                        </p:tgtEl>
                                        <p:attrNameLst>
                                          <p:attrName>style.visibility</p:attrName>
                                        </p:attrNameLst>
                                      </p:cBhvr>
                                      <p:to>
                                        <p:strVal val="visible"/>
                                      </p:to>
                                    </p:set>
                                    <p:anim calcmode="lin" valueType="num">
                                      <p:cBhvr>
                                        <p:cTn id="210" dur="500" fill="hold"/>
                                        <p:tgtEl>
                                          <p:spTgt spid="147"/>
                                        </p:tgtEl>
                                        <p:attrNameLst>
                                          <p:attrName>ppt_w</p:attrName>
                                        </p:attrNameLst>
                                      </p:cBhvr>
                                      <p:tavLst>
                                        <p:tav tm="0">
                                          <p:val>
                                            <p:fltVal val="0"/>
                                          </p:val>
                                        </p:tav>
                                        <p:tav tm="100000">
                                          <p:val>
                                            <p:strVal val="#ppt_w"/>
                                          </p:val>
                                        </p:tav>
                                      </p:tavLst>
                                    </p:anim>
                                    <p:anim calcmode="lin" valueType="num">
                                      <p:cBhvr>
                                        <p:cTn id="211" dur="500" fill="hold"/>
                                        <p:tgtEl>
                                          <p:spTgt spid="147"/>
                                        </p:tgtEl>
                                        <p:attrNameLst>
                                          <p:attrName>ppt_h</p:attrName>
                                        </p:attrNameLst>
                                      </p:cBhvr>
                                      <p:tavLst>
                                        <p:tav tm="0">
                                          <p:val>
                                            <p:strVal val="#ppt_h"/>
                                          </p:val>
                                        </p:tav>
                                        <p:tav tm="100000">
                                          <p:val>
                                            <p:strVal val="#ppt_h"/>
                                          </p:val>
                                        </p:tav>
                                      </p:tavLst>
                                    </p:anim>
                                  </p:childTnLst>
                                </p:cTn>
                              </p:par>
                              <p:par>
                                <p:cTn id="212" presetID="17" presetClass="entr" presetSubtype="10" fill="hold" grpId="0" nodeType="withEffect">
                                  <p:stCondLst>
                                    <p:cond delay="0"/>
                                  </p:stCondLst>
                                  <p:childTnLst>
                                    <p:set>
                                      <p:cBhvr>
                                        <p:cTn id="213" dur="1" fill="hold">
                                          <p:stCondLst>
                                            <p:cond delay="0"/>
                                          </p:stCondLst>
                                        </p:cTn>
                                        <p:tgtEl>
                                          <p:spTgt spid="146"/>
                                        </p:tgtEl>
                                        <p:attrNameLst>
                                          <p:attrName>style.visibility</p:attrName>
                                        </p:attrNameLst>
                                      </p:cBhvr>
                                      <p:to>
                                        <p:strVal val="visible"/>
                                      </p:to>
                                    </p:set>
                                    <p:anim calcmode="lin" valueType="num">
                                      <p:cBhvr>
                                        <p:cTn id="214" dur="500" fill="hold"/>
                                        <p:tgtEl>
                                          <p:spTgt spid="146"/>
                                        </p:tgtEl>
                                        <p:attrNameLst>
                                          <p:attrName>ppt_w</p:attrName>
                                        </p:attrNameLst>
                                      </p:cBhvr>
                                      <p:tavLst>
                                        <p:tav tm="0">
                                          <p:val>
                                            <p:fltVal val="0"/>
                                          </p:val>
                                        </p:tav>
                                        <p:tav tm="100000">
                                          <p:val>
                                            <p:strVal val="#ppt_w"/>
                                          </p:val>
                                        </p:tav>
                                      </p:tavLst>
                                    </p:anim>
                                    <p:anim calcmode="lin" valueType="num">
                                      <p:cBhvr>
                                        <p:cTn id="215" dur="500" fill="hold"/>
                                        <p:tgtEl>
                                          <p:spTgt spid="146"/>
                                        </p:tgtEl>
                                        <p:attrNameLst>
                                          <p:attrName>ppt_h</p:attrName>
                                        </p:attrNameLst>
                                      </p:cBhvr>
                                      <p:tavLst>
                                        <p:tav tm="0">
                                          <p:val>
                                            <p:strVal val="#ppt_h"/>
                                          </p:val>
                                        </p:tav>
                                        <p:tav tm="100000">
                                          <p:val>
                                            <p:strVal val="#ppt_h"/>
                                          </p:val>
                                        </p:tav>
                                      </p:tavLst>
                                    </p:anim>
                                  </p:childTnLst>
                                </p:cTn>
                              </p:par>
                              <p:par>
                                <p:cTn id="216" presetID="17" presetClass="entr" presetSubtype="10" fill="hold" grpId="0" nodeType="withEffect">
                                  <p:stCondLst>
                                    <p:cond delay="0"/>
                                  </p:stCondLst>
                                  <p:childTnLst>
                                    <p:set>
                                      <p:cBhvr>
                                        <p:cTn id="217" dur="1" fill="hold">
                                          <p:stCondLst>
                                            <p:cond delay="0"/>
                                          </p:stCondLst>
                                        </p:cTn>
                                        <p:tgtEl>
                                          <p:spTgt spid="148"/>
                                        </p:tgtEl>
                                        <p:attrNameLst>
                                          <p:attrName>style.visibility</p:attrName>
                                        </p:attrNameLst>
                                      </p:cBhvr>
                                      <p:to>
                                        <p:strVal val="visible"/>
                                      </p:to>
                                    </p:set>
                                    <p:anim calcmode="lin" valueType="num">
                                      <p:cBhvr>
                                        <p:cTn id="218" dur="500" fill="hold"/>
                                        <p:tgtEl>
                                          <p:spTgt spid="148"/>
                                        </p:tgtEl>
                                        <p:attrNameLst>
                                          <p:attrName>ppt_w</p:attrName>
                                        </p:attrNameLst>
                                      </p:cBhvr>
                                      <p:tavLst>
                                        <p:tav tm="0">
                                          <p:val>
                                            <p:fltVal val="0"/>
                                          </p:val>
                                        </p:tav>
                                        <p:tav tm="100000">
                                          <p:val>
                                            <p:strVal val="#ppt_w"/>
                                          </p:val>
                                        </p:tav>
                                      </p:tavLst>
                                    </p:anim>
                                    <p:anim calcmode="lin" valueType="num">
                                      <p:cBhvr>
                                        <p:cTn id="219" dur="500" fill="hold"/>
                                        <p:tgtEl>
                                          <p:spTgt spid="148"/>
                                        </p:tgtEl>
                                        <p:attrNameLst>
                                          <p:attrName>ppt_h</p:attrName>
                                        </p:attrNameLst>
                                      </p:cBhvr>
                                      <p:tavLst>
                                        <p:tav tm="0">
                                          <p:val>
                                            <p:strVal val="#ppt_h"/>
                                          </p:val>
                                        </p:tav>
                                        <p:tav tm="100000">
                                          <p:val>
                                            <p:strVal val="#ppt_h"/>
                                          </p:val>
                                        </p:tav>
                                      </p:tavLst>
                                    </p:anim>
                                  </p:childTnLst>
                                </p:cTn>
                              </p:par>
                              <p:par>
                                <p:cTn id="220" presetID="3" presetClass="entr" presetSubtype="10" fill="hold" grpId="0" nodeType="withEffect">
                                  <p:stCondLst>
                                    <p:cond delay="0"/>
                                  </p:stCondLst>
                                  <p:childTnLst>
                                    <p:set>
                                      <p:cBhvr>
                                        <p:cTn id="221" dur="1" fill="hold">
                                          <p:stCondLst>
                                            <p:cond delay="0"/>
                                          </p:stCondLst>
                                        </p:cTn>
                                        <p:tgtEl>
                                          <p:spTgt spid="149"/>
                                        </p:tgtEl>
                                        <p:attrNameLst>
                                          <p:attrName>style.visibility</p:attrName>
                                        </p:attrNameLst>
                                      </p:cBhvr>
                                      <p:to>
                                        <p:strVal val="visible"/>
                                      </p:to>
                                    </p:set>
                                    <p:animEffect transition="in" filter="blinds(horizontal)">
                                      <p:cBhvr>
                                        <p:cTn id="222" dur="500"/>
                                        <p:tgtEl>
                                          <p:spTgt spid="149"/>
                                        </p:tgtEl>
                                      </p:cBhvr>
                                    </p:animEffect>
                                  </p:childTnLst>
                                </p:cTn>
                              </p:par>
                            </p:childTnLst>
                          </p:cTn>
                        </p:par>
                      </p:childTnLst>
                    </p:cTn>
                  </p:par>
                  <p:par>
                    <p:cTn id="223" fill="hold" nodeType="clickPar">
                      <p:stCondLst>
                        <p:cond delay="indefinite"/>
                      </p:stCondLst>
                      <p:childTnLst>
                        <p:par>
                          <p:cTn id="224" fill="hold" nodeType="withGroup">
                            <p:stCondLst>
                              <p:cond delay="0"/>
                            </p:stCondLst>
                            <p:childTnLst>
                              <p:par>
                                <p:cTn id="225" presetID="1" presetClass="entr" presetSubtype="0" fill="hold" grpId="0" nodeType="clickEffect">
                                  <p:stCondLst>
                                    <p:cond delay="0"/>
                                  </p:stCondLst>
                                  <p:childTnLst>
                                    <p:set>
                                      <p:cBhvr>
                                        <p:cTn id="226"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33" grpId="0" build="allAtOnce"/>
      <p:bldP spid="34" grpId="0" build="allAtOnce"/>
      <p:bldP spid="35" grpId="0" build="allAtOnce"/>
      <p:bldP spid="36" grpId="0" build="allAtOnce"/>
      <p:bldP spid="37" grpId="0" animBg="1"/>
      <p:bldP spid="37" grpId="1" animBg="1"/>
      <p:bldP spid="38" grpId="0" animBg="1"/>
      <p:bldP spid="39" grpId="0" animBg="1"/>
      <p:bldP spid="39" grpId="1" animBg="1"/>
      <p:bldP spid="40" grpId="0" animBg="1"/>
      <p:bldP spid="49" grpId="0" animBg="1"/>
      <p:bldP spid="50" grpId="0"/>
      <p:bldP spid="80" grpId="0" animBg="1"/>
      <p:bldP spid="81" grpId="0"/>
      <p:bldP spid="82" grpId="0" animBg="1"/>
      <p:bldP spid="83" grpId="0" animBg="1"/>
      <p:bldP spid="84" grpId="0" animBg="1"/>
      <p:bldP spid="87" grpId="0"/>
      <p:bldP spid="88" grpId="0" animBg="1"/>
      <p:bldP spid="93" grpId="0" animBg="1"/>
      <p:bldP spid="94" grpId="0"/>
      <p:bldP spid="100" grpId="0" animBg="1"/>
      <p:bldP spid="101" grpId="0"/>
      <p:bldP spid="105" grpId="0" animBg="1"/>
      <p:bldP spid="132" grpId="0" animBg="1"/>
      <p:bldP spid="133" grpId="0"/>
      <p:bldP spid="134" grpId="0" animBg="1"/>
      <p:bldP spid="135" grpId="0" animBg="1"/>
      <p:bldP spid="136" grpId="0"/>
      <p:bldP spid="137" grpId="0"/>
      <p:bldP spid="138" grpId="0" animBg="1"/>
      <p:bldP spid="139" grpId="0" animBg="1"/>
      <p:bldP spid="140" grpId="0" animBg="1"/>
      <p:bldP spid="141" grpId="0" animBg="1"/>
      <p:bldP spid="142" grpId="0" animBg="1"/>
      <p:bldP spid="143" grpId="0" animBg="1"/>
      <p:bldP spid="144" grpId="0"/>
      <p:bldP spid="145" grpId="0"/>
      <p:bldP spid="146" grpId="0" animBg="1"/>
      <p:bldP spid="147" grpId="0" animBg="1"/>
      <p:bldP spid="148" grpId="0" animBg="1"/>
      <p:bldP spid="149" grpId="0"/>
      <p:bldP spid="15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pPr eaLnBrk="1" hangingPunct="1"/>
            <a:r>
              <a:rPr lang="en-US" sz="3600">
                <a:latin typeface="Garamond" charset="0"/>
              </a:rPr>
              <a:t>Parallelism-Aware Batch Scheduling (PAR-BS)</a:t>
            </a:r>
          </a:p>
        </p:txBody>
      </p:sp>
      <p:sp>
        <p:nvSpPr>
          <p:cNvPr id="3" name="Content Placeholder 2"/>
          <p:cNvSpPr>
            <a:spLocks noGrp="1"/>
          </p:cNvSpPr>
          <p:nvPr>
            <p:ph idx="1"/>
          </p:nvPr>
        </p:nvSpPr>
        <p:spPr>
          <a:xfrm>
            <a:off x="57155" y="1185863"/>
            <a:ext cx="6126163" cy="4554537"/>
          </a:xfrm>
        </p:spPr>
        <p:txBody>
          <a:bodyPr/>
          <a:lstStyle/>
          <a:p>
            <a:pPr eaLnBrk="1" hangingPunct="1"/>
            <a:r>
              <a:rPr lang="en-US" sz="2200">
                <a:latin typeface="Tahoma" charset="0"/>
              </a:rPr>
              <a:t>Principle 1: Parallelism-awareness</a:t>
            </a:r>
          </a:p>
          <a:p>
            <a:pPr lvl="1" eaLnBrk="1" hangingPunct="1"/>
            <a:r>
              <a:rPr lang="en-US">
                <a:solidFill>
                  <a:srgbClr val="FF0000"/>
                </a:solidFill>
                <a:latin typeface="Tahoma" charset="0"/>
                <a:ea typeface="ＭＳ Ｐゴシック" charset="0"/>
              </a:rPr>
              <a:t>Schedule</a:t>
            </a:r>
            <a:r>
              <a:rPr lang="en-US">
                <a:latin typeface="Tahoma" charset="0"/>
                <a:ea typeface="ＭＳ Ｐゴシック" charset="0"/>
              </a:rPr>
              <a:t> </a:t>
            </a:r>
            <a:r>
              <a:rPr lang="en-US">
                <a:solidFill>
                  <a:srgbClr val="FF0000"/>
                </a:solidFill>
                <a:latin typeface="Tahoma" charset="0"/>
                <a:ea typeface="ＭＳ Ｐゴシック" charset="0"/>
              </a:rPr>
              <a:t>requests from a thread (to different banks) back to back</a:t>
            </a:r>
          </a:p>
          <a:p>
            <a:pPr lvl="1" eaLnBrk="1" hangingPunct="1"/>
            <a:r>
              <a:rPr lang="en-US" sz="1800">
                <a:solidFill>
                  <a:srgbClr val="003399"/>
                </a:solidFill>
                <a:latin typeface="Tahoma" charset="0"/>
                <a:ea typeface="ＭＳ Ｐゴシック" charset="0"/>
              </a:rPr>
              <a:t>Preserves each thread</a:t>
            </a:r>
            <a:r>
              <a:rPr lang="ja-JP" altLang="en-US" sz="1800">
                <a:solidFill>
                  <a:srgbClr val="003399"/>
                </a:solidFill>
                <a:latin typeface="Tahoma" charset="0"/>
                <a:ea typeface="ＭＳ Ｐゴシック" charset="0"/>
              </a:rPr>
              <a:t>’</a:t>
            </a:r>
            <a:r>
              <a:rPr lang="en-US" altLang="ja-JP" sz="1800">
                <a:solidFill>
                  <a:srgbClr val="003399"/>
                </a:solidFill>
                <a:latin typeface="Tahoma" charset="0"/>
                <a:ea typeface="ＭＳ Ｐゴシック" charset="0"/>
              </a:rPr>
              <a:t>s bank parallelism</a:t>
            </a:r>
          </a:p>
          <a:p>
            <a:pPr lvl="1" eaLnBrk="1" hangingPunct="1"/>
            <a:r>
              <a:rPr lang="en-US" sz="1800">
                <a:latin typeface="Tahoma" charset="0"/>
                <a:ea typeface="ＭＳ Ｐゴシック" charset="0"/>
              </a:rPr>
              <a:t>But, this can cause starvation…</a:t>
            </a:r>
          </a:p>
          <a:p>
            <a:pPr lvl="1" eaLnBrk="1" hangingPunct="1"/>
            <a:endParaRPr lang="en-US">
              <a:latin typeface="Tahoma" charset="0"/>
              <a:ea typeface="ＭＳ Ｐゴシック" charset="0"/>
            </a:endParaRPr>
          </a:p>
          <a:p>
            <a:pPr eaLnBrk="1" hangingPunct="1"/>
            <a:r>
              <a:rPr lang="en-US" sz="2200">
                <a:latin typeface="Tahoma" charset="0"/>
              </a:rPr>
              <a:t>Principle 2: Request Batching</a:t>
            </a:r>
          </a:p>
          <a:p>
            <a:pPr lvl="1" eaLnBrk="1" hangingPunct="1"/>
            <a:r>
              <a:rPr lang="en-US">
                <a:latin typeface="Tahoma" charset="0"/>
                <a:ea typeface="ＭＳ Ｐゴシック" charset="0"/>
              </a:rPr>
              <a:t>Group a fixed number of oldest requests from each thread into a </a:t>
            </a:r>
            <a:r>
              <a:rPr lang="ja-JP" altLang="en-US">
                <a:latin typeface="Tahoma" charset="0"/>
                <a:ea typeface="ＭＳ Ｐゴシック" charset="0"/>
              </a:rPr>
              <a:t>“</a:t>
            </a:r>
            <a:r>
              <a:rPr lang="en-US" altLang="ja-JP">
                <a:latin typeface="Tahoma" charset="0"/>
                <a:ea typeface="ＭＳ Ｐゴシック" charset="0"/>
              </a:rPr>
              <a:t>batch</a:t>
            </a:r>
            <a:r>
              <a:rPr lang="ja-JP" altLang="en-US">
                <a:latin typeface="Tahoma" charset="0"/>
                <a:ea typeface="ＭＳ Ｐゴシック" charset="0"/>
              </a:rPr>
              <a:t>”</a:t>
            </a:r>
            <a:endParaRPr lang="en-US" altLang="ja-JP">
              <a:latin typeface="Tahoma" charset="0"/>
              <a:ea typeface="ＭＳ Ｐゴシック" charset="0"/>
            </a:endParaRPr>
          </a:p>
          <a:p>
            <a:pPr lvl="1" eaLnBrk="1" hangingPunct="1"/>
            <a:r>
              <a:rPr lang="en-US">
                <a:solidFill>
                  <a:srgbClr val="FF0000"/>
                </a:solidFill>
                <a:latin typeface="Tahoma" charset="0"/>
                <a:ea typeface="ＭＳ Ｐゴシック" charset="0"/>
              </a:rPr>
              <a:t>Service the batch before all other requests</a:t>
            </a:r>
          </a:p>
          <a:p>
            <a:pPr lvl="1" eaLnBrk="1" hangingPunct="1"/>
            <a:r>
              <a:rPr lang="en-US" sz="1800">
                <a:latin typeface="Tahoma" charset="0"/>
                <a:ea typeface="ＭＳ Ｐゴシック" charset="0"/>
              </a:rPr>
              <a:t>Form a new batch when the current one is done</a:t>
            </a:r>
          </a:p>
          <a:p>
            <a:pPr lvl="1" eaLnBrk="1" hangingPunct="1"/>
            <a:r>
              <a:rPr lang="en-US" sz="1800">
                <a:solidFill>
                  <a:srgbClr val="003399"/>
                </a:solidFill>
                <a:latin typeface="Tahoma" charset="0"/>
                <a:ea typeface="ＭＳ Ｐゴシック" charset="0"/>
              </a:rPr>
              <a:t>Eliminates starvation, provides fairness</a:t>
            </a:r>
            <a:endParaRPr lang="en-US" sz="1800">
              <a:latin typeface="Tahoma" charset="0"/>
              <a:ea typeface="ＭＳ Ｐゴシック" charset="0"/>
            </a:endParaRPr>
          </a:p>
          <a:p>
            <a:pPr lvl="1" eaLnBrk="1" hangingPunct="1"/>
            <a:r>
              <a:rPr lang="en-US" sz="1800">
                <a:solidFill>
                  <a:srgbClr val="003399"/>
                </a:solidFill>
                <a:latin typeface="Tahoma" charset="0"/>
                <a:ea typeface="ＭＳ Ｐゴシック" charset="0"/>
              </a:rPr>
              <a:t>Allows parallelism-awareness within a batch</a:t>
            </a:r>
          </a:p>
          <a:p>
            <a:pPr lvl="1" eaLnBrk="1" hangingPunct="1"/>
            <a:endParaRPr lang="en-US">
              <a:solidFill>
                <a:srgbClr val="003399"/>
              </a:solidFill>
              <a:latin typeface="Tahoma" charset="0"/>
              <a:ea typeface="ＭＳ Ｐゴシック" charset="0"/>
            </a:endParaRPr>
          </a:p>
          <a:p>
            <a:pPr eaLnBrk="1" hangingPunct="1"/>
            <a:endParaRPr lang="en-US">
              <a:latin typeface="Tahoma" charset="0"/>
            </a:endParaRPr>
          </a:p>
          <a:p>
            <a:pPr lvl="1" eaLnBrk="1" hangingPunct="1"/>
            <a:endParaRPr lang="en-US">
              <a:latin typeface="Tahoma" charset="0"/>
              <a:ea typeface="ＭＳ Ｐゴシック" charset="0"/>
            </a:endParaRPr>
          </a:p>
          <a:p>
            <a:pPr lvl="1" eaLnBrk="1" hangingPunct="1"/>
            <a:endParaRPr lang="en-US">
              <a:latin typeface="Tahoma" charset="0"/>
              <a:ea typeface="ＭＳ Ｐゴシック" charset="0"/>
            </a:endParaRPr>
          </a:p>
        </p:txBody>
      </p:sp>
      <p:sp>
        <p:nvSpPr>
          <p:cNvPr id="890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760" indent="-285677" eaLnBrk="0" hangingPunct="0">
              <a:defRPr sz="2400">
                <a:solidFill>
                  <a:schemeClr val="tx1"/>
                </a:solidFill>
                <a:latin typeface="Arial" charset="0"/>
                <a:ea typeface="ＭＳ Ｐゴシック" charset="0"/>
              </a:defRPr>
            </a:lvl2pPr>
            <a:lvl3pPr marL="1142706" indent="-228541" eaLnBrk="0" hangingPunct="0">
              <a:defRPr sz="2400">
                <a:solidFill>
                  <a:schemeClr val="tx1"/>
                </a:solidFill>
                <a:latin typeface="Arial" charset="0"/>
                <a:ea typeface="ＭＳ Ｐゴシック" charset="0"/>
              </a:defRPr>
            </a:lvl3pPr>
            <a:lvl4pPr marL="1599790" indent="-228541" eaLnBrk="0" hangingPunct="0">
              <a:defRPr sz="2400">
                <a:solidFill>
                  <a:schemeClr val="tx1"/>
                </a:solidFill>
                <a:latin typeface="Arial" charset="0"/>
                <a:ea typeface="ＭＳ Ｐゴシック" charset="0"/>
              </a:defRPr>
            </a:lvl4pPr>
            <a:lvl5pPr marL="2056875" indent="-228541" eaLnBrk="0" hangingPunct="0">
              <a:defRPr sz="2400">
                <a:solidFill>
                  <a:schemeClr val="tx1"/>
                </a:solidFill>
                <a:latin typeface="Arial" charset="0"/>
                <a:ea typeface="ＭＳ Ｐゴシック" charset="0"/>
              </a:defRPr>
            </a:lvl5pPr>
            <a:lvl6pPr marL="2513959" indent="-228541" eaLnBrk="0" fontAlgn="base" hangingPunct="0">
              <a:spcBef>
                <a:spcPct val="0"/>
              </a:spcBef>
              <a:spcAft>
                <a:spcPct val="0"/>
              </a:spcAft>
              <a:defRPr sz="2400">
                <a:solidFill>
                  <a:schemeClr val="tx1"/>
                </a:solidFill>
                <a:latin typeface="Arial" charset="0"/>
                <a:ea typeface="ＭＳ Ｐゴシック" charset="0"/>
              </a:defRPr>
            </a:lvl6pPr>
            <a:lvl7pPr marL="2971040" indent="-228541" eaLnBrk="0" fontAlgn="base" hangingPunct="0">
              <a:spcBef>
                <a:spcPct val="0"/>
              </a:spcBef>
              <a:spcAft>
                <a:spcPct val="0"/>
              </a:spcAft>
              <a:defRPr sz="2400">
                <a:solidFill>
                  <a:schemeClr val="tx1"/>
                </a:solidFill>
                <a:latin typeface="Arial" charset="0"/>
                <a:ea typeface="ＭＳ Ｐゴシック" charset="0"/>
              </a:defRPr>
            </a:lvl7pPr>
            <a:lvl8pPr marL="3428124" indent="-228541" eaLnBrk="0" fontAlgn="base" hangingPunct="0">
              <a:spcBef>
                <a:spcPct val="0"/>
              </a:spcBef>
              <a:spcAft>
                <a:spcPct val="0"/>
              </a:spcAft>
              <a:defRPr sz="2400">
                <a:solidFill>
                  <a:schemeClr val="tx1"/>
                </a:solidFill>
                <a:latin typeface="Arial" charset="0"/>
                <a:ea typeface="ＭＳ Ｐゴシック" charset="0"/>
              </a:defRPr>
            </a:lvl8pPr>
            <a:lvl9pPr marL="3885205" indent="-22854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12C7C7-8E7F-E448-BBCB-7CD61C411194}" type="slidenum">
              <a:rPr lang="en-US" sz="1600">
                <a:solidFill>
                  <a:srgbClr val="000000"/>
                </a:solidFill>
                <a:latin typeface="Garamond" charset="0"/>
                <a:cs typeface="Arial" charset="0"/>
              </a:rPr>
              <a:pPr eaLnBrk="1" hangingPunct="1"/>
              <a:t>45</a:t>
            </a:fld>
            <a:endParaRPr lang="en-US" sz="1600">
              <a:solidFill>
                <a:srgbClr val="000000"/>
              </a:solidFill>
              <a:latin typeface="Garamond" charset="0"/>
              <a:cs typeface="Arial" charset="0"/>
            </a:endParaRPr>
          </a:p>
        </p:txBody>
      </p:sp>
      <p:sp>
        <p:nvSpPr>
          <p:cNvPr id="5" name="Rectangle 3"/>
          <p:cNvSpPr>
            <a:spLocks noChangeArrowheads="1"/>
          </p:cNvSpPr>
          <p:nvPr/>
        </p:nvSpPr>
        <p:spPr bwMode="auto">
          <a:xfrm>
            <a:off x="6569076" y="48006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solidFill>
                <a:schemeClr val="bg1"/>
              </a:solidFill>
            </a:endParaRPr>
          </a:p>
        </p:txBody>
      </p:sp>
      <p:sp>
        <p:nvSpPr>
          <p:cNvPr id="6" name="Text Box 80"/>
          <p:cNvSpPr txBox="1">
            <a:spLocks noChangeArrowheads="1"/>
          </p:cNvSpPr>
          <p:nvPr/>
        </p:nvSpPr>
        <p:spPr bwMode="auto">
          <a:xfrm>
            <a:off x="6542093" y="507047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cs typeface="Arial" charset="0"/>
              </a:rPr>
              <a:t>Bank 0</a:t>
            </a:r>
          </a:p>
        </p:txBody>
      </p:sp>
      <p:sp>
        <p:nvSpPr>
          <p:cNvPr id="7" name="Rectangle 3"/>
          <p:cNvSpPr>
            <a:spLocks noChangeArrowheads="1"/>
          </p:cNvSpPr>
          <p:nvPr/>
        </p:nvSpPr>
        <p:spPr bwMode="auto">
          <a:xfrm>
            <a:off x="7483476" y="48006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endParaRPr lang="en-US">
              <a:solidFill>
                <a:schemeClr val="bg1"/>
              </a:solidFill>
            </a:endParaRPr>
          </a:p>
        </p:txBody>
      </p:sp>
      <p:sp>
        <p:nvSpPr>
          <p:cNvPr id="8" name="Text Box 80"/>
          <p:cNvSpPr txBox="1">
            <a:spLocks noChangeArrowheads="1"/>
          </p:cNvSpPr>
          <p:nvPr/>
        </p:nvSpPr>
        <p:spPr bwMode="auto">
          <a:xfrm>
            <a:off x="7483480" y="5070475"/>
            <a:ext cx="823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cs typeface="Arial" charset="0"/>
              </a:rPr>
              <a:t>Bank 1</a:t>
            </a:r>
          </a:p>
        </p:txBody>
      </p:sp>
      <p:sp>
        <p:nvSpPr>
          <p:cNvPr id="9" name="Rectangle 8"/>
          <p:cNvSpPr>
            <a:spLocks noChangeArrowheads="1"/>
          </p:cNvSpPr>
          <p:nvPr/>
        </p:nvSpPr>
        <p:spPr bwMode="auto">
          <a:xfrm>
            <a:off x="6569076" y="4224338"/>
            <a:ext cx="762000" cy="254000"/>
          </a:xfrm>
          <a:prstGeom prst="rect">
            <a:avLst/>
          </a:prstGeom>
          <a:solidFill>
            <a:srgbClr val="FF0000"/>
          </a:solidFill>
          <a:ln w="9525">
            <a:solidFill>
              <a:schemeClr val="tx1"/>
            </a:solidFill>
            <a:round/>
            <a:headEnd/>
            <a:tailEnd/>
          </a:ln>
        </p:spPr>
        <p:txBody>
          <a:bodyPr lIns="91416" tIns="45709" rIns="91416" bIns="45709"/>
          <a:lstStyle/>
          <a:p>
            <a:r>
              <a:rPr lang="en-US" sz="1400">
                <a:solidFill>
                  <a:schemeClr val="bg1"/>
                </a:solidFill>
              </a:rPr>
              <a:t>T1</a:t>
            </a:r>
          </a:p>
        </p:txBody>
      </p:sp>
      <p:sp>
        <p:nvSpPr>
          <p:cNvPr id="10" name="Rectangle 9"/>
          <p:cNvSpPr>
            <a:spLocks noChangeArrowheads="1"/>
          </p:cNvSpPr>
          <p:nvPr/>
        </p:nvSpPr>
        <p:spPr bwMode="auto">
          <a:xfrm>
            <a:off x="7483476" y="3829055"/>
            <a:ext cx="762000" cy="252413"/>
          </a:xfrm>
          <a:prstGeom prst="rect">
            <a:avLst/>
          </a:prstGeom>
          <a:solidFill>
            <a:srgbClr val="FF0000"/>
          </a:solidFill>
          <a:ln w="9525">
            <a:solidFill>
              <a:schemeClr val="tx1"/>
            </a:solidFill>
            <a:round/>
            <a:headEnd/>
            <a:tailEnd/>
          </a:ln>
        </p:spPr>
        <p:txBody>
          <a:bodyPr lIns="91416" tIns="45709" rIns="91416" bIns="45709"/>
          <a:lstStyle/>
          <a:p>
            <a:r>
              <a:rPr lang="en-US" sz="1400">
                <a:solidFill>
                  <a:schemeClr val="bg1"/>
                </a:solidFill>
              </a:rPr>
              <a:t>T1</a:t>
            </a:r>
          </a:p>
        </p:txBody>
      </p:sp>
      <p:sp>
        <p:nvSpPr>
          <p:cNvPr id="11" name="Rectangle 10"/>
          <p:cNvSpPr>
            <a:spLocks noChangeArrowheads="1"/>
          </p:cNvSpPr>
          <p:nvPr/>
        </p:nvSpPr>
        <p:spPr bwMode="auto">
          <a:xfrm>
            <a:off x="7483476" y="4224338"/>
            <a:ext cx="762000" cy="254000"/>
          </a:xfrm>
          <a:prstGeom prst="rect">
            <a:avLst/>
          </a:prstGeom>
          <a:solidFill>
            <a:srgbClr val="0000FF"/>
          </a:solidFill>
          <a:ln w="9525">
            <a:solidFill>
              <a:schemeClr val="tx1"/>
            </a:solidFill>
            <a:round/>
            <a:headEnd/>
            <a:tailEnd/>
          </a:ln>
        </p:spPr>
        <p:txBody>
          <a:bodyPr lIns="91416" tIns="45709" rIns="91416" bIns="45709"/>
          <a:lstStyle/>
          <a:p>
            <a:r>
              <a:rPr lang="en-US" sz="1400">
                <a:solidFill>
                  <a:schemeClr val="bg1"/>
                </a:solidFill>
              </a:rPr>
              <a:t>T0</a:t>
            </a:r>
          </a:p>
        </p:txBody>
      </p:sp>
      <p:sp>
        <p:nvSpPr>
          <p:cNvPr id="12" name="Rectangle 11"/>
          <p:cNvSpPr>
            <a:spLocks noChangeArrowheads="1"/>
          </p:cNvSpPr>
          <p:nvPr/>
        </p:nvSpPr>
        <p:spPr bwMode="auto">
          <a:xfrm>
            <a:off x="6569076" y="3429005"/>
            <a:ext cx="762000" cy="252413"/>
          </a:xfrm>
          <a:prstGeom prst="rect">
            <a:avLst/>
          </a:prstGeom>
          <a:solidFill>
            <a:srgbClr val="0000FF"/>
          </a:solidFill>
          <a:ln w="9525">
            <a:solidFill>
              <a:schemeClr val="tx1"/>
            </a:solidFill>
            <a:round/>
            <a:headEnd/>
            <a:tailEnd/>
          </a:ln>
        </p:spPr>
        <p:txBody>
          <a:bodyPr lIns="91416" tIns="45709" rIns="91416" bIns="45709"/>
          <a:lstStyle/>
          <a:p>
            <a:r>
              <a:rPr lang="en-US" sz="1400">
                <a:solidFill>
                  <a:schemeClr val="bg1"/>
                </a:solidFill>
              </a:rPr>
              <a:t>T0</a:t>
            </a:r>
          </a:p>
        </p:txBody>
      </p:sp>
      <p:sp>
        <p:nvSpPr>
          <p:cNvPr id="13" name="Rectangle 12"/>
          <p:cNvSpPr/>
          <p:nvPr/>
        </p:nvSpPr>
        <p:spPr bwMode="auto">
          <a:xfrm>
            <a:off x="6569076" y="3829055"/>
            <a:ext cx="762000" cy="252413"/>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a:defRPr/>
            </a:pPr>
            <a:r>
              <a:rPr lang="en-US" sz="1400" dirty="0">
                <a:solidFill>
                  <a:schemeClr val="bg1">
                    <a:lumMod val="50000"/>
                  </a:schemeClr>
                </a:solidFill>
                <a:latin typeface="Arial" pitchFamily="34" charset="0"/>
                <a:ea typeface="Arial" pitchFamily="-111" charset="0"/>
                <a:cs typeface="Arial" pitchFamily="-111" charset="0"/>
              </a:rPr>
              <a:t>T2</a:t>
            </a:r>
          </a:p>
        </p:txBody>
      </p:sp>
      <p:sp>
        <p:nvSpPr>
          <p:cNvPr id="14" name="Rectangle 13"/>
          <p:cNvSpPr/>
          <p:nvPr/>
        </p:nvSpPr>
        <p:spPr bwMode="auto">
          <a:xfrm>
            <a:off x="7483476" y="3013080"/>
            <a:ext cx="762000" cy="252413"/>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a:defRPr/>
            </a:pPr>
            <a:r>
              <a:rPr lang="en-US" sz="1400" dirty="0">
                <a:solidFill>
                  <a:schemeClr val="bg1">
                    <a:lumMod val="50000"/>
                  </a:schemeClr>
                </a:solidFill>
                <a:latin typeface="Arial" pitchFamily="34" charset="0"/>
                <a:ea typeface="Arial" pitchFamily="-111" charset="0"/>
                <a:cs typeface="Arial" pitchFamily="-111" charset="0"/>
              </a:rPr>
              <a:t>T2</a:t>
            </a:r>
          </a:p>
        </p:txBody>
      </p:sp>
      <p:sp>
        <p:nvSpPr>
          <p:cNvPr id="15" name="Rectangle 14"/>
          <p:cNvSpPr>
            <a:spLocks noChangeArrowheads="1"/>
          </p:cNvSpPr>
          <p:nvPr/>
        </p:nvSpPr>
        <p:spPr bwMode="auto">
          <a:xfrm>
            <a:off x="7483476" y="3429005"/>
            <a:ext cx="762000" cy="252413"/>
          </a:xfrm>
          <a:prstGeom prst="rect">
            <a:avLst/>
          </a:prstGeom>
          <a:solidFill>
            <a:schemeClr val="tx1"/>
          </a:solidFill>
          <a:ln w="9525">
            <a:solidFill>
              <a:schemeClr val="tx1"/>
            </a:solidFill>
            <a:round/>
            <a:headEnd/>
            <a:tailEnd/>
          </a:ln>
        </p:spPr>
        <p:txBody>
          <a:bodyPr lIns="91416" tIns="45709" rIns="91416" bIns="45709"/>
          <a:lstStyle/>
          <a:p>
            <a:r>
              <a:rPr lang="en-US" sz="1400">
                <a:solidFill>
                  <a:schemeClr val="bg1"/>
                </a:solidFill>
              </a:rPr>
              <a:t>T3</a:t>
            </a:r>
          </a:p>
        </p:txBody>
      </p:sp>
      <p:sp>
        <p:nvSpPr>
          <p:cNvPr id="16" name="Rectangle 15"/>
          <p:cNvSpPr>
            <a:spLocks noChangeArrowheads="1"/>
          </p:cNvSpPr>
          <p:nvPr/>
        </p:nvSpPr>
        <p:spPr bwMode="auto">
          <a:xfrm>
            <a:off x="6569076" y="3013080"/>
            <a:ext cx="762000" cy="252413"/>
          </a:xfrm>
          <a:prstGeom prst="rect">
            <a:avLst/>
          </a:prstGeom>
          <a:solidFill>
            <a:schemeClr val="tx1"/>
          </a:solidFill>
          <a:ln w="9525">
            <a:solidFill>
              <a:schemeClr val="tx1"/>
            </a:solidFill>
            <a:round/>
            <a:headEnd/>
            <a:tailEnd/>
          </a:ln>
        </p:spPr>
        <p:txBody>
          <a:bodyPr lIns="91416" tIns="45709" rIns="91416" bIns="45709"/>
          <a:lstStyle/>
          <a:p>
            <a:r>
              <a:rPr lang="en-US" sz="1400">
                <a:solidFill>
                  <a:schemeClr val="bg1"/>
                </a:solidFill>
              </a:rPr>
              <a:t>T3</a:t>
            </a:r>
          </a:p>
        </p:txBody>
      </p:sp>
      <p:sp>
        <p:nvSpPr>
          <p:cNvPr id="17" name="Rectangle 16"/>
          <p:cNvSpPr/>
          <p:nvPr/>
        </p:nvSpPr>
        <p:spPr bwMode="auto">
          <a:xfrm>
            <a:off x="6569076" y="2566988"/>
            <a:ext cx="762000" cy="25241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a:defRPr/>
            </a:pPr>
            <a:r>
              <a:rPr lang="en-US" sz="1400" dirty="0">
                <a:solidFill>
                  <a:schemeClr val="bg1">
                    <a:lumMod val="50000"/>
                  </a:schemeClr>
                </a:solidFill>
                <a:latin typeface="Arial" pitchFamily="34" charset="0"/>
                <a:ea typeface="Arial" pitchFamily="-111" charset="0"/>
                <a:cs typeface="Arial" pitchFamily="-111" charset="0"/>
              </a:rPr>
              <a:t>T2</a:t>
            </a:r>
          </a:p>
        </p:txBody>
      </p:sp>
      <p:sp>
        <p:nvSpPr>
          <p:cNvPr id="18" name="Rectangle 17"/>
          <p:cNvSpPr/>
          <p:nvPr/>
        </p:nvSpPr>
        <p:spPr bwMode="auto">
          <a:xfrm>
            <a:off x="7483476" y="2566988"/>
            <a:ext cx="762000" cy="25241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a:defRPr/>
            </a:pPr>
            <a:r>
              <a:rPr lang="en-US" sz="1400" dirty="0">
                <a:solidFill>
                  <a:schemeClr val="bg1">
                    <a:lumMod val="50000"/>
                  </a:schemeClr>
                </a:solidFill>
                <a:latin typeface="Arial" pitchFamily="34" charset="0"/>
                <a:ea typeface="Arial" pitchFamily="-111" charset="0"/>
                <a:cs typeface="Arial" pitchFamily="-111" charset="0"/>
              </a:rPr>
              <a:t>T2</a:t>
            </a:r>
          </a:p>
        </p:txBody>
      </p:sp>
      <p:sp>
        <p:nvSpPr>
          <p:cNvPr id="19" name="Rectangle 18"/>
          <p:cNvSpPr/>
          <p:nvPr/>
        </p:nvSpPr>
        <p:spPr bwMode="auto">
          <a:xfrm>
            <a:off x="6569076" y="2119313"/>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a:defRPr/>
            </a:pPr>
            <a:r>
              <a:rPr lang="en-US" sz="1400" dirty="0">
                <a:solidFill>
                  <a:schemeClr val="bg1">
                    <a:lumMod val="50000"/>
                  </a:schemeClr>
                </a:solidFill>
                <a:latin typeface="Arial" pitchFamily="34" charset="0"/>
                <a:ea typeface="Arial" pitchFamily="-111" charset="0"/>
                <a:cs typeface="Arial" pitchFamily="-111" charset="0"/>
              </a:rPr>
              <a:t>T2</a:t>
            </a:r>
          </a:p>
        </p:txBody>
      </p:sp>
      <p:sp>
        <p:nvSpPr>
          <p:cNvPr id="20" name="Rounded Rectangle 19"/>
          <p:cNvSpPr>
            <a:spLocks noChangeArrowheads="1"/>
          </p:cNvSpPr>
          <p:nvPr/>
        </p:nvSpPr>
        <p:spPr bwMode="auto">
          <a:xfrm>
            <a:off x="6286501" y="2917825"/>
            <a:ext cx="2187575" cy="1674813"/>
          </a:xfrm>
          <a:prstGeom prst="roundRect">
            <a:avLst>
              <a:gd name="adj" fmla="val 16667"/>
            </a:avLst>
          </a:prstGeom>
          <a:noFill/>
          <a:ln w="25400">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lIns="91416" tIns="45709" rIns="91416" bIns="45709"/>
          <a:lstStyle/>
          <a:p>
            <a:endParaRPr lang="en-US">
              <a:solidFill>
                <a:srgbClr val="FF6600"/>
              </a:solidFill>
            </a:endParaRPr>
          </a:p>
        </p:txBody>
      </p:sp>
      <p:sp>
        <p:nvSpPr>
          <p:cNvPr id="21" name="TextBox 20"/>
          <p:cNvSpPr txBox="1">
            <a:spLocks noChangeArrowheads="1"/>
          </p:cNvSpPr>
          <p:nvPr/>
        </p:nvSpPr>
        <p:spPr bwMode="auto">
          <a:xfrm>
            <a:off x="8448679" y="2917825"/>
            <a:ext cx="784155"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Batch</a:t>
            </a:r>
          </a:p>
        </p:txBody>
      </p:sp>
      <p:sp>
        <p:nvSpPr>
          <p:cNvPr id="22" name="Rectangle 21"/>
          <p:cNvSpPr>
            <a:spLocks noChangeArrowheads="1"/>
          </p:cNvSpPr>
          <p:nvPr/>
        </p:nvSpPr>
        <p:spPr bwMode="auto">
          <a:xfrm>
            <a:off x="7483476" y="2119313"/>
            <a:ext cx="762000" cy="254000"/>
          </a:xfrm>
          <a:prstGeom prst="rect">
            <a:avLst/>
          </a:prstGeom>
          <a:solidFill>
            <a:srgbClr val="0000FF"/>
          </a:solidFill>
          <a:ln w="9525">
            <a:solidFill>
              <a:schemeClr val="tx1"/>
            </a:solidFill>
            <a:round/>
            <a:headEnd/>
            <a:tailEnd/>
          </a:ln>
        </p:spPr>
        <p:txBody>
          <a:bodyPr lIns="91416" tIns="45709" rIns="91416" bIns="45709"/>
          <a:lstStyle/>
          <a:p>
            <a:r>
              <a:rPr lang="en-US" sz="1400">
                <a:solidFill>
                  <a:schemeClr val="bg1"/>
                </a:solidFill>
              </a:rPr>
              <a:t>T0</a:t>
            </a:r>
          </a:p>
        </p:txBody>
      </p:sp>
      <p:sp>
        <p:nvSpPr>
          <p:cNvPr id="23" name="Rectangle 22"/>
          <p:cNvSpPr>
            <a:spLocks noChangeArrowheads="1"/>
          </p:cNvSpPr>
          <p:nvPr/>
        </p:nvSpPr>
        <p:spPr bwMode="auto">
          <a:xfrm>
            <a:off x="6569076" y="1714505"/>
            <a:ext cx="762000" cy="252413"/>
          </a:xfrm>
          <a:prstGeom prst="rect">
            <a:avLst/>
          </a:prstGeom>
          <a:solidFill>
            <a:srgbClr val="FF0000"/>
          </a:solidFill>
          <a:ln w="9525">
            <a:solidFill>
              <a:schemeClr val="tx1"/>
            </a:solidFill>
            <a:round/>
            <a:headEnd/>
            <a:tailEnd/>
          </a:ln>
        </p:spPr>
        <p:txBody>
          <a:bodyPr lIns="91416" tIns="45709" rIns="91416" bIns="45709"/>
          <a:lstStyle/>
          <a:p>
            <a:r>
              <a:rPr lang="en-US" sz="1400">
                <a:solidFill>
                  <a:schemeClr val="bg1"/>
                </a:solidFill>
              </a:rPr>
              <a:t>T1</a:t>
            </a:r>
          </a:p>
        </p:txBody>
      </p:sp>
      <p:sp>
        <p:nvSpPr>
          <p:cNvPr id="24" name="Rectangle 23"/>
          <p:cNvSpPr>
            <a:spLocks noChangeArrowheads="1"/>
          </p:cNvSpPr>
          <p:nvPr/>
        </p:nvSpPr>
        <p:spPr bwMode="auto">
          <a:xfrm>
            <a:off x="7483476" y="1714505"/>
            <a:ext cx="762000" cy="252413"/>
          </a:xfrm>
          <a:prstGeom prst="rect">
            <a:avLst/>
          </a:prstGeom>
          <a:solidFill>
            <a:srgbClr val="FF0000"/>
          </a:solidFill>
          <a:ln w="9525">
            <a:solidFill>
              <a:schemeClr val="tx1"/>
            </a:solidFill>
            <a:round/>
            <a:headEnd/>
            <a:tailEnd/>
          </a:ln>
        </p:spPr>
        <p:txBody>
          <a:bodyPr lIns="91416" tIns="45709" rIns="91416" bIns="45709"/>
          <a:lstStyle/>
          <a:p>
            <a:r>
              <a:rPr lang="en-US" sz="1400">
                <a:solidFill>
                  <a:schemeClr val="bg1"/>
                </a:solidFill>
              </a:rPr>
              <a:t>T1</a:t>
            </a:r>
          </a:p>
        </p:txBody>
      </p:sp>
      <p:sp>
        <p:nvSpPr>
          <p:cNvPr id="89112" name="Rectangle 1"/>
          <p:cNvSpPr>
            <a:spLocks noChangeArrowheads="1"/>
          </p:cNvSpPr>
          <p:nvPr/>
        </p:nvSpPr>
        <p:spPr bwMode="auto">
          <a:xfrm>
            <a:off x="-304795" y="6096001"/>
            <a:ext cx="88820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p>
            <a:pPr lvl="1"/>
            <a:r>
              <a:rPr lang="en-US" sz="1500">
                <a:latin typeface="Tahoma" charset="0"/>
              </a:rPr>
              <a:t>Mutlu and Moscibroda, </a:t>
            </a:r>
            <a:r>
              <a:rPr lang="ja-JP" altLang="en-US" sz="1500">
                <a:latin typeface="Tahoma" charset="0"/>
              </a:rPr>
              <a:t>“</a:t>
            </a:r>
            <a:r>
              <a:rPr lang="en-US" altLang="ja-JP" sz="1500">
                <a:solidFill>
                  <a:srgbClr val="0000FF"/>
                </a:solidFill>
                <a:latin typeface="Tahoma" charset="0"/>
              </a:rPr>
              <a:t>Parallelism-Aware Batch Scheduling,</a:t>
            </a:r>
            <a:r>
              <a:rPr lang="ja-JP" altLang="en-US" sz="1500">
                <a:latin typeface="Tahoma" charset="0"/>
              </a:rPr>
              <a:t>”</a:t>
            </a:r>
            <a:r>
              <a:rPr lang="en-US" altLang="ja-JP" sz="1500">
                <a:latin typeface="Tahoma" charset="0"/>
              </a:rPr>
              <a:t> ISCA 2008.</a:t>
            </a:r>
            <a:endParaRPr lang="en-US" sz="1500">
              <a:latin typeface="Tahoma" charset="0"/>
            </a:endParaRPr>
          </a:p>
        </p:txBody>
      </p:sp>
    </p:spTree>
    <p:extLst>
      <p:ext uri="{BB962C8B-B14F-4D97-AF65-F5344CB8AC3E}">
        <p14:creationId xmlns:p14="http://schemas.microsoft.com/office/powerpoint/2010/main" val="20324447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42" presetClass="path" presetSubtype="0" accel="50000" decel="50000" fill="hold" nodeType="clickEffect">
                                  <p:stCondLst>
                                    <p:cond delay="0"/>
                                  </p:stCondLst>
                                  <p:childTnLst>
                                    <p:animMotion origin="layout" path="M 4.72222E-6 -7.40741E-7 L 4.72222E-6 0.16227 " pathEditMode="relative" rAng="0" ptsTypes="AA">
                                      <p:cBhvr>
                                        <p:cTn id="78" dur="500" fill="hold"/>
                                        <p:tgtEl>
                                          <p:spTgt spid="11"/>
                                        </p:tgtEl>
                                        <p:attrNameLst>
                                          <p:attrName>ppt_x</p:attrName>
                                          <p:attrName>ppt_y</p:attrName>
                                        </p:attrNameLst>
                                      </p:cBhvr>
                                      <p:rCtr x="0" y="8100"/>
                                    </p:animMotion>
                                  </p:childTnLst>
                                </p:cTn>
                              </p:par>
                            </p:childTnLst>
                          </p:cTn>
                        </p:par>
                      </p:childTnLst>
                    </p:cTn>
                  </p:par>
                  <p:par>
                    <p:cTn id="79" fill="hold" nodeType="clickPar">
                      <p:stCondLst>
                        <p:cond delay="indefinite"/>
                      </p:stCondLst>
                      <p:childTnLst>
                        <p:par>
                          <p:cTn id="80" fill="hold" nodeType="withGroup">
                            <p:stCondLst>
                              <p:cond delay="0"/>
                            </p:stCondLst>
                            <p:childTnLst>
                              <p:par>
                                <p:cTn id="81" presetID="42" presetClass="path" presetSubtype="0" accel="50000" decel="50000" fill="hold" grpId="1" nodeType="clickEffect">
                                  <p:stCondLst>
                                    <p:cond delay="0"/>
                                  </p:stCondLst>
                                  <p:childTnLst>
                                    <p:animMotion origin="layout" path="M 4.72222E-6 2.96296E-6 L 4.72222E-6 0.27847 " pathEditMode="relative" rAng="0" ptsTypes="AA">
                                      <p:cBhvr>
                                        <p:cTn id="82" dur="500" fill="hold"/>
                                        <p:tgtEl>
                                          <p:spTgt spid="12"/>
                                        </p:tgtEl>
                                        <p:attrNameLst>
                                          <p:attrName>ppt_x</p:attrName>
                                          <p:attrName>ppt_y</p:attrName>
                                        </p:attrNameLst>
                                      </p:cBhvr>
                                      <p:rCtr x="0" y="13900"/>
                                    </p:animMotion>
                                  </p:childTnLst>
                                </p:cTn>
                              </p:par>
                              <p:par>
                                <p:cTn id="83" presetID="2" presetClass="entr" presetSubtype="1" fill="hold" nodeType="with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ppt_x"/>
                                          </p:val>
                                        </p:tav>
                                        <p:tav tm="100000">
                                          <p:val>
                                            <p:strVal val="#ppt_x"/>
                                          </p:val>
                                        </p:tav>
                                      </p:tavLst>
                                    </p:anim>
                                    <p:anim calcmode="lin" valueType="num">
                                      <p:cBhvr additive="base">
                                        <p:cTn id="90"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11"/>
                                        </p:tgtEl>
                                        <p:attrNameLst>
                                          <p:attrName>style.visibility</p:attrName>
                                        </p:attrNameLst>
                                      </p:cBhvr>
                                      <p:to>
                                        <p:strVal val="hidden"/>
                                      </p:to>
                                    </p:set>
                                  </p:childTnLst>
                                </p:cTn>
                              </p:par>
                              <p:par>
                                <p:cTn id="95" presetID="1" presetClass="exit" presetSubtype="0" fill="hold" grpId="2" nodeType="withEffect">
                                  <p:stCondLst>
                                    <p:cond delay="0"/>
                                  </p:stCondLst>
                                  <p:childTnLst>
                                    <p:set>
                                      <p:cBhvr>
                                        <p:cTn id="96" dur="1" fill="hold">
                                          <p:stCondLst>
                                            <p:cond delay="0"/>
                                          </p:stCondLst>
                                        </p:cTn>
                                        <p:tgtEl>
                                          <p:spTgt spid="12"/>
                                        </p:tgtEl>
                                        <p:attrNameLst>
                                          <p:attrName>style.visibility</p:attrName>
                                        </p:attrNameLst>
                                      </p:cBhvr>
                                      <p:to>
                                        <p:strVal val="hidden"/>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1" fill="hold" grpId="0" nodeType="clickEffect">
                                  <p:stCondLst>
                                    <p:cond delay="0"/>
                                  </p:stCondLst>
                                  <p:childTnLst>
                                    <p:set>
                                      <p:cBhvr>
                                        <p:cTn id="100" dur="1" fill="hold">
                                          <p:stCondLst>
                                            <p:cond delay="0"/>
                                          </p:stCondLst>
                                        </p:cTn>
                                        <p:tgtEl>
                                          <p:spTgt spid="19"/>
                                        </p:tgtEl>
                                        <p:attrNameLst>
                                          <p:attrName>style.visibility</p:attrName>
                                        </p:attrNameLst>
                                      </p:cBhvr>
                                      <p:to>
                                        <p:strVal val="visible"/>
                                      </p:to>
                                    </p:set>
                                    <p:anim calcmode="lin" valueType="num">
                                      <p:cBhvr additive="base">
                                        <p:cTn id="101" dur="500" fill="hold"/>
                                        <p:tgtEl>
                                          <p:spTgt spid="19"/>
                                        </p:tgtEl>
                                        <p:attrNameLst>
                                          <p:attrName>ppt_x</p:attrName>
                                        </p:attrNameLst>
                                      </p:cBhvr>
                                      <p:tavLst>
                                        <p:tav tm="0">
                                          <p:val>
                                            <p:strVal val="#ppt_x"/>
                                          </p:val>
                                        </p:tav>
                                        <p:tav tm="100000">
                                          <p:val>
                                            <p:strVal val="#ppt_x"/>
                                          </p:val>
                                        </p:tav>
                                      </p:tavLst>
                                    </p:anim>
                                    <p:anim calcmode="lin" valueType="num">
                                      <p:cBhvr additive="base">
                                        <p:cTn id="102"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42" presetClass="path" presetSubtype="0" accel="50000" decel="50000" fill="hold" grpId="1" nodeType="clickEffect">
                                  <p:stCondLst>
                                    <p:cond delay="0"/>
                                  </p:stCondLst>
                                  <p:childTnLst>
                                    <p:animMotion origin="layout" path="M 4.72222E-6 -7.40741E-7 L 4.72222E-6 0.16227 " pathEditMode="relative" rAng="0" ptsTypes="AA">
                                      <p:cBhvr>
                                        <p:cTn id="106" dur="500" fill="hold"/>
                                        <p:tgtEl>
                                          <p:spTgt spid="9"/>
                                        </p:tgtEl>
                                        <p:attrNameLst>
                                          <p:attrName>ppt_x</p:attrName>
                                          <p:attrName>ppt_y</p:attrName>
                                        </p:attrNameLst>
                                      </p:cBhvr>
                                      <p:rCtr x="0" y="8100"/>
                                    </p:animMotion>
                                  </p:childTnLst>
                                </p:cTn>
                              </p:par>
                            </p:childTnLst>
                          </p:cTn>
                        </p:par>
                      </p:childTnLst>
                    </p:cTn>
                  </p:par>
                  <p:par>
                    <p:cTn id="107" fill="hold" nodeType="clickPar">
                      <p:stCondLst>
                        <p:cond delay="indefinite"/>
                      </p:stCondLst>
                      <p:childTnLst>
                        <p:par>
                          <p:cTn id="108" fill="hold" nodeType="withGroup">
                            <p:stCondLst>
                              <p:cond delay="0"/>
                            </p:stCondLst>
                            <p:childTnLst>
                              <p:par>
                                <p:cTn id="109" presetID="42" presetClass="path" presetSubtype="0" accel="50000" decel="50000" fill="hold" grpId="1" nodeType="clickEffect">
                                  <p:stCondLst>
                                    <p:cond delay="0"/>
                                  </p:stCondLst>
                                  <p:childTnLst>
                                    <p:animMotion origin="layout" path="M 4.72222E-6 -3.7037E-7 L 4.72222E-6 0.22014 " pathEditMode="relative" rAng="0" ptsTypes="AA">
                                      <p:cBhvr>
                                        <p:cTn id="110" dur="500" fill="hold"/>
                                        <p:tgtEl>
                                          <p:spTgt spid="10"/>
                                        </p:tgtEl>
                                        <p:attrNameLst>
                                          <p:attrName>ppt_x</p:attrName>
                                          <p:attrName>ppt_y</p:attrName>
                                        </p:attrNameLst>
                                      </p:cBhvr>
                                      <p:rCtr x="0" y="11000"/>
                                    </p:animMotion>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1" fill="hold" grpId="0" nodeType="click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500" fill="hold"/>
                                        <p:tgtEl>
                                          <p:spTgt spid="22"/>
                                        </p:tgtEl>
                                        <p:attrNameLst>
                                          <p:attrName>ppt_x</p:attrName>
                                        </p:attrNameLst>
                                      </p:cBhvr>
                                      <p:tavLst>
                                        <p:tav tm="0">
                                          <p:val>
                                            <p:strVal val="#ppt_x"/>
                                          </p:val>
                                        </p:tav>
                                        <p:tav tm="100000">
                                          <p:val>
                                            <p:strVal val="#ppt_x"/>
                                          </p:val>
                                        </p:tav>
                                      </p:tavLst>
                                    </p:anim>
                                    <p:anim calcmode="lin" valueType="num">
                                      <p:cBhvr additive="base">
                                        <p:cTn id="116"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xit" presetSubtype="0" fill="hold" grpId="2" nodeType="clickEffect">
                                  <p:stCondLst>
                                    <p:cond delay="0"/>
                                  </p:stCondLst>
                                  <p:childTnLst>
                                    <p:set>
                                      <p:cBhvr>
                                        <p:cTn id="120" dur="1" fill="hold">
                                          <p:stCondLst>
                                            <p:cond delay="0"/>
                                          </p:stCondLst>
                                        </p:cTn>
                                        <p:tgtEl>
                                          <p:spTgt spid="9"/>
                                        </p:tgtEl>
                                        <p:attrNameLst>
                                          <p:attrName>style.visibility</p:attrName>
                                        </p:attrNameLst>
                                      </p:cBhvr>
                                      <p:to>
                                        <p:strVal val="hidden"/>
                                      </p:to>
                                    </p:set>
                                  </p:childTnLst>
                                </p:cTn>
                              </p:par>
                              <p:par>
                                <p:cTn id="121" presetID="1" presetClass="exit" presetSubtype="0" fill="hold" grpId="2" nodeType="withEffect">
                                  <p:stCondLst>
                                    <p:cond delay="0"/>
                                  </p:stCondLst>
                                  <p:childTnLst>
                                    <p:set>
                                      <p:cBhvr>
                                        <p:cTn id="122" dur="1" fill="hold">
                                          <p:stCondLst>
                                            <p:cond delay="0"/>
                                          </p:stCondLst>
                                        </p:cTn>
                                        <p:tgtEl>
                                          <p:spTgt spid="10"/>
                                        </p:tgtEl>
                                        <p:attrNameLst>
                                          <p:attrName>style.visibility</p:attrName>
                                        </p:attrNameLst>
                                      </p:cBhvr>
                                      <p:to>
                                        <p:strVal val="hidden"/>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42" presetClass="path" presetSubtype="0" accel="50000" decel="50000" fill="hold" grpId="1" nodeType="clickEffect">
                                  <p:stCondLst>
                                    <p:cond delay="0"/>
                                  </p:stCondLst>
                                  <p:childTnLst>
                                    <p:animMotion origin="layout" path="M 4.72222E-6 -3.7037E-7 L 4.72222E-6 0.22014 " pathEditMode="relative" rAng="0" ptsTypes="AA">
                                      <p:cBhvr>
                                        <p:cTn id="126" dur="500" fill="hold"/>
                                        <p:tgtEl>
                                          <p:spTgt spid="13"/>
                                        </p:tgtEl>
                                        <p:attrNameLst>
                                          <p:attrName>ppt_x</p:attrName>
                                          <p:attrName>ppt_y</p:attrName>
                                        </p:attrNameLst>
                                      </p:cBhvr>
                                      <p:rCtr x="0" y="11000"/>
                                    </p:animMotion>
                                  </p:childTnLst>
                                </p:cTn>
                              </p:par>
                            </p:childTnLst>
                          </p:cTn>
                        </p:par>
                      </p:childTnLst>
                    </p:cTn>
                  </p:par>
                  <p:par>
                    <p:cTn id="127" fill="hold" nodeType="clickPar">
                      <p:stCondLst>
                        <p:cond delay="indefinite"/>
                      </p:stCondLst>
                      <p:childTnLst>
                        <p:par>
                          <p:cTn id="128" fill="hold" nodeType="withGroup">
                            <p:stCondLst>
                              <p:cond delay="0"/>
                            </p:stCondLst>
                            <p:childTnLst>
                              <p:par>
                                <p:cTn id="129" presetID="42" presetClass="path" presetSubtype="0" accel="50000" decel="50000" fill="hold" grpId="1" nodeType="clickEffect">
                                  <p:stCondLst>
                                    <p:cond delay="0"/>
                                  </p:stCondLst>
                                  <p:childTnLst>
                                    <p:animMotion origin="layout" path="M 4.72222E-6 0.00347 L 4.72222E-6 0.3368 " pathEditMode="relative" rAng="0" ptsTypes="AA">
                                      <p:cBhvr>
                                        <p:cTn id="130" dur="500" fill="hold"/>
                                        <p:tgtEl>
                                          <p:spTgt spid="14"/>
                                        </p:tgtEl>
                                        <p:attrNameLst>
                                          <p:attrName>ppt_x</p:attrName>
                                          <p:attrName>ppt_y</p:attrName>
                                        </p:attrNameLst>
                                      </p:cBhvr>
                                      <p:rCtr x="0" y="16700"/>
                                    </p:animMotion>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xit" presetSubtype="0" fill="hold" grpId="2" nodeType="clickEffect">
                                  <p:stCondLst>
                                    <p:cond delay="0"/>
                                  </p:stCondLst>
                                  <p:childTnLst>
                                    <p:set>
                                      <p:cBhvr>
                                        <p:cTn id="134" dur="1" fill="hold">
                                          <p:stCondLst>
                                            <p:cond delay="0"/>
                                          </p:stCondLst>
                                        </p:cTn>
                                        <p:tgtEl>
                                          <p:spTgt spid="13"/>
                                        </p:tgtEl>
                                        <p:attrNameLst>
                                          <p:attrName>style.visibility</p:attrName>
                                        </p:attrNameLst>
                                      </p:cBhvr>
                                      <p:to>
                                        <p:strVal val="hidden"/>
                                      </p:to>
                                    </p:set>
                                  </p:childTnLst>
                                </p:cTn>
                              </p:par>
                              <p:par>
                                <p:cTn id="135" presetID="1" presetClass="exit" presetSubtype="0" fill="hold" grpId="2" nodeType="withEffect">
                                  <p:stCondLst>
                                    <p:cond delay="0"/>
                                  </p:stCondLst>
                                  <p:childTnLst>
                                    <p:set>
                                      <p:cBhvr>
                                        <p:cTn id="136" dur="1" fill="hold">
                                          <p:stCondLst>
                                            <p:cond delay="0"/>
                                          </p:stCondLst>
                                        </p:cTn>
                                        <p:tgtEl>
                                          <p:spTgt spid="14"/>
                                        </p:tgtEl>
                                        <p:attrNameLst>
                                          <p:attrName>style.visibility</p:attrName>
                                        </p:attrNameLst>
                                      </p:cBhvr>
                                      <p:to>
                                        <p:strVal val="hidden"/>
                                      </p:to>
                                    </p:se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 presetClass="entr" presetSubtype="1" fill="hold" grpId="0" nodeType="clickEffect">
                                  <p:stCondLst>
                                    <p:cond delay="0"/>
                                  </p:stCondLst>
                                  <p:childTnLst>
                                    <p:set>
                                      <p:cBhvr>
                                        <p:cTn id="140" dur="1" fill="hold">
                                          <p:stCondLst>
                                            <p:cond delay="0"/>
                                          </p:stCondLst>
                                        </p:cTn>
                                        <p:tgtEl>
                                          <p:spTgt spid="23"/>
                                        </p:tgtEl>
                                        <p:attrNameLst>
                                          <p:attrName>style.visibility</p:attrName>
                                        </p:attrNameLst>
                                      </p:cBhvr>
                                      <p:to>
                                        <p:strVal val="visible"/>
                                      </p:to>
                                    </p:set>
                                    <p:anim calcmode="lin" valueType="num">
                                      <p:cBhvr additive="base">
                                        <p:cTn id="141" dur="500" fill="hold"/>
                                        <p:tgtEl>
                                          <p:spTgt spid="23"/>
                                        </p:tgtEl>
                                        <p:attrNameLst>
                                          <p:attrName>ppt_x</p:attrName>
                                        </p:attrNameLst>
                                      </p:cBhvr>
                                      <p:tavLst>
                                        <p:tav tm="0">
                                          <p:val>
                                            <p:strVal val="#ppt_x"/>
                                          </p:val>
                                        </p:tav>
                                        <p:tav tm="100000">
                                          <p:val>
                                            <p:strVal val="#ppt_x"/>
                                          </p:val>
                                        </p:tav>
                                      </p:tavLst>
                                    </p:anim>
                                    <p:anim calcmode="lin" valueType="num">
                                      <p:cBhvr additive="base">
                                        <p:cTn id="14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43" fill="hold" nodeType="clickPar">
                      <p:stCondLst>
                        <p:cond delay="indefinite"/>
                      </p:stCondLst>
                      <p:childTnLst>
                        <p:par>
                          <p:cTn id="144" fill="hold" nodeType="withGroup">
                            <p:stCondLst>
                              <p:cond delay="0"/>
                            </p:stCondLst>
                            <p:childTnLst>
                              <p:par>
                                <p:cTn id="145" presetID="42" presetClass="path" presetSubtype="0" accel="50000" decel="50000" fill="hold" grpId="1" nodeType="clickEffect">
                                  <p:stCondLst>
                                    <p:cond delay="0"/>
                                  </p:stCondLst>
                                  <p:childTnLst>
                                    <p:animMotion origin="layout" path="M 4.72222E-6 1.11111E-6 L 4.72222E-6 0.33912 " pathEditMode="relative" rAng="0" ptsTypes="AA">
                                      <p:cBhvr>
                                        <p:cTn id="146" dur="500" fill="hold"/>
                                        <p:tgtEl>
                                          <p:spTgt spid="16"/>
                                        </p:tgtEl>
                                        <p:attrNameLst>
                                          <p:attrName>ppt_x</p:attrName>
                                          <p:attrName>ppt_y</p:attrName>
                                        </p:attrNameLst>
                                      </p:cBhvr>
                                      <p:rCtr x="0" y="16900"/>
                                    </p:animMotion>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 presetClass="entr" presetSubtype="1" fill="hold" grpId="0" nodeType="clickEffect">
                                  <p:stCondLst>
                                    <p:cond delay="0"/>
                                  </p:stCondLst>
                                  <p:childTnLst>
                                    <p:set>
                                      <p:cBhvr>
                                        <p:cTn id="150" dur="1" fill="hold">
                                          <p:stCondLst>
                                            <p:cond delay="0"/>
                                          </p:stCondLst>
                                        </p:cTn>
                                        <p:tgtEl>
                                          <p:spTgt spid="24"/>
                                        </p:tgtEl>
                                        <p:attrNameLst>
                                          <p:attrName>style.visibility</p:attrName>
                                        </p:attrNameLst>
                                      </p:cBhvr>
                                      <p:to>
                                        <p:strVal val="visible"/>
                                      </p:to>
                                    </p:set>
                                    <p:anim calcmode="lin" valueType="num">
                                      <p:cBhvr additive="base">
                                        <p:cTn id="151" dur="500" fill="hold"/>
                                        <p:tgtEl>
                                          <p:spTgt spid="24"/>
                                        </p:tgtEl>
                                        <p:attrNameLst>
                                          <p:attrName>ppt_x</p:attrName>
                                        </p:attrNameLst>
                                      </p:cBhvr>
                                      <p:tavLst>
                                        <p:tav tm="0">
                                          <p:val>
                                            <p:strVal val="#ppt_x"/>
                                          </p:val>
                                        </p:tav>
                                        <p:tav tm="100000">
                                          <p:val>
                                            <p:strVal val="#ppt_x"/>
                                          </p:val>
                                        </p:tav>
                                      </p:tavLst>
                                    </p:anim>
                                    <p:anim calcmode="lin" valueType="num">
                                      <p:cBhvr additive="base">
                                        <p:cTn id="152"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153" fill="hold" nodeType="clickPar">
                      <p:stCondLst>
                        <p:cond delay="indefinite"/>
                      </p:stCondLst>
                      <p:childTnLst>
                        <p:par>
                          <p:cTn id="154" fill="hold" nodeType="withGroup">
                            <p:stCondLst>
                              <p:cond delay="0"/>
                            </p:stCondLst>
                            <p:childTnLst>
                              <p:par>
                                <p:cTn id="155" presetID="42" presetClass="path" presetSubtype="0" accel="50000" decel="50000" fill="hold" grpId="1" nodeType="clickEffect">
                                  <p:stCondLst>
                                    <p:cond delay="0"/>
                                  </p:stCondLst>
                                  <p:childTnLst>
                                    <p:animMotion origin="layout" path="M 4.72222E-6 2.96296E-6 L 4.72222E-6 0.27615 " pathEditMode="relative" rAng="0" ptsTypes="AA">
                                      <p:cBhvr>
                                        <p:cTn id="156" dur="500" fill="hold"/>
                                        <p:tgtEl>
                                          <p:spTgt spid="15"/>
                                        </p:tgtEl>
                                        <p:attrNameLst>
                                          <p:attrName>ppt_x</p:attrName>
                                          <p:attrName>ppt_y</p:attrName>
                                        </p:attrNameLst>
                                      </p:cBhvr>
                                      <p:rCtr x="0" y="13800"/>
                                    </p:animMotion>
                                  </p:childTnLst>
                                </p:cTn>
                              </p:par>
                              <p:par>
                                <p:cTn id="157" presetID="64" presetClass="path" presetSubtype="0" accel="50000" decel="50000" fill="hold" grpId="1" nodeType="withEffect">
                                  <p:stCondLst>
                                    <p:cond delay="0"/>
                                  </p:stCondLst>
                                  <p:childTnLst>
                                    <p:animMotion origin="layout" path="M 0.00035 -3.7037E-6 L 0.00035 -0.22546 " pathEditMode="relative" rAng="0" ptsTypes="AA">
                                      <p:cBhvr>
                                        <p:cTn id="158" dur="1000" fill="hold"/>
                                        <p:tgtEl>
                                          <p:spTgt spid="20"/>
                                        </p:tgtEl>
                                        <p:attrNameLst>
                                          <p:attrName>ppt_x</p:attrName>
                                          <p:attrName>ppt_y</p:attrName>
                                        </p:attrNameLst>
                                      </p:cBhvr>
                                      <p:rCtr x="0" y="-11300"/>
                                    </p:animMotion>
                                  </p:childTnLst>
                                </p:cTn>
                              </p:par>
                              <p:par>
                                <p:cTn id="159" presetID="64" presetClass="path" presetSubtype="0" accel="50000" decel="50000" fill="hold" grpId="1" nodeType="withEffect">
                                  <p:stCondLst>
                                    <p:cond delay="0"/>
                                  </p:stCondLst>
                                  <p:childTnLst>
                                    <p:animMotion origin="layout" path="M 0.00087 -4.81481E-6 L 0.00087 -0.22592 " pathEditMode="relative" rAng="0" ptsTypes="AA">
                                      <p:cBhvr>
                                        <p:cTn id="160" dur="1000" fill="hold"/>
                                        <p:tgtEl>
                                          <p:spTgt spid="21"/>
                                        </p:tgtEl>
                                        <p:attrNameLst>
                                          <p:attrName>ppt_x</p:attrName>
                                          <p:attrName>ppt_y</p:attrName>
                                        </p:attrNameLst>
                                      </p:cBhvr>
                                      <p:rCtr x="0" y="-11300"/>
                                    </p:animMotion>
                                  </p:childTnLst>
                                </p:cTn>
                              </p:par>
                            </p:childTnLst>
                          </p:cTn>
                        </p:par>
                      </p:childTnLst>
                    </p:cTn>
                  </p:par>
                  <p:par>
                    <p:cTn id="161" fill="hold" nodeType="clickPar">
                      <p:stCondLst>
                        <p:cond delay="indefinite"/>
                      </p:stCondLst>
                      <p:childTnLst>
                        <p:par>
                          <p:cTn id="162" fill="hold" nodeType="withGroup">
                            <p:stCondLst>
                              <p:cond delay="0"/>
                            </p:stCondLst>
                            <p:childTnLst>
                              <p:par>
                                <p:cTn id="163" presetID="1" presetClass="exit" presetSubtype="0" fill="hold" grpId="2" nodeType="clickEffect">
                                  <p:stCondLst>
                                    <p:cond delay="0"/>
                                  </p:stCondLst>
                                  <p:childTnLst>
                                    <p:set>
                                      <p:cBhvr>
                                        <p:cTn id="164" dur="1" fill="hold">
                                          <p:stCondLst>
                                            <p:cond delay="0"/>
                                          </p:stCondLst>
                                        </p:cTn>
                                        <p:tgtEl>
                                          <p:spTgt spid="16"/>
                                        </p:tgtEl>
                                        <p:attrNameLst>
                                          <p:attrName>style.visibility</p:attrName>
                                        </p:attrNameLst>
                                      </p:cBhvr>
                                      <p:to>
                                        <p:strVal val="hidden"/>
                                      </p:to>
                                    </p:set>
                                  </p:childTnLst>
                                </p:cTn>
                              </p:par>
                              <p:par>
                                <p:cTn id="165" presetID="1" presetClass="exit" presetSubtype="0" fill="hold" grpId="2" nodeType="withEffect">
                                  <p:stCondLst>
                                    <p:cond delay="0"/>
                                  </p:stCondLst>
                                  <p:childTnLst>
                                    <p:set>
                                      <p:cBhvr>
                                        <p:cTn id="16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9" grpId="1" animBg="1"/>
      <p:bldP spid="9" grpId="2" animBg="1"/>
      <p:bldP spid="10" grpId="0" animBg="1"/>
      <p:bldP spid="10" grpId="1" animBg="1"/>
      <p:bldP spid="10" grpId="2" animBg="1"/>
      <p:bldP spid="11" grpId="0" animBg="1"/>
      <p:bldP spid="11" grpId="1"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9" grpId="0" animBg="1"/>
      <p:bldP spid="20" grpId="0" animBg="1"/>
      <p:bldP spid="20" grpId="1" animBg="1"/>
      <p:bldP spid="21" grpId="0"/>
      <p:bldP spid="21" grpId="1"/>
      <p:bldP spid="22" grpId="0" animBg="1"/>
      <p:bldP spid="23" grpId="0" animBg="1"/>
      <p:bldP spid="2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atin typeface="Garamond" charset="0"/>
              </a:rPr>
              <a:t>PAR-BS Components</a:t>
            </a:r>
          </a:p>
        </p:txBody>
      </p:sp>
      <p:sp>
        <p:nvSpPr>
          <p:cNvPr id="20483" name="Content Placeholder 2"/>
          <p:cNvSpPr>
            <a:spLocks noGrp="1"/>
          </p:cNvSpPr>
          <p:nvPr>
            <p:ph idx="1"/>
          </p:nvPr>
        </p:nvSpPr>
        <p:spPr>
          <a:xfrm>
            <a:off x="228600" y="1371600"/>
            <a:ext cx="8915400" cy="4876800"/>
          </a:xfrm>
        </p:spPr>
        <p:txBody>
          <a:bodyPr/>
          <a:lstStyle/>
          <a:p>
            <a:r>
              <a:rPr lang="en-US" sz="3200">
                <a:latin typeface="Tahoma" charset="0"/>
              </a:rPr>
              <a:t>Request batching</a:t>
            </a:r>
          </a:p>
          <a:p>
            <a:pPr>
              <a:buFont typeface="Wingdings" charset="0"/>
              <a:buNone/>
            </a:pPr>
            <a:endParaRPr lang="en-US">
              <a:latin typeface="Tahoma" charset="0"/>
            </a:endParaRPr>
          </a:p>
          <a:p>
            <a:pPr>
              <a:buFont typeface="Wingdings" charset="0"/>
              <a:buNone/>
            </a:pPr>
            <a:endParaRPr lang="en-US">
              <a:latin typeface="Tahoma" charset="0"/>
            </a:endParaRPr>
          </a:p>
          <a:p>
            <a:pPr>
              <a:buFont typeface="Wingdings" charset="0"/>
              <a:buNone/>
            </a:pPr>
            <a:endParaRPr lang="en-US">
              <a:latin typeface="Tahoma" charset="0"/>
            </a:endParaRPr>
          </a:p>
          <a:p>
            <a:r>
              <a:rPr lang="en-US" sz="3200">
                <a:latin typeface="Tahoma" charset="0"/>
              </a:rPr>
              <a:t>Within-batch scheduling</a:t>
            </a:r>
          </a:p>
          <a:p>
            <a:pPr lvl="1"/>
            <a:r>
              <a:rPr lang="en-US">
                <a:latin typeface="Tahoma" charset="0"/>
              </a:rPr>
              <a:t>Parallelism aware</a:t>
            </a:r>
          </a:p>
          <a:p>
            <a:pPr lvl="1"/>
            <a:endParaRPr lang="en-US">
              <a:latin typeface="Tahoma" charset="0"/>
            </a:endParaRP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760" indent="-285677" eaLnBrk="0" hangingPunct="0">
              <a:defRPr>
                <a:solidFill>
                  <a:schemeClr val="tx1"/>
                </a:solidFill>
                <a:latin typeface="Arial" charset="0"/>
                <a:ea typeface="ＭＳ Ｐゴシック" charset="0"/>
              </a:defRPr>
            </a:lvl2pPr>
            <a:lvl3pPr marL="1142706" indent="-228541" eaLnBrk="0" hangingPunct="0">
              <a:defRPr>
                <a:solidFill>
                  <a:schemeClr val="tx1"/>
                </a:solidFill>
                <a:latin typeface="Arial" charset="0"/>
                <a:ea typeface="ＭＳ Ｐゴシック" charset="0"/>
              </a:defRPr>
            </a:lvl3pPr>
            <a:lvl4pPr marL="1599790" indent="-228541" eaLnBrk="0" hangingPunct="0">
              <a:defRPr>
                <a:solidFill>
                  <a:schemeClr val="tx1"/>
                </a:solidFill>
                <a:latin typeface="Arial" charset="0"/>
                <a:ea typeface="ＭＳ Ｐゴシック" charset="0"/>
              </a:defRPr>
            </a:lvl4pPr>
            <a:lvl5pPr marL="2056875" indent="-228541" eaLnBrk="0" hangingPunct="0">
              <a:defRPr>
                <a:solidFill>
                  <a:schemeClr val="tx1"/>
                </a:solidFill>
                <a:latin typeface="Arial" charset="0"/>
                <a:ea typeface="ＭＳ Ｐゴシック" charset="0"/>
              </a:defRPr>
            </a:lvl5pPr>
            <a:lvl6pPr marL="2513959" indent="-228541" eaLnBrk="0" fontAlgn="base" hangingPunct="0">
              <a:spcBef>
                <a:spcPct val="0"/>
              </a:spcBef>
              <a:spcAft>
                <a:spcPct val="0"/>
              </a:spcAft>
              <a:defRPr>
                <a:solidFill>
                  <a:schemeClr val="tx1"/>
                </a:solidFill>
                <a:latin typeface="Arial" charset="0"/>
                <a:ea typeface="ＭＳ Ｐゴシック" charset="0"/>
              </a:defRPr>
            </a:lvl6pPr>
            <a:lvl7pPr marL="2971040" indent="-228541" eaLnBrk="0" fontAlgn="base" hangingPunct="0">
              <a:spcBef>
                <a:spcPct val="0"/>
              </a:spcBef>
              <a:spcAft>
                <a:spcPct val="0"/>
              </a:spcAft>
              <a:defRPr>
                <a:solidFill>
                  <a:schemeClr val="tx1"/>
                </a:solidFill>
                <a:latin typeface="Arial" charset="0"/>
                <a:ea typeface="ＭＳ Ｐゴシック" charset="0"/>
              </a:defRPr>
            </a:lvl7pPr>
            <a:lvl8pPr marL="3428124" indent="-228541" eaLnBrk="0" fontAlgn="base" hangingPunct="0">
              <a:spcBef>
                <a:spcPct val="0"/>
              </a:spcBef>
              <a:spcAft>
                <a:spcPct val="0"/>
              </a:spcAft>
              <a:defRPr>
                <a:solidFill>
                  <a:schemeClr val="tx1"/>
                </a:solidFill>
                <a:latin typeface="Arial" charset="0"/>
                <a:ea typeface="ＭＳ Ｐゴシック" charset="0"/>
              </a:defRPr>
            </a:lvl8pPr>
            <a:lvl9pPr marL="3885205" indent="-2285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0562A48-EE0C-F14F-9A28-D70FD8EDF973}" type="slidenum">
              <a:rPr lang="en-US">
                <a:solidFill>
                  <a:srgbClr val="000000"/>
                </a:solidFill>
                <a:latin typeface="Garamond" charset="0"/>
              </a:rPr>
              <a:pPr eaLnBrk="1" hangingPunct="1"/>
              <a:t>46</a:t>
            </a:fld>
            <a:endParaRPr lang="en-US">
              <a:solidFill>
                <a:srgbClr val="000000"/>
              </a:solidFill>
              <a:latin typeface="Garamond" charset="0"/>
            </a:endParaRPr>
          </a:p>
        </p:txBody>
      </p:sp>
    </p:spTree>
    <p:extLst>
      <p:ext uri="{BB962C8B-B14F-4D97-AF65-F5344CB8AC3E}">
        <p14:creationId xmlns:p14="http://schemas.microsoft.com/office/powerpoint/2010/main" val="28704503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atin typeface="Garamond" charset="0"/>
              </a:rPr>
              <a:t>Request Batching</a:t>
            </a:r>
          </a:p>
        </p:txBody>
      </p:sp>
      <p:sp>
        <p:nvSpPr>
          <p:cNvPr id="3" name="Content Placeholder 2"/>
          <p:cNvSpPr>
            <a:spLocks noGrp="1"/>
          </p:cNvSpPr>
          <p:nvPr>
            <p:ph idx="1"/>
          </p:nvPr>
        </p:nvSpPr>
        <p:spPr>
          <a:xfrm>
            <a:off x="228600" y="1371600"/>
            <a:ext cx="8915400" cy="4876800"/>
          </a:xfrm>
        </p:spPr>
        <p:txBody>
          <a:bodyPr/>
          <a:lstStyle/>
          <a:p>
            <a:pPr eaLnBrk="1" hangingPunct="1"/>
            <a:r>
              <a:rPr lang="en-US">
                <a:latin typeface="Tahoma" charset="0"/>
              </a:rPr>
              <a:t>Each memory request has a bit (</a:t>
            </a:r>
            <a:r>
              <a:rPr lang="en-US" i="1">
                <a:latin typeface="Tahoma" charset="0"/>
              </a:rPr>
              <a:t>marked)</a:t>
            </a:r>
            <a:r>
              <a:rPr lang="en-US">
                <a:latin typeface="Tahoma" charset="0"/>
              </a:rPr>
              <a:t> associated with it</a:t>
            </a:r>
          </a:p>
          <a:p>
            <a:pPr eaLnBrk="1" hangingPunct="1"/>
            <a:endParaRPr lang="en-US">
              <a:latin typeface="Tahoma" charset="0"/>
            </a:endParaRPr>
          </a:p>
          <a:p>
            <a:pPr eaLnBrk="1" hangingPunct="1"/>
            <a:r>
              <a:rPr lang="en-US">
                <a:latin typeface="Tahoma" charset="0"/>
              </a:rPr>
              <a:t>Batch formation:</a:t>
            </a:r>
          </a:p>
          <a:p>
            <a:pPr lvl="1" eaLnBrk="1" hangingPunct="1"/>
            <a:r>
              <a:rPr lang="en-US" sz="2000">
                <a:latin typeface="Tahoma" charset="0"/>
              </a:rPr>
              <a:t>Mark up to </a:t>
            </a:r>
            <a:r>
              <a:rPr lang="en-US" sz="2000" i="1">
                <a:latin typeface="Tahoma" charset="0"/>
              </a:rPr>
              <a:t>Marking-Cap</a:t>
            </a:r>
            <a:r>
              <a:rPr lang="en-US" sz="2000">
                <a:latin typeface="Tahoma" charset="0"/>
              </a:rPr>
              <a:t> oldest requests per bank for each thread</a:t>
            </a:r>
          </a:p>
          <a:p>
            <a:pPr lvl="1" eaLnBrk="1" hangingPunct="1"/>
            <a:r>
              <a:rPr lang="en-US" sz="2000">
                <a:latin typeface="Tahoma" charset="0"/>
              </a:rPr>
              <a:t>Marked requests constitute the batch</a:t>
            </a:r>
          </a:p>
          <a:p>
            <a:pPr lvl="1" eaLnBrk="1" hangingPunct="1"/>
            <a:r>
              <a:rPr lang="en-US" sz="2000">
                <a:latin typeface="Tahoma" charset="0"/>
              </a:rPr>
              <a:t>Form a new batch when no marked requests are left</a:t>
            </a:r>
          </a:p>
          <a:p>
            <a:pPr lvl="1" eaLnBrk="1" hangingPunct="1"/>
            <a:endParaRPr lang="en-US">
              <a:latin typeface="Tahoma" charset="0"/>
            </a:endParaRPr>
          </a:p>
          <a:p>
            <a:pPr eaLnBrk="1" hangingPunct="1"/>
            <a:r>
              <a:rPr lang="en-US">
                <a:solidFill>
                  <a:srgbClr val="003399"/>
                </a:solidFill>
                <a:latin typeface="Tahoma" charset="0"/>
              </a:rPr>
              <a:t>Marked requests are prioritized over unmarked ones</a:t>
            </a:r>
          </a:p>
          <a:p>
            <a:pPr lvl="1" eaLnBrk="1" hangingPunct="1"/>
            <a:r>
              <a:rPr lang="en-US" sz="2000">
                <a:latin typeface="Tahoma" charset="0"/>
              </a:rPr>
              <a:t>No reordering of requests across batches: </a:t>
            </a:r>
            <a:r>
              <a:rPr lang="en-US" sz="2000">
                <a:solidFill>
                  <a:srgbClr val="FF0000"/>
                </a:solidFill>
                <a:latin typeface="Tahoma" charset="0"/>
              </a:rPr>
              <a:t>no starvation, high fairness</a:t>
            </a:r>
          </a:p>
          <a:p>
            <a:pPr lvl="1" eaLnBrk="1" hangingPunct="1"/>
            <a:endParaRPr lang="en-US">
              <a:latin typeface="Tahoma" charset="0"/>
            </a:endParaRPr>
          </a:p>
          <a:p>
            <a:pPr eaLnBrk="1" hangingPunct="1"/>
            <a:r>
              <a:rPr lang="en-US">
                <a:solidFill>
                  <a:srgbClr val="FF0000"/>
                </a:solidFill>
                <a:latin typeface="Tahoma" charset="0"/>
              </a:rPr>
              <a:t>How to prioritize requests within a batch?</a:t>
            </a:r>
            <a:endParaRPr lang="en-US" sz="2000">
              <a:solidFill>
                <a:srgbClr val="FF0000"/>
              </a:solidFill>
              <a:latin typeface="Tahoma" charset="0"/>
            </a:endParaRPr>
          </a:p>
          <a:p>
            <a:pPr lvl="1" eaLnBrk="1" hangingPunct="1"/>
            <a:endParaRPr lang="en-US">
              <a:latin typeface="Tahoma" charset="0"/>
            </a:endParaRP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760" indent="-285677" eaLnBrk="0" hangingPunct="0">
              <a:defRPr>
                <a:solidFill>
                  <a:schemeClr val="tx1"/>
                </a:solidFill>
                <a:latin typeface="Arial" charset="0"/>
                <a:ea typeface="ＭＳ Ｐゴシック" charset="0"/>
              </a:defRPr>
            </a:lvl2pPr>
            <a:lvl3pPr marL="1142706" indent="-228541" eaLnBrk="0" hangingPunct="0">
              <a:defRPr>
                <a:solidFill>
                  <a:schemeClr val="tx1"/>
                </a:solidFill>
                <a:latin typeface="Arial" charset="0"/>
                <a:ea typeface="ＭＳ Ｐゴシック" charset="0"/>
              </a:defRPr>
            </a:lvl3pPr>
            <a:lvl4pPr marL="1599790" indent="-228541" eaLnBrk="0" hangingPunct="0">
              <a:defRPr>
                <a:solidFill>
                  <a:schemeClr val="tx1"/>
                </a:solidFill>
                <a:latin typeface="Arial" charset="0"/>
                <a:ea typeface="ＭＳ Ｐゴシック" charset="0"/>
              </a:defRPr>
            </a:lvl4pPr>
            <a:lvl5pPr marL="2056875" indent="-228541" eaLnBrk="0" hangingPunct="0">
              <a:defRPr>
                <a:solidFill>
                  <a:schemeClr val="tx1"/>
                </a:solidFill>
                <a:latin typeface="Arial" charset="0"/>
                <a:ea typeface="ＭＳ Ｐゴシック" charset="0"/>
              </a:defRPr>
            </a:lvl5pPr>
            <a:lvl6pPr marL="2513959" indent="-228541" eaLnBrk="0" fontAlgn="base" hangingPunct="0">
              <a:spcBef>
                <a:spcPct val="0"/>
              </a:spcBef>
              <a:spcAft>
                <a:spcPct val="0"/>
              </a:spcAft>
              <a:defRPr>
                <a:solidFill>
                  <a:schemeClr val="tx1"/>
                </a:solidFill>
                <a:latin typeface="Arial" charset="0"/>
                <a:ea typeface="ＭＳ Ｐゴシック" charset="0"/>
              </a:defRPr>
            </a:lvl6pPr>
            <a:lvl7pPr marL="2971040" indent="-228541" eaLnBrk="0" fontAlgn="base" hangingPunct="0">
              <a:spcBef>
                <a:spcPct val="0"/>
              </a:spcBef>
              <a:spcAft>
                <a:spcPct val="0"/>
              </a:spcAft>
              <a:defRPr>
                <a:solidFill>
                  <a:schemeClr val="tx1"/>
                </a:solidFill>
                <a:latin typeface="Arial" charset="0"/>
                <a:ea typeface="ＭＳ Ｐゴシック" charset="0"/>
              </a:defRPr>
            </a:lvl7pPr>
            <a:lvl8pPr marL="3428124" indent="-228541" eaLnBrk="0" fontAlgn="base" hangingPunct="0">
              <a:spcBef>
                <a:spcPct val="0"/>
              </a:spcBef>
              <a:spcAft>
                <a:spcPct val="0"/>
              </a:spcAft>
              <a:defRPr>
                <a:solidFill>
                  <a:schemeClr val="tx1"/>
                </a:solidFill>
                <a:latin typeface="Arial" charset="0"/>
                <a:ea typeface="ＭＳ Ｐゴシック" charset="0"/>
              </a:defRPr>
            </a:lvl8pPr>
            <a:lvl9pPr marL="3885205" indent="-2285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CB8A059-99A2-5F4D-A9AA-8DE06E6E08A0}" type="slidenum">
              <a:rPr lang="en-US">
                <a:solidFill>
                  <a:srgbClr val="000000"/>
                </a:solidFill>
                <a:latin typeface="Garamond" charset="0"/>
              </a:rPr>
              <a:pPr eaLnBrk="1" hangingPunct="1"/>
              <a:t>47</a:t>
            </a:fld>
            <a:endParaRPr lang="en-US">
              <a:solidFill>
                <a:srgbClr val="000000"/>
              </a:solidFill>
              <a:latin typeface="Garamond" charset="0"/>
            </a:endParaRPr>
          </a:p>
        </p:txBody>
      </p:sp>
    </p:spTree>
    <p:extLst>
      <p:ext uri="{BB962C8B-B14F-4D97-AF65-F5344CB8AC3E}">
        <p14:creationId xmlns:p14="http://schemas.microsoft.com/office/powerpoint/2010/main" val="8026548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28600" y="173038"/>
            <a:ext cx="8610600" cy="1066800"/>
          </a:xfrm>
        </p:spPr>
        <p:txBody>
          <a:bodyPr/>
          <a:lstStyle/>
          <a:p>
            <a:pPr eaLnBrk="1" hangingPunct="1"/>
            <a:r>
              <a:rPr lang="en-US">
                <a:latin typeface="Garamond" charset="0"/>
              </a:rPr>
              <a:t>Within-Batch Scheduling</a:t>
            </a:r>
          </a:p>
        </p:txBody>
      </p:sp>
      <p:sp>
        <p:nvSpPr>
          <p:cNvPr id="3" name="Content Placeholder 2"/>
          <p:cNvSpPr>
            <a:spLocks noGrp="1"/>
          </p:cNvSpPr>
          <p:nvPr>
            <p:ph idx="1"/>
          </p:nvPr>
        </p:nvSpPr>
        <p:spPr/>
        <p:txBody>
          <a:bodyPr/>
          <a:lstStyle/>
          <a:p>
            <a:pPr eaLnBrk="1" hangingPunct="1"/>
            <a:r>
              <a:rPr lang="en-US">
                <a:latin typeface="Tahoma" charset="0"/>
              </a:rPr>
              <a:t>Can use any existing DRAM scheduling policy</a:t>
            </a:r>
          </a:p>
          <a:p>
            <a:pPr lvl="1" eaLnBrk="1" hangingPunct="1"/>
            <a:r>
              <a:rPr lang="en-US" sz="2000">
                <a:latin typeface="Tahoma" charset="0"/>
              </a:rPr>
              <a:t>FR-FCFS (row-hit first, then oldest-first) exploits row-buffer locality</a:t>
            </a:r>
          </a:p>
          <a:p>
            <a:pPr eaLnBrk="1" hangingPunct="1"/>
            <a:r>
              <a:rPr lang="en-US">
                <a:latin typeface="Tahoma" charset="0"/>
              </a:rPr>
              <a:t>But, we also want to preserve intra-thread bank parallelism</a:t>
            </a:r>
          </a:p>
          <a:p>
            <a:pPr lvl="1" eaLnBrk="1" hangingPunct="1"/>
            <a:r>
              <a:rPr lang="en-US">
                <a:latin typeface="Tahoma" charset="0"/>
              </a:rPr>
              <a:t>Service each thread</a:t>
            </a:r>
            <a:r>
              <a:rPr lang="ja-JP" altLang="en-US">
                <a:latin typeface="Tahoma" charset="0"/>
              </a:rPr>
              <a:t>’</a:t>
            </a:r>
            <a:r>
              <a:rPr lang="en-US">
                <a:latin typeface="Tahoma" charset="0"/>
              </a:rPr>
              <a:t>s requests back to back</a:t>
            </a:r>
          </a:p>
          <a:p>
            <a:pPr lvl="1" eaLnBrk="1" hangingPunct="1"/>
            <a:endParaRPr lang="en-US">
              <a:latin typeface="Tahoma" charset="0"/>
            </a:endParaRPr>
          </a:p>
          <a:p>
            <a:pPr eaLnBrk="1" hangingPunct="1"/>
            <a:endParaRPr lang="en-US">
              <a:latin typeface="Tahoma" charset="0"/>
            </a:endParaRPr>
          </a:p>
          <a:p>
            <a:pPr eaLnBrk="1" hangingPunct="1"/>
            <a:r>
              <a:rPr lang="en-US">
                <a:latin typeface="Tahoma" charset="0"/>
              </a:rPr>
              <a:t>Scheduler computes a </a:t>
            </a:r>
            <a:r>
              <a:rPr lang="en-US">
                <a:solidFill>
                  <a:srgbClr val="003399"/>
                </a:solidFill>
                <a:latin typeface="Tahoma" charset="0"/>
              </a:rPr>
              <a:t>ranking of threads </a:t>
            </a:r>
            <a:r>
              <a:rPr lang="en-US">
                <a:latin typeface="Tahoma" charset="0"/>
              </a:rPr>
              <a:t>when the batch is formed</a:t>
            </a:r>
          </a:p>
          <a:p>
            <a:pPr lvl="1" eaLnBrk="1" hangingPunct="1"/>
            <a:r>
              <a:rPr lang="en-US" sz="2000">
                <a:solidFill>
                  <a:srgbClr val="003399"/>
                </a:solidFill>
                <a:latin typeface="Tahoma" charset="0"/>
              </a:rPr>
              <a:t>Higher-ranked threads are prioritized over lower-ranked ones</a:t>
            </a:r>
          </a:p>
          <a:p>
            <a:pPr lvl="1" eaLnBrk="1" hangingPunct="1"/>
            <a:r>
              <a:rPr lang="en-US" sz="2000">
                <a:latin typeface="Tahoma" charset="0"/>
              </a:rPr>
              <a:t>Improves the likelihood that requests from a thread are serviced in parallel by different banks</a:t>
            </a:r>
          </a:p>
          <a:p>
            <a:pPr lvl="2" eaLnBrk="1" hangingPunct="1"/>
            <a:r>
              <a:rPr lang="en-US" sz="1800">
                <a:latin typeface="Tahoma" charset="0"/>
              </a:rPr>
              <a:t>Different threads prioritized in the same order across ALL banks</a:t>
            </a:r>
          </a:p>
          <a:p>
            <a:pPr lvl="1" eaLnBrk="1" hangingPunct="1">
              <a:buFont typeface="Wingdings" charset="0"/>
              <a:buNone/>
            </a:pPr>
            <a:endParaRPr lang="en-US">
              <a:solidFill>
                <a:srgbClr val="003399"/>
              </a:solidFill>
              <a:latin typeface="Tahoma" charset="0"/>
            </a:endParaRPr>
          </a:p>
          <a:p>
            <a:pPr lvl="1" eaLnBrk="1" hangingPunct="1"/>
            <a:endParaRPr lang="en-US">
              <a:solidFill>
                <a:srgbClr val="003399"/>
              </a:solidFill>
              <a:latin typeface="Tahoma" charset="0"/>
            </a:endParaRP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760" indent="-285677" eaLnBrk="0" hangingPunct="0">
              <a:defRPr>
                <a:solidFill>
                  <a:schemeClr val="tx1"/>
                </a:solidFill>
                <a:latin typeface="Arial" charset="0"/>
                <a:ea typeface="ＭＳ Ｐゴシック" charset="0"/>
              </a:defRPr>
            </a:lvl2pPr>
            <a:lvl3pPr marL="1142706" indent="-228541" eaLnBrk="0" hangingPunct="0">
              <a:defRPr>
                <a:solidFill>
                  <a:schemeClr val="tx1"/>
                </a:solidFill>
                <a:latin typeface="Arial" charset="0"/>
                <a:ea typeface="ＭＳ Ｐゴシック" charset="0"/>
              </a:defRPr>
            </a:lvl3pPr>
            <a:lvl4pPr marL="1599790" indent="-228541" eaLnBrk="0" hangingPunct="0">
              <a:defRPr>
                <a:solidFill>
                  <a:schemeClr val="tx1"/>
                </a:solidFill>
                <a:latin typeface="Arial" charset="0"/>
                <a:ea typeface="ＭＳ Ｐゴシック" charset="0"/>
              </a:defRPr>
            </a:lvl4pPr>
            <a:lvl5pPr marL="2056875" indent="-228541" eaLnBrk="0" hangingPunct="0">
              <a:defRPr>
                <a:solidFill>
                  <a:schemeClr val="tx1"/>
                </a:solidFill>
                <a:latin typeface="Arial" charset="0"/>
                <a:ea typeface="ＭＳ Ｐゴシック" charset="0"/>
              </a:defRPr>
            </a:lvl5pPr>
            <a:lvl6pPr marL="2513959" indent="-228541" eaLnBrk="0" fontAlgn="base" hangingPunct="0">
              <a:spcBef>
                <a:spcPct val="0"/>
              </a:spcBef>
              <a:spcAft>
                <a:spcPct val="0"/>
              </a:spcAft>
              <a:defRPr>
                <a:solidFill>
                  <a:schemeClr val="tx1"/>
                </a:solidFill>
                <a:latin typeface="Arial" charset="0"/>
                <a:ea typeface="ＭＳ Ｐゴシック" charset="0"/>
              </a:defRPr>
            </a:lvl6pPr>
            <a:lvl7pPr marL="2971040" indent="-228541" eaLnBrk="0" fontAlgn="base" hangingPunct="0">
              <a:spcBef>
                <a:spcPct val="0"/>
              </a:spcBef>
              <a:spcAft>
                <a:spcPct val="0"/>
              </a:spcAft>
              <a:defRPr>
                <a:solidFill>
                  <a:schemeClr val="tx1"/>
                </a:solidFill>
                <a:latin typeface="Arial" charset="0"/>
                <a:ea typeface="ＭＳ Ｐゴシック" charset="0"/>
              </a:defRPr>
            </a:lvl7pPr>
            <a:lvl8pPr marL="3428124" indent="-228541" eaLnBrk="0" fontAlgn="base" hangingPunct="0">
              <a:spcBef>
                <a:spcPct val="0"/>
              </a:spcBef>
              <a:spcAft>
                <a:spcPct val="0"/>
              </a:spcAft>
              <a:defRPr>
                <a:solidFill>
                  <a:schemeClr val="tx1"/>
                </a:solidFill>
                <a:latin typeface="Arial" charset="0"/>
                <a:ea typeface="ＭＳ Ｐゴシック" charset="0"/>
              </a:defRPr>
            </a:lvl8pPr>
            <a:lvl9pPr marL="3885205" indent="-2285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6E289C-1374-C34F-B188-0ED1D16D012A}" type="slidenum">
              <a:rPr lang="en-US">
                <a:solidFill>
                  <a:srgbClr val="000000"/>
                </a:solidFill>
                <a:latin typeface="Garamond" charset="0"/>
              </a:rPr>
              <a:pPr eaLnBrk="1" hangingPunct="1"/>
              <a:t>48</a:t>
            </a:fld>
            <a:endParaRPr lang="en-US">
              <a:solidFill>
                <a:srgbClr val="000000"/>
              </a:solidFill>
              <a:latin typeface="Garamond" charset="0"/>
            </a:endParaRPr>
          </a:p>
        </p:txBody>
      </p:sp>
      <p:sp>
        <p:nvSpPr>
          <p:cNvPr id="5" name="TextBox 4"/>
          <p:cNvSpPr txBox="1">
            <a:spLocks noChangeArrowheads="1"/>
          </p:cNvSpPr>
          <p:nvPr/>
        </p:nvSpPr>
        <p:spPr bwMode="auto">
          <a:xfrm>
            <a:off x="3694118" y="3560763"/>
            <a:ext cx="100488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b="1" smtClean="0">
                <a:solidFill>
                  <a:srgbClr val="FF0000"/>
                </a:solidFill>
              </a:rPr>
              <a:t>HOW?</a:t>
            </a:r>
          </a:p>
        </p:txBody>
      </p:sp>
      <p:sp>
        <p:nvSpPr>
          <p:cNvPr id="6" name="Rectangle 16"/>
          <p:cNvSpPr>
            <a:spLocks noChangeArrowheads="1"/>
          </p:cNvSpPr>
          <p:nvPr/>
        </p:nvSpPr>
        <p:spPr bwMode="auto">
          <a:xfrm>
            <a:off x="2036763" y="3903664"/>
            <a:ext cx="4229100" cy="369887"/>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endParaRPr>
          </a:p>
        </p:txBody>
      </p:sp>
    </p:spTree>
    <p:extLst>
      <p:ext uri="{BB962C8B-B14F-4D97-AF65-F5344CB8AC3E}">
        <p14:creationId xmlns:p14="http://schemas.microsoft.com/office/powerpoint/2010/main" val="1008951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atin typeface="Garamond" charset="0"/>
              </a:rPr>
              <a:t>How to Rank Threads within a Batch</a:t>
            </a:r>
          </a:p>
        </p:txBody>
      </p:sp>
      <p:sp>
        <p:nvSpPr>
          <p:cNvPr id="3" name="Content Placeholder 2"/>
          <p:cNvSpPr>
            <a:spLocks noGrp="1"/>
          </p:cNvSpPr>
          <p:nvPr>
            <p:ph idx="1"/>
          </p:nvPr>
        </p:nvSpPr>
        <p:spPr>
          <a:xfrm>
            <a:off x="228600" y="1085850"/>
            <a:ext cx="8801100" cy="5372100"/>
          </a:xfrm>
        </p:spPr>
        <p:txBody>
          <a:bodyPr/>
          <a:lstStyle/>
          <a:p>
            <a:pPr eaLnBrk="1" hangingPunct="1"/>
            <a:r>
              <a:rPr lang="en-US">
                <a:latin typeface="Tahoma" charset="0"/>
              </a:rPr>
              <a:t>Ranking scheme affects system throughput and fairness</a:t>
            </a:r>
          </a:p>
          <a:p>
            <a:pPr eaLnBrk="1" hangingPunct="1"/>
            <a:endParaRPr lang="en-US" sz="1800">
              <a:solidFill>
                <a:srgbClr val="0000FF"/>
              </a:solidFill>
              <a:latin typeface="Tahoma" charset="0"/>
            </a:endParaRPr>
          </a:p>
          <a:p>
            <a:pPr eaLnBrk="1" hangingPunct="1"/>
            <a:r>
              <a:rPr lang="en-US">
                <a:solidFill>
                  <a:srgbClr val="0000FF"/>
                </a:solidFill>
                <a:latin typeface="Tahoma" charset="0"/>
              </a:rPr>
              <a:t>Maximize system throughput</a:t>
            </a:r>
          </a:p>
          <a:p>
            <a:pPr lvl="1" eaLnBrk="1" hangingPunct="1"/>
            <a:r>
              <a:rPr lang="en-US" sz="2100">
                <a:latin typeface="Tahoma" charset="0"/>
              </a:rPr>
              <a:t>Minimize average stall-time of threads within the batch</a:t>
            </a:r>
          </a:p>
          <a:p>
            <a:pPr eaLnBrk="1" hangingPunct="1"/>
            <a:r>
              <a:rPr lang="en-US">
                <a:solidFill>
                  <a:srgbClr val="0000FF"/>
                </a:solidFill>
                <a:latin typeface="Tahoma" charset="0"/>
              </a:rPr>
              <a:t>Minimize unfairness (Equalize the slowdown of threads)</a:t>
            </a:r>
          </a:p>
          <a:p>
            <a:pPr lvl="1" eaLnBrk="1" hangingPunct="1"/>
            <a:r>
              <a:rPr lang="en-US" sz="2100">
                <a:latin typeface="Tahoma" charset="0"/>
              </a:rPr>
              <a:t>Service threads with inherently low stall-time early in the batch</a:t>
            </a:r>
          </a:p>
          <a:p>
            <a:pPr lvl="1" eaLnBrk="1" hangingPunct="1"/>
            <a:r>
              <a:rPr lang="en-US" sz="2100">
                <a:latin typeface="Tahoma" charset="0"/>
              </a:rPr>
              <a:t>Insight: delaying memory non-intensive threads results in high slowdown</a:t>
            </a:r>
          </a:p>
          <a:p>
            <a:pPr eaLnBrk="1" hangingPunct="1"/>
            <a:endParaRPr lang="en-US" sz="1800">
              <a:latin typeface="Tahoma" charset="0"/>
            </a:endParaRPr>
          </a:p>
          <a:p>
            <a:pPr eaLnBrk="1" hangingPunct="1"/>
            <a:r>
              <a:rPr lang="en-US">
                <a:solidFill>
                  <a:srgbClr val="FF0000"/>
                </a:solidFill>
                <a:latin typeface="Tahoma" charset="0"/>
              </a:rPr>
              <a:t>Shortest stall-time first </a:t>
            </a:r>
            <a:r>
              <a:rPr lang="en-US">
                <a:latin typeface="Tahoma" charset="0"/>
              </a:rPr>
              <a:t>(</a:t>
            </a:r>
            <a:r>
              <a:rPr lang="en-US">
                <a:solidFill>
                  <a:srgbClr val="0000FF"/>
                </a:solidFill>
                <a:latin typeface="Tahoma" charset="0"/>
              </a:rPr>
              <a:t>shortest job first</a:t>
            </a:r>
            <a:r>
              <a:rPr lang="en-US">
                <a:latin typeface="Tahoma" charset="0"/>
              </a:rPr>
              <a:t>)</a:t>
            </a:r>
            <a:r>
              <a:rPr lang="en-US">
                <a:solidFill>
                  <a:srgbClr val="0000FF"/>
                </a:solidFill>
                <a:latin typeface="Tahoma" charset="0"/>
              </a:rPr>
              <a:t> </a:t>
            </a:r>
            <a:r>
              <a:rPr lang="en-US">
                <a:solidFill>
                  <a:srgbClr val="FF0000"/>
                </a:solidFill>
                <a:latin typeface="Tahoma" charset="0"/>
              </a:rPr>
              <a:t>ranking</a:t>
            </a:r>
          </a:p>
          <a:p>
            <a:pPr lvl="1" eaLnBrk="1" hangingPunct="1"/>
            <a:r>
              <a:rPr lang="en-US" sz="2100">
                <a:latin typeface="Tahoma" charset="0"/>
              </a:rPr>
              <a:t>Provides optimal system throughput </a:t>
            </a:r>
            <a:r>
              <a:rPr lang="en-US" sz="1600">
                <a:solidFill>
                  <a:srgbClr val="000000"/>
                </a:solidFill>
                <a:latin typeface="Tahoma" charset="0"/>
              </a:rPr>
              <a:t>[Smith, 1956]*</a:t>
            </a:r>
            <a:endParaRPr lang="en-US" sz="1600">
              <a:solidFill>
                <a:srgbClr val="FF0000"/>
              </a:solidFill>
              <a:latin typeface="Tahoma" charset="0"/>
            </a:endParaRPr>
          </a:p>
          <a:p>
            <a:pPr lvl="1" eaLnBrk="1" hangingPunct="1"/>
            <a:r>
              <a:rPr lang="en-US" sz="2100">
                <a:latin typeface="Tahoma" charset="0"/>
              </a:rPr>
              <a:t>Controller estimates each thread</a:t>
            </a:r>
            <a:r>
              <a:rPr lang="ja-JP" altLang="en-US" sz="2100">
                <a:latin typeface="Tahoma" charset="0"/>
              </a:rPr>
              <a:t>’</a:t>
            </a:r>
            <a:r>
              <a:rPr lang="en-US" sz="2100">
                <a:latin typeface="Tahoma" charset="0"/>
              </a:rPr>
              <a:t>s stall-time within the batch</a:t>
            </a:r>
          </a:p>
          <a:p>
            <a:pPr lvl="1" eaLnBrk="1" hangingPunct="1"/>
            <a:r>
              <a:rPr lang="en-US" sz="2100">
                <a:latin typeface="Tahoma" charset="0"/>
              </a:rPr>
              <a:t>Ranks threads with shorter stall-time higher</a:t>
            </a:r>
          </a:p>
          <a:p>
            <a:pPr eaLnBrk="1" hangingPunct="1"/>
            <a:endParaRPr lang="en-US">
              <a:latin typeface="Tahoma" charset="0"/>
            </a:endParaRP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760" indent="-285677" eaLnBrk="0" hangingPunct="0">
              <a:defRPr>
                <a:solidFill>
                  <a:schemeClr val="tx1"/>
                </a:solidFill>
                <a:latin typeface="Arial" charset="0"/>
                <a:ea typeface="ＭＳ Ｐゴシック" charset="0"/>
              </a:defRPr>
            </a:lvl2pPr>
            <a:lvl3pPr marL="1142706" indent="-228541" eaLnBrk="0" hangingPunct="0">
              <a:defRPr>
                <a:solidFill>
                  <a:schemeClr val="tx1"/>
                </a:solidFill>
                <a:latin typeface="Arial" charset="0"/>
                <a:ea typeface="ＭＳ Ｐゴシック" charset="0"/>
              </a:defRPr>
            </a:lvl3pPr>
            <a:lvl4pPr marL="1599790" indent="-228541" eaLnBrk="0" hangingPunct="0">
              <a:defRPr>
                <a:solidFill>
                  <a:schemeClr val="tx1"/>
                </a:solidFill>
                <a:latin typeface="Arial" charset="0"/>
                <a:ea typeface="ＭＳ Ｐゴシック" charset="0"/>
              </a:defRPr>
            </a:lvl4pPr>
            <a:lvl5pPr marL="2056875" indent="-228541" eaLnBrk="0" hangingPunct="0">
              <a:defRPr>
                <a:solidFill>
                  <a:schemeClr val="tx1"/>
                </a:solidFill>
                <a:latin typeface="Arial" charset="0"/>
                <a:ea typeface="ＭＳ Ｐゴシック" charset="0"/>
              </a:defRPr>
            </a:lvl5pPr>
            <a:lvl6pPr marL="2513959" indent="-228541" eaLnBrk="0" fontAlgn="base" hangingPunct="0">
              <a:spcBef>
                <a:spcPct val="0"/>
              </a:spcBef>
              <a:spcAft>
                <a:spcPct val="0"/>
              </a:spcAft>
              <a:defRPr>
                <a:solidFill>
                  <a:schemeClr val="tx1"/>
                </a:solidFill>
                <a:latin typeface="Arial" charset="0"/>
                <a:ea typeface="ＭＳ Ｐゴシック" charset="0"/>
              </a:defRPr>
            </a:lvl6pPr>
            <a:lvl7pPr marL="2971040" indent="-228541" eaLnBrk="0" fontAlgn="base" hangingPunct="0">
              <a:spcBef>
                <a:spcPct val="0"/>
              </a:spcBef>
              <a:spcAft>
                <a:spcPct val="0"/>
              </a:spcAft>
              <a:defRPr>
                <a:solidFill>
                  <a:schemeClr val="tx1"/>
                </a:solidFill>
                <a:latin typeface="Arial" charset="0"/>
                <a:ea typeface="ＭＳ Ｐゴシック" charset="0"/>
              </a:defRPr>
            </a:lvl7pPr>
            <a:lvl8pPr marL="3428124" indent="-228541" eaLnBrk="0" fontAlgn="base" hangingPunct="0">
              <a:spcBef>
                <a:spcPct val="0"/>
              </a:spcBef>
              <a:spcAft>
                <a:spcPct val="0"/>
              </a:spcAft>
              <a:defRPr>
                <a:solidFill>
                  <a:schemeClr val="tx1"/>
                </a:solidFill>
                <a:latin typeface="Arial" charset="0"/>
                <a:ea typeface="ＭＳ Ｐゴシック" charset="0"/>
              </a:defRPr>
            </a:lvl8pPr>
            <a:lvl9pPr marL="3885205" indent="-2285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328F606-3E0B-D44B-BD12-349C89A972BF}" type="slidenum">
              <a:rPr lang="en-US">
                <a:solidFill>
                  <a:srgbClr val="000000"/>
                </a:solidFill>
                <a:latin typeface="Garamond" charset="0"/>
              </a:rPr>
              <a:pPr eaLnBrk="1" hangingPunct="1"/>
              <a:t>49</a:t>
            </a:fld>
            <a:endParaRPr lang="en-US">
              <a:solidFill>
                <a:srgbClr val="000000"/>
              </a:solidFill>
              <a:latin typeface="Garamond" charset="0"/>
            </a:endParaRPr>
          </a:p>
        </p:txBody>
      </p:sp>
      <p:sp>
        <p:nvSpPr>
          <p:cNvPr id="5" name="TextBox 4"/>
          <p:cNvSpPr txBox="1">
            <a:spLocks noChangeArrowheads="1"/>
          </p:cNvSpPr>
          <p:nvPr/>
        </p:nvSpPr>
        <p:spPr bwMode="auto">
          <a:xfrm>
            <a:off x="271463" y="6243643"/>
            <a:ext cx="8232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200">
                <a:solidFill>
                  <a:srgbClr val="000000"/>
                </a:solidFill>
              </a:rPr>
              <a:t>* W.E. Smith, </a:t>
            </a:r>
            <a:r>
              <a:rPr lang="ja-JP" altLang="en-US" sz="1200">
                <a:solidFill>
                  <a:srgbClr val="000000"/>
                </a:solidFill>
              </a:rPr>
              <a:t>“</a:t>
            </a:r>
            <a:r>
              <a:rPr lang="en-US" sz="1200">
                <a:solidFill>
                  <a:srgbClr val="000000"/>
                </a:solidFill>
              </a:rPr>
              <a:t>Various optimizers for single stage production,</a:t>
            </a:r>
            <a:r>
              <a:rPr lang="ja-JP" altLang="en-US" sz="1200">
                <a:solidFill>
                  <a:srgbClr val="000000"/>
                </a:solidFill>
              </a:rPr>
              <a:t>”</a:t>
            </a:r>
            <a:r>
              <a:rPr lang="en-US" sz="1200">
                <a:solidFill>
                  <a:srgbClr val="000000"/>
                </a:solidFill>
              </a:rPr>
              <a:t> Naval Research Logistics Quarterly, 1956.</a:t>
            </a:r>
          </a:p>
        </p:txBody>
      </p:sp>
    </p:spTree>
    <p:extLst>
      <p:ext uri="{BB962C8B-B14F-4D97-AF65-F5344CB8AC3E}">
        <p14:creationId xmlns:p14="http://schemas.microsoft.com/office/powerpoint/2010/main" val="7357629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Cores on Chip</a:t>
            </a:r>
          </a:p>
        </p:txBody>
      </p:sp>
      <p:sp>
        <p:nvSpPr>
          <p:cNvPr id="3" name="Content Placeholder 2"/>
          <p:cNvSpPr>
            <a:spLocks noGrp="1"/>
          </p:cNvSpPr>
          <p:nvPr>
            <p:ph idx="1"/>
          </p:nvPr>
        </p:nvSpPr>
        <p:spPr/>
        <p:txBody>
          <a:bodyPr/>
          <a:lstStyle/>
          <a:p>
            <a:r>
              <a:rPr lang="en-US" dirty="0" smtClean="0"/>
              <a:t>What we want:</a:t>
            </a:r>
          </a:p>
          <a:p>
            <a:pPr lvl="1"/>
            <a:r>
              <a:rPr lang="en-US" dirty="0" smtClean="0"/>
              <a:t>N times the system performance with N times the cores</a:t>
            </a:r>
          </a:p>
          <a:p>
            <a:pPr lvl="1"/>
            <a:endParaRPr lang="en-US" dirty="0"/>
          </a:p>
          <a:p>
            <a:r>
              <a:rPr lang="en-US" dirty="0" smtClean="0"/>
              <a:t>What do we get today?</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5</a:t>
            </a:fld>
            <a:endParaRPr lang="en-US" altLang="en-US" dirty="0">
              <a:solidFill>
                <a:srgbClr val="000000"/>
              </a:solidFill>
            </a:endParaRPr>
          </a:p>
        </p:txBody>
      </p:sp>
    </p:spTree>
    <p:extLst>
      <p:ext uri="{BB962C8B-B14F-4D97-AF65-F5344CB8AC3E}">
        <p14:creationId xmlns:p14="http://schemas.microsoft.com/office/powerpoint/2010/main" val="28293919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6"/>
          <p:cNvSpPr>
            <a:spLocks noGrp="1"/>
          </p:cNvSpPr>
          <p:nvPr>
            <p:ph idx="1"/>
          </p:nvPr>
        </p:nvSpPr>
        <p:spPr>
          <a:xfrm>
            <a:off x="228605" y="984250"/>
            <a:ext cx="8778875" cy="1816100"/>
          </a:xfrm>
        </p:spPr>
        <p:txBody>
          <a:bodyPr/>
          <a:lstStyle/>
          <a:p>
            <a:pPr eaLnBrk="1" hangingPunct="1"/>
            <a:r>
              <a:rPr lang="en-US" sz="2000">
                <a:solidFill>
                  <a:srgbClr val="0033CC"/>
                </a:solidFill>
                <a:latin typeface="Tahoma" charset="0"/>
              </a:rPr>
              <a:t>Maximum number of marked requests to any bank</a:t>
            </a:r>
            <a:r>
              <a:rPr lang="en-US" sz="2000">
                <a:latin typeface="Tahoma" charset="0"/>
              </a:rPr>
              <a:t> (max-bank-load)</a:t>
            </a:r>
          </a:p>
          <a:p>
            <a:pPr lvl="1" eaLnBrk="1" hangingPunct="1"/>
            <a:r>
              <a:rPr lang="en-US" sz="1800">
                <a:latin typeface="Tahoma" charset="0"/>
              </a:rPr>
              <a:t>Rank thread with lower max-bank-load higher (~ low stall-time)</a:t>
            </a:r>
            <a:endParaRPr lang="en-US">
              <a:latin typeface="Tahoma" charset="0"/>
            </a:endParaRPr>
          </a:p>
          <a:p>
            <a:pPr eaLnBrk="1" hangingPunct="1"/>
            <a:r>
              <a:rPr lang="en-US" sz="2000">
                <a:solidFill>
                  <a:srgbClr val="0033CC"/>
                </a:solidFill>
                <a:latin typeface="Tahoma" charset="0"/>
              </a:rPr>
              <a:t>Total number of marked requests </a:t>
            </a:r>
            <a:r>
              <a:rPr lang="en-US" sz="2000">
                <a:latin typeface="Tahoma" charset="0"/>
              </a:rPr>
              <a:t>(total-load)</a:t>
            </a:r>
          </a:p>
          <a:p>
            <a:pPr lvl="1" eaLnBrk="1" hangingPunct="1"/>
            <a:r>
              <a:rPr lang="en-US" sz="1800">
                <a:latin typeface="Tahoma" charset="0"/>
              </a:rPr>
              <a:t>Breaks ties: rank thread with lower total-load higher</a:t>
            </a:r>
          </a:p>
          <a:p>
            <a:pPr lvl="1" eaLnBrk="1" hangingPunct="1"/>
            <a:endParaRPr lang="en-US" sz="1800">
              <a:latin typeface="Tahoma" charset="0"/>
            </a:endParaRPr>
          </a:p>
        </p:txBody>
      </p:sp>
      <p:sp>
        <p:nvSpPr>
          <p:cNvPr id="24579" name="Title 1"/>
          <p:cNvSpPr>
            <a:spLocks noGrp="1"/>
          </p:cNvSpPr>
          <p:nvPr>
            <p:ph type="title"/>
          </p:nvPr>
        </p:nvSpPr>
        <p:spPr>
          <a:xfrm>
            <a:off x="228600" y="152400"/>
            <a:ext cx="8610600" cy="819150"/>
          </a:xfrm>
        </p:spPr>
        <p:txBody>
          <a:bodyPr/>
          <a:lstStyle/>
          <a:p>
            <a:pPr eaLnBrk="1" hangingPunct="1"/>
            <a:r>
              <a:rPr lang="en-US">
                <a:latin typeface="Garamond" charset="0"/>
              </a:rPr>
              <a:t>Shortest Stall-Time First Ranking</a:t>
            </a: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760" indent="-285677" eaLnBrk="0" hangingPunct="0">
              <a:defRPr>
                <a:solidFill>
                  <a:schemeClr val="tx1"/>
                </a:solidFill>
                <a:latin typeface="Arial" charset="0"/>
                <a:ea typeface="ＭＳ Ｐゴシック" charset="0"/>
              </a:defRPr>
            </a:lvl2pPr>
            <a:lvl3pPr marL="1142706" indent="-228541" eaLnBrk="0" hangingPunct="0">
              <a:defRPr>
                <a:solidFill>
                  <a:schemeClr val="tx1"/>
                </a:solidFill>
                <a:latin typeface="Arial" charset="0"/>
                <a:ea typeface="ＭＳ Ｐゴシック" charset="0"/>
              </a:defRPr>
            </a:lvl3pPr>
            <a:lvl4pPr marL="1599790" indent="-228541" eaLnBrk="0" hangingPunct="0">
              <a:defRPr>
                <a:solidFill>
                  <a:schemeClr val="tx1"/>
                </a:solidFill>
                <a:latin typeface="Arial" charset="0"/>
                <a:ea typeface="ＭＳ Ｐゴシック" charset="0"/>
              </a:defRPr>
            </a:lvl4pPr>
            <a:lvl5pPr marL="2056875" indent="-228541" eaLnBrk="0" hangingPunct="0">
              <a:defRPr>
                <a:solidFill>
                  <a:schemeClr val="tx1"/>
                </a:solidFill>
                <a:latin typeface="Arial" charset="0"/>
                <a:ea typeface="ＭＳ Ｐゴシック" charset="0"/>
              </a:defRPr>
            </a:lvl5pPr>
            <a:lvl6pPr marL="2513959" indent="-228541" eaLnBrk="0" fontAlgn="base" hangingPunct="0">
              <a:spcBef>
                <a:spcPct val="0"/>
              </a:spcBef>
              <a:spcAft>
                <a:spcPct val="0"/>
              </a:spcAft>
              <a:defRPr>
                <a:solidFill>
                  <a:schemeClr val="tx1"/>
                </a:solidFill>
                <a:latin typeface="Arial" charset="0"/>
                <a:ea typeface="ＭＳ Ｐゴシック" charset="0"/>
              </a:defRPr>
            </a:lvl6pPr>
            <a:lvl7pPr marL="2971040" indent="-228541" eaLnBrk="0" fontAlgn="base" hangingPunct="0">
              <a:spcBef>
                <a:spcPct val="0"/>
              </a:spcBef>
              <a:spcAft>
                <a:spcPct val="0"/>
              </a:spcAft>
              <a:defRPr>
                <a:solidFill>
                  <a:schemeClr val="tx1"/>
                </a:solidFill>
                <a:latin typeface="Arial" charset="0"/>
                <a:ea typeface="ＭＳ Ｐゴシック" charset="0"/>
              </a:defRPr>
            </a:lvl7pPr>
            <a:lvl8pPr marL="3428124" indent="-228541" eaLnBrk="0" fontAlgn="base" hangingPunct="0">
              <a:spcBef>
                <a:spcPct val="0"/>
              </a:spcBef>
              <a:spcAft>
                <a:spcPct val="0"/>
              </a:spcAft>
              <a:defRPr>
                <a:solidFill>
                  <a:schemeClr val="tx1"/>
                </a:solidFill>
                <a:latin typeface="Arial" charset="0"/>
                <a:ea typeface="ＭＳ Ｐゴシック" charset="0"/>
              </a:defRPr>
            </a:lvl8pPr>
            <a:lvl9pPr marL="3885205" indent="-2285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59706EF-06F2-F049-9C96-ACF9E2AA151E}" type="slidenum">
              <a:rPr lang="en-US">
                <a:solidFill>
                  <a:srgbClr val="000000"/>
                </a:solidFill>
                <a:latin typeface="Garamond" charset="0"/>
              </a:rPr>
              <a:pPr eaLnBrk="1" hangingPunct="1"/>
              <a:t>50</a:t>
            </a:fld>
            <a:endParaRPr lang="en-US">
              <a:solidFill>
                <a:srgbClr val="000000"/>
              </a:solidFill>
              <a:latin typeface="Garamond" charset="0"/>
            </a:endParaRPr>
          </a:p>
        </p:txBody>
      </p:sp>
      <p:sp>
        <p:nvSpPr>
          <p:cNvPr id="37" name="Rectangle 36"/>
          <p:cNvSpPr>
            <a:spLocks noChangeArrowheads="1"/>
          </p:cNvSpPr>
          <p:nvPr/>
        </p:nvSpPr>
        <p:spPr bwMode="auto">
          <a:xfrm>
            <a:off x="2378075" y="488950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38" name="Rectangle 37"/>
          <p:cNvSpPr/>
          <p:nvPr/>
        </p:nvSpPr>
        <p:spPr bwMode="auto">
          <a:xfrm>
            <a:off x="1463675" y="488950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39" name="Rectangle 38"/>
          <p:cNvSpPr>
            <a:spLocks noChangeArrowheads="1"/>
          </p:cNvSpPr>
          <p:nvPr/>
        </p:nvSpPr>
        <p:spPr bwMode="auto">
          <a:xfrm>
            <a:off x="549275" y="488950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40" name="Rectangle 39"/>
          <p:cNvSpPr>
            <a:spLocks noChangeArrowheads="1"/>
          </p:cNvSpPr>
          <p:nvPr/>
        </p:nvSpPr>
        <p:spPr bwMode="auto">
          <a:xfrm>
            <a:off x="2378075" y="4546605"/>
            <a:ext cx="762000" cy="252413"/>
          </a:xfrm>
          <a:prstGeom prst="rect">
            <a:avLst/>
          </a:prstGeom>
          <a:solidFill>
            <a:srgbClr val="FF0000"/>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T0</a:t>
            </a:r>
          </a:p>
        </p:txBody>
      </p:sp>
      <p:sp>
        <p:nvSpPr>
          <p:cNvPr id="42" name="Rectangle 3"/>
          <p:cNvSpPr>
            <a:spLocks noChangeArrowheads="1"/>
          </p:cNvSpPr>
          <p:nvPr/>
        </p:nvSpPr>
        <p:spPr bwMode="auto">
          <a:xfrm>
            <a:off x="549275" y="52324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43" name="Text Box 80"/>
          <p:cNvSpPr txBox="1">
            <a:spLocks noChangeArrowheads="1"/>
          </p:cNvSpPr>
          <p:nvPr/>
        </p:nvSpPr>
        <p:spPr bwMode="auto">
          <a:xfrm>
            <a:off x="522293" y="550227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0</a:t>
            </a:r>
          </a:p>
        </p:txBody>
      </p:sp>
      <p:sp>
        <p:nvSpPr>
          <p:cNvPr id="44" name="Rectangle 3"/>
          <p:cNvSpPr>
            <a:spLocks noChangeArrowheads="1"/>
          </p:cNvSpPr>
          <p:nvPr/>
        </p:nvSpPr>
        <p:spPr bwMode="auto">
          <a:xfrm>
            <a:off x="1463675" y="52324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45" name="Text Box 80"/>
          <p:cNvSpPr txBox="1">
            <a:spLocks noChangeArrowheads="1"/>
          </p:cNvSpPr>
          <p:nvPr/>
        </p:nvSpPr>
        <p:spPr bwMode="auto">
          <a:xfrm>
            <a:off x="1463680" y="5502275"/>
            <a:ext cx="823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1</a:t>
            </a:r>
          </a:p>
        </p:txBody>
      </p:sp>
      <p:sp>
        <p:nvSpPr>
          <p:cNvPr id="46" name="Rectangle 3"/>
          <p:cNvSpPr>
            <a:spLocks noChangeArrowheads="1"/>
          </p:cNvSpPr>
          <p:nvPr/>
        </p:nvSpPr>
        <p:spPr bwMode="auto">
          <a:xfrm>
            <a:off x="2378075" y="52324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47" name="Text Box 80"/>
          <p:cNvSpPr txBox="1">
            <a:spLocks noChangeArrowheads="1"/>
          </p:cNvSpPr>
          <p:nvPr/>
        </p:nvSpPr>
        <p:spPr bwMode="auto">
          <a:xfrm>
            <a:off x="2351093" y="550227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2</a:t>
            </a:r>
          </a:p>
        </p:txBody>
      </p:sp>
      <p:sp>
        <p:nvSpPr>
          <p:cNvPr id="48" name="Rectangle 3"/>
          <p:cNvSpPr>
            <a:spLocks noChangeArrowheads="1"/>
          </p:cNvSpPr>
          <p:nvPr/>
        </p:nvSpPr>
        <p:spPr bwMode="auto">
          <a:xfrm>
            <a:off x="3292475" y="523240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49" name="Text Box 80"/>
          <p:cNvSpPr txBox="1">
            <a:spLocks noChangeArrowheads="1"/>
          </p:cNvSpPr>
          <p:nvPr/>
        </p:nvSpPr>
        <p:spPr bwMode="auto">
          <a:xfrm>
            <a:off x="3292480" y="550227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3</a:t>
            </a:r>
          </a:p>
        </p:txBody>
      </p:sp>
      <p:sp>
        <p:nvSpPr>
          <p:cNvPr id="50" name="Rectangle 49"/>
          <p:cNvSpPr/>
          <p:nvPr/>
        </p:nvSpPr>
        <p:spPr bwMode="auto">
          <a:xfrm>
            <a:off x="3292475" y="488950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51" name="Rectangle 50"/>
          <p:cNvSpPr/>
          <p:nvPr/>
        </p:nvSpPr>
        <p:spPr bwMode="auto">
          <a:xfrm>
            <a:off x="549275" y="454660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52" name="Rectangle 51"/>
          <p:cNvSpPr>
            <a:spLocks noChangeArrowheads="1"/>
          </p:cNvSpPr>
          <p:nvPr/>
        </p:nvSpPr>
        <p:spPr bwMode="auto">
          <a:xfrm>
            <a:off x="1463675" y="454660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53" name="Rectangle 52"/>
          <p:cNvSpPr/>
          <p:nvPr/>
        </p:nvSpPr>
        <p:spPr bwMode="auto">
          <a:xfrm>
            <a:off x="3292475" y="454660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54" name="Rectangle 53"/>
          <p:cNvSpPr>
            <a:spLocks noChangeArrowheads="1"/>
          </p:cNvSpPr>
          <p:nvPr/>
        </p:nvSpPr>
        <p:spPr bwMode="auto">
          <a:xfrm>
            <a:off x="549275" y="420370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55" name="Rectangle 54"/>
          <p:cNvSpPr>
            <a:spLocks noChangeArrowheads="1"/>
          </p:cNvSpPr>
          <p:nvPr/>
        </p:nvSpPr>
        <p:spPr bwMode="auto">
          <a:xfrm>
            <a:off x="1463675" y="420370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56" name="Rectangle 55"/>
          <p:cNvSpPr>
            <a:spLocks noChangeArrowheads="1"/>
          </p:cNvSpPr>
          <p:nvPr/>
        </p:nvSpPr>
        <p:spPr bwMode="auto">
          <a:xfrm>
            <a:off x="2378075" y="420370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57" name="Rectangle 56"/>
          <p:cNvSpPr>
            <a:spLocks noChangeArrowheads="1"/>
          </p:cNvSpPr>
          <p:nvPr/>
        </p:nvSpPr>
        <p:spPr bwMode="auto">
          <a:xfrm>
            <a:off x="3292475" y="420370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58" name="Rectangle 57"/>
          <p:cNvSpPr>
            <a:spLocks noChangeArrowheads="1"/>
          </p:cNvSpPr>
          <p:nvPr/>
        </p:nvSpPr>
        <p:spPr bwMode="auto">
          <a:xfrm>
            <a:off x="549275" y="386080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59" name="Rectangle 58"/>
          <p:cNvSpPr>
            <a:spLocks noChangeArrowheads="1"/>
          </p:cNvSpPr>
          <p:nvPr/>
        </p:nvSpPr>
        <p:spPr bwMode="auto">
          <a:xfrm>
            <a:off x="1463675" y="3860805"/>
            <a:ext cx="762000" cy="252413"/>
          </a:xfrm>
          <a:prstGeom prst="rect">
            <a:avLst/>
          </a:prstGeom>
          <a:solidFill>
            <a:srgbClr val="FF0000"/>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T0</a:t>
            </a:r>
          </a:p>
        </p:txBody>
      </p:sp>
      <p:sp>
        <p:nvSpPr>
          <p:cNvPr id="60" name="Rectangle 59"/>
          <p:cNvSpPr>
            <a:spLocks noChangeArrowheads="1"/>
          </p:cNvSpPr>
          <p:nvPr/>
        </p:nvSpPr>
        <p:spPr bwMode="auto">
          <a:xfrm>
            <a:off x="2378075" y="386080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61" name="Rectangle 60"/>
          <p:cNvSpPr>
            <a:spLocks noChangeArrowheads="1"/>
          </p:cNvSpPr>
          <p:nvPr/>
        </p:nvSpPr>
        <p:spPr bwMode="auto">
          <a:xfrm>
            <a:off x="3292475" y="3860805"/>
            <a:ext cx="762000" cy="252413"/>
          </a:xfrm>
          <a:prstGeom prst="rect">
            <a:avLst/>
          </a:prstGeom>
          <a:solidFill>
            <a:srgbClr val="FF0000"/>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T0</a:t>
            </a:r>
          </a:p>
        </p:txBody>
      </p:sp>
      <p:sp>
        <p:nvSpPr>
          <p:cNvPr id="62" name="Rectangle 61"/>
          <p:cNvSpPr/>
          <p:nvPr/>
        </p:nvSpPr>
        <p:spPr bwMode="auto">
          <a:xfrm>
            <a:off x="549275" y="351790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63" name="Rectangle 62"/>
          <p:cNvSpPr>
            <a:spLocks noChangeArrowheads="1"/>
          </p:cNvSpPr>
          <p:nvPr/>
        </p:nvSpPr>
        <p:spPr bwMode="auto">
          <a:xfrm>
            <a:off x="1463675" y="351790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64" name="Rectangle 63"/>
          <p:cNvSpPr/>
          <p:nvPr/>
        </p:nvSpPr>
        <p:spPr bwMode="auto">
          <a:xfrm>
            <a:off x="3292475" y="351790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65" name="Rectangle 64"/>
          <p:cNvSpPr/>
          <p:nvPr/>
        </p:nvSpPr>
        <p:spPr bwMode="auto">
          <a:xfrm>
            <a:off x="3292475" y="317500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66" name="Rectangle 65"/>
          <p:cNvSpPr/>
          <p:nvPr/>
        </p:nvSpPr>
        <p:spPr bwMode="auto">
          <a:xfrm>
            <a:off x="2378075" y="351790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67" name="Rectangle 66"/>
          <p:cNvSpPr/>
          <p:nvPr/>
        </p:nvSpPr>
        <p:spPr bwMode="auto">
          <a:xfrm>
            <a:off x="3292475" y="2836863"/>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graphicFrame>
        <p:nvGraphicFramePr>
          <p:cNvPr id="73" name="Table 72"/>
          <p:cNvGraphicFramePr>
            <a:graphicFrameLocks noGrp="1"/>
          </p:cNvGraphicFramePr>
          <p:nvPr/>
        </p:nvGraphicFramePr>
        <p:xfrm>
          <a:off x="4914905" y="2971800"/>
          <a:ext cx="3543299" cy="2114550"/>
        </p:xfrm>
        <a:graphic>
          <a:graphicData uri="http://schemas.openxmlformats.org/drawingml/2006/table">
            <a:tbl>
              <a:tblPr>
                <a:tableStyleId>{5C22544A-7EE6-4342-B048-85BDC9FD1C3A}</a:tableStyleId>
              </a:tblPr>
              <a:tblGrid>
                <a:gridCol w="492125"/>
                <a:gridCol w="1709015"/>
                <a:gridCol w="1342159"/>
              </a:tblGrid>
              <a:tr h="422910">
                <a:tc>
                  <a:txBody>
                    <a:bodyPr/>
                    <a:lstStyle/>
                    <a:p>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t>max-bank-load</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t>total</a:t>
                      </a:r>
                      <a:r>
                        <a:rPr lang="en-US" sz="1800" baseline="0" dirty="0" smtClean="0"/>
                        <a:t>-load</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2910">
                <a:tc>
                  <a:txBody>
                    <a:bodyPr/>
                    <a:lstStyle/>
                    <a:p>
                      <a:r>
                        <a:rPr lang="en-US" sz="1800" dirty="0" smtClean="0">
                          <a:solidFill>
                            <a:srgbClr val="FF0000"/>
                          </a:solidFill>
                        </a:rPr>
                        <a:t>T0</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rgbClr val="FF0000"/>
                          </a:solidFill>
                        </a:rPr>
                        <a:t>1</a:t>
                      </a:r>
                      <a:endParaRPr lang="en-US"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rgbClr val="FF0000"/>
                          </a:solidFill>
                        </a:rPr>
                        <a:t>3</a:t>
                      </a:r>
                      <a:endParaRPr lang="en-US"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2910">
                <a:tc>
                  <a:txBody>
                    <a:bodyPr/>
                    <a:lstStyle/>
                    <a:p>
                      <a:r>
                        <a:rPr lang="en-US" sz="1800" dirty="0" smtClean="0">
                          <a:solidFill>
                            <a:srgbClr val="0000FF"/>
                          </a:solidFill>
                        </a:rPr>
                        <a:t>T1</a:t>
                      </a:r>
                      <a:endParaRPr lang="en-US" sz="18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rgbClr val="0000FF"/>
                          </a:solidFill>
                        </a:rPr>
                        <a:t>2</a:t>
                      </a:r>
                      <a:endParaRPr lang="en-US" sz="18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rgbClr val="0000FF"/>
                          </a:solidFill>
                        </a:rPr>
                        <a:t>4</a:t>
                      </a:r>
                      <a:endParaRPr lang="en-US" sz="18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2910">
                <a:tc>
                  <a:txBody>
                    <a:bodyPr/>
                    <a:lstStyle/>
                    <a:p>
                      <a:r>
                        <a:rPr lang="en-US" sz="1800" dirty="0" smtClean="0"/>
                        <a:t>T2</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t>2</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t>6</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2910">
                <a:tc>
                  <a:txBody>
                    <a:bodyPr/>
                    <a:lstStyle/>
                    <a:p>
                      <a:r>
                        <a:rPr lang="en-US" sz="1800" dirty="0" smtClean="0">
                          <a:solidFill>
                            <a:schemeClr val="accent1">
                              <a:lumMod val="75000"/>
                            </a:schemeClr>
                          </a:solidFill>
                        </a:rPr>
                        <a:t>T3</a:t>
                      </a:r>
                      <a:endParaRPr lang="en-US" sz="1800"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chemeClr val="accent1"/>
                          </a:solidFill>
                        </a:rPr>
                        <a:t>5</a:t>
                      </a:r>
                      <a:endParaRPr lang="en-US" sz="180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chemeClr val="accent1"/>
                          </a:solidFill>
                        </a:rPr>
                        <a:t>9</a:t>
                      </a:r>
                      <a:endParaRPr lang="en-US" sz="180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4" name="TextBox 73"/>
          <p:cNvSpPr txBox="1">
            <a:spLocks noChangeArrowheads="1"/>
          </p:cNvSpPr>
          <p:nvPr/>
        </p:nvSpPr>
        <p:spPr bwMode="auto">
          <a:xfrm>
            <a:off x="5579603" y="5429251"/>
            <a:ext cx="2080553" cy="65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165" eaLnBrk="1" fontAlgn="base" hangingPunct="1">
              <a:spcBef>
                <a:spcPct val="0"/>
              </a:spcBef>
              <a:spcAft>
                <a:spcPct val="0"/>
              </a:spcAft>
            </a:pPr>
            <a:r>
              <a:rPr lang="en-US" b="1" smtClean="0">
                <a:solidFill>
                  <a:srgbClr val="FF0000"/>
                </a:solidFill>
              </a:rPr>
              <a:t>Ranking:</a:t>
            </a:r>
          </a:p>
          <a:p>
            <a:pPr algn="ctr" defTabSz="914165" eaLnBrk="1" fontAlgn="base" hangingPunct="1">
              <a:spcBef>
                <a:spcPct val="0"/>
              </a:spcBef>
              <a:spcAft>
                <a:spcPct val="0"/>
              </a:spcAft>
            </a:pPr>
            <a:r>
              <a:rPr lang="en-US" b="1" smtClean="0">
                <a:solidFill>
                  <a:srgbClr val="FF0000"/>
                </a:solidFill>
              </a:rPr>
              <a:t>T0 &gt; T1 &gt; T2 &gt; T3</a:t>
            </a:r>
          </a:p>
        </p:txBody>
      </p:sp>
      <p:sp>
        <p:nvSpPr>
          <p:cNvPr id="75" name="Rectangle 74"/>
          <p:cNvSpPr/>
          <p:nvPr/>
        </p:nvSpPr>
        <p:spPr>
          <a:xfrm>
            <a:off x="4972050" y="342900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77" name="Rectangle 76"/>
          <p:cNvSpPr/>
          <p:nvPr/>
        </p:nvSpPr>
        <p:spPr>
          <a:xfrm>
            <a:off x="6057900" y="342900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78" name="Rectangle 77"/>
          <p:cNvSpPr/>
          <p:nvPr/>
        </p:nvSpPr>
        <p:spPr>
          <a:xfrm>
            <a:off x="7600950" y="342900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79" name="Rectangle 78"/>
          <p:cNvSpPr/>
          <p:nvPr/>
        </p:nvSpPr>
        <p:spPr>
          <a:xfrm>
            <a:off x="4972050" y="382905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0" name="Rectangle 79"/>
          <p:cNvSpPr/>
          <p:nvPr/>
        </p:nvSpPr>
        <p:spPr>
          <a:xfrm>
            <a:off x="6057900" y="382905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1" name="Rectangle 80"/>
          <p:cNvSpPr/>
          <p:nvPr/>
        </p:nvSpPr>
        <p:spPr>
          <a:xfrm>
            <a:off x="7600950" y="382905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2" name="Rectangle 81"/>
          <p:cNvSpPr/>
          <p:nvPr/>
        </p:nvSpPr>
        <p:spPr>
          <a:xfrm>
            <a:off x="4972050" y="428625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3" name="Rectangle 82"/>
          <p:cNvSpPr/>
          <p:nvPr/>
        </p:nvSpPr>
        <p:spPr>
          <a:xfrm>
            <a:off x="6057900" y="428625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4" name="Rectangle 83"/>
          <p:cNvSpPr/>
          <p:nvPr/>
        </p:nvSpPr>
        <p:spPr>
          <a:xfrm>
            <a:off x="7600950" y="428625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5" name="Rectangle 84"/>
          <p:cNvSpPr/>
          <p:nvPr/>
        </p:nvSpPr>
        <p:spPr>
          <a:xfrm>
            <a:off x="4972050" y="468630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6" name="Rectangle 85"/>
          <p:cNvSpPr/>
          <p:nvPr/>
        </p:nvSpPr>
        <p:spPr>
          <a:xfrm>
            <a:off x="6057900" y="468630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7" name="Rectangle 86"/>
          <p:cNvSpPr/>
          <p:nvPr/>
        </p:nvSpPr>
        <p:spPr>
          <a:xfrm>
            <a:off x="7600950" y="4686300"/>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Tree>
    <p:extLst>
      <p:ext uri="{BB962C8B-B14F-4D97-AF65-F5344CB8AC3E}">
        <p14:creationId xmlns:p14="http://schemas.microsoft.com/office/powerpoint/2010/main" val="6445260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73"/>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xit" presetSubtype="0" fill="hold" grpId="0" nodeType="clickEffect">
                                  <p:stCondLst>
                                    <p:cond delay="0"/>
                                  </p:stCondLst>
                                  <p:childTnLst>
                                    <p:set>
                                      <p:cBhvr>
                                        <p:cTn id="72" dur="1" fill="hold">
                                          <p:stCondLst>
                                            <p:cond delay="0"/>
                                          </p:stCondLst>
                                        </p:cTn>
                                        <p:tgtEl>
                                          <p:spTgt spid="75"/>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6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58"/>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54"/>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51"/>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39"/>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38"/>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52"/>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55"/>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63"/>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66"/>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60"/>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56"/>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37"/>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50"/>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53"/>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57"/>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64"/>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65"/>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67"/>
                                        </p:tgtEl>
                                        <p:attrNameLst>
                                          <p:attrName>style.visibility</p:attrName>
                                        </p:attrNameLst>
                                      </p:cBhvr>
                                      <p:to>
                                        <p:strVal val="hidden"/>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xit" presetSubtype="0" fill="hold" grpId="0" nodeType="clickEffect">
                                  <p:stCondLst>
                                    <p:cond delay="0"/>
                                  </p:stCondLst>
                                  <p:childTnLst>
                                    <p:set>
                                      <p:cBhvr>
                                        <p:cTn id="116" dur="1" fill="hold">
                                          <p:stCondLst>
                                            <p:cond delay="0"/>
                                          </p:stCondLst>
                                        </p:cTn>
                                        <p:tgtEl>
                                          <p:spTgt spid="78"/>
                                        </p:tgtEl>
                                        <p:attrNameLst>
                                          <p:attrName>style.visibility</p:attrName>
                                        </p:attrNameLst>
                                      </p:cBhvr>
                                      <p:to>
                                        <p:strVal val="hidden"/>
                                      </p:to>
                                    </p:set>
                                  </p:childTnLst>
                                </p:cTn>
                              </p:par>
                              <p:par>
                                <p:cTn id="117" presetID="1" presetClass="exit" presetSubtype="0" fill="hold" grpId="0" nodeType="withEffect">
                                  <p:stCondLst>
                                    <p:cond delay="0"/>
                                  </p:stCondLst>
                                  <p:childTnLst>
                                    <p:set>
                                      <p:cBhvr>
                                        <p:cTn id="118" dur="1" fill="hold">
                                          <p:stCondLst>
                                            <p:cond delay="0"/>
                                          </p:stCondLst>
                                        </p:cTn>
                                        <p:tgtEl>
                                          <p:spTgt spid="77"/>
                                        </p:tgtEl>
                                        <p:attrNameLst>
                                          <p:attrName>style.visibility</p:attrName>
                                        </p:attrNameLst>
                                      </p:cBhvr>
                                      <p:to>
                                        <p:strVal val="hidden"/>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grpId="2" nodeType="clickEffect">
                                  <p:stCondLst>
                                    <p:cond delay="0"/>
                                  </p:stCondLst>
                                  <p:childTnLst>
                                    <p:set>
                                      <p:cBhvr>
                                        <p:cTn id="122" dur="1" fill="hold">
                                          <p:stCondLst>
                                            <p:cond delay="0"/>
                                          </p:stCondLst>
                                        </p:cTn>
                                        <p:tgtEl>
                                          <p:spTgt spid="62"/>
                                        </p:tgtEl>
                                        <p:attrNameLst>
                                          <p:attrName>style.visibility</p:attrName>
                                        </p:attrNameLst>
                                      </p:cBhvr>
                                      <p:to>
                                        <p:strVal val="visible"/>
                                      </p:to>
                                    </p:set>
                                  </p:childTnLst>
                                </p:cTn>
                              </p:par>
                              <p:par>
                                <p:cTn id="123" presetID="1" presetClass="entr" presetSubtype="0" fill="hold" grpId="2" nodeType="withEffect">
                                  <p:stCondLst>
                                    <p:cond delay="0"/>
                                  </p:stCondLst>
                                  <p:childTnLst>
                                    <p:set>
                                      <p:cBhvr>
                                        <p:cTn id="124" dur="1" fill="hold">
                                          <p:stCondLst>
                                            <p:cond delay="0"/>
                                          </p:stCondLst>
                                        </p:cTn>
                                        <p:tgtEl>
                                          <p:spTgt spid="58"/>
                                        </p:tgtEl>
                                        <p:attrNameLst>
                                          <p:attrName>style.visibility</p:attrName>
                                        </p:attrNameLst>
                                      </p:cBhvr>
                                      <p:to>
                                        <p:strVal val="visible"/>
                                      </p:to>
                                    </p:set>
                                  </p:childTnLst>
                                </p:cTn>
                              </p:par>
                              <p:par>
                                <p:cTn id="125" presetID="1" presetClass="entr" presetSubtype="0" fill="hold" grpId="2" nodeType="withEffect">
                                  <p:stCondLst>
                                    <p:cond delay="0"/>
                                  </p:stCondLst>
                                  <p:childTnLst>
                                    <p:set>
                                      <p:cBhvr>
                                        <p:cTn id="126" dur="1" fill="hold">
                                          <p:stCondLst>
                                            <p:cond delay="0"/>
                                          </p:stCondLst>
                                        </p:cTn>
                                        <p:tgtEl>
                                          <p:spTgt spid="54"/>
                                        </p:tgtEl>
                                        <p:attrNameLst>
                                          <p:attrName>style.visibility</p:attrName>
                                        </p:attrNameLst>
                                      </p:cBhvr>
                                      <p:to>
                                        <p:strVal val="visible"/>
                                      </p:to>
                                    </p:set>
                                  </p:childTnLst>
                                </p:cTn>
                              </p:par>
                              <p:par>
                                <p:cTn id="127" presetID="1" presetClass="entr" presetSubtype="0" fill="hold" grpId="2" nodeType="withEffect">
                                  <p:stCondLst>
                                    <p:cond delay="0"/>
                                  </p:stCondLst>
                                  <p:childTnLst>
                                    <p:set>
                                      <p:cBhvr>
                                        <p:cTn id="128" dur="1" fill="hold">
                                          <p:stCondLst>
                                            <p:cond delay="0"/>
                                          </p:stCondLst>
                                        </p:cTn>
                                        <p:tgtEl>
                                          <p:spTgt spid="51"/>
                                        </p:tgtEl>
                                        <p:attrNameLst>
                                          <p:attrName>style.visibility</p:attrName>
                                        </p:attrNameLst>
                                      </p:cBhvr>
                                      <p:to>
                                        <p:strVal val="visible"/>
                                      </p:to>
                                    </p:set>
                                  </p:childTnLst>
                                </p:cTn>
                              </p:par>
                              <p:par>
                                <p:cTn id="129" presetID="1" presetClass="entr" presetSubtype="0" fill="hold" grpId="2" nodeType="withEffect">
                                  <p:stCondLst>
                                    <p:cond delay="0"/>
                                  </p:stCondLst>
                                  <p:childTnLst>
                                    <p:set>
                                      <p:cBhvr>
                                        <p:cTn id="130" dur="1" fill="hold">
                                          <p:stCondLst>
                                            <p:cond delay="0"/>
                                          </p:stCondLst>
                                        </p:cTn>
                                        <p:tgtEl>
                                          <p:spTgt spid="39"/>
                                        </p:tgtEl>
                                        <p:attrNameLst>
                                          <p:attrName>style.visibility</p:attrName>
                                        </p:attrNameLst>
                                      </p:cBhvr>
                                      <p:to>
                                        <p:strVal val="visible"/>
                                      </p:to>
                                    </p:set>
                                  </p:childTnLst>
                                </p:cTn>
                              </p:par>
                              <p:par>
                                <p:cTn id="131" presetID="1" presetClass="entr" presetSubtype="0" fill="hold" grpId="2" nodeType="withEffect">
                                  <p:stCondLst>
                                    <p:cond delay="0"/>
                                  </p:stCondLst>
                                  <p:childTnLst>
                                    <p:set>
                                      <p:cBhvr>
                                        <p:cTn id="132" dur="1" fill="hold">
                                          <p:stCondLst>
                                            <p:cond delay="0"/>
                                          </p:stCondLst>
                                        </p:cTn>
                                        <p:tgtEl>
                                          <p:spTgt spid="38"/>
                                        </p:tgtEl>
                                        <p:attrNameLst>
                                          <p:attrName>style.visibility</p:attrName>
                                        </p:attrNameLst>
                                      </p:cBhvr>
                                      <p:to>
                                        <p:strVal val="visible"/>
                                      </p:to>
                                    </p:set>
                                  </p:childTnLst>
                                </p:cTn>
                              </p:par>
                              <p:par>
                                <p:cTn id="133" presetID="1" presetClass="entr" presetSubtype="0" fill="hold" grpId="2" nodeType="withEffect">
                                  <p:stCondLst>
                                    <p:cond delay="0"/>
                                  </p:stCondLst>
                                  <p:childTnLst>
                                    <p:set>
                                      <p:cBhvr>
                                        <p:cTn id="134" dur="1" fill="hold">
                                          <p:stCondLst>
                                            <p:cond delay="0"/>
                                          </p:stCondLst>
                                        </p:cTn>
                                        <p:tgtEl>
                                          <p:spTgt spid="52"/>
                                        </p:tgtEl>
                                        <p:attrNameLst>
                                          <p:attrName>style.visibility</p:attrName>
                                        </p:attrNameLst>
                                      </p:cBhvr>
                                      <p:to>
                                        <p:strVal val="visible"/>
                                      </p:to>
                                    </p:set>
                                  </p:childTnLst>
                                </p:cTn>
                              </p:par>
                              <p:par>
                                <p:cTn id="135" presetID="1" presetClass="entr" presetSubtype="0" fill="hold" grpId="2" nodeType="withEffect">
                                  <p:stCondLst>
                                    <p:cond delay="0"/>
                                  </p:stCondLst>
                                  <p:childTnLst>
                                    <p:set>
                                      <p:cBhvr>
                                        <p:cTn id="136" dur="1" fill="hold">
                                          <p:stCondLst>
                                            <p:cond delay="0"/>
                                          </p:stCondLst>
                                        </p:cTn>
                                        <p:tgtEl>
                                          <p:spTgt spid="55"/>
                                        </p:tgtEl>
                                        <p:attrNameLst>
                                          <p:attrName>style.visibility</p:attrName>
                                        </p:attrNameLst>
                                      </p:cBhvr>
                                      <p:to>
                                        <p:strVal val="visible"/>
                                      </p:to>
                                    </p:set>
                                  </p:childTnLst>
                                </p:cTn>
                              </p:par>
                              <p:par>
                                <p:cTn id="137" presetID="1" presetClass="entr" presetSubtype="0" fill="hold" grpId="2" nodeType="withEffect">
                                  <p:stCondLst>
                                    <p:cond delay="0"/>
                                  </p:stCondLst>
                                  <p:childTnLst>
                                    <p:set>
                                      <p:cBhvr>
                                        <p:cTn id="138" dur="1" fill="hold">
                                          <p:stCondLst>
                                            <p:cond delay="0"/>
                                          </p:stCondLst>
                                        </p:cTn>
                                        <p:tgtEl>
                                          <p:spTgt spid="63"/>
                                        </p:tgtEl>
                                        <p:attrNameLst>
                                          <p:attrName>style.visibility</p:attrName>
                                        </p:attrNameLst>
                                      </p:cBhvr>
                                      <p:to>
                                        <p:strVal val="visible"/>
                                      </p:to>
                                    </p:set>
                                  </p:childTnLst>
                                </p:cTn>
                              </p:par>
                              <p:par>
                                <p:cTn id="139" presetID="1" presetClass="entr" presetSubtype="0" fill="hold" grpId="2" nodeType="withEffect">
                                  <p:stCondLst>
                                    <p:cond delay="0"/>
                                  </p:stCondLst>
                                  <p:childTnLst>
                                    <p:set>
                                      <p:cBhvr>
                                        <p:cTn id="140" dur="1" fill="hold">
                                          <p:stCondLst>
                                            <p:cond delay="0"/>
                                          </p:stCondLst>
                                        </p:cTn>
                                        <p:tgtEl>
                                          <p:spTgt spid="66"/>
                                        </p:tgtEl>
                                        <p:attrNameLst>
                                          <p:attrName>style.visibility</p:attrName>
                                        </p:attrNameLst>
                                      </p:cBhvr>
                                      <p:to>
                                        <p:strVal val="visible"/>
                                      </p:to>
                                    </p:set>
                                  </p:childTnLst>
                                </p:cTn>
                              </p:par>
                              <p:par>
                                <p:cTn id="141" presetID="1" presetClass="entr" presetSubtype="0" fill="hold" grpId="2" nodeType="withEffect">
                                  <p:stCondLst>
                                    <p:cond delay="0"/>
                                  </p:stCondLst>
                                  <p:childTnLst>
                                    <p:set>
                                      <p:cBhvr>
                                        <p:cTn id="142" dur="1" fill="hold">
                                          <p:stCondLst>
                                            <p:cond delay="0"/>
                                          </p:stCondLst>
                                        </p:cTn>
                                        <p:tgtEl>
                                          <p:spTgt spid="60"/>
                                        </p:tgtEl>
                                        <p:attrNameLst>
                                          <p:attrName>style.visibility</p:attrName>
                                        </p:attrNameLst>
                                      </p:cBhvr>
                                      <p:to>
                                        <p:strVal val="visible"/>
                                      </p:to>
                                    </p:set>
                                  </p:childTnLst>
                                </p:cTn>
                              </p:par>
                              <p:par>
                                <p:cTn id="143" presetID="1" presetClass="entr" presetSubtype="0" fill="hold" grpId="2" nodeType="withEffect">
                                  <p:stCondLst>
                                    <p:cond delay="0"/>
                                  </p:stCondLst>
                                  <p:childTnLst>
                                    <p:set>
                                      <p:cBhvr>
                                        <p:cTn id="144" dur="1" fill="hold">
                                          <p:stCondLst>
                                            <p:cond delay="0"/>
                                          </p:stCondLst>
                                        </p:cTn>
                                        <p:tgtEl>
                                          <p:spTgt spid="56"/>
                                        </p:tgtEl>
                                        <p:attrNameLst>
                                          <p:attrName>style.visibility</p:attrName>
                                        </p:attrNameLst>
                                      </p:cBhvr>
                                      <p:to>
                                        <p:strVal val="visible"/>
                                      </p:to>
                                    </p:set>
                                  </p:childTnLst>
                                </p:cTn>
                              </p:par>
                              <p:par>
                                <p:cTn id="145" presetID="1" presetClass="entr" presetSubtype="0" fill="hold" grpId="2" nodeType="withEffect">
                                  <p:stCondLst>
                                    <p:cond delay="0"/>
                                  </p:stCondLst>
                                  <p:childTnLst>
                                    <p:set>
                                      <p:cBhvr>
                                        <p:cTn id="146" dur="1" fill="hold">
                                          <p:stCondLst>
                                            <p:cond delay="0"/>
                                          </p:stCondLst>
                                        </p:cTn>
                                        <p:tgtEl>
                                          <p:spTgt spid="37"/>
                                        </p:tgtEl>
                                        <p:attrNameLst>
                                          <p:attrName>style.visibility</p:attrName>
                                        </p:attrNameLst>
                                      </p:cBhvr>
                                      <p:to>
                                        <p:strVal val="visible"/>
                                      </p:to>
                                    </p:set>
                                  </p:childTnLst>
                                </p:cTn>
                              </p:par>
                              <p:par>
                                <p:cTn id="147" presetID="1" presetClass="entr" presetSubtype="0" fill="hold" grpId="2" nodeType="withEffect">
                                  <p:stCondLst>
                                    <p:cond delay="0"/>
                                  </p:stCondLst>
                                  <p:childTnLst>
                                    <p:set>
                                      <p:cBhvr>
                                        <p:cTn id="148" dur="1" fill="hold">
                                          <p:stCondLst>
                                            <p:cond delay="0"/>
                                          </p:stCondLst>
                                        </p:cTn>
                                        <p:tgtEl>
                                          <p:spTgt spid="50"/>
                                        </p:tgtEl>
                                        <p:attrNameLst>
                                          <p:attrName>style.visibility</p:attrName>
                                        </p:attrNameLst>
                                      </p:cBhvr>
                                      <p:to>
                                        <p:strVal val="visible"/>
                                      </p:to>
                                    </p:set>
                                  </p:childTnLst>
                                </p:cTn>
                              </p:par>
                              <p:par>
                                <p:cTn id="149" presetID="1" presetClass="entr" presetSubtype="0" fill="hold" grpId="2" nodeType="withEffect">
                                  <p:stCondLst>
                                    <p:cond delay="0"/>
                                  </p:stCondLst>
                                  <p:childTnLst>
                                    <p:set>
                                      <p:cBhvr>
                                        <p:cTn id="150" dur="1" fill="hold">
                                          <p:stCondLst>
                                            <p:cond delay="0"/>
                                          </p:stCondLst>
                                        </p:cTn>
                                        <p:tgtEl>
                                          <p:spTgt spid="53"/>
                                        </p:tgtEl>
                                        <p:attrNameLst>
                                          <p:attrName>style.visibility</p:attrName>
                                        </p:attrNameLst>
                                      </p:cBhvr>
                                      <p:to>
                                        <p:strVal val="visible"/>
                                      </p:to>
                                    </p:set>
                                  </p:childTnLst>
                                </p:cTn>
                              </p:par>
                              <p:par>
                                <p:cTn id="151" presetID="1" presetClass="entr" presetSubtype="0" fill="hold" grpId="2" nodeType="withEffect">
                                  <p:stCondLst>
                                    <p:cond delay="0"/>
                                  </p:stCondLst>
                                  <p:childTnLst>
                                    <p:set>
                                      <p:cBhvr>
                                        <p:cTn id="152" dur="1" fill="hold">
                                          <p:stCondLst>
                                            <p:cond delay="0"/>
                                          </p:stCondLst>
                                        </p:cTn>
                                        <p:tgtEl>
                                          <p:spTgt spid="57"/>
                                        </p:tgtEl>
                                        <p:attrNameLst>
                                          <p:attrName>style.visibility</p:attrName>
                                        </p:attrNameLst>
                                      </p:cBhvr>
                                      <p:to>
                                        <p:strVal val="visible"/>
                                      </p:to>
                                    </p:set>
                                  </p:childTnLst>
                                </p:cTn>
                              </p:par>
                              <p:par>
                                <p:cTn id="153" presetID="1" presetClass="entr" presetSubtype="0" fill="hold" grpId="2" nodeType="withEffect">
                                  <p:stCondLst>
                                    <p:cond delay="0"/>
                                  </p:stCondLst>
                                  <p:childTnLst>
                                    <p:set>
                                      <p:cBhvr>
                                        <p:cTn id="154" dur="1" fill="hold">
                                          <p:stCondLst>
                                            <p:cond delay="0"/>
                                          </p:stCondLst>
                                        </p:cTn>
                                        <p:tgtEl>
                                          <p:spTgt spid="64"/>
                                        </p:tgtEl>
                                        <p:attrNameLst>
                                          <p:attrName>style.visibility</p:attrName>
                                        </p:attrNameLst>
                                      </p:cBhvr>
                                      <p:to>
                                        <p:strVal val="visible"/>
                                      </p:to>
                                    </p:set>
                                  </p:childTnLst>
                                </p:cTn>
                              </p:par>
                              <p:par>
                                <p:cTn id="155" presetID="1" presetClass="entr" presetSubtype="0" fill="hold" grpId="2" nodeType="withEffect">
                                  <p:stCondLst>
                                    <p:cond delay="0"/>
                                  </p:stCondLst>
                                  <p:childTnLst>
                                    <p:set>
                                      <p:cBhvr>
                                        <p:cTn id="156" dur="1" fill="hold">
                                          <p:stCondLst>
                                            <p:cond delay="0"/>
                                          </p:stCondLst>
                                        </p:cTn>
                                        <p:tgtEl>
                                          <p:spTgt spid="65"/>
                                        </p:tgtEl>
                                        <p:attrNameLst>
                                          <p:attrName>style.visibility</p:attrName>
                                        </p:attrNameLst>
                                      </p:cBhvr>
                                      <p:to>
                                        <p:strVal val="visible"/>
                                      </p:to>
                                    </p:set>
                                  </p:childTnLst>
                                </p:cTn>
                              </p:par>
                              <p:par>
                                <p:cTn id="157" presetID="1" presetClass="entr" presetSubtype="0" fill="hold" grpId="2" nodeType="withEffect">
                                  <p:stCondLst>
                                    <p:cond delay="0"/>
                                  </p:stCondLst>
                                  <p:childTnLst>
                                    <p:set>
                                      <p:cBhvr>
                                        <p:cTn id="158" dur="1" fill="hold">
                                          <p:stCondLst>
                                            <p:cond delay="0"/>
                                          </p:stCondLst>
                                        </p:cTn>
                                        <p:tgtEl>
                                          <p:spTgt spid="67"/>
                                        </p:tgtEl>
                                        <p:attrNameLst>
                                          <p:attrName>style.visibility</p:attrName>
                                        </p:attrNameLst>
                                      </p:cBhvr>
                                      <p:to>
                                        <p:strVal val="visible"/>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xit" presetSubtype="0" fill="hold" grpId="0" nodeType="clickEffect">
                                  <p:stCondLst>
                                    <p:cond delay="0"/>
                                  </p:stCondLst>
                                  <p:childTnLst>
                                    <p:set>
                                      <p:cBhvr>
                                        <p:cTn id="162" dur="1" fill="hold">
                                          <p:stCondLst>
                                            <p:cond delay="0"/>
                                          </p:stCondLst>
                                        </p:cTn>
                                        <p:tgtEl>
                                          <p:spTgt spid="79"/>
                                        </p:tgtEl>
                                        <p:attrNameLst>
                                          <p:attrName>style.visibility</p:attrName>
                                        </p:attrNameLst>
                                      </p:cBhvr>
                                      <p:to>
                                        <p:strVal val="hidden"/>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 presetClass="exit" presetSubtype="0" fill="hold" grpId="3" nodeType="clickEffect">
                                  <p:stCondLst>
                                    <p:cond delay="0"/>
                                  </p:stCondLst>
                                  <p:childTnLst>
                                    <p:set>
                                      <p:cBhvr>
                                        <p:cTn id="166" dur="1" fill="hold">
                                          <p:stCondLst>
                                            <p:cond delay="0"/>
                                          </p:stCondLst>
                                        </p:cTn>
                                        <p:tgtEl>
                                          <p:spTgt spid="51"/>
                                        </p:tgtEl>
                                        <p:attrNameLst>
                                          <p:attrName>style.visibility</p:attrName>
                                        </p:attrNameLst>
                                      </p:cBhvr>
                                      <p:to>
                                        <p:strVal val="hidden"/>
                                      </p:to>
                                    </p:set>
                                  </p:childTnLst>
                                </p:cTn>
                              </p:par>
                              <p:par>
                                <p:cTn id="167" presetID="1" presetClass="exit" presetSubtype="0" fill="hold" grpId="3" nodeType="withEffect">
                                  <p:stCondLst>
                                    <p:cond delay="0"/>
                                  </p:stCondLst>
                                  <p:childTnLst>
                                    <p:set>
                                      <p:cBhvr>
                                        <p:cTn id="168" dur="1" fill="hold">
                                          <p:stCondLst>
                                            <p:cond delay="0"/>
                                          </p:stCondLst>
                                        </p:cTn>
                                        <p:tgtEl>
                                          <p:spTgt spid="54"/>
                                        </p:tgtEl>
                                        <p:attrNameLst>
                                          <p:attrName>style.visibility</p:attrName>
                                        </p:attrNameLst>
                                      </p:cBhvr>
                                      <p:to>
                                        <p:strVal val="hidden"/>
                                      </p:to>
                                    </p:set>
                                  </p:childTnLst>
                                </p:cTn>
                              </p:par>
                              <p:par>
                                <p:cTn id="169" presetID="1" presetClass="exit" presetSubtype="0" fill="hold" grpId="3" nodeType="withEffect">
                                  <p:stCondLst>
                                    <p:cond delay="0"/>
                                  </p:stCondLst>
                                  <p:childTnLst>
                                    <p:set>
                                      <p:cBhvr>
                                        <p:cTn id="170" dur="1" fill="hold">
                                          <p:stCondLst>
                                            <p:cond delay="0"/>
                                          </p:stCondLst>
                                        </p:cTn>
                                        <p:tgtEl>
                                          <p:spTgt spid="62"/>
                                        </p:tgtEl>
                                        <p:attrNameLst>
                                          <p:attrName>style.visibility</p:attrName>
                                        </p:attrNameLst>
                                      </p:cBhvr>
                                      <p:to>
                                        <p:strVal val="hidden"/>
                                      </p:to>
                                    </p:set>
                                  </p:childTnLst>
                                </p:cTn>
                              </p:par>
                              <p:par>
                                <p:cTn id="171" presetID="1" presetClass="exit" presetSubtype="0" fill="hold" grpId="3" nodeType="withEffect">
                                  <p:stCondLst>
                                    <p:cond delay="0"/>
                                  </p:stCondLst>
                                  <p:childTnLst>
                                    <p:set>
                                      <p:cBhvr>
                                        <p:cTn id="172" dur="1" fill="hold">
                                          <p:stCondLst>
                                            <p:cond delay="0"/>
                                          </p:stCondLst>
                                        </p:cTn>
                                        <p:tgtEl>
                                          <p:spTgt spid="63"/>
                                        </p:tgtEl>
                                        <p:attrNameLst>
                                          <p:attrName>style.visibility</p:attrName>
                                        </p:attrNameLst>
                                      </p:cBhvr>
                                      <p:to>
                                        <p:strVal val="hidden"/>
                                      </p:to>
                                    </p:set>
                                  </p:childTnLst>
                                </p:cTn>
                              </p:par>
                              <p:par>
                                <p:cTn id="173" presetID="1" presetClass="exit" presetSubtype="0" fill="hold" grpId="1" nodeType="withEffect">
                                  <p:stCondLst>
                                    <p:cond delay="0"/>
                                  </p:stCondLst>
                                  <p:childTnLst>
                                    <p:set>
                                      <p:cBhvr>
                                        <p:cTn id="174" dur="1" fill="hold">
                                          <p:stCondLst>
                                            <p:cond delay="0"/>
                                          </p:stCondLst>
                                        </p:cTn>
                                        <p:tgtEl>
                                          <p:spTgt spid="59"/>
                                        </p:tgtEl>
                                        <p:attrNameLst>
                                          <p:attrName>style.visibility</p:attrName>
                                        </p:attrNameLst>
                                      </p:cBhvr>
                                      <p:to>
                                        <p:strVal val="hidden"/>
                                      </p:to>
                                    </p:set>
                                  </p:childTnLst>
                                </p:cTn>
                              </p:par>
                              <p:par>
                                <p:cTn id="175" presetID="1" presetClass="exit" presetSubtype="0" fill="hold" grpId="3" nodeType="withEffect">
                                  <p:stCondLst>
                                    <p:cond delay="0"/>
                                  </p:stCondLst>
                                  <p:childTnLst>
                                    <p:set>
                                      <p:cBhvr>
                                        <p:cTn id="176" dur="1" fill="hold">
                                          <p:stCondLst>
                                            <p:cond delay="0"/>
                                          </p:stCondLst>
                                        </p:cTn>
                                        <p:tgtEl>
                                          <p:spTgt spid="55"/>
                                        </p:tgtEl>
                                        <p:attrNameLst>
                                          <p:attrName>style.visibility</p:attrName>
                                        </p:attrNameLst>
                                      </p:cBhvr>
                                      <p:to>
                                        <p:strVal val="hidden"/>
                                      </p:to>
                                    </p:set>
                                  </p:childTnLst>
                                </p:cTn>
                              </p:par>
                              <p:par>
                                <p:cTn id="177" presetID="1" presetClass="exit" presetSubtype="0" fill="hold" grpId="3" nodeType="withEffect">
                                  <p:stCondLst>
                                    <p:cond delay="0"/>
                                  </p:stCondLst>
                                  <p:childTnLst>
                                    <p:set>
                                      <p:cBhvr>
                                        <p:cTn id="178" dur="1" fill="hold">
                                          <p:stCondLst>
                                            <p:cond delay="0"/>
                                          </p:stCondLst>
                                        </p:cTn>
                                        <p:tgtEl>
                                          <p:spTgt spid="38"/>
                                        </p:tgtEl>
                                        <p:attrNameLst>
                                          <p:attrName>style.visibility</p:attrName>
                                        </p:attrNameLst>
                                      </p:cBhvr>
                                      <p:to>
                                        <p:strVal val="hidden"/>
                                      </p:to>
                                    </p:set>
                                  </p:childTnLst>
                                </p:cTn>
                              </p:par>
                              <p:par>
                                <p:cTn id="179" presetID="1" presetClass="exit" presetSubtype="0" fill="hold" grpId="3" nodeType="withEffect">
                                  <p:stCondLst>
                                    <p:cond delay="0"/>
                                  </p:stCondLst>
                                  <p:childTnLst>
                                    <p:set>
                                      <p:cBhvr>
                                        <p:cTn id="180" dur="1" fill="hold">
                                          <p:stCondLst>
                                            <p:cond delay="0"/>
                                          </p:stCondLst>
                                        </p:cTn>
                                        <p:tgtEl>
                                          <p:spTgt spid="37"/>
                                        </p:tgtEl>
                                        <p:attrNameLst>
                                          <p:attrName>style.visibility</p:attrName>
                                        </p:attrNameLst>
                                      </p:cBhvr>
                                      <p:to>
                                        <p:strVal val="hidden"/>
                                      </p:to>
                                    </p:set>
                                  </p:childTnLst>
                                </p:cTn>
                              </p:par>
                              <p:par>
                                <p:cTn id="181" presetID="1" presetClass="exit" presetSubtype="0" fill="hold" grpId="1" nodeType="withEffect">
                                  <p:stCondLst>
                                    <p:cond delay="0"/>
                                  </p:stCondLst>
                                  <p:childTnLst>
                                    <p:set>
                                      <p:cBhvr>
                                        <p:cTn id="182" dur="1" fill="hold">
                                          <p:stCondLst>
                                            <p:cond delay="0"/>
                                          </p:stCondLst>
                                        </p:cTn>
                                        <p:tgtEl>
                                          <p:spTgt spid="40"/>
                                        </p:tgtEl>
                                        <p:attrNameLst>
                                          <p:attrName>style.visibility</p:attrName>
                                        </p:attrNameLst>
                                      </p:cBhvr>
                                      <p:to>
                                        <p:strVal val="hidden"/>
                                      </p:to>
                                    </p:set>
                                  </p:childTnLst>
                                </p:cTn>
                              </p:par>
                              <p:par>
                                <p:cTn id="183" presetID="1" presetClass="exit" presetSubtype="0" fill="hold" grpId="3" nodeType="withEffect">
                                  <p:stCondLst>
                                    <p:cond delay="0"/>
                                  </p:stCondLst>
                                  <p:childTnLst>
                                    <p:set>
                                      <p:cBhvr>
                                        <p:cTn id="184" dur="1" fill="hold">
                                          <p:stCondLst>
                                            <p:cond delay="0"/>
                                          </p:stCondLst>
                                        </p:cTn>
                                        <p:tgtEl>
                                          <p:spTgt spid="60"/>
                                        </p:tgtEl>
                                        <p:attrNameLst>
                                          <p:attrName>style.visibility</p:attrName>
                                        </p:attrNameLst>
                                      </p:cBhvr>
                                      <p:to>
                                        <p:strVal val="hidden"/>
                                      </p:to>
                                    </p:set>
                                  </p:childTnLst>
                                </p:cTn>
                              </p:par>
                              <p:par>
                                <p:cTn id="185" presetID="1" presetClass="exit" presetSubtype="0" fill="hold" grpId="3" nodeType="withEffect">
                                  <p:stCondLst>
                                    <p:cond delay="0"/>
                                  </p:stCondLst>
                                  <p:childTnLst>
                                    <p:set>
                                      <p:cBhvr>
                                        <p:cTn id="186" dur="1" fill="hold">
                                          <p:stCondLst>
                                            <p:cond delay="0"/>
                                          </p:stCondLst>
                                        </p:cTn>
                                        <p:tgtEl>
                                          <p:spTgt spid="66"/>
                                        </p:tgtEl>
                                        <p:attrNameLst>
                                          <p:attrName>style.visibility</p:attrName>
                                        </p:attrNameLst>
                                      </p:cBhvr>
                                      <p:to>
                                        <p:strVal val="hidden"/>
                                      </p:to>
                                    </p:set>
                                  </p:childTnLst>
                                </p:cTn>
                              </p:par>
                              <p:par>
                                <p:cTn id="187" presetID="1" presetClass="exit" presetSubtype="0" fill="hold" grpId="3" nodeType="withEffect">
                                  <p:stCondLst>
                                    <p:cond delay="0"/>
                                  </p:stCondLst>
                                  <p:childTnLst>
                                    <p:set>
                                      <p:cBhvr>
                                        <p:cTn id="188" dur="1" fill="hold">
                                          <p:stCondLst>
                                            <p:cond delay="0"/>
                                          </p:stCondLst>
                                        </p:cTn>
                                        <p:tgtEl>
                                          <p:spTgt spid="67"/>
                                        </p:tgtEl>
                                        <p:attrNameLst>
                                          <p:attrName>style.visibility</p:attrName>
                                        </p:attrNameLst>
                                      </p:cBhvr>
                                      <p:to>
                                        <p:strVal val="hidden"/>
                                      </p:to>
                                    </p:set>
                                  </p:childTnLst>
                                </p:cTn>
                              </p:par>
                              <p:par>
                                <p:cTn id="189" presetID="1" presetClass="exit" presetSubtype="0" fill="hold" grpId="3" nodeType="withEffect">
                                  <p:stCondLst>
                                    <p:cond delay="0"/>
                                  </p:stCondLst>
                                  <p:childTnLst>
                                    <p:set>
                                      <p:cBhvr>
                                        <p:cTn id="190" dur="1" fill="hold">
                                          <p:stCondLst>
                                            <p:cond delay="0"/>
                                          </p:stCondLst>
                                        </p:cTn>
                                        <p:tgtEl>
                                          <p:spTgt spid="65"/>
                                        </p:tgtEl>
                                        <p:attrNameLst>
                                          <p:attrName>style.visibility</p:attrName>
                                        </p:attrNameLst>
                                      </p:cBhvr>
                                      <p:to>
                                        <p:strVal val="hidden"/>
                                      </p:to>
                                    </p:set>
                                  </p:childTnLst>
                                </p:cTn>
                              </p:par>
                              <p:par>
                                <p:cTn id="191" presetID="1" presetClass="exit" presetSubtype="0" fill="hold" grpId="3" nodeType="withEffect">
                                  <p:stCondLst>
                                    <p:cond delay="0"/>
                                  </p:stCondLst>
                                  <p:childTnLst>
                                    <p:set>
                                      <p:cBhvr>
                                        <p:cTn id="192" dur="1" fill="hold">
                                          <p:stCondLst>
                                            <p:cond delay="0"/>
                                          </p:stCondLst>
                                        </p:cTn>
                                        <p:tgtEl>
                                          <p:spTgt spid="64"/>
                                        </p:tgtEl>
                                        <p:attrNameLst>
                                          <p:attrName>style.visibility</p:attrName>
                                        </p:attrNameLst>
                                      </p:cBhvr>
                                      <p:to>
                                        <p:strVal val="hidden"/>
                                      </p:to>
                                    </p:set>
                                  </p:childTnLst>
                                </p:cTn>
                              </p:par>
                              <p:par>
                                <p:cTn id="193" presetID="1" presetClass="exit" presetSubtype="0" fill="hold" grpId="1" nodeType="withEffect">
                                  <p:stCondLst>
                                    <p:cond delay="0"/>
                                  </p:stCondLst>
                                  <p:childTnLst>
                                    <p:set>
                                      <p:cBhvr>
                                        <p:cTn id="194" dur="1" fill="hold">
                                          <p:stCondLst>
                                            <p:cond delay="0"/>
                                          </p:stCondLst>
                                        </p:cTn>
                                        <p:tgtEl>
                                          <p:spTgt spid="61"/>
                                        </p:tgtEl>
                                        <p:attrNameLst>
                                          <p:attrName>style.visibility</p:attrName>
                                        </p:attrNameLst>
                                      </p:cBhvr>
                                      <p:to>
                                        <p:strVal val="hidden"/>
                                      </p:to>
                                    </p:set>
                                  </p:childTnLst>
                                </p:cTn>
                              </p:par>
                              <p:par>
                                <p:cTn id="195" presetID="1" presetClass="exit" presetSubtype="0" fill="hold" grpId="3" nodeType="withEffect">
                                  <p:stCondLst>
                                    <p:cond delay="0"/>
                                  </p:stCondLst>
                                  <p:childTnLst>
                                    <p:set>
                                      <p:cBhvr>
                                        <p:cTn id="196" dur="1" fill="hold">
                                          <p:stCondLst>
                                            <p:cond delay="0"/>
                                          </p:stCondLst>
                                        </p:cTn>
                                        <p:tgtEl>
                                          <p:spTgt spid="57"/>
                                        </p:tgtEl>
                                        <p:attrNameLst>
                                          <p:attrName>style.visibility</p:attrName>
                                        </p:attrNameLst>
                                      </p:cBhvr>
                                      <p:to>
                                        <p:strVal val="hidden"/>
                                      </p:to>
                                    </p:set>
                                  </p:childTnLst>
                                </p:cTn>
                              </p:par>
                              <p:par>
                                <p:cTn id="197" presetID="1" presetClass="exit" presetSubtype="0" fill="hold" grpId="3" nodeType="withEffect">
                                  <p:stCondLst>
                                    <p:cond delay="0"/>
                                  </p:stCondLst>
                                  <p:childTnLst>
                                    <p:set>
                                      <p:cBhvr>
                                        <p:cTn id="198" dur="1" fill="hold">
                                          <p:stCondLst>
                                            <p:cond delay="0"/>
                                          </p:stCondLst>
                                        </p:cTn>
                                        <p:tgtEl>
                                          <p:spTgt spid="53"/>
                                        </p:tgtEl>
                                        <p:attrNameLst>
                                          <p:attrName>style.visibility</p:attrName>
                                        </p:attrNameLst>
                                      </p:cBhvr>
                                      <p:to>
                                        <p:strVal val="hidden"/>
                                      </p:to>
                                    </p:set>
                                  </p:childTnLst>
                                </p:cTn>
                              </p:par>
                              <p:par>
                                <p:cTn id="199" presetID="1" presetClass="exit" presetSubtype="0" fill="hold" grpId="3" nodeType="withEffect">
                                  <p:stCondLst>
                                    <p:cond delay="0"/>
                                  </p:stCondLst>
                                  <p:childTnLst>
                                    <p:set>
                                      <p:cBhvr>
                                        <p:cTn id="200" dur="1" fill="hold">
                                          <p:stCondLst>
                                            <p:cond delay="0"/>
                                          </p:stCondLst>
                                        </p:cTn>
                                        <p:tgtEl>
                                          <p:spTgt spid="50"/>
                                        </p:tgtEl>
                                        <p:attrNameLst>
                                          <p:attrName>style.visibility</p:attrName>
                                        </p:attrNameLst>
                                      </p:cBhvr>
                                      <p:to>
                                        <p:strVal val="hidden"/>
                                      </p:to>
                                    </p:se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1" presetClass="exit" presetSubtype="0" fill="hold" grpId="0" nodeType="clickEffect">
                                  <p:stCondLst>
                                    <p:cond delay="0"/>
                                  </p:stCondLst>
                                  <p:childTnLst>
                                    <p:set>
                                      <p:cBhvr>
                                        <p:cTn id="204" dur="1" fill="hold">
                                          <p:stCondLst>
                                            <p:cond delay="0"/>
                                          </p:stCondLst>
                                        </p:cTn>
                                        <p:tgtEl>
                                          <p:spTgt spid="81"/>
                                        </p:tgtEl>
                                        <p:attrNameLst>
                                          <p:attrName>style.visibility</p:attrName>
                                        </p:attrNameLst>
                                      </p:cBhvr>
                                      <p:to>
                                        <p:strVal val="hidden"/>
                                      </p:to>
                                    </p:set>
                                  </p:childTnLst>
                                </p:cTn>
                              </p:par>
                              <p:par>
                                <p:cTn id="205" presetID="1" presetClass="exit" presetSubtype="0" fill="hold" grpId="0" nodeType="withEffect">
                                  <p:stCondLst>
                                    <p:cond delay="0"/>
                                  </p:stCondLst>
                                  <p:childTnLst>
                                    <p:set>
                                      <p:cBhvr>
                                        <p:cTn id="206" dur="1" fill="hold">
                                          <p:stCondLst>
                                            <p:cond delay="0"/>
                                          </p:stCondLst>
                                        </p:cTn>
                                        <p:tgtEl>
                                          <p:spTgt spid="80"/>
                                        </p:tgtEl>
                                        <p:attrNameLst>
                                          <p:attrName>style.visibility</p:attrName>
                                        </p:attrNameLst>
                                      </p:cBhvr>
                                      <p:to>
                                        <p:strVal val="hidden"/>
                                      </p:to>
                                    </p:set>
                                  </p:childTnLst>
                                </p:cTn>
                              </p:par>
                            </p:childTnLst>
                          </p:cTn>
                        </p:par>
                      </p:childTnLst>
                    </p:cTn>
                  </p:par>
                  <p:par>
                    <p:cTn id="207" fill="hold" nodeType="clickPar">
                      <p:stCondLst>
                        <p:cond delay="indefinite"/>
                      </p:stCondLst>
                      <p:childTnLst>
                        <p:par>
                          <p:cTn id="208" fill="hold" nodeType="withGroup">
                            <p:stCondLst>
                              <p:cond delay="0"/>
                            </p:stCondLst>
                            <p:childTnLst>
                              <p:par>
                                <p:cTn id="209" presetID="1" presetClass="entr" presetSubtype="0" fill="hold" grpId="4" nodeType="clickEffect">
                                  <p:stCondLst>
                                    <p:cond delay="0"/>
                                  </p:stCondLst>
                                  <p:childTnLst>
                                    <p:set>
                                      <p:cBhvr>
                                        <p:cTn id="210" dur="1" fill="hold">
                                          <p:stCondLst>
                                            <p:cond delay="0"/>
                                          </p:stCondLst>
                                        </p:cTn>
                                        <p:tgtEl>
                                          <p:spTgt spid="51"/>
                                        </p:tgtEl>
                                        <p:attrNameLst>
                                          <p:attrName>style.visibility</p:attrName>
                                        </p:attrNameLst>
                                      </p:cBhvr>
                                      <p:to>
                                        <p:strVal val="visible"/>
                                      </p:to>
                                    </p:set>
                                  </p:childTnLst>
                                </p:cTn>
                              </p:par>
                              <p:par>
                                <p:cTn id="211" presetID="1" presetClass="entr" presetSubtype="0" fill="hold" grpId="4" nodeType="withEffect">
                                  <p:stCondLst>
                                    <p:cond delay="0"/>
                                  </p:stCondLst>
                                  <p:childTnLst>
                                    <p:set>
                                      <p:cBhvr>
                                        <p:cTn id="212" dur="1" fill="hold">
                                          <p:stCondLst>
                                            <p:cond delay="0"/>
                                          </p:stCondLst>
                                        </p:cTn>
                                        <p:tgtEl>
                                          <p:spTgt spid="54"/>
                                        </p:tgtEl>
                                        <p:attrNameLst>
                                          <p:attrName>style.visibility</p:attrName>
                                        </p:attrNameLst>
                                      </p:cBhvr>
                                      <p:to>
                                        <p:strVal val="visible"/>
                                      </p:to>
                                    </p:set>
                                  </p:childTnLst>
                                </p:cTn>
                              </p:par>
                              <p:par>
                                <p:cTn id="213" presetID="1" presetClass="entr" presetSubtype="0" fill="hold" grpId="4" nodeType="withEffect">
                                  <p:stCondLst>
                                    <p:cond delay="0"/>
                                  </p:stCondLst>
                                  <p:childTnLst>
                                    <p:set>
                                      <p:cBhvr>
                                        <p:cTn id="214" dur="1" fill="hold">
                                          <p:stCondLst>
                                            <p:cond delay="0"/>
                                          </p:stCondLst>
                                        </p:cTn>
                                        <p:tgtEl>
                                          <p:spTgt spid="62"/>
                                        </p:tgtEl>
                                        <p:attrNameLst>
                                          <p:attrName>style.visibility</p:attrName>
                                        </p:attrNameLst>
                                      </p:cBhvr>
                                      <p:to>
                                        <p:strVal val="visible"/>
                                      </p:to>
                                    </p:set>
                                  </p:childTnLst>
                                </p:cTn>
                              </p:par>
                              <p:par>
                                <p:cTn id="215" presetID="1" presetClass="entr" presetSubtype="0" fill="hold" grpId="4" nodeType="withEffect">
                                  <p:stCondLst>
                                    <p:cond delay="0"/>
                                  </p:stCondLst>
                                  <p:childTnLst>
                                    <p:set>
                                      <p:cBhvr>
                                        <p:cTn id="216" dur="1" fill="hold">
                                          <p:stCondLst>
                                            <p:cond delay="0"/>
                                          </p:stCondLst>
                                        </p:cTn>
                                        <p:tgtEl>
                                          <p:spTgt spid="63"/>
                                        </p:tgtEl>
                                        <p:attrNameLst>
                                          <p:attrName>style.visibility</p:attrName>
                                        </p:attrNameLst>
                                      </p:cBhvr>
                                      <p:to>
                                        <p:strVal val="visible"/>
                                      </p:to>
                                    </p:set>
                                  </p:childTnLst>
                                </p:cTn>
                              </p:par>
                              <p:par>
                                <p:cTn id="217" presetID="1" presetClass="entr" presetSubtype="0" fill="hold" grpId="2" nodeType="withEffect">
                                  <p:stCondLst>
                                    <p:cond delay="0"/>
                                  </p:stCondLst>
                                  <p:childTnLst>
                                    <p:set>
                                      <p:cBhvr>
                                        <p:cTn id="218" dur="1" fill="hold">
                                          <p:stCondLst>
                                            <p:cond delay="0"/>
                                          </p:stCondLst>
                                        </p:cTn>
                                        <p:tgtEl>
                                          <p:spTgt spid="59"/>
                                        </p:tgtEl>
                                        <p:attrNameLst>
                                          <p:attrName>style.visibility</p:attrName>
                                        </p:attrNameLst>
                                      </p:cBhvr>
                                      <p:to>
                                        <p:strVal val="visible"/>
                                      </p:to>
                                    </p:set>
                                  </p:childTnLst>
                                </p:cTn>
                              </p:par>
                              <p:par>
                                <p:cTn id="219" presetID="1" presetClass="entr" presetSubtype="0" fill="hold" grpId="4" nodeType="withEffect">
                                  <p:stCondLst>
                                    <p:cond delay="0"/>
                                  </p:stCondLst>
                                  <p:childTnLst>
                                    <p:set>
                                      <p:cBhvr>
                                        <p:cTn id="220" dur="1" fill="hold">
                                          <p:stCondLst>
                                            <p:cond delay="0"/>
                                          </p:stCondLst>
                                        </p:cTn>
                                        <p:tgtEl>
                                          <p:spTgt spid="55"/>
                                        </p:tgtEl>
                                        <p:attrNameLst>
                                          <p:attrName>style.visibility</p:attrName>
                                        </p:attrNameLst>
                                      </p:cBhvr>
                                      <p:to>
                                        <p:strVal val="visible"/>
                                      </p:to>
                                    </p:set>
                                  </p:childTnLst>
                                </p:cTn>
                              </p:par>
                              <p:par>
                                <p:cTn id="221" presetID="1" presetClass="entr" presetSubtype="0" fill="hold" grpId="4" nodeType="withEffect">
                                  <p:stCondLst>
                                    <p:cond delay="0"/>
                                  </p:stCondLst>
                                  <p:childTnLst>
                                    <p:set>
                                      <p:cBhvr>
                                        <p:cTn id="222" dur="1" fill="hold">
                                          <p:stCondLst>
                                            <p:cond delay="0"/>
                                          </p:stCondLst>
                                        </p:cTn>
                                        <p:tgtEl>
                                          <p:spTgt spid="38"/>
                                        </p:tgtEl>
                                        <p:attrNameLst>
                                          <p:attrName>style.visibility</p:attrName>
                                        </p:attrNameLst>
                                      </p:cBhvr>
                                      <p:to>
                                        <p:strVal val="visible"/>
                                      </p:to>
                                    </p:set>
                                  </p:childTnLst>
                                </p:cTn>
                              </p:par>
                              <p:par>
                                <p:cTn id="223" presetID="1" presetClass="entr" presetSubtype="0" fill="hold" grpId="4" nodeType="withEffect">
                                  <p:stCondLst>
                                    <p:cond delay="0"/>
                                  </p:stCondLst>
                                  <p:childTnLst>
                                    <p:set>
                                      <p:cBhvr>
                                        <p:cTn id="224" dur="1" fill="hold">
                                          <p:stCondLst>
                                            <p:cond delay="0"/>
                                          </p:stCondLst>
                                        </p:cTn>
                                        <p:tgtEl>
                                          <p:spTgt spid="37"/>
                                        </p:tgtEl>
                                        <p:attrNameLst>
                                          <p:attrName>style.visibility</p:attrName>
                                        </p:attrNameLst>
                                      </p:cBhvr>
                                      <p:to>
                                        <p:strVal val="visible"/>
                                      </p:to>
                                    </p:set>
                                  </p:childTnLst>
                                </p:cTn>
                              </p:par>
                              <p:par>
                                <p:cTn id="225" presetID="1" presetClass="entr" presetSubtype="0" fill="hold" grpId="2" nodeType="withEffect">
                                  <p:stCondLst>
                                    <p:cond delay="0"/>
                                  </p:stCondLst>
                                  <p:childTnLst>
                                    <p:set>
                                      <p:cBhvr>
                                        <p:cTn id="226" dur="1" fill="hold">
                                          <p:stCondLst>
                                            <p:cond delay="0"/>
                                          </p:stCondLst>
                                        </p:cTn>
                                        <p:tgtEl>
                                          <p:spTgt spid="40"/>
                                        </p:tgtEl>
                                        <p:attrNameLst>
                                          <p:attrName>style.visibility</p:attrName>
                                        </p:attrNameLst>
                                      </p:cBhvr>
                                      <p:to>
                                        <p:strVal val="visible"/>
                                      </p:to>
                                    </p:set>
                                  </p:childTnLst>
                                </p:cTn>
                              </p:par>
                              <p:par>
                                <p:cTn id="227" presetID="1" presetClass="entr" presetSubtype="0" fill="hold" grpId="4" nodeType="withEffect">
                                  <p:stCondLst>
                                    <p:cond delay="0"/>
                                  </p:stCondLst>
                                  <p:childTnLst>
                                    <p:set>
                                      <p:cBhvr>
                                        <p:cTn id="228" dur="1" fill="hold">
                                          <p:stCondLst>
                                            <p:cond delay="0"/>
                                          </p:stCondLst>
                                        </p:cTn>
                                        <p:tgtEl>
                                          <p:spTgt spid="60"/>
                                        </p:tgtEl>
                                        <p:attrNameLst>
                                          <p:attrName>style.visibility</p:attrName>
                                        </p:attrNameLst>
                                      </p:cBhvr>
                                      <p:to>
                                        <p:strVal val="visible"/>
                                      </p:to>
                                    </p:set>
                                  </p:childTnLst>
                                </p:cTn>
                              </p:par>
                              <p:par>
                                <p:cTn id="229" presetID="1" presetClass="entr" presetSubtype="0" fill="hold" grpId="4" nodeType="withEffect">
                                  <p:stCondLst>
                                    <p:cond delay="0"/>
                                  </p:stCondLst>
                                  <p:childTnLst>
                                    <p:set>
                                      <p:cBhvr>
                                        <p:cTn id="230" dur="1" fill="hold">
                                          <p:stCondLst>
                                            <p:cond delay="0"/>
                                          </p:stCondLst>
                                        </p:cTn>
                                        <p:tgtEl>
                                          <p:spTgt spid="66"/>
                                        </p:tgtEl>
                                        <p:attrNameLst>
                                          <p:attrName>style.visibility</p:attrName>
                                        </p:attrNameLst>
                                      </p:cBhvr>
                                      <p:to>
                                        <p:strVal val="visible"/>
                                      </p:to>
                                    </p:set>
                                  </p:childTnLst>
                                </p:cTn>
                              </p:par>
                              <p:par>
                                <p:cTn id="231" presetID="1" presetClass="entr" presetSubtype="0" fill="hold" grpId="4" nodeType="withEffect">
                                  <p:stCondLst>
                                    <p:cond delay="0"/>
                                  </p:stCondLst>
                                  <p:childTnLst>
                                    <p:set>
                                      <p:cBhvr>
                                        <p:cTn id="232" dur="1" fill="hold">
                                          <p:stCondLst>
                                            <p:cond delay="0"/>
                                          </p:stCondLst>
                                        </p:cTn>
                                        <p:tgtEl>
                                          <p:spTgt spid="67"/>
                                        </p:tgtEl>
                                        <p:attrNameLst>
                                          <p:attrName>style.visibility</p:attrName>
                                        </p:attrNameLst>
                                      </p:cBhvr>
                                      <p:to>
                                        <p:strVal val="visible"/>
                                      </p:to>
                                    </p:set>
                                  </p:childTnLst>
                                </p:cTn>
                              </p:par>
                              <p:par>
                                <p:cTn id="233" presetID="1" presetClass="entr" presetSubtype="0" fill="hold" grpId="4" nodeType="withEffect">
                                  <p:stCondLst>
                                    <p:cond delay="0"/>
                                  </p:stCondLst>
                                  <p:childTnLst>
                                    <p:set>
                                      <p:cBhvr>
                                        <p:cTn id="234" dur="1" fill="hold">
                                          <p:stCondLst>
                                            <p:cond delay="0"/>
                                          </p:stCondLst>
                                        </p:cTn>
                                        <p:tgtEl>
                                          <p:spTgt spid="65"/>
                                        </p:tgtEl>
                                        <p:attrNameLst>
                                          <p:attrName>style.visibility</p:attrName>
                                        </p:attrNameLst>
                                      </p:cBhvr>
                                      <p:to>
                                        <p:strVal val="visible"/>
                                      </p:to>
                                    </p:set>
                                  </p:childTnLst>
                                </p:cTn>
                              </p:par>
                              <p:par>
                                <p:cTn id="235" presetID="1" presetClass="entr" presetSubtype="0" fill="hold" grpId="4" nodeType="withEffect">
                                  <p:stCondLst>
                                    <p:cond delay="0"/>
                                  </p:stCondLst>
                                  <p:childTnLst>
                                    <p:set>
                                      <p:cBhvr>
                                        <p:cTn id="236" dur="1" fill="hold">
                                          <p:stCondLst>
                                            <p:cond delay="0"/>
                                          </p:stCondLst>
                                        </p:cTn>
                                        <p:tgtEl>
                                          <p:spTgt spid="64"/>
                                        </p:tgtEl>
                                        <p:attrNameLst>
                                          <p:attrName>style.visibility</p:attrName>
                                        </p:attrNameLst>
                                      </p:cBhvr>
                                      <p:to>
                                        <p:strVal val="visible"/>
                                      </p:to>
                                    </p:set>
                                  </p:childTnLst>
                                </p:cTn>
                              </p:par>
                              <p:par>
                                <p:cTn id="237" presetID="1" presetClass="entr" presetSubtype="0" fill="hold" grpId="2" nodeType="withEffect">
                                  <p:stCondLst>
                                    <p:cond delay="0"/>
                                  </p:stCondLst>
                                  <p:childTnLst>
                                    <p:set>
                                      <p:cBhvr>
                                        <p:cTn id="238" dur="1" fill="hold">
                                          <p:stCondLst>
                                            <p:cond delay="0"/>
                                          </p:stCondLst>
                                        </p:cTn>
                                        <p:tgtEl>
                                          <p:spTgt spid="61"/>
                                        </p:tgtEl>
                                        <p:attrNameLst>
                                          <p:attrName>style.visibility</p:attrName>
                                        </p:attrNameLst>
                                      </p:cBhvr>
                                      <p:to>
                                        <p:strVal val="visible"/>
                                      </p:to>
                                    </p:set>
                                  </p:childTnLst>
                                </p:cTn>
                              </p:par>
                              <p:par>
                                <p:cTn id="239" presetID="1" presetClass="entr" presetSubtype="0" fill="hold" grpId="4" nodeType="withEffect">
                                  <p:stCondLst>
                                    <p:cond delay="0"/>
                                  </p:stCondLst>
                                  <p:childTnLst>
                                    <p:set>
                                      <p:cBhvr>
                                        <p:cTn id="240" dur="1" fill="hold">
                                          <p:stCondLst>
                                            <p:cond delay="0"/>
                                          </p:stCondLst>
                                        </p:cTn>
                                        <p:tgtEl>
                                          <p:spTgt spid="57"/>
                                        </p:tgtEl>
                                        <p:attrNameLst>
                                          <p:attrName>style.visibility</p:attrName>
                                        </p:attrNameLst>
                                      </p:cBhvr>
                                      <p:to>
                                        <p:strVal val="visible"/>
                                      </p:to>
                                    </p:set>
                                  </p:childTnLst>
                                </p:cTn>
                              </p:par>
                              <p:par>
                                <p:cTn id="241" presetID="1" presetClass="entr" presetSubtype="0" fill="hold" grpId="4" nodeType="withEffect">
                                  <p:stCondLst>
                                    <p:cond delay="0"/>
                                  </p:stCondLst>
                                  <p:childTnLst>
                                    <p:set>
                                      <p:cBhvr>
                                        <p:cTn id="242" dur="1" fill="hold">
                                          <p:stCondLst>
                                            <p:cond delay="0"/>
                                          </p:stCondLst>
                                        </p:cTn>
                                        <p:tgtEl>
                                          <p:spTgt spid="53"/>
                                        </p:tgtEl>
                                        <p:attrNameLst>
                                          <p:attrName>style.visibility</p:attrName>
                                        </p:attrNameLst>
                                      </p:cBhvr>
                                      <p:to>
                                        <p:strVal val="visible"/>
                                      </p:to>
                                    </p:set>
                                  </p:childTnLst>
                                </p:cTn>
                              </p:par>
                              <p:par>
                                <p:cTn id="243" presetID="1" presetClass="entr" presetSubtype="0" fill="hold" grpId="4" nodeType="withEffect">
                                  <p:stCondLst>
                                    <p:cond delay="0"/>
                                  </p:stCondLst>
                                  <p:childTnLst>
                                    <p:set>
                                      <p:cBhvr>
                                        <p:cTn id="244" dur="1" fill="hold">
                                          <p:stCondLst>
                                            <p:cond delay="0"/>
                                          </p:stCondLst>
                                        </p:cTn>
                                        <p:tgtEl>
                                          <p:spTgt spid="50"/>
                                        </p:tgtEl>
                                        <p:attrNameLst>
                                          <p:attrName>style.visibility</p:attrName>
                                        </p:attrNameLst>
                                      </p:cBhvr>
                                      <p:to>
                                        <p:strVal val="visible"/>
                                      </p:to>
                                    </p:set>
                                  </p:childTnLst>
                                </p:cTn>
                              </p:par>
                            </p:childTnLst>
                          </p:cTn>
                        </p:par>
                      </p:childTnLst>
                    </p:cTn>
                  </p:par>
                  <p:par>
                    <p:cTn id="245" fill="hold" nodeType="clickPar">
                      <p:stCondLst>
                        <p:cond delay="indefinite"/>
                      </p:stCondLst>
                      <p:childTnLst>
                        <p:par>
                          <p:cTn id="246" fill="hold" nodeType="withGroup">
                            <p:stCondLst>
                              <p:cond delay="0"/>
                            </p:stCondLst>
                            <p:childTnLst>
                              <p:par>
                                <p:cTn id="247" presetID="1" presetClass="exit" presetSubtype="0" fill="hold" grpId="0" nodeType="clickEffect">
                                  <p:stCondLst>
                                    <p:cond delay="0"/>
                                  </p:stCondLst>
                                  <p:childTnLst>
                                    <p:set>
                                      <p:cBhvr>
                                        <p:cTn id="248" dur="1" fill="hold">
                                          <p:stCondLst>
                                            <p:cond delay="0"/>
                                          </p:stCondLst>
                                        </p:cTn>
                                        <p:tgtEl>
                                          <p:spTgt spid="82"/>
                                        </p:tgtEl>
                                        <p:attrNameLst>
                                          <p:attrName>style.visibility</p:attrName>
                                        </p:attrNameLst>
                                      </p:cBhvr>
                                      <p:to>
                                        <p:strVal val="hidden"/>
                                      </p:to>
                                    </p:se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1" presetClass="exit" presetSubtype="0" fill="hold" grpId="3" nodeType="clickEffect">
                                  <p:stCondLst>
                                    <p:cond delay="0"/>
                                  </p:stCondLst>
                                  <p:childTnLst>
                                    <p:set>
                                      <p:cBhvr>
                                        <p:cTn id="252" dur="1" fill="hold">
                                          <p:stCondLst>
                                            <p:cond delay="0"/>
                                          </p:stCondLst>
                                        </p:cTn>
                                        <p:tgtEl>
                                          <p:spTgt spid="39"/>
                                        </p:tgtEl>
                                        <p:attrNameLst>
                                          <p:attrName>style.visibility</p:attrName>
                                        </p:attrNameLst>
                                      </p:cBhvr>
                                      <p:to>
                                        <p:strVal val="hidden"/>
                                      </p:to>
                                    </p:set>
                                  </p:childTnLst>
                                </p:cTn>
                              </p:par>
                              <p:par>
                                <p:cTn id="253" presetID="1" presetClass="exit" presetSubtype="0" fill="hold" grpId="5" nodeType="withEffect">
                                  <p:stCondLst>
                                    <p:cond delay="0"/>
                                  </p:stCondLst>
                                  <p:childTnLst>
                                    <p:set>
                                      <p:cBhvr>
                                        <p:cTn id="254" dur="1" fill="hold">
                                          <p:stCondLst>
                                            <p:cond delay="0"/>
                                          </p:stCondLst>
                                        </p:cTn>
                                        <p:tgtEl>
                                          <p:spTgt spid="51"/>
                                        </p:tgtEl>
                                        <p:attrNameLst>
                                          <p:attrName>style.visibility</p:attrName>
                                        </p:attrNameLst>
                                      </p:cBhvr>
                                      <p:to>
                                        <p:strVal val="hidden"/>
                                      </p:to>
                                    </p:set>
                                  </p:childTnLst>
                                </p:cTn>
                              </p:par>
                              <p:par>
                                <p:cTn id="255" presetID="1" presetClass="exit" presetSubtype="0" fill="hold" grpId="3" nodeType="withEffect">
                                  <p:stCondLst>
                                    <p:cond delay="0"/>
                                  </p:stCondLst>
                                  <p:childTnLst>
                                    <p:set>
                                      <p:cBhvr>
                                        <p:cTn id="256" dur="1" fill="hold">
                                          <p:stCondLst>
                                            <p:cond delay="0"/>
                                          </p:stCondLst>
                                        </p:cTn>
                                        <p:tgtEl>
                                          <p:spTgt spid="58"/>
                                        </p:tgtEl>
                                        <p:attrNameLst>
                                          <p:attrName>style.visibility</p:attrName>
                                        </p:attrNameLst>
                                      </p:cBhvr>
                                      <p:to>
                                        <p:strVal val="hidden"/>
                                      </p:to>
                                    </p:set>
                                  </p:childTnLst>
                                </p:cTn>
                              </p:par>
                              <p:par>
                                <p:cTn id="257" presetID="1" presetClass="exit" presetSubtype="0" fill="hold" grpId="5" nodeType="withEffect">
                                  <p:stCondLst>
                                    <p:cond delay="0"/>
                                  </p:stCondLst>
                                  <p:childTnLst>
                                    <p:set>
                                      <p:cBhvr>
                                        <p:cTn id="258" dur="1" fill="hold">
                                          <p:stCondLst>
                                            <p:cond delay="0"/>
                                          </p:stCondLst>
                                        </p:cTn>
                                        <p:tgtEl>
                                          <p:spTgt spid="62"/>
                                        </p:tgtEl>
                                        <p:attrNameLst>
                                          <p:attrName>style.visibility</p:attrName>
                                        </p:attrNameLst>
                                      </p:cBhvr>
                                      <p:to>
                                        <p:strVal val="hidden"/>
                                      </p:to>
                                    </p:set>
                                  </p:childTnLst>
                                </p:cTn>
                              </p:par>
                              <p:par>
                                <p:cTn id="259" presetID="1" presetClass="exit" presetSubtype="0" fill="hold" grpId="3" nodeType="withEffect">
                                  <p:stCondLst>
                                    <p:cond delay="0"/>
                                  </p:stCondLst>
                                  <p:childTnLst>
                                    <p:set>
                                      <p:cBhvr>
                                        <p:cTn id="260" dur="1" fill="hold">
                                          <p:stCondLst>
                                            <p:cond delay="0"/>
                                          </p:stCondLst>
                                        </p:cTn>
                                        <p:tgtEl>
                                          <p:spTgt spid="59"/>
                                        </p:tgtEl>
                                        <p:attrNameLst>
                                          <p:attrName>style.visibility</p:attrName>
                                        </p:attrNameLst>
                                      </p:cBhvr>
                                      <p:to>
                                        <p:strVal val="hidden"/>
                                      </p:to>
                                    </p:set>
                                  </p:childTnLst>
                                </p:cTn>
                              </p:par>
                              <p:par>
                                <p:cTn id="261" presetID="1" presetClass="exit" presetSubtype="0" fill="hold" grpId="3" nodeType="withEffect">
                                  <p:stCondLst>
                                    <p:cond delay="0"/>
                                  </p:stCondLst>
                                  <p:childTnLst>
                                    <p:set>
                                      <p:cBhvr>
                                        <p:cTn id="262" dur="1" fill="hold">
                                          <p:stCondLst>
                                            <p:cond delay="0"/>
                                          </p:stCondLst>
                                        </p:cTn>
                                        <p:tgtEl>
                                          <p:spTgt spid="52"/>
                                        </p:tgtEl>
                                        <p:attrNameLst>
                                          <p:attrName>style.visibility</p:attrName>
                                        </p:attrNameLst>
                                      </p:cBhvr>
                                      <p:to>
                                        <p:strVal val="hidden"/>
                                      </p:to>
                                    </p:set>
                                  </p:childTnLst>
                                </p:cTn>
                              </p:par>
                              <p:par>
                                <p:cTn id="263" presetID="1" presetClass="exit" presetSubtype="0" fill="hold" grpId="5" nodeType="withEffect">
                                  <p:stCondLst>
                                    <p:cond delay="0"/>
                                  </p:stCondLst>
                                  <p:childTnLst>
                                    <p:set>
                                      <p:cBhvr>
                                        <p:cTn id="264" dur="1" fill="hold">
                                          <p:stCondLst>
                                            <p:cond delay="0"/>
                                          </p:stCondLst>
                                        </p:cTn>
                                        <p:tgtEl>
                                          <p:spTgt spid="38"/>
                                        </p:tgtEl>
                                        <p:attrNameLst>
                                          <p:attrName>style.visibility</p:attrName>
                                        </p:attrNameLst>
                                      </p:cBhvr>
                                      <p:to>
                                        <p:strVal val="hidden"/>
                                      </p:to>
                                    </p:set>
                                  </p:childTnLst>
                                </p:cTn>
                              </p:par>
                              <p:par>
                                <p:cTn id="265" presetID="1" presetClass="exit" presetSubtype="0" fill="hold" grpId="3" nodeType="withEffect">
                                  <p:stCondLst>
                                    <p:cond delay="0"/>
                                  </p:stCondLst>
                                  <p:childTnLst>
                                    <p:set>
                                      <p:cBhvr>
                                        <p:cTn id="266" dur="1" fill="hold">
                                          <p:stCondLst>
                                            <p:cond delay="0"/>
                                          </p:stCondLst>
                                        </p:cTn>
                                        <p:tgtEl>
                                          <p:spTgt spid="40"/>
                                        </p:tgtEl>
                                        <p:attrNameLst>
                                          <p:attrName>style.visibility</p:attrName>
                                        </p:attrNameLst>
                                      </p:cBhvr>
                                      <p:to>
                                        <p:strVal val="hidden"/>
                                      </p:to>
                                    </p:set>
                                  </p:childTnLst>
                                </p:cTn>
                              </p:par>
                              <p:par>
                                <p:cTn id="267" presetID="1" presetClass="exit" presetSubtype="0" fill="hold" grpId="3" nodeType="withEffect">
                                  <p:stCondLst>
                                    <p:cond delay="0"/>
                                  </p:stCondLst>
                                  <p:childTnLst>
                                    <p:set>
                                      <p:cBhvr>
                                        <p:cTn id="268" dur="1" fill="hold">
                                          <p:stCondLst>
                                            <p:cond delay="0"/>
                                          </p:stCondLst>
                                        </p:cTn>
                                        <p:tgtEl>
                                          <p:spTgt spid="56"/>
                                        </p:tgtEl>
                                        <p:attrNameLst>
                                          <p:attrName>style.visibility</p:attrName>
                                        </p:attrNameLst>
                                      </p:cBhvr>
                                      <p:to>
                                        <p:strVal val="hidden"/>
                                      </p:to>
                                    </p:set>
                                  </p:childTnLst>
                                </p:cTn>
                              </p:par>
                              <p:par>
                                <p:cTn id="269" presetID="1" presetClass="exit" presetSubtype="0" fill="hold" grpId="5" nodeType="withEffect">
                                  <p:stCondLst>
                                    <p:cond delay="0"/>
                                  </p:stCondLst>
                                  <p:childTnLst>
                                    <p:set>
                                      <p:cBhvr>
                                        <p:cTn id="270" dur="1" fill="hold">
                                          <p:stCondLst>
                                            <p:cond delay="0"/>
                                          </p:stCondLst>
                                        </p:cTn>
                                        <p:tgtEl>
                                          <p:spTgt spid="66"/>
                                        </p:tgtEl>
                                        <p:attrNameLst>
                                          <p:attrName>style.visibility</p:attrName>
                                        </p:attrNameLst>
                                      </p:cBhvr>
                                      <p:to>
                                        <p:strVal val="hidden"/>
                                      </p:to>
                                    </p:set>
                                  </p:childTnLst>
                                </p:cTn>
                              </p:par>
                              <p:par>
                                <p:cTn id="271" presetID="1" presetClass="exit" presetSubtype="0" fill="hold" grpId="5" nodeType="withEffect">
                                  <p:stCondLst>
                                    <p:cond delay="0"/>
                                  </p:stCondLst>
                                  <p:childTnLst>
                                    <p:set>
                                      <p:cBhvr>
                                        <p:cTn id="272" dur="1" fill="hold">
                                          <p:stCondLst>
                                            <p:cond delay="0"/>
                                          </p:stCondLst>
                                        </p:cTn>
                                        <p:tgtEl>
                                          <p:spTgt spid="67"/>
                                        </p:tgtEl>
                                        <p:attrNameLst>
                                          <p:attrName>style.visibility</p:attrName>
                                        </p:attrNameLst>
                                      </p:cBhvr>
                                      <p:to>
                                        <p:strVal val="hidden"/>
                                      </p:to>
                                    </p:set>
                                  </p:childTnLst>
                                </p:cTn>
                              </p:par>
                              <p:par>
                                <p:cTn id="273" presetID="1" presetClass="exit" presetSubtype="0" fill="hold" grpId="5" nodeType="withEffect">
                                  <p:stCondLst>
                                    <p:cond delay="0"/>
                                  </p:stCondLst>
                                  <p:childTnLst>
                                    <p:set>
                                      <p:cBhvr>
                                        <p:cTn id="274" dur="1" fill="hold">
                                          <p:stCondLst>
                                            <p:cond delay="0"/>
                                          </p:stCondLst>
                                        </p:cTn>
                                        <p:tgtEl>
                                          <p:spTgt spid="65"/>
                                        </p:tgtEl>
                                        <p:attrNameLst>
                                          <p:attrName>style.visibility</p:attrName>
                                        </p:attrNameLst>
                                      </p:cBhvr>
                                      <p:to>
                                        <p:strVal val="hidden"/>
                                      </p:to>
                                    </p:set>
                                  </p:childTnLst>
                                </p:cTn>
                              </p:par>
                              <p:par>
                                <p:cTn id="275" presetID="1" presetClass="exit" presetSubtype="0" fill="hold" grpId="5" nodeType="withEffect">
                                  <p:stCondLst>
                                    <p:cond delay="0"/>
                                  </p:stCondLst>
                                  <p:childTnLst>
                                    <p:set>
                                      <p:cBhvr>
                                        <p:cTn id="276" dur="1" fill="hold">
                                          <p:stCondLst>
                                            <p:cond delay="0"/>
                                          </p:stCondLst>
                                        </p:cTn>
                                        <p:tgtEl>
                                          <p:spTgt spid="64"/>
                                        </p:tgtEl>
                                        <p:attrNameLst>
                                          <p:attrName>style.visibility</p:attrName>
                                        </p:attrNameLst>
                                      </p:cBhvr>
                                      <p:to>
                                        <p:strVal val="hidden"/>
                                      </p:to>
                                    </p:set>
                                  </p:childTnLst>
                                </p:cTn>
                              </p:par>
                              <p:par>
                                <p:cTn id="277" presetID="1" presetClass="exit" presetSubtype="0" fill="hold" grpId="3" nodeType="withEffect">
                                  <p:stCondLst>
                                    <p:cond delay="0"/>
                                  </p:stCondLst>
                                  <p:childTnLst>
                                    <p:set>
                                      <p:cBhvr>
                                        <p:cTn id="278" dur="1" fill="hold">
                                          <p:stCondLst>
                                            <p:cond delay="0"/>
                                          </p:stCondLst>
                                        </p:cTn>
                                        <p:tgtEl>
                                          <p:spTgt spid="61"/>
                                        </p:tgtEl>
                                        <p:attrNameLst>
                                          <p:attrName>style.visibility</p:attrName>
                                        </p:attrNameLst>
                                      </p:cBhvr>
                                      <p:to>
                                        <p:strVal val="hidden"/>
                                      </p:to>
                                    </p:set>
                                  </p:childTnLst>
                                </p:cTn>
                              </p:par>
                              <p:par>
                                <p:cTn id="279" presetID="1" presetClass="exit" presetSubtype="0" fill="hold" grpId="5" nodeType="withEffect">
                                  <p:stCondLst>
                                    <p:cond delay="0"/>
                                  </p:stCondLst>
                                  <p:childTnLst>
                                    <p:set>
                                      <p:cBhvr>
                                        <p:cTn id="280" dur="1" fill="hold">
                                          <p:stCondLst>
                                            <p:cond delay="0"/>
                                          </p:stCondLst>
                                        </p:cTn>
                                        <p:tgtEl>
                                          <p:spTgt spid="53"/>
                                        </p:tgtEl>
                                        <p:attrNameLst>
                                          <p:attrName>style.visibility</p:attrName>
                                        </p:attrNameLst>
                                      </p:cBhvr>
                                      <p:to>
                                        <p:strVal val="hidden"/>
                                      </p:to>
                                    </p:set>
                                  </p:childTnLst>
                                </p:cTn>
                              </p:par>
                              <p:par>
                                <p:cTn id="281" presetID="1" presetClass="exit" presetSubtype="0" fill="hold" grpId="5" nodeType="withEffect">
                                  <p:stCondLst>
                                    <p:cond delay="0"/>
                                  </p:stCondLst>
                                  <p:childTnLst>
                                    <p:set>
                                      <p:cBhvr>
                                        <p:cTn id="282" dur="1" fill="hold">
                                          <p:stCondLst>
                                            <p:cond delay="0"/>
                                          </p:stCondLst>
                                        </p:cTn>
                                        <p:tgtEl>
                                          <p:spTgt spid="50"/>
                                        </p:tgtEl>
                                        <p:attrNameLst>
                                          <p:attrName>style.visibility</p:attrName>
                                        </p:attrNameLst>
                                      </p:cBhvr>
                                      <p:to>
                                        <p:strVal val="hidden"/>
                                      </p:to>
                                    </p:set>
                                  </p:childTnLst>
                                </p:cTn>
                              </p:par>
                            </p:childTnLst>
                          </p:cTn>
                        </p:par>
                      </p:childTnLst>
                    </p:cTn>
                  </p:par>
                  <p:par>
                    <p:cTn id="283" fill="hold" nodeType="clickPar">
                      <p:stCondLst>
                        <p:cond delay="indefinite"/>
                      </p:stCondLst>
                      <p:childTnLst>
                        <p:par>
                          <p:cTn id="284" fill="hold" nodeType="withGroup">
                            <p:stCondLst>
                              <p:cond delay="0"/>
                            </p:stCondLst>
                            <p:childTnLst>
                              <p:par>
                                <p:cTn id="285" presetID="1" presetClass="exit" presetSubtype="0" fill="hold" grpId="0" nodeType="clickEffect">
                                  <p:stCondLst>
                                    <p:cond delay="0"/>
                                  </p:stCondLst>
                                  <p:childTnLst>
                                    <p:set>
                                      <p:cBhvr>
                                        <p:cTn id="286" dur="1" fill="hold">
                                          <p:stCondLst>
                                            <p:cond delay="0"/>
                                          </p:stCondLst>
                                        </p:cTn>
                                        <p:tgtEl>
                                          <p:spTgt spid="84"/>
                                        </p:tgtEl>
                                        <p:attrNameLst>
                                          <p:attrName>style.visibility</p:attrName>
                                        </p:attrNameLst>
                                      </p:cBhvr>
                                      <p:to>
                                        <p:strVal val="hidden"/>
                                      </p:to>
                                    </p:set>
                                  </p:childTnLst>
                                </p:cTn>
                              </p:par>
                              <p:par>
                                <p:cTn id="287" presetID="1" presetClass="exit" presetSubtype="0" fill="hold" grpId="0" nodeType="withEffect">
                                  <p:stCondLst>
                                    <p:cond delay="0"/>
                                  </p:stCondLst>
                                  <p:childTnLst>
                                    <p:set>
                                      <p:cBhvr>
                                        <p:cTn id="288" dur="1" fill="hold">
                                          <p:stCondLst>
                                            <p:cond delay="0"/>
                                          </p:stCondLst>
                                        </p:cTn>
                                        <p:tgtEl>
                                          <p:spTgt spid="83"/>
                                        </p:tgtEl>
                                        <p:attrNameLst>
                                          <p:attrName>style.visibility</p:attrName>
                                        </p:attrNameLst>
                                      </p:cBhvr>
                                      <p:to>
                                        <p:strVal val="hidden"/>
                                      </p:to>
                                    </p:set>
                                  </p:childTnLst>
                                </p:cTn>
                              </p:par>
                            </p:childTnLst>
                          </p:cTn>
                        </p:par>
                      </p:childTnLst>
                    </p:cTn>
                  </p:par>
                  <p:par>
                    <p:cTn id="289" fill="hold" nodeType="clickPar">
                      <p:stCondLst>
                        <p:cond delay="indefinite"/>
                      </p:stCondLst>
                      <p:childTnLst>
                        <p:par>
                          <p:cTn id="290" fill="hold" nodeType="withGroup">
                            <p:stCondLst>
                              <p:cond delay="0"/>
                            </p:stCondLst>
                            <p:childTnLst>
                              <p:par>
                                <p:cTn id="291" presetID="1" presetClass="entr" presetSubtype="0" fill="hold" grpId="4" nodeType="clickEffect">
                                  <p:stCondLst>
                                    <p:cond delay="0"/>
                                  </p:stCondLst>
                                  <p:childTnLst>
                                    <p:set>
                                      <p:cBhvr>
                                        <p:cTn id="292" dur="1" fill="hold">
                                          <p:stCondLst>
                                            <p:cond delay="0"/>
                                          </p:stCondLst>
                                        </p:cTn>
                                        <p:tgtEl>
                                          <p:spTgt spid="39"/>
                                        </p:tgtEl>
                                        <p:attrNameLst>
                                          <p:attrName>style.visibility</p:attrName>
                                        </p:attrNameLst>
                                      </p:cBhvr>
                                      <p:to>
                                        <p:strVal val="visible"/>
                                      </p:to>
                                    </p:set>
                                  </p:childTnLst>
                                </p:cTn>
                              </p:par>
                              <p:par>
                                <p:cTn id="293" presetID="1" presetClass="entr" presetSubtype="0" fill="hold" grpId="6" nodeType="withEffect">
                                  <p:stCondLst>
                                    <p:cond delay="0"/>
                                  </p:stCondLst>
                                  <p:childTnLst>
                                    <p:set>
                                      <p:cBhvr>
                                        <p:cTn id="294" dur="1" fill="hold">
                                          <p:stCondLst>
                                            <p:cond delay="0"/>
                                          </p:stCondLst>
                                        </p:cTn>
                                        <p:tgtEl>
                                          <p:spTgt spid="51"/>
                                        </p:tgtEl>
                                        <p:attrNameLst>
                                          <p:attrName>style.visibility</p:attrName>
                                        </p:attrNameLst>
                                      </p:cBhvr>
                                      <p:to>
                                        <p:strVal val="visible"/>
                                      </p:to>
                                    </p:set>
                                  </p:childTnLst>
                                </p:cTn>
                              </p:par>
                              <p:par>
                                <p:cTn id="295" presetID="1" presetClass="entr" presetSubtype="0" fill="hold" grpId="4" nodeType="withEffect">
                                  <p:stCondLst>
                                    <p:cond delay="0"/>
                                  </p:stCondLst>
                                  <p:childTnLst>
                                    <p:set>
                                      <p:cBhvr>
                                        <p:cTn id="296" dur="1" fill="hold">
                                          <p:stCondLst>
                                            <p:cond delay="0"/>
                                          </p:stCondLst>
                                        </p:cTn>
                                        <p:tgtEl>
                                          <p:spTgt spid="58"/>
                                        </p:tgtEl>
                                        <p:attrNameLst>
                                          <p:attrName>style.visibility</p:attrName>
                                        </p:attrNameLst>
                                      </p:cBhvr>
                                      <p:to>
                                        <p:strVal val="visible"/>
                                      </p:to>
                                    </p:set>
                                  </p:childTnLst>
                                </p:cTn>
                              </p:par>
                              <p:par>
                                <p:cTn id="297" presetID="1" presetClass="entr" presetSubtype="0" fill="hold" grpId="6" nodeType="withEffect">
                                  <p:stCondLst>
                                    <p:cond delay="0"/>
                                  </p:stCondLst>
                                  <p:childTnLst>
                                    <p:set>
                                      <p:cBhvr>
                                        <p:cTn id="298" dur="1" fill="hold">
                                          <p:stCondLst>
                                            <p:cond delay="0"/>
                                          </p:stCondLst>
                                        </p:cTn>
                                        <p:tgtEl>
                                          <p:spTgt spid="62"/>
                                        </p:tgtEl>
                                        <p:attrNameLst>
                                          <p:attrName>style.visibility</p:attrName>
                                        </p:attrNameLst>
                                      </p:cBhvr>
                                      <p:to>
                                        <p:strVal val="visible"/>
                                      </p:to>
                                    </p:set>
                                  </p:childTnLst>
                                </p:cTn>
                              </p:par>
                              <p:par>
                                <p:cTn id="299" presetID="1" presetClass="entr" presetSubtype="0" fill="hold" grpId="4" nodeType="withEffect">
                                  <p:stCondLst>
                                    <p:cond delay="0"/>
                                  </p:stCondLst>
                                  <p:childTnLst>
                                    <p:set>
                                      <p:cBhvr>
                                        <p:cTn id="300" dur="1" fill="hold">
                                          <p:stCondLst>
                                            <p:cond delay="0"/>
                                          </p:stCondLst>
                                        </p:cTn>
                                        <p:tgtEl>
                                          <p:spTgt spid="59"/>
                                        </p:tgtEl>
                                        <p:attrNameLst>
                                          <p:attrName>style.visibility</p:attrName>
                                        </p:attrNameLst>
                                      </p:cBhvr>
                                      <p:to>
                                        <p:strVal val="visible"/>
                                      </p:to>
                                    </p:set>
                                  </p:childTnLst>
                                </p:cTn>
                              </p:par>
                              <p:par>
                                <p:cTn id="301" presetID="1" presetClass="entr" presetSubtype="0" fill="hold" grpId="4" nodeType="withEffect">
                                  <p:stCondLst>
                                    <p:cond delay="0"/>
                                  </p:stCondLst>
                                  <p:childTnLst>
                                    <p:set>
                                      <p:cBhvr>
                                        <p:cTn id="302" dur="1" fill="hold">
                                          <p:stCondLst>
                                            <p:cond delay="0"/>
                                          </p:stCondLst>
                                        </p:cTn>
                                        <p:tgtEl>
                                          <p:spTgt spid="52"/>
                                        </p:tgtEl>
                                        <p:attrNameLst>
                                          <p:attrName>style.visibility</p:attrName>
                                        </p:attrNameLst>
                                      </p:cBhvr>
                                      <p:to>
                                        <p:strVal val="visible"/>
                                      </p:to>
                                    </p:set>
                                  </p:childTnLst>
                                </p:cTn>
                              </p:par>
                              <p:par>
                                <p:cTn id="303" presetID="1" presetClass="entr" presetSubtype="0" fill="hold" grpId="6" nodeType="withEffect">
                                  <p:stCondLst>
                                    <p:cond delay="0"/>
                                  </p:stCondLst>
                                  <p:childTnLst>
                                    <p:set>
                                      <p:cBhvr>
                                        <p:cTn id="304" dur="1" fill="hold">
                                          <p:stCondLst>
                                            <p:cond delay="0"/>
                                          </p:stCondLst>
                                        </p:cTn>
                                        <p:tgtEl>
                                          <p:spTgt spid="38"/>
                                        </p:tgtEl>
                                        <p:attrNameLst>
                                          <p:attrName>style.visibility</p:attrName>
                                        </p:attrNameLst>
                                      </p:cBhvr>
                                      <p:to>
                                        <p:strVal val="visible"/>
                                      </p:to>
                                    </p:set>
                                  </p:childTnLst>
                                </p:cTn>
                              </p:par>
                              <p:par>
                                <p:cTn id="305" presetID="1" presetClass="entr" presetSubtype="0" fill="hold" grpId="4" nodeType="withEffect">
                                  <p:stCondLst>
                                    <p:cond delay="0"/>
                                  </p:stCondLst>
                                  <p:childTnLst>
                                    <p:set>
                                      <p:cBhvr>
                                        <p:cTn id="306" dur="1" fill="hold">
                                          <p:stCondLst>
                                            <p:cond delay="0"/>
                                          </p:stCondLst>
                                        </p:cTn>
                                        <p:tgtEl>
                                          <p:spTgt spid="40"/>
                                        </p:tgtEl>
                                        <p:attrNameLst>
                                          <p:attrName>style.visibility</p:attrName>
                                        </p:attrNameLst>
                                      </p:cBhvr>
                                      <p:to>
                                        <p:strVal val="visible"/>
                                      </p:to>
                                    </p:set>
                                  </p:childTnLst>
                                </p:cTn>
                              </p:par>
                              <p:par>
                                <p:cTn id="307" presetID="1" presetClass="entr" presetSubtype="0" fill="hold" grpId="4" nodeType="withEffect">
                                  <p:stCondLst>
                                    <p:cond delay="0"/>
                                  </p:stCondLst>
                                  <p:childTnLst>
                                    <p:set>
                                      <p:cBhvr>
                                        <p:cTn id="308" dur="1" fill="hold">
                                          <p:stCondLst>
                                            <p:cond delay="0"/>
                                          </p:stCondLst>
                                        </p:cTn>
                                        <p:tgtEl>
                                          <p:spTgt spid="56"/>
                                        </p:tgtEl>
                                        <p:attrNameLst>
                                          <p:attrName>style.visibility</p:attrName>
                                        </p:attrNameLst>
                                      </p:cBhvr>
                                      <p:to>
                                        <p:strVal val="visible"/>
                                      </p:to>
                                    </p:set>
                                  </p:childTnLst>
                                </p:cTn>
                              </p:par>
                              <p:par>
                                <p:cTn id="309" presetID="1" presetClass="entr" presetSubtype="0" fill="hold" grpId="6" nodeType="withEffect">
                                  <p:stCondLst>
                                    <p:cond delay="0"/>
                                  </p:stCondLst>
                                  <p:childTnLst>
                                    <p:set>
                                      <p:cBhvr>
                                        <p:cTn id="310" dur="1" fill="hold">
                                          <p:stCondLst>
                                            <p:cond delay="0"/>
                                          </p:stCondLst>
                                        </p:cTn>
                                        <p:tgtEl>
                                          <p:spTgt spid="66"/>
                                        </p:tgtEl>
                                        <p:attrNameLst>
                                          <p:attrName>style.visibility</p:attrName>
                                        </p:attrNameLst>
                                      </p:cBhvr>
                                      <p:to>
                                        <p:strVal val="visible"/>
                                      </p:to>
                                    </p:set>
                                  </p:childTnLst>
                                </p:cTn>
                              </p:par>
                              <p:par>
                                <p:cTn id="311" presetID="1" presetClass="entr" presetSubtype="0" fill="hold" grpId="6" nodeType="withEffect">
                                  <p:stCondLst>
                                    <p:cond delay="0"/>
                                  </p:stCondLst>
                                  <p:childTnLst>
                                    <p:set>
                                      <p:cBhvr>
                                        <p:cTn id="312" dur="1" fill="hold">
                                          <p:stCondLst>
                                            <p:cond delay="0"/>
                                          </p:stCondLst>
                                        </p:cTn>
                                        <p:tgtEl>
                                          <p:spTgt spid="67"/>
                                        </p:tgtEl>
                                        <p:attrNameLst>
                                          <p:attrName>style.visibility</p:attrName>
                                        </p:attrNameLst>
                                      </p:cBhvr>
                                      <p:to>
                                        <p:strVal val="visible"/>
                                      </p:to>
                                    </p:set>
                                  </p:childTnLst>
                                </p:cTn>
                              </p:par>
                              <p:par>
                                <p:cTn id="313" presetID="1" presetClass="entr" presetSubtype="0" fill="hold" grpId="6" nodeType="withEffect">
                                  <p:stCondLst>
                                    <p:cond delay="0"/>
                                  </p:stCondLst>
                                  <p:childTnLst>
                                    <p:set>
                                      <p:cBhvr>
                                        <p:cTn id="314" dur="1" fill="hold">
                                          <p:stCondLst>
                                            <p:cond delay="0"/>
                                          </p:stCondLst>
                                        </p:cTn>
                                        <p:tgtEl>
                                          <p:spTgt spid="65"/>
                                        </p:tgtEl>
                                        <p:attrNameLst>
                                          <p:attrName>style.visibility</p:attrName>
                                        </p:attrNameLst>
                                      </p:cBhvr>
                                      <p:to>
                                        <p:strVal val="visible"/>
                                      </p:to>
                                    </p:set>
                                  </p:childTnLst>
                                </p:cTn>
                              </p:par>
                              <p:par>
                                <p:cTn id="315" presetID="1" presetClass="entr" presetSubtype="0" fill="hold" grpId="6" nodeType="withEffect">
                                  <p:stCondLst>
                                    <p:cond delay="0"/>
                                  </p:stCondLst>
                                  <p:childTnLst>
                                    <p:set>
                                      <p:cBhvr>
                                        <p:cTn id="316" dur="1" fill="hold">
                                          <p:stCondLst>
                                            <p:cond delay="0"/>
                                          </p:stCondLst>
                                        </p:cTn>
                                        <p:tgtEl>
                                          <p:spTgt spid="64"/>
                                        </p:tgtEl>
                                        <p:attrNameLst>
                                          <p:attrName>style.visibility</p:attrName>
                                        </p:attrNameLst>
                                      </p:cBhvr>
                                      <p:to>
                                        <p:strVal val="visible"/>
                                      </p:to>
                                    </p:set>
                                  </p:childTnLst>
                                </p:cTn>
                              </p:par>
                              <p:par>
                                <p:cTn id="317" presetID="1" presetClass="entr" presetSubtype="0" fill="hold" grpId="4" nodeType="withEffect">
                                  <p:stCondLst>
                                    <p:cond delay="0"/>
                                  </p:stCondLst>
                                  <p:childTnLst>
                                    <p:set>
                                      <p:cBhvr>
                                        <p:cTn id="318" dur="1" fill="hold">
                                          <p:stCondLst>
                                            <p:cond delay="0"/>
                                          </p:stCondLst>
                                        </p:cTn>
                                        <p:tgtEl>
                                          <p:spTgt spid="61"/>
                                        </p:tgtEl>
                                        <p:attrNameLst>
                                          <p:attrName>style.visibility</p:attrName>
                                        </p:attrNameLst>
                                      </p:cBhvr>
                                      <p:to>
                                        <p:strVal val="visible"/>
                                      </p:to>
                                    </p:set>
                                  </p:childTnLst>
                                </p:cTn>
                              </p:par>
                              <p:par>
                                <p:cTn id="319" presetID="1" presetClass="entr" presetSubtype="0" fill="hold" grpId="6" nodeType="withEffect">
                                  <p:stCondLst>
                                    <p:cond delay="0"/>
                                  </p:stCondLst>
                                  <p:childTnLst>
                                    <p:set>
                                      <p:cBhvr>
                                        <p:cTn id="320" dur="1" fill="hold">
                                          <p:stCondLst>
                                            <p:cond delay="0"/>
                                          </p:stCondLst>
                                        </p:cTn>
                                        <p:tgtEl>
                                          <p:spTgt spid="53"/>
                                        </p:tgtEl>
                                        <p:attrNameLst>
                                          <p:attrName>style.visibility</p:attrName>
                                        </p:attrNameLst>
                                      </p:cBhvr>
                                      <p:to>
                                        <p:strVal val="visible"/>
                                      </p:to>
                                    </p:set>
                                  </p:childTnLst>
                                </p:cTn>
                              </p:par>
                              <p:par>
                                <p:cTn id="321" presetID="1" presetClass="entr" presetSubtype="0" fill="hold" grpId="6" nodeType="withEffect">
                                  <p:stCondLst>
                                    <p:cond delay="0"/>
                                  </p:stCondLst>
                                  <p:childTnLst>
                                    <p:set>
                                      <p:cBhvr>
                                        <p:cTn id="322" dur="1" fill="hold">
                                          <p:stCondLst>
                                            <p:cond delay="0"/>
                                          </p:stCondLst>
                                        </p:cTn>
                                        <p:tgtEl>
                                          <p:spTgt spid="50"/>
                                        </p:tgtEl>
                                        <p:attrNameLst>
                                          <p:attrName>style.visibility</p:attrName>
                                        </p:attrNameLst>
                                      </p:cBhvr>
                                      <p:to>
                                        <p:strVal val="visible"/>
                                      </p:to>
                                    </p:set>
                                  </p:childTnLst>
                                </p:cTn>
                              </p:par>
                            </p:childTnLst>
                          </p:cTn>
                        </p:par>
                      </p:childTnLst>
                    </p:cTn>
                  </p:par>
                  <p:par>
                    <p:cTn id="323" fill="hold" nodeType="clickPar">
                      <p:stCondLst>
                        <p:cond delay="indefinite"/>
                      </p:stCondLst>
                      <p:childTnLst>
                        <p:par>
                          <p:cTn id="324" fill="hold" nodeType="withGroup">
                            <p:stCondLst>
                              <p:cond delay="0"/>
                            </p:stCondLst>
                            <p:childTnLst>
                              <p:par>
                                <p:cTn id="325" presetID="1" presetClass="exit" presetSubtype="0" fill="hold" grpId="0" nodeType="clickEffect">
                                  <p:stCondLst>
                                    <p:cond delay="0"/>
                                  </p:stCondLst>
                                  <p:childTnLst>
                                    <p:set>
                                      <p:cBhvr>
                                        <p:cTn id="326" dur="1" fill="hold">
                                          <p:stCondLst>
                                            <p:cond delay="0"/>
                                          </p:stCondLst>
                                        </p:cTn>
                                        <p:tgtEl>
                                          <p:spTgt spid="85"/>
                                        </p:tgtEl>
                                        <p:attrNameLst>
                                          <p:attrName>style.visibility</p:attrName>
                                        </p:attrNameLst>
                                      </p:cBhvr>
                                      <p:to>
                                        <p:strVal val="hidden"/>
                                      </p:to>
                                    </p:set>
                                  </p:childTnLst>
                                </p:cTn>
                              </p:par>
                            </p:childTnLst>
                          </p:cTn>
                        </p:par>
                      </p:childTnLst>
                    </p:cTn>
                  </p:par>
                  <p:par>
                    <p:cTn id="327" fill="hold" nodeType="clickPar">
                      <p:stCondLst>
                        <p:cond delay="indefinite"/>
                      </p:stCondLst>
                      <p:childTnLst>
                        <p:par>
                          <p:cTn id="328" fill="hold" nodeType="withGroup">
                            <p:stCondLst>
                              <p:cond delay="0"/>
                            </p:stCondLst>
                            <p:childTnLst>
                              <p:par>
                                <p:cTn id="329" presetID="1" presetClass="exit" presetSubtype="0" fill="hold" grpId="5" nodeType="clickEffect">
                                  <p:stCondLst>
                                    <p:cond delay="0"/>
                                  </p:stCondLst>
                                  <p:childTnLst>
                                    <p:set>
                                      <p:cBhvr>
                                        <p:cTn id="330" dur="1" fill="hold">
                                          <p:stCondLst>
                                            <p:cond delay="0"/>
                                          </p:stCondLst>
                                        </p:cTn>
                                        <p:tgtEl>
                                          <p:spTgt spid="58"/>
                                        </p:tgtEl>
                                        <p:attrNameLst>
                                          <p:attrName>style.visibility</p:attrName>
                                        </p:attrNameLst>
                                      </p:cBhvr>
                                      <p:to>
                                        <p:strVal val="hidden"/>
                                      </p:to>
                                    </p:set>
                                  </p:childTnLst>
                                </p:cTn>
                              </p:par>
                              <p:par>
                                <p:cTn id="331" presetID="1" presetClass="exit" presetSubtype="0" fill="hold" grpId="5" nodeType="withEffect">
                                  <p:stCondLst>
                                    <p:cond delay="0"/>
                                  </p:stCondLst>
                                  <p:childTnLst>
                                    <p:set>
                                      <p:cBhvr>
                                        <p:cTn id="332" dur="1" fill="hold">
                                          <p:stCondLst>
                                            <p:cond delay="0"/>
                                          </p:stCondLst>
                                        </p:cTn>
                                        <p:tgtEl>
                                          <p:spTgt spid="54"/>
                                        </p:tgtEl>
                                        <p:attrNameLst>
                                          <p:attrName>style.visibility</p:attrName>
                                        </p:attrNameLst>
                                      </p:cBhvr>
                                      <p:to>
                                        <p:strVal val="hidden"/>
                                      </p:to>
                                    </p:set>
                                  </p:childTnLst>
                                </p:cTn>
                              </p:par>
                              <p:par>
                                <p:cTn id="333" presetID="1" presetClass="exit" presetSubtype="0" fill="hold" grpId="5" nodeType="withEffect">
                                  <p:stCondLst>
                                    <p:cond delay="0"/>
                                  </p:stCondLst>
                                  <p:childTnLst>
                                    <p:set>
                                      <p:cBhvr>
                                        <p:cTn id="334" dur="1" fill="hold">
                                          <p:stCondLst>
                                            <p:cond delay="0"/>
                                          </p:stCondLst>
                                        </p:cTn>
                                        <p:tgtEl>
                                          <p:spTgt spid="39"/>
                                        </p:tgtEl>
                                        <p:attrNameLst>
                                          <p:attrName>style.visibility</p:attrName>
                                        </p:attrNameLst>
                                      </p:cBhvr>
                                      <p:to>
                                        <p:strVal val="hidden"/>
                                      </p:to>
                                    </p:set>
                                  </p:childTnLst>
                                </p:cTn>
                              </p:par>
                              <p:par>
                                <p:cTn id="335" presetID="1" presetClass="exit" presetSubtype="0" fill="hold" grpId="5" nodeType="withEffect">
                                  <p:stCondLst>
                                    <p:cond delay="0"/>
                                  </p:stCondLst>
                                  <p:childTnLst>
                                    <p:set>
                                      <p:cBhvr>
                                        <p:cTn id="336" dur="1" fill="hold">
                                          <p:stCondLst>
                                            <p:cond delay="0"/>
                                          </p:stCondLst>
                                        </p:cTn>
                                        <p:tgtEl>
                                          <p:spTgt spid="52"/>
                                        </p:tgtEl>
                                        <p:attrNameLst>
                                          <p:attrName>style.visibility</p:attrName>
                                        </p:attrNameLst>
                                      </p:cBhvr>
                                      <p:to>
                                        <p:strVal val="hidden"/>
                                      </p:to>
                                    </p:set>
                                  </p:childTnLst>
                                </p:cTn>
                              </p:par>
                              <p:par>
                                <p:cTn id="337" presetID="1" presetClass="exit" presetSubtype="0" fill="hold" grpId="5" nodeType="withEffect">
                                  <p:stCondLst>
                                    <p:cond delay="0"/>
                                  </p:stCondLst>
                                  <p:childTnLst>
                                    <p:set>
                                      <p:cBhvr>
                                        <p:cTn id="338" dur="1" fill="hold">
                                          <p:stCondLst>
                                            <p:cond delay="0"/>
                                          </p:stCondLst>
                                        </p:cTn>
                                        <p:tgtEl>
                                          <p:spTgt spid="55"/>
                                        </p:tgtEl>
                                        <p:attrNameLst>
                                          <p:attrName>style.visibility</p:attrName>
                                        </p:attrNameLst>
                                      </p:cBhvr>
                                      <p:to>
                                        <p:strVal val="hidden"/>
                                      </p:to>
                                    </p:set>
                                  </p:childTnLst>
                                </p:cTn>
                              </p:par>
                              <p:par>
                                <p:cTn id="339" presetID="1" presetClass="exit" presetSubtype="0" fill="hold" grpId="5" nodeType="withEffect">
                                  <p:stCondLst>
                                    <p:cond delay="0"/>
                                  </p:stCondLst>
                                  <p:childTnLst>
                                    <p:set>
                                      <p:cBhvr>
                                        <p:cTn id="340" dur="1" fill="hold">
                                          <p:stCondLst>
                                            <p:cond delay="0"/>
                                          </p:stCondLst>
                                        </p:cTn>
                                        <p:tgtEl>
                                          <p:spTgt spid="59"/>
                                        </p:tgtEl>
                                        <p:attrNameLst>
                                          <p:attrName>style.visibility</p:attrName>
                                        </p:attrNameLst>
                                      </p:cBhvr>
                                      <p:to>
                                        <p:strVal val="hidden"/>
                                      </p:to>
                                    </p:set>
                                  </p:childTnLst>
                                </p:cTn>
                              </p:par>
                              <p:par>
                                <p:cTn id="341" presetID="1" presetClass="exit" presetSubtype="0" fill="hold" grpId="5" nodeType="withEffect">
                                  <p:stCondLst>
                                    <p:cond delay="0"/>
                                  </p:stCondLst>
                                  <p:childTnLst>
                                    <p:set>
                                      <p:cBhvr>
                                        <p:cTn id="342" dur="1" fill="hold">
                                          <p:stCondLst>
                                            <p:cond delay="0"/>
                                          </p:stCondLst>
                                        </p:cTn>
                                        <p:tgtEl>
                                          <p:spTgt spid="63"/>
                                        </p:tgtEl>
                                        <p:attrNameLst>
                                          <p:attrName>style.visibility</p:attrName>
                                        </p:attrNameLst>
                                      </p:cBhvr>
                                      <p:to>
                                        <p:strVal val="hidden"/>
                                      </p:to>
                                    </p:set>
                                  </p:childTnLst>
                                </p:cTn>
                              </p:par>
                              <p:par>
                                <p:cTn id="343" presetID="1" presetClass="exit" presetSubtype="0" fill="hold" grpId="5" nodeType="withEffect">
                                  <p:stCondLst>
                                    <p:cond delay="0"/>
                                  </p:stCondLst>
                                  <p:childTnLst>
                                    <p:set>
                                      <p:cBhvr>
                                        <p:cTn id="344" dur="1" fill="hold">
                                          <p:stCondLst>
                                            <p:cond delay="0"/>
                                          </p:stCondLst>
                                        </p:cTn>
                                        <p:tgtEl>
                                          <p:spTgt spid="60"/>
                                        </p:tgtEl>
                                        <p:attrNameLst>
                                          <p:attrName>style.visibility</p:attrName>
                                        </p:attrNameLst>
                                      </p:cBhvr>
                                      <p:to>
                                        <p:strVal val="hidden"/>
                                      </p:to>
                                    </p:set>
                                  </p:childTnLst>
                                </p:cTn>
                              </p:par>
                              <p:par>
                                <p:cTn id="345" presetID="1" presetClass="exit" presetSubtype="0" fill="hold" grpId="5" nodeType="withEffect">
                                  <p:stCondLst>
                                    <p:cond delay="0"/>
                                  </p:stCondLst>
                                  <p:childTnLst>
                                    <p:set>
                                      <p:cBhvr>
                                        <p:cTn id="346" dur="1" fill="hold">
                                          <p:stCondLst>
                                            <p:cond delay="0"/>
                                          </p:stCondLst>
                                        </p:cTn>
                                        <p:tgtEl>
                                          <p:spTgt spid="56"/>
                                        </p:tgtEl>
                                        <p:attrNameLst>
                                          <p:attrName>style.visibility</p:attrName>
                                        </p:attrNameLst>
                                      </p:cBhvr>
                                      <p:to>
                                        <p:strVal val="hidden"/>
                                      </p:to>
                                    </p:set>
                                  </p:childTnLst>
                                </p:cTn>
                              </p:par>
                              <p:par>
                                <p:cTn id="347" presetID="1" presetClass="exit" presetSubtype="0" fill="hold" grpId="5" nodeType="withEffect">
                                  <p:stCondLst>
                                    <p:cond delay="0"/>
                                  </p:stCondLst>
                                  <p:childTnLst>
                                    <p:set>
                                      <p:cBhvr>
                                        <p:cTn id="348" dur="1" fill="hold">
                                          <p:stCondLst>
                                            <p:cond delay="0"/>
                                          </p:stCondLst>
                                        </p:cTn>
                                        <p:tgtEl>
                                          <p:spTgt spid="40"/>
                                        </p:tgtEl>
                                        <p:attrNameLst>
                                          <p:attrName>style.visibility</p:attrName>
                                        </p:attrNameLst>
                                      </p:cBhvr>
                                      <p:to>
                                        <p:strVal val="hidden"/>
                                      </p:to>
                                    </p:set>
                                  </p:childTnLst>
                                </p:cTn>
                              </p:par>
                              <p:par>
                                <p:cTn id="349" presetID="1" presetClass="exit" presetSubtype="0" fill="hold" grpId="5" nodeType="withEffect">
                                  <p:stCondLst>
                                    <p:cond delay="0"/>
                                  </p:stCondLst>
                                  <p:childTnLst>
                                    <p:set>
                                      <p:cBhvr>
                                        <p:cTn id="350" dur="1" fill="hold">
                                          <p:stCondLst>
                                            <p:cond delay="0"/>
                                          </p:stCondLst>
                                        </p:cTn>
                                        <p:tgtEl>
                                          <p:spTgt spid="37"/>
                                        </p:tgtEl>
                                        <p:attrNameLst>
                                          <p:attrName>style.visibility</p:attrName>
                                        </p:attrNameLst>
                                      </p:cBhvr>
                                      <p:to>
                                        <p:strVal val="hidden"/>
                                      </p:to>
                                    </p:set>
                                  </p:childTnLst>
                                </p:cTn>
                              </p:par>
                              <p:par>
                                <p:cTn id="351" presetID="1" presetClass="exit" presetSubtype="0" fill="hold" grpId="5" nodeType="withEffect">
                                  <p:stCondLst>
                                    <p:cond delay="0"/>
                                  </p:stCondLst>
                                  <p:childTnLst>
                                    <p:set>
                                      <p:cBhvr>
                                        <p:cTn id="352" dur="1" fill="hold">
                                          <p:stCondLst>
                                            <p:cond delay="0"/>
                                          </p:stCondLst>
                                        </p:cTn>
                                        <p:tgtEl>
                                          <p:spTgt spid="57"/>
                                        </p:tgtEl>
                                        <p:attrNameLst>
                                          <p:attrName>style.visibility</p:attrName>
                                        </p:attrNameLst>
                                      </p:cBhvr>
                                      <p:to>
                                        <p:strVal val="hidden"/>
                                      </p:to>
                                    </p:set>
                                  </p:childTnLst>
                                </p:cTn>
                              </p:par>
                              <p:par>
                                <p:cTn id="353" presetID="1" presetClass="exit" presetSubtype="0" fill="hold" grpId="5" nodeType="withEffect">
                                  <p:stCondLst>
                                    <p:cond delay="0"/>
                                  </p:stCondLst>
                                  <p:childTnLst>
                                    <p:set>
                                      <p:cBhvr>
                                        <p:cTn id="354" dur="1" fill="hold">
                                          <p:stCondLst>
                                            <p:cond delay="0"/>
                                          </p:stCondLst>
                                        </p:cTn>
                                        <p:tgtEl>
                                          <p:spTgt spid="61"/>
                                        </p:tgtEl>
                                        <p:attrNameLst>
                                          <p:attrName>style.visibility</p:attrName>
                                        </p:attrNameLst>
                                      </p:cBhvr>
                                      <p:to>
                                        <p:strVal val="hidden"/>
                                      </p:to>
                                    </p:set>
                                  </p:childTnLst>
                                </p:cTn>
                              </p:par>
                            </p:childTnLst>
                          </p:cTn>
                        </p:par>
                      </p:childTnLst>
                    </p:cTn>
                  </p:par>
                  <p:par>
                    <p:cTn id="355" fill="hold" nodeType="clickPar">
                      <p:stCondLst>
                        <p:cond delay="indefinite"/>
                      </p:stCondLst>
                      <p:childTnLst>
                        <p:par>
                          <p:cTn id="356" fill="hold" nodeType="withGroup">
                            <p:stCondLst>
                              <p:cond delay="0"/>
                            </p:stCondLst>
                            <p:childTnLst>
                              <p:par>
                                <p:cTn id="357" presetID="1" presetClass="exit" presetSubtype="0" fill="hold" grpId="0" nodeType="clickEffect">
                                  <p:stCondLst>
                                    <p:cond delay="0"/>
                                  </p:stCondLst>
                                  <p:childTnLst>
                                    <p:set>
                                      <p:cBhvr>
                                        <p:cTn id="358" dur="1" fill="hold">
                                          <p:stCondLst>
                                            <p:cond delay="0"/>
                                          </p:stCondLst>
                                        </p:cTn>
                                        <p:tgtEl>
                                          <p:spTgt spid="87"/>
                                        </p:tgtEl>
                                        <p:attrNameLst>
                                          <p:attrName>style.visibility</p:attrName>
                                        </p:attrNameLst>
                                      </p:cBhvr>
                                      <p:to>
                                        <p:strVal val="hidden"/>
                                      </p:to>
                                    </p:set>
                                  </p:childTnLst>
                                </p:cTn>
                              </p:par>
                              <p:par>
                                <p:cTn id="359" presetID="1" presetClass="exit" presetSubtype="0" fill="hold" grpId="0" nodeType="withEffect">
                                  <p:stCondLst>
                                    <p:cond delay="0"/>
                                  </p:stCondLst>
                                  <p:childTnLst>
                                    <p:set>
                                      <p:cBhvr>
                                        <p:cTn id="360" dur="1" fill="hold">
                                          <p:stCondLst>
                                            <p:cond delay="0"/>
                                          </p:stCondLst>
                                        </p:cTn>
                                        <p:tgtEl>
                                          <p:spTgt spid="86"/>
                                        </p:tgtEl>
                                        <p:attrNameLst>
                                          <p:attrName>style.visibility</p:attrName>
                                        </p:attrNameLst>
                                      </p:cBhvr>
                                      <p:to>
                                        <p:strVal val="hidden"/>
                                      </p:to>
                                    </p:set>
                                  </p:childTnLst>
                                </p:cTn>
                              </p:par>
                            </p:childTnLst>
                          </p:cTn>
                        </p:par>
                      </p:childTnLst>
                    </p:cTn>
                  </p:par>
                  <p:par>
                    <p:cTn id="361" fill="hold" nodeType="clickPar">
                      <p:stCondLst>
                        <p:cond delay="indefinite"/>
                      </p:stCondLst>
                      <p:childTnLst>
                        <p:par>
                          <p:cTn id="362" fill="hold" nodeType="withGroup">
                            <p:stCondLst>
                              <p:cond delay="0"/>
                            </p:stCondLst>
                            <p:childTnLst>
                              <p:par>
                                <p:cTn id="363" presetID="1" presetClass="entr" presetSubtype="0" fill="hold" grpId="6" nodeType="clickEffect">
                                  <p:stCondLst>
                                    <p:cond delay="0"/>
                                  </p:stCondLst>
                                  <p:childTnLst>
                                    <p:set>
                                      <p:cBhvr>
                                        <p:cTn id="364" dur="1" fill="hold">
                                          <p:stCondLst>
                                            <p:cond delay="0"/>
                                          </p:stCondLst>
                                        </p:cTn>
                                        <p:tgtEl>
                                          <p:spTgt spid="58"/>
                                        </p:tgtEl>
                                        <p:attrNameLst>
                                          <p:attrName>style.visibility</p:attrName>
                                        </p:attrNameLst>
                                      </p:cBhvr>
                                      <p:to>
                                        <p:strVal val="visible"/>
                                      </p:to>
                                    </p:set>
                                  </p:childTnLst>
                                </p:cTn>
                              </p:par>
                              <p:par>
                                <p:cTn id="365" presetID="1" presetClass="entr" presetSubtype="0" fill="hold" grpId="6" nodeType="withEffect">
                                  <p:stCondLst>
                                    <p:cond delay="0"/>
                                  </p:stCondLst>
                                  <p:childTnLst>
                                    <p:set>
                                      <p:cBhvr>
                                        <p:cTn id="366" dur="1" fill="hold">
                                          <p:stCondLst>
                                            <p:cond delay="0"/>
                                          </p:stCondLst>
                                        </p:cTn>
                                        <p:tgtEl>
                                          <p:spTgt spid="54"/>
                                        </p:tgtEl>
                                        <p:attrNameLst>
                                          <p:attrName>style.visibility</p:attrName>
                                        </p:attrNameLst>
                                      </p:cBhvr>
                                      <p:to>
                                        <p:strVal val="visible"/>
                                      </p:to>
                                    </p:set>
                                  </p:childTnLst>
                                </p:cTn>
                              </p:par>
                              <p:par>
                                <p:cTn id="367" presetID="1" presetClass="entr" presetSubtype="0" fill="hold" grpId="6" nodeType="withEffect">
                                  <p:stCondLst>
                                    <p:cond delay="0"/>
                                  </p:stCondLst>
                                  <p:childTnLst>
                                    <p:set>
                                      <p:cBhvr>
                                        <p:cTn id="368" dur="1" fill="hold">
                                          <p:stCondLst>
                                            <p:cond delay="0"/>
                                          </p:stCondLst>
                                        </p:cTn>
                                        <p:tgtEl>
                                          <p:spTgt spid="39"/>
                                        </p:tgtEl>
                                        <p:attrNameLst>
                                          <p:attrName>style.visibility</p:attrName>
                                        </p:attrNameLst>
                                      </p:cBhvr>
                                      <p:to>
                                        <p:strVal val="visible"/>
                                      </p:to>
                                    </p:set>
                                  </p:childTnLst>
                                </p:cTn>
                              </p:par>
                              <p:par>
                                <p:cTn id="369" presetID="1" presetClass="entr" presetSubtype="0" fill="hold" grpId="6" nodeType="withEffect">
                                  <p:stCondLst>
                                    <p:cond delay="0"/>
                                  </p:stCondLst>
                                  <p:childTnLst>
                                    <p:set>
                                      <p:cBhvr>
                                        <p:cTn id="370" dur="1" fill="hold">
                                          <p:stCondLst>
                                            <p:cond delay="0"/>
                                          </p:stCondLst>
                                        </p:cTn>
                                        <p:tgtEl>
                                          <p:spTgt spid="52"/>
                                        </p:tgtEl>
                                        <p:attrNameLst>
                                          <p:attrName>style.visibility</p:attrName>
                                        </p:attrNameLst>
                                      </p:cBhvr>
                                      <p:to>
                                        <p:strVal val="visible"/>
                                      </p:to>
                                    </p:set>
                                  </p:childTnLst>
                                </p:cTn>
                              </p:par>
                              <p:par>
                                <p:cTn id="371" presetID="1" presetClass="entr" presetSubtype="0" fill="hold" grpId="6" nodeType="withEffect">
                                  <p:stCondLst>
                                    <p:cond delay="0"/>
                                  </p:stCondLst>
                                  <p:childTnLst>
                                    <p:set>
                                      <p:cBhvr>
                                        <p:cTn id="372" dur="1" fill="hold">
                                          <p:stCondLst>
                                            <p:cond delay="0"/>
                                          </p:stCondLst>
                                        </p:cTn>
                                        <p:tgtEl>
                                          <p:spTgt spid="55"/>
                                        </p:tgtEl>
                                        <p:attrNameLst>
                                          <p:attrName>style.visibility</p:attrName>
                                        </p:attrNameLst>
                                      </p:cBhvr>
                                      <p:to>
                                        <p:strVal val="visible"/>
                                      </p:to>
                                    </p:set>
                                  </p:childTnLst>
                                </p:cTn>
                              </p:par>
                              <p:par>
                                <p:cTn id="373" presetID="1" presetClass="entr" presetSubtype="0" fill="hold" grpId="6" nodeType="withEffect">
                                  <p:stCondLst>
                                    <p:cond delay="0"/>
                                  </p:stCondLst>
                                  <p:childTnLst>
                                    <p:set>
                                      <p:cBhvr>
                                        <p:cTn id="374" dur="1" fill="hold">
                                          <p:stCondLst>
                                            <p:cond delay="0"/>
                                          </p:stCondLst>
                                        </p:cTn>
                                        <p:tgtEl>
                                          <p:spTgt spid="59"/>
                                        </p:tgtEl>
                                        <p:attrNameLst>
                                          <p:attrName>style.visibility</p:attrName>
                                        </p:attrNameLst>
                                      </p:cBhvr>
                                      <p:to>
                                        <p:strVal val="visible"/>
                                      </p:to>
                                    </p:set>
                                  </p:childTnLst>
                                </p:cTn>
                              </p:par>
                              <p:par>
                                <p:cTn id="375" presetID="1" presetClass="entr" presetSubtype="0" fill="hold" grpId="6" nodeType="withEffect">
                                  <p:stCondLst>
                                    <p:cond delay="0"/>
                                  </p:stCondLst>
                                  <p:childTnLst>
                                    <p:set>
                                      <p:cBhvr>
                                        <p:cTn id="376" dur="1" fill="hold">
                                          <p:stCondLst>
                                            <p:cond delay="0"/>
                                          </p:stCondLst>
                                        </p:cTn>
                                        <p:tgtEl>
                                          <p:spTgt spid="63"/>
                                        </p:tgtEl>
                                        <p:attrNameLst>
                                          <p:attrName>style.visibility</p:attrName>
                                        </p:attrNameLst>
                                      </p:cBhvr>
                                      <p:to>
                                        <p:strVal val="visible"/>
                                      </p:to>
                                    </p:set>
                                  </p:childTnLst>
                                </p:cTn>
                              </p:par>
                              <p:par>
                                <p:cTn id="377" presetID="1" presetClass="entr" presetSubtype="0" fill="hold" grpId="6" nodeType="withEffect">
                                  <p:stCondLst>
                                    <p:cond delay="0"/>
                                  </p:stCondLst>
                                  <p:childTnLst>
                                    <p:set>
                                      <p:cBhvr>
                                        <p:cTn id="378" dur="1" fill="hold">
                                          <p:stCondLst>
                                            <p:cond delay="0"/>
                                          </p:stCondLst>
                                        </p:cTn>
                                        <p:tgtEl>
                                          <p:spTgt spid="60"/>
                                        </p:tgtEl>
                                        <p:attrNameLst>
                                          <p:attrName>style.visibility</p:attrName>
                                        </p:attrNameLst>
                                      </p:cBhvr>
                                      <p:to>
                                        <p:strVal val="visible"/>
                                      </p:to>
                                    </p:set>
                                  </p:childTnLst>
                                </p:cTn>
                              </p:par>
                              <p:par>
                                <p:cTn id="379" presetID="1" presetClass="entr" presetSubtype="0" fill="hold" grpId="6" nodeType="withEffect">
                                  <p:stCondLst>
                                    <p:cond delay="0"/>
                                  </p:stCondLst>
                                  <p:childTnLst>
                                    <p:set>
                                      <p:cBhvr>
                                        <p:cTn id="380" dur="1" fill="hold">
                                          <p:stCondLst>
                                            <p:cond delay="0"/>
                                          </p:stCondLst>
                                        </p:cTn>
                                        <p:tgtEl>
                                          <p:spTgt spid="56"/>
                                        </p:tgtEl>
                                        <p:attrNameLst>
                                          <p:attrName>style.visibility</p:attrName>
                                        </p:attrNameLst>
                                      </p:cBhvr>
                                      <p:to>
                                        <p:strVal val="visible"/>
                                      </p:to>
                                    </p:set>
                                  </p:childTnLst>
                                </p:cTn>
                              </p:par>
                              <p:par>
                                <p:cTn id="381" presetID="1" presetClass="entr" presetSubtype="0" fill="hold" grpId="6" nodeType="withEffect">
                                  <p:stCondLst>
                                    <p:cond delay="0"/>
                                  </p:stCondLst>
                                  <p:childTnLst>
                                    <p:set>
                                      <p:cBhvr>
                                        <p:cTn id="382" dur="1" fill="hold">
                                          <p:stCondLst>
                                            <p:cond delay="0"/>
                                          </p:stCondLst>
                                        </p:cTn>
                                        <p:tgtEl>
                                          <p:spTgt spid="40"/>
                                        </p:tgtEl>
                                        <p:attrNameLst>
                                          <p:attrName>style.visibility</p:attrName>
                                        </p:attrNameLst>
                                      </p:cBhvr>
                                      <p:to>
                                        <p:strVal val="visible"/>
                                      </p:to>
                                    </p:set>
                                  </p:childTnLst>
                                </p:cTn>
                              </p:par>
                              <p:par>
                                <p:cTn id="383" presetID="1" presetClass="entr" presetSubtype="0" fill="hold" grpId="6" nodeType="withEffect">
                                  <p:stCondLst>
                                    <p:cond delay="0"/>
                                  </p:stCondLst>
                                  <p:childTnLst>
                                    <p:set>
                                      <p:cBhvr>
                                        <p:cTn id="384" dur="1" fill="hold">
                                          <p:stCondLst>
                                            <p:cond delay="0"/>
                                          </p:stCondLst>
                                        </p:cTn>
                                        <p:tgtEl>
                                          <p:spTgt spid="37"/>
                                        </p:tgtEl>
                                        <p:attrNameLst>
                                          <p:attrName>style.visibility</p:attrName>
                                        </p:attrNameLst>
                                      </p:cBhvr>
                                      <p:to>
                                        <p:strVal val="visible"/>
                                      </p:to>
                                    </p:set>
                                  </p:childTnLst>
                                </p:cTn>
                              </p:par>
                              <p:par>
                                <p:cTn id="385" presetID="1" presetClass="entr" presetSubtype="0" fill="hold" grpId="6" nodeType="withEffect">
                                  <p:stCondLst>
                                    <p:cond delay="0"/>
                                  </p:stCondLst>
                                  <p:childTnLst>
                                    <p:set>
                                      <p:cBhvr>
                                        <p:cTn id="386" dur="1" fill="hold">
                                          <p:stCondLst>
                                            <p:cond delay="0"/>
                                          </p:stCondLst>
                                        </p:cTn>
                                        <p:tgtEl>
                                          <p:spTgt spid="57"/>
                                        </p:tgtEl>
                                        <p:attrNameLst>
                                          <p:attrName>style.visibility</p:attrName>
                                        </p:attrNameLst>
                                      </p:cBhvr>
                                      <p:to>
                                        <p:strVal val="visible"/>
                                      </p:to>
                                    </p:set>
                                  </p:childTnLst>
                                </p:cTn>
                              </p:par>
                              <p:par>
                                <p:cTn id="387" presetID="1" presetClass="entr" presetSubtype="0" fill="hold" grpId="6" nodeType="withEffect">
                                  <p:stCondLst>
                                    <p:cond delay="0"/>
                                  </p:stCondLst>
                                  <p:childTnLst>
                                    <p:set>
                                      <p:cBhvr>
                                        <p:cTn id="388" dur="1" fill="hold">
                                          <p:stCondLst>
                                            <p:cond delay="0"/>
                                          </p:stCondLst>
                                        </p:cTn>
                                        <p:tgtEl>
                                          <p:spTgt spid="61"/>
                                        </p:tgtEl>
                                        <p:attrNameLst>
                                          <p:attrName>style.visibility</p:attrName>
                                        </p:attrNameLst>
                                      </p:cBhvr>
                                      <p:to>
                                        <p:strVal val="visible"/>
                                      </p:to>
                                    </p:set>
                                  </p:childTnLst>
                                </p:cTn>
                              </p:par>
                            </p:childTnLst>
                          </p:cTn>
                        </p:par>
                      </p:childTnLst>
                    </p:cTn>
                  </p:par>
                  <p:par>
                    <p:cTn id="389" fill="hold" nodeType="clickPar">
                      <p:stCondLst>
                        <p:cond delay="indefinite"/>
                      </p:stCondLst>
                      <p:childTnLst>
                        <p:par>
                          <p:cTn id="390" fill="hold" nodeType="withGroup">
                            <p:stCondLst>
                              <p:cond delay="0"/>
                            </p:stCondLst>
                            <p:childTnLst>
                              <p:par>
                                <p:cTn id="391" presetID="1" presetClass="entr" presetSubtype="0" fill="hold" grpId="0" nodeType="clickEffect">
                                  <p:stCondLst>
                                    <p:cond delay="0"/>
                                  </p:stCondLst>
                                  <p:childTnLst>
                                    <p:set>
                                      <p:cBhvr>
                                        <p:cTn id="392"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7" grpId="2" animBg="1"/>
      <p:bldP spid="37" grpId="3" animBg="1"/>
      <p:bldP spid="37" grpId="4" animBg="1"/>
      <p:bldP spid="37" grpId="5" animBg="1"/>
      <p:bldP spid="37" grpId="6" animBg="1"/>
      <p:bldP spid="38" grpId="0" animBg="1"/>
      <p:bldP spid="38" grpId="1" animBg="1"/>
      <p:bldP spid="38" grpId="2" animBg="1"/>
      <p:bldP spid="38" grpId="3" animBg="1"/>
      <p:bldP spid="38" grpId="4" animBg="1"/>
      <p:bldP spid="38" grpId="5" animBg="1"/>
      <p:bldP spid="38" grpId="6" animBg="1"/>
      <p:bldP spid="39" grpId="0" animBg="1"/>
      <p:bldP spid="39" grpId="1" animBg="1"/>
      <p:bldP spid="39" grpId="2" animBg="1"/>
      <p:bldP spid="39" grpId="3" animBg="1"/>
      <p:bldP spid="39" grpId="4" animBg="1"/>
      <p:bldP spid="39" grpId="5" animBg="1"/>
      <p:bldP spid="39" grpId="6" animBg="1"/>
      <p:bldP spid="40" grpId="0" animBg="1"/>
      <p:bldP spid="40" grpId="1" animBg="1"/>
      <p:bldP spid="40" grpId="2" animBg="1"/>
      <p:bldP spid="40" grpId="3" animBg="1"/>
      <p:bldP spid="40" grpId="4" animBg="1"/>
      <p:bldP spid="40" grpId="5" animBg="1"/>
      <p:bldP spid="40" grpId="6" animBg="1"/>
      <p:bldP spid="42" grpId="0" animBg="1"/>
      <p:bldP spid="43" grpId="0"/>
      <p:bldP spid="44" grpId="0" animBg="1"/>
      <p:bldP spid="45" grpId="0"/>
      <p:bldP spid="46" grpId="0" animBg="1"/>
      <p:bldP spid="47" grpId="0"/>
      <p:bldP spid="48" grpId="0" animBg="1"/>
      <p:bldP spid="49" grpId="0"/>
      <p:bldP spid="50" grpId="0" animBg="1"/>
      <p:bldP spid="50" grpId="1" animBg="1"/>
      <p:bldP spid="50" grpId="2" animBg="1"/>
      <p:bldP spid="50" grpId="3" animBg="1"/>
      <p:bldP spid="50" grpId="4" animBg="1"/>
      <p:bldP spid="50" grpId="5" animBg="1"/>
      <p:bldP spid="50" grpId="6" animBg="1"/>
      <p:bldP spid="51" grpId="0" animBg="1"/>
      <p:bldP spid="51" grpId="1" animBg="1"/>
      <p:bldP spid="51" grpId="2" animBg="1"/>
      <p:bldP spid="51" grpId="3" animBg="1"/>
      <p:bldP spid="51" grpId="4" animBg="1"/>
      <p:bldP spid="51" grpId="5" animBg="1"/>
      <p:bldP spid="51" grpId="6" animBg="1"/>
      <p:bldP spid="52" grpId="0" animBg="1"/>
      <p:bldP spid="52" grpId="1" animBg="1"/>
      <p:bldP spid="52" grpId="2" animBg="1"/>
      <p:bldP spid="52" grpId="3" animBg="1"/>
      <p:bldP spid="52" grpId="4" animBg="1"/>
      <p:bldP spid="52" grpId="5" animBg="1"/>
      <p:bldP spid="52" grpId="6" animBg="1"/>
      <p:bldP spid="53" grpId="0" animBg="1"/>
      <p:bldP spid="53" grpId="1" animBg="1"/>
      <p:bldP spid="53" grpId="2" animBg="1"/>
      <p:bldP spid="53" grpId="3" animBg="1"/>
      <p:bldP spid="53" grpId="4" animBg="1"/>
      <p:bldP spid="53" grpId="5" animBg="1"/>
      <p:bldP spid="53" grpId="6" animBg="1"/>
      <p:bldP spid="54" grpId="0" animBg="1"/>
      <p:bldP spid="54" grpId="1" animBg="1"/>
      <p:bldP spid="54" grpId="2" animBg="1"/>
      <p:bldP spid="54" grpId="3" animBg="1"/>
      <p:bldP spid="54" grpId="4" animBg="1"/>
      <p:bldP spid="54" grpId="5" animBg="1"/>
      <p:bldP spid="54" grpId="6" animBg="1"/>
      <p:bldP spid="55" grpId="0" animBg="1"/>
      <p:bldP spid="55" grpId="1" animBg="1"/>
      <p:bldP spid="55" grpId="2" animBg="1"/>
      <p:bldP spid="55" grpId="3" animBg="1"/>
      <p:bldP spid="55" grpId="4" animBg="1"/>
      <p:bldP spid="55" grpId="5" animBg="1"/>
      <p:bldP spid="55" grpId="6" animBg="1"/>
      <p:bldP spid="56" grpId="0" animBg="1"/>
      <p:bldP spid="56" grpId="1" animBg="1"/>
      <p:bldP spid="56" grpId="2" animBg="1"/>
      <p:bldP spid="56" grpId="3" animBg="1"/>
      <p:bldP spid="56" grpId="4" animBg="1"/>
      <p:bldP spid="56" grpId="5" animBg="1"/>
      <p:bldP spid="56" grpId="6" animBg="1"/>
      <p:bldP spid="57" grpId="0" animBg="1"/>
      <p:bldP spid="57" grpId="1" animBg="1"/>
      <p:bldP spid="57" grpId="2" animBg="1"/>
      <p:bldP spid="57" grpId="3" animBg="1"/>
      <p:bldP spid="57" grpId="4" animBg="1"/>
      <p:bldP spid="57" grpId="5" animBg="1"/>
      <p:bldP spid="57" grpId="6" animBg="1"/>
      <p:bldP spid="58" grpId="0" animBg="1"/>
      <p:bldP spid="58" grpId="1" animBg="1"/>
      <p:bldP spid="58" grpId="2" animBg="1"/>
      <p:bldP spid="58" grpId="3" animBg="1"/>
      <p:bldP spid="58" grpId="4" animBg="1"/>
      <p:bldP spid="58" grpId="5" animBg="1"/>
      <p:bldP spid="58" grpId="6" animBg="1"/>
      <p:bldP spid="59" grpId="0" animBg="1"/>
      <p:bldP spid="59" grpId="1" animBg="1"/>
      <p:bldP spid="59" grpId="2" animBg="1"/>
      <p:bldP spid="59" grpId="3" animBg="1"/>
      <p:bldP spid="59" grpId="4" animBg="1"/>
      <p:bldP spid="59" grpId="5" animBg="1"/>
      <p:bldP spid="59" grpId="6" animBg="1"/>
      <p:bldP spid="60" grpId="0" animBg="1"/>
      <p:bldP spid="60" grpId="1" animBg="1"/>
      <p:bldP spid="60" grpId="2" animBg="1"/>
      <p:bldP spid="60" grpId="3" animBg="1"/>
      <p:bldP spid="60" grpId="4" animBg="1"/>
      <p:bldP spid="60" grpId="5" animBg="1"/>
      <p:bldP spid="60" grpId="6" animBg="1"/>
      <p:bldP spid="61" grpId="0" animBg="1"/>
      <p:bldP spid="61" grpId="1" animBg="1"/>
      <p:bldP spid="61" grpId="2" animBg="1"/>
      <p:bldP spid="61" grpId="3" animBg="1"/>
      <p:bldP spid="61" grpId="4" animBg="1"/>
      <p:bldP spid="61" grpId="5" animBg="1"/>
      <p:bldP spid="61" grpId="6" animBg="1"/>
      <p:bldP spid="62" grpId="0" animBg="1"/>
      <p:bldP spid="62" grpId="1" animBg="1"/>
      <p:bldP spid="62" grpId="2" animBg="1"/>
      <p:bldP spid="62" grpId="3" animBg="1"/>
      <p:bldP spid="62" grpId="4" animBg="1"/>
      <p:bldP spid="62" grpId="5" animBg="1"/>
      <p:bldP spid="62" grpId="6" animBg="1"/>
      <p:bldP spid="63" grpId="0" animBg="1"/>
      <p:bldP spid="63" grpId="1" animBg="1"/>
      <p:bldP spid="63" grpId="2" animBg="1"/>
      <p:bldP spid="63" grpId="3" animBg="1"/>
      <p:bldP spid="63" grpId="4" animBg="1"/>
      <p:bldP spid="63" grpId="5" animBg="1"/>
      <p:bldP spid="63" grpId="6" animBg="1"/>
      <p:bldP spid="64" grpId="0" animBg="1"/>
      <p:bldP spid="64" grpId="1" animBg="1"/>
      <p:bldP spid="64" grpId="2" animBg="1"/>
      <p:bldP spid="64" grpId="3" animBg="1"/>
      <p:bldP spid="64" grpId="4" animBg="1"/>
      <p:bldP spid="64" grpId="5" animBg="1"/>
      <p:bldP spid="64" grpId="6" animBg="1"/>
      <p:bldP spid="65" grpId="0" animBg="1"/>
      <p:bldP spid="65" grpId="1" animBg="1"/>
      <p:bldP spid="65" grpId="2" animBg="1"/>
      <p:bldP spid="65" grpId="3" animBg="1"/>
      <p:bldP spid="65" grpId="4" animBg="1"/>
      <p:bldP spid="65" grpId="5" animBg="1"/>
      <p:bldP spid="65" grpId="6" animBg="1"/>
      <p:bldP spid="66" grpId="0" animBg="1"/>
      <p:bldP spid="66" grpId="1" animBg="1"/>
      <p:bldP spid="66" grpId="2" animBg="1"/>
      <p:bldP spid="66" grpId="3" animBg="1"/>
      <p:bldP spid="66" grpId="4" animBg="1"/>
      <p:bldP spid="66" grpId="5" animBg="1"/>
      <p:bldP spid="66" grpId="6" animBg="1"/>
      <p:bldP spid="67" grpId="0" animBg="1"/>
      <p:bldP spid="67" grpId="1" animBg="1"/>
      <p:bldP spid="67" grpId="2" animBg="1"/>
      <p:bldP spid="67" grpId="3" animBg="1"/>
      <p:bldP spid="67" grpId="4" animBg="1"/>
      <p:bldP spid="67" grpId="5" animBg="1"/>
      <p:bldP spid="67" grpId="6" animBg="1"/>
      <p:bldP spid="74" grpId="0"/>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Box 84"/>
          <p:cNvSpPr txBox="1">
            <a:spLocks noChangeArrowheads="1"/>
          </p:cNvSpPr>
          <p:nvPr/>
        </p:nvSpPr>
        <p:spPr bwMode="auto">
          <a:xfrm>
            <a:off x="4000504" y="1001713"/>
            <a:ext cx="31504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7</a:t>
            </a:r>
          </a:p>
        </p:txBody>
      </p:sp>
      <p:sp>
        <p:nvSpPr>
          <p:cNvPr id="83" name="TextBox 82"/>
          <p:cNvSpPr txBox="1">
            <a:spLocks noChangeArrowheads="1"/>
          </p:cNvSpPr>
          <p:nvPr/>
        </p:nvSpPr>
        <p:spPr bwMode="auto">
          <a:xfrm>
            <a:off x="4000504" y="1687513"/>
            <a:ext cx="31504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5</a:t>
            </a:r>
          </a:p>
        </p:txBody>
      </p:sp>
      <p:sp>
        <p:nvSpPr>
          <p:cNvPr id="81" name="TextBox 80"/>
          <p:cNvSpPr txBox="1">
            <a:spLocks noChangeArrowheads="1"/>
          </p:cNvSpPr>
          <p:nvPr/>
        </p:nvSpPr>
        <p:spPr bwMode="auto">
          <a:xfrm>
            <a:off x="4000500" y="2373313"/>
            <a:ext cx="312738"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3</a:t>
            </a:r>
          </a:p>
        </p:txBody>
      </p:sp>
      <p:sp>
        <p:nvSpPr>
          <p:cNvPr id="25605" name="Title 1"/>
          <p:cNvSpPr>
            <a:spLocks noGrp="1"/>
          </p:cNvSpPr>
          <p:nvPr>
            <p:ph type="title"/>
          </p:nvPr>
        </p:nvSpPr>
        <p:spPr/>
        <p:txBody>
          <a:bodyPr/>
          <a:lstStyle/>
          <a:p>
            <a:pPr eaLnBrk="1" hangingPunct="1"/>
            <a:r>
              <a:rPr lang="en-US">
                <a:latin typeface="Garamond" charset="0"/>
              </a:rPr>
              <a:t>Example Within-Batch Scheduling Order</a:t>
            </a: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760" indent="-285677" eaLnBrk="0" hangingPunct="0">
              <a:defRPr>
                <a:solidFill>
                  <a:schemeClr val="tx1"/>
                </a:solidFill>
                <a:latin typeface="Arial" charset="0"/>
                <a:ea typeface="ＭＳ Ｐゴシック" charset="0"/>
              </a:defRPr>
            </a:lvl2pPr>
            <a:lvl3pPr marL="1142706" indent="-228541" eaLnBrk="0" hangingPunct="0">
              <a:defRPr>
                <a:solidFill>
                  <a:schemeClr val="tx1"/>
                </a:solidFill>
                <a:latin typeface="Arial" charset="0"/>
                <a:ea typeface="ＭＳ Ｐゴシック" charset="0"/>
              </a:defRPr>
            </a:lvl3pPr>
            <a:lvl4pPr marL="1599790" indent="-228541" eaLnBrk="0" hangingPunct="0">
              <a:defRPr>
                <a:solidFill>
                  <a:schemeClr val="tx1"/>
                </a:solidFill>
                <a:latin typeface="Arial" charset="0"/>
                <a:ea typeface="ＭＳ Ｐゴシック" charset="0"/>
              </a:defRPr>
            </a:lvl4pPr>
            <a:lvl5pPr marL="2056875" indent="-228541" eaLnBrk="0" hangingPunct="0">
              <a:defRPr>
                <a:solidFill>
                  <a:schemeClr val="tx1"/>
                </a:solidFill>
                <a:latin typeface="Arial" charset="0"/>
                <a:ea typeface="ＭＳ Ｐゴシック" charset="0"/>
              </a:defRPr>
            </a:lvl5pPr>
            <a:lvl6pPr marL="2513959" indent="-228541" eaLnBrk="0" fontAlgn="base" hangingPunct="0">
              <a:spcBef>
                <a:spcPct val="0"/>
              </a:spcBef>
              <a:spcAft>
                <a:spcPct val="0"/>
              </a:spcAft>
              <a:defRPr>
                <a:solidFill>
                  <a:schemeClr val="tx1"/>
                </a:solidFill>
                <a:latin typeface="Arial" charset="0"/>
                <a:ea typeface="ＭＳ Ｐゴシック" charset="0"/>
              </a:defRPr>
            </a:lvl6pPr>
            <a:lvl7pPr marL="2971040" indent="-228541" eaLnBrk="0" fontAlgn="base" hangingPunct="0">
              <a:spcBef>
                <a:spcPct val="0"/>
              </a:spcBef>
              <a:spcAft>
                <a:spcPct val="0"/>
              </a:spcAft>
              <a:defRPr>
                <a:solidFill>
                  <a:schemeClr val="tx1"/>
                </a:solidFill>
                <a:latin typeface="Arial" charset="0"/>
                <a:ea typeface="ＭＳ Ｐゴシック" charset="0"/>
              </a:defRPr>
            </a:lvl7pPr>
            <a:lvl8pPr marL="3428124" indent="-228541" eaLnBrk="0" fontAlgn="base" hangingPunct="0">
              <a:spcBef>
                <a:spcPct val="0"/>
              </a:spcBef>
              <a:spcAft>
                <a:spcPct val="0"/>
              </a:spcAft>
              <a:defRPr>
                <a:solidFill>
                  <a:schemeClr val="tx1"/>
                </a:solidFill>
                <a:latin typeface="Arial" charset="0"/>
                <a:ea typeface="ＭＳ Ｐゴシック" charset="0"/>
              </a:defRPr>
            </a:lvl8pPr>
            <a:lvl9pPr marL="3885205" indent="-2285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CF5655E-BAAA-3C40-AAF0-8ECE2831716D}" type="slidenum">
              <a:rPr lang="en-US">
                <a:solidFill>
                  <a:srgbClr val="000000"/>
                </a:solidFill>
                <a:latin typeface="Garamond" charset="0"/>
              </a:rPr>
              <a:pPr eaLnBrk="1" hangingPunct="1"/>
              <a:t>51</a:t>
            </a:fld>
            <a:endParaRPr lang="en-US">
              <a:solidFill>
                <a:srgbClr val="000000"/>
              </a:solidFill>
              <a:latin typeface="Garamond" charset="0"/>
            </a:endParaRPr>
          </a:p>
        </p:txBody>
      </p:sp>
      <p:sp>
        <p:nvSpPr>
          <p:cNvPr id="24580" name="Rectangle 4"/>
          <p:cNvSpPr>
            <a:spLocks noChangeArrowheads="1"/>
          </p:cNvSpPr>
          <p:nvPr/>
        </p:nvSpPr>
        <p:spPr bwMode="auto">
          <a:xfrm>
            <a:off x="2343150" y="311785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6" name="Rectangle 5"/>
          <p:cNvSpPr/>
          <p:nvPr/>
        </p:nvSpPr>
        <p:spPr bwMode="auto">
          <a:xfrm>
            <a:off x="1428750" y="31178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24582" name="Rectangle 6"/>
          <p:cNvSpPr>
            <a:spLocks noChangeArrowheads="1"/>
          </p:cNvSpPr>
          <p:nvPr/>
        </p:nvSpPr>
        <p:spPr bwMode="auto">
          <a:xfrm>
            <a:off x="514350" y="311785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24583" name="Rectangle 7"/>
          <p:cNvSpPr>
            <a:spLocks noChangeArrowheads="1"/>
          </p:cNvSpPr>
          <p:nvPr/>
        </p:nvSpPr>
        <p:spPr bwMode="auto">
          <a:xfrm>
            <a:off x="2343150" y="2774955"/>
            <a:ext cx="762000" cy="252413"/>
          </a:xfrm>
          <a:prstGeom prst="rect">
            <a:avLst/>
          </a:prstGeom>
          <a:solidFill>
            <a:srgbClr val="FF0000"/>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T0</a:t>
            </a:r>
          </a:p>
        </p:txBody>
      </p:sp>
      <p:sp>
        <p:nvSpPr>
          <p:cNvPr id="25611" name="Rectangle 3"/>
          <p:cNvSpPr>
            <a:spLocks noChangeArrowheads="1"/>
          </p:cNvSpPr>
          <p:nvPr/>
        </p:nvSpPr>
        <p:spPr bwMode="auto">
          <a:xfrm>
            <a:off x="514350"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25612" name="Text Box 80"/>
          <p:cNvSpPr txBox="1">
            <a:spLocks noChangeArrowheads="1"/>
          </p:cNvSpPr>
          <p:nvPr/>
        </p:nvSpPr>
        <p:spPr bwMode="auto">
          <a:xfrm>
            <a:off x="487368" y="37306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0</a:t>
            </a:r>
          </a:p>
        </p:txBody>
      </p:sp>
      <p:sp>
        <p:nvSpPr>
          <p:cNvPr id="25613" name="Rectangle 3"/>
          <p:cNvSpPr>
            <a:spLocks noChangeArrowheads="1"/>
          </p:cNvSpPr>
          <p:nvPr/>
        </p:nvSpPr>
        <p:spPr bwMode="auto">
          <a:xfrm>
            <a:off x="1428750"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25614" name="Text Box 80"/>
          <p:cNvSpPr txBox="1">
            <a:spLocks noChangeArrowheads="1"/>
          </p:cNvSpPr>
          <p:nvPr/>
        </p:nvSpPr>
        <p:spPr bwMode="auto">
          <a:xfrm>
            <a:off x="1428755" y="3730625"/>
            <a:ext cx="823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1</a:t>
            </a:r>
          </a:p>
        </p:txBody>
      </p:sp>
      <p:sp>
        <p:nvSpPr>
          <p:cNvPr id="25615" name="Rectangle 3"/>
          <p:cNvSpPr>
            <a:spLocks noChangeArrowheads="1"/>
          </p:cNvSpPr>
          <p:nvPr/>
        </p:nvSpPr>
        <p:spPr bwMode="auto">
          <a:xfrm>
            <a:off x="2343150"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25616" name="Text Box 80"/>
          <p:cNvSpPr txBox="1">
            <a:spLocks noChangeArrowheads="1"/>
          </p:cNvSpPr>
          <p:nvPr/>
        </p:nvSpPr>
        <p:spPr bwMode="auto">
          <a:xfrm>
            <a:off x="2316168" y="37306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2</a:t>
            </a:r>
          </a:p>
        </p:txBody>
      </p:sp>
      <p:sp>
        <p:nvSpPr>
          <p:cNvPr id="25617" name="Rectangle 3"/>
          <p:cNvSpPr>
            <a:spLocks noChangeArrowheads="1"/>
          </p:cNvSpPr>
          <p:nvPr/>
        </p:nvSpPr>
        <p:spPr bwMode="auto">
          <a:xfrm>
            <a:off x="3257550"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25618" name="Text Box 80"/>
          <p:cNvSpPr txBox="1">
            <a:spLocks noChangeArrowheads="1"/>
          </p:cNvSpPr>
          <p:nvPr/>
        </p:nvSpPr>
        <p:spPr bwMode="auto">
          <a:xfrm>
            <a:off x="3257555" y="37306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3</a:t>
            </a:r>
          </a:p>
        </p:txBody>
      </p:sp>
      <p:sp>
        <p:nvSpPr>
          <p:cNvPr id="17" name="Rectangle 16"/>
          <p:cNvSpPr/>
          <p:nvPr/>
        </p:nvSpPr>
        <p:spPr bwMode="auto">
          <a:xfrm>
            <a:off x="3257550" y="31178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18" name="Rectangle 17"/>
          <p:cNvSpPr/>
          <p:nvPr/>
        </p:nvSpPr>
        <p:spPr bwMode="auto">
          <a:xfrm>
            <a:off x="514350" y="27749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24594" name="Rectangle 18"/>
          <p:cNvSpPr>
            <a:spLocks noChangeArrowheads="1"/>
          </p:cNvSpPr>
          <p:nvPr/>
        </p:nvSpPr>
        <p:spPr bwMode="auto">
          <a:xfrm>
            <a:off x="1428750" y="277495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20" name="Rectangle 19"/>
          <p:cNvSpPr/>
          <p:nvPr/>
        </p:nvSpPr>
        <p:spPr bwMode="auto">
          <a:xfrm>
            <a:off x="3257550" y="27749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24596" name="Rectangle 20"/>
          <p:cNvSpPr>
            <a:spLocks noChangeArrowheads="1"/>
          </p:cNvSpPr>
          <p:nvPr/>
        </p:nvSpPr>
        <p:spPr bwMode="auto">
          <a:xfrm>
            <a:off x="514350" y="243205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24597" name="Rectangle 21"/>
          <p:cNvSpPr>
            <a:spLocks noChangeArrowheads="1"/>
          </p:cNvSpPr>
          <p:nvPr/>
        </p:nvSpPr>
        <p:spPr bwMode="auto">
          <a:xfrm>
            <a:off x="1428750" y="243205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24598" name="Rectangle 22"/>
          <p:cNvSpPr>
            <a:spLocks noChangeArrowheads="1"/>
          </p:cNvSpPr>
          <p:nvPr/>
        </p:nvSpPr>
        <p:spPr bwMode="auto">
          <a:xfrm>
            <a:off x="2343150" y="243205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24599" name="Rectangle 23"/>
          <p:cNvSpPr>
            <a:spLocks noChangeArrowheads="1"/>
          </p:cNvSpPr>
          <p:nvPr/>
        </p:nvSpPr>
        <p:spPr bwMode="auto">
          <a:xfrm>
            <a:off x="3257550" y="243205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24600" name="Rectangle 24"/>
          <p:cNvSpPr>
            <a:spLocks noChangeArrowheads="1"/>
          </p:cNvSpPr>
          <p:nvPr/>
        </p:nvSpPr>
        <p:spPr bwMode="auto">
          <a:xfrm>
            <a:off x="514350" y="208915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24601" name="Rectangle 25"/>
          <p:cNvSpPr>
            <a:spLocks noChangeArrowheads="1"/>
          </p:cNvSpPr>
          <p:nvPr/>
        </p:nvSpPr>
        <p:spPr bwMode="auto">
          <a:xfrm>
            <a:off x="1428750" y="2089155"/>
            <a:ext cx="762000" cy="252413"/>
          </a:xfrm>
          <a:prstGeom prst="rect">
            <a:avLst/>
          </a:prstGeom>
          <a:solidFill>
            <a:srgbClr val="FF0000"/>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T0</a:t>
            </a:r>
          </a:p>
        </p:txBody>
      </p:sp>
      <p:sp>
        <p:nvSpPr>
          <p:cNvPr id="24602" name="Rectangle 26"/>
          <p:cNvSpPr>
            <a:spLocks noChangeArrowheads="1"/>
          </p:cNvSpPr>
          <p:nvPr/>
        </p:nvSpPr>
        <p:spPr bwMode="auto">
          <a:xfrm>
            <a:off x="2343150" y="208915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24603" name="Rectangle 27"/>
          <p:cNvSpPr>
            <a:spLocks noChangeArrowheads="1"/>
          </p:cNvSpPr>
          <p:nvPr/>
        </p:nvSpPr>
        <p:spPr bwMode="auto">
          <a:xfrm>
            <a:off x="3257550" y="2089155"/>
            <a:ext cx="762000" cy="252413"/>
          </a:xfrm>
          <a:prstGeom prst="rect">
            <a:avLst/>
          </a:prstGeom>
          <a:solidFill>
            <a:srgbClr val="FF0000"/>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T0</a:t>
            </a:r>
          </a:p>
        </p:txBody>
      </p:sp>
      <p:sp>
        <p:nvSpPr>
          <p:cNvPr id="29" name="Rectangle 28"/>
          <p:cNvSpPr/>
          <p:nvPr/>
        </p:nvSpPr>
        <p:spPr bwMode="auto">
          <a:xfrm>
            <a:off x="514350" y="17462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24605" name="Rectangle 29"/>
          <p:cNvSpPr>
            <a:spLocks noChangeArrowheads="1"/>
          </p:cNvSpPr>
          <p:nvPr/>
        </p:nvSpPr>
        <p:spPr bwMode="auto">
          <a:xfrm>
            <a:off x="1428750" y="174625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31" name="Rectangle 30"/>
          <p:cNvSpPr/>
          <p:nvPr/>
        </p:nvSpPr>
        <p:spPr bwMode="auto">
          <a:xfrm>
            <a:off x="3257550" y="17462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32" name="Rectangle 31"/>
          <p:cNvSpPr/>
          <p:nvPr/>
        </p:nvSpPr>
        <p:spPr bwMode="auto">
          <a:xfrm>
            <a:off x="3257550" y="14033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33" name="Rectangle 32"/>
          <p:cNvSpPr/>
          <p:nvPr/>
        </p:nvSpPr>
        <p:spPr bwMode="auto">
          <a:xfrm>
            <a:off x="2343150" y="17462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34" name="Rectangle 33"/>
          <p:cNvSpPr/>
          <p:nvPr/>
        </p:nvSpPr>
        <p:spPr bwMode="auto">
          <a:xfrm>
            <a:off x="3257550" y="1065213"/>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25637" name="TextBox 34"/>
          <p:cNvSpPr txBox="1">
            <a:spLocks noChangeArrowheads="1"/>
          </p:cNvSpPr>
          <p:nvPr/>
        </p:nvSpPr>
        <p:spPr bwMode="auto">
          <a:xfrm>
            <a:off x="307980" y="971551"/>
            <a:ext cx="2477543" cy="65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b="1" smtClean="0">
                <a:solidFill>
                  <a:srgbClr val="000000"/>
                </a:solidFill>
              </a:rPr>
              <a:t>Baseline Scheduling </a:t>
            </a:r>
          </a:p>
          <a:p>
            <a:pPr defTabSz="914165" eaLnBrk="1" fontAlgn="base" hangingPunct="1">
              <a:spcBef>
                <a:spcPct val="0"/>
              </a:spcBef>
              <a:spcAft>
                <a:spcPct val="0"/>
              </a:spcAft>
            </a:pPr>
            <a:r>
              <a:rPr lang="en-US" b="1" smtClean="0">
                <a:solidFill>
                  <a:srgbClr val="000000"/>
                </a:solidFill>
              </a:rPr>
              <a:t>Order (Arrival order)</a:t>
            </a:r>
          </a:p>
        </p:txBody>
      </p:sp>
      <p:sp>
        <p:nvSpPr>
          <p:cNvPr id="36" name="TextBox 35"/>
          <p:cNvSpPr txBox="1">
            <a:spLocks noChangeArrowheads="1"/>
          </p:cNvSpPr>
          <p:nvPr/>
        </p:nvSpPr>
        <p:spPr bwMode="auto">
          <a:xfrm>
            <a:off x="4857751" y="971551"/>
            <a:ext cx="2394550" cy="65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b="1" smtClean="0">
                <a:solidFill>
                  <a:srgbClr val="000000"/>
                </a:solidFill>
              </a:rPr>
              <a:t>PAR-BS Scheduling</a:t>
            </a:r>
          </a:p>
          <a:p>
            <a:pPr defTabSz="914165" eaLnBrk="1" fontAlgn="base" hangingPunct="1">
              <a:spcBef>
                <a:spcPct val="0"/>
              </a:spcBef>
              <a:spcAft>
                <a:spcPct val="0"/>
              </a:spcAft>
            </a:pPr>
            <a:r>
              <a:rPr lang="en-US" b="1" smtClean="0">
                <a:solidFill>
                  <a:srgbClr val="000000"/>
                </a:solidFill>
              </a:rPr>
              <a:t>Order</a:t>
            </a:r>
          </a:p>
        </p:txBody>
      </p:sp>
      <p:sp>
        <p:nvSpPr>
          <p:cNvPr id="37" name="Rectangle 36"/>
          <p:cNvSpPr>
            <a:spLocks noChangeArrowheads="1"/>
          </p:cNvSpPr>
          <p:nvPr/>
        </p:nvSpPr>
        <p:spPr bwMode="auto">
          <a:xfrm>
            <a:off x="6800850" y="2090738"/>
            <a:ext cx="762000" cy="252412"/>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38" name="Rectangle 37"/>
          <p:cNvSpPr/>
          <p:nvPr/>
        </p:nvSpPr>
        <p:spPr bwMode="auto">
          <a:xfrm>
            <a:off x="4953000" y="17462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39" name="Rectangle 38"/>
          <p:cNvSpPr>
            <a:spLocks noChangeArrowheads="1"/>
          </p:cNvSpPr>
          <p:nvPr/>
        </p:nvSpPr>
        <p:spPr bwMode="auto">
          <a:xfrm>
            <a:off x="4949825" y="311785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40" name="Rectangle 39"/>
          <p:cNvSpPr>
            <a:spLocks noChangeArrowheads="1"/>
          </p:cNvSpPr>
          <p:nvPr/>
        </p:nvSpPr>
        <p:spPr bwMode="auto">
          <a:xfrm>
            <a:off x="6781800" y="3119438"/>
            <a:ext cx="762000" cy="252412"/>
          </a:xfrm>
          <a:prstGeom prst="rect">
            <a:avLst/>
          </a:prstGeom>
          <a:solidFill>
            <a:srgbClr val="FF0000"/>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T0</a:t>
            </a:r>
          </a:p>
        </p:txBody>
      </p:sp>
      <p:sp>
        <p:nvSpPr>
          <p:cNvPr id="41" name="Rectangle 3"/>
          <p:cNvSpPr>
            <a:spLocks noChangeArrowheads="1"/>
          </p:cNvSpPr>
          <p:nvPr/>
        </p:nvSpPr>
        <p:spPr bwMode="auto">
          <a:xfrm>
            <a:off x="4949825"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42" name="Text Box 80"/>
          <p:cNvSpPr txBox="1">
            <a:spLocks noChangeArrowheads="1"/>
          </p:cNvSpPr>
          <p:nvPr/>
        </p:nvSpPr>
        <p:spPr bwMode="auto">
          <a:xfrm>
            <a:off x="4922843" y="37306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0</a:t>
            </a:r>
          </a:p>
        </p:txBody>
      </p:sp>
      <p:sp>
        <p:nvSpPr>
          <p:cNvPr id="43" name="Rectangle 3"/>
          <p:cNvSpPr>
            <a:spLocks noChangeArrowheads="1"/>
          </p:cNvSpPr>
          <p:nvPr/>
        </p:nvSpPr>
        <p:spPr bwMode="auto">
          <a:xfrm>
            <a:off x="5864225"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44" name="Text Box 80"/>
          <p:cNvSpPr txBox="1">
            <a:spLocks noChangeArrowheads="1"/>
          </p:cNvSpPr>
          <p:nvPr/>
        </p:nvSpPr>
        <p:spPr bwMode="auto">
          <a:xfrm>
            <a:off x="5864230" y="3730625"/>
            <a:ext cx="823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1</a:t>
            </a:r>
          </a:p>
        </p:txBody>
      </p:sp>
      <p:sp>
        <p:nvSpPr>
          <p:cNvPr id="45" name="Rectangle 3"/>
          <p:cNvSpPr>
            <a:spLocks noChangeArrowheads="1"/>
          </p:cNvSpPr>
          <p:nvPr/>
        </p:nvSpPr>
        <p:spPr bwMode="auto">
          <a:xfrm>
            <a:off x="6778625"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46" name="Text Box 80"/>
          <p:cNvSpPr txBox="1">
            <a:spLocks noChangeArrowheads="1"/>
          </p:cNvSpPr>
          <p:nvPr/>
        </p:nvSpPr>
        <p:spPr bwMode="auto">
          <a:xfrm>
            <a:off x="6751643" y="37306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2</a:t>
            </a:r>
          </a:p>
        </p:txBody>
      </p:sp>
      <p:sp>
        <p:nvSpPr>
          <p:cNvPr id="47" name="Rectangle 3"/>
          <p:cNvSpPr>
            <a:spLocks noChangeArrowheads="1"/>
          </p:cNvSpPr>
          <p:nvPr/>
        </p:nvSpPr>
        <p:spPr bwMode="auto">
          <a:xfrm>
            <a:off x="7693025" y="3460750"/>
            <a:ext cx="762000" cy="93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FFFFFF"/>
              </a:solidFill>
              <a:latin typeface="Arial" charset="0"/>
              <a:ea typeface="ＭＳ Ｐゴシック" charset="0"/>
            </a:endParaRPr>
          </a:p>
        </p:txBody>
      </p:sp>
      <p:sp>
        <p:nvSpPr>
          <p:cNvPr id="48" name="Text Box 80"/>
          <p:cNvSpPr txBox="1">
            <a:spLocks noChangeArrowheads="1"/>
          </p:cNvSpPr>
          <p:nvPr/>
        </p:nvSpPr>
        <p:spPr bwMode="auto">
          <a:xfrm>
            <a:off x="7693030" y="373062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Bank 3</a:t>
            </a:r>
          </a:p>
        </p:txBody>
      </p:sp>
      <p:sp>
        <p:nvSpPr>
          <p:cNvPr id="49" name="Rectangle 48"/>
          <p:cNvSpPr/>
          <p:nvPr/>
        </p:nvSpPr>
        <p:spPr bwMode="auto">
          <a:xfrm>
            <a:off x="7715250" y="20891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50" name="Rectangle 49"/>
          <p:cNvSpPr/>
          <p:nvPr/>
        </p:nvSpPr>
        <p:spPr bwMode="auto">
          <a:xfrm>
            <a:off x="5886450" y="17462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51" name="Rectangle 50"/>
          <p:cNvSpPr>
            <a:spLocks noChangeArrowheads="1"/>
          </p:cNvSpPr>
          <p:nvPr/>
        </p:nvSpPr>
        <p:spPr bwMode="auto">
          <a:xfrm>
            <a:off x="5864225" y="277495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52" name="Rectangle 51"/>
          <p:cNvSpPr/>
          <p:nvPr/>
        </p:nvSpPr>
        <p:spPr bwMode="auto">
          <a:xfrm>
            <a:off x="7715250" y="2436813"/>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53" name="Rectangle 52"/>
          <p:cNvSpPr>
            <a:spLocks noChangeArrowheads="1"/>
          </p:cNvSpPr>
          <p:nvPr/>
        </p:nvSpPr>
        <p:spPr bwMode="auto">
          <a:xfrm>
            <a:off x="4949825" y="243205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54" name="Rectangle 53"/>
          <p:cNvSpPr>
            <a:spLocks noChangeArrowheads="1"/>
          </p:cNvSpPr>
          <p:nvPr/>
        </p:nvSpPr>
        <p:spPr bwMode="auto">
          <a:xfrm>
            <a:off x="5864225" y="2432055"/>
            <a:ext cx="762000" cy="252413"/>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55" name="Rectangle 54"/>
          <p:cNvSpPr>
            <a:spLocks noChangeArrowheads="1"/>
          </p:cNvSpPr>
          <p:nvPr/>
        </p:nvSpPr>
        <p:spPr bwMode="auto">
          <a:xfrm>
            <a:off x="6781800" y="277495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56" name="Rectangle 55"/>
          <p:cNvSpPr>
            <a:spLocks noChangeArrowheads="1"/>
          </p:cNvSpPr>
          <p:nvPr/>
        </p:nvSpPr>
        <p:spPr bwMode="auto">
          <a:xfrm>
            <a:off x="7715250" y="2776538"/>
            <a:ext cx="762000" cy="252412"/>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57" name="Rectangle 56"/>
          <p:cNvSpPr>
            <a:spLocks noChangeArrowheads="1"/>
          </p:cNvSpPr>
          <p:nvPr/>
        </p:nvSpPr>
        <p:spPr bwMode="auto">
          <a:xfrm>
            <a:off x="4953000" y="2774950"/>
            <a:ext cx="762000" cy="254000"/>
          </a:xfrm>
          <a:prstGeom prst="rect">
            <a:avLst/>
          </a:prstGeom>
          <a:solidFill>
            <a:srgbClr val="0000FF"/>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T1</a:t>
            </a:r>
          </a:p>
        </p:txBody>
      </p:sp>
      <p:sp>
        <p:nvSpPr>
          <p:cNvPr id="58" name="Rectangle 57"/>
          <p:cNvSpPr>
            <a:spLocks noChangeArrowheads="1"/>
          </p:cNvSpPr>
          <p:nvPr/>
        </p:nvSpPr>
        <p:spPr bwMode="auto">
          <a:xfrm>
            <a:off x="5886450" y="3119438"/>
            <a:ext cx="762000" cy="252412"/>
          </a:xfrm>
          <a:prstGeom prst="rect">
            <a:avLst/>
          </a:prstGeom>
          <a:solidFill>
            <a:srgbClr val="FF0000"/>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T0</a:t>
            </a:r>
          </a:p>
        </p:txBody>
      </p:sp>
      <p:sp>
        <p:nvSpPr>
          <p:cNvPr id="59" name="Rectangle 58"/>
          <p:cNvSpPr>
            <a:spLocks noChangeArrowheads="1"/>
          </p:cNvSpPr>
          <p:nvPr/>
        </p:nvSpPr>
        <p:spPr bwMode="auto">
          <a:xfrm>
            <a:off x="6800850" y="2433638"/>
            <a:ext cx="762000" cy="252412"/>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60" name="Rectangle 59"/>
          <p:cNvSpPr>
            <a:spLocks noChangeArrowheads="1"/>
          </p:cNvSpPr>
          <p:nvPr/>
        </p:nvSpPr>
        <p:spPr bwMode="auto">
          <a:xfrm>
            <a:off x="7696200" y="3119438"/>
            <a:ext cx="762000" cy="252412"/>
          </a:xfrm>
          <a:prstGeom prst="rect">
            <a:avLst/>
          </a:prstGeom>
          <a:solidFill>
            <a:srgbClr val="FF0000"/>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T0</a:t>
            </a:r>
          </a:p>
        </p:txBody>
      </p:sp>
      <p:sp>
        <p:nvSpPr>
          <p:cNvPr id="61" name="Rectangle 60"/>
          <p:cNvSpPr/>
          <p:nvPr/>
        </p:nvSpPr>
        <p:spPr bwMode="auto">
          <a:xfrm>
            <a:off x="4953000" y="20891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62" name="Rectangle 61"/>
          <p:cNvSpPr>
            <a:spLocks noChangeArrowheads="1"/>
          </p:cNvSpPr>
          <p:nvPr/>
        </p:nvSpPr>
        <p:spPr bwMode="auto">
          <a:xfrm>
            <a:off x="5867400" y="2090738"/>
            <a:ext cx="762000" cy="252412"/>
          </a:xfrm>
          <a:prstGeom prst="rect">
            <a:avLst/>
          </a:prstGeom>
          <a:solidFill>
            <a:schemeClr val="tx1"/>
          </a:solidFill>
          <a:ln w="9525">
            <a:solidFill>
              <a:schemeClr val="tx1"/>
            </a:solidFill>
            <a:round/>
            <a:headEnd/>
            <a:tailEnd/>
          </a:ln>
        </p:spPr>
        <p:txBody>
          <a:bodyPr lIns="91416" tIns="45709" rIns="91416" bIns="45709"/>
          <a:lstStyle/>
          <a:p>
            <a:pPr defTabSz="914165" fontAlgn="base">
              <a:spcBef>
                <a:spcPct val="0"/>
              </a:spcBef>
              <a:spcAft>
                <a:spcPct val="0"/>
              </a:spcAft>
            </a:pPr>
            <a:r>
              <a:rPr lang="en-US" sz="1400">
                <a:solidFill>
                  <a:srgbClr val="FFFFFF"/>
                </a:solidFill>
                <a:latin typeface="Arial" charset="0"/>
                <a:ea typeface="ＭＳ Ｐゴシック" charset="0"/>
              </a:rPr>
              <a:t>T2</a:t>
            </a:r>
          </a:p>
        </p:txBody>
      </p:sp>
      <p:sp>
        <p:nvSpPr>
          <p:cNvPr id="63" name="Rectangle 62"/>
          <p:cNvSpPr/>
          <p:nvPr/>
        </p:nvSpPr>
        <p:spPr bwMode="auto">
          <a:xfrm>
            <a:off x="7715250" y="17462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64" name="Rectangle 63"/>
          <p:cNvSpPr/>
          <p:nvPr/>
        </p:nvSpPr>
        <p:spPr bwMode="auto">
          <a:xfrm>
            <a:off x="7715250" y="14033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65" name="Rectangle 64"/>
          <p:cNvSpPr/>
          <p:nvPr/>
        </p:nvSpPr>
        <p:spPr bwMode="auto">
          <a:xfrm>
            <a:off x="6800850" y="1746250"/>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sp>
        <p:nvSpPr>
          <p:cNvPr id="66" name="Rectangle 65"/>
          <p:cNvSpPr/>
          <p:nvPr/>
        </p:nvSpPr>
        <p:spPr bwMode="auto">
          <a:xfrm>
            <a:off x="7715250" y="1065213"/>
            <a:ext cx="762000" cy="254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lIns="91416" tIns="45709" rIns="91416" bIns="45709"/>
          <a:lstStyle/>
          <a:p>
            <a:pPr defTabSz="914165" fontAlgn="base">
              <a:spcBef>
                <a:spcPct val="0"/>
              </a:spcBef>
              <a:spcAft>
                <a:spcPct val="0"/>
              </a:spcAft>
              <a:defRPr/>
            </a:pPr>
            <a:r>
              <a:rPr lang="en-US" sz="1400" dirty="0">
                <a:solidFill>
                  <a:srgbClr val="FFFFFF">
                    <a:lumMod val="50000"/>
                  </a:srgbClr>
                </a:solidFill>
                <a:latin typeface="Arial" pitchFamily="34" charset="0"/>
                <a:ea typeface="ＭＳ Ｐゴシック" charset="0"/>
              </a:rPr>
              <a:t>T3</a:t>
            </a:r>
          </a:p>
        </p:txBody>
      </p:sp>
      <p:graphicFrame>
        <p:nvGraphicFramePr>
          <p:cNvPr id="68" name="Table 67"/>
          <p:cNvGraphicFramePr>
            <a:graphicFrameLocks noGrp="1"/>
          </p:cNvGraphicFramePr>
          <p:nvPr/>
        </p:nvGraphicFramePr>
        <p:xfrm>
          <a:off x="1600200" y="5029200"/>
          <a:ext cx="2114552" cy="740172"/>
        </p:xfrm>
        <a:graphic>
          <a:graphicData uri="http://schemas.openxmlformats.org/drawingml/2006/table">
            <a:tbl>
              <a:tblPr firstRow="1" bandRow="1">
                <a:tableStyleId>{5C22544A-7EE6-4342-B048-85BDC9FD1C3A}</a:tableStyleId>
              </a:tblPr>
              <a:tblGrid>
                <a:gridCol w="528638"/>
                <a:gridCol w="528638"/>
                <a:gridCol w="528638"/>
                <a:gridCol w="528638"/>
              </a:tblGrid>
              <a:tr h="370086">
                <a:tc>
                  <a:txBody>
                    <a:bodyPr/>
                    <a:lstStyle/>
                    <a:p>
                      <a:pPr algn="ctr"/>
                      <a:r>
                        <a:rPr lang="en-US" sz="1800" dirty="0" smtClean="0">
                          <a:solidFill>
                            <a:srgbClr val="FF0000"/>
                          </a:solidFill>
                        </a:rPr>
                        <a:t>T0</a:t>
                      </a:r>
                      <a:endParaRPr lang="en-US" sz="1800" dirty="0">
                        <a:solidFill>
                          <a:srgbClr val="FF0000"/>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rgbClr val="0000FF"/>
                          </a:solidFill>
                        </a:rPr>
                        <a:t>T1</a:t>
                      </a:r>
                      <a:endParaRPr lang="en-US" sz="1800" dirty="0">
                        <a:solidFill>
                          <a:srgbClr val="0000FF"/>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T2</a:t>
                      </a:r>
                      <a:endParaRPr lang="en-US" sz="1800" dirty="0">
                        <a:solidFill>
                          <a:schemeClr val="tx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accent1"/>
                          </a:solidFill>
                        </a:rPr>
                        <a:t>T3</a:t>
                      </a:r>
                      <a:endParaRPr lang="en-US" sz="1800" dirty="0">
                        <a:solidFill>
                          <a:schemeClr val="accent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086">
                <a:tc>
                  <a:txBody>
                    <a:bodyPr/>
                    <a:lstStyle/>
                    <a:p>
                      <a:pPr algn="ctr"/>
                      <a:r>
                        <a:rPr lang="en-US" sz="1800" dirty="0" smtClean="0">
                          <a:solidFill>
                            <a:schemeClr val="tx1"/>
                          </a:solidFill>
                        </a:rPr>
                        <a:t>4</a:t>
                      </a:r>
                      <a:endParaRPr lang="en-US" sz="1800" dirty="0">
                        <a:solidFill>
                          <a:schemeClr val="tx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4</a:t>
                      </a:r>
                      <a:endParaRPr lang="en-US" sz="1800" dirty="0">
                        <a:solidFill>
                          <a:schemeClr val="tx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5</a:t>
                      </a:r>
                      <a:endParaRPr lang="en-US" sz="1800" dirty="0">
                        <a:solidFill>
                          <a:schemeClr val="tx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7</a:t>
                      </a:r>
                      <a:endParaRPr lang="en-US" sz="1800" dirty="0">
                        <a:solidFill>
                          <a:schemeClr val="tx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1" name="TextBox 70"/>
          <p:cNvSpPr txBox="1">
            <a:spLocks noChangeArrowheads="1"/>
          </p:cNvSpPr>
          <p:nvPr/>
        </p:nvSpPr>
        <p:spPr bwMode="auto">
          <a:xfrm>
            <a:off x="487855" y="5829301"/>
            <a:ext cx="3477229"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165" eaLnBrk="1" fontAlgn="base" hangingPunct="1">
              <a:spcBef>
                <a:spcPct val="0"/>
              </a:spcBef>
              <a:spcAft>
                <a:spcPct val="0"/>
              </a:spcAft>
            </a:pPr>
            <a:r>
              <a:rPr lang="en-US" b="1" smtClean="0">
                <a:solidFill>
                  <a:srgbClr val="FF0000"/>
                </a:solidFill>
              </a:rPr>
              <a:t>AVG: 5 bank access latencies</a:t>
            </a:r>
          </a:p>
        </p:txBody>
      </p:sp>
      <p:sp>
        <p:nvSpPr>
          <p:cNvPr id="72" name="TextBox 71"/>
          <p:cNvSpPr txBox="1">
            <a:spLocks noChangeArrowheads="1"/>
          </p:cNvSpPr>
          <p:nvPr/>
        </p:nvSpPr>
        <p:spPr bwMode="auto">
          <a:xfrm>
            <a:off x="4984322" y="5829301"/>
            <a:ext cx="367274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165" eaLnBrk="1" fontAlgn="base" hangingPunct="1">
              <a:spcBef>
                <a:spcPct val="0"/>
              </a:spcBef>
              <a:spcAft>
                <a:spcPct val="0"/>
              </a:spcAft>
            </a:pPr>
            <a:r>
              <a:rPr lang="en-US" b="1" smtClean="0">
                <a:solidFill>
                  <a:srgbClr val="FF0000"/>
                </a:solidFill>
              </a:rPr>
              <a:t>AVG: 3.5 bank access latencies</a:t>
            </a:r>
          </a:p>
        </p:txBody>
      </p:sp>
      <p:sp>
        <p:nvSpPr>
          <p:cNvPr id="73" name="TextBox 72"/>
          <p:cNvSpPr txBox="1">
            <a:spLocks noChangeArrowheads="1"/>
          </p:cNvSpPr>
          <p:nvPr/>
        </p:nvSpPr>
        <p:spPr bwMode="auto">
          <a:xfrm>
            <a:off x="571500" y="5429255"/>
            <a:ext cx="1081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165" eaLnBrk="1" fontAlgn="base" hangingPunct="1">
              <a:spcBef>
                <a:spcPct val="0"/>
              </a:spcBef>
              <a:spcAft>
                <a:spcPct val="0"/>
              </a:spcAft>
            </a:pPr>
            <a:r>
              <a:rPr lang="en-US" sz="1400" b="1">
                <a:solidFill>
                  <a:srgbClr val="000000"/>
                </a:solidFill>
              </a:rPr>
              <a:t>Stall times</a:t>
            </a:r>
          </a:p>
        </p:txBody>
      </p:sp>
      <p:graphicFrame>
        <p:nvGraphicFramePr>
          <p:cNvPr id="74" name="Table 73"/>
          <p:cNvGraphicFramePr>
            <a:graphicFrameLocks noGrp="1"/>
          </p:cNvGraphicFramePr>
          <p:nvPr/>
        </p:nvGraphicFramePr>
        <p:xfrm>
          <a:off x="6229350" y="5029200"/>
          <a:ext cx="2114552" cy="740172"/>
        </p:xfrm>
        <a:graphic>
          <a:graphicData uri="http://schemas.openxmlformats.org/drawingml/2006/table">
            <a:tbl>
              <a:tblPr firstRow="1" bandRow="1">
                <a:tableStyleId>{5C22544A-7EE6-4342-B048-85BDC9FD1C3A}</a:tableStyleId>
              </a:tblPr>
              <a:tblGrid>
                <a:gridCol w="528638"/>
                <a:gridCol w="528638"/>
                <a:gridCol w="528638"/>
                <a:gridCol w="528638"/>
              </a:tblGrid>
              <a:tr h="370086">
                <a:tc>
                  <a:txBody>
                    <a:bodyPr/>
                    <a:lstStyle/>
                    <a:p>
                      <a:pPr algn="ctr"/>
                      <a:r>
                        <a:rPr lang="en-US" sz="1800" dirty="0" smtClean="0">
                          <a:solidFill>
                            <a:srgbClr val="FF0000"/>
                          </a:solidFill>
                        </a:rPr>
                        <a:t>T0</a:t>
                      </a:r>
                      <a:endParaRPr lang="en-US" sz="1800" dirty="0">
                        <a:solidFill>
                          <a:srgbClr val="FF0000"/>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rgbClr val="0000FF"/>
                          </a:solidFill>
                        </a:rPr>
                        <a:t>T1</a:t>
                      </a:r>
                      <a:endParaRPr lang="en-US" sz="1800" dirty="0">
                        <a:solidFill>
                          <a:srgbClr val="0000FF"/>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T2</a:t>
                      </a:r>
                      <a:endParaRPr lang="en-US" sz="1800" dirty="0">
                        <a:solidFill>
                          <a:schemeClr val="tx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accent1"/>
                          </a:solidFill>
                        </a:rPr>
                        <a:t>T3</a:t>
                      </a:r>
                      <a:endParaRPr lang="en-US" sz="1800" dirty="0">
                        <a:solidFill>
                          <a:schemeClr val="accent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086">
                <a:tc>
                  <a:txBody>
                    <a:bodyPr/>
                    <a:lstStyle/>
                    <a:p>
                      <a:pPr algn="ctr"/>
                      <a:r>
                        <a:rPr lang="en-US" sz="1800" dirty="0" smtClean="0">
                          <a:solidFill>
                            <a:schemeClr val="tx1"/>
                          </a:solidFill>
                        </a:rPr>
                        <a:t>1</a:t>
                      </a:r>
                      <a:endParaRPr lang="en-US" sz="1800" dirty="0">
                        <a:solidFill>
                          <a:schemeClr val="tx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4</a:t>
                      </a:r>
                      <a:endParaRPr lang="en-US" sz="1800" dirty="0">
                        <a:solidFill>
                          <a:schemeClr val="tx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7</a:t>
                      </a:r>
                      <a:endParaRPr lang="en-US" sz="1800" dirty="0">
                        <a:solidFill>
                          <a:schemeClr val="tx1"/>
                        </a:solidFill>
                      </a:endParaRPr>
                    </a:p>
                  </a:txBody>
                  <a:tcPr marT="45740" marB="45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5" name="TextBox 74"/>
          <p:cNvSpPr txBox="1">
            <a:spLocks noChangeArrowheads="1"/>
          </p:cNvSpPr>
          <p:nvPr/>
        </p:nvSpPr>
        <p:spPr bwMode="auto">
          <a:xfrm>
            <a:off x="5200650" y="5429255"/>
            <a:ext cx="1081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165" eaLnBrk="1" fontAlgn="base" hangingPunct="1">
              <a:spcBef>
                <a:spcPct val="0"/>
              </a:spcBef>
              <a:spcAft>
                <a:spcPct val="0"/>
              </a:spcAft>
            </a:pPr>
            <a:r>
              <a:rPr lang="en-US" sz="1400" b="1">
                <a:solidFill>
                  <a:srgbClr val="000000"/>
                </a:solidFill>
              </a:rPr>
              <a:t>Stall times</a:t>
            </a:r>
          </a:p>
        </p:txBody>
      </p:sp>
      <p:cxnSp>
        <p:nvCxnSpPr>
          <p:cNvPr id="77" name="Straight Arrow Connector 76"/>
          <p:cNvCxnSpPr/>
          <p:nvPr/>
        </p:nvCxnSpPr>
        <p:spPr>
          <a:xfrm rot="5400000" flipH="1" flipV="1">
            <a:off x="3144044" y="2220119"/>
            <a:ext cx="2286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681" name="TextBox 77"/>
          <p:cNvSpPr txBox="1">
            <a:spLocks noChangeArrowheads="1"/>
          </p:cNvSpPr>
          <p:nvPr/>
        </p:nvSpPr>
        <p:spPr bwMode="auto">
          <a:xfrm rot="-5400000">
            <a:off x="4103688" y="2046292"/>
            <a:ext cx="628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400">
                <a:solidFill>
                  <a:srgbClr val="000000"/>
                </a:solidFill>
              </a:rPr>
              <a:t>Time</a:t>
            </a:r>
          </a:p>
        </p:txBody>
      </p:sp>
      <p:sp>
        <p:nvSpPr>
          <p:cNvPr id="76" name="TextBox 75"/>
          <p:cNvSpPr txBox="1">
            <a:spLocks noChangeArrowheads="1"/>
          </p:cNvSpPr>
          <p:nvPr/>
        </p:nvSpPr>
        <p:spPr bwMode="auto">
          <a:xfrm>
            <a:off x="4000504" y="3059113"/>
            <a:ext cx="31504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1</a:t>
            </a:r>
          </a:p>
        </p:txBody>
      </p:sp>
      <p:sp>
        <p:nvSpPr>
          <p:cNvPr id="78" name="TextBox 77"/>
          <p:cNvSpPr txBox="1">
            <a:spLocks noChangeArrowheads="1"/>
          </p:cNvSpPr>
          <p:nvPr/>
        </p:nvSpPr>
        <p:spPr bwMode="auto">
          <a:xfrm>
            <a:off x="4000504" y="2716213"/>
            <a:ext cx="31504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2</a:t>
            </a:r>
          </a:p>
        </p:txBody>
      </p:sp>
      <p:sp>
        <p:nvSpPr>
          <p:cNvPr id="82" name="TextBox 81"/>
          <p:cNvSpPr txBox="1">
            <a:spLocks noChangeArrowheads="1"/>
          </p:cNvSpPr>
          <p:nvPr/>
        </p:nvSpPr>
        <p:spPr bwMode="auto">
          <a:xfrm>
            <a:off x="4000504" y="2030413"/>
            <a:ext cx="31504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4</a:t>
            </a:r>
          </a:p>
        </p:txBody>
      </p:sp>
      <p:sp>
        <p:nvSpPr>
          <p:cNvPr id="84" name="TextBox 83"/>
          <p:cNvSpPr txBox="1">
            <a:spLocks noChangeArrowheads="1"/>
          </p:cNvSpPr>
          <p:nvPr/>
        </p:nvSpPr>
        <p:spPr bwMode="auto">
          <a:xfrm>
            <a:off x="4000504" y="1344613"/>
            <a:ext cx="31504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6</a:t>
            </a:r>
          </a:p>
        </p:txBody>
      </p:sp>
      <p:sp>
        <p:nvSpPr>
          <p:cNvPr id="86" name="Rectangle 85"/>
          <p:cNvSpPr/>
          <p:nvPr/>
        </p:nvSpPr>
        <p:spPr>
          <a:xfrm>
            <a:off x="1692275"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7" name="Rectangle 86"/>
          <p:cNvSpPr/>
          <p:nvPr/>
        </p:nvSpPr>
        <p:spPr>
          <a:xfrm>
            <a:off x="2228850"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8" name="Rectangle 87"/>
          <p:cNvSpPr/>
          <p:nvPr/>
        </p:nvSpPr>
        <p:spPr>
          <a:xfrm>
            <a:off x="2774950"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89" name="Rectangle 88"/>
          <p:cNvSpPr/>
          <p:nvPr/>
        </p:nvSpPr>
        <p:spPr>
          <a:xfrm>
            <a:off x="3289300"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90" name="TextBox 89"/>
          <p:cNvSpPr txBox="1">
            <a:spLocks noChangeArrowheads="1"/>
          </p:cNvSpPr>
          <p:nvPr/>
        </p:nvSpPr>
        <p:spPr bwMode="auto">
          <a:xfrm>
            <a:off x="5160963" y="4430715"/>
            <a:ext cx="3086100" cy="36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165" eaLnBrk="1" fontAlgn="base" hangingPunct="1">
              <a:spcBef>
                <a:spcPct val="0"/>
              </a:spcBef>
              <a:spcAft>
                <a:spcPct val="0"/>
              </a:spcAft>
            </a:pPr>
            <a:r>
              <a:rPr lang="en-US" b="1" smtClean="0">
                <a:solidFill>
                  <a:srgbClr val="FF0000"/>
                </a:solidFill>
              </a:rPr>
              <a:t>Ranking: T0 &gt; T1 &gt; T2 &gt; T3</a:t>
            </a:r>
          </a:p>
        </p:txBody>
      </p:sp>
      <p:sp>
        <p:nvSpPr>
          <p:cNvPr id="91" name="TextBox 90"/>
          <p:cNvSpPr txBox="1">
            <a:spLocks noChangeArrowheads="1"/>
          </p:cNvSpPr>
          <p:nvPr/>
        </p:nvSpPr>
        <p:spPr bwMode="auto">
          <a:xfrm>
            <a:off x="8458204" y="3059113"/>
            <a:ext cx="31504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1</a:t>
            </a:r>
          </a:p>
        </p:txBody>
      </p:sp>
      <p:sp>
        <p:nvSpPr>
          <p:cNvPr id="92" name="TextBox 91"/>
          <p:cNvSpPr txBox="1">
            <a:spLocks noChangeArrowheads="1"/>
          </p:cNvSpPr>
          <p:nvPr/>
        </p:nvSpPr>
        <p:spPr bwMode="auto">
          <a:xfrm>
            <a:off x="8458204" y="2716213"/>
            <a:ext cx="31504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2</a:t>
            </a:r>
          </a:p>
        </p:txBody>
      </p:sp>
      <p:sp>
        <p:nvSpPr>
          <p:cNvPr id="93" name="TextBox 92"/>
          <p:cNvSpPr txBox="1">
            <a:spLocks noChangeArrowheads="1"/>
          </p:cNvSpPr>
          <p:nvPr/>
        </p:nvSpPr>
        <p:spPr bwMode="auto">
          <a:xfrm>
            <a:off x="8458204" y="2373313"/>
            <a:ext cx="31504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3</a:t>
            </a:r>
          </a:p>
        </p:txBody>
      </p:sp>
      <p:sp>
        <p:nvSpPr>
          <p:cNvPr id="94" name="TextBox 93"/>
          <p:cNvSpPr txBox="1">
            <a:spLocks noChangeArrowheads="1"/>
          </p:cNvSpPr>
          <p:nvPr/>
        </p:nvSpPr>
        <p:spPr bwMode="auto">
          <a:xfrm>
            <a:off x="8458204" y="2030413"/>
            <a:ext cx="31504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4</a:t>
            </a:r>
          </a:p>
        </p:txBody>
      </p:sp>
      <p:sp>
        <p:nvSpPr>
          <p:cNvPr id="95" name="TextBox 94"/>
          <p:cNvSpPr txBox="1">
            <a:spLocks noChangeArrowheads="1"/>
          </p:cNvSpPr>
          <p:nvPr/>
        </p:nvSpPr>
        <p:spPr bwMode="auto">
          <a:xfrm>
            <a:off x="8458204" y="1687513"/>
            <a:ext cx="31504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5</a:t>
            </a:r>
          </a:p>
        </p:txBody>
      </p:sp>
      <p:sp>
        <p:nvSpPr>
          <p:cNvPr id="96" name="TextBox 95"/>
          <p:cNvSpPr txBox="1">
            <a:spLocks noChangeArrowheads="1"/>
          </p:cNvSpPr>
          <p:nvPr/>
        </p:nvSpPr>
        <p:spPr bwMode="auto">
          <a:xfrm>
            <a:off x="8458204" y="1344613"/>
            <a:ext cx="31504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6</a:t>
            </a:r>
          </a:p>
        </p:txBody>
      </p:sp>
      <p:sp>
        <p:nvSpPr>
          <p:cNvPr id="97" name="TextBox 96"/>
          <p:cNvSpPr txBox="1">
            <a:spLocks noChangeArrowheads="1"/>
          </p:cNvSpPr>
          <p:nvPr/>
        </p:nvSpPr>
        <p:spPr bwMode="auto">
          <a:xfrm>
            <a:off x="8458204" y="1001713"/>
            <a:ext cx="31504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7</a:t>
            </a:r>
          </a:p>
        </p:txBody>
      </p:sp>
      <p:sp>
        <p:nvSpPr>
          <p:cNvPr id="98" name="Rectangle 97"/>
          <p:cNvSpPr/>
          <p:nvPr/>
        </p:nvSpPr>
        <p:spPr>
          <a:xfrm>
            <a:off x="6329363"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99" name="Rectangle 98"/>
          <p:cNvSpPr/>
          <p:nvPr/>
        </p:nvSpPr>
        <p:spPr>
          <a:xfrm>
            <a:off x="6865938"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100" name="Rectangle 99"/>
          <p:cNvSpPr/>
          <p:nvPr/>
        </p:nvSpPr>
        <p:spPr>
          <a:xfrm>
            <a:off x="7412038"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sp>
        <p:nvSpPr>
          <p:cNvPr id="101" name="Rectangle 100"/>
          <p:cNvSpPr/>
          <p:nvPr/>
        </p:nvSpPr>
        <p:spPr>
          <a:xfrm>
            <a:off x="7926388" y="5407025"/>
            <a:ext cx="3429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defTabSz="914165" fontAlgn="base">
              <a:spcBef>
                <a:spcPct val="0"/>
              </a:spcBef>
              <a:spcAft>
                <a:spcPct val="0"/>
              </a:spcAft>
              <a:defRPr/>
            </a:pPr>
            <a:endParaRPr lang="en-US">
              <a:solidFill>
                <a:srgbClr val="FFFFFF"/>
              </a:solidFill>
              <a:latin typeface="Tahoma"/>
            </a:endParaRPr>
          </a:p>
        </p:txBody>
      </p:sp>
      <p:cxnSp>
        <p:nvCxnSpPr>
          <p:cNvPr id="103" name="Straight Arrow Connector 102"/>
          <p:cNvCxnSpPr/>
          <p:nvPr/>
        </p:nvCxnSpPr>
        <p:spPr>
          <a:xfrm rot="5400000" flipH="1" flipV="1">
            <a:off x="7623969" y="2228056"/>
            <a:ext cx="2286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 name="TextBox 77"/>
          <p:cNvSpPr txBox="1">
            <a:spLocks noChangeArrowheads="1"/>
          </p:cNvSpPr>
          <p:nvPr/>
        </p:nvSpPr>
        <p:spPr bwMode="auto">
          <a:xfrm rot="-5400000">
            <a:off x="8583613" y="2054230"/>
            <a:ext cx="628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400">
                <a:solidFill>
                  <a:srgbClr val="000000"/>
                </a:solidFill>
              </a:rPr>
              <a:t>Time</a:t>
            </a:r>
          </a:p>
        </p:txBody>
      </p:sp>
    </p:spTree>
    <p:extLst>
      <p:ext uri="{BB962C8B-B14F-4D97-AF65-F5344CB8AC3E}">
        <p14:creationId xmlns:p14="http://schemas.microsoft.com/office/powerpoint/2010/main" val="12525401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68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4582"/>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4596"/>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24600"/>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4605"/>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24597"/>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24594"/>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24580"/>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24598"/>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24602"/>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hidden"/>
                                      </p:to>
                                    </p:set>
                                  </p:childTnLst>
                                </p:cTn>
                              </p:par>
                              <p:par>
                                <p:cTn id="63" presetID="1" presetClass="exit" presetSubtype="0" fill="hold" grpId="0" nodeType="withEffect">
                                  <p:stCondLst>
                                    <p:cond delay="0"/>
                                  </p:stCondLst>
                                  <p:childTnLst>
                                    <p:set>
                                      <p:cBhvr>
                                        <p:cTn id="64" dur="1" fill="hold">
                                          <p:stCondLst>
                                            <p:cond delay="0"/>
                                          </p:stCondLst>
                                        </p:cTn>
                                        <p:tgtEl>
                                          <p:spTgt spid="24599"/>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xit" presetSubtype="0" fill="hold" grpId="0" nodeType="clickEffect">
                                  <p:stCondLst>
                                    <p:cond delay="0"/>
                                  </p:stCondLst>
                                  <p:childTnLst>
                                    <p:set>
                                      <p:cBhvr>
                                        <p:cTn id="72" dur="1" fill="hold">
                                          <p:stCondLst>
                                            <p:cond delay="0"/>
                                          </p:stCondLst>
                                        </p:cTn>
                                        <p:tgtEl>
                                          <p:spTgt spid="86"/>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1" nodeType="clickEffect">
                                  <p:stCondLst>
                                    <p:cond delay="0"/>
                                  </p:stCondLst>
                                  <p:childTnLst>
                                    <p:set>
                                      <p:cBhvr>
                                        <p:cTn id="76" dur="1" fill="hold">
                                          <p:stCondLst>
                                            <p:cond delay="0"/>
                                          </p:stCondLst>
                                        </p:cTn>
                                        <p:tgtEl>
                                          <p:spTgt spid="24582"/>
                                        </p:tgtEl>
                                        <p:attrNameLst>
                                          <p:attrName>style.visibility</p:attrName>
                                        </p:attrNameLst>
                                      </p:cBhvr>
                                      <p:to>
                                        <p:strVal val="visible"/>
                                      </p:to>
                                    </p:set>
                                  </p:childTnLst>
                                </p:cTn>
                              </p:par>
                              <p:par>
                                <p:cTn id="77" presetID="1" presetClass="entr" presetSubtype="0" fill="hold" grpId="1" nodeType="withEffect">
                                  <p:stCondLst>
                                    <p:cond delay="0"/>
                                  </p:stCondLst>
                                  <p:childTnLst>
                                    <p:set>
                                      <p:cBhvr>
                                        <p:cTn id="78" dur="1" fill="hold">
                                          <p:stCondLst>
                                            <p:cond delay="0"/>
                                          </p:stCondLst>
                                        </p:cTn>
                                        <p:tgtEl>
                                          <p:spTgt spid="18"/>
                                        </p:tgtEl>
                                        <p:attrNameLst>
                                          <p:attrName>style.visibility</p:attrName>
                                        </p:attrNameLst>
                                      </p:cBhvr>
                                      <p:to>
                                        <p:strVal val="visible"/>
                                      </p:to>
                                    </p:set>
                                  </p:childTnLst>
                                </p:cTn>
                              </p:par>
                              <p:par>
                                <p:cTn id="79" presetID="1" presetClass="entr" presetSubtype="0" fill="hold" grpId="1" nodeType="withEffect">
                                  <p:stCondLst>
                                    <p:cond delay="0"/>
                                  </p:stCondLst>
                                  <p:childTnLst>
                                    <p:set>
                                      <p:cBhvr>
                                        <p:cTn id="80" dur="1" fill="hold">
                                          <p:stCondLst>
                                            <p:cond delay="0"/>
                                          </p:stCondLst>
                                        </p:cTn>
                                        <p:tgtEl>
                                          <p:spTgt spid="24596"/>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24600"/>
                                        </p:tgtEl>
                                        <p:attrNameLst>
                                          <p:attrName>style.visibility</p:attrName>
                                        </p:attrNameLst>
                                      </p:cBhvr>
                                      <p:to>
                                        <p:strVal val="visible"/>
                                      </p:to>
                                    </p:set>
                                  </p:childTnLst>
                                </p:cTn>
                              </p:par>
                              <p:par>
                                <p:cTn id="83" presetID="1" presetClass="entr" presetSubtype="0" fill="hold" grpId="1" nodeType="withEffect">
                                  <p:stCondLst>
                                    <p:cond delay="0"/>
                                  </p:stCondLst>
                                  <p:childTnLst>
                                    <p:set>
                                      <p:cBhvr>
                                        <p:cTn id="84" dur="1" fill="hold">
                                          <p:stCondLst>
                                            <p:cond delay="0"/>
                                          </p:stCondLst>
                                        </p:cTn>
                                        <p:tgtEl>
                                          <p:spTgt spid="29"/>
                                        </p:tgtEl>
                                        <p:attrNameLst>
                                          <p:attrName>style.visibility</p:attrName>
                                        </p:attrNameLst>
                                      </p:cBhvr>
                                      <p:to>
                                        <p:strVal val="visible"/>
                                      </p:to>
                                    </p:set>
                                  </p:childTnLst>
                                </p:cTn>
                              </p:par>
                              <p:par>
                                <p:cTn id="85" presetID="1" presetClass="entr" presetSubtype="0" fill="hold" grpId="1" nodeType="withEffect">
                                  <p:stCondLst>
                                    <p:cond delay="0"/>
                                  </p:stCondLst>
                                  <p:childTnLst>
                                    <p:set>
                                      <p:cBhvr>
                                        <p:cTn id="86" dur="1" fill="hold">
                                          <p:stCondLst>
                                            <p:cond delay="0"/>
                                          </p:stCondLst>
                                        </p:cTn>
                                        <p:tgtEl>
                                          <p:spTgt spid="24605"/>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24597"/>
                                        </p:tgtEl>
                                        <p:attrNameLst>
                                          <p:attrName>style.visibility</p:attrName>
                                        </p:attrNameLst>
                                      </p:cBhvr>
                                      <p:to>
                                        <p:strVal val="visible"/>
                                      </p:to>
                                    </p:set>
                                  </p:childTnLst>
                                </p:cTn>
                              </p:par>
                              <p:par>
                                <p:cTn id="89" presetID="1" presetClass="entr" presetSubtype="0" fill="hold" grpId="1" nodeType="withEffect">
                                  <p:stCondLst>
                                    <p:cond delay="0"/>
                                  </p:stCondLst>
                                  <p:childTnLst>
                                    <p:set>
                                      <p:cBhvr>
                                        <p:cTn id="90" dur="1" fill="hold">
                                          <p:stCondLst>
                                            <p:cond delay="0"/>
                                          </p:stCondLst>
                                        </p:cTn>
                                        <p:tgtEl>
                                          <p:spTgt spid="24594"/>
                                        </p:tgtEl>
                                        <p:attrNameLst>
                                          <p:attrName>style.visibility</p:attrName>
                                        </p:attrNameLst>
                                      </p:cBhvr>
                                      <p:to>
                                        <p:strVal val="visible"/>
                                      </p:to>
                                    </p:set>
                                  </p:childTnLst>
                                </p:cTn>
                              </p:par>
                              <p:par>
                                <p:cTn id="91" presetID="1" presetClass="entr" presetSubtype="0" fill="hold" grpId="1" nodeType="withEffect">
                                  <p:stCondLst>
                                    <p:cond delay="0"/>
                                  </p:stCondLst>
                                  <p:childTnLst>
                                    <p:set>
                                      <p:cBhvr>
                                        <p:cTn id="92" dur="1" fill="hold">
                                          <p:stCondLst>
                                            <p:cond delay="0"/>
                                          </p:stCondLst>
                                        </p:cTn>
                                        <p:tgtEl>
                                          <p:spTgt spid="6"/>
                                        </p:tgtEl>
                                        <p:attrNameLst>
                                          <p:attrName>style.visibility</p:attrName>
                                        </p:attrNameLst>
                                      </p:cBhvr>
                                      <p:to>
                                        <p:strVal val="visible"/>
                                      </p:to>
                                    </p:set>
                                  </p:childTnLst>
                                </p:cTn>
                              </p:par>
                              <p:par>
                                <p:cTn id="93" presetID="1" presetClass="entr" presetSubtype="0" fill="hold" grpId="1" nodeType="withEffect">
                                  <p:stCondLst>
                                    <p:cond delay="0"/>
                                  </p:stCondLst>
                                  <p:childTnLst>
                                    <p:set>
                                      <p:cBhvr>
                                        <p:cTn id="94" dur="1" fill="hold">
                                          <p:stCondLst>
                                            <p:cond delay="0"/>
                                          </p:stCondLst>
                                        </p:cTn>
                                        <p:tgtEl>
                                          <p:spTgt spid="24580"/>
                                        </p:tgtEl>
                                        <p:attrNameLst>
                                          <p:attrName>style.visibility</p:attrName>
                                        </p:attrNameLst>
                                      </p:cBhvr>
                                      <p:to>
                                        <p:strVal val="visible"/>
                                      </p:to>
                                    </p:set>
                                  </p:childTnLst>
                                </p:cTn>
                              </p:par>
                              <p:par>
                                <p:cTn id="95" presetID="1" presetClass="entr" presetSubtype="0" fill="hold" grpId="1" nodeType="withEffect">
                                  <p:stCondLst>
                                    <p:cond delay="0"/>
                                  </p:stCondLst>
                                  <p:childTnLst>
                                    <p:set>
                                      <p:cBhvr>
                                        <p:cTn id="96" dur="1" fill="hold">
                                          <p:stCondLst>
                                            <p:cond delay="0"/>
                                          </p:stCondLst>
                                        </p:cTn>
                                        <p:tgtEl>
                                          <p:spTgt spid="24598"/>
                                        </p:tgtEl>
                                        <p:attrNameLst>
                                          <p:attrName>style.visibility</p:attrName>
                                        </p:attrNameLst>
                                      </p:cBhvr>
                                      <p:to>
                                        <p:strVal val="visible"/>
                                      </p:to>
                                    </p:set>
                                  </p:childTnLst>
                                </p:cTn>
                              </p:par>
                              <p:par>
                                <p:cTn id="97" presetID="1" presetClass="entr" presetSubtype="0" fill="hold" grpId="1" nodeType="withEffect">
                                  <p:stCondLst>
                                    <p:cond delay="0"/>
                                  </p:stCondLst>
                                  <p:childTnLst>
                                    <p:set>
                                      <p:cBhvr>
                                        <p:cTn id="98" dur="1" fill="hold">
                                          <p:stCondLst>
                                            <p:cond delay="0"/>
                                          </p:stCondLst>
                                        </p:cTn>
                                        <p:tgtEl>
                                          <p:spTgt spid="24602"/>
                                        </p:tgtEl>
                                        <p:attrNameLst>
                                          <p:attrName>style.visibility</p:attrName>
                                        </p:attrNameLst>
                                      </p:cBhvr>
                                      <p:to>
                                        <p:strVal val="visible"/>
                                      </p:to>
                                    </p:set>
                                  </p:childTnLst>
                                </p:cTn>
                              </p:par>
                              <p:par>
                                <p:cTn id="99" presetID="1" presetClass="entr" presetSubtype="0" fill="hold" grpId="1" nodeType="with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par>
                                <p:cTn id="101" presetID="1" presetClass="entr" presetSubtype="0" fill="hold" grpId="1" nodeType="withEffect">
                                  <p:stCondLst>
                                    <p:cond delay="0"/>
                                  </p:stCondLst>
                                  <p:childTnLst>
                                    <p:set>
                                      <p:cBhvr>
                                        <p:cTn id="102" dur="1" fill="hold">
                                          <p:stCondLst>
                                            <p:cond delay="0"/>
                                          </p:stCondLst>
                                        </p:cTn>
                                        <p:tgtEl>
                                          <p:spTgt spid="34"/>
                                        </p:tgtEl>
                                        <p:attrNameLst>
                                          <p:attrName>style.visibility</p:attrName>
                                        </p:attrNameLst>
                                      </p:cBhvr>
                                      <p:to>
                                        <p:strVal val="visible"/>
                                      </p:to>
                                    </p:set>
                                  </p:childTnLst>
                                </p:cTn>
                              </p:par>
                              <p:par>
                                <p:cTn id="103" presetID="1" presetClass="entr" presetSubtype="0" fill="hold" grpId="1" nodeType="withEffect">
                                  <p:stCondLst>
                                    <p:cond delay="0"/>
                                  </p:stCondLst>
                                  <p:childTnLst>
                                    <p:set>
                                      <p:cBhvr>
                                        <p:cTn id="104" dur="1" fill="hold">
                                          <p:stCondLst>
                                            <p:cond delay="0"/>
                                          </p:stCondLst>
                                        </p:cTn>
                                        <p:tgtEl>
                                          <p:spTgt spid="32"/>
                                        </p:tgtEl>
                                        <p:attrNameLst>
                                          <p:attrName>style.visibility</p:attrName>
                                        </p:attrNameLst>
                                      </p:cBhvr>
                                      <p:to>
                                        <p:strVal val="visible"/>
                                      </p:to>
                                    </p:set>
                                  </p:childTnLst>
                                </p:cTn>
                              </p:par>
                              <p:par>
                                <p:cTn id="105" presetID="1" presetClass="entr" presetSubtype="0" fill="hold" grpId="1" nodeType="withEffect">
                                  <p:stCondLst>
                                    <p:cond delay="0"/>
                                  </p:stCondLst>
                                  <p:childTnLst>
                                    <p:set>
                                      <p:cBhvr>
                                        <p:cTn id="106" dur="1" fill="hold">
                                          <p:stCondLst>
                                            <p:cond delay="0"/>
                                          </p:stCondLst>
                                        </p:cTn>
                                        <p:tgtEl>
                                          <p:spTgt spid="31"/>
                                        </p:tgtEl>
                                        <p:attrNameLst>
                                          <p:attrName>style.visibility</p:attrName>
                                        </p:attrNameLst>
                                      </p:cBhvr>
                                      <p:to>
                                        <p:strVal val="visible"/>
                                      </p:to>
                                    </p:set>
                                  </p:childTnLst>
                                </p:cTn>
                              </p:par>
                              <p:par>
                                <p:cTn id="107" presetID="1" presetClass="entr" presetSubtype="0" fill="hold" grpId="1" nodeType="withEffect">
                                  <p:stCondLst>
                                    <p:cond delay="0"/>
                                  </p:stCondLst>
                                  <p:childTnLst>
                                    <p:set>
                                      <p:cBhvr>
                                        <p:cTn id="108" dur="1" fill="hold">
                                          <p:stCondLst>
                                            <p:cond delay="0"/>
                                          </p:stCondLst>
                                        </p:cTn>
                                        <p:tgtEl>
                                          <p:spTgt spid="24599"/>
                                        </p:tgtEl>
                                        <p:attrNameLst>
                                          <p:attrName>style.visibility</p:attrName>
                                        </p:attrNameLst>
                                      </p:cBhvr>
                                      <p:to>
                                        <p:strVal val="visible"/>
                                      </p:to>
                                    </p:set>
                                  </p:childTnLst>
                                </p:cTn>
                              </p:par>
                              <p:par>
                                <p:cTn id="109" presetID="1" presetClass="entr" presetSubtype="0" fill="hold" grpId="1" nodeType="withEffect">
                                  <p:stCondLst>
                                    <p:cond delay="0"/>
                                  </p:stCondLst>
                                  <p:childTnLst>
                                    <p:set>
                                      <p:cBhvr>
                                        <p:cTn id="110" dur="1" fill="hold">
                                          <p:stCondLst>
                                            <p:cond delay="0"/>
                                          </p:stCondLst>
                                        </p:cTn>
                                        <p:tgtEl>
                                          <p:spTgt spid="20"/>
                                        </p:tgtEl>
                                        <p:attrNameLst>
                                          <p:attrName>style.visibility</p:attrName>
                                        </p:attrNameLst>
                                      </p:cBhvr>
                                      <p:to>
                                        <p:strVal val="visible"/>
                                      </p:to>
                                    </p:set>
                                  </p:childTnLst>
                                </p:cTn>
                              </p:par>
                              <p:par>
                                <p:cTn id="111" presetID="1" presetClass="entr" presetSubtype="0" fill="hold" grpId="1" nodeType="withEffect">
                                  <p:stCondLst>
                                    <p:cond delay="0"/>
                                  </p:stCondLst>
                                  <p:childTnLst>
                                    <p:set>
                                      <p:cBhvr>
                                        <p:cTn id="112" dur="1" fill="hold">
                                          <p:stCondLst>
                                            <p:cond delay="0"/>
                                          </p:stCondLst>
                                        </p:cTn>
                                        <p:tgtEl>
                                          <p:spTgt spid="17"/>
                                        </p:tgtEl>
                                        <p:attrNameLst>
                                          <p:attrName>style.visibility</p:attrName>
                                        </p:attrNameLst>
                                      </p:cBhvr>
                                      <p:to>
                                        <p:strVal val="visible"/>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xit" presetSubtype="0" fill="hold" grpId="2" nodeType="clickEffect">
                                  <p:stCondLst>
                                    <p:cond delay="0"/>
                                  </p:stCondLst>
                                  <p:childTnLst>
                                    <p:set>
                                      <p:cBhvr>
                                        <p:cTn id="116" dur="1" fill="hold">
                                          <p:stCondLst>
                                            <p:cond delay="0"/>
                                          </p:stCondLst>
                                        </p:cTn>
                                        <p:tgtEl>
                                          <p:spTgt spid="29"/>
                                        </p:tgtEl>
                                        <p:attrNameLst>
                                          <p:attrName>style.visibility</p:attrName>
                                        </p:attrNameLst>
                                      </p:cBhvr>
                                      <p:to>
                                        <p:strVal val="hidden"/>
                                      </p:to>
                                    </p:set>
                                  </p:childTnLst>
                                </p:cTn>
                              </p:par>
                              <p:par>
                                <p:cTn id="117" presetID="1" presetClass="exit" presetSubtype="0" fill="hold" grpId="2" nodeType="withEffect">
                                  <p:stCondLst>
                                    <p:cond delay="0"/>
                                  </p:stCondLst>
                                  <p:childTnLst>
                                    <p:set>
                                      <p:cBhvr>
                                        <p:cTn id="118" dur="1" fill="hold">
                                          <p:stCondLst>
                                            <p:cond delay="0"/>
                                          </p:stCondLst>
                                        </p:cTn>
                                        <p:tgtEl>
                                          <p:spTgt spid="24596"/>
                                        </p:tgtEl>
                                        <p:attrNameLst>
                                          <p:attrName>style.visibility</p:attrName>
                                        </p:attrNameLst>
                                      </p:cBhvr>
                                      <p:to>
                                        <p:strVal val="hidden"/>
                                      </p:to>
                                    </p:set>
                                  </p:childTnLst>
                                </p:cTn>
                              </p:par>
                              <p:par>
                                <p:cTn id="119" presetID="1" presetClass="exit" presetSubtype="0" fill="hold" grpId="2" nodeType="withEffect">
                                  <p:stCondLst>
                                    <p:cond delay="0"/>
                                  </p:stCondLst>
                                  <p:childTnLst>
                                    <p:set>
                                      <p:cBhvr>
                                        <p:cTn id="120" dur="1" fill="hold">
                                          <p:stCondLst>
                                            <p:cond delay="0"/>
                                          </p:stCondLst>
                                        </p:cTn>
                                        <p:tgtEl>
                                          <p:spTgt spid="18"/>
                                        </p:tgtEl>
                                        <p:attrNameLst>
                                          <p:attrName>style.visibility</p:attrName>
                                        </p:attrNameLst>
                                      </p:cBhvr>
                                      <p:to>
                                        <p:strVal val="hidden"/>
                                      </p:to>
                                    </p:set>
                                  </p:childTnLst>
                                </p:cTn>
                              </p:par>
                              <p:par>
                                <p:cTn id="121" presetID="1" presetClass="exit" presetSubtype="0" fill="hold" grpId="2" nodeType="withEffect">
                                  <p:stCondLst>
                                    <p:cond delay="0"/>
                                  </p:stCondLst>
                                  <p:childTnLst>
                                    <p:set>
                                      <p:cBhvr>
                                        <p:cTn id="122" dur="1" fill="hold">
                                          <p:stCondLst>
                                            <p:cond delay="0"/>
                                          </p:stCondLst>
                                        </p:cTn>
                                        <p:tgtEl>
                                          <p:spTgt spid="6"/>
                                        </p:tgtEl>
                                        <p:attrNameLst>
                                          <p:attrName>style.visibility</p:attrName>
                                        </p:attrNameLst>
                                      </p:cBhvr>
                                      <p:to>
                                        <p:strVal val="hidden"/>
                                      </p:to>
                                    </p:set>
                                  </p:childTnLst>
                                </p:cTn>
                              </p:par>
                              <p:par>
                                <p:cTn id="123" presetID="1" presetClass="exit" presetSubtype="0" fill="hold" grpId="2" nodeType="withEffect">
                                  <p:stCondLst>
                                    <p:cond delay="0"/>
                                  </p:stCondLst>
                                  <p:childTnLst>
                                    <p:set>
                                      <p:cBhvr>
                                        <p:cTn id="124" dur="1" fill="hold">
                                          <p:stCondLst>
                                            <p:cond delay="0"/>
                                          </p:stCondLst>
                                        </p:cTn>
                                        <p:tgtEl>
                                          <p:spTgt spid="24597"/>
                                        </p:tgtEl>
                                        <p:attrNameLst>
                                          <p:attrName>style.visibility</p:attrName>
                                        </p:attrNameLst>
                                      </p:cBhvr>
                                      <p:to>
                                        <p:strVal val="hidden"/>
                                      </p:to>
                                    </p:set>
                                  </p:childTnLst>
                                </p:cTn>
                              </p:par>
                              <p:par>
                                <p:cTn id="125" presetID="1" presetClass="exit" presetSubtype="0" fill="hold" grpId="0" nodeType="withEffect">
                                  <p:stCondLst>
                                    <p:cond delay="0"/>
                                  </p:stCondLst>
                                  <p:childTnLst>
                                    <p:set>
                                      <p:cBhvr>
                                        <p:cTn id="126" dur="1" fill="hold">
                                          <p:stCondLst>
                                            <p:cond delay="0"/>
                                          </p:stCondLst>
                                        </p:cTn>
                                        <p:tgtEl>
                                          <p:spTgt spid="24601"/>
                                        </p:tgtEl>
                                        <p:attrNameLst>
                                          <p:attrName>style.visibility</p:attrName>
                                        </p:attrNameLst>
                                      </p:cBhvr>
                                      <p:to>
                                        <p:strVal val="hidden"/>
                                      </p:to>
                                    </p:set>
                                  </p:childTnLst>
                                </p:cTn>
                              </p:par>
                              <p:par>
                                <p:cTn id="127" presetID="1" presetClass="exit" presetSubtype="0" fill="hold" grpId="2" nodeType="withEffect">
                                  <p:stCondLst>
                                    <p:cond delay="0"/>
                                  </p:stCondLst>
                                  <p:childTnLst>
                                    <p:set>
                                      <p:cBhvr>
                                        <p:cTn id="128" dur="1" fill="hold">
                                          <p:stCondLst>
                                            <p:cond delay="0"/>
                                          </p:stCondLst>
                                        </p:cTn>
                                        <p:tgtEl>
                                          <p:spTgt spid="24605"/>
                                        </p:tgtEl>
                                        <p:attrNameLst>
                                          <p:attrName>style.visibility</p:attrName>
                                        </p:attrNameLst>
                                      </p:cBhvr>
                                      <p:to>
                                        <p:strVal val="hidden"/>
                                      </p:to>
                                    </p:set>
                                  </p:childTnLst>
                                </p:cTn>
                              </p:par>
                              <p:par>
                                <p:cTn id="129" presetID="1" presetClass="exit" presetSubtype="0" fill="hold" grpId="2" nodeType="withEffect">
                                  <p:stCondLst>
                                    <p:cond delay="0"/>
                                  </p:stCondLst>
                                  <p:childTnLst>
                                    <p:set>
                                      <p:cBhvr>
                                        <p:cTn id="130" dur="1" fill="hold">
                                          <p:stCondLst>
                                            <p:cond delay="0"/>
                                          </p:stCondLst>
                                        </p:cTn>
                                        <p:tgtEl>
                                          <p:spTgt spid="33"/>
                                        </p:tgtEl>
                                        <p:attrNameLst>
                                          <p:attrName>style.visibility</p:attrName>
                                        </p:attrNameLst>
                                      </p:cBhvr>
                                      <p:to>
                                        <p:strVal val="hidden"/>
                                      </p:to>
                                    </p:set>
                                  </p:childTnLst>
                                </p:cTn>
                              </p:par>
                              <p:par>
                                <p:cTn id="131" presetID="1" presetClass="exit" presetSubtype="0" fill="hold" grpId="2" nodeType="withEffect">
                                  <p:stCondLst>
                                    <p:cond delay="0"/>
                                  </p:stCondLst>
                                  <p:childTnLst>
                                    <p:set>
                                      <p:cBhvr>
                                        <p:cTn id="132" dur="1" fill="hold">
                                          <p:stCondLst>
                                            <p:cond delay="0"/>
                                          </p:stCondLst>
                                        </p:cTn>
                                        <p:tgtEl>
                                          <p:spTgt spid="24602"/>
                                        </p:tgtEl>
                                        <p:attrNameLst>
                                          <p:attrName>style.visibility</p:attrName>
                                        </p:attrNameLst>
                                      </p:cBhvr>
                                      <p:to>
                                        <p:strVal val="hidden"/>
                                      </p:to>
                                    </p:set>
                                  </p:childTnLst>
                                </p:cTn>
                              </p:par>
                              <p:par>
                                <p:cTn id="133" presetID="1" presetClass="exit" presetSubtype="0" fill="hold" grpId="0" nodeType="withEffect">
                                  <p:stCondLst>
                                    <p:cond delay="0"/>
                                  </p:stCondLst>
                                  <p:childTnLst>
                                    <p:set>
                                      <p:cBhvr>
                                        <p:cTn id="134" dur="1" fill="hold">
                                          <p:stCondLst>
                                            <p:cond delay="0"/>
                                          </p:stCondLst>
                                        </p:cTn>
                                        <p:tgtEl>
                                          <p:spTgt spid="24583"/>
                                        </p:tgtEl>
                                        <p:attrNameLst>
                                          <p:attrName>style.visibility</p:attrName>
                                        </p:attrNameLst>
                                      </p:cBhvr>
                                      <p:to>
                                        <p:strVal val="hidden"/>
                                      </p:to>
                                    </p:set>
                                  </p:childTnLst>
                                </p:cTn>
                              </p:par>
                              <p:par>
                                <p:cTn id="135" presetID="1" presetClass="exit" presetSubtype="0" fill="hold" grpId="2" nodeType="withEffect">
                                  <p:stCondLst>
                                    <p:cond delay="0"/>
                                  </p:stCondLst>
                                  <p:childTnLst>
                                    <p:set>
                                      <p:cBhvr>
                                        <p:cTn id="136" dur="1" fill="hold">
                                          <p:stCondLst>
                                            <p:cond delay="0"/>
                                          </p:stCondLst>
                                        </p:cTn>
                                        <p:tgtEl>
                                          <p:spTgt spid="24580"/>
                                        </p:tgtEl>
                                        <p:attrNameLst>
                                          <p:attrName>style.visibility</p:attrName>
                                        </p:attrNameLst>
                                      </p:cBhvr>
                                      <p:to>
                                        <p:strVal val="hidden"/>
                                      </p:to>
                                    </p:set>
                                  </p:childTnLst>
                                </p:cTn>
                              </p:par>
                              <p:par>
                                <p:cTn id="137" presetID="1" presetClass="exit" presetSubtype="0" fill="hold" grpId="2" nodeType="withEffect">
                                  <p:stCondLst>
                                    <p:cond delay="0"/>
                                  </p:stCondLst>
                                  <p:childTnLst>
                                    <p:set>
                                      <p:cBhvr>
                                        <p:cTn id="138" dur="1" fill="hold">
                                          <p:stCondLst>
                                            <p:cond delay="0"/>
                                          </p:stCondLst>
                                        </p:cTn>
                                        <p:tgtEl>
                                          <p:spTgt spid="17"/>
                                        </p:tgtEl>
                                        <p:attrNameLst>
                                          <p:attrName>style.visibility</p:attrName>
                                        </p:attrNameLst>
                                      </p:cBhvr>
                                      <p:to>
                                        <p:strVal val="hidden"/>
                                      </p:to>
                                    </p:set>
                                  </p:childTnLst>
                                </p:cTn>
                              </p:par>
                              <p:par>
                                <p:cTn id="139" presetID="1" presetClass="exit" presetSubtype="0" fill="hold" grpId="2" nodeType="withEffect">
                                  <p:stCondLst>
                                    <p:cond delay="0"/>
                                  </p:stCondLst>
                                  <p:childTnLst>
                                    <p:set>
                                      <p:cBhvr>
                                        <p:cTn id="140" dur="1" fill="hold">
                                          <p:stCondLst>
                                            <p:cond delay="0"/>
                                          </p:stCondLst>
                                        </p:cTn>
                                        <p:tgtEl>
                                          <p:spTgt spid="20"/>
                                        </p:tgtEl>
                                        <p:attrNameLst>
                                          <p:attrName>style.visibility</p:attrName>
                                        </p:attrNameLst>
                                      </p:cBhvr>
                                      <p:to>
                                        <p:strVal val="hidden"/>
                                      </p:to>
                                    </p:set>
                                  </p:childTnLst>
                                </p:cTn>
                              </p:par>
                              <p:par>
                                <p:cTn id="141" presetID="1" presetClass="exit" presetSubtype="0" fill="hold" grpId="2" nodeType="withEffect">
                                  <p:stCondLst>
                                    <p:cond delay="0"/>
                                  </p:stCondLst>
                                  <p:childTnLst>
                                    <p:set>
                                      <p:cBhvr>
                                        <p:cTn id="142" dur="1" fill="hold">
                                          <p:stCondLst>
                                            <p:cond delay="0"/>
                                          </p:stCondLst>
                                        </p:cTn>
                                        <p:tgtEl>
                                          <p:spTgt spid="24599"/>
                                        </p:tgtEl>
                                        <p:attrNameLst>
                                          <p:attrName>style.visibility</p:attrName>
                                        </p:attrNameLst>
                                      </p:cBhvr>
                                      <p:to>
                                        <p:strVal val="hidden"/>
                                      </p:to>
                                    </p:set>
                                  </p:childTnLst>
                                </p:cTn>
                              </p:par>
                              <p:par>
                                <p:cTn id="143" presetID="1" presetClass="exit" presetSubtype="0" fill="hold" grpId="0" nodeType="withEffect">
                                  <p:stCondLst>
                                    <p:cond delay="0"/>
                                  </p:stCondLst>
                                  <p:childTnLst>
                                    <p:set>
                                      <p:cBhvr>
                                        <p:cTn id="144" dur="1" fill="hold">
                                          <p:stCondLst>
                                            <p:cond delay="0"/>
                                          </p:stCondLst>
                                        </p:cTn>
                                        <p:tgtEl>
                                          <p:spTgt spid="24603"/>
                                        </p:tgtEl>
                                        <p:attrNameLst>
                                          <p:attrName>style.visibility</p:attrName>
                                        </p:attrNameLst>
                                      </p:cBhvr>
                                      <p:to>
                                        <p:strVal val="hidden"/>
                                      </p:to>
                                    </p:set>
                                  </p:childTnLst>
                                </p:cTn>
                              </p:par>
                              <p:par>
                                <p:cTn id="145" presetID="1" presetClass="exit" presetSubtype="0" fill="hold" grpId="2" nodeType="withEffect">
                                  <p:stCondLst>
                                    <p:cond delay="0"/>
                                  </p:stCondLst>
                                  <p:childTnLst>
                                    <p:set>
                                      <p:cBhvr>
                                        <p:cTn id="146" dur="1" fill="hold">
                                          <p:stCondLst>
                                            <p:cond delay="0"/>
                                          </p:stCondLst>
                                        </p:cTn>
                                        <p:tgtEl>
                                          <p:spTgt spid="31"/>
                                        </p:tgtEl>
                                        <p:attrNameLst>
                                          <p:attrName>style.visibility</p:attrName>
                                        </p:attrNameLst>
                                      </p:cBhvr>
                                      <p:to>
                                        <p:strVal val="hidden"/>
                                      </p:to>
                                    </p:set>
                                  </p:childTnLst>
                                </p:cTn>
                              </p:par>
                              <p:par>
                                <p:cTn id="147" presetID="1" presetClass="exit" presetSubtype="0" fill="hold" grpId="2" nodeType="withEffect">
                                  <p:stCondLst>
                                    <p:cond delay="0"/>
                                  </p:stCondLst>
                                  <p:childTnLst>
                                    <p:set>
                                      <p:cBhvr>
                                        <p:cTn id="148" dur="1" fill="hold">
                                          <p:stCondLst>
                                            <p:cond delay="0"/>
                                          </p:stCondLst>
                                        </p:cTn>
                                        <p:tgtEl>
                                          <p:spTgt spid="32"/>
                                        </p:tgtEl>
                                        <p:attrNameLst>
                                          <p:attrName>style.visibility</p:attrName>
                                        </p:attrNameLst>
                                      </p:cBhvr>
                                      <p:to>
                                        <p:strVal val="hidden"/>
                                      </p:to>
                                    </p:set>
                                  </p:childTnLst>
                                </p:cTn>
                              </p:par>
                              <p:par>
                                <p:cTn id="149" presetID="1" presetClass="exit" presetSubtype="0" fill="hold" grpId="2" nodeType="withEffect">
                                  <p:stCondLst>
                                    <p:cond delay="0"/>
                                  </p:stCondLst>
                                  <p:childTnLst>
                                    <p:set>
                                      <p:cBhvr>
                                        <p:cTn id="150" dur="1" fill="hold">
                                          <p:stCondLst>
                                            <p:cond delay="0"/>
                                          </p:stCondLst>
                                        </p:cTn>
                                        <p:tgtEl>
                                          <p:spTgt spid="34"/>
                                        </p:tgtEl>
                                        <p:attrNameLst>
                                          <p:attrName>style.visibility</p:attrName>
                                        </p:attrNameLst>
                                      </p:cBhvr>
                                      <p:to>
                                        <p:strVal val="hidden"/>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exit" presetSubtype="0" fill="hold" grpId="0" nodeType="clickEffect">
                                  <p:stCondLst>
                                    <p:cond delay="0"/>
                                  </p:stCondLst>
                                  <p:childTnLst>
                                    <p:set>
                                      <p:cBhvr>
                                        <p:cTn id="154" dur="1" fill="hold">
                                          <p:stCondLst>
                                            <p:cond delay="0"/>
                                          </p:stCondLst>
                                        </p:cTn>
                                        <p:tgtEl>
                                          <p:spTgt spid="87"/>
                                        </p:tgtEl>
                                        <p:attrNameLst>
                                          <p:attrName>style.visibility</p:attrName>
                                        </p:attrNameLst>
                                      </p:cBhvr>
                                      <p:to>
                                        <p:strVal val="hidden"/>
                                      </p:to>
                                    </p:se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1" presetClass="entr" presetSubtype="0" fill="hold" grpId="3" nodeType="clickEffect">
                                  <p:stCondLst>
                                    <p:cond delay="0"/>
                                  </p:stCondLst>
                                  <p:childTnLst>
                                    <p:set>
                                      <p:cBhvr>
                                        <p:cTn id="158" dur="1" fill="hold">
                                          <p:stCondLst>
                                            <p:cond delay="0"/>
                                          </p:stCondLst>
                                        </p:cTn>
                                        <p:tgtEl>
                                          <p:spTgt spid="29"/>
                                        </p:tgtEl>
                                        <p:attrNameLst>
                                          <p:attrName>style.visibility</p:attrName>
                                        </p:attrNameLst>
                                      </p:cBhvr>
                                      <p:to>
                                        <p:strVal val="visible"/>
                                      </p:to>
                                    </p:set>
                                  </p:childTnLst>
                                </p:cTn>
                              </p:par>
                              <p:par>
                                <p:cTn id="159" presetID="1" presetClass="entr" presetSubtype="0" fill="hold" grpId="3" nodeType="withEffect">
                                  <p:stCondLst>
                                    <p:cond delay="0"/>
                                  </p:stCondLst>
                                  <p:childTnLst>
                                    <p:set>
                                      <p:cBhvr>
                                        <p:cTn id="160" dur="1" fill="hold">
                                          <p:stCondLst>
                                            <p:cond delay="0"/>
                                          </p:stCondLst>
                                        </p:cTn>
                                        <p:tgtEl>
                                          <p:spTgt spid="24596"/>
                                        </p:tgtEl>
                                        <p:attrNameLst>
                                          <p:attrName>style.visibility</p:attrName>
                                        </p:attrNameLst>
                                      </p:cBhvr>
                                      <p:to>
                                        <p:strVal val="visible"/>
                                      </p:to>
                                    </p:set>
                                  </p:childTnLst>
                                </p:cTn>
                              </p:par>
                              <p:par>
                                <p:cTn id="161" presetID="1" presetClass="entr" presetSubtype="0" fill="hold" grpId="3" nodeType="withEffect">
                                  <p:stCondLst>
                                    <p:cond delay="0"/>
                                  </p:stCondLst>
                                  <p:childTnLst>
                                    <p:set>
                                      <p:cBhvr>
                                        <p:cTn id="162" dur="1" fill="hold">
                                          <p:stCondLst>
                                            <p:cond delay="0"/>
                                          </p:stCondLst>
                                        </p:cTn>
                                        <p:tgtEl>
                                          <p:spTgt spid="18"/>
                                        </p:tgtEl>
                                        <p:attrNameLst>
                                          <p:attrName>style.visibility</p:attrName>
                                        </p:attrNameLst>
                                      </p:cBhvr>
                                      <p:to>
                                        <p:strVal val="visible"/>
                                      </p:to>
                                    </p:set>
                                  </p:childTnLst>
                                </p:cTn>
                              </p:par>
                              <p:par>
                                <p:cTn id="163" presetID="1" presetClass="entr" presetSubtype="0" fill="hold" grpId="3" nodeType="withEffect">
                                  <p:stCondLst>
                                    <p:cond delay="0"/>
                                  </p:stCondLst>
                                  <p:childTnLst>
                                    <p:set>
                                      <p:cBhvr>
                                        <p:cTn id="164" dur="1" fill="hold">
                                          <p:stCondLst>
                                            <p:cond delay="0"/>
                                          </p:stCondLst>
                                        </p:cTn>
                                        <p:tgtEl>
                                          <p:spTgt spid="6"/>
                                        </p:tgtEl>
                                        <p:attrNameLst>
                                          <p:attrName>style.visibility</p:attrName>
                                        </p:attrNameLst>
                                      </p:cBhvr>
                                      <p:to>
                                        <p:strVal val="visible"/>
                                      </p:to>
                                    </p:set>
                                  </p:childTnLst>
                                </p:cTn>
                              </p:par>
                              <p:par>
                                <p:cTn id="165" presetID="1" presetClass="entr" presetSubtype="0" fill="hold" grpId="3" nodeType="withEffect">
                                  <p:stCondLst>
                                    <p:cond delay="0"/>
                                  </p:stCondLst>
                                  <p:childTnLst>
                                    <p:set>
                                      <p:cBhvr>
                                        <p:cTn id="166" dur="1" fill="hold">
                                          <p:stCondLst>
                                            <p:cond delay="0"/>
                                          </p:stCondLst>
                                        </p:cTn>
                                        <p:tgtEl>
                                          <p:spTgt spid="24597"/>
                                        </p:tgtEl>
                                        <p:attrNameLst>
                                          <p:attrName>style.visibility</p:attrName>
                                        </p:attrNameLst>
                                      </p:cBhvr>
                                      <p:to>
                                        <p:strVal val="visible"/>
                                      </p:to>
                                    </p:set>
                                  </p:childTnLst>
                                </p:cTn>
                              </p:par>
                              <p:par>
                                <p:cTn id="167" presetID="1" presetClass="entr" presetSubtype="0" fill="hold" grpId="1" nodeType="withEffect">
                                  <p:stCondLst>
                                    <p:cond delay="0"/>
                                  </p:stCondLst>
                                  <p:childTnLst>
                                    <p:set>
                                      <p:cBhvr>
                                        <p:cTn id="168" dur="1" fill="hold">
                                          <p:stCondLst>
                                            <p:cond delay="0"/>
                                          </p:stCondLst>
                                        </p:cTn>
                                        <p:tgtEl>
                                          <p:spTgt spid="24601"/>
                                        </p:tgtEl>
                                        <p:attrNameLst>
                                          <p:attrName>style.visibility</p:attrName>
                                        </p:attrNameLst>
                                      </p:cBhvr>
                                      <p:to>
                                        <p:strVal val="visible"/>
                                      </p:to>
                                    </p:set>
                                  </p:childTnLst>
                                </p:cTn>
                              </p:par>
                              <p:par>
                                <p:cTn id="169" presetID="1" presetClass="entr" presetSubtype="0" fill="hold" grpId="3" nodeType="withEffect">
                                  <p:stCondLst>
                                    <p:cond delay="0"/>
                                  </p:stCondLst>
                                  <p:childTnLst>
                                    <p:set>
                                      <p:cBhvr>
                                        <p:cTn id="170" dur="1" fill="hold">
                                          <p:stCondLst>
                                            <p:cond delay="0"/>
                                          </p:stCondLst>
                                        </p:cTn>
                                        <p:tgtEl>
                                          <p:spTgt spid="24605"/>
                                        </p:tgtEl>
                                        <p:attrNameLst>
                                          <p:attrName>style.visibility</p:attrName>
                                        </p:attrNameLst>
                                      </p:cBhvr>
                                      <p:to>
                                        <p:strVal val="visible"/>
                                      </p:to>
                                    </p:set>
                                  </p:childTnLst>
                                </p:cTn>
                              </p:par>
                              <p:par>
                                <p:cTn id="171" presetID="1" presetClass="entr" presetSubtype="0" fill="hold" grpId="3" nodeType="withEffect">
                                  <p:stCondLst>
                                    <p:cond delay="0"/>
                                  </p:stCondLst>
                                  <p:childTnLst>
                                    <p:set>
                                      <p:cBhvr>
                                        <p:cTn id="172" dur="1" fill="hold">
                                          <p:stCondLst>
                                            <p:cond delay="0"/>
                                          </p:stCondLst>
                                        </p:cTn>
                                        <p:tgtEl>
                                          <p:spTgt spid="33"/>
                                        </p:tgtEl>
                                        <p:attrNameLst>
                                          <p:attrName>style.visibility</p:attrName>
                                        </p:attrNameLst>
                                      </p:cBhvr>
                                      <p:to>
                                        <p:strVal val="visible"/>
                                      </p:to>
                                    </p:set>
                                  </p:childTnLst>
                                </p:cTn>
                              </p:par>
                              <p:par>
                                <p:cTn id="173" presetID="1" presetClass="entr" presetSubtype="0" fill="hold" grpId="3" nodeType="withEffect">
                                  <p:stCondLst>
                                    <p:cond delay="0"/>
                                  </p:stCondLst>
                                  <p:childTnLst>
                                    <p:set>
                                      <p:cBhvr>
                                        <p:cTn id="174" dur="1" fill="hold">
                                          <p:stCondLst>
                                            <p:cond delay="0"/>
                                          </p:stCondLst>
                                        </p:cTn>
                                        <p:tgtEl>
                                          <p:spTgt spid="24602"/>
                                        </p:tgtEl>
                                        <p:attrNameLst>
                                          <p:attrName>style.visibility</p:attrName>
                                        </p:attrNameLst>
                                      </p:cBhvr>
                                      <p:to>
                                        <p:strVal val="visible"/>
                                      </p:to>
                                    </p:set>
                                  </p:childTnLst>
                                </p:cTn>
                              </p:par>
                              <p:par>
                                <p:cTn id="175" presetID="1" presetClass="entr" presetSubtype="0" fill="hold" grpId="1" nodeType="withEffect">
                                  <p:stCondLst>
                                    <p:cond delay="0"/>
                                  </p:stCondLst>
                                  <p:childTnLst>
                                    <p:set>
                                      <p:cBhvr>
                                        <p:cTn id="176" dur="1" fill="hold">
                                          <p:stCondLst>
                                            <p:cond delay="0"/>
                                          </p:stCondLst>
                                        </p:cTn>
                                        <p:tgtEl>
                                          <p:spTgt spid="24583"/>
                                        </p:tgtEl>
                                        <p:attrNameLst>
                                          <p:attrName>style.visibility</p:attrName>
                                        </p:attrNameLst>
                                      </p:cBhvr>
                                      <p:to>
                                        <p:strVal val="visible"/>
                                      </p:to>
                                    </p:set>
                                  </p:childTnLst>
                                </p:cTn>
                              </p:par>
                              <p:par>
                                <p:cTn id="177" presetID="1" presetClass="entr" presetSubtype="0" fill="hold" grpId="3" nodeType="withEffect">
                                  <p:stCondLst>
                                    <p:cond delay="0"/>
                                  </p:stCondLst>
                                  <p:childTnLst>
                                    <p:set>
                                      <p:cBhvr>
                                        <p:cTn id="178" dur="1" fill="hold">
                                          <p:stCondLst>
                                            <p:cond delay="0"/>
                                          </p:stCondLst>
                                        </p:cTn>
                                        <p:tgtEl>
                                          <p:spTgt spid="24580"/>
                                        </p:tgtEl>
                                        <p:attrNameLst>
                                          <p:attrName>style.visibility</p:attrName>
                                        </p:attrNameLst>
                                      </p:cBhvr>
                                      <p:to>
                                        <p:strVal val="visible"/>
                                      </p:to>
                                    </p:set>
                                  </p:childTnLst>
                                </p:cTn>
                              </p:par>
                              <p:par>
                                <p:cTn id="179" presetID="1" presetClass="entr" presetSubtype="0" fill="hold" grpId="3" nodeType="withEffect">
                                  <p:stCondLst>
                                    <p:cond delay="0"/>
                                  </p:stCondLst>
                                  <p:childTnLst>
                                    <p:set>
                                      <p:cBhvr>
                                        <p:cTn id="180" dur="1" fill="hold">
                                          <p:stCondLst>
                                            <p:cond delay="0"/>
                                          </p:stCondLst>
                                        </p:cTn>
                                        <p:tgtEl>
                                          <p:spTgt spid="17"/>
                                        </p:tgtEl>
                                        <p:attrNameLst>
                                          <p:attrName>style.visibility</p:attrName>
                                        </p:attrNameLst>
                                      </p:cBhvr>
                                      <p:to>
                                        <p:strVal val="visible"/>
                                      </p:to>
                                    </p:set>
                                  </p:childTnLst>
                                </p:cTn>
                              </p:par>
                              <p:par>
                                <p:cTn id="181" presetID="1" presetClass="entr" presetSubtype="0" fill="hold" grpId="3" nodeType="withEffect">
                                  <p:stCondLst>
                                    <p:cond delay="0"/>
                                  </p:stCondLst>
                                  <p:childTnLst>
                                    <p:set>
                                      <p:cBhvr>
                                        <p:cTn id="182" dur="1" fill="hold">
                                          <p:stCondLst>
                                            <p:cond delay="0"/>
                                          </p:stCondLst>
                                        </p:cTn>
                                        <p:tgtEl>
                                          <p:spTgt spid="20"/>
                                        </p:tgtEl>
                                        <p:attrNameLst>
                                          <p:attrName>style.visibility</p:attrName>
                                        </p:attrNameLst>
                                      </p:cBhvr>
                                      <p:to>
                                        <p:strVal val="visible"/>
                                      </p:to>
                                    </p:set>
                                  </p:childTnLst>
                                </p:cTn>
                              </p:par>
                              <p:par>
                                <p:cTn id="183" presetID="1" presetClass="entr" presetSubtype="0" fill="hold" grpId="3" nodeType="withEffect">
                                  <p:stCondLst>
                                    <p:cond delay="0"/>
                                  </p:stCondLst>
                                  <p:childTnLst>
                                    <p:set>
                                      <p:cBhvr>
                                        <p:cTn id="184" dur="1" fill="hold">
                                          <p:stCondLst>
                                            <p:cond delay="0"/>
                                          </p:stCondLst>
                                        </p:cTn>
                                        <p:tgtEl>
                                          <p:spTgt spid="24599"/>
                                        </p:tgtEl>
                                        <p:attrNameLst>
                                          <p:attrName>style.visibility</p:attrName>
                                        </p:attrNameLst>
                                      </p:cBhvr>
                                      <p:to>
                                        <p:strVal val="visible"/>
                                      </p:to>
                                    </p:set>
                                  </p:childTnLst>
                                </p:cTn>
                              </p:par>
                              <p:par>
                                <p:cTn id="185" presetID="1" presetClass="entr" presetSubtype="0" fill="hold" grpId="1" nodeType="withEffect">
                                  <p:stCondLst>
                                    <p:cond delay="0"/>
                                  </p:stCondLst>
                                  <p:childTnLst>
                                    <p:set>
                                      <p:cBhvr>
                                        <p:cTn id="186" dur="1" fill="hold">
                                          <p:stCondLst>
                                            <p:cond delay="0"/>
                                          </p:stCondLst>
                                        </p:cTn>
                                        <p:tgtEl>
                                          <p:spTgt spid="24603"/>
                                        </p:tgtEl>
                                        <p:attrNameLst>
                                          <p:attrName>style.visibility</p:attrName>
                                        </p:attrNameLst>
                                      </p:cBhvr>
                                      <p:to>
                                        <p:strVal val="visible"/>
                                      </p:to>
                                    </p:set>
                                  </p:childTnLst>
                                </p:cTn>
                              </p:par>
                              <p:par>
                                <p:cTn id="187" presetID="1" presetClass="entr" presetSubtype="0" fill="hold" grpId="3" nodeType="withEffect">
                                  <p:stCondLst>
                                    <p:cond delay="0"/>
                                  </p:stCondLst>
                                  <p:childTnLst>
                                    <p:set>
                                      <p:cBhvr>
                                        <p:cTn id="188" dur="1" fill="hold">
                                          <p:stCondLst>
                                            <p:cond delay="0"/>
                                          </p:stCondLst>
                                        </p:cTn>
                                        <p:tgtEl>
                                          <p:spTgt spid="31"/>
                                        </p:tgtEl>
                                        <p:attrNameLst>
                                          <p:attrName>style.visibility</p:attrName>
                                        </p:attrNameLst>
                                      </p:cBhvr>
                                      <p:to>
                                        <p:strVal val="visible"/>
                                      </p:to>
                                    </p:set>
                                  </p:childTnLst>
                                </p:cTn>
                              </p:par>
                              <p:par>
                                <p:cTn id="189" presetID="1" presetClass="entr" presetSubtype="0" fill="hold" grpId="3" nodeType="withEffect">
                                  <p:stCondLst>
                                    <p:cond delay="0"/>
                                  </p:stCondLst>
                                  <p:childTnLst>
                                    <p:set>
                                      <p:cBhvr>
                                        <p:cTn id="190" dur="1" fill="hold">
                                          <p:stCondLst>
                                            <p:cond delay="0"/>
                                          </p:stCondLst>
                                        </p:cTn>
                                        <p:tgtEl>
                                          <p:spTgt spid="32"/>
                                        </p:tgtEl>
                                        <p:attrNameLst>
                                          <p:attrName>style.visibility</p:attrName>
                                        </p:attrNameLst>
                                      </p:cBhvr>
                                      <p:to>
                                        <p:strVal val="visible"/>
                                      </p:to>
                                    </p:set>
                                  </p:childTnLst>
                                </p:cTn>
                              </p:par>
                              <p:par>
                                <p:cTn id="191" presetID="1" presetClass="entr" presetSubtype="0" fill="hold" grpId="3" nodeType="withEffect">
                                  <p:stCondLst>
                                    <p:cond delay="0"/>
                                  </p:stCondLst>
                                  <p:childTnLst>
                                    <p:set>
                                      <p:cBhvr>
                                        <p:cTn id="192" dur="1" fill="hold">
                                          <p:stCondLst>
                                            <p:cond delay="0"/>
                                          </p:stCondLst>
                                        </p:cTn>
                                        <p:tgtEl>
                                          <p:spTgt spid="34"/>
                                        </p:tgtEl>
                                        <p:attrNameLst>
                                          <p:attrName>style.visibility</p:attrName>
                                        </p:attrNameLst>
                                      </p:cBhvr>
                                      <p:to>
                                        <p:strVal val="visible"/>
                                      </p:to>
                                    </p:se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1" presetClass="exit" presetSubtype="0" fill="hold" grpId="2" nodeType="clickEffect">
                                  <p:stCondLst>
                                    <p:cond delay="0"/>
                                  </p:stCondLst>
                                  <p:childTnLst>
                                    <p:set>
                                      <p:cBhvr>
                                        <p:cTn id="196" dur="1" fill="hold">
                                          <p:stCondLst>
                                            <p:cond delay="0"/>
                                          </p:stCondLst>
                                        </p:cTn>
                                        <p:tgtEl>
                                          <p:spTgt spid="24582"/>
                                        </p:tgtEl>
                                        <p:attrNameLst>
                                          <p:attrName>style.visibility</p:attrName>
                                        </p:attrNameLst>
                                      </p:cBhvr>
                                      <p:to>
                                        <p:strVal val="hidden"/>
                                      </p:to>
                                    </p:set>
                                  </p:childTnLst>
                                </p:cTn>
                              </p:par>
                              <p:par>
                                <p:cTn id="197" presetID="1" presetClass="exit" presetSubtype="0" fill="hold" grpId="4" nodeType="withEffect">
                                  <p:stCondLst>
                                    <p:cond delay="0"/>
                                  </p:stCondLst>
                                  <p:childTnLst>
                                    <p:set>
                                      <p:cBhvr>
                                        <p:cTn id="198" dur="1" fill="hold">
                                          <p:stCondLst>
                                            <p:cond delay="0"/>
                                          </p:stCondLst>
                                        </p:cTn>
                                        <p:tgtEl>
                                          <p:spTgt spid="18"/>
                                        </p:tgtEl>
                                        <p:attrNameLst>
                                          <p:attrName>style.visibility</p:attrName>
                                        </p:attrNameLst>
                                      </p:cBhvr>
                                      <p:to>
                                        <p:strVal val="hidden"/>
                                      </p:to>
                                    </p:set>
                                  </p:childTnLst>
                                </p:cTn>
                              </p:par>
                              <p:par>
                                <p:cTn id="199" presetID="1" presetClass="exit" presetSubtype="0" fill="hold" grpId="2" nodeType="withEffect">
                                  <p:stCondLst>
                                    <p:cond delay="0"/>
                                  </p:stCondLst>
                                  <p:childTnLst>
                                    <p:set>
                                      <p:cBhvr>
                                        <p:cTn id="200" dur="1" fill="hold">
                                          <p:stCondLst>
                                            <p:cond delay="0"/>
                                          </p:stCondLst>
                                        </p:cTn>
                                        <p:tgtEl>
                                          <p:spTgt spid="24600"/>
                                        </p:tgtEl>
                                        <p:attrNameLst>
                                          <p:attrName>style.visibility</p:attrName>
                                        </p:attrNameLst>
                                      </p:cBhvr>
                                      <p:to>
                                        <p:strVal val="hidden"/>
                                      </p:to>
                                    </p:set>
                                  </p:childTnLst>
                                </p:cTn>
                              </p:par>
                              <p:par>
                                <p:cTn id="201" presetID="1" presetClass="exit" presetSubtype="0" fill="hold" grpId="4" nodeType="withEffect">
                                  <p:stCondLst>
                                    <p:cond delay="0"/>
                                  </p:stCondLst>
                                  <p:childTnLst>
                                    <p:set>
                                      <p:cBhvr>
                                        <p:cTn id="202" dur="1" fill="hold">
                                          <p:stCondLst>
                                            <p:cond delay="0"/>
                                          </p:stCondLst>
                                        </p:cTn>
                                        <p:tgtEl>
                                          <p:spTgt spid="29"/>
                                        </p:tgtEl>
                                        <p:attrNameLst>
                                          <p:attrName>style.visibility</p:attrName>
                                        </p:attrNameLst>
                                      </p:cBhvr>
                                      <p:to>
                                        <p:strVal val="hidden"/>
                                      </p:to>
                                    </p:set>
                                  </p:childTnLst>
                                </p:cTn>
                              </p:par>
                              <p:par>
                                <p:cTn id="203" presetID="1" presetClass="exit" presetSubtype="0" fill="hold" grpId="2" nodeType="withEffect">
                                  <p:stCondLst>
                                    <p:cond delay="0"/>
                                  </p:stCondLst>
                                  <p:childTnLst>
                                    <p:set>
                                      <p:cBhvr>
                                        <p:cTn id="204" dur="1" fill="hold">
                                          <p:stCondLst>
                                            <p:cond delay="0"/>
                                          </p:stCondLst>
                                        </p:cTn>
                                        <p:tgtEl>
                                          <p:spTgt spid="24601"/>
                                        </p:tgtEl>
                                        <p:attrNameLst>
                                          <p:attrName>style.visibility</p:attrName>
                                        </p:attrNameLst>
                                      </p:cBhvr>
                                      <p:to>
                                        <p:strVal val="hidden"/>
                                      </p:to>
                                    </p:set>
                                  </p:childTnLst>
                                </p:cTn>
                              </p:par>
                              <p:par>
                                <p:cTn id="205" presetID="1" presetClass="exit" presetSubtype="0" fill="hold" grpId="2" nodeType="withEffect">
                                  <p:stCondLst>
                                    <p:cond delay="0"/>
                                  </p:stCondLst>
                                  <p:childTnLst>
                                    <p:set>
                                      <p:cBhvr>
                                        <p:cTn id="206" dur="1" fill="hold">
                                          <p:stCondLst>
                                            <p:cond delay="0"/>
                                          </p:stCondLst>
                                        </p:cTn>
                                        <p:tgtEl>
                                          <p:spTgt spid="24594"/>
                                        </p:tgtEl>
                                        <p:attrNameLst>
                                          <p:attrName>style.visibility</p:attrName>
                                        </p:attrNameLst>
                                      </p:cBhvr>
                                      <p:to>
                                        <p:strVal val="hidden"/>
                                      </p:to>
                                    </p:set>
                                  </p:childTnLst>
                                </p:cTn>
                              </p:par>
                              <p:par>
                                <p:cTn id="207" presetID="1" presetClass="exit" presetSubtype="0" fill="hold" grpId="4" nodeType="withEffect">
                                  <p:stCondLst>
                                    <p:cond delay="0"/>
                                  </p:stCondLst>
                                  <p:childTnLst>
                                    <p:set>
                                      <p:cBhvr>
                                        <p:cTn id="208" dur="1" fill="hold">
                                          <p:stCondLst>
                                            <p:cond delay="0"/>
                                          </p:stCondLst>
                                        </p:cTn>
                                        <p:tgtEl>
                                          <p:spTgt spid="6"/>
                                        </p:tgtEl>
                                        <p:attrNameLst>
                                          <p:attrName>style.visibility</p:attrName>
                                        </p:attrNameLst>
                                      </p:cBhvr>
                                      <p:to>
                                        <p:strVal val="hidden"/>
                                      </p:to>
                                    </p:set>
                                  </p:childTnLst>
                                </p:cTn>
                              </p:par>
                              <p:par>
                                <p:cTn id="209" presetID="1" presetClass="exit" presetSubtype="0" fill="hold" grpId="2" nodeType="withEffect">
                                  <p:stCondLst>
                                    <p:cond delay="0"/>
                                  </p:stCondLst>
                                  <p:childTnLst>
                                    <p:set>
                                      <p:cBhvr>
                                        <p:cTn id="210" dur="1" fill="hold">
                                          <p:stCondLst>
                                            <p:cond delay="0"/>
                                          </p:stCondLst>
                                        </p:cTn>
                                        <p:tgtEl>
                                          <p:spTgt spid="24583"/>
                                        </p:tgtEl>
                                        <p:attrNameLst>
                                          <p:attrName>style.visibility</p:attrName>
                                        </p:attrNameLst>
                                      </p:cBhvr>
                                      <p:to>
                                        <p:strVal val="hidden"/>
                                      </p:to>
                                    </p:set>
                                  </p:childTnLst>
                                </p:cTn>
                              </p:par>
                              <p:par>
                                <p:cTn id="211" presetID="1" presetClass="exit" presetSubtype="0" fill="hold" grpId="2" nodeType="withEffect">
                                  <p:stCondLst>
                                    <p:cond delay="0"/>
                                  </p:stCondLst>
                                  <p:childTnLst>
                                    <p:set>
                                      <p:cBhvr>
                                        <p:cTn id="212" dur="1" fill="hold">
                                          <p:stCondLst>
                                            <p:cond delay="0"/>
                                          </p:stCondLst>
                                        </p:cTn>
                                        <p:tgtEl>
                                          <p:spTgt spid="24598"/>
                                        </p:tgtEl>
                                        <p:attrNameLst>
                                          <p:attrName>style.visibility</p:attrName>
                                        </p:attrNameLst>
                                      </p:cBhvr>
                                      <p:to>
                                        <p:strVal val="hidden"/>
                                      </p:to>
                                    </p:set>
                                  </p:childTnLst>
                                </p:cTn>
                              </p:par>
                              <p:par>
                                <p:cTn id="213" presetID="1" presetClass="exit" presetSubtype="0" fill="hold" grpId="4" nodeType="withEffect">
                                  <p:stCondLst>
                                    <p:cond delay="0"/>
                                  </p:stCondLst>
                                  <p:childTnLst>
                                    <p:set>
                                      <p:cBhvr>
                                        <p:cTn id="214" dur="1" fill="hold">
                                          <p:stCondLst>
                                            <p:cond delay="0"/>
                                          </p:stCondLst>
                                        </p:cTn>
                                        <p:tgtEl>
                                          <p:spTgt spid="33"/>
                                        </p:tgtEl>
                                        <p:attrNameLst>
                                          <p:attrName>style.visibility</p:attrName>
                                        </p:attrNameLst>
                                      </p:cBhvr>
                                      <p:to>
                                        <p:strVal val="hidden"/>
                                      </p:to>
                                    </p:set>
                                  </p:childTnLst>
                                </p:cTn>
                              </p:par>
                              <p:par>
                                <p:cTn id="215" presetID="1" presetClass="exit" presetSubtype="0" fill="hold" grpId="4" nodeType="withEffect">
                                  <p:stCondLst>
                                    <p:cond delay="0"/>
                                  </p:stCondLst>
                                  <p:childTnLst>
                                    <p:set>
                                      <p:cBhvr>
                                        <p:cTn id="216" dur="1" fill="hold">
                                          <p:stCondLst>
                                            <p:cond delay="0"/>
                                          </p:stCondLst>
                                        </p:cTn>
                                        <p:tgtEl>
                                          <p:spTgt spid="34"/>
                                        </p:tgtEl>
                                        <p:attrNameLst>
                                          <p:attrName>style.visibility</p:attrName>
                                        </p:attrNameLst>
                                      </p:cBhvr>
                                      <p:to>
                                        <p:strVal val="hidden"/>
                                      </p:to>
                                    </p:set>
                                  </p:childTnLst>
                                </p:cTn>
                              </p:par>
                              <p:par>
                                <p:cTn id="217" presetID="1" presetClass="exit" presetSubtype="0" fill="hold" grpId="4" nodeType="withEffect">
                                  <p:stCondLst>
                                    <p:cond delay="0"/>
                                  </p:stCondLst>
                                  <p:childTnLst>
                                    <p:set>
                                      <p:cBhvr>
                                        <p:cTn id="218" dur="1" fill="hold">
                                          <p:stCondLst>
                                            <p:cond delay="0"/>
                                          </p:stCondLst>
                                        </p:cTn>
                                        <p:tgtEl>
                                          <p:spTgt spid="32"/>
                                        </p:tgtEl>
                                        <p:attrNameLst>
                                          <p:attrName>style.visibility</p:attrName>
                                        </p:attrNameLst>
                                      </p:cBhvr>
                                      <p:to>
                                        <p:strVal val="hidden"/>
                                      </p:to>
                                    </p:set>
                                  </p:childTnLst>
                                </p:cTn>
                              </p:par>
                              <p:par>
                                <p:cTn id="219" presetID="1" presetClass="exit" presetSubtype="0" fill="hold" grpId="4" nodeType="withEffect">
                                  <p:stCondLst>
                                    <p:cond delay="0"/>
                                  </p:stCondLst>
                                  <p:childTnLst>
                                    <p:set>
                                      <p:cBhvr>
                                        <p:cTn id="220" dur="1" fill="hold">
                                          <p:stCondLst>
                                            <p:cond delay="0"/>
                                          </p:stCondLst>
                                        </p:cTn>
                                        <p:tgtEl>
                                          <p:spTgt spid="31"/>
                                        </p:tgtEl>
                                        <p:attrNameLst>
                                          <p:attrName>style.visibility</p:attrName>
                                        </p:attrNameLst>
                                      </p:cBhvr>
                                      <p:to>
                                        <p:strVal val="hidden"/>
                                      </p:to>
                                    </p:set>
                                  </p:childTnLst>
                                </p:cTn>
                              </p:par>
                              <p:par>
                                <p:cTn id="221" presetID="1" presetClass="exit" presetSubtype="0" fill="hold" grpId="2" nodeType="withEffect">
                                  <p:stCondLst>
                                    <p:cond delay="0"/>
                                  </p:stCondLst>
                                  <p:childTnLst>
                                    <p:set>
                                      <p:cBhvr>
                                        <p:cTn id="222" dur="1" fill="hold">
                                          <p:stCondLst>
                                            <p:cond delay="0"/>
                                          </p:stCondLst>
                                        </p:cTn>
                                        <p:tgtEl>
                                          <p:spTgt spid="24603"/>
                                        </p:tgtEl>
                                        <p:attrNameLst>
                                          <p:attrName>style.visibility</p:attrName>
                                        </p:attrNameLst>
                                      </p:cBhvr>
                                      <p:to>
                                        <p:strVal val="hidden"/>
                                      </p:to>
                                    </p:set>
                                  </p:childTnLst>
                                </p:cTn>
                              </p:par>
                              <p:par>
                                <p:cTn id="223" presetID="1" presetClass="exit" presetSubtype="0" fill="hold" grpId="4" nodeType="withEffect">
                                  <p:stCondLst>
                                    <p:cond delay="0"/>
                                  </p:stCondLst>
                                  <p:childTnLst>
                                    <p:set>
                                      <p:cBhvr>
                                        <p:cTn id="224" dur="1" fill="hold">
                                          <p:stCondLst>
                                            <p:cond delay="0"/>
                                          </p:stCondLst>
                                        </p:cTn>
                                        <p:tgtEl>
                                          <p:spTgt spid="20"/>
                                        </p:tgtEl>
                                        <p:attrNameLst>
                                          <p:attrName>style.visibility</p:attrName>
                                        </p:attrNameLst>
                                      </p:cBhvr>
                                      <p:to>
                                        <p:strVal val="hidden"/>
                                      </p:to>
                                    </p:set>
                                  </p:childTnLst>
                                </p:cTn>
                              </p:par>
                              <p:par>
                                <p:cTn id="225" presetID="1" presetClass="exit" presetSubtype="0" fill="hold" grpId="4" nodeType="withEffect">
                                  <p:stCondLst>
                                    <p:cond delay="0"/>
                                  </p:stCondLst>
                                  <p:childTnLst>
                                    <p:set>
                                      <p:cBhvr>
                                        <p:cTn id="226" dur="1" fill="hold">
                                          <p:stCondLst>
                                            <p:cond delay="0"/>
                                          </p:stCondLst>
                                        </p:cTn>
                                        <p:tgtEl>
                                          <p:spTgt spid="17"/>
                                        </p:tgtEl>
                                        <p:attrNameLst>
                                          <p:attrName>style.visibility</p:attrName>
                                        </p:attrNameLst>
                                      </p:cBhvr>
                                      <p:to>
                                        <p:strVal val="hidden"/>
                                      </p:to>
                                    </p:set>
                                  </p:childTnLst>
                                </p:cTn>
                              </p:par>
                            </p:childTnLst>
                          </p:cTn>
                        </p:par>
                      </p:childTnLst>
                    </p:cTn>
                  </p:par>
                  <p:par>
                    <p:cTn id="227" fill="hold" nodeType="clickPar">
                      <p:stCondLst>
                        <p:cond delay="indefinite"/>
                      </p:stCondLst>
                      <p:childTnLst>
                        <p:par>
                          <p:cTn id="228" fill="hold" nodeType="withGroup">
                            <p:stCondLst>
                              <p:cond delay="0"/>
                            </p:stCondLst>
                            <p:childTnLst>
                              <p:par>
                                <p:cTn id="229" presetID="1" presetClass="exit" presetSubtype="0" fill="hold" grpId="0" nodeType="clickEffect">
                                  <p:stCondLst>
                                    <p:cond delay="0"/>
                                  </p:stCondLst>
                                  <p:childTnLst>
                                    <p:set>
                                      <p:cBhvr>
                                        <p:cTn id="230" dur="1" fill="hold">
                                          <p:stCondLst>
                                            <p:cond delay="0"/>
                                          </p:stCondLst>
                                        </p:cTn>
                                        <p:tgtEl>
                                          <p:spTgt spid="88"/>
                                        </p:tgtEl>
                                        <p:attrNameLst>
                                          <p:attrName>style.visibility</p:attrName>
                                        </p:attrNameLst>
                                      </p:cBhvr>
                                      <p:to>
                                        <p:strVal val="hidden"/>
                                      </p:to>
                                    </p:set>
                                  </p:childTnLst>
                                </p:cTn>
                              </p:par>
                            </p:childTnLst>
                          </p:cTn>
                        </p:par>
                      </p:childTnLst>
                    </p:cTn>
                  </p:par>
                  <p:par>
                    <p:cTn id="231" fill="hold" nodeType="clickPar">
                      <p:stCondLst>
                        <p:cond delay="indefinite"/>
                      </p:stCondLst>
                      <p:childTnLst>
                        <p:par>
                          <p:cTn id="232" fill="hold" nodeType="withGroup">
                            <p:stCondLst>
                              <p:cond delay="0"/>
                            </p:stCondLst>
                            <p:childTnLst>
                              <p:par>
                                <p:cTn id="233" presetID="1" presetClass="entr" presetSubtype="0" fill="hold" grpId="3" nodeType="clickEffect">
                                  <p:stCondLst>
                                    <p:cond delay="0"/>
                                  </p:stCondLst>
                                  <p:childTnLst>
                                    <p:set>
                                      <p:cBhvr>
                                        <p:cTn id="234" dur="1" fill="hold">
                                          <p:stCondLst>
                                            <p:cond delay="0"/>
                                          </p:stCondLst>
                                        </p:cTn>
                                        <p:tgtEl>
                                          <p:spTgt spid="24582"/>
                                        </p:tgtEl>
                                        <p:attrNameLst>
                                          <p:attrName>style.visibility</p:attrName>
                                        </p:attrNameLst>
                                      </p:cBhvr>
                                      <p:to>
                                        <p:strVal val="visible"/>
                                      </p:to>
                                    </p:set>
                                  </p:childTnLst>
                                </p:cTn>
                              </p:par>
                              <p:par>
                                <p:cTn id="235" presetID="1" presetClass="entr" presetSubtype="0" fill="hold" grpId="5" nodeType="withEffect">
                                  <p:stCondLst>
                                    <p:cond delay="0"/>
                                  </p:stCondLst>
                                  <p:childTnLst>
                                    <p:set>
                                      <p:cBhvr>
                                        <p:cTn id="236" dur="1" fill="hold">
                                          <p:stCondLst>
                                            <p:cond delay="0"/>
                                          </p:stCondLst>
                                        </p:cTn>
                                        <p:tgtEl>
                                          <p:spTgt spid="18"/>
                                        </p:tgtEl>
                                        <p:attrNameLst>
                                          <p:attrName>style.visibility</p:attrName>
                                        </p:attrNameLst>
                                      </p:cBhvr>
                                      <p:to>
                                        <p:strVal val="visible"/>
                                      </p:to>
                                    </p:set>
                                  </p:childTnLst>
                                </p:cTn>
                              </p:par>
                              <p:par>
                                <p:cTn id="237" presetID="1" presetClass="entr" presetSubtype="0" fill="hold" grpId="3" nodeType="withEffect">
                                  <p:stCondLst>
                                    <p:cond delay="0"/>
                                  </p:stCondLst>
                                  <p:childTnLst>
                                    <p:set>
                                      <p:cBhvr>
                                        <p:cTn id="238" dur="1" fill="hold">
                                          <p:stCondLst>
                                            <p:cond delay="0"/>
                                          </p:stCondLst>
                                        </p:cTn>
                                        <p:tgtEl>
                                          <p:spTgt spid="24600"/>
                                        </p:tgtEl>
                                        <p:attrNameLst>
                                          <p:attrName>style.visibility</p:attrName>
                                        </p:attrNameLst>
                                      </p:cBhvr>
                                      <p:to>
                                        <p:strVal val="visible"/>
                                      </p:to>
                                    </p:set>
                                  </p:childTnLst>
                                </p:cTn>
                              </p:par>
                              <p:par>
                                <p:cTn id="239" presetID="1" presetClass="entr" presetSubtype="0" fill="hold" grpId="5" nodeType="withEffect">
                                  <p:stCondLst>
                                    <p:cond delay="0"/>
                                  </p:stCondLst>
                                  <p:childTnLst>
                                    <p:set>
                                      <p:cBhvr>
                                        <p:cTn id="240" dur="1" fill="hold">
                                          <p:stCondLst>
                                            <p:cond delay="0"/>
                                          </p:stCondLst>
                                        </p:cTn>
                                        <p:tgtEl>
                                          <p:spTgt spid="29"/>
                                        </p:tgtEl>
                                        <p:attrNameLst>
                                          <p:attrName>style.visibility</p:attrName>
                                        </p:attrNameLst>
                                      </p:cBhvr>
                                      <p:to>
                                        <p:strVal val="visible"/>
                                      </p:to>
                                    </p:set>
                                  </p:childTnLst>
                                </p:cTn>
                              </p:par>
                              <p:par>
                                <p:cTn id="241" presetID="1" presetClass="entr" presetSubtype="0" fill="hold" grpId="3" nodeType="withEffect">
                                  <p:stCondLst>
                                    <p:cond delay="0"/>
                                  </p:stCondLst>
                                  <p:childTnLst>
                                    <p:set>
                                      <p:cBhvr>
                                        <p:cTn id="242" dur="1" fill="hold">
                                          <p:stCondLst>
                                            <p:cond delay="0"/>
                                          </p:stCondLst>
                                        </p:cTn>
                                        <p:tgtEl>
                                          <p:spTgt spid="24601"/>
                                        </p:tgtEl>
                                        <p:attrNameLst>
                                          <p:attrName>style.visibility</p:attrName>
                                        </p:attrNameLst>
                                      </p:cBhvr>
                                      <p:to>
                                        <p:strVal val="visible"/>
                                      </p:to>
                                    </p:set>
                                  </p:childTnLst>
                                </p:cTn>
                              </p:par>
                              <p:par>
                                <p:cTn id="243" presetID="1" presetClass="entr" presetSubtype="0" fill="hold" grpId="3" nodeType="withEffect">
                                  <p:stCondLst>
                                    <p:cond delay="0"/>
                                  </p:stCondLst>
                                  <p:childTnLst>
                                    <p:set>
                                      <p:cBhvr>
                                        <p:cTn id="244" dur="1" fill="hold">
                                          <p:stCondLst>
                                            <p:cond delay="0"/>
                                          </p:stCondLst>
                                        </p:cTn>
                                        <p:tgtEl>
                                          <p:spTgt spid="24594"/>
                                        </p:tgtEl>
                                        <p:attrNameLst>
                                          <p:attrName>style.visibility</p:attrName>
                                        </p:attrNameLst>
                                      </p:cBhvr>
                                      <p:to>
                                        <p:strVal val="visible"/>
                                      </p:to>
                                    </p:set>
                                  </p:childTnLst>
                                </p:cTn>
                              </p:par>
                              <p:par>
                                <p:cTn id="245" presetID="1" presetClass="entr" presetSubtype="0" fill="hold" grpId="5" nodeType="withEffect">
                                  <p:stCondLst>
                                    <p:cond delay="0"/>
                                  </p:stCondLst>
                                  <p:childTnLst>
                                    <p:set>
                                      <p:cBhvr>
                                        <p:cTn id="246" dur="1" fill="hold">
                                          <p:stCondLst>
                                            <p:cond delay="0"/>
                                          </p:stCondLst>
                                        </p:cTn>
                                        <p:tgtEl>
                                          <p:spTgt spid="6"/>
                                        </p:tgtEl>
                                        <p:attrNameLst>
                                          <p:attrName>style.visibility</p:attrName>
                                        </p:attrNameLst>
                                      </p:cBhvr>
                                      <p:to>
                                        <p:strVal val="visible"/>
                                      </p:to>
                                    </p:set>
                                  </p:childTnLst>
                                </p:cTn>
                              </p:par>
                              <p:par>
                                <p:cTn id="247" presetID="1" presetClass="entr" presetSubtype="0" fill="hold" grpId="3" nodeType="withEffect">
                                  <p:stCondLst>
                                    <p:cond delay="0"/>
                                  </p:stCondLst>
                                  <p:childTnLst>
                                    <p:set>
                                      <p:cBhvr>
                                        <p:cTn id="248" dur="1" fill="hold">
                                          <p:stCondLst>
                                            <p:cond delay="0"/>
                                          </p:stCondLst>
                                        </p:cTn>
                                        <p:tgtEl>
                                          <p:spTgt spid="24583"/>
                                        </p:tgtEl>
                                        <p:attrNameLst>
                                          <p:attrName>style.visibility</p:attrName>
                                        </p:attrNameLst>
                                      </p:cBhvr>
                                      <p:to>
                                        <p:strVal val="visible"/>
                                      </p:to>
                                    </p:set>
                                  </p:childTnLst>
                                </p:cTn>
                              </p:par>
                              <p:par>
                                <p:cTn id="249" presetID="1" presetClass="entr" presetSubtype="0" fill="hold" grpId="3" nodeType="withEffect">
                                  <p:stCondLst>
                                    <p:cond delay="0"/>
                                  </p:stCondLst>
                                  <p:childTnLst>
                                    <p:set>
                                      <p:cBhvr>
                                        <p:cTn id="250" dur="1" fill="hold">
                                          <p:stCondLst>
                                            <p:cond delay="0"/>
                                          </p:stCondLst>
                                        </p:cTn>
                                        <p:tgtEl>
                                          <p:spTgt spid="24598"/>
                                        </p:tgtEl>
                                        <p:attrNameLst>
                                          <p:attrName>style.visibility</p:attrName>
                                        </p:attrNameLst>
                                      </p:cBhvr>
                                      <p:to>
                                        <p:strVal val="visible"/>
                                      </p:to>
                                    </p:set>
                                  </p:childTnLst>
                                </p:cTn>
                              </p:par>
                              <p:par>
                                <p:cTn id="251" presetID="1" presetClass="entr" presetSubtype="0" fill="hold" grpId="5" nodeType="withEffect">
                                  <p:stCondLst>
                                    <p:cond delay="0"/>
                                  </p:stCondLst>
                                  <p:childTnLst>
                                    <p:set>
                                      <p:cBhvr>
                                        <p:cTn id="252" dur="1" fill="hold">
                                          <p:stCondLst>
                                            <p:cond delay="0"/>
                                          </p:stCondLst>
                                        </p:cTn>
                                        <p:tgtEl>
                                          <p:spTgt spid="33"/>
                                        </p:tgtEl>
                                        <p:attrNameLst>
                                          <p:attrName>style.visibility</p:attrName>
                                        </p:attrNameLst>
                                      </p:cBhvr>
                                      <p:to>
                                        <p:strVal val="visible"/>
                                      </p:to>
                                    </p:set>
                                  </p:childTnLst>
                                </p:cTn>
                              </p:par>
                              <p:par>
                                <p:cTn id="253" presetID="1" presetClass="entr" presetSubtype="0" fill="hold" grpId="5" nodeType="withEffect">
                                  <p:stCondLst>
                                    <p:cond delay="0"/>
                                  </p:stCondLst>
                                  <p:childTnLst>
                                    <p:set>
                                      <p:cBhvr>
                                        <p:cTn id="254" dur="1" fill="hold">
                                          <p:stCondLst>
                                            <p:cond delay="0"/>
                                          </p:stCondLst>
                                        </p:cTn>
                                        <p:tgtEl>
                                          <p:spTgt spid="34"/>
                                        </p:tgtEl>
                                        <p:attrNameLst>
                                          <p:attrName>style.visibility</p:attrName>
                                        </p:attrNameLst>
                                      </p:cBhvr>
                                      <p:to>
                                        <p:strVal val="visible"/>
                                      </p:to>
                                    </p:set>
                                  </p:childTnLst>
                                </p:cTn>
                              </p:par>
                              <p:par>
                                <p:cTn id="255" presetID="1" presetClass="entr" presetSubtype="0" fill="hold" grpId="5" nodeType="withEffect">
                                  <p:stCondLst>
                                    <p:cond delay="0"/>
                                  </p:stCondLst>
                                  <p:childTnLst>
                                    <p:set>
                                      <p:cBhvr>
                                        <p:cTn id="256" dur="1" fill="hold">
                                          <p:stCondLst>
                                            <p:cond delay="0"/>
                                          </p:stCondLst>
                                        </p:cTn>
                                        <p:tgtEl>
                                          <p:spTgt spid="32"/>
                                        </p:tgtEl>
                                        <p:attrNameLst>
                                          <p:attrName>style.visibility</p:attrName>
                                        </p:attrNameLst>
                                      </p:cBhvr>
                                      <p:to>
                                        <p:strVal val="visible"/>
                                      </p:to>
                                    </p:set>
                                  </p:childTnLst>
                                </p:cTn>
                              </p:par>
                              <p:par>
                                <p:cTn id="257" presetID="1" presetClass="entr" presetSubtype="0" fill="hold" grpId="5" nodeType="withEffect">
                                  <p:stCondLst>
                                    <p:cond delay="0"/>
                                  </p:stCondLst>
                                  <p:childTnLst>
                                    <p:set>
                                      <p:cBhvr>
                                        <p:cTn id="258" dur="1" fill="hold">
                                          <p:stCondLst>
                                            <p:cond delay="0"/>
                                          </p:stCondLst>
                                        </p:cTn>
                                        <p:tgtEl>
                                          <p:spTgt spid="31"/>
                                        </p:tgtEl>
                                        <p:attrNameLst>
                                          <p:attrName>style.visibility</p:attrName>
                                        </p:attrNameLst>
                                      </p:cBhvr>
                                      <p:to>
                                        <p:strVal val="visible"/>
                                      </p:to>
                                    </p:set>
                                  </p:childTnLst>
                                </p:cTn>
                              </p:par>
                              <p:par>
                                <p:cTn id="259" presetID="1" presetClass="entr" presetSubtype="0" fill="hold" grpId="3" nodeType="withEffect">
                                  <p:stCondLst>
                                    <p:cond delay="0"/>
                                  </p:stCondLst>
                                  <p:childTnLst>
                                    <p:set>
                                      <p:cBhvr>
                                        <p:cTn id="260" dur="1" fill="hold">
                                          <p:stCondLst>
                                            <p:cond delay="0"/>
                                          </p:stCondLst>
                                        </p:cTn>
                                        <p:tgtEl>
                                          <p:spTgt spid="24603"/>
                                        </p:tgtEl>
                                        <p:attrNameLst>
                                          <p:attrName>style.visibility</p:attrName>
                                        </p:attrNameLst>
                                      </p:cBhvr>
                                      <p:to>
                                        <p:strVal val="visible"/>
                                      </p:to>
                                    </p:set>
                                  </p:childTnLst>
                                </p:cTn>
                              </p:par>
                              <p:par>
                                <p:cTn id="261" presetID="1" presetClass="entr" presetSubtype="0" fill="hold" grpId="5" nodeType="withEffect">
                                  <p:stCondLst>
                                    <p:cond delay="0"/>
                                  </p:stCondLst>
                                  <p:childTnLst>
                                    <p:set>
                                      <p:cBhvr>
                                        <p:cTn id="262" dur="1" fill="hold">
                                          <p:stCondLst>
                                            <p:cond delay="0"/>
                                          </p:stCondLst>
                                        </p:cTn>
                                        <p:tgtEl>
                                          <p:spTgt spid="20"/>
                                        </p:tgtEl>
                                        <p:attrNameLst>
                                          <p:attrName>style.visibility</p:attrName>
                                        </p:attrNameLst>
                                      </p:cBhvr>
                                      <p:to>
                                        <p:strVal val="visible"/>
                                      </p:to>
                                    </p:set>
                                  </p:childTnLst>
                                </p:cTn>
                              </p:par>
                              <p:par>
                                <p:cTn id="263" presetID="1" presetClass="entr" presetSubtype="0" fill="hold" grpId="5" nodeType="withEffect">
                                  <p:stCondLst>
                                    <p:cond delay="0"/>
                                  </p:stCondLst>
                                  <p:childTnLst>
                                    <p:set>
                                      <p:cBhvr>
                                        <p:cTn id="264" dur="1" fill="hold">
                                          <p:stCondLst>
                                            <p:cond delay="0"/>
                                          </p:stCondLst>
                                        </p:cTn>
                                        <p:tgtEl>
                                          <p:spTgt spid="17"/>
                                        </p:tgtEl>
                                        <p:attrNameLst>
                                          <p:attrName>style.visibility</p:attrName>
                                        </p:attrNameLst>
                                      </p:cBhvr>
                                      <p:to>
                                        <p:strVal val="visible"/>
                                      </p:to>
                                    </p:set>
                                  </p:childTnLst>
                                </p:cTn>
                              </p:par>
                            </p:childTnLst>
                          </p:cTn>
                        </p:par>
                      </p:childTnLst>
                    </p:cTn>
                  </p:par>
                  <p:par>
                    <p:cTn id="265" fill="hold" nodeType="clickPar">
                      <p:stCondLst>
                        <p:cond delay="indefinite"/>
                      </p:stCondLst>
                      <p:childTnLst>
                        <p:par>
                          <p:cTn id="266" fill="hold" nodeType="withGroup">
                            <p:stCondLst>
                              <p:cond delay="0"/>
                            </p:stCondLst>
                            <p:childTnLst>
                              <p:par>
                                <p:cTn id="267" presetID="1" presetClass="exit" presetSubtype="0" fill="hold" grpId="4" nodeType="clickEffect">
                                  <p:stCondLst>
                                    <p:cond delay="0"/>
                                  </p:stCondLst>
                                  <p:childTnLst>
                                    <p:set>
                                      <p:cBhvr>
                                        <p:cTn id="268" dur="1" fill="hold">
                                          <p:stCondLst>
                                            <p:cond delay="0"/>
                                          </p:stCondLst>
                                        </p:cTn>
                                        <p:tgtEl>
                                          <p:spTgt spid="24600"/>
                                        </p:tgtEl>
                                        <p:attrNameLst>
                                          <p:attrName>style.visibility</p:attrName>
                                        </p:attrNameLst>
                                      </p:cBhvr>
                                      <p:to>
                                        <p:strVal val="hidden"/>
                                      </p:to>
                                    </p:set>
                                  </p:childTnLst>
                                </p:cTn>
                              </p:par>
                              <p:par>
                                <p:cTn id="269" presetID="1" presetClass="exit" presetSubtype="0" fill="hold" grpId="4" nodeType="withEffect">
                                  <p:stCondLst>
                                    <p:cond delay="0"/>
                                  </p:stCondLst>
                                  <p:childTnLst>
                                    <p:set>
                                      <p:cBhvr>
                                        <p:cTn id="270" dur="1" fill="hold">
                                          <p:stCondLst>
                                            <p:cond delay="0"/>
                                          </p:stCondLst>
                                        </p:cTn>
                                        <p:tgtEl>
                                          <p:spTgt spid="24596"/>
                                        </p:tgtEl>
                                        <p:attrNameLst>
                                          <p:attrName>style.visibility</p:attrName>
                                        </p:attrNameLst>
                                      </p:cBhvr>
                                      <p:to>
                                        <p:strVal val="hidden"/>
                                      </p:to>
                                    </p:set>
                                  </p:childTnLst>
                                </p:cTn>
                              </p:par>
                              <p:par>
                                <p:cTn id="271" presetID="1" presetClass="exit" presetSubtype="0" fill="hold" grpId="4" nodeType="withEffect">
                                  <p:stCondLst>
                                    <p:cond delay="0"/>
                                  </p:stCondLst>
                                  <p:childTnLst>
                                    <p:set>
                                      <p:cBhvr>
                                        <p:cTn id="272" dur="1" fill="hold">
                                          <p:stCondLst>
                                            <p:cond delay="0"/>
                                          </p:stCondLst>
                                        </p:cTn>
                                        <p:tgtEl>
                                          <p:spTgt spid="24582"/>
                                        </p:tgtEl>
                                        <p:attrNameLst>
                                          <p:attrName>style.visibility</p:attrName>
                                        </p:attrNameLst>
                                      </p:cBhvr>
                                      <p:to>
                                        <p:strVal val="hidden"/>
                                      </p:to>
                                    </p:set>
                                  </p:childTnLst>
                                </p:cTn>
                              </p:par>
                              <p:par>
                                <p:cTn id="273" presetID="1" presetClass="exit" presetSubtype="0" fill="hold" grpId="4" nodeType="withEffect">
                                  <p:stCondLst>
                                    <p:cond delay="0"/>
                                  </p:stCondLst>
                                  <p:childTnLst>
                                    <p:set>
                                      <p:cBhvr>
                                        <p:cTn id="274" dur="1" fill="hold">
                                          <p:stCondLst>
                                            <p:cond delay="0"/>
                                          </p:stCondLst>
                                        </p:cTn>
                                        <p:tgtEl>
                                          <p:spTgt spid="24594"/>
                                        </p:tgtEl>
                                        <p:attrNameLst>
                                          <p:attrName>style.visibility</p:attrName>
                                        </p:attrNameLst>
                                      </p:cBhvr>
                                      <p:to>
                                        <p:strVal val="hidden"/>
                                      </p:to>
                                    </p:set>
                                  </p:childTnLst>
                                </p:cTn>
                              </p:par>
                              <p:par>
                                <p:cTn id="275" presetID="1" presetClass="exit" presetSubtype="0" fill="hold" grpId="4" nodeType="withEffect">
                                  <p:stCondLst>
                                    <p:cond delay="0"/>
                                  </p:stCondLst>
                                  <p:childTnLst>
                                    <p:set>
                                      <p:cBhvr>
                                        <p:cTn id="276" dur="1" fill="hold">
                                          <p:stCondLst>
                                            <p:cond delay="0"/>
                                          </p:stCondLst>
                                        </p:cTn>
                                        <p:tgtEl>
                                          <p:spTgt spid="24597"/>
                                        </p:tgtEl>
                                        <p:attrNameLst>
                                          <p:attrName>style.visibility</p:attrName>
                                        </p:attrNameLst>
                                      </p:cBhvr>
                                      <p:to>
                                        <p:strVal val="hidden"/>
                                      </p:to>
                                    </p:set>
                                  </p:childTnLst>
                                </p:cTn>
                              </p:par>
                              <p:par>
                                <p:cTn id="277" presetID="1" presetClass="exit" presetSubtype="0" fill="hold" grpId="4" nodeType="withEffect">
                                  <p:stCondLst>
                                    <p:cond delay="0"/>
                                  </p:stCondLst>
                                  <p:childTnLst>
                                    <p:set>
                                      <p:cBhvr>
                                        <p:cTn id="278" dur="1" fill="hold">
                                          <p:stCondLst>
                                            <p:cond delay="0"/>
                                          </p:stCondLst>
                                        </p:cTn>
                                        <p:tgtEl>
                                          <p:spTgt spid="24601"/>
                                        </p:tgtEl>
                                        <p:attrNameLst>
                                          <p:attrName>style.visibility</p:attrName>
                                        </p:attrNameLst>
                                      </p:cBhvr>
                                      <p:to>
                                        <p:strVal val="hidden"/>
                                      </p:to>
                                    </p:set>
                                  </p:childTnLst>
                                </p:cTn>
                              </p:par>
                              <p:par>
                                <p:cTn id="279" presetID="1" presetClass="exit" presetSubtype="0" fill="hold" grpId="4" nodeType="withEffect">
                                  <p:stCondLst>
                                    <p:cond delay="0"/>
                                  </p:stCondLst>
                                  <p:childTnLst>
                                    <p:set>
                                      <p:cBhvr>
                                        <p:cTn id="280" dur="1" fill="hold">
                                          <p:stCondLst>
                                            <p:cond delay="0"/>
                                          </p:stCondLst>
                                        </p:cTn>
                                        <p:tgtEl>
                                          <p:spTgt spid="24605"/>
                                        </p:tgtEl>
                                        <p:attrNameLst>
                                          <p:attrName>style.visibility</p:attrName>
                                        </p:attrNameLst>
                                      </p:cBhvr>
                                      <p:to>
                                        <p:strVal val="hidden"/>
                                      </p:to>
                                    </p:set>
                                  </p:childTnLst>
                                </p:cTn>
                              </p:par>
                              <p:par>
                                <p:cTn id="281" presetID="1" presetClass="exit" presetSubtype="0" fill="hold" grpId="4" nodeType="withEffect">
                                  <p:stCondLst>
                                    <p:cond delay="0"/>
                                  </p:stCondLst>
                                  <p:childTnLst>
                                    <p:set>
                                      <p:cBhvr>
                                        <p:cTn id="282" dur="1" fill="hold">
                                          <p:stCondLst>
                                            <p:cond delay="0"/>
                                          </p:stCondLst>
                                        </p:cTn>
                                        <p:tgtEl>
                                          <p:spTgt spid="24602"/>
                                        </p:tgtEl>
                                        <p:attrNameLst>
                                          <p:attrName>style.visibility</p:attrName>
                                        </p:attrNameLst>
                                      </p:cBhvr>
                                      <p:to>
                                        <p:strVal val="hidden"/>
                                      </p:to>
                                    </p:set>
                                  </p:childTnLst>
                                </p:cTn>
                              </p:par>
                              <p:par>
                                <p:cTn id="283" presetID="1" presetClass="exit" presetSubtype="0" fill="hold" grpId="4" nodeType="withEffect">
                                  <p:stCondLst>
                                    <p:cond delay="0"/>
                                  </p:stCondLst>
                                  <p:childTnLst>
                                    <p:set>
                                      <p:cBhvr>
                                        <p:cTn id="284" dur="1" fill="hold">
                                          <p:stCondLst>
                                            <p:cond delay="0"/>
                                          </p:stCondLst>
                                        </p:cTn>
                                        <p:tgtEl>
                                          <p:spTgt spid="24598"/>
                                        </p:tgtEl>
                                        <p:attrNameLst>
                                          <p:attrName>style.visibility</p:attrName>
                                        </p:attrNameLst>
                                      </p:cBhvr>
                                      <p:to>
                                        <p:strVal val="hidden"/>
                                      </p:to>
                                    </p:set>
                                  </p:childTnLst>
                                </p:cTn>
                              </p:par>
                              <p:par>
                                <p:cTn id="285" presetID="1" presetClass="exit" presetSubtype="0" fill="hold" grpId="4" nodeType="withEffect">
                                  <p:stCondLst>
                                    <p:cond delay="0"/>
                                  </p:stCondLst>
                                  <p:childTnLst>
                                    <p:set>
                                      <p:cBhvr>
                                        <p:cTn id="286" dur="1" fill="hold">
                                          <p:stCondLst>
                                            <p:cond delay="0"/>
                                          </p:stCondLst>
                                        </p:cTn>
                                        <p:tgtEl>
                                          <p:spTgt spid="24583"/>
                                        </p:tgtEl>
                                        <p:attrNameLst>
                                          <p:attrName>style.visibility</p:attrName>
                                        </p:attrNameLst>
                                      </p:cBhvr>
                                      <p:to>
                                        <p:strVal val="hidden"/>
                                      </p:to>
                                    </p:set>
                                  </p:childTnLst>
                                </p:cTn>
                              </p:par>
                              <p:par>
                                <p:cTn id="287" presetID="1" presetClass="exit" presetSubtype="0" fill="hold" grpId="4" nodeType="withEffect">
                                  <p:stCondLst>
                                    <p:cond delay="0"/>
                                  </p:stCondLst>
                                  <p:childTnLst>
                                    <p:set>
                                      <p:cBhvr>
                                        <p:cTn id="288" dur="1" fill="hold">
                                          <p:stCondLst>
                                            <p:cond delay="0"/>
                                          </p:stCondLst>
                                        </p:cTn>
                                        <p:tgtEl>
                                          <p:spTgt spid="24580"/>
                                        </p:tgtEl>
                                        <p:attrNameLst>
                                          <p:attrName>style.visibility</p:attrName>
                                        </p:attrNameLst>
                                      </p:cBhvr>
                                      <p:to>
                                        <p:strVal val="hidden"/>
                                      </p:to>
                                    </p:set>
                                  </p:childTnLst>
                                </p:cTn>
                              </p:par>
                              <p:par>
                                <p:cTn id="289" presetID="1" presetClass="exit" presetSubtype="0" fill="hold" grpId="4" nodeType="withEffect">
                                  <p:stCondLst>
                                    <p:cond delay="0"/>
                                  </p:stCondLst>
                                  <p:childTnLst>
                                    <p:set>
                                      <p:cBhvr>
                                        <p:cTn id="290" dur="1" fill="hold">
                                          <p:stCondLst>
                                            <p:cond delay="0"/>
                                          </p:stCondLst>
                                        </p:cTn>
                                        <p:tgtEl>
                                          <p:spTgt spid="24599"/>
                                        </p:tgtEl>
                                        <p:attrNameLst>
                                          <p:attrName>style.visibility</p:attrName>
                                        </p:attrNameLst>
                                      </p:cBhvr>
                                      <p:to>
                                        <p:strVal val="hidden"/>
                                      </p:to>
                                    </p:set>
                                  </p:childTnLst>
                                </p:cTn>
                              </p:par>
                              <p:par>
                                <p:cTn id="291" presetID="1" presetClass="exit" presetSubtype="0" fill="hold" grpId="4" nodeType="withEffect">
                                  <p:stCondLst>
                                    <p:cond delay="0"/>
                                  </p:stCondLst>
                                  <p:childTnLst>
                                    <p:set>
                                      <p:cBhvr>
                                        <p:cTn id="292" dur="1" fill="hold">
                                          <p:stCondLst>
                                            <p:cond delay="0"/>
                                          </p:stCondLst>
                                        </p:cTn>
                                        <p:tgtEl>
                                          <p:spTgt spid="24603"/>
                                        </p:tgtEl>
                                        <p:attrNameLst>
                                          <p:attrName>style.visibility</p:attrName>
                                        </p:attrNameLst>
                                      </p:cBhvr>
                                      <p:to>
                                        <p:strVal val="hidden"/>
                                      </p:to>
                                    </p:set>
                                  </p:childTnLst>
                                </p:cTn>
                              </p:par>
                            </p:childTnLst>
                          </p:cTn>
                        </p:par>
                      </p:childTnLst>
                    </p:cTn>
                  </p:par>
                  <p:par>
                    <p:cTn id="293" fill="hold" nodeType="clickPar">
                      <p:stCondLst>
                        <p:cond delay="indefinite"/>
                      </p:stCondLst>
                      <p:childTnLst>
                        <p:par>
                          <p:cTn id="294" fill="hold" nodeType="withGroup">
                            <p:stCondLst>
                              <p:cond delay="0"/>
                            </p:stCondLst>
                            <p:childTnLst>
                              <p:par>
                                <p:cTn id="295" presetID="1" presetClass="exit" presetSubtype="0" fill="hold" grpId="0" nodeType="clickEffect">
                                  <p:stCondLst>
                                    <p:cond delay="0"/>
                                  </p:stCondLst>
                                  <p:childTnLst>
                                    <p:set>
                                      <p:cBhvr>
                                        <p:cTn id="296" dur="1" fill="hold">
                                          <p:stCondLst>
                                            <p:cond delay="0"/>
                                          </p:stCondLst>
                                        </p:cTn>
                                        <p:tgtEl>
                                          <p:spTgt spid="89"/>
                                        </p:tgtEl>
                                        <p:attrNameLst>
                                          <p:attrName>style.visibility</p:attrName>
                                        </p:attrNameLst>
                                      </p:cBhvr>
                                      <p:to>
                                        <p:strVal val="hidden"/>
                                      </p:to>
                                    </p:set>
                                  </p:childTnLst>
                                </p:cTn>
                              </p:par>
                            </p:childTnLst>
                          </p:cTn>
                        </p:par>
                      </p:childTnLst>
                    </p:cTn>
                  </p:par>
                  <p:par>
                    <p:cTn id="297" fill="hold" nodeType="clickPar">
                      <p:stCondLst>
                        <p:cond delay="indefinite"/>
                      </p:stCondLst>
                      <p:childTnLst>
                        <p:par>
                          <p:cTn id="298" fill="hold" nodeType="withGroup">
                            <p:stCondLst>
                              <p:cond delay="0"/>
                            </p:stCondLst>
                            <p:childTnLst>
                              <p:par>
                                <p:cTn id="299" presetID="1" presetClass="entr" presetSubtype="0" fill="hold" grpId="5" nodeType="clickEffect">
                                  <p:stCondLst>
                                    <p:cond delay="0"/>
                                  </p:stCondLst>
                                  <p:childTnLst>
                                    <p:set>
                                      <p:cBhvr>
                                        <p:cTn id="300" dur="1" fill="hold">
                                          <p:stCondLst>
                                            <p:cond delay="0"/>
                                          </p:stCondLst>
                                        </p:cTn>
                                        <p:tgtEl>
                                          <p:spTgt spid="24600"/>
                                        </p:tgtEl>
                                        <p:attrNameLst>
                                          <p:attrName>style.visibility</p:attrName>
                                        </p:attrNameLst>
                                      </p:cBhvr>
                                      <p:to>
                                        <p:strVal val="visible"/>
                                      </p:to>
                                    </p:set>
                                  </p:childTnLst>
                                </p:cTn>
                              </p:par>
                              <p:par>
                                <p:cTn id="301" presetID="1" presetClass="entr" presetSubtype="0" fill="hold" grpId="5" nodeType="withEffect">
                                  <p:stCondLst>
                                    <p:cond delay="0"/>
                                  </p:stCondLst>
                                  <p:childTnLst>
                                    <p:set>
                                      <p:cBhvr>
                                        <p:cTn id="302" dur="1" fill="hold">
                                          <p:stCondLst>
                                            <p:cond delay="0"/>
                                          </p:stCondLst>
                                        </p:cTn>
                                        <p:tgtEl>
                                          <p:spTgt spid="24596"/>
                                        </p:tgtEl>
                                        <p:attrNameLst>
                                          <p:attrName>style.visibility</p:attrName>
                                        </p:attrNameLst>
                                      </p:cBhvr>
                                      <p:to>
                                        <p:strVal val="visible"/>
                                      </p:to>
                                    </p:set>
                                  </p:childTnLst>
                                </p:cTn>
                              </p:par>
                              <p:par>
                                <p:cTn id="303" presetID="1" presetClass="entr" presetSubtype="0" fill="hold" grpId="5" nodeType="withEffect">
                                  <p:stCondLst>
                                    <p:cond delay="0"/>
                                  </p:stCondLst>
                                  <p:childTnLst>
                                    <p:set>
                                      <p:cBhvr>
                                        <p:cTn id="304" dur="1" fill="hold">
                                          <p:stCondLst>
                                            <p:cond delay="0"/>
                                          </p:stCondLst>
                                        </p:cTn>
                                        <p:tgtEl>
                                          <p:spTgt spid="24582"/>
                                        </p:tgtEl>
                                        <p:attrNameLst>
                                          <p:attrName>style.visibility</p:attrName>
                                        </p:attrNameLst>
                                      </p:cBhvr>
                                      <p:to>
                                        <p:strVal val="visible"/>
                                      </p:to>
                                    </p:set>
                                  </p:childTnLst>
                                </p:cTn>
                              </p:par>
                              <p:par>
                                <p:cTn id="305" presetID="1" presetClass="entr" presetSubtype="0" fill="hold" grpId="5" nodeType="withEffect">
                                  <p:stCondLst>
                                    <p:cond delay="0"/>
                                  </p:stCondLst>
                                  <p:childTnLst>
                                    <p:set>
                                      <p:cBhvr>
                                        <p:cTn id="306" dur="1" fill="hold">
                                          <p:stCondLst>
                                            <p:cond delay="0"/>
                                          </p:stCondLst>
                                        </p:cTn>
                                        <p:tgtEl>
                                          <p:spTgt spid="24594"/>
                                        </p:tgtEl>
                                        <p:attrNameLst>
                                          <p:attrName>style.visibility</p:attrName>
                                        </p:attrNameLst>
                                      </p:cBhvr>
                                      <p:to>
                                        <p:strVal val="visible"/>
                                      </p:to>
                                    </p:set>
                                  </p:childTnLst>
                                </p:cTn>
                              </p:par>
                              <p:par>
                                <p:cTn id="307" presetID="1" presetClass="entr" presetSubtype="0" fill="hold" grpId="5" nodeType="withEffect">
                                  <p:stCondLst>
                                    <p:cond delay="0"/>
                                  </p:stCondLst>
                                  <p:childTnLst>
                                    <p:set>
                                      <p:cBhvr>
                                        <p:cTn id="308" dur="1" fill="hold">
                                          <p:stCondLst>
                                            <p:cond delay="0"/>
                                          </p:stCondLst>
                                        </p:cTn>
                                        <p:tgtEl>
                                          <p:spTgt spid="24597"/>
                                        </p:tgtEl>
                                        <p:attrNameLst>
                                          <p:attrName>style.visibility</p:attrName>
                                        </p:attrNameLst>
                                      </p:cBhvr>
                                      <p:to>
                                        <p:strVal val="visible"/>
                                      </p:to>
                                    </p:set>
                                  </p:childTnLst>
                                </p:cTn>
                              </p:par>
                              <p:par>
                                <p:cTn id="309" presetID="1" presetClass="entr" presetSubtype="0" fill="hold" grpId="5" nodeType="withEffect">
                                  <p:stCondLst>
                                    <p:cond delay="0"/>
                                  </p:stCondLst>
                                  <p:childTnLst>
                                    <p:set>
                                      <p:cBhvr>
                                        <p:cTn id="310" dur="1" fill="hold">
                                          <p:stCondLst>
                                            <p:cond delay="0"/>
                                          </p:stCondLst>
                                        </p:cTn>
                                        <p:tgtEl>
                                          <p:spTgt spid="24601"/>
                                        </p:tgtEl>
                                        <p:attrNameLst>
                                          <p:attrName>style.visibility</p:attrName>
                                        </p:attrNameLst>
                                      </p:cBhvr>
                                      <p:to>
                                        <p:strVal val="visible"/>
                                      </p:to>
                                    </p:set>
                                  </p:childTnLst>
                                </p:cTn>
                              </p:par>
                              <p:par>
                                <p:cTn id="311" presetID="1" presetClass="entr" presetSubtype="0" fill="hold" grpId="5" nodeType="withEffect">
                                  <p:stCondLst>
                                    <p:cond delay="0"/>
                                  </p:stCondLst>
                                  <p:childTnLst>
                                    <p:set>
                                      <p:cBhvr>
                                        <p:cTn id="312" dur="1" fill="hold">
                                          <p:stCondLst>
                                            <p:cond delay="0"/>
                                          </p:stCondLst>
                                        </p:cTn>
                                        <p:tgtEl>
                                          <p:spTgt spid="24605"/>
                                        </p:tgtEl>
                                        <p:attrNameLst>
                                          <p:attrName>style.visibility</p:attrName>
                                        </p:attrNameLst>
                                      </p:cBhvr>
                                      <p:to>
                                        <p:strVal val="visible"/>
                                      </p:to>
                                    </p:set>
                                  </p:childTnLst>
                                </p:cTn>
                              </p:par>
                              <p:par>
                                <p:cTn id="313" presetID="1" presetClass="entr" presetSubtype="0" fill="hold" grpId="5" nodeType="withEffect">
                                  <p:stCondLst>
                                    <p:cond delay="0"/>
                                  </p:stCondLst>
                                  <p:childTnLst>
                                    <p:set>
                                      <p:cBhvr>
                                        <p:cTn id="314" dur="1" fill="hold">
                                          <p:stCondLst>
                                            <p:cond delay="0"/>
                                          </p:stCondLst>
                                        </p:cTn>
                                        <p:tgtEl>
                                          <p:spTgt spid="24602"/>
                                        </p:tgtEl>
                                        <p:attrNameLst>
                                          <p:attrName>style.visibility</p:attrName>
                                        </p:attrNameLst>
                                      </p:cBhvr>
                                      <p:to>
                                        <p:strVal val="visible"/>
                                      </p:to>
                                    </p:set>
                                  </p:childTnLst>
                                </p:cTn>
                              </p:par>
                              <p:par>
                                <p:cTn id="315" presetID="1" presetClass="entr" presetSubtype="0" fill="hold" grpId="5" nodeType="withEffect">
                                  <p:stCondLst>
                                    <p:cond delay="0"/>
                                  </p:stCondLst>
                                  <p:childTnLst>
                                    <p:set>
                                      <p:cBhvr>
                                        <p:cTn id="316" dur="1" fill="hold">
                                          <p:stCondLst>
                                            <p:cond delay="0"/>
                                          </p:stCondLst>
                                        </p:cTn>
                                        <p:tgtEl>
                                          <p:spTgt spid="24598"/>
                                        </p:tgtEl>
                                        <p:attrNameLst>
                                          <p:attrName>style.visibility</p:attrName>
                                        </p:attrNameLst>
                                      </p:cBhvr>
                                      <p:to>
                                        <p:strVal val="visible"/>
                                      </p:to>
                                    </p:set>
                                  </p:childTnLst>
                                </p:cTn>
                              </p:par>
                              <p:par>
                                <p:cTn id="317" presetID="1" presetClass="entr" presetSubtype="0" fill="hold" grpId="5" nodeType="withEffect">
                                  <p:stCondLst>
                                    <p:cond delay="0"/>
                                  </p:stCondLst>
                                  <p:childTnLst>
                                    <p:set>
                                      <p:cBhvr>
                                        <p:cTn id="318" dur="1" fill="hold">
                                          <p:stCondLst>
                                            <p:cond delay="0"/>
                                          </p:stCondLst>
                                        </p:cTn>
                                        <p:tgtEl>
                                          <p:spTgt spid="24583"/>
                                        </p:tgtEl>
                                        <p:attrNameLst>
                                          <p:attrName>style.visibility</p:attrName>
                                        </p:attrNameLst>
                                      </p:cBhvr>
                                      <p:to>
                                        <p:strVal val="visible"/>
                                      </p:to>
                                    </p:set>
                                  </p:childTnLst>
                                </p:cTn>
                              </p:par>
                              <p:par>
                                <p:cTn id="319" presetID="1" presetClass="entr" presetSubtype="0" fill="hold" grpId="5" nodeType="withEffect">
                                  <p:stCondLst>
                                    <p:cond delay="0"/>
                                  </p:stCondLst>
                                  <p:childTnLst>
                                    <p:set>
                                      <p:cBhvr>
                                        <p:cTn id="320" dur="1" fill="hold">
                                          <p:stCondLst>
                                            <p:cond delay="0"/>
                                          </p:stCondLst>
                                        </p:cTn>
                                        <p:tgtEl>
                                          <p:spTgt spid="24580"/>
                                        </p:tgtEl>
                                        <p:attrNameLst>
                                          <p:attrName>style.visibility</p:attrName>
                                        </p:attrNameLst>
                                      </p:cBhvr>
                                      <p:to>
                                        <p:strVal val="visible"/>
                                      </p:to>
                                    </p:set>
                                  </p:childTnLst>
                                </p:cTn>
                              </p:par>
                              <p:par>
                                <p:cTn id="321" presetID="1" presetClass="entr" presetSubtype="0" fill="hold" grpId="5" nodeType="withEffect">
                                  <p:stCondLst>
                                    <p:cond delay="0"/>
                                  </p:stCondLst>
                                  <p:childTnLst>
                                    <p:set>
                                      <p:cBhvr>
                                        <p:cTn id="322" dur="1" fill="hold">
                                          <p:stCondLst>
                                            <p:cond delay="0"/>
                                          </p:stCondLst>
                                        </p:cTn>
                                        <p:tgtEl>
                                          <p:spTgt spid="24599"/>
                                        </p:tgtEl>
                                        <p:attrNameLst>
                                          <p:attrName>style.visibility</p:attrName>
                                        </p:attrNameLst>
                                      </p:cBhvr>
                                      <p:to>
                                        <p:strVal val="visible"/>
                                      </p:to>
                                    </p:set>
                                  </p:childTnLst>
                                </p:cTn>
                              </p:par>
                              <p:par>
                                <p:cTn id="323" presetID="1" presetClass="entr" presetSubtype="0" fill="hold" grpId="5" nodeType="withEffect">
                                  <p:stCondLst>
                                    <p:cond delay="0"/>
                                  </p:stCondLst>
                                  <p:childTnLst>
                                    <p:set>
                                      <p:cBhvr>
                                        <p:cTn id="324" dur="1" fill="hold">
                                          <p:stCondLst>
                                            <p:cond delay="0"/>
                                          </p:stCondLst>
                                        </p:cTn>
                                        <p:tgtEl>
                                          <p:spTgt spid="24603"/>
                                        </p:tgtEl>
                                        <p:attrNameLst>
                                          <p:attrName>style.visibility</p:attrName>
                                        </p:attrNameLst>
                                      </p:cBhvr>
                                      <p:to>
                                        <p:strVal val="visible"/>
                                      </p:to>
                                    </p:set>
                                  </p:childTnLst>
                                </p:cTn>
                              </p:par>
                            </p:childTnLst>
                          </p:cTn>
                        </p:par>
                      </p:childTnLst>
                    </p:cTn>
                  </p:par>
                  <p:par>
                    <p:cTn id="325" fill="hold" nodeType="clickPar">
                      <p:stCondLst>
                        <p:cond delay="indefinite"/>
                      </p:stCondLst>
                      <p:childTnLst>
                        <p:par>
                          <p:cTn id="326" fill="hold" nodeType="withGroup">
                            <p:stCondLst>
                              <p:cond delay="0"/>
                            </p:stCondLst>
                            <p:childTnLst>
                              <p:par>
                                <p:cTn id="327" presetID="1" presetClass="entr" presetSubtype="0" fill="hold" grpId="0" nodeType="clickEffect">
                                  <p:stCondLst>
                                    <p:cond delay="0"/>
                                  </p:stCondLst>
                                  <p:childTnLst>
                                    <p:set>
                                      <p:cBhvr>
                                        <p:cTn id="328" dur="1" fill="hold">
                                          <p:stCondLst>
                                            <p:cond delay="0"/>
                                          </p:stCondLst>
                                        </p:cTn>
                                        <p:tgtEl>
                                          <p:spTgt spid="71"/>
                                        </p:tgtEl>
                                        <p:attrNameLst>
                                          <p:attrName>style.visibility</p:attrName>
                                        </p:attrNameLst>
                                      </p:cBhvr>
                                      <p:to>
                                        <p:strVal val="visible"/>
                                      </p:to>
                                    </p:set>
                                  </p:childTnLst>
                                </p:cTn>
                              </p:par>
                            </p:childTnLst>
                          </p:cTn>
                        </p:par>
                      </p:childTnLst>
                    </p:cTn>
                  </p:par>
                  <p:par>
                    <p:cTn id="329" fill="hold" nodeType="clickPar">
                      <p:stCondLst>
                        <p:cond delay="indefinite"/>
                      </p:stCondLst>
                      <p:childTnLst>
                        <p:par>
                          <p:cTn id="330" fill="hold" nodeType="withGroup">
                            <p:stCondLst>
                              <p:cond delay="0"/>
                            </p:stCondLst>
                            <p:childTnLst>
                              <p:par>
                                <p:cTn id="331" presetID="1" presetClass="entr" presetSubtype="0" fill="hold" grpId="0" nodeType="clickEffect">
                                  <p:stCondLst>
                                    <p:cond delay="0"/>
                                  </p:stCondLst>
                                  <p:childTnLst>
                                    <p:set>
                                      <p:cBhvr>
                                        <p:cTn id="332" dur="1" fill="hold">
                                          <p:stCondLst>
                                            <p:cond delay="0"/>
                                          </p:stCondLst>
                                        </p:cTn>
                                        <p:tgtEl>
                                          <p:spTgt spid="36"/>
                                        </p:tgtEl>
                                        <p:attrNameLst>
                                          <p:attrName>style.visibility</p:attrName>
                                        </p:attrNameLst>
                                      </p:cBhvr>
                                      <p:to>
                                        <p:strVal val="visible"/>
                                      </p:to>
                                    </p:set>
                                  </p:childTnLst>
                                </p:cTn>
                              </p:par>
                              <p:par>
                                <p:cTn id="333" presetID="1" presetClass="entr" presetSubtype="0" fill="hold" grpId="0" nodeType="withEffect">
                                  <p:stCondLst>
                                    <p:cond delay="0"/>
                                  </p:stCondLst>
                                  <p:childTnLst>
                                    <p:set>
                                      <p:cBhvr>
                                        <p:cTn id="334" dur="1" fill="hold">
                                          <p:stCondLst>
                                            <p:cond delay="0"/>
                                          </p:stCondLst>
                                        </p:cTn>
                                        <p:tgtEl>
                                          <p:spTgt spid="42"/>
                                        </p:tgtEl>
                                        <p:attrNameLst>
                                          <p:attrName>style.visibility</p:attrName>
                                        </p:attrNameLst>
                                      </p:cBhvr>
                                      <p:to>
                                        <p:strVal val="visible"/>
                                      </p:to>
                                    </p:set>
                                  </p:childTnLst>
                                </p:cTn>
                              </p:par>
                              <p:par>
                                <p:cTn id="335" presetID="1" presetClass="entr" presetSubtype="0" fill="hold" grpId="0" nodeType="withEffect">
                                  <p:stCondLst>
                                    <p:cond delay="0"/>
                                  </p:stCondLst>
                                  <p:childTnLst>
                                    <p:set>
                                      <p:cBhvr>
                                        <p:cTn id="336" dur="1" fill="hold">
                                          <p:stCondLst>
                                            <p:cond delay="0"/>
                                          </p:stCondLst>
                                        </p:cTn>
                                        <p:tgtEl>
                                          <p:spTgt spid="44"/>
                                        </p:tgtEl>
                                        <p:attrNameLst>
                                          <p:attrName>style.visibility</p:attrName>
                                        </p:attrNameLst>
                                      </p:cBhvr>
                                      <p:to>
                                        <p:strVal val="visible"/>
                                      </p:to>
                                    </p:set>
                                  </p:childTnLst>
                                </p:cTn>
                              </p:par>
                              <p:par>
                                <p:cTn id="337" presetID="1" presetClass="entr" presetSubtype="0" fill="hold" grpId="0" nodeType="withEffect">
                                  <p:stCondLst>
                                    <p:cond delay="0"/>
                                  </p:stCondLst>
                                  <p:childTnLst>
                                    <p:set>
                                      <p:cBhvr>
                                        <p:cTn id="338" dur="1" fill="hold">
                                          <p:stCondLst>
                                            <p:cond delay="0"/>
                                          </p:stCondLst>
                                        </p:cTn>
                                        <p:tgtEl>
                                          <p:spTgt spid="46"/>
                                        </p:tgtEl>
                                        <p:attrNameLst>
                                          <p:attrName>style.visibility</p:attrName>
                                        </p:attrNameLst>
                                      </p:cBhvr>
                                      <p:to>
                                        <p:strVal val="visible"/>
                                      </p:to>
                                    </p:set>
                                  </p:childTnLst>
                                </p:cTn>
                              </p:par>
                              <p:par>
                                <p:cTn id="339" presetID="1" presetClass="entr" presetSubtype="0" fill="hold" grpId="0" nodeType="withEffect">
                                  <p:stCondLst>
                                    <p:cond delay="0"/>
                                  </p:stCondLst>
                                  <p:childTnLst>
                                    <p:set>
                                      <p:cBhvr>
                                        <p:cTn id="340" dur="1" fill="hold">
                                          <p:stCondLst>
                                            <p:cond delay="0"/>
                                          </p:stCondLst>
                                        </p:cTn>
                                        <p:tgtEl>
                                          <p:spTgt spid="48"/>
                                        </p:tgtEl>
                                        <p:attrNameLst>
                                          <p:attrName>style.visibility</p:attrName>
                                        </p:attrNameLst>
                                      </p:cBhvr>
                                      <p:to>
                                        <p:strVal val="visible"/>
                                      </p:to>
                                    </p:set>
                                  </p:childTnLst>
                                </p:cTn>
                              </p:par>
                              <p:par>
                                <p:cTn id="341" presetID="1" presetClass="entr" presetSubtype="0" fill="hold" grpId="0" nodeType="withEffect">
                                  <p:stCondLst>
                                    <p:cond delay="0"/>
                                  </p:stCondLst>
                                  <p:childTnLst>
                                    <p:set>
                                      <p:cBhvr>
                                        <p:cTn id="342" dur="1" fill="hold">
                                          <p:stCondLst>
                                            <p:cond delay="0"/>
                                          </p:stCondLst>
                                        </p:cTn>
                                        <p:tgtEl>
                                          <p:spTgt spid="41"/>
                                        </p:tgtEl>
                                        <p:attrNameLst>
                                          <p:attrName>style.visibility</p:attrName>
                                        </p:attrNameLst>
                                      </p:cBhvr>
                                      <p:to>
                                        <p:strVal val="visible"/>
                                      </p:to>
                                    </p:set>
                                  </p:childTnLst>
                                </p:cTn>
                              </p:par>
                              <p:par>
                                <p:cTn id="343" presetID="1" presetClass="entr" presetSubtype="0" fill="hold" grpId="0" nodeType="withEffect">
                                  <p:stCondLst>
                                    <p:cond delay="0"/>
                                  </p:stCondLst>
                                  <p:childTnLst>
                                    <p:set>
                                      <p:cBhvr>
                                        <p:cTn id="344" dur="1" fill="hold">
                                          <p:stCondLst>
                                            <p:cond delay="0"/>
                                          </p:stCondLst>
                                        </p:cTn>
                                        <p:tgtEl>
                                          <p:spTgt spid="43"/>
                                        </p:tgtEl>
                                        <p:attrNameLst>
                                          <p:attrName>style.visibility</p:attrName>
                                        </p:attrNameLst>
                                      </p:cBhvr>
                                      <p:to>
                                        <p:strVal val="visible"/>
                                      </p:to>
                                    </p:set>
                                  </p:childTnLst>
                                </p:cTn>
                              </p:par>
                              <p:par>
                                <p:cTn id="345" presetID="1" presetClass="entr" presetSubtype="0" fill="hold" grpId="0" nodeType="withEffect">
                                  <p:stCondLst>
                                    <p:cond delay="0"/>
                                  </p:stCondLst>
                                  <p:childTnLst>
                                    <p:set>
                                      <p:cBhvr>
                                        <p:cTn id="346" dur="1" fill="hold">
                                          <p:stCondLst>
                                            <p:cond delay="0"/>
                                          </p:stCondLst>
                                        </p:cTn>
                                        <p:tgtEl>
                                          <p:spTgt spid="45"/>
                                        </p:tgtEl>
                                        <p:attrNameLst>
                                          <p:attrName>style.visibility</p:attrName>
                                        </p:attrNameLst>
                                      </p:cBhvr>
                                      <p:to>
                                        <p:strVal val="visible"/>
                                      </p:to>
                                    </p:set>
                                  </p:childTnLst>
                                </p:cTn>
                              </p:par>
                              <p:par>
                                <p:cTn id="347" presetID="1" presetClass="entr" presetSubtype="0" fill="hold" grpId="0" nodeType="withEffect">
                                  <p:stCondLst>
                                    <p:cond delay="0"/>
                                  </p:stCondLst>
                                  <p:childTnLst>
                                    <p:set>
                                      <p:cBhvr>
                                        <p:cTn id="348" dur="1" fill="hold">
                                          <p:stCondLst>
                                            <p:cond delay="0"/>
                                          </p:stCondLst>
                                        </p:cTn>
                                        <p:tgtEl>
                                          <p:spTgt spid="47"/>
                                        </p:tgtEl>
                                        <p:attrNameLst>
                                          <p:attrName>style.visibility</p:attrName>
                                        </p:attrNameLst>
                                      </p:cBhvr>
                                      <p:to>
                                        <p:strVal val="visible"/>
                                      </p:to>
                                    </p:set>
                                  </p:childTnLst>
                                </p:cTn>
                              </p:par>
                              <p:par>
                                <p:cTn id="349" presetID="1" presetClass="entr" presetSubtype="0" fill="hold" grpId="0" nodeType="withEffect">
                                  <p:stCondLst>
                                    <p:cond delay="0"/>
                                  </p:stCondLst>
                                  <p:childTnLst>
                                    <p:set>
                                      <p:cBhvr>
                                        <p:cTn id="350" dur="1" fill="hold">
                                          <p:stCondLst>
                                            <p:cond delay="0"/>
                                          </p:stCondLst>
                                        </p:cTn>
                                        <p:tgtEl>
                                          <p:spTgt spid="104"/>
                                        </p:tgtEl>
                                        <p:attrNameLst>
                                          <p:attrName>style.visibility</p:attrName>
                                        </p:attrNameLst>
                                      </p:cBhvr>
                                      <p:to>
                                        <p:strVal val="visible"/>
                                      </p:to>
                                    </p:set>
                                  </p:childTnLst>
                                </p:cTn>
                              </p:par>
                              <p:par>
                                <p:cTn id="351" presetID="1" presetClass="entr" presetSubtype="0" fill="hold" nodeType="withEffect">
                                  <p:stCondLst>
                                    <p:cond delay="0"/>
                                  </p:stCondLst>
                                  <p:childTnLst>
                                    <p:set>
                                      <p:cBhvr>
                                        <p:cTn id="352" dur="1" fill="hold">
                                          <p:stCondLst>
                                            <p:cond delay="0"/>
                                          </p:stCondLst>
                                        </p:cTn>
                                        <p:tgtEl>
                                          <p:spTgt spid="103"/>
                                        </p:tgtEl>
                                        <p:attrNameLst>
                                          <p:attrName>style.visibility</p:attrName>
                                        </p:attrNameLst>
                                      </p:cBhvr>
                                      <p:to>
                                        <p:strVal val="visible"/>
                                      </p:to>
                                    </p:set>
                                  </p:childTnLst>
                                </p:cTn>
                              </p:par>
                              <p:par>
                                <p:cTn id="353" presetID="1" presetClass="entr" presetSubtype="0" fill="hold" grpId="0" nodeType="withEffect">
                                  <p:stCondLst>
                                    <p:cond delay="0"/>
                                  </p:stCondLst>
                                  <p:childTnLst>
                                    <p:set>
                                      <p:cBhvr>
                                        <p:cTn id="354" dur="1" fill="hold">
                                          <p:stCondLst>
                                            <p:cond delay="0"/>
                                          </p:stCondLst>
                                        </p:cTn>
                                        <p:tgtEl>
                                          <p:spTgt spid="91"/>
                                        </p:tgtEl>
                                        <p:attrNameLst>
                                          <p:attrName>style.visibility</p:attrName>
                                        </p:attrNameLst>
                                      </p:cBhvr>
                                      <p:to>
                                        <p:strVal val="visible"/>
                                      </p:to>
                                    </p:set>
                                  </p:childTnLst>
                                </p:cTn>
                              </p:par>
                              <p:par>
                                <p:cTn id="355" presetID="1" presetClass="entr" presetSubtype="0" fill="hold" grpId="0" nodeType="withEffect">
                                  <p:stCondLst>
                                    <p:cond delay="0"/>
                                  </p:stCondLst>
                                  <p:childTnLst>
                                    <p:set>
                                      <p:cBhvr>
                                        <p:cTn id="356" dur="1" fill="hold">
                                          <p:stCondLst>
                                            <p:cond delay="0"/>
                                          </p:stCondLst>
                                        </p:cTn>
                                        <p:tgtEl>
                                          <p:spTgt spid="92"/>
                                        </p:tgtEl>
                                        <p:attrNameLst>
                                          <p:attrName>style.visibility</p:attrName>
                                        </p:attrNameLst>
                                      </p:cBhvr>
                                      <p:to>
                                        <p:strVal val="visible"/>
                                      </p:to>
                                    </p:set>
                                  </p:childTnLst>
                                </p:cTn>
                              </p:par>
                              <p:par>
                                <p:cTn id="357" presetID="1" presetClass="entr" presetSubtype="0" fill="hold" grpId="0" nodeType="withEffect">
                                  <p:stCondLst>
                                    <p:cond delay="0"/>
                                  </p:stCondLst>
                                  <p:childTnLst>
                                    <p:set>
                                      <p:cBhvr>
                                        <p:cTn id="358" dur="1" fill="hold">
                                          <p:stCondLst>
                                            <p:cond delay="0"/>
                                          </p:stCondLst>
                                        </p:cTn>
                                        <p:tgtEl>
                                          <p:spTgt spid="93"/>
                                        </p:tgtEl>
                                        <p:attrNameLst>
                                          <p:attrName>style.visibility</p:attrName>
                                        </p:attrNameLst>
                                      </p:cBhvr>
                                      <p:to>
                                        <p:strVal val="visible"/>
                                      </p:to>
                                    </p:set>
                                  </p:childTnLst>
                                </p:cTn>
                              </p:par>
                              <p:par>
                                <p:cTn id="359" presetID="1" presetClass="entr" presetSubtype="0" fill="hold" grpId="0" nodeType="withEffect">
                                  <p:stCondLst>
                                    <p:cond delay="0"/>
                                  </p:stCondLst>
                                  <p:childTnLst>
                                    <p:set>
                                      <p:cBhvr>
                                        <p:cTn id="360" dur="1" fill="hold">
                                          <p:stCondLst>
                                            <p:cond delay="0"/>
                                          </p:stCondLst>
                                        </p:cTn>
                                        <p:tgtEl>
                                          <p:spTgt spid="94"/>
                                        </p:tgtEl>
                                        <p:attrNameLst>
                                          <p:attrName>style.visibility</p:attrName>
                                        </p:attrNameLst>
                                      </p:cBhvr>
                                      <p:to>
                                        <p:strVal val="visible"/>
                                      </p:to>
                                    </p:set>
                                  </p:childTnLst>
                                </p:cTn>
                              </p:par>
                              <p:par>
                                <p:cTn id="361" presetID="1" presetClass="entr" presetSubtype="0" fill="hold" grpId="0" nodeType="withEffect">
                                  <p:stCondLst>
                                    <p:cond delay="0"/>
                                  </p:stCondLst>
                                  <p:childTnLst>
                                    <p:set>
                                      <p:cBhvr>
                                        <p:cTn id="362" dur="1" fill="hold">
                                          <p:stCondLst>
                                            <p:cond delay="0"/>
                                          </p:stCondLst>
                                        </p:cTn>
                                        <p:tgtEl>
                                          <p:spTgt spid="95"/>
                                        </p:tgtEl>
                                        <p:attrNameLst>
                                          <p:attrName>style.visibility</p:attrName>
                                        </p:attrNameLst>
                                      </p:cBhvr>
                                      <p:to>
                                        <p:strVal val="visible"/>
                                      </p:to>
                                    </p:set>
                                  </p:childTnLst>
                                </p:cTn>
                              </p:par>
                              <p:par>
                                <p:cTn id="363" presetID="1" presetClass="entr" presetSubtype="0" fill="hold" grpId="0" nodeType="withEffect">
                                  <p:stCondLst>
                                    <p:cond delay="0"/>
                                  </p:stCondLst>
                                  <p:childTnLst>
                                    <p:set>
                                      <p:cBhvr>
                                        <p:cTn id="364" dur="1" fill="hold">
                                          <p:stCondLst>
                                            <p:cond delay="0"/>
                                          </p:stCondLst>
                                        </p:cTn>
                                        <p:tgtEl>
                                          <p:spTgt spid="96"/>
                                        </p:tgtEl>
                                        <p:attrNameLst>
                                          <p:attrName>style.visibility</p:attrName>
                                        </p:attrNameLst>
                                      </p:cBhvr>
                                      <p:to>
                                        <p:strVal val="visible"/>
                                      </p:to>
                                    </p:set>
                                  </p:childTnLst>
                                </p:cTn>
                              </p:par>
                              <p:par>
                                <p:cTn id="365" presetID="1" presetClass="entr" presetSubtype="0" fill="hold" grpId="0" nodeType="withEffect">
                                  <p:stCondLst>
                                    <p:cond delay="0"/>
                                  </p:stCondLst>
                                  <p:childTnLst>
                                    <p:set>
                                      <p:cBhvr>
                                        <p:cTn id="366" dur="1" fill="hold">
                                          <p:stCondLst>
                                            <p:cond delay="0"/>
                                          </p:stCondLst>
                                        </p:cTn>
                                        <p:tgtEl>
                                          <p:spTgt spid="97"/>
                                        </p:tgtEl>
                                        <p:attrNameLst>
                                          <p:attrName>style.visibility</p:attrName>
                                        </p:attrNameLst>
                                      </p:cBhvr>
                                      <p:to>
                                        <p:strVal val="visible"/>
                                      </p:to>
                                    </p:set>
                                  </p:childTnLst>
                                </p:cTn>
                              </p:par>
                            </p:childTnLst>
                          </p:cTn>
                        </p:par>
                      </p:childTnLst>
                    </p:cTn>
                  </p:par>
                  <p:par>
                    <p:cTn id="367" fill="hold" nodeType="clickPar">
                      <p:stCondLst>
                        <p:cond delay="indefinite"/>
                      </p:stCondLst>
                      <p:childTnLst>
                        <p:par>
                          <p:cTn id="368" fill="hold" nodeType="withGroup">
                            <p:stCondLst>
                              <p:cond delay="0"/>
                            </p:stCondLst>
                            <p:childTnLst>
                              <p:par>
                                <p:cTn id="369" presetID="1" presetClass="entr" presetSubtype="0" fill="hold" grpId="0" nodeType="clickEffect">
                                  <p:stCondLst>
                                    <p:cond delay="0"/>
                                  </p:stCondLst>
                                  <p:childTnLst>
                                    <p:set>
                                      <p:cBhvr>
                                        <p:cTn id="370" dur="1" fill="hold">
                                          <p:stCondLst>
                                            <p:cond delay="0"/>
                                          </p:stCondLst>
                                        </p:cTn>
                                        <p:tgtEl>
                                          <p:spTgt spid="90"/>
                                        </p:tgtEl>
                                        <p:attrNameLst>
                                          <p:attrName>style.visibility</p:attrName>
                                        </p:attrNameLst>
                                      </p:cBhvr>
                                      <p:to>
                                        <p:strVal val="visible"/>
                                      </p:to>
                                    </p:set>
                                  </p:childTnLst>
                                </p:cTn>
                              </p:par>
                            </p:childTnLst>
                          </p:cTn>
                        </p:par>
                      </p:childTnLst>
                    </p:cTn>
                  </p:par>
                  <p:par>
                    <p:cTn id="371" fill="hold" nodeType="clickPar">
                      <p:stCondLst>
                        <p:cond delay="indefinite"/>
                      </p:stCondLst>
                      <p:childTnLst>
                        <p:par>
                          <p:cTn id="372" fill="hold" nodeType="withGroup">
                            <p:stCondLst>
                              <p:cond delay="0"/>
                            </p:stCondLst>
                            <p:childTnLst>
                              <p:par>
                                <p:cTn id="373" presetID="1" presetClass="entr" presetSubtype="0" fill="hold" nodeType="clickEffect">
                                  <p:stCondLst>
                                    <p:cond delay="0"/>
                                  </p:stCondLst>
                                  <p:childTnLst>
                                    <p:set>
                                      <p:cBhvr>
                                        <p:cTn id="374" dur="1" fill="hold">
                                          <p:stCondLst>
                                            <p:cond delay="0"/>
                                          </p:stCondLst>
                                        </p:cTn>
                                        <p:tgtEl>
                                          <p:spTgt spid="74"/>
                                        </p:tgtEl>
                                        <p:attrNameLst>
                                          <p:attrName>style.visibility</p:attrName>
                                        </p:attrNameLst>
                                      </p:cBhvr>
                                      <p:to>
                                        <p:strVal val="visible"/>
                                      </p:to>
                                    </p:set>
                                  </p:childTnLst>
                                </p:cTn>
                              </p:par>
                              <p:par>
                                <p:cTn id="375" presetID="1" presetClass="entr" presetSubtype="0" fill="hold" grpId="0" nodeType="withEffect">
                                  <p:stCondLst>
                                    <p:cond delay="0"/>
                                  </p:stCondLst>
                                  <p:childTnLst>
                                    <p:set>
                                      <p:cBhvr>
                                        <p:cTn id="376" dur="1" fill="hold">
                                          <p:stCondLst>
                                            <p:cond delay="0"/>
                                          </p:stCondLst>
                                        </p:cTn>
                                        <p:tgtEl>
                                          <p:spTgt spid="75"/>
                                        </p:tgtEl>
                                        <p:attrNameLst>
                                          <p:attrName>style.visibility</p:attrName>
                                        </p:attrNameLst>
                                      </p:cBhvr>
                                      <p:to>
                                        <p:strVal val="visible"/>
                                      </p:to>
                                    </p:set>
                                  </p:childTnLst>
                                </p:cTn>
                              </p:par>
                            </p:childTnLst>
                          </p:cTn>
                        </p:par>
                      </p:childTnLst>
                    </p:cTn>
                  </p:par>
                  <p:par>
                    <p:cTn id="377" fill="hold" nodeType="clickPar">
                      <p:stCondLst>
                        <p:cond delay="indefinite"/>
                      </p:stCondLst>
                      <p:childTnLst>
                        <p:par>
                          <p:cTn id="378" fill="hold" nodeType="withGroup">
                            <p:stCondLst>
                              <p:cond delay="0"/>
                            </p:stCondLst>
                            <p:childTnLst>
                              <p:par>
                                <p:cTn id="379" presetID="1" presetClass="entr" presetSubtype="0" fill="hold" grpId="0" nodeType="clickEffect">
                                  <p:stCondLst>
                                    <p:cond delay="0"/>
                                  </p:stCondLst>
                                  <p:childTnLst>
                                    <p:set>
                                      <p:cBhvr>
                                        <p:cTn id="380" dur="1" fill="hold">
                                          <p:stCondLst>
                                            <p:cond delay="0"/>
                                          </p:stCondLst>
                                        </p:cTn>
                                        <p:tgtEl>
                                          <p:spTgt spid="40"/>
                                        </p:tgtEl>
                                        <p:attrNameLst>
                                          <p:attrName>style.visibility</p:attrName>
                                        </p:attrNameLst>
                                      </p:cBhvr>
                                      <p:to>
                                        <p:strVal val="visible"/>
                                      </p:to>
                                    </p:set>
                                  </p:childTnLst>
                                </p:cTn>
                              </p:par>
                              <p:par>
                                <p:cTn id="381" presetID="1" presetClass="entr" presetSubtype="0" fill="hold" grpId="0" nodeType="withEffect">
                                  <p:stCondLst>
                                    <p:cond delay="0"/>
                                  </p:stCondLst>
                                  <p:childTnLst>
                                    <p:set>
                                      <p:cBhvr>
                                        <p:cTn id="382" dur="1" fill="hold">
                                          <p:stCondLst>
                                            <p:cond delay="0"/>
                                          </p:stCondLst>
                                        </p:cTn>
                                        <p:tgtEl>
                                          <p:spTgt spid="58"/>
                                        </p:tgtEl>
                                        <p:attrNameLst>
                                          <p:attrName>style.visibility</p:attrName>
                                        </p:attrNameLst>
                                      </p:cBhvr>
                                      <p:to>
                                        <p:strVal val="visible"/>
                                      </p:to>
                                    </p:set>
                                  </p:childTnLst>
                                </p:cTn>
                              </p:par>
                              <p:par>
                                <p:cTn id="383" presetID="1" presetClass="entr" presetSubtype="0" fill="hold" grpId="0" nodeType="withEffect">
                                  <p:stCondLst>
                                    <p:cond delay="0"/>
                                  </p:stCondLst>
                                  <p:childTnLst>
                                    <p:set>
                                      <p:cBhvr>
                                        <p:cTn id="384" dur="1" fill="hold">
                                          <p:stCondLst>
                                            <p:cond delay="0"/>
                                          </p:stCondLst>
                                        </p:cTn>
                                        <p:tgtEl>
                                          <p:spTgt spid="60"/>
                                        </p:tgtEl>
                                        <p:attrNameLst>
                                          <p:attrName>style.visibility</p:attrName>
                                        </p:attrNameLst>
                                      </p:cBhvr>
                                      <p:to>
                                        <p:strVal val="visible"/>
                                      </p:to>
                                    </p:set>
                                  </p:childTnLst>
                                </p:cTn>
                              </p:par>
                            </p:childTnLst>
                          </p:cTn>
                        </p:par>
                      </p:childTnLst>
                    </p:cTn>
                  </p:par>
                  <p:par>
                    <p:cTn id="385" fill="hold" nodeType="clickPar">
                      <p:stCondLst>
                        <p:cond delay="indefinite"/>
                      </p:stCondLst>
                      <p:childTnLst>
                        <p:par>
                          <p:cTn id="386" fill="hold" nodeType="withGroup">
                            <p:stCondLst>
                              <p:cond delay="0"/>
                            </p:stCondLst>
                            <p:childTnLst>
                              <p:par>
                                <p:cTn id="387" presetID="1" presetClass="exit" presetSubtype="0" fill="hold" grpId="0" nodeType="clickEffect">
                                  <p:stCondLst>
                                    <p:cond delay="0"/>
                                  </p:stCondLst>
                                  <p:childTnLst>
                                    <p:set>
                                      <p:cBhvr>
                                        <p:cTn id="388" dur="1" fill="hold">
                                          <p:stCondLst>
                                            <p:cond delay="0"/>
                                          </p:stCondLst>
                                        </p:cTn>
                                        <p:tgtEl>
                                          <p:spTgt spid="98"/>
                                        </p:tgtEl>
                                        <p:attrNameLst>
                                          <p:attrName>style.visibility</p:attrName>
                                        </p:attrNameLst>
                                      </p:cBhvr>
                                      <p:to>
                                        <p:strVal val="hidden"/>
                                      </p:to>
                                    </p:set>
                                  </p:childTnLst>
                                </p:cTn>
                              </p:par>
                            </p:childTnLst>
                          </p:cTn>
                        </p:par>
                      </p:childTnLst>
                    </p:cTn>
                  </p:par>
                  <p:par>
                    <p:cTn id="389" fill="hold" nodeType="clickPar">
                      <p:stCondLst>
                        <p:cond delay="indefinite"/>
                      </p:stCondLst>
                      <p:childTnLst>
                        <p:par>
                          <p:cTn id="390" fill="hold" nodeType="withGroup">
                            <p:stCondLst>
                              <p:cond delay="0"/>
                            </p:stCondLst>
                            <p:childTnLst>
                              <p:par>
                                <p:cTn id="391" presetID="1" presetClass="entr" presetSubtype="0" fill="hold" grpId="0" nodeType="clickEffect">
                                  <p:stCondLst>
                                    <p:cond delay="0"/>
                                  </p:stCondLst>
                                  <p:childTnLst>
                                    <p:set>
                                      <p:cBhvr>
                                        <p:cTn id="392" dur="1" fill="hold">
                                          <p:stCondLst>
                                            <p:cond delay="0"/>
                                          </p:stCondLst>
                                        </p:cTn>
                                        <p:tgtEl>
                                          <p:spTgt spid="39"/>
                                        </p:tgtEl>
                                        <p:attrNameLst>
                                          <p:attrName>style.visibility</p:attrName>
                                        </p:attrNameLst>
                                      </p:cBhvr>
                                      <p:to>
                                        <p:strVal val="visible"/>
                                      </p:to>
                                    </p:set>
                                  </p:childTnLst>
                                </p:cTn>
                              </p:par>
                              <p:par>
                                <p:cTn id="393" presetID="1" presetClass="entr" presetSubtype="0" fill="hold" grpId="0" nodeType="withEffect">
                                  <p:stCondLst>
                                    <p:cond delay="0"/>
                                  </p:stCondLst>
                                  <p:childTnLst>
                                    <p:set>
                                      <p:cBhvr>
                                        <p:cTn id="394" dur="1" fill="hold">
                                          <p:stCondLst>
                                            <p:cond delay="0"/>
                                          </p:stCondLst>
                                        </p:cTn>
                                        <p:tgtEl>
                                          <p:spTgt spid="51"/>
                                        </p:tgtEl>
                                        <p:attrNameLst>
                                          <p:attrName>style.visibility</p:attrName>
                                        </p:attrNameLst>
                                      </p:cBhvr>
                                      <p:to>
                                        <p:strVal val="visible"/>
                                      </p:to>
                                    </p:set>
                                  </p:childTnLst>
                                </p:cTn>
                              </p:par>
                              <p:par>
                                <p:cTn id="395" presetID="1" presetClass="entr" presetSubtype="0" fill="hold" grpId="0" nodeType="withEffect">
                                  <p:stCondLst>
                                    <p:cond delay="0"/>
                                  </p:stCondLst>
                                  <p:childTnLst>
                                    <p:set>
                                      <p:cBhvr>
                                        <p:cTn id="396" dur="1" fill="hold">
                                          <p:stCondLst>
                                            <p:cond delay="0"/>
                                          </p:stCondLst>
                                        </p:cTn>
                                        <p:tgtEl>
                                          <p:spTgt spid="55"/>
                                        </p:tgtEl>
                                        <p:attrNameLst>
                                          <p:attrName>style.visibility</p:attrName>
                                        </p:attrNameLst>
                                      </p:cBhvr>
                                      <p:to>
                                        <p:strVal val="visible"/>
                                      </p:to>
                                    </p:set>
                                  </p:childTnLst>
                                </p:cTn>
                              </p:par>
                              <p:par>
                                <p:cTn id="397" presetID="1" presetClass="entr" presetSubtype="0" fill="hold" grpId="0" nodeType="withEffect">
                                  <p:stCondLst>
                                    <p:cond delay="0"/>
                                  </p:stCondLst>
                                  <p:childTnLst>
                                    <p:set>
                                      <p:cBhvr>
                                        <p:cTn id="398" dur="1" fill="hold">
                                          <p:stCondLst>
                                            <p:cond delay="0"/>
                                          </p:stCondLst>
                                        </p:cTn>
                                        <p:tgtEl>
                                          <p:spTgt spid="57"/>
                                        </p:tgtEl>
                                        <p:attrNameLst>
                                          <p:attrName>style.visibility</p:attrName>
                                        </p:attrNameLst>
                                      </p:cBhvr>
                                      <p:to>
                                        <p:strVal val="visible"/>
                                      </p:to>
                                    </p:set>
                                  </p:childTnLst>
                                </p:cTn>
                              </p:par>
                            </p:childTnLst>
                          </p:cTn>
                        </p:par>
                      </p:childTnLst>
                    </p:cTn>
                  </p:par>
                  <p:par>
                    <p:cTn id="399" fill="hold" nodeType="clickPar">
                      <p:stCondLst>
                        <p:cond delay="indefinite"/>
                      </p:stCondLst>
                      <p:childTnLst>
                        <p:par>
                          <p:cTn id="400" fill="hold" nodeType="withGroup">
                            <p:stCondLst>
                              <p:cond delay="0"/>
                            </p:stCondLst>
                            <p:childTnLst>
                              <p:par>
                                <p:cTn id="401" presetID="1" presetClass="exit" presetSubtype="0" fill="hold" grpId="0" nodeType="clickEffect">
                                  <p:stCondLst>
                                    <p:cond delay="0"/>
                                  </p:stCondLst>
                                  <p:childTnLst>
                                    <p:set>
                                      <p:cBhvr>
                                        <p:cTn id="402" dur="1" fill="hold">
                                          <p:stCondLst>
                                            <p:cond delay="0"/>
                                          </p:stCondLst>
                                        </p:cTn>
                                        <p:tgtEl>
                                          <p:spTgt spid="99"/>
                                        </p:tgtEl>
                                        <p:attrNameLst>
                                          <p:attrName>style.visibility</p:attrName>
                                        </p:attrNameLst>
                                      </p:cBhvr>
                                      <p:to>
                                        <p:strVal val="hidden"/>
                                      </p:to>
                                    </p:set>
                                  </p:childTnLst>
                                </p:cTn>
                              </p:par>
                            </p:childTnLst>
                          </p:cTn>
                        </p:par>
                      </p:childTnLst>
                    </p:cTn>
                  </p:par>
                  <p:par>
                    <p:cTn id="403" fill="hold" nodeType="clickPar">
                      <p:stCondLst>
                        <p:cond delay="indefinite"/>
                      </p:stCondLst>
                      <p:childTnLst>
                        <p:par>
                          <p:cTn id="404" fill="hold" nodeType="withGroup">
                            <p:stCondLst>
                              <p:cond delay="0"/>
                            </p:stCondLst>
                            <p:childTnLst>
                              <p:par>
                                <p:cTn id="405" presetID="1" presetClass="entr" presetSubtype="0" fill="hold" grpId="0" nodeType="clickEffect">
                                  <p:stCondLst>
                                    <p:cond delay="0"/>
                                  </p:stCondLst>
                                  <p:childTnLst>
                                    <p:set>
                                      <p:cBhvr>
                                        <p:cTn id="406" dur="1" fill="hold">
                                          <p:stCondLst>
                                            <p:cond delay="0"/>
                                          </p:stCondLst>
                                        </p:cTn>
                                        <p:tgtEl>
                                          <p:spTgt spid="37"/>
                                        </p:tgtEl>
                                        <p:attrNameLst>
                                          <p:attrName>style.visibility</p:attrName>
                                        </p:attrNameLst>
                                      </p:cBhvr>
                                      <p:to>
                                        <p:strVal val="visible"/>
                                      </p:to>
                                    </p:set>
                                  </p:childTnLst>
                                </p:cTn>
                              </p:par>
                              <p:par>
                                <p:cTn id="407" presetID="1" presetClass="entr" presetSubtype="0" fill="hold" grpId="0" nodeType="withEffect">
                                  <p:stCondLst>
                                    <p:cond delay="0"/>
                                  </p:stCondLst>
                                  <p:childTnLst>
                                    <p:set>
                                      <p:cBhvr>
                                        <p:cTn id="408" dur="1" fill="hold">
                                          <p:stCondLst>
                                            <p:cond delay="0"/>
                                          </p:stCondLst>
                                        </p:cTn>
                                        <p:tgtEl>
                                          <p:spTgt spid="53"/>
                                        </p:tgtEl>
                                        <p:attrNameLst>
                                          <p:attrName>style.visibility</p:attrName>
                                        </p:attrNameLst>
                                      </p:cBhvr>
                                      <p:to>
                                        <p:strVal val="visible"/>
                                      </p:to>
                                    </p:set>
                                  </p:childTnLst>
                                </p:cTn>
                              </p:par>
                              <p:par>
                                <p:cTn id="409" presetID="1" presetClass="entr" presetSubtype="0" fill="hold" grpId="0" nodeType="withEffect">
                                  <p:stCondLst>
                                    <p:cond delay="0"/>
                                  </p:stCondLst>
                                  <p:childTnLst>
                                    <p:set>
                                      <p:cBhvr>
                                        <p:cTn id="410" dur="1" fill="hold">
                                          <p:stCondLst>
                                            <p:cond delay="0"/>
                                          </p:stCondLst>
                                        </p:cTn>
                                        <p:tgtEl>
                                          <p:spTgt spid="54"/>
                                        </p:tgtEl>
                                        <p:attrNameLst>
                                          <p:attrName>style.visibility</p:attrName>
                                        </p:attrNameLst>
                                      </p:cBhvr>
                                      <p:to>
                                        <p:strVal val="visible"/>
                                      </p:to>
                                    </p:set>
                                  </p:childTnLst>
                                </p:cTn>
                              </p:par>
                              <p:par>
                                <p:cTn id="411" presetID="1" presetClass="entr" presetSubtype="0" fill="hold" grpId="0" nodeType="withEffect">
                                  <p:stCondLst>
                                    <p:cond delay="0"/>
                                  </p:stCondLst>
                                  <p:childTnLst>
                                    <p:set>
                                      <p:cBhvr>
                                        <p:cTn id="412" dur="1" fill="hold">
                                          <p:stCondLst>
                                            <p:cond delay="0"/>
                                          </p:stCondLst>
                                        </p:cTn>
                                        <p:tgtEl>
                                          <p:spTgt spid="56"/>
                                        </p:tgtEl>
                                        <p:attrNameLst>
                                          <p:attrName>style.visibility</p:attrName>
                                        </p:attrNameLst>
                                      </p:cBhvr>
                                      <p:to>
                                        <p:strVal val="visible"/>
                                      </p:to>
                                    </p:set>
                                  </p:childTnLst>
                                </p:cTn>
                              </p:par>
                              <p:par>
                                <p:cTn id="413" presetID="1" presetClass="entr" presetSubtype="0" fill="hold" grpId="0" nodeType="withEffect">
                                  <p:stCondLst>
                                    <p:cond delay="0"/>
                                  </p:stCondLst>
                                  <p:childTnLst>
                                    <p:set>
                                      <p:cBhvr>
                                        <p:cTn id="414" dur="1" fill="hold">
                                          <p:stCondLst>
                                            <p:cond delay="0"/>
                                          </p:stCondLst>
                                        </p:cTn>
                                        <p:tgtEl>
                                          <p:spTgt spid="59"/>
                                        </p:tgtEl>
                                        <p:attrNameLst>
                                          <p:attrName>style.visibility</p:attrName>
                                        </p:attrNameLst>
                                      </p:cBhvr>
                                      <p:to>
                                        <p:strVal val="visible"/>
                                      </p:to>
                                    </p:set>
                                  </p:childTnLst>
                                </p:cTn>
                              </p:par>
                              <p:par>
                                <p:cTn id="415" presetID="1" presetClass="entr" presetSubtype="0" fill="hold" grpId="0" nodeType="withEffect">
                                  <p:stCondLst>
                                    <p:cond delay="0"/>
                                  </p:stCondLst>
                                  <p:childTnLst>
                                    <p:set>
                                      <p:cBhvr>
                                        <p:cTn id="416" dur="1" fill="hold">
                                          <p:stCondLst>
                                            <p:cond delay="0"/>
                                          </p:stCondLst>
                                        </p:cTn>
                                        <p:tgtEl>
                                          <p:spTgt spid="62"/>
                                        </p:tgtEl>
                                        <p:attrNameLst>
                                          <p:attrName>style.visibility</p:attrName>
                                        </p:attrNameLst>
                                      </p:cBhvr>
                                      <p:to>
                                        <p:strVal val="visible"/>
                                      </p:to>
                                    </p:set>
                                  </p:childTnLst>
                                </p:cTn>
                              </p:par>
                            </p:childTnLst>
                          </p:cTn>
                        </p:par>
                      </p:childTnLst>
                    </p:cTn>
                  </p:par>
                  <p:par>
                    <p:cTn id="417" fill="hold" nodeType="clickPar">
                      <p:stCondLst>
                        <p:cond delay="indefinite"/>
                      </p:stCondLst>
                      <p:childTnLst>
                        <p:par>
                          <p:cTn id="418" fill="hold" nodeType="withGroup">
                            <p:stCondLst>
                              <p:cond delay="0"/>
                            </p:stCondLst>
                            <p:childTnLst>
                              <p:par>
                                <p:cTn id="419" presetID="1" presetClass="exit" presetSubtype="0" fill="hold" grpId="0" nodeType="clickEffect">
                                  <p:stCondLst>
                                    <p:cond delay="0"/>
                                  </p:stCondLst>
                                  <p:childTnLst>
                                    <p:set>
                                      <p:cBhvr>
                                        <p:cTn id="420" dur="1" fill="hold">
                                          <p:stCondLst>
                                            <p:cond delay="0"/>
                                          </p:stCondLst>
                                        </p:cTn>
                                        <p:tgtEl>
                                          <p:spTgt spid="100"/>
                                        </p:tgtEl>
                                        <p:attrNameLst>
                                          <p:attrName>style.visibility</p:attrName>
                                        </p:attrNameLst>
                                      </p:cBhvr>
                                      <p:to>
                                        <p:strVal val="hidden"/>
                                      </p:to>
                                    </p:set>
                                  </p:childTnLst>
                                </p:cTn>
                              </p:par>
                            </p:childTnLst>
                          </p:cTn>
                        </p:par>
                      </p:childTnLst>
                    </p:cTn>
                  </p:par>
                  <p:par>
                    <p:cTn id="421" fill="hold" nodeType="clickPar">
                      <p:stCondLst>
                        <p:cond delay="indefinite"/>
                      </p:stCondLst>
                      <p:childTnLst>
                        <p:par>
                          <p:cTn id="422" fill="hold" nodeType="withGroup">
                            <p:stCondLst>
                              <p:cond delay="0"/>
                            </p:stCondLst>
                            <p:childTnLst>
                              <p:par>
                                <p:cTn id="423" presetID="1" presetClass="entr" presetSubtype="0" fill="hold" grpId="0" nodeType="clickEffect">
                                  <p:stCondLst>
                                    <p:cond delay="0"/>
                                  </p:stCondLst>
                                  <p:childTnLst>
                                    <p:set>
                                      <p:cBhvr>
                                        <p:cTn id="424" dur="1" fill="hold">
                                          <p:stCondLst>
                                            <p:cond delay="0"/>
                                          </p:stCondLst>
                                        </p:cTn>
                                        <p:tgtEl>
                                          <p:spTgt spid="61"/>
                                        </p:tgtEl>
                                        <p:attrNameLst>
                                          <p:attrName>style.visibility</p:attrName>
                                        </p:attrNameLst>
                                      </p:cBhvr>
                                      <p:to>
                                        <p:strVal val="visible"/>
                                      </p:to>
                                    </p:set>
                                  </p:childTnLst>
                                </p:cTn>
                              </p:par>
                              <p:par>
                                <p:cTn id="425" presetID="1" presetClass="entr" presetSubtype="0" fill="hold" grpId="0" nodeType="withEffect">
                                  <p:stCondLst>
                                    <p:cond delay="0"/>
                                  </p:stCondLst>
                                  <p:childTnLst>
                                    <p:set>
                                      <p:cBhvr>
                                        <p:cTn id="426" dur="1" fill="hold">
                                          <p:stCondLst>
                                            <p:cond delay="0"/>
                                          </p:stCondLst>
                                        </p:cTn>
                                        <p:tgtEl>
                                          <p:spTgt spid="52"/>
                                        </p:tgtEl>
                                        <p:attrNameLst>
                                          <p:attrName>style.visibility</p:attrName>
                                        </p:attrNameLst>
                                      </p:cBhvr>
                                      <p:to>
                                        <p:strVal val="visible"/>
                                      </p:to>
                                    </p:set>
                                  </p:childTnLst>
                                </p:cTn>
                              </p:par>
                              <p:par>
                                <p:cTn id="427" presetID="1" presetClass="entr" presetSubtype="0" fill="hold" grpId="0" nodeType="withEffect">
                                  <p:stCondLst>
                                    <p:cond delay="0"/>
                                  </p:stCondLst>
                                  <p:childTnLst>
                                    <p:set>
                                      <p:cBhvr>
                                        <p:cTn id="428" dur="1" fill="hold">
                                          <p:stCondLst>
                                            <p:cond delay="0"/>
                                          </p:stCondLst>
                                        </p:cTn>
                                        <p:tgtEl>
                                          <p:spTgt spid="38"/>
                                        </p:tgtEl>
                                        <p:attrNameLst>
                                          <p:attrName>style.visibility</p:attrName>
                                        </p:attrNameLst>
                                      </p:cBhvr>
                                      <p:to>
                                        <p:strVal val="visible"/>
                                      </p:to>
                                    </p:set>
                                  </p:childTnLst>
                                </p:cTn>
                              </p:par>
                              <p:par>
                                <p:cTn id="429" presetID="1" presetClass="entr" presetSubtype="0" fill="hold" grpId="0" nodeType="withEffect">
                                  <p:stCondLst>
                                    <p:cond delay="0"/>
                                  </p:stCondLst>
                                  <p:childTnLst>
                                    <p:set>
                                      <p:cBhvr>
                                        <p:cTn id="430" dur="1" fill="hold">
                                          <p:stCondLst>
                                            <p:cond delay="0"/>
                                          </p:stCondLst>
                                        </p:cTn>
                                        <p:tgtEl>
                                          <p:spTgt spid="49"/>
                                        </p:tgtEl>
                                        <p:attrNameLst>
                                          <p:attrName>style.visibility</p:attrName>
                                        </p:attrNameLst>
                                      </p:cBhvr>
                                      <p:to>
                                        <p:strVal val="visible"/>
                                      </p:to>
                                    </p:set>
                                  </p:childTnLst>
                                </p:cTn>
                              </p:par>
                              <p:par>
                                <p:cTn id="431" presetID="1" presetClass="entr" presetSubtype="0" fill="hold" grpId="0" nodeType="withEffect">
                                  <p:stCondLst>
                                    <p:cond delay="0"/>
                                  </p:stCondLst>
                                  <p:childTnLst>
                                    <p:set>
                                      <p:cBhvr>
                                        <p:cTn id="432" dur="1" fill="hold">
                                          <p:stCondLst>
                                            <p:cond delay="0"/>
                                          </p:stCondLst>
                                        </p:cTn>
                                        <p:tgtEl>
                                          <p:spTgt spid="50"/>
                                        </p:tgtEl>
                                        <p:attrNameLst>
                                          <p:attrName>style.visibility</p:attrName>
                                        </p:attrNameLst>
                                      </p:cBhvr>
                                      <p:to>
                                        <p:strVal val="visible"/>
                                      </p:to>
                                    </p:set>
                                  </p:childTnLst>
                                </p:cTn>
                              </p:par>
                              <p:par>
                                <p:cTn id="433" presetID="1" presetClass="entr" presetSubtype="0" fill="hold" grpId="0" nodeType="withEffect">
                                  <p:stCondLst>
                                    <p:cond delay="0"/>
                                  </p:stCondLst>
                                  <p:childTnLst>
                                    <p:set>
                                      <p:cBhvr>
                                        <p:cTn id="434" dur="1" fill="hold">
                                          <p:stCondLst>
                                            <p:cond delay="0"/>
                                          </p:stCondLst>
                                        </p:cTn>
                                        <p:tgtEl>
                                          <p:spTgt spid="63"/>
                                        </p:tgtEl>
                                        <p:attrNameLst>
                                          <p:attrName>style.visibility</p:attrName>
                                        </p:attrNameLst>
                                      </p:cBhvr>
                                      <p:to>
                                        <p:strVal val="visible"/>
                                      </p:to>
                                    </p:set>
                                  </p:childTnLst>
                                </p:cTn>
                              </p:par>
                              <p:par>
                                <p:cTn id="435" presetID="1" presetClass="entr" presetSubtype="0" fill="hold" grpId="0" nodeType="withEffect">
                                  <p:stCondLst>
                                    <p:cond delay="0"/>
                                  </p:stCondLst>
                                  <p:childTnLst>
                                    <p:set>
                                      <p:cBhvr>
                                        <p:cTn id="436" dur="1" fill="hold">
                                          <p:stCondLst>
                                            <p:cond delay="0"/>
                                          </p:stCondLst>
                                        </p:cTn>
                                        <p:tgtEl>
                                          <p:spTgt spid="64"/>
                                        </p:tgtEl>
                                        <p:attrNameLst>
                                          <p:attrName>style.visibility</p:attrName>
                                        </p:attrNameLst>
                                      </p:cBhvr>
                                      <p:to>
                                        <p:strVal val="visible"/>
                                      </p:to>
                                    </p:set>
                                  </p:childTnLst>
                                </p:cTn>
                              </p:par>
                              <p:par>
                                <p:cTn id="437" presetID="1" presetClass="entr" presetSubtype="0" fill="hold" grpId="0" nodeType="withEffect">
                                  <p:stCondLst>
                                    <p:cond delay="0"/>
                                  </p:stCondLst>
                                  <p:childTnLst>
                                    <p:set>
                                      <p:cBhvr>
                                        <p:cTn id="438" dur="1" fill="hold">
                                          <p:stCondLst>
                                            <p:cond delay="0"/>
                                          </p:stCondLst>
                                        </p:cTn>
                                        <p:tgtEl>
                                          <p:spTgt spid="65"/>
                                        </p:tgtEl>
                                        <p:attrNameLst>
                                          <p:attrName>style.visibility</p:attrName>
                                        </p:attrNameLst>
                                      </p:cBhvr>
                                      <p:to>
                                        <p:strVal val="visible"/>
                                      </p:to>
                                    </p:set>
                                  </p:childTnLst>
                                </p:cTn>
                              </p:par>
                              <p:par>
                                <p:cTn id="439" presetID="1" presetClass="entr" presetSubtype="0" fill="hold" grpId="0" nodeType="withEffect">
                                  <p:stCondLst>
                                    <p:cond delay="0"/>
                                  </p:stCondLst>
                                  <p:childTnLst>
                                    <p:set>
                                      <p:cBhvr>
                                        <p:cTn id="440" dur="1" fill="hold">
                                          <p:stCondLst>
                                            <p:cond delay="0"/>
                                          </p:stCondLst>
                                        </p:cTn>
                                        <p:tgtEl>
                                          <p:spTgt spid="66"/>
                                        </p:tgtEl>
                                        <p:attrNameLst>
                                          <p:attrName>style.visibility</p:attrName>
                                        </p:attrNameLst>
                                      </p:cBhvr>
                                      <p:to>
                                        <p:strVal val="visible"/>
                                      </p:to>
                                    </p:set>
                                  </p:childTnLst>
                                </p:cTn>
                              </p:par>
                            </p:childTnLst>
                          </p:cTn>
                        </p:par>
                      </p:childTnLst>
                    </p:cTn>
                  </p:par>
                  <p:par>
                    <p:cTn id="441" fill="hold" nodeType="clickPar">
                      <p:stCondLst>
                        <p:cond delay="indefinite"/>
                      </p:stCondLst>
                      <p:childTnLst>
                        <p:par>
                          <p:cTn id="442" fill="hold" nodeType="withGroup">
                            <p:stCondLst>
                              <p:cond delay="0"/>
                            </p:stCondLst>
                            <p:childTnLst>
                              <p:par>
                                <p:cTn id="443" presetID="1" presetClass="exit" presetSubtype="0" fill="hold" grpId="0" nodeType="clickEffect">
                                  <p:stCondLst>
                                    <p:cond delay="0"/>
                                  </p:stCondLst>
                                  <p:childTnLst>
                                    <p:set>
                                      <p:cBhvr>
                                        <p:cTn id="444" dur="1" fill="hold">
                                          <p:stCondLst>
                                            <p:cond delay="0"/>
                                          </p:stCondLst>
                                        </p:cTn>
                                        <p:tgtEl>
                                          <p:spTgt spid="101"/>
                                        </p:tgtEl>
                                        <p:attrNameLst>
                                          <p:attrName>style.visibility</p:attrName>
                                        </p:attrNameLst>
                                      </p:cBhvr>
                                      <p:to>
                                        <p:strVal val="hidden"/>
                                      </p:to>
                                    </p:set>
                                  </p:childTnLst>
                                </p:cTn>
                              </p:par>
                            </p:childTnLst>
                          </p:cTn>
                        </p:par>
                      </p:childTnLst>
                    </p:cTn>
                  </p:par>
                  <p:par>
                    <p:cTn id="445" fill="hold" nodeType="clickPar">
                      <p:stCondLst>
                        <p:cond delay="indefinite"/>
                      </p:stCondLst>
                      <p:childTnLst>
                        <p:par>
                          <p:cTn id="446" fill="hold" nodeType="withGroup">
                            <p:stCondLst>
                              <p:cond delay="0"/>
                            </p:stCondLst>
                            <p:childTnLst>
                              <p:par>
                                <p:cTn id="447" presetID="1" presetClass="entr" presetSubtype="0" fill="hold" grpId="0" nodeType="clickEffect">
                                  <p:stCondLst>
                                    <p:cond delay="0"/>
                                  </p:stCondLst>
                                  <p:childTnLst>
                                    <p:set>
                                      <p:cBhvr>
                                        <p:cTn id="44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3" grpId="0"/>
      <p:bldP spid="81" grpId="0"/>
      <p:bldP spid="24580" grpId="0" animBg="1"/>
      <p:bldP spid="24580" grpId="1" animBg="1"/>
      <p:bldP spid="24580" grpId="2" animBg="1"/>
      <p:bldP spid="24580" grpId="3" animBg="1"/>
      <p:bldP spid="24580" grpId="4" animBg="1"/>
      <p:bldP spid="24580" grpId="5" animBg="1"/>
      <p:bldP spid="6" grpId="0" animBg="1"/>
      <p:bldP spid="6" grpId="1" animBg="1"/>
      <p:bldP spid="6" grpId="2" animBg="1"/>
      <p:bldP spid="6" grpId="3" animBg="1"/>
      <p:bldP spid="6" grpId="4" animBg="1"/>
      <p:bldP spid="6" grpId="5" animBg="1"/>
      <p:bldP spid="24582" grpId="0" animBg="1"/>
      <p:bldP spid="24582" grpId="1" animBg="1"/>
      <p:bldP spid="24582" grpId="2" animBg="1"/>
      <p:bldP spid="24582" grpId="3" animBg="1"/>
      <p:bldP spid="24582" grpId="4" animBg="1"/>
      <p:bldP spid="24582" grpId="5" animBg="1"/>
      <p:bldP spid="24583" grpId="0" animBg="1"/>
      <p:bldP spid="24583" grpId="1" animBg="1"/>
      <p:bldP spid="24583" grpId="2" animBg="1"/>
      <p:bldP spid="24583" grpId="3" animBg="1"/>
      <p:bldP spid="24583" grpId="4" animBg="1"/>
      <p:bldP spid="24583" grpId="5" animBg="1"/>
      <p:bldP spid="17" grpId="0" animBg="1"/>
      <p:bldP spid="17" grpId="1" animBg="1"/>
      <p:bldP spid="17" grpId="2" animBg="1"/>
      <p:bldP spid="17" grpId="3" animBg="1"/>
      <p:bldP spid="17" grpId="4" animBg="1"/>
      <p:bldP spid="17" grpId="5" animBg="1"/>
      <p:bldP spid="18" grpId="0" animBg="1"/>
      <p:bldP spid="18" grpId="1" animBg="1"/>
      <p:bldP spid="18" grpId="2" animBg="1"/>
      <p:bldP spid="18" grpId="3" animBg="1"/>
      <p:bldP spid="18" grpId="4" animBg="1"/>
      <p:bldP spid="18" grpId="5" animBg="1"/>
      <p:bldP spid="24594" grpId="0" animBg="1"/>
      <p:bldP spid="24594" grpId="1" animBg="1"/>
      <p:bldP spid="24594" grpId="2" animBg="1"/>
      <p:bldP spid="24594" grpId="3" animBg="1"/>
      <p:bldP spid="24594" grpId="4" animBg="1"/>
      <p:bldP spid="24594" grpId="5" animBg="1"/>
      <p:bldP spid="20" grpId="0" animBg="1"/>
      <p:bldP spid="20" grpId="1" animBg="1"/>
      <p:bldP spid="20" grpId="2" animBg="1"/>
      <p:bldP spid="20" grpId="3" animBg="1"/>
      <p:bldP spid="20" grpId="4" animBg="1"/>
      <p:bldP spid="20" grpId="5" animBg="1"/>
      <p:bldP spid="24596" grpId="0" animBg="1"/>
      <p:bldP spid="24596" grpId="1" animBg="1"/>
      <p:bldP spid="24596" grpId="2" animBg="1"/>
      <p:bldP spid="24596" grpId="3" animBg="1"/>
      <p:bldP spid="24596" grpId="4" animBg="1"/>
      <p:bldP spid="24596" grpId="5" animBg="1"/>
      <p:bldP spid="24597" grpId="0" animBg="1"/>
      <p:bldP spid="24597" grpId="1" animBg="1"/>
      <p:bldP spid="24597" grpId="2" animBg="1"/>
      <p:bldP spid="24597" grpId="3" animBg="1"/>
      <p:bldP spid="24597" grpId="4" animBg="1"/>
      <p:bldP spid="24597" grpId="5" animBg="1"/>
      <p:bldP spid="24598" grpId="0" animBg="1"/>
      <p:bldP spid="24598" grpId="1" animBg="1"/>
      <p:bldP spid="24598" grpId="2" animBg="1"/>
      <p:bldP spid="24598" grpId="3" animBg="1"/>
      <p:bldP spid="24598" grpId="4" animBg="1"/>
      <p:bldP spid="24598" grpId="5" animBg="1"/>
      <p:bldP spid="24599" grpId="0" animBg="1"/>
      <p:bldP spid="24599" grpId="1" animBg="1"/>
      <p:bldP spid="24599" grpId="2" animBg="1"/>
      <p:bldP spid="24599" grpId="3" animBg="1"/>
      <p:bldP spid="24599" grpId="4" animBg="1"/>
      <p:bldP spid="24599" grpId="5" animBg="1"/>
      <p:bldP spid="24600" grpId="0" animBg="1"/>
      <p:bldP spid="24600" grpId="1" animBg="1"/>
      <p:bldP spid="24600" grpId="2" animBg="1"/>
      <p:bldP spid="24600" grpId="3" animBg="1"/>
      <p:bldP spid="24600" grpId="4" animBg="1"/>
      <p:bldP spid="24600" grpId="5" animBg="1"/>
      <p:bldP spid="24601" grpId="0" animBg="1"/>
      <p:bldP spid="24601" grpId="1" animBg="1"/>
      <p:bldP spid="24601" grpId="2" animBg="1"/>
      <p:bldP spid="24601" grpId="3" animBg="1"/>
      <p:bldP spid="24601" grpId="4" animBg="1"/>
      <p:bldP spid="24601" grpId="5" animBg="1"/>
      <p:bldP spid="24602" grpId="0" animBg="1"/>
      <p:bldP spid="24602" grpId="1" animBg="1"/>
      <p:bldP spid="24602" grpId="2" animBg="1"/>
      <p:bldP spid="24602" grpId="3" animBg="1"/>
      <p:bldP spid="24602" grpId="4" animBg="1"/>
      <p:bldP spid="24602" grpId="5" animBg="1"/>
      <p:bldP spid="24603" grpId="0" animBg="1"/>
      <p:bldP spid="24603" grpId="1" animBg="1"/>
      <p:bldP spid="24603" grpId="2" animBg="1"/>
      <p:bldP spid="24603" grpId="3" animBg="1"/>
      <p:bldP spid="24603" grpId="4" animBg="1"/>
      <p:bldP spid="24603" grpId="5" animBg="1"/>
      <p:bldP spid="29" grpId="0" animBg="1"/>
      <p:bldP spid="29" grpId="1" animBg="1"/>
      <p:bldP spid="29" grpId="2" animBg="1"/>
      <p:bldP spid="29" grpId="3" animBg="1"/>
      <p:bldP spid="29" grpId="4" animBg="1"/>
      <p:bldP spid="29" grpId="5" animBg="1"/>
      <p:bldP spid="24605" grpId="0" animBg="1"/>
      <p:bldP spid="24605" grpId="1" animBg="1"/>
      <p:bldP spid="24605" grpId="2" animBg="1"/>
      <p:bldP spid="24605" grpId="3" animBg="1"/>
      <p:bldP spid="24605" grpId="4" animBg="1"/>
      <p:bldP spid="24605" grpId="5" animBg="1"/>
      <p:bldP spid="31" grpId="0" animBg="1"/>
      <p:bldP spid="31" grpId="1" animBg="1"/>
      <p:bldP spid="31" grpId="2" animBg="1"/>
      <p:bldP spid="31" grpId="3" animBg="1"/>
      <p:bldP spid="31" grpId="4" animBg="1"/>
      <p:bldP spid="31" grpId="5" animBg="1"/>
      <p:bldP spid="32" grpId="0" animBg="1"/>
      <p:bldP spid="32" grpId="1" animBg="1"/>
      <p:bldP spid="32" grpId="2" animBg="1"/>
      <p:bldP spid="32" grpId="3" animBg="1"/>
      <p:bldP spid="32" grpId="4" animBg="1"/>
      <p:bldP spid="32" grpId="5" animBg="1"/>
      <p:bldP spid="33" grpId="0" animBg="1"/>
      <p:bldP spid="33" grpId="1" animBg="1"/>
      <p:bldP spid="33" grpId="2" animBg="1"/>
      <p:bldP spid="33" grpId="3" animBg="1"/>
      <p:bldP spid="33" grpId="4" animBg="1"/>
      <p:bldP spid="33" grpId="5" animBg="1"/>
      <p:bldP spid="34" grpId="0" animBg="1"/>
      <p:bldP spid="34" grpId="1" animBg="1"/>
      <p:bldP spid="34" grpId="2" animBg="1"/>
      <p:bldP spid="34" grpId="3" animBg="1"/>
      <p:bldP spid="34" grpId="4" animBg="1"/>
      <p:bldP spid="34" grpId="5" animBg="1"/>
      <p:bldP spid="36" grpId="0"/>
      <p:bldP spid="37" grpId="0" animBg="1"/>
      <p:bldP spid="38" grpId="0" animBg="1"/>
      <p:bldP spid="39" grpId="0" animBg="1"/>
      <p:bldP spid="40" grpId="0" animBg="1"/>
      <p:bldP spid="41" grpId="0" animBg="1"/>
      <p:bldP spid="42" grpId="0"/>
      <p:bldP spid="43" grpId="0" animBg="1"/>
      <p:bldP spid="44" grpId="0"/>
      <p:bldP spid="45" grpId="0" animBg="1"/>
      <p:bldP spid="46" grpId="0"/>
      <p:bldP spid="47" grpId="0" animBg="1"/>
      <p:bldP spid="48" grpId="0"/>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71" grpId="0"/>
      <p:bldP spid="72" grpId="0"/>
      <p:bldP spid="73" grpId="0"/>
      <p:bldP spid="75" grpId="0"/>
      <p:bldP spid="24681" grpId="0"/>
      <p:bldP spid="76" grpId="0"/>
      <p:bldP spid="78" grpId="0"/>
      <p:bldP spid="82" grpId="0"/>
      <p:bldP spid="84" grpId="0"/>
      <p:bldP spid="86" grpId="0" animBg="1"/>
      <p:bldP spid="87" grpId="0" animBg="1"/>
      <p:bldP spid="88" grpId="0" animBg="1"/>
      <p:bldP spid="89" grpId="0" animBg="1"/>
      <p:bldP spid="90" grpId="0"/>
      <p:bldP spid="91" grpId="0"/>
      <p:bldP spid="92" grpId="0"/>
      <p:bldP spid="93" grpId="0"/>
      <p:bldP spid="94" grpId="0"/>
      <p:bldP spid="95" grpId="0"/>
      <p:bldP spid="96" grpId="0"/>
      <p:bldP spid="97" grpId="0"/>
      <p:bldP spid="98" grpId="0" animBg="1"/>
      <p:bldP spid="99" grpId="0" animBg="1"/>
      <p:bldP spid="100" grpId="0" animBg="1"/>
      <p:bldP spid="101" grpId="0" animBg="1"/>
      <p:bldP spid="10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z="3600">
                <a:latin typeface="Garamond" charset="0"/>
              </a:rPr>
              <a:t>Putting It Together: PAR-BS Scheduling Policy</a:t>
            </a:r>
          </a:p>
        </p:txBody>
      </p:sp>
      <p:sp>
        <p:nvSpPr>
          <p:cNvPr id="3" name="Content Placeholder 2"/>
          <p:cNvSpPr>
            <a:spLocks noGrp="1"/>
          </p:cNvSpPr>
          <p:nvPr>
            <p:ph idx="1"/>
          </p:nvPr>
        </p:nvSpPr>
        <p:spPr>
          <a:xfrm>
            <a:off x="228600" y="971550"/>
            <a:ext cx="8801100" cy="5162550"/>
          </a:xfrm>
        </p:spPr>
        <p:txBody>
          <a:bodyPr/>
          <a:lstStyle/>
          <a:p>
            <a:pPr eaLnBrk="1" hangingPunct="1"/>
            <a:r>
              <a:rPr lang="en-US">
                <a:latin typeface="Tahoma" charset="0"/>
              </a:rPr>
              <a:t>PAR-BS Scheduling Policy</a:t>
            </a:r>
          </a:p>
          <a:p>
            <a:pPr lvl="1" eaLnBrk="1" hangingPunct="1">
              <a:buFont typeface="Wingdings" charset="0"/>
              <a:buNone/>
            </a:pPr>
            <a:r>
              <a:rPr lang="en-US" sz="1800">
                <a:solidFill>
                  <a:srgbClr val="0000FF"/>
                </a:solidFill>
                <a:latin typeface="Tahoma" charset="0"/>
              </a:rPr>
              <a:t>  </a:t>
            </a:r>
            <a:r>
              <a:rPr lang="en-US" sz="2000">
                <a:solidFill>
                  <a:srgbClr val="0000FF"/>
                </a:solidFill>
                <a:latin typeface="Tahoma" charset="0"/>
              </a:rPr>
              <a:t>(1) Marked requests first</a:t>
            </a:r>
          </a:p>
          <a:p>
            <a:pPr lvl="1" eaLnBrk="1" hangingPunct="1">
              <a:buFont typeface="Wingdings" charset="0"/>
              <a:buNone/>
            </a:pPr>
            <a:r>
              <a:rPr lang="en-US" sz="2000">
                <a:latin typeface="Tahoma" charset="0"/>
              </a:rPr>
              <a:t>  (2) Row-hit requests first</a:t>
            </a:r>
          </a:p>
          <a:p>
            <a:pPr lvl="1" eaLnBrk="1" hangingPunct="1">
              <a:buFont typeface="Wingdings" charset="0"/>
              <a:buNone/>
            </a:pPr>
            <a:r>
              <a:rPr lang="en-US" sz="2000">
                <a:solidFill>
                  <a:srgbClr val="0000FF"/>
                </a:solidFill>
                <a:latin typeface="Tahoma" charset="0"/>
              </a:rPr>
              <a:t>  (3) Higher-rank thread first (shortest stall-time first)</a:t>
            </a:r>
          </a:p>
          <a:p>
            <a:pPr lvl="1" eaLnBrk="1" hangingPunct="1">
              <a:buFont typeface="Wingdings" charset="0"/>
              <a:buNone/>
            </a:pPr>
            <a:r>
              <a:rPr lang="en-US" sz="2000">
                <a:latin typeface="Tahoma" charset="0"/>
              </a:rPr>
              <a:t>  (4) Oldest first</a:t>
            </a:r>
          </a:p>
          <a:p>
            <a:pPr eaLnBrk="1" hangingPunct="1"/>
            <a:endParaRPr lang="en-US">
              <a:latin typeface="Tahoma" charset="0"/>
            </a:endParaRPr>
          </a:p>
          <a:p>
            <a:pPr eaLnBrk="1" hangingPunct="1"/>
            <a:r>
              <a:rPr lang="en-US" sz="2200">
                <a:latin typeface="Tahoma" charset="0"/>
              </a:rPr>
              <a:t>Three properties:</a:t>
            </a:r>
          </a:p>
          <a:p>
            <a:pPr lvl="1" eaLnBrk="1" hangingPunct="1"/>
            <a:r>
              <a:rPr lang="en-US" sz="2000">
                <a:latin typeface="Tahoma" charset="0"/>
              </a:rPr>
              <a:t>Exploits row-buffer locality </a:t>
            </a:r>
            <a:r>
              <a:rPr lang="en-US" sz="2000" b="1">
                <a:latin typeface="Tahoma" charset="0"/>
              </a:rPr>
              <a:t>and</a:t>
            </a:r>
            <a:r>
              <a:rPr lang="en-US" sz="2000">
                <a:latin typeface="Tahoma" charset="0"/>
              </a:rPr>
              <a:t> intra-thread bank parallelism	</a:t>
            </a:r>
          </a:p>
          <a:p>
            <a:pPr lvl="1" eaLnBrk="1" hangingPunct="1"/>
            <a:r>
              <a:rPr lang="en-US" sz="2000">
                <a:latin typeface="Tahoma" charset="0"/>
              </a:rPr>
              <a:t>Work-conserving</a:t>
            </a:r>
          </a:p>
          <a:p>
            <a:pPr lvl="2" eaLnBrk="1" hangingPunct="1"/>
            <a:r>
              <a:rPr lang="en-US" sz="1800">
                <a:latin typeface="Tahoma" charset="0"/>
              </a:rPr>
              <a:t>Services unmarked requests to banks without marked requests </a:t>
            </a:r>
          </a:p>
          <a:p>
            <a:pPr lvl="1" eaLnBrk="1" hangingPunct="1"/>
            <a:r>
              <a:rPr lang="en-US" sz="2000">
                <a:latin typeface="Tahoma" charset="0"/>
              </a:rPr>
              <a:t>Marking-Cap is important</a:t>
            </a:r>
          </a:p>
          <a:p>
            <a:pPr lvl="2" eaLnBrk="1" hangingPunct="1"/>
            <a:r>
              <a:rPr lang="en-US" sz="1800">
                <a:latin typeface="Tahoma" charset="0"/>
              </a:rPr>
              <a:t>Too small cap: destroys row-buffer locality</a:t>
            </a:r>
          </a:p>
          <a:p>
            <a:pPr lvl="2" eaLnBrk="1" hangingPunct="1"/>
            <a:r>
              <a:rPr lang="en-US" sz="1800">
                <a:latin typeface="Tahoma" charset="0"/>
              </a:rPr>
              <a:t>Too large cap: penalizes memory non-intensive threads   </a:t>
            </a:r>
          </a:p>
          <a:p>
            <a:pPr eaLnBrk="1" hangingPunct="1"/>
            <a:r>
              <a:rPr lang="en-US" sz="2200">
                <a:solidFill>
                  <a:srgbClr val="0000FF"/>
                </a:solidFill>
                <a:latin typeface="Tahoma" charset="0"/>
              </a:rPr>
              <a:t>Many more trade-offs analyzed in the paper</a:t>
            </a: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760" indent="-285677" eaLnBrk="0" hangingPunct="0">
              <a:defRPr>
                <a:solidFill>
                  <a:schemeClr val="tx1"/>
                </a:solidFill>
                <a:latin typeface="Arial" charset="0"/>
                <a:ea typeface="ＭＳ Ｐゴシック" charset="0"/>
              </a:defRPr>
            </a:lvl2pPr>
            <a:lvl3pPr marL="1142706" indent="-228541" eaLnBrk="0" hangingPunct="0">
              <a:defRPr>
                <a:solidFill>
                  <a:schemeClr val="tx1"/>
                </a:solidFill>
                <a:latin typeface="Arial" charset="0"/>
                <a:ea typeface="ＭＳ Ｐゴシック" charset="0"/>
              </a:defRPr>
            </a:lvl3pPr>
            <a:lvl4pPr marL="1599790" indent="-228541" eaLnBrk="0" hangingPunct="0">
              <a:defRPr>
                <a:solidFill>
                  <a:schemeClr val="tx1"/>
                </a:solidFill>
                <a:latin typeface="Arial" charset="0"/>
                <a:ea typeface="ＭＳ Ｐゴシック" charset="0"/>
              </a:defRPr>
            </a:lvl4pPr>
            <a:lvl5pPr marL="2056875" indent="-228541" eaLnBrk="0" hangingPunct="0">
              <a:defRPr>
                <a:solidFill>
                  <a:schemeClr val="tx1"/>
                </a:solidFill>
                <a:latin typeface="Arial" charset="0"/>
                <a:ea typeface="ＭＳ Ｐゴシック" charset="0"/>
              </a:defRPr>
            </a:lvl5pPr>
            <a:lvl6pPr marL="2513959" indent="-228541" eaLnBrk="0" fontAlgn="base" hangingPunct="0">
              <a:spcBef>
                <a:spcPct val="0"/>
              </a:spcBef>
              <a:spcAft>
                <a:spcPct val="0"/>
              </a:spcAft>
              <a:defRPr>
                <a:solidFill>
                  <a:schemeClr val="tx1"/>
                </a:solidFill>
                <a:latin typeface="Arial" charset="0"/>
                <a:ea typeface="ＭＳ Ｐゴシック" charset="0"/>
              </a:defRPr>
            </a:lvl6pPr>
            <a:lvl7pPr marL="2971040" indent="-228541" eaLnBrk="0" fontAlgn="base" hangingPunct="0">
              <a:spcBef>
                <a:spcPct val="0"/>
              </a:spcBef>
              <a:spcAft>
                <a:spcPct val="0"/>
              </a:spcAft>
              <a:defRPr>
                <a:solidFill>
                  <a:schemeClr val="tx1"/>
                </a:solidFill>
                <a:latin typeface="Arial" charset="0"/>
                <a:ea typeface="ＭＳ Ｐゴシック" charset="0"/>
              </a:defRPr>
            </a:lvl7pPr>
            <a:lvl8pPr marL="3428124" indent="-228541" eaLnBrk="0" fontAlgn="base" hangingPunct="0">
              <a:spcBef>
                <a:spcPct val="0"/>
              </a:spcBef>
              <a:spcAft>
                <a:spcPct val="0"/>
              </a:spcAft>
              <a:defRPr>
                <a:solidFill>
                  <a:schemeClr val="tx1"/>
                </a:solidFill>
                <a:latin typeface="Arial" charset="0"/>
                <a:ea typeface="ＭＳ Ｐゴシック" charset="0"/>
              </a:defRPr>
            </a:lvl8pPr>
            <a:lvl9pPr marL="3885205" indent="-2285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95F00FC-5637-E34C-9C06-941984B67474}" type="slidenum">
              <a:rPr lang="en-US">
                <a:solidFill>
                  <a:srgbClr val="000000"/>
                </a:solidFill>
                <a:latin typeface="Garamond" charset="0"/>
              </a:rPr>
              <a:pPr eaLnBrk="1" hangingPunct="1"/>
              <a:t>52</a:t>
            </a:fld>
            <a:endParaRPr lang="en-US">
              <a:solidFill>
                <a:srgbClr val="000000"/>
              </a:solidFill>
              <a:latin typeface="Garamond" charset="0"/>
            </a:endParaRPr>
          </a:p>
        </p:txBody>
      </p:sp>
      <p:sp>
        <p:nvSpPr>
          <p:cNvPr id="5" name="Rectangle 4"/>
          <p:cNvSpPr>
            <a:spLocks noChangeArrowheads="1"/>
          </p:cNvSpPr>
          <p:nvPr/>
        </p:nvSpPr>
        <p:spPr bwMode="auto">
          <a:xfrm>
            <a:off x="628650" y="1389063"/>
            <a:ext cx="6115050" cy="400050"/>
          </a:xfrm>
          <a:prstGeom prst="rect">
            <a:avLst/>
          </a:prstGeom>
          <a:noFill/>
          <a:ln w="3810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endParaRPr>
          </a:p>
        </p:txBody>
      </p:sp>
      <p:sp>
        <p:nvSpPr>
          <p:cNvPr id="6" name="Rectangle 5"/>
          <p:cNvSpPr>
            <a:spLocks noChangeArrowheads="1"/>
          </p:cNvSpPr>
          <p:nvPr/>
        </p:nvSpPr>
        <p:spPr bwMode="auto">
          <a:xfrm>
            <a:off x="628650" y="1816100"/>
            <a:ext cx="6115050" cy="10858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1416" tIns="45709" rIns="91416" bIns="45709" anchor="ctr"/>
          <a:lstStyle/>
          <a:p>
            <a:pPr defTabSz="914165" fontAlgn="base">
              <a:spcBef>
                <a:spcPct val="0"/>
              </a:spcBef>
              <a:spcAft>
                <a:spcPct val="0"/>
              </a:spcAft>
            </a:pPr>
            <a:endParaRPr lang="en-US" smtClean="0">
              <a:solidFill>
                <a:srgbClr val="000000"/>
              </a:solidFill>
              <a:latin typeface="Arial" charset="0"/>
              <a:ea typeface="ＭＳ Ｐゴシック" charset="0"/>
            </a:endParaRPr>
          </a:p>
        </p:txBody>
      </p:sp>
      <p:sp>
        <p:nvSpPr>
          <p:cNvPr id="7" name="TextBox 6"/>
          <p:cNvSpPr txBox="1">
            <a:spLocks noChangeArrowheads="1"/>
          </p:cNvSpPr>
          <p:nvPr/>
        </p:nvSpPr>
        <p:spPr bwMode="auto">
          <a:xfrm>
            <a:off x="6800852" y="1416052"/>
            <a:ext cx="1097007"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3399"/>
                </a:solidFill>
              </a:rPr>
              <a:t>Batching</a:t>
            </a:r>
          </a:p>
        </p:txBody>
      </p:sp>
      <p:sp>
        <p:nvSpPr>
          <p:cNvPr id="8" name="TextBox 7"/>
          <p:cNvSpPr txBox="1">
            <a:spLocks noChangeArrowheads="1"/>
          </p:cNvSpPr>
          <p:nvPr/>
        </p:nvSpPr>
        <p:spPr bwMode="auto">
          <a:xfrm>
            <a:off x="6800852" y="1930404"/>
            <a:ext cx="2056716" cy="93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FF0000"/>
                </a:solidFill>
              </a:rPr>
              <a:t>Parallelism-aware</a:t>
            </a:r>
          </a:p>
          <a:p>
            <a:pPr defTabSz="914165" eaLnBrk="1" fontAlgn="base" hangingPunct="1">
              <a:spcBef>
                <a:spcPct val="0"/>
              </a:spcBef>
              <a:spcAft>
                <a:spcPct val="0"/>
              </a:spcAft>
            </a:pPr>
            <a:r>
              <a:rPr lang="en-US" smtClean="0">
                <a:solidFill>
                  <a:srgbClr val="FF0000"/>
                </a:solidFill>
              </a:rPr>
              <a:t>within-batch</a:t>
            </a:r>
          </a:p>
          <a:p>
            <a:pPr defTabSz="914165" eaLnBrk="1" fontAlgn="base" hangingPunct="1">
              <a:spcBef>
                <a:spcPct val="0"/>
              </a:spcBef>
              <a:spcAft>
                <a:spcPct val="0"/>
              </a:spcAft>
            </a:pPr>
            <a:r>
              <a:rPr lang="en-US" smtClean="0">
                <a:solidFill>
                  <a:srgbClr val="FF0000"/>
                </a:solidFill>
              </a:rPr>
              <a:t>scheduling</a:t>
            </a:r>
          </a:p>
        </p:txBody>
      </p:sp>
    </p:spTree>
    <p:extLst>
      <p:ext uri="{BB962C8B-B14F-4D97-AF65-F5344CB8AC3E}">
        <p14:creationId xmlns:p14="http://schemas.microsoft.com/office/powerpoint/2010/main" val="18754162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atin typeface="Garamond" charset="0"/>
              </a:rPr>
              <a:t>Hardware Cost</a:t>
            </a:r>
          </a:p>
        </p:txBody>
      </p:sp>
      <p:sp>
        <p:nvSpPr>
          <p:cNvPr id="27651" name="Content Placeholder 2"/>
          <p:cNvSpPr>
            <a:spLocks noGrp="1"/>
          </p:cNvSpPr>
          <p:nvPr>
            <p:ph idx="1"/>
          </p:nvPr>
        </p:nvSpPr>
        <p:spPr/>
        <p:txBody>
          <a:bodyPr/>
          <a:lstStyle/>
          <a:p>
            <a:pPr eaLnBrk="1" hangingPunct="1"/>
            <a:r>
              <a:rPr lang="en-US">
                <a:latin typeface="Tahoma" charset="0"/>
              </a:rPr>
              <a:t>&lt;1.5KB storage cost for</a:t>
            </a:r>
          </a:p>
          <a:p>
            <a:pPr lvl="1" eaLnBrk="1" hangingPunct="1"/>
            <a:r>
              <a:rPr lang="en-US">
                <a:latin typeface="Tahoma" charset="0"/>
              </a:rPr>
              <a:t>8-core system with 128-entry memory request buffer</a:t>
            </a:r>
          </a:p>
          <a:p>
            <a:pPr lvl="1" eaLnBrk="1" hangingPunct="1"/>
            <a:endParaRPr lang="en-US">
              <a:latin typeface="Tahoma" charset="0"/>
            </a:endParaRPr>
          </a:p>
          <a:p>
            <a:pPr eaLnBrk="1" hangingPunct="1"/>
            <a:r>
              <a:rPr lang="en-US">
                <a:latin typeface="Tahoma" charset="0"/>
              </a:rPr>
              <a:t>No complex operations (e.g., divisions)</a:t>
            </a:r>
          </a:p>
          <a:p>
            <a:pPr eaLnBrk="1" hangingPunct="1"/>
            <a:endParaRPr lang="en-US">
              <a:latin typeface="Tahoma" charset="0"/>
            </a:endParaRPr>
          </a:p>
          <a:p>
            <a:pPr eaLnBrk="1" hangingPunct="1"/>
            <a:r>
              <a:rPr lang="en-US">
                <a:latin typeface="Tahoma" charset="0"/>
              </a:rPr>
              <a:t>Not on the critical path</a:t>
            </a:r>
          </a:p>
          <a:p>
            <a:pPr lvl="1" eaLnBrk="1" hangingPunct="1"/>
            <a:r>
              <a:rPr lang="en-US">
                <a:latin typeface="Tahoma" charset="0"/>
              </a:rPr>
              <a:t>Scheduler makes a decision only every DRAM cycle</a:t>
            </a:r>
          </a:p>
          <a:p>
            <a:pPr lvl="1" eaLnBrk="1" hangingPunct="1"/>
            <a:endParaRPr lang="en-US">
              <a:latin typeface="Tahoma" charset="0"/>
            </a:endParaRP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760" indent="-285677" eaLnBrk="0" hangingPunct="0">
              <a:defRPr>
                <a:solidFill>
                  <a:schemeClr val="tx1"/>
                </a:solidFill>
                <a:latin typeface="Arial" charset="0"/>
                <a:ea typeface="ＭＳ Ｐゴシック" charset="0"/>
              </a:defRPr>
            </a:lvl2pPr>
            <a:lvl3pPr marL="1142706" indent="-228541" eaLnBrk="0" hangingPunct="0">
              <a:defRPr>
                <a:solidFill>
                  <a:schemeClr val="tx1"/>
                </a:solidFill>
                <a:latin typeface="Arial" charset="0"/>
                <a:ea typeface="ＭＳ Ｐゴシック" charset="0"/>
              </a:defRPr>
            </a:lvl3pPr>
            <a:lvl4pPr marL="1599790" indent="-228541" eaLnBrk="0" hangingPunct="0">
              <a:defRPr>
                <a:solidFill>
                  <a:schemeClr val="tx1"/>
                </a:solidFill>
                <a:latin typeface="Arial" charset="0"/>
                <a:ea typeface="ＭＳ Ｐゴシック" charset="0"/>
              </a:defRPr>
            </a:lvl4pPr>
            <a:lvl5pPr marL="2056875" indent="-228541" eaLnBrk="0" hangingPunct="0">
              <a:defRPr>
                <a:solidFill>
                  <a:schemeClr val="tx1"/>
                </a:solidFill>
                <a:latin typeface="Arial" charset="0"/>
                <a:ea typeface="ＭＳ Ｐゴシック" charset="0"/>
              </a:defRPr>
            </a:lvl5pPr>
            <a:lvl6pPr marL="2513959" indent="-228541" eaLnBrk="0" fontAlgn="base" hangingPunct="0">
              <a:spcBef>
                <a:spcPct val="0"/>
              </a:spcBef>
              <a:spcAft>
                <a:spcPct val="0"/>
              </a:spcAft>
              <a:defRPr>
                <a:solidFill>
                  <a:schemeClr val="tx1"/>
                </a:solidFill>
                <a:latin typeface="Arial" charset="0"/>
                <a:ea typeface="ＭＳ Ｐゴシック" charset="0"/>
              </a:defRPr>
            </a:lvl6pPr>
            <a:lvl7pPr marL="2971040" indent="-228541" eaLnBrk="0" fontAlgn="base" hangingPunct="0">
              <a:spcBef>
                <a:spcPct val="0"/>
              </a:spcBef>
              <a:spcAft>
                <a:spcPct val="0"/>
              </a:spcAft>
              <a:defRPr>
                <a:solidFill>
                  <a:schemeClr val="tx1"/>
                </a:solidFill>
                <a:latin typeface="Arial" charset="0"/>
                <a:ea typeface="ＭＳ Ｐゴシック" charset="0"/>
              </a:defRPr>
            </a:lvl7pPr>
            <a:lvl8pPr marL="3428124" indent="-228541" eaLnBrk="0" fontAlgn="base" hangingPunct="0">
              <a:spcBef>
                <a:spcPct val="0"/>
              </a:spcBef>
              <a:spcAft>
                <a:spcPct val="0"/>
              </a:spcAft>
              <a:defRPr>
                <a:solidFill>
                  <a:schemeClr val="tx1"/>
                </a:solidFill>
                <a:latin typeface="Arial" charset="0"/>
                <a:ea typeface="ＭＳ Ｐゴシック" charset="0"/>
              </a:defRPr>
            </a:lvl8pPr>
            <a:lvl9pPr marL="3885205" indent="-2285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D96B5FE-4E13-4B42-A55C-EBCF0EDFD575}" type="slidenum">
              <a:rPr lang="en-US">
                <a:solidFill>
                  <a:srgbClr val="000000"/>
                </a:solidFill>
                <a:latin typeface="Garamond" charset="0"/>
              </a:rPr>
              <a:pPr eaLnBrk="1" hangingPunct="1"/>
              <a:t>53</a:t>
            </a:fld>
            <a:endParaRPr lang="en-US">
              <a:solidFill>
                <a:srgbClr val="000000"/>
              </a:solidFill>
              <a:latin typeface="Garamond" charset="0"/>
            </a:endParaRPr>
          </a:p>
        </p:txBody>
      </p:sp>
    </p:spTree>
    <p:extLst>
      <p:ext uri="{BB962C8B-B14F-4D97-AF65-F5344CB8AC3E}">
        <p14:creationId xmlns:p14="http://schemas.microsoft.com/office/powerpoint/2010/main" val="37812066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760" indent="-285677" eaLnBrk="0" hangingPunct="0">
              <a:defRPr>
                <a:solidFill>
                  <a:schemeClr val="tx1"/>
                </a:solidFill>
                <a:latin typeface="Arial" charset="0"/>
                <a:ea typeface="ＭＳ Ｐゴシック" charset="0"/>
              </a:defRPr>
            </a:lvl2pPr>
            <a:lvl3pPr marL="1142706" indent="-228541" eaLnBrk="0" hangingPunct="0">
              <a:defRPr>
                <a:solidFill>
                  <a:schemeClr val="tx1"/>
                </a:solidFill>
                <a:latin typeface="Arial" charset="0"/>
                <a:ea typeface="ＭＳ Ｐゴシック" charset="0"/>
              </a:defRPr>
            </a:lvl3pPr>
            <a:lvl4pPr marL="1599790" indent="-228541" eaLnBrk="0" hangingPunct="0">
              <a:defRPr>
                <a:solidFill>
                  <a:schemeClr val="tx1"/>
                </a:solidFill>
                <a:latin typeface="Arial" charset="0"/>
                <a:ea typeface="ＭＳ Ｐゴシック" charset="0"/>
              </a:defRPr>
            </a:lvl4pPr>
            <a:lvl5pPr marL="2056875" indent="-228541" eaLnBrk="0" hangingPunct="0">
              <a:defRPr>
                <a:solidFill>
                  <a:schemeClr val="tx1"/>
                </a:solidFill>
                <a:latin typeface="Arial" charset="0"/>
                <a:ea typeface="ＭＳ Ｐゴシック" charset="0"/>
              </a:defRPr>
            </a:lvl5pPr>
            <a:lvl6pPr marL="2513959" indent="-228541" eaLnBrk="0" fontAlgn="base" hangingPunct="0">
              <a:spcBef>
                <a:spcPct val="0"/>
              </a:spcBef>
              <a:spcAft>
                <a:spcPct val="0"/>
              </a:spcAft>
              <a:defRPr>
                <a:solidFill>
                  <a:schemeClr val="tx1"/>
                </a:solidFill>
                <a:latin typeface="Arial" charset="0"/>
                <a:ea typeface="ＭＳ Ｐゴシック" charset="0"/>
              </a:defRPr>
            </a:lvl6pPr>
            <a:lvl7pPr marL="2971040" indent="-228541" eaLnBrk="0" fontAlgn="base" hangingPunct="0">
              <a:spcBef>
                <a:spcPct val="0"/>
              </a:spcBef>
              <a:spcAft>
                <a:spcPct val="0"/>
              </a:spcAft>
              <a:defRPr>
                <a:solidFill>
                  <a:schemeClr val="tx1"/>
                </a:solidFill>
                <a:latin typeface="Arial" charset="0"/>
                <a:ea typeface="ＭＳ Ｐゴシック" charset="0"/>
              </a:defRPr>
            </a:lvl7pPr>
            <a:lvl8pPr marL="3428124" indent="-228541" eaLnBrk="0" fontAlgn="base" hangingPunct="0">
              <a:spcBef>
                <a:spcPct val="0"/>
              </a:spcBef>
              <a:spcAft>
                <a:spcPct val="0"/>
              </a:spcAft>
              <a:defRPr>
                <a:solidFill>
                  <a:schemeClr val="tx1"/>
                </a:solidFill>
                <a:latin typeface="Arial" charset="0"/>
                <a:ea typeface="ＭＳ Ｐゴシック" charset="0"/>
              </a:defRPr>
            </a:lvl8pPr>
            <a:lvl9pPr marL="3885205" indent="-2285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51CCD79-39D0-4845-8AC0-6B42D28C00FE}" type="slidenum">
              <a:rPr lang="en-US">
                <a:solidFill>
                  <a:srgbClr val="000000"/>
                </a:solidFill>
                <a:latin typeface="Garamond" charset="0"/>
              </a:rPr>
              <a:pPr eaLnBrk="1" hangingPunct="1"/>
              <a:t>54</a:t>
            </a:fld>
            <a:endParaRPr lang="en-US">
              <a:solidFill>
                <a:srgbClr val="000000"/>
              </a:solidFill>
              <a:latin typeface="Garamond" charset="0"/>
            </a:endParaRPr>
          </a:p>
        </p:txBody>
      </p:sp>
      <p:sp>
        <p:nvSpPr>
          <p:cNvPr id="2052" name="Rectangle 2"/>
          <p:cNvSpPr>
            <a:spLocks noGrp="1" noChangeArrowheads="1"/>
          </p:cNvSpPr>
          <p:nvPr>
            <p:ph type="title"/>
          </p:nvPr>
        </p:nvSpPr>
        <p:spPr/>
        <p:txBody>
          <a:bodyPr/>
          <a:lstStyle/>
          <a:p>
            <a:pPr eaLnBrk="1" hangingPunct="1"/>
            <a:r>
              <a:rPr lang="en-US">
                <a:latin typeface="Garamond" charset="0"/>
              </a:rPr>
              <a:t>Unfairness on 4-, 8-, 16-core Systems</a:t>
            </a:r>
          </a:p>
        </p:txBody>
      </p:sp>
      <p:graphicFrame>
        <p:nvGraphicFramePr>
          <p:cNvPr id="2050" name="Object 2"/>
          <p:cNvGraphicFramePr>
            <a:graphicFrameLocks noGrp="1" noChangeAspect="1"/>
          </p:cNvGraphicFramePr>
          <p:nvPr>
            <p:ph idx="1"/>
          </p:nvPr>
        </p:nvGraphicFramePr>
        <p:xfrm>
          <a:off x="407988" y="1319214"/>
          <a:ext cx="8482012" cy="4967287"/>
        </p:xfrm>
        <a:graphic>
          <a:graphicData uri="http://schemas.openxmlformats.org/presentationml/2006/ole">
            <mc:AlternateContent xmlns:mc="http://schemas.openxmlformats.org/markup-compatibility/2006">
              <mc:Choice xmlns:v="urn:schemas-microsoft-com:vml" Requires="v">
                <p:oleObj spid="_x0000_s688208" name="Chart" r:id="rId5" imgW="8839149" imgH="5467440" progId="Excel.Chart.8">
                  <p:embed/>
                </p:oleObj>
              </mc:Choice>
              <mc:Fallback>
                <p:oleObj name="Chart" r:id="rId5" imgW="8839149" imgH="5467440"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988" y="1319214"/>
                        <a:ext cx="8482012" cy="4967287"/>
                      </a:xfrm>
                      <a:prstGeom prst="rect">
                        <a:avLst/>
                      </a:prstGeom>
                      <a:extLst>
                        <a:ext uri="{FAA26D3D-D897-4be2-8F04-BA451C77F1D7}">
                          <ma14:placeholderFlag xmlns:ma14="http://schemas.microsoft.com/office/mac/drawingml/2011/main" val="1"/>
                        </a:ext>
                      </a:extLst>
                    </p:spPr>
                  </p:pic>
                </p:oleObj>
              </mc:Fallback>
            </mc:AlternateContent>
          </a:graphicData>
        </a:graphic>
      </p:graphicFrame>
      <p:sp>
        <p:nvSpPr>
          <p:cNvPr id="2053" name="Text Box 8"/>
          <p:cNvSpPr txBox="1">
            <a:spLocks noChangeArrowheads="1"/>
          </p:cNvSpPr>
          <p:nvPr/>
        </p:nvSpPr>
        <p:spPr bwMode="auto">
          <a:xfrm>
            <a:off x="685804" y="1046163"/>
            <a:ext cx="8360043"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3399"/>
                </a:solidFill>
              </a:rPr>
              <a:t>Unfairness = MAX Memory Slowdown / MIN Memory Slowdown [MICRO 2007]</a:t>
            </a:r>
          </a:p>
        </p:txBody>
      </p:sp>
      <p:sp>
        <p:nvSpPr>
          <p:cNvPr id="2054" name="Text Box 9"/>
          <p:cNvSpPr txBox="1">
            <a:spLocks noChangeArrowheads="1"/>
          </p:cNvSpPr>
          <p:nvPr/>
        </p:nvSpPr>
        <p:spPr bwMode="auto">
          <a:xfrm>
            <a:off x="2800350" y="4943475"/>
            <a:ext cx="704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1.11X</a:t>
            </a:r>
          </a:p>
        </p:txBody>
      </p:sp>
      <p:sp>
        <p:nvSpPr>
          <p:cNvPr id="2057" name="Text Box 15"/>
          <p:cNvSpPr txBox="1">
            <a:spLocks noChangeArrowheads="1"/>
          </p:cNvSpPr>
          <p:nvPr/>
        </p:nvSpPr>
        <p:spPr bwMode="auto">
          <a:xfrm>
            <a:off x="5143505" y="4943475"/>
            <a:ext cx="720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1.08X</a:t>
            </a:r>
          </a:p>
        </p:txBody>
      </p:sp>
      <p:sp>
        <p:nvSpPr>
          <p:cNvPr id="2058" name="Text Box 16"/>
          <p:cNvSpPr txBox="1">
            <a:spLocks noChangeArrowheads="1"/>
          </p:cNvSpPr>
          <p:nvPr/>
        </p:nvSpPr>
        <p:spPr bwMode="auto">
          <a:xfrm>
            <a:off x="7429500" y="4429125"/>
            <a:ext cx="704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z="1600">
                <a:solidFill>
                  <a:srgbClr val="000000"/>
                </a:solidFill>
              </a:rPr>
              <a:t>1.11X</a:t>
            </a:r>
          </a:p>
        </p:txBody>
      </p:sp>
      <p:cxnSp>
        <p:nvCxnSpPr>
          <p:cNvPr id="12" name="Straight Arrow Connector 11"/>
          <p:cNvCxnSpPr>
            <a:cxnSpLocks noChangeShapeType="1"/>
          </p:cNvCxnSpPr>
          <p:nvPr/>
        </p:nvCxnSpPr>
        <p:spPr bwMode="auto">
          <a:xfrm rot="5400000">
            <a:off x="3008313" y="5468938"/>
            <a:ext cx="155575" cy="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 name="Straight Arrow Connector 17"/>
          <p:cNvCxnSpPr>
            <a:cxnSpLocks noChangeShapeType="1"/>
          </p:cNvCxnSpPr>
          <p:nvPr/>
        </p:nvCxnSpPr>
        <p:spPr bwMode="auto">
          <a:xfrm rot="5400000">
            <a:off x="5330031" y="5379244"/>
            <a:ext cx="155575" cy="1588"/>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 name="Straight Arrow Connector 19"/>
          <p:cNvCxnSpPr>
            <a:cxnSpLocks noChangeShapeType="1"/>
          </p:cNvCxnSpPr>
          <p:nvPr/>
        </p:nvCxnSpPr>
        <p:spPr bwMode="auto">
          <a:xfrm rot="5400000">
            <a:off x="7608888" y="5018088"/>
            <a:ext cx="212725" cy="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spTree>
    <p:custDataLst>
      <p:tags r:id="rId2"/>
    </p:custDataLst>
    <p:extLst>
      <p:ext uri="{BB962C8B-B14F-4D97-AF65-F5344CB8AC3E}">
        <p14:creationId xmlns:p14="http://schemas.microsoft.com/office/powerpoint/2010/main" val="36689805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100000">
                                          <p:val>
                                            <p:strVal val="#ppt_x"/>
                                          </p:val>
                                        </p:tav>
                                      </p:tavLst>
                                    </p:anim>
                                    <p:anim calcmode="lin" valueType="num">
                                      <p:cBhvr>
                                        <p:cTn id="8" dur="500" fill="hold"/>
                                        <p:tgtEl>
                                          <p:spTgt spid="12"/>
                                        </p:tgtEl>
                                        <p:attrNameLst>
                                          <p:attrName>ppt_y</p:attrName>
                                        </p:attrNameLst>
                                      </p:cBhvr>
                                      <p:tavLst>
                                        <p:tav tm="0">
                                          <p:val>
                                            <p:strVal val="#ppt_y-#ppt_h/2"/>
                                          </p:val>
                                        </p:tav>
                                        <p:tav tm="100000">
                                          <p:val>
                                            <p:strVal val="#ppt_y"/>
                                          </p:val>
                                        </p:tav>
                                      </p:tavLst>
                                    </p:anim>
                                    <p:anim calcmode="lin" valueType="num">
                                      <p:cBhvr>
                                        <p:cTn id="9" dur="500" fill="hold"/>
                                        <p:tgtEl>
                                          <p:spTgt spid="12"/>
                                        </p:tgtEl>
                                        <p:attrNameLst>
                                          <p:attrName>ppt_w</p:attrName>
                                        </p:attrNameLst>
                                      </p:cBhvr>
                                      <p:tavLst>
                                        <p:tav tm="0">
                                          <p:val>
                                            <p:strVal val="#ppt_w"/>
                                          </p:val>
                                        </p:tav>
                                        <p:tav tm="100000">
                                          <p:val>
                                            <p:strVal val="#ppt_w"/>
                                          </p:val>
                                        </p:tav>
                                      </p:tavLst>
                                    </p:anim>
                                    <p:anim calcmode="lin" valueType="num">
                                      <p:cBhvr>
                                        <p:cTn id="10" dur="500" fill="hold"/>
                                        <p:tgtEl>
                                          <p:spTgt spid="12"/>
                                        </p:tgtEl>
                                        <p:attrNameLst>
                                          <p:attrName>ppt_h</p:attrName>
                                        </p:attrNameLst>
                                      </p:cBhvr>
                                      <p:tavLst>
                                        <p:tav tm="0">
                                          <p:val>
                                            <p:fltVal val="0"/>
                                          </p:val>
                                        </p:tav>
                                        <p:tav tm="100000">
                                          <p:val>
                                            <p:strVal val="#ppt_h"/>
                                          </p:val>
                                        </p:tav>
                                      </p:tavLst>
                                    </p:anim>
                                  </p:childTnLst>
                                </p:cTn>
                              </p:par>
                              <p:par>
                                <p:cTn id="11" presetID="17" presetClass="entr" presetSubtype="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ppt_h/2"/>
                                          </p:val>
                                        </p:tav>
                                        <p:tav tm="100000">
                                          <p:val>
                                            <p:strVal val="#ppt_y"/>
                                          </p:val>
                                        </p:tav>
                                      </p:tavLst>
                                    </p:anim>
                                    <p:anim calcmode="lin" valueType="num">
                                      <p:cBhvr>
                                        <p:cTn id="15" dur="500" fill="hold"/>
                                        <p:tgtEl>
                                          <p:spTgt spid="18"/>
                                        </p:tgtEl>
                                        <p:attrNameLst>
                                          <p:attrName>ppt_w</p:attrName>
                                        </p:attrNameLst>
                                      </p:cBhvr>
                                      <p:tavLst>
                                        <p:tav tm="0">
                                          <p:val>
                                            <p:strVal val="#ppt_w"/>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childTnLst>
                                </p:cTn>
                              </p:par>
                              <p:par>
                                <p:cTn id="17" presetID="17" presetClass="entr" presetSubtype="1"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ppt_x</p:attrName>
                                        </p:attrNameLst>
                                      </p:cBhvr>
                                      <p:tavLst>
                                        <p:tav tm="0">
                                          <p:val>
                                            <p:strVal val="#ppt_x"/>
                                          </p:val>
                                        </p:tav>
                                        <p:tav tm="100000">
                                          <p:val>
                                            <p:strVal val="#ppt_x"/>
                                          </p:val>
                                        </p:tav>
                                      </p:tavLst>
                                    </p:anim>
                                    <p:anim calcmode="lin" valueType="num">
                                      <p:cBhvr>
                                        <p:cTn id="20" dur="500" fill="hold"/>
                                        <p:tgtEl>
                                          <p:spTgt spid="20"/>
                                        </p:tgtEl>
                                        <p:attrNameLst>
                                          <p:attrName>ppt_y</p:attrName>
                                        </p:attrNameLst>
                                      </p:cBhvr>
                                      <p:tavLst>
                                        <p:tav tm="0">
                                          <p:val>
                                            <p:strVal val="#ppt_y-#ppt_h/2"/>
                                          </p:val>
                                        </p:tav>
                                        <p:tav tm="100000">
                                          <p:val>
                                            <p:strVal val="#ppt_y"/>
                                          </p:val>
                                        </p:tav>
                                      </p:tavLst>
                                    </p:anim>
                                    <p:anim calcmode="lin" valueType="num">
                                      <p:cBhvr>
                                        <p:cTn id="21" dur="500" fill="hold"/>
                                        <p:tgtEl>
                                          <p:spTgt spid="20"/>
                                        </p:tgtEl>
                                        <p:attrNameLst>
                                          <p:attrName>ppt_w</p:attrName>
                                        </p:attrNameLst>
                                      </p:cBhvr>
                                      <p:tavLst>
                                        <p:tav tm="0">
                                          <p:val>
                                            <p:strVal val="#ppt_w"/>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childTnLst>
                                </p:cTn>
                              </p:par>
                              <p:par>
                                <p:cTn id="23" presetID="1" presetClass="entr" presetSubtype="0" fill="hold" grpId="0" nodeType="withEffect">
                                  <p:stCondLst>
                                    <p:cond delay="0"/>
                                  </p:stCondLst>
                                  <p:childTnLst>
                                    <p:set>
                                      <p:cBhvr>
                                        <p:cTn id="24" dur="1" fill="hold">
                                          <p:stCondLst>
                                            <p:cond delay="0"/>
                                          </p:stCondLst>
                                        </p:cTn>
                                        <p:tgtEl>
                                          <p:spTgt spid="20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7" grpId="0"/>
      <p:bldP spid="205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760" indent="-285677" eaLnBrk="0" hangingPunct="0">
              <a:defRPr>
                <a:solidFill>
                  <a:schemeClr val="tx1"/>
                </a:solidFill>
                <a:latin typeface="Arial" charset="0"/>
                <a:ea typeface="ＭＳ Ｐゴシック" charset="0"/>
              </a:defRPr>
            </a:lvl2pPr>
            <a:lvl3pPr marL="1142706" indent="-228541" eaLnBrk="0" hangingPunct="0">
              <a:defRPr>
                <a:solidFill>
                  <a:schemeClr val="tx1"/>
                </a:solidFill>
                <a:latin typeface="Arial" charset="0"/>
                <a:ea typeface="ＭＳ Ｐゴシック" charset="0"/>
              </a:defRPr>
            </a:lvl3pPr>
            <a:lvl4pPr marL="1599790" indent="-228541" eaLnBrk="0" hangingPunct="0">
              <a:defRPr>
                <a:solidFill>
                  <a:schemeClr val="tx1"/>
                </a:solidFill>
                <a:latin typeface="Arial" charset="0"/>
                <a:ea typeface="ＭＳ Ｐゴシック" charset="0"/>
              </a:defRPr>
            </a:lvl4pPr>
            <a:lvl5pPr marL="2056875" indent="-228541" eaLnBrk="0" hangingPunct="0">
              <a:defRPr>
                <a:solidFill>
                  <a:schemeClr val="tx1"/>
                </a:solidFill>
                <a:latin typeface="Arial" charset="0"/>
                <a:ea typeface="ＭＳ Ｐゴシック" charset="0"/>
              </a:defRPr>
            </a:lvl5pPr>
            <a:lvl6pPr marL="2513959" indent="-228541" eaLnBrk="0" fontAlgn="base" hangingPunct="0">
              <a:spcBef>
                <a:spcPct val="0"/>
              </a:spcBef>
              <a:spcAft>
                <a:spcPct val="0"/>
              </a:spcAft>
              <a:defRPr>
                <a:solidFill>
                  <a:schemeClr val="tx1"/>
                </a:solidFill>
                <a:latin typeface="Arial" charset="0"/>
                <a:ea typeface="ＭＳ Ｐゴシック" charset="0"/>
              </a:defRPr>
            </a:lvl6pPr>
            <a:lvl7pPr marL="2971040" indent="-228541" eaLnBrk="0" fontAlgn="base" hangingPunct="0">
              <a:spcBef>
                <a:spcPct val="0"/>
              </a:spcBef>
              <a:spcAft>
                <a:spcPct val="0"/>
              </a:spcAft>
              <a:defRPr>
                <a:solidFill>
                  <a:schemeClr val="tx1"/>
                </a:solidFill>
                <a:latin typeface="Arial" charset="0"/>
                <a:ea typeface="ＭＳ Ｐゴシック" charset="0"/>
              </a:defRPr>
            </a:lvl7pPr>
            <a:lvl8pPr marL="3428124" indent="-228541" eaLnBrk="0" fontAlgn="base" hangingPunct="0">
              <a:spcBef>
                <a:spcPct val="0"/>
              </a:spcBef>
              <a:spcAft>
                <a:spcPct val="0"/>
              </a:spcAft>
              <a:defRPr>
                <a:solidFill>
                  <a:schemeClr val="tx1"/>
                </a:solidFill>
                <a:latin typeface="Arial" charset="0"/>
                <a:ea typeface="ＭＳ Ｐゴシック" charset="0"/>
              </a:defRPr>
            </a:lvl8pPr>
            <a:lvl9pPr marL="3885205" indent="-2285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B7A3C56-B3E3-CF45-849E-C56E000737E1}" type="slidenum">
              <a:rPr lang="en-US">
                <a:solidFill>
                  <a:srgbClr val="000000"/>
                </a:solidFill>
                <a:latin typeface="Garamond" charset="0"/>
              </a:rPr>
              <a:pPr eaLnBrk="1" hangingPunct="1"/>
              <a:t>55</a:t>
            </a:fld>
            <a:endParaRPr lang="en-US">
              <a:solidFill>
                <a:srgbClr val="000000"/>
              </a:solidFill>
              <a:latin typeface="Garamond" charset="0"/>
            </a:endParaRPr>
          </a:p>
        </p:txBody>
      </p:sp>
      <p:sp>
        <p:nvSpPr>
          <p:cNvPr id="3076" name="Rectangle 2"/>
          <p:cNvSpPr>
            <a:spLocks noGrp="1" noChangeArrowheads="1"/>
          </p:cNvSpPr>
          <p:nvPr>
            <p:ph type="title"/>
          </p:nvPr>
        </p:nvSpPr>
        <p:spPr>
          <a:xfrm>
            <a:off x="228605" y="152401"/>
            <a:ext cx="8778875" cy="1066800"/>
          </a:xfrm>
        </p:spPr>
        <p:txBody>
          <a:bodyPr/>
          <a:lstStyle/>
          <a:p>
            <a:pPr eaLnBrk="1" hangingPunct="1"/>
            <a:r>
              <a:rPr lang="en-US" sz="3600">
                <a:latin typeface="Garamond" charset="0"/>
              </a:rPr>
              <a:t>System Performance (Hmean-speedup)</a:t>
            </a:r>
          </a:p>
        </p:txBody>
      </p:sp>
      <p:graphicFrame>
        <p:nvGraphicFramePr>
          <p:cNvPr id="3074" name="Object 2"/>
          <p:cNvGraphicFramePr>
            <a:graphicFrameLocks noGrp="1" noChangeAspect="1"/>
          </p:cNvGraphicFramePr>
          <p:nvPr>
            <p:ph idx="1"/>
          </p:nvPr>
        </p:nvGraphicFramePr>
        <p:xfrm>
          <a:off x="407993" y="1185863"/>
          <a:ext cx="8480425" cy="5245100"/>
        </p:xfrm>
        <a:graphic>
          <a:graphicData uri="http://schemas.openxmlformats.org/presentationml/2006/ole">
            <mc:AlternateContent xmlns:mc="http://schemas.openxmlformats.org/markup-compatibility/2006">
              <mc:Choice xmlns:v="urn:schemas-microsoft-com:vml" Requires="v">
                <p:oleObj spid="_x0000_s690256" name="Chart" r:id="rId4" imgW="8839149" imgH="5467440" progId="Excel.Chart.8">
                  <p:embed/>
                </p:oleObj>
              </mc:Choice>
              <mc:Fallback>
                <p:oleObj name="Chart" r:id="rId4" imgW="8839149" imgH="546744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93" y="1185863"/>
                        <a:ext cx="8480425" cy="5245100"/>
                      </a:xfrm>
                      <a:prstGeom prst="rect">
                        <a:avLst/>
                      </a:prstGeom>
                      <a:extLst>
                        <a:ext uri="{FAA26D3D-D897-4be2-8F04-BA451C77F1D7}">
                          <ma14:placeholderFlag xmlns:ma14="http://schemas.microsoft.com/office/mac/drawingml/2011/main" val="1"/>
                        </a:ext>
                      </a:extLst>
                    </p:spPr>
                  </p:pic>
                </p:oleObj>
              </mc:Fallback>
            </mc:AlternateContent>
          </a:graphicData>
        </a:graphic>
      </p:graphicFrame>
      <p:sp>
        <p:nvSpPr>
          <p:cNvPr id="3077" name="Text Box 5"/>
          <p:cNvSpPr txBox="1">
            <a:spLocks noChangeArrowheads="1"/>
          </p:cNvSpPr>
          <p:nvPr/>
        </p:nvSpPr>
        <p:spPr bwMode="auto">
          <a:xfrm>
            <a:off x="2835275" y="1143001"/>
            <a:ext cx="71902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8.3%</a:t>
            </a:r>
          </a:p>
        </p:txBody>
      </p:sp>
      <p:sp>
        <p:nvSpPr>
          <p:cNvPr id="3078" name="Text Box 6"/>
          <p:cNvSpPr txBox="1">
            <a:spLocks noChangeArrowheads="1"/>
          </p:cNvSpPr>
          <p:nvPr/>
        </p:nvSpPr>
        <p:spPr bwMode="auto">
          <a:xfrm>
            <a:off x="5321300" y="1143001"/>
            <a:ext cx="71902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6.1%</a:t>
            </a:r>
          </a:p>
        </p:txBody>
      </p:sp>
      <p:sp>
        <p:nvSpPr>
          <p:cNvPr id="3079" name="Text Box 7"/>
          <p:cNvSpPr txBox="1">
            <a:spLocks noChangeArrowheads="1"/>
          </p:cNvSpPr>
          <p:nvPr/>
        </p:nvSpPr>
        <p:spPr bwMode="auto">
          <a:xfrm>
            <a:off x="7689850" y="1143001"/>
            <a:ext cx="71902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165" eaLnBrk="1" fontAlgn="base" hangingPunct="1">
              <a:spcBef>
                <a:spcPct val="0"/>
              </a:spcBef>
              <a:spcAft>
                <a:spcPct val="0"/>
              </a:spcAft>
            </a:pPr>
            <a:r>
              <a:rPr lang="en-US" smtClean="0">
                <a:solidFill>
                  <a:srgbClr val="000000"/>
                </a:solidFill>
              </a:rPr>
              <a:t>5.1%</a:t>
            </a:r>
          </a:p>
        </p:txBody>
      </p:sp>
      <p:cxnSp>
        <p:nvCxnSpPr>
          <p:cNvPr id="11" name="Straight Arrow Connector 10"/>
          <p:cNvCxnSpPr>
            <a:cxnSpLocks noChangeShapeType="1"/>
          </p:cNvCxnSpPr>
          <p:nvPr/>
        </p:nvCxnSpPr>
        <p:spPr bwMode="auto">
          <a:xfrm rot="5400000" flipH="1" flipV="1">
            <a:off x="2616999" y="1883574"/>
            <a:ext cx="365125" cy="1587"/>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 name="Straight Arrow Connector 11"/>
          <p:cNvCxnSpPr>
            <a:cxnSpLocks noChangeShapeType="1"/>
          </p:cNvCxnSpPr>
          <p:nvPr/>
        </p:nvCxnSpPr>
        <p:spPr bwMode="auto">
          <a:xfrm rot="5400000" flipH="1" flipV="1">
            <a:off x="5040317" y="2011363"/>
            <a:ext cx="320675" cy="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 name="Straight Arrow Connector 13"/>
          <p:cNvCxnSpPr>
            <a:cxnSpLocks noChangeShapeType="1"/>
          </p:cNvCxnSpPr>
          <p:nvPr/>
        </p:nvCxnSpPr>
        <p:spPr bwMode="auto">
          <a:xfrm rot="5400000" flipH="1" flipV="1">
            <a:off x="7509669" y="2194719"/>
            <a:ext cx="182562" cy="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940095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100000">
                                          <p:val>
                                            <p:strVal val="#ppt_x"/>
                                          </p:val>
                                        </p:tav>
                                      </p:tavLst>
                                    </p:anim>
                                    <p:anim calcmode="lin" valueType="num">
                                      <p:cBhvr>
                                        <p:cTn id="8" dur="500" fill="hold"/>
                                        <p:tgtEl>
                                          <p:spTgt spid="11"/>
                                        </p:tgtEl>
                                        <p:attrNameLst>
                                          <p:attrName>ppt_y</p:attrName>
                                        </p:attrNameLst>
                                      </p:cBhvr>
                                      <p:tavLst>
                                        <p:tav tm="0">
                                          <p:val>
                                            <p:strVal val="#ppt_y+#ppt_h/2"/>
                                          </p:val>
                                        </p:tav>
                                        <p:tav tm="100000">
                                          <p:val>
                                            <p:strVal val="#ppt_y"/>
                                          </p:val>
                                        </p:tav>
                                      </p:tavLst>
                                    </p:anim>
                                    <p:anim calcmode="lin" valueType="num">
                                      <p:cBhvr>
                                        <p:cTn id="9" dur="500" fill="hold"/>
                                        <p:tgtEl>
                                          <p:spTgt spid="11"/>
                                        </p:tgtEl>
                                        <p:attrNameLst>
                                          <p:attrName>ppt_w</p:attrName>
                                        </p:attrNameLst>
                                      </p:cBhvr>
                                      <p:tavLst>
                                        <p:tav tm="0">
                                          <p:val>
                                            <p:strVal val="#ppt_w"/>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childTnLst>
                                </p:cTn>
                              </p:par>
                              <p:par>
                                <p:cTn id="11" presetID="17"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ppt_h/2"/>
                                          </p:val>
                                        </p:tav>
                                        <p:tav tm="100000">
                                          <p:val>
                                            <p:strVal val="#ppt_y"/>
                                          </p:val>
                                        </p:tav>
                                      </p:tavLst>
                                    </p:anim>
                                    <p:anim calcmode="lin" valueType="num">
                                      <p:cBhvr>
                                        <p:cTn id="15" dur="500" fill="hold"/>
                                        <p:tgtEl>
                                          <p:spTgt spid="12"/>
                                        </p:tgtEl>
                                        <p:attrNameLst>
                                          <p:attrName>ppt_w</p:attrName>
                                        </p:attrNameLst>
                                      </p:cBhvr>
                                      <p:tavLst>
                                        <p:tav tm="0">
                                          <p:val>
                                            <p:strVal val="#ppt_w"/>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childTnLst>
                                </p:cTn>
                              </p:par>
                              <p:par>
                                <p:cTn id="17" presetID="17"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ppt_x</p:attrName>
                                        </p:attrNameLst>
                                      </p:cBhvr>
                                      <p:tavLst>
                                        <p:tav tm="0">
                                          <p:val>
                                            <p:strVal val="#ppt_x"/>
                                          </p:val>
                                        </p:tav>
                                        <p:tav tm="100000">
                                          <p:val>
                                            <p:strVal val="#ppt_x"/>
                                          </p:val>
                                        </p:tav>
                                      </p:tavLst>
                                    </p:anim>
                                    <p:anim calcmode="lin" valueType="num">
                                      <p:cBhvr>
                                        <p:cTn id="20" dur="500" fill="hold"/>
                                        <p:tgtEl>
                                          <p:spTgt spid="14"/>
                                        </p:tgtEl>
                                        <p:attrNameLst>
                                          <p:attrName>ppt_y</p:attrName>
                                        </p:attrNameLst>
                                      </p:cBhvr>
                                      <p:tavLst>
                                        <p:tav tm="0">
                                          <p:val>
                                            <p:strVal val="#ppt_y+#ppt_h/2"/>
                                          </p:val>
                                        </p:tav>
                                        <p:tav tm="100000">
                                          <p:val>
                                            <p:strVal val="#ppt_y"/>
                                          </p:val>
                                        </p:tav>
                                      </p:tavLst>
                                    </p:anim>
                                    <p:anim calcmode="lin" valueType="num">
                                      <p:cBhvr>
                                        <p:cTn id="21" dur="500" fill="hold"/>
                                        <p:tgtEl>
                                          <p:spTgt spid="14"/>
                                        </p:tgtEl>
                                        <p:attrNameLst>
                                          <p:attrName>ppt_w</p:attrName>
                                        </p:attrNameLst>
                                      </p:cBhvr>
                                      <p:tavLst>
                                        <p:tav tm="0">
                                          <p:val>
                                            <p:strVal val="#ppt_w"/>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childTnLst>
                                </p:cTn>
                              </p:par>
                              <p:par>
                                <p:cTn id="23" presetID="1" presetClass="entr" presetSubtype="0" fill="hold" grpId="0" nodeType="withEffect">
                                  <p:stCondLst>
                                    <p:cond delay="0"/>
                                  </p:stCondLst>
                                  <p:childTnLst>
                                    <p:set>
                                      <p:cBhvr>
                                        <p:cTn id="24" dur="1" fill="hold">
                                          <p:stCondLst>
                                            <p:cond delay="0"/>
                                          </p:stCondLst>
                                        </p:cTn>
                                        <p:tgtEl>
                                          <p:spTgt spid="307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7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078" grpId="0"/>
      <p:bldP spid="307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PAR-BS Pros and Cons</a:t>
            </a:r>
            <a:endParaRPr lang="en-US" dirty="0"/>
          </a:p>
        </p:txBody>
      </p:sp>
      <p:sp>
        <p:nvSpPr>
          <p:cNvPr id="3" name="Content Placeholder 2"/>
          <p:cNvSpPr>
            <a:spLocks noGrp="1"/>
          </p:cNvSpPr>
          <p:nvPr>
            <p:ph idx="1"/>
          </p:nvPr>
        </p:nvSpPr>
        <p:spPr/>
        <p:txBody>
          <a:bodyPr/>
          <a:lstStyle/>
          <a:p>
            <a:r>
              <a:rPr lang="en-US" dirty="0" smtClean="0"/>
              <a:t>Upsides: </a:t>
            </a:r>
          </a:p>
          <a:p>
            <a:pPr lvl="1"/>
            <a:r>
              <a:rPr lang="en-US" dirty="0" smtClean="0"/>
              <a:t>Identifies the problem of bank parallelism destruction across multiple threads</a:t>
            </a:r>
          </a:p>
          <a:p>
            <a:pPr lvl="1"/>
            <a:r>
              <a:rPr lang="en-US" dirty="0" smtClean="0"/>
              <a:t>Simple mechanism</a:t>
            </a:r>
          </a:p>
          <a:p>
            <a:endParaRPr lang="en-US" dirty="0" smtClean="0"/>
          </a:p>
          <a:p>
            <a:r>
              <a:rPr lang="en-US" dirty="0" smtClean="0"/>
              <a:t>Downsides:</a:t>
            </a:r>
          </a:p>
          <a:p>
            <a:pPr lvl="1"/>
            <a:r>
              <a:rPr lang="en-US" dirty="0" smtClean="0">
                <a:sym typeface="Wingdings"/>
              </a:rPr>
              <a:t>Does not always prioritize the latency-sensitive applications  lower overall throughput</a:t>
            </a:r>
            <a:endParaRPr lang="en-US" dirty="0" smtClean="0"/>
          </a:p>
          <a:p>
            <a:pPr lvl="1"/>
            <a:r>
              <a:rPr lang="en-US" dirty="0"/>
              <a:t>Implementation in multiple controllers needs coordination for best performance </a:t>
            </a:r>
            <a:r>
              <a:rPr lang="en-US" dirty="0">
                <a:sym typeface="Wingdings"/>
              </a:rPr>
              <a:t> too frequent coordination since batching is done frequently</a:t>
            </a:r>
          </a:p>
          <a:p>
            <a:pPr lvl="1"/>
            <a:endParaRPr lang="en-US" dirty="0"/>
          </a:p>
          <a:p>
            <a:endParaRPr lang="en-US" dirty="0"/>
          </a:p>
        </p:txBody>
      </p:sp>
      <p:sp>
        <p:nvSpPr>
          <p:cNvPr id="4" name="Slide Number Placeholder 3"/>
          <p:cNvSpPr>
            <a:spLocks noGrp="1"/>
          </p:cNvSpPr>
          <p:nvPr>
            <p:ph type="sldNum" sz="quarter" idx="11"/>
          </p:nvPr>
        </p:nvSpPr>
        <p:spPr/>
        <p:txBody>
          <a:bodyPr/>
          <a:lstStyle/>
          <a:p>
            <a:pPr>
              <a:defRPr/>
            </a:pPr>
            <a:fld id="{0001C7A6-1A12-9941-AC8E-888EB46A5B1C}" type="slidenum">
              <a:rPr lang="en-US" smtClean="0"/>
              <a:pPr>
                <a:defRPr/>
              </a:pPr>
              <a:t>56</a:t>
            </a:fld>
            <a:endParaRPr lang="en-US"/>
          </a:p>
        </p:txBody>
      </p:sp>
    </p:spTree>
    <p:extLst>
      <p:ext uri="{BB962C8B-B14F-4D97-AF65-F5344CB8AC3E}">
        <p14:creationId xmlns:p14="http://schemas.microsoft.com/office/powerpoint/2010/main" val="235669927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828805"/>
            <a:ext cx="8428037" cy="822325"/>
          </a:xfrm>
        </p:spPr>
        <p:txBody>
          <a:bodyPr/>
          <a:lstStyle/>
          <a:p>
            <a:pPr algn="ctr" eaLnBrk="1" hangingPunct="1"/>
            <a:r>
              <a:rPr lang="en-US" sz="4000" dirty="0">
                <a:latin typeface="Garamond" charset="0"/>
              </a:rPr>
              <a:t>ATLAS Memory Scheduler</a:t>
            </a: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86984" y="4293096"/>
            <a:ext cx="8949742" cy="1498967"/>
          </a:xfrm>
          <a:prstGeom prst="rect">
            <a:avLst/>
          </a:prstGeom>
          <a:noFill/>
        </p:spPr>
        <p:txBody>
          <a:bodyPr wrap="none" lIns="91416" tIns="45709" rIns="91416" bIns="45709" rtlCol="0">
            <a:spAutoFit/>
          </a:bodyPr>
          <a:lstStyle/>
          <a:p>
            <a:pPr algn="ctr"/>
            <a:r>
              <a:rPr lang="en-US" dirty="0" err="1"/>
              <a:t>Yoongu</a:t>
            </a:r>
            <a:r>
              <a:rPr lang="en-US" dirty="0"/>
              <a:t> Kim, </a:t>
            </a:r>
            <a:r>
              <a:rPr lang="en-US" dirty="0" err="1"/>
              <a:t>Dongsu</a:t>
            </a:r>
            <a:r>
              <a:rPr lang="en-US" dirty="0"/>
              <a:t> Han, </a:t>
            </a:r>
            <a:r>
              <a:rPr lang="en-US" u="sng" dirty="0"/>
              <a:t>Onur Mutlu</a:t>
            </a:r>
            <a:r>
              <a:rPr lang="en-US" dirty="0"/>
              <a:t>, and </a:t>
            </a:r>
            <a:r>
              <a:rPr lang="en-US" dirty="0" err="1"/>
              <a:t>Mor</a:t>
            </a:r>
            <a:r>
              <a:rPr lang="en-US" dirty="0"/>
              <a:t> </a:t>
            </a:r>
            <a:r>
              <a:rPr lang="en-US" dirty="0" err="1"/>
              <a:t>Harchol-Balter</a:t>
            </a:r>
            <a:r>
              <a:rPr lang="en-US" dirty="0"/>
              <a:t>,</a:t>
            </a:r>
            <a:br>
              <a:rPr lang="en-US" dirty="0"/>
            </a:br>
            <a:r>
              <a:rPr lang="en-US" b="1" dirty="0">
                <a:hlinkClick r:id="rId3"/>
              </a:rPr>
              <a:t>"ATLAS: A Scalable and High-Performance </a:t>
            </a:r>
            <a:endParaRPr lang="en-US" b="1" dirty="0" smtClean="0">
              <a:hlinkClick r:id="rId3"/>
            </a:endParaRPr>
          </a:p>
          <a:p>
            <a:pPr algn="ctr"/>
            <a:r>
              <a:rPr lang="en-US" b="1" dirty="0" smtClean="0">
                <a:hlinkClick r:id="rId3"/>
              </a:rPr>
              <a:t>Scheduling </a:t>
            </a:r>
            <a:r>
              <a:rPr lang="en-US" b="1" dirty="0">
                <a:hlinkClick r:id="rId3"/>
              </a:rPr>
              <a:t>Algorithm for Multiple Memory Controllers"</a:t>
            </a:r>
            <a:r>
              <a:rPr lang="en-US" dirty="0"/>
              <a:t> </a:t>
            </a:r>
            <a:br>
              <a:rPr lang="en-US" dirty="0"/>
            </a:br>
            <a:r>
              <a:rPr lang="en-US" i="1" dirty="0" smtClean="0">
                <a:hlinkClick r:id="rId4"/>
              </a:rPr>
              <a:t>16th </a:t>
            </a:r>
            <a:r>
              <a:rPr lang="en-US" i="1" dirty="0">
                <a:hlinkClick r:id="rId4"/>
              </a:rPr>
              <a:t>International Symposium on High-Performance Computer Architecture</a:t>
            </a:r>
            <a:r>
              <a:rPr lang="en-US" i="1" dirty="0"/>
              <a:t> (</a:t>
            </a:r>
            <a:r>
              <a:rPr lang="en-US" b="1" i="1" dirty="0"/>
              <a:t>HPCA</a:t>
            </a:r>
            <a:r>
              <a:rPr lang="en-US" i="1" dirty="0"/>
              <a:t>)</a:t>
            </a:r>
            <a:r>
              <a:rPr lang="en-US" dirty="0"/>
              <a:t>, </a:t>
            </a:r>
            <a:endParaRPr lang="en-US" dirty="0" smtClean="0"/>
          </a:p>
          <a:p>
            <a:pPr algn="ctr"/>
            <a:r>
              <a:rPr lang="en-US" dirty="0" smtClean="0"/>
              <a:t>Bangalore</a:t>
            </a:r>
            <a:r>
              <a:rPr lang="en-US" dirty="0"/>
              <a:t>, India, January 2010. </a:t>
            </a:r>
            <a:r>
              <a:rPr lang="en-US" dirty="0">
                <a:hlinkClick r:id="rId5"/>
              </a:rPr>
              <a:t>Slides (pptx)</a:t>
            </a:r>
            <a:r>
              <a:rPr lang="en-US" dirty="0"/>
              <a:t> </a:t>
            </a:r>
          </a:p>
        </p:txBody>
      </p:sp>
      <p:sp>
        <p:nvSpPr>
          <p:cNvPr id="5" name="TextBox 4"/>
          <p:cNvSpPr txBox="1"/>
          <p:nvPr/>
        </p:nvSpPr>
        <p:spPr>
          <a:xfrm>
            <a:off x="6516220" y="6381328"/>
            <a:ext cx="2547089" cy="373659"/>
          </a:xfrm>
          <a:prstGeom prst="rect">
            <a:avLst/>
          </a:prstGeom>
          <a:noFill/>
        </p:spPr>
        <p:txBody>
          <a:bodyPr wrap="none" lIns="91416" tIns="45709" rIns="91416" bIns="45709" rtlCol="0">
            <a:spAutoFit/>
          </a:bodyPr>
          <a:lstStyle/>
          <a:p>
            <a:r>
              <a:rPr lang="en-US" dirty="0" smtClean="0">
                <a:hlinkClick r:id="rId6" action="ppaction://hlinkpres?slideindex=1&amp;slidetitle="/>
              </a:rPr>
              <a:t>ATLAS HPCA 2010 Talk</a:t>
            </a:r>
            <a:endParaRPr lang="en-US" dirty="0"/>
          </a:p>
        </p:txBody>
      </p:sp>
    </p:spTree>
    <p:extLst>
      <p:ext uri="{BB962C8B-B14F-4D97-AF65-F5344CB8AC3E}">
        <p14:creationId xmlns:p14="http://schemas.microsoft.com/office/powerpoint/2010/main" val="16059570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Rethinking Memory Scheduling</a:t>
            </a:r>
            <a:endParaRPr lang="en-US"/>
          </a:p>
        </p:txBody>
      </p:sp>
      <p:sp>
        <p:nvSpPr>
          <p:cNvPr id="3" name="Content Placeholder 2"/>
          <p:cNvSpPr>
            <a:spLocks noGrp="1"/>
          </p:cNvSpPr>
          <p:nvPr>
            <p:ph idx="1"/>
          </p:nvPr>
        </p:nvSpPr>
        <p:spPr>
          <a:xfrm>
            <a:off x="228600" y="1071547"/>
            <a:ext cx="8610600" cy="4876800"/>
          </a:xfrm>
        </p:spPr>
        <p:txBody>
          <a:bodyPr/>
          <a:lstStyle/>
          <a:p>
            <a:pPr>
              <a:buNone/>
            </a:pPr>
            <a:r>
              <a:rPr lang="en-US" smtClean="0"/>
              <a:t>A thread alternates between two states (episodes)</a:t>
            </a:r>
          </a:p>
          <a:p>
            <a:pPr marL="457082" lvl="1" indent="-174580">
              <a:buClr>
                <a:schemeClr val="tx1"/>
              </a:buClr>
              <a:buSzPct val="100000"/>
              <a:buFont typeface="Wingdings" pitchFamily="2" charset="2"/>
              <a:buChar char="§"/>
            </a:pPr>
            <a:r>
              <a:rPr lang="en-US" sz="2000" b="1"/>
              <a:t>Compute episode</a:t>
            </a:r>
            <a:r>
              <a:rPr lang="en-US" sz="2000"/>
              <a:t>: </a:t>
            </a:r>
            <a:r>
              <a:rPr lang="en-US" sz="1900"/>
              <a:t>Zero outstanding memory requests </a:t>
            </a:r>
            <a:r>
              <a:rPr lang="en-US" sz="1900">
                <a:sym typeface="Wingdings" pitchFamily="2" charset="2"/>
              </a:rPr>
              <a:t> </a:t>
            </a:r>
            <a:r>
              <a:rPr lang="en-US" sz="1900" b="1">
                <a:solidFill>
                  <a:srgbClr val="FF0000"/>
                </a:solidFill>
                <a:sym typeface="Wingdings" pitchFamily="2" charset="2"/>
              </a:rPr>
              <a:t>High IPC</a:t>
            </a:r>
            <a:endParaRPr lang="en-US" sz="1900"/>
          </a:p>
          <a:p>
            <a:pPr marL="457082" lvl="1" indent="-174580">
              <a:buClr>
                <a:schemeClr val="tx1"/>
              </a:buClr>
              <a:buSzPct val="100000"/>
              <a:buFont typeface="Wingdings" pitchFamily="2" charset="2"/>
              <a:buChar char="§"/>
            </a:pPr>
            <a:r>
              <a:rPr lang="en-US" sz="2000" b="1"/>
              <a:t>Memory episode</a:t>
            </a:r>
            <a:r>
              <a:rPr lang="en-US" sz="1800"/>
              <a:t>: </a:t>
            </a:r>
            <a:r>
              <a:rPr lang="en-US" sz="1900"/>
              <a:t>Non-zero outstanding memory requests </a:t>
            </a:r>
            <a:r>
              <a:rPr lang="en-US" sz="1900">
                <a:sym typeface="Wingdings" pitchFamily="2" charset="2"/>
              </a:rPr>
              <a:t> </a:t>
            </a:r>
            <a:r>
              <a:rPr lang="en-US" sz="1900" b="1">
                <a:solidFill>
                  <a:srgbClr val="FF0000"/>
                </a:solidFill>
                <a:sym typeface="Wingdings" pitchFamily="2" charset="2"/>
              </a:rPr>
              <a:t>Low IPC</a:t>
            </a:r>
            <a:endParaRPr lang="en-US" sz="1900"/>
          </a:p>
        </p:txBody>
      </p:sp>
      <p:sp>
        <p:nvSpPr>
          <p:cNvPr id="6" name="Slide Number Placeholder 5"/>
          <p:cNvSpPr>
            <a:spLocks noGrp="1"/>
          </p:cNvSpPr>
          <p:nvPr>
            <p:ph type="sldNum" sz="quarter" idx="11"/>
          </p:nvPr>
        </p:nvSpPr>
        <p:spPr/>
        <p:txBody>
          <a:bodyPr/>
          <a:lstStyle/>
          <a:p>
            <a:fld id="{4C76AC29-6A0F-4B9E-B956-3C9EFFA38962}" type="slidenum">
              <a:rPr lang="en-US" smtClean="0">
                <a:solidFill>
                  <a:srgbClr val="000000"/>
                </a:solidFill>
              </a:rPr>
              <a:pPr/>
              <a:t>58</a:t>
            </a:fld>
            <a:endParaRPr lang="en-US">
              <a:solidFill>
                <a:srgbClr val="000000"/>
              </a:solidFill>
            </a:endParaRPr>
          </a:p>
        </p:txBody>
      </p:sp>
      <p:sp>
        <p:nvSpPr>
          <p:cNvPr id="5" name="Rectangle 4"/>
          <p:cNvSpPr/>
          <p:nvPr/>
        </p:nvSpPr>
        <p:spPr>
          <a:xfrm>
            <a:off x="642910" y="5429264"/>
            <a:ext cx="7858180" cy="642942"/>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lIns="91416" tIns="45709" rIns="91416" bIns="45709" rtlCol="0" anchor="ctr" anchorCtr="0"/>
          <a:lstStyle/>
          <a:p>
            <a:pPr algn="ctr" defTabSz="914165"/>
            <a:r>
              <a:rPr lang="en-US" sz="2400" b="1" u="sng">
                <a:solidFill>
                  <a:srgbClr val="000000"/>
                </a:solidFill>
                <a:latin typeface="Tahoma"/>
              </a:rPr>
              <a:t>Goal</a:t>
            </a:r>
            <a:r>
              <a:rPr lang="en-US" sz="2400">
                <a:solidFill>
                  <a:srgbClr val="000000"/>
                </a:solidFill>
                <a:latin typeface="Tahoma"/>
              </a:rPr>
              <a:t>: Minimize </a:t>
            </a:r>
            <a:r>
              <a:rPr lang="en-US" sz="2400" dirty="0">
                <a:solidFill>
                  <a:srgbClr val="000000"/>
                </a:solidFill>
                <a:latin typeface="Tahoma"/>
              </a:rPr>
              <a:t>time spent in </a:t>
            </a:r>
            <a:r>
              <a:rPr lang="en-US" sz="2400">
                <a:solidFill>
                  <a:srgbClr val="000000"/>
                </a:solidFill>
                <a:latin typeface="Tahoma"/>
              </a:rPr>
              <a:t>memory episodes</a:t>
            </a:r>
            <a:endParaRPr lang="en-US" sz="2400" dirty="0">
              <a:solidFill>
                <a:srgbClr val="000000"/>
              </a:solidFill>
              <a:latin typeface="Tahoma"/>
            </a:endParaRPr>
          </a:p>
        </p:txBody>
      </p:sp>
      <p:grpSp>
        <p:nvGrpSpPr>
          <p:cNvPr id="67" name="Group 66"/>
          <p:cNvGrpSpPr/>
          <p:nvPr/>
        </p:nvGrpSpPr>
        <p:grpSpPr>
          <a:xfrm>
            <a:off x="571476" y="2500305"/>
            <a:ext cx="7858179" cy="2500331"/>
            <a:chOff x="357159" y="2357428"/>
            <a:chExt cx="7858179" cy="2500332"/>
          </a:xfrm>
        </p:grpSpPr>
        <p:cxnSp>
          <p:nvCxnSpPr>
            <p:cNvPr id="12" name="Straight Arrow Connector 11"/>
            <p:cNvCxnSpPr/>
            <p:nvPr/>
          </p:nvCxnSpPr>
          <p:spPr>
            <a:xfrm rot="16200000" flipV="1">
              <a:off x="428599" y="3428999"/>
              <a:ext cx="1571634" cy="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1461841" y="4074325"/>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1708211" y="3793808"/>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1952944" y="3513914"/>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2374798" y="3486546"/>
              <a:ext cx="223915"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2690417" y="3457934"/>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2986501" y="3178041"/>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3280396" y="3178041"/>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3477056" y="3457934"/>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3694891" y="3765819"/>
              <a:ext cx="335874"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3969798" y="4073703"/>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01787" y="3934301"/>
              <a:ext cx="245824"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847612" y="3653162"/>
              <a:ext cx="245824"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093437" y="3373269"/>
              <a:ext cx="393319"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486757" y="3598429"/>
              <a:ext cx="344155"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30910" y="3318534"/>
              <a:ext cx="294989"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125901" y="3038640"/>
              <a:ext cx="294989"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420889" y="3317291"/>
              <a:ext cx="196660"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617549" y="3598429"/>
              <a:ext cx="245824"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863375" y="3934301"/>
              <a:ext cx="245824"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flipV="1">
              <a:off x="6217706" y="4075303"/>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flipV="1">
              <a:off x="6451376" y="3794786"/>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357652" y="3935279"/>
              <a:ext cx="245824"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578076" y="3654426"/>
              <a:ext cx="33867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H="1" flipV="1">
              <a:off x="6773058" y="3797912"/>
              <a:ext cx="261991"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flipV="1">
              <a:off x="7003275" y="4081009"/>
              <a:ext cx="279893" cy="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896852" y="3941607"/>
              <a:ext cx="245824" cy="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rot="16200000">
              <a:off x="-396187" y="3110774"/>
              <a:ext cx="2214577" cy="707886"/>
            </a:xfrm>
            <a:prstGeom prst="rect">
              <a:avLst/>
            </a:prstGeom>
            <a:noFill/>
          </p:spPr>
          <p:txBody>
            <a:bodyPr wrap="square" rtlCol="0">
              <a:spAutoFit/>
            </a:bodyPr>
            <a:lstStyle/>
            <a:p>
              <a:pPr algn="ctr" defTabSz="914165"/>
              <a:r>
                <a:rPr lang="en-US" sz="2000">
                  <a:solidFill>
                    <a:srgbClr val="000000"/>
                  </a:solidFill>
                  <a:latin typeface="Tahoma"/>
                </a:rPr>
                <a:t>Outstanding memory requests</a:t>
              </a:r>
            </a:p>
          </p:txBody>
        </p:sp>
        <p:sp>
          <p:nvSpPr>
            <p:cNvPr id="47" name="TextBox 46"/>
            <p:cNvSpPr txBox="1"/>
            <p:nvPr/>
          </p:nvSpPr>
          <p:spPr>
            <a:xfrm>
              <a:off x="7429520" y="4029022"/>
              <a:ext cx="785818" cy="400110"/>
            </a:xfrm>
            <a:prstGeom prst="rect">
              <a:avLst/>
            </a:prstGeom>
            <a:noFill/>
          </p:spPr>
          <p:txBody>
            <a:bodyPr wrap="square" rtlCol="0">
              <a:spAutoFit/>
            </a:bodyPr>
            <a:lstStyle/>
            <a:p>
              <a:pPr algn="ctr" defTabSz="914165"/>
              <a:r>
                <a:rPr lang="en-US" sz="2000">
                  <a:solidFill>
                    <a:srgbClr val="000000"/>
                  </a:solidFill>
                  <a:latin typeface="Tahoma"/>
                </a:rPr>
                <a:t>Time</a:t>
              </a:r>
            </a:p>
          </p:txBody>
        </p:sp>
        <p:cxnSp>
          <p:nvCxnSpPr>
            <p:cNvPr id="55" name="Straight Arrow Connector 54"/>
            <p:cNvCxnSpPr>
              <a:endCxn id="47" idx="1"/>
            </p:cNvCxnSpPr>
            <p:nvPr/>
          </p:nvCxnSpPr>
          <p:spPr>
            <a:xfrm>
              <a:off x="1214414" y="4224347"/>
              <a:ext cx="6215106" cy="47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Rounded Rectangle 60"/>
            <p:cNvSpPr/>
            <p:nvPr/>
          </p:nvSpPr>
          <p:spPr>
            <a:xfrm>
              <a:off x="1571604" y="4429132"/>
              <a:ext cx="2571768" cy="428628"/>
            </a:xfrm>
            <a:prstGeom prst="roundRect">
              <a:avLst/>
            </a:prstGeom>
            <a:solidFill>
              <a:srgbClr val="66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b="1" smtClean="0">
                  <a:solidFill>
                    <a:srgbClr val="000000"/>
                  </a:solidFill>
                  <a:latin typeface="Tahoma"/>
                </a:rPr>
                <a:t>Memory episode</a:t>
              </a:r>
              <a:endParaRPr lang="en-US" b="1">
                <a:solidFill>
                  <a:srgbClr val="000000"/>
                </a:solidFill>
                <a:latin typeface="Tahoma"/>
              </a:endParaRPr>
            </a:p>
          </p:txBody>
        </p:sp>
        <p:sp>
          <p:nvSpPr>
            <p:cNvPr id="62" name="Rounded Rectangle 61"/>
            <p:cNvSpPr/>
            <p:nvPr/>
          </p:nvSpPr>
          <p:spPr>
            <a:xfrm>
              <a:off x="4143372" y="4429132"/>
              <a:ext cx="2214578" cy="42862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r>
                <a:rPr lang="en-US" b="1" smtClean="0">
                  <a:solidFill>
                    <a:srgbClr val="000000"/>
                  </a:solidFill>
                  <a:latin typeface="Tahoma"/>
                </a:rPr>
                <a:t>Compute episode</a:t>
              </a:r>
              <a:endParaRPr lang="en-US" b="1">
                <a:solidFill>
                  <a:srgbClr val="000000"/>
                </a:solidFill>
                <a:latin typeface="Tahoma"/>
              </a:endParaRPr>
            </a:p>
          </p:txBody>
        </p:sp>
        <p:sp>
          <p:nvSpPr>
            <p:cNvPr id="65" name="Rounded Rectangle 64"/>
            <p:cNvSpPr/>
            <p:nvPr/>
          </p:nvSpPr>
          <p:spPr>
            <a:xfrm>
              <a:off x="6357950" y="4429132"/>
              <a:ext cx="785818" cy="428628"/>
            </a:xfrm>
            <a:prstGeom prst="roundRect">
              <a:avLst/>
            </a:prstGeom>
            <a:solidFill>
              <a:srgbClr val="66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b="1">
                <a:solidFill>
                  <a:srgbClr val="000000"/>
                </a:solidFill>
                <a:latin typeface="Tahoma"/>
              </a:endParaRPr>
            </a:p>
          </p:txBody>
        </p:sp>
        <p:sp>
          <p:nvSpPr>
            <p:cNvPr id="66" name="Rounded Rectangle 65"/>
            <p:cNvSpPr/>
            <p:nvPr/>
          </p:nvSpPr>
          <p:spPr>
            <a:xfrm>
              <a:off x="1223938" y="4429132"/>
              <a:ext cx="347666" cy="42862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65"/>
              <a:endParaRPr lang="en-US" b="1">
                <a:solidFill>
                  <a:srgbClr val="000000"/>
                </a:solidFill>
                <a:latin typeface="Tahoma"/>
              </a:endParaRPr>
            </a:p>
          </p:txBody>
        </p:sp>
      </p:grpSp>
    </p:spTree>
    <p:extLst>
      <p:ext uri="{BB962C8B-B14F-4D97-AF65-F5344CB8AC3E}">
        <p14:creationId xmlns:p14="http://schemas.microsoft.com/office/powerpoint/2010/main" val="29590185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144000" cy="1143000"/>
          </a:xfrm>
        </p:spPr>
        <p:txBody>
          <a:bodyPr>
            <a:normAutofit/>
          </a:bodyPr>
          <a:lstStyle/>
          <a:p>
            <a:pPr algn="ctr"/>
            <a:r>
              <a:rPr lang="en-US" dirty="0" smtClean="0"/>
              <a:t>How </a:t>
            </a:r>
            <a:r>
              <a:rPr lang="en-US" smtClean="0"/>
              <a:t>to Minimize Memory Episode Time</a:t>
            </a:r>
            <a:endParaRPr lang="en-US" dirty="0"/>
          </a:p>
        </p:txBody>
      </p:sp>
      <p:sp>
        <p:nvSpPr>
          <p:cNvPr id="5" name="Content Placeholder 2"/>
          <p:cNvSpPr>
            <a:spLocks noGrp="1"/>
          </p:cNvSpPr>
          <p:nvPr>
            <p:ph idx="1"/>
          </p:nvPr>
        </p:nvSpPr>
        <p:spPr>
          <a:xfrm>
            <a:off x="1285852" y="1785926"/>
            <a:ext cx="7858180" cy="1428760"/>
          </a:xfrm>
        </p:spPr>
        <p:txBody>
          <a:bodyPr>
            <a:noAutofit/>
          </a:bodyPr>
          <a:lstStyle/>
          <a:p>
            <a:pPr marL="0" indent="0">
              <a:buClr>
                <a:schemeClr val="tx1"/>
              </a:buClr>
              <a:buSzPct val="100000"/>
              <a:buFont typeface="Wingdings" pitchFamily="2" charset="2"/>
              <a:buChar char="§"/>
            </a:pPr>
            <a:r>
              <a:rPr lang="en-US" sz="2000" dirty="0"/>
              <a:t>  Minimizes time spent in memory episodes across </a:t>
            </a:r>
            <a:r>
              <a:rPr lang="en-US" sz="2000"/>
              <a:t>all threads</a:t>
            </a:r>
            <a:endParaRPr lang="en-US" sz="2000" dirty="0"/>
          </a:p>
          <a:p>
            <a:pPr marL="0" indent="0">
              <a:buClr>
                <a:schemeClr val="tx1"/>
              </a:buClr>
              <a:buSzPct val="100000"/>
              <a:buFont typeface="Wingdings" pitchFamily="2" charset="2"/>
              <a:buChar char="§"/>
            </a:pPr>
            <a:r>
              <a:rPr lang="en-US" sz="2000" dirty="0"/>
              <a:t>  Supported by </a:t>
            </a:r>
            <a:r>
              <a:rPr lang="en-US" sz="2000" err="1"/>
              <a:t>queueing</a:t>
            </a:r>
            <a:r>
              <a:rPr lang="en-US" sz="2000"/>
              <a:t> theory:</a:t>
            </a:r>
          </a:p>
          <a:p>
            <a:pPr marL="326942" lvl="1" indent="0">
              <a:buClr>
                <a:schemeClr val="tx1"/>
              </a:buClr>
              <a:buSzPct val="100000"/>
              <a:buFont typeface="Wingdings" pitchFamily="2" charset="2"/>
              <a:buChar char="§"/>
            </a:pPr>
            <a:r>
              <a:rPr lang="en-US" sz="2000">
                <a:solidFill>
                  <a:srgbClr val="FF0000"/>
                </a:solidFill>
              </a:rPr>
              <a:t> Shortest-Remaining-Processing-Time</a:t>
            </a:r>
            <a:r>
              <a:rPr lang="en-US" sz="2000"/>
              <a:t> scheduling is optimal in single-server queue</a:t>
            </a:r>
            <a:endParaRPr lang="en-US" sz="2000" dirty="0"/>
          </a:p>
        </p:txBody>
      </p:sp>
      <p:sp>
        <p:nvSpPr>
          <p:cNvPr id="4" name="Rectangle 3"/>
          <p:cNvSpPr/>
          <p:nvPr/>
        </p:nvSpPr>
        <p:spPr>
          <a:xfrm>
            <a:off x="428596" y="3429000"/>
            <a:ext cx="8215370" cy="500066"/>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lIns="91416" tIns="45709" rIns="91416" bIns="45709" rtlCol="0" anchor="ctr" anchorCtr="0"/>
          <a:lstStyle/>
          <a:p>
            <a:pPr algn="ctr" defTabSz="914165"/>
            <a:r>
              <a:rPr lang="en-US" sz="2000">
                <a:solidFill>
                  <a:srgbClr val="000000"/>
                </a:solidFill>
                <a:latin typeface="Tahoma"/>
              </a:rPr>
              <a:t>Remaining length of a memory episode?</a:t>
            </a:r>
          </a:p>
        </p:txBody>
      </p:sp>
      <p:pic>
        <p:nvPicPr>
          <p:cNvPr id="12" name="Picture 11" descr="light_bulb.png"/>
          <p:cNvPicPr>
            <a:picLocks noChangeAspect="1"/>
          </p:cNvPicPr>
          <p:nvPr/>
        </p:nvPicPr>
        <p:blipFill>
          <a:blip r:embed="rId3" cstate="print"/>
          <a:stretch>
            <a:fillRect/>
          </a:stretch>
        </p:blipFill>
        <p:spPr>
          <a:xfrm>
            <a:off x="357159" y="857232"/>
            <a:ext cx="928693" cy="931820"/>
          </a:xfrm>
          <a:prstGeom prst="rect">
            <a:avLst/>
          </a:prstGeom>
        </p:spPr>
      </p:pic>
      <p:sp>
        <p:nvSpPr>
          <p:cNvPr id="13" name="Rectangle 12"/>
          <p:cNvSpPr/>
          <p:nvPr/>
        </p:nvSpPr>
        <p:spPr>
          <a:xfrm>
            <a:off x="1357291" y="1071547"/>
            <a:ext cx="7286676" cy="500066"/>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lIns="91416" tIns="45709" rIns="91416" bIns="45709" rtlCol="0" anchor="ctr" anchorCtr="0"/>
          <a:lstStyle/>
          <a:p>
            <a:pPr defTabSz="914165"/>
            <a:r>
              <a:rPr lang="en-US" sz="2000">
                <a:solidFill>
                  <a:srgbClr val="000000"/>
                </a:solidFill>
                <a:latin typeface="Tahoma"/>
              </a:rPr>
              <a:t> Prioritize thread whose memory episode will end the soonest </a:t>
            </a:r>
          </a:p>
        </p:txBody>
      </p:sp>
      <p:grpSp>
        <p:nvGrpSpPr>
          <p:cNvPr id="128" name="Group 127"/>
          <p:cNvGrpSpPr/>
          <p:nvPr/>
        </p:nvGrpSpPr>
        <p:grpSpPr>
          <a:xfrm>
            <a:off x="1142977" y="4071942"/>
            <a:ext cx="6854658" cy="2286016"/>
            <a:chOff x="1142977" y="4071942"/>
            <a:chExt cx="6854658" cy="2286016"/>
          </a:xfrm>
        </p:grpSpPr>
        <p:sp>
          <p:nvSpPr>
            <p:cNvPr id="91" name="TextBox 90"/>
            <p:cNvSpPr txBox="1"/>
            <p:nvPr/>
          </p:nvSpPr>
          <p:spPr>
            <a:xfrm>
              <a:off x="7215207" y="5857892"/>
              <a:ext cx="782428" cy="400110"/>
            </a:xfrm>
            <a:prstGeom prst="rect">
              <a:avLst/>
            </a:prstGeom>
            <a:noFill/>
          </p:spPr>
          <p:txBody>
            <a:bodyPr wrap="square" rtlCol="0">
              <a:spAutoFit/>
            </a:bodyPr>
            <a:lstStyle/>
            <a:p>
              <a:pPr algn="ctr" defTabSz="914165"/>
              <a:r>
                <a:rPr lang="en-US" sz="2000">
                  <a:solidFill>
                    <a:srgbClr val="000000"/>
                  </a:solidFill>
                  <a:latin typeface="Tahoma"/>
                </a:rPr>
                <a:t>Time</a:t>
              </a:r>
            </a:p>
          </p:txBody>
        </p:sp>
        <p:cxnSp>
          <p:nvCxnSpPr>
            <p:cNvPr id="92" name="Straight Arrow Connector 91"/>
            <p:cNvCxnSpPr/>
            <p:nvPr/>
          </p:nvCxnSpPr>
          <p:spPr>
            <a:xfrm rot="5400000" flipH="1" flipV="1">
              <a:off x="1002697" y="5143512"/>
              <a:ext cx="1858182" cy="7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1932185" y="6072206"/>
              <a:ext cx="5286412"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flipH="1" flipV="1">
              <a:off x="2325094" y="5893611"/>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95" name="Straight Connector 94"/>
            <p:cNvCxnSpPr/>
            <p:nvPr/>
          </p:nvCxnSpPr>
          <p:spPr>
            <a:xfrm rot="5400000" flipH="1" flipV="1">
              <a:off x="2683078" y="5535627"/>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96" name="Straight Connector 95"/>
            <p:cNvCxnSpPr/>
            <p:nvPr/>
          </p:nvCxnSpPr>
          <p:spPr>
            <a:xfrm rot="5400000" flipH="1" flipV="1">
              <a:off x="3038680" y="5178437"/>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97" name="Straight Connector 96"/>
            <p:cNvCxnSpPr/>
            <p:nvPr/>
          </p:nvCxnSpPr>
          <p:spPr>
            <a:xfrm rot="5400000" flipH="1" flipV="1">
              <a:off x="3611772" y="5179231"/>
              <a:ext cx="356396" cy="794"/>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04" name="Straight Connector 103"/>
            <p:cNvCxnSpPr/>
            <p:nvPr/>
          </p:nvCxnSpPr>
          <p:spPr>
            <a:xfrm>
              <a:off x="2503689" y="5715016"/>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05" name="Straight Connector 104"/>
            <p:cNvCxnSpPr/>
            <p:nvPr/>
          </p:nvCxnSpPr>
          <p:spPr>
            <a:xfrm>
              <a:off x="2860879" y="5356238"/>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06" name="Straight Connector 105"/>
            <p:cNvCxnSpPr/>
            <p:nvPr/>
          </p:nvCxnSpPr>
          <p:spPr>
            <a:xfrm>
              <a:off x="3218069" y="4999048"/>
              <a:ext cx="571504"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07" name="Straight Connector 106"/>
            <p:cNvCxnSpPr/>
            <p:nvPr/>
          </p:nvCxnSpPr>
          <p:spPr>
            <a:xfrm>
              <a:off x="3789573" y="5356238"/>
              <a:ext cx="278972" cy="1588"/>
            </a:xfrm>
            <a:prstGeom prst="line">
              <a:avLst/>
            </a:prstGeom>
            <a:ln w="19050"/>
          </p:spPr>
          <p:style>
            <a:lnRef idx="1">
              <a:schemeClr val="accent4"/>
            </a:lnRef>
            <a:fillRef idx="0">
              <a:schemeClr val="accent4"/>
            </a:fillRef>
            <a:effectRef idx="0">
              <a:schemeClr val="accent4"/>
            </a:effectRef>
            <a:fontRef idx="minor">
              <a:schemeClr val="tx1"/>
            </a:fontRef>
          </p:style>
        </p:cxnSp>
        <p:sp>
          <p:nvSpPr>
            <p:cNvPr id="113" name="TextBox 112"/>
            <p:cNvSpPr txBox="1"/>
            <p:nvPr/>
          </p:nvSpPr>
          <p:spPr>
            <a:xfrm rot="16200000">
              <a:off x="430293" y="4784626"/>
              <a:ext cx="2071699" cy="646331"/>
            </a:xfrm>
            <a:prstGeom prst="rect">
              <a:avLst/>
            </a:prstGeom>
            <a:noFill/>
          </p:spPr>
          <p:txBody>
            <a:bodyPr wrap="square" rtlCol="0">
              <a:spAutoFit/>
            </a:bodyPr>
            <a:lstStyle/>
            <a:p>
              <a:pPr algn="ctr" defTabSz="914165"/>
              <a:r>
                <a:rPr lang="en-US" smtClean="0">
                  <a:solidFill>
                    <a:srgbClr val="000000"/>
                  </a:solidFill>
                  <a:latin typeface="Tahoma"/>
                </a:rPr>
                <a:t>Outstanding </a:t>
              </a:r>
            </a:p>
            <a:p>
              <a:pPr algn="ctr" defTabSz="914165"/>
              <a:r>
                <a:rPr lang="en-US" smtClean="0">
                  <a:solidFill>
                    <a:srgbClr val="000000"/>
                  </a:solidFill>
                  <a:latin typeface="Tahoma"/>
                </a:rPr>
                <a:t>memory requests</a:t>
              </a:r>
              <a:endParaRPr lang="en-US">
                <a:solidFill>
                  <a:srgbClr val="000000"/>
                </a:solidFill>
                <a:latin typeface="Tahoma"/>
              </a:endParaRPr>
            </a:p>
          </p:txBody>
        </p:sp>
        <p:cxnSp>
          <p:nvCxnSpPr>
            <p:cNvPr id="120" name="Straight Connector 119"/>
            <p:cNvCxnSpPr/>
            <p:nvPr/>
          </p:nvCxnSpPr>
          <p:spPr>
            <a:xfrm rot="5400000">
              <a:off x="2962050" y="5249875"/>
              <a:ext cx="2214578"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4068545" y="5357826"/>
              <a:ext cx="3143272"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211421" y="4857760"/>
              <a:ext cx="2643206" cy="430887"/>
            </a:xfrm>
            <a:prstGeom prst="rect">
              <a:avLst/>
            </a:prstGeom>
            <a:noFill/>
          </p:spPr>
          <p:txBody>
            <a:bodyPr wrap="square" rtlCol="0">
              <a:spAutoFit/>
            </a:bodyPr>
            <a:lstStyle/>
            <a:p>
              <a:pPr algn="ctr" defTabSz="914165"/>
              <a:r>
                <a:rPr lang="en-US" sz="2200">
                  <a:solidFill>
                    <a:srgbClr val="FF0000"/>
                  </a:solidFill>
                  <a:latin typeface="Tahoma"/>
                </a:rPr>
                <a:t>How much longer?</a:t>
              </a:r>
            </a:p>
          </p:txBody>
        </p:sp>
      </p:grpSp>
      <p:sp>
        <p:nvSpPr>
          <p:cNvPr id="129" name="Slide Number Placeholder 128"/>
          <p:cNvSpPr>
            <a:spLocks noGrp="1"/>
          </p:cNvSpPr>
          <p:nvPr>
            <p:ph type="sldNum" sz="quarter" idx="11"/>
          </p:nvPr>
        </p:nvSpPr>
        <p:spPr/>
        <p:txBody>
          <a:bodyPr/>
          <a:lstStyle/>
          <a:p>
            <a:fld id="{323594FA-E141-4234-AE05-360401972BE7}" type="slidenum">
              <a:rPr lang="en-US" altLang="en-US" smtClean="0">
                <a:solidFill>
                  <a:srgbClr val="000000"/>
                </a:solidFill>
              </a:rPr>
              <a:pPr/>
              <a:t>59</a:t>
            </a:fld>
            <a:endParaRPr lang="en-US" altLang="en-US">
              <a:solidFill>
                <a:srgbClr val="000000"/>
              </a:solidFill>
            </a:endParaRPr>
          </a:p>
        </p:txBody>
      </p:sp>
    </p:spTree>
    <p:extLst>
      <p:ext uri="{BB962C8B-B14F-4D97-AF65-F5344CB8AC3E}">
        <p14:creationId xmlns:p14="http://schemas.microsoft.com/office/powerpoint/2010/main" val="21054801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dirty="0">
                <a:latin typeface="Garamond" charset="0"/>
              </a:rPr>
              <a:t>Unfair Slowdowns due to Interference</a:t>
            </a:r>
          </a:p>
        </p:txBody>
      </p:sp>
      <p:graphicFrame>
        <p:nvGraphicFramePr>
          <p:cNvPr id="15362" name="Content Placeholder 4"/>
          <p:cNvGraphicFramePr>
            <a:graphicFrameLocks noGrp="1"/>
          </p:cNvGraphicFramePr>
          <p:nvPr>
            <p:ph idx="1"/>
            <p:extLst>
              <p:ext uri="{D42A27DB-BD31-4B8C-83A1-F6EECF244321}">
                <p14:modId xmlns:p14="http://schemas.microsoft.com/office/powerpoint/2010/main" val="1332580894"/>
              </p:ext>
            </p:extLst>
          </p:nvPr>
        </p:nvGraphicFramePr>
        <p:xfrm>
          <a:off x="228600" y="1025545"/>
          <a:ext cx="8610600" cy="4876800"/>
        </p:xfrm>
        <a:graphic>
          <a:graphicData uri="http://schemas.openxmlformats.org/presentationml/2006/ole">
            <mc:AlternateContent xmlns:mc="http://schemas.openxmlformats.org/markup-compatibility/2006">
              <mc:Choice xmlns:v="urn:schemas-microsoft-com:vml" Requires="v">
                <p:oleObj spid="_x0000_s577621" name="Worksheet" r:id="rId4" imgW="8608298" imgH="4877223" progId="Excel.Sheet.8">
                  <p:embed/>
                </p:oleObj>
              </mc:Choice>
              <mc:Fallback>
                <p:oleObj name="Worksheet" r:id="rId4" imgW="8608298" imgH="4877223"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025545"/>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Arrow Connector 9"/>
          <p:cNvCxnSpPr>
            <a:cxnSpLocks noChangeShapeType="1"/>
          </p:cNvCxnSpPr>
          <p:nvPr/>
        </p:nvCxnSpPr>
        <p:spPr bwMode="auto">
          <a:xfrm rot="5400000">
            <a:off x="2773363" y="3178195"/>
            <a:ext cx="965200" cy="231775"/>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2" name="Text Box 11"/>
          <p:cNvSpPr txBox="1">
            <a:spLocks noChangeArrowheads="1"/>
          </p:cNvSpPr>
          <p:nvPr/>
        </p:nvSpPr>
        <p:spPr bwMode="auto">
          <a:xfrm>
            <a:off x="1817688" y="2511445"/>
            <a:ext cx="3376612"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2000" b="1" dirty="0">
                <a:solidFill>
                  <a:srgbClr val="FF0000"/>
                </a:solidFill>
                <a:cs typeface="Arial" charset="0"/>
              </a:rPr>
              <a:t>Memory Performance Hog</a:t>
            </a:r>
          </a:p>
        </p:txBody>
      </p:sp>
      <p:cxnSp>
        <p:nvCxnSpPr>
          <p:cNvPr id="11" name="Straight Arrow Connector 10"/>
          <p:cNvCxnSpPr>
            <a:cxnSpLocks noChangeShapeType="1"/>
          </p:cNvCxnSpPr>
          <p:nvPr/>
        </p:nvCxnSpPr>
        <p:spPr bwMode="auto">
          <a:xfrm rot="5400000">
            <a:off x="3463926" y="3560782"/>
            <a:ext cx="965200" cy="231775"/>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3" name="Text Box 11"/>
          <p:cNvSpPr txBox="1">
            <a:spLocks noChangeArrowheads="1"/>
          </p:cNvSpPr>
          <p:nvPr/>
        </p:nvSpPr>
        <p:spPr bwMode="auto">
          <a:xfrm>
            <a:off x="3371851" y="2803545"/>
            <a:ext cx="164941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2000" b="1" dirty="0">
                <a:solidFill>
                  <a:srgbClr val="FF0000"/>
                </a:solidFill>
                <a:cs typeface="Arial" charset="0"/>
              </a:rPr>
              <a:t>Low priority</a:t>
            </a:r>
          </a:p>
        </p:txBody>
      </p:sp>
      <p:sp>
        <p:nvSpPr>
          <p:cNvPr id="15" name="Text Box 11"/>
          <p:cNvSpPr txBox="1">
            <a:spLocks noChangeArrowheads="1"/>
          </p:cNvSpPr>
          <p:nvPr/>
        </p:nvSpPr>
        <p:spPr bwMode="auto">
          <a:xfrm>
            <a:off x="7035800" y="1285349"/>
            <a:ext cx="180498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2000" b="1" dirty="0">
                <a:solidFill>
                  <a:srgbClr val="FF0000"/>
                </a:solidFill>
                <a:cs typeface="Arial" charset="0"/>
              </a:rPr>
              <a:t>High priority</a:t>
            </a:r>
          </a:p>
        </p:txBody>
      </p:sp>
      <p:cxnSp>
        <p:nvCxnSpPr>
          <p:cNvPr id="20" name="Straight Arrow Connector 19"/>
          <p:cNvCxnSpPr>
            <a:cxnSpLocks noChangeShapeType="1"/>
          </p:cNvCxnSpPr>
          <p:nvPr/>
        </p:nvCxnSpPr>
        <p:spPr bwMode="auto">
          <a:xfrm flipH="1">
            <a:off x="7554914" y="1685402"/>
            <a:ext cx="113430" cy="478381"/>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5369" name="TextBox 13"/>
          <p:cNvSpPr txBox="1">
            <a:spLocks noChangeArrowheads="1"/>
          </p:cNvSpPr>
          <p:nvPr/>
        </p:nvSpPr>
        <p:spPr bwMode="auto">
          <a:xfrm>
            <a:off x="2754314" y="5715025"/>
            <a:ext cx="83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1400" dirty="0">
                <a:solidFill>
                  <a:srgbClr val="000000"/>
                </a:solidFill>
                <a:cs typeface="Arial" charset="0"/>
              </a:rPr>
              <a:t>(Core 0)</a:t>
            </a:r>
          </a:p>
        </p:txBody>
      </p:sp>
      <p:sp>
        <p:nvSpPr>
          <p:cNvPr id="15370" name="TextBox 15"/>
          <p:cNvSpPr txBox="1">
            <a:spLocks noChangeArrowheads="1"/>
          </p:cNvSpPr>
          <p:nvPr/>
        </p:nvSpPr>
        <p:spPr bwMode="auto">
          <a:xfrm>
            <a:off x="6469064" y="5713437"/>
            <a:ext cx="83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1400" dirty="0">
                <a:solidFill>
                  <a:srgbClr val="000000"/>
                </a:solidFill>
                <a:cs typeface="Arial" charset="0"/>
              </a:rPr>
              <a:t>(Core 1)</a:t>
            </a:r>
          </a:p>
        </p:txBody>
      </p:sp>
      <p:sp>
        <p:nvSpPr>
          <p:cNvPr id="15371" name="Line 14"/>
          <p:cNvSpPr>
            <a:spLocks noChangeShapeType="1"/>
          </p:cNvSpPr>
          <p:nvPr/>
        </p:nvSpPr>
        <p:spPr bwMode="auto">
          <a:xfrm>
            <a:off x="1214438" y="4252932"/>
            <a:ext cx="74977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1416" tIns="45709" rIns="91416" bIns="45709"/>
          <a:lstStyle/>
          <a:p>
            <a:pPr defTabSz="914165"/>
            <a:endParaRPr lang="en-US" dirty="0">
              <a:solidFill>
                <a:srgbClr val="000000"/>
              </a:solidFill>
              <a:latin typeface="Tahoma"/>
            </a:endParaRPr>
          </a:p>
        </p:txBody>
      </p:sp>
      <p:sp>
        <p:nvSpPr>
          <p:cNvPr id="15372" name="TextBox 13"/>
          <p:cNvSpPr txBox="1">
            <a:spLocks noChangeArrowheads="1"/>
          </p:cNvSpPr>
          <p:nvPr/>
        </p:nvSpPr>
        <p:spPr bwMode="auto">
          <a:xfrm>
            <a:off x="251520" y="6309320"/>
            <a:ext cx="7014913" cy="55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165" eaLnBrk="1" hangingPunct="1"/>
            <a:r>
              <a:rPr lang="en-US" sz="1500" dirty="0">
                <a:solidFill>
                  <a:srgbClr val="000000"/>
                </a:solidFill>
                <a:latin typeface="Tahoma" charset="0"/>
              </a:rPr>
              <a:t>Moscibroda and Mutlu, </a:t>
            </a:r>
            <a:r>
              <a:rPr lang="ja-JP" altLang="en-US" sz="1500" dirty="0">
                <a:solidFill>
                  <a:srgbClr val="000000"/>
                </a:solidFill>
                <a:latin typeface="Tahoma" charset="0"/>
              </a:rPr>
              <a:t>“</a:t>
            </a:r>
            <a:r>
              <a:rPr lang="en-US" altLang="ja-JP" sz="1500" dirty="0">
                <a:solidFill>
                  <a:srgbClr val="0000FF"/>
                </a:solidFill>
                <a:latin typeface="Tahoma" charset="0"/>
              </a:rPr>
              <a:t>Memory performance attacks: Denial of memory service </a:t>
            </a:r>
          </a:p>
          <a:p>
            <a:pPr defTabSz="914165" eaLnBrk="1" hangingPunct="1"/>
            <a:r>
              <a:rPr lang="en-US" sz="1500" dirty="0">
                <a:solidFill>
                  <a:srgbClr val="0000FF"/>
                </a:solidFill>
                <a:latin typeface="Tahoma" charset="0"/>
              </a:rPr>
              <a:t>in multi-core systems</a:t>
            </a:r>
            <a:r>
              <a:rPr lang="en-US" sz="1500" dirty="0">
                <a:solidFill>
                  <a:srgbClr val="000000"/>
                </a:solidFill>
                <a:latin typeface="Tahoma" charset="0"/>
              </a:rPr>
              <a:t>,</a:t>
            </a:r>
            <a:r>
              <a:rPr lang="ja-JP" altLang="en-US" sz="1500" dirty="0">
                <a:solidFill>
                  <a:srgbClr val="000000"/>
                </a:solidFill>
                <a:latin typeface="Tahoma" charset="0"/>
              </a:rPr>
              <a:t>”</a:t>
            </a:r>
            <a:r>
              <a:rPr lang="en-US" altLang="ja-JP" sz="1500" dirty="0">
                <a:solidFill>
                  <a:srgbClr val="000000"/>
                </a:solidFill>
                <a:latin typeface="Tahoma" charset="0"/>
              </a:rPr>
              <a:t> USENIX Security 2007.</a:t>
            </a:r>
            <a:endParaRPr lang="en-US" sz="1500" dirty="0">
              <a:solidFill>
                <a:srgbClr val="000000"/>
              </a:solidFill>
              <a:cs typeface="Arial" charset="0"/>
            </a:endParaRPr>
          </a:p>
        </p:txBody>
      </p:sp>
      <p:sp>
        <p:nvSpPr>
          <p:cNvPr id="3" name="TextBox 2"/>
          <p:cNvSpPr txBox="1"/>
          <p:nvPr/>
        </p:nvSpPr>
        <p:spPr>
          <a:xfrm>
            <a:off x="2689382" y="5433142"/>
            <a:ext cx="1040228" cy="654986"/>
          </a:xfrm>
          <a:prstGeom prst="rect">
            <a:avLst/>
          </a:prstGeom>
          <a:solidFill>
            <a:schemeClr val="bg1"/>
          </a:solidFill>
        </p:spPr>
        <p:txBody>
          <a:bodyPr wrap="none" lIns="91416" tIns="45709" rIns="91416" bIns="45709" rtlCol="0">
            <a:spAutoFit/>
          </a:bodyPr>
          <a:lstStyle/>
          <a:p>
            <a:pPr algn="ctr" defTabSz="914165"/>
            <a:r>
              <a:rPr lang="en-US" dirty="0" err="1" smtClean="0">
                <a:solidFill>
                  <a:srgbClr val="000000"/>
                </a:solidFill>
                <a:latin typeface="Tahoma"/>
              </a:rPr>
              <a:t>matlab</a:t>
            </a:r>
            <a:endParaRPr lang="en-US" dirty="0" smtClean="0">
              <a:solidFill>
                <a:srgbClr val="000000"/>
              </a:solidFill>
              <a:latin typeface="Tahoma"/>
            </a:endParaRPr>
          </a:p>
          <a:p>
            <a:pPr defTabSz="914165"/>
            <a:r>
              <a:rPr lang="en-US" dirty="0" smtClean="0">
                <a:solidFill>
                  <a:srgbClr val="000000"/>
                </a:solidFill>
                <a:latin typeface="Tahoma"/>
              </a:rPr>
              <a:t>(Core 1)</a:t>
            </a:r>
            <a:endParaRPr lang="en-US" dirty="0">
              <a:solidFill>
                <a:srgbClr val="000000"/>
              </a:solidFill>
              <a:latin typeface="Tahoma"/>
            </a:endParaRPr>
          </a:p>
        </p:txBody>
      </p:sp>
      <p:sp>
        <p:nvSpPr>
          <p:cNvPr id="17" name="TextBox 16"/>
          <p:cNvSpPr txBox="1"/>
          <p:nvPr/>
        </p:nvSpPr>
        <p:spPr>
          <a:xfrm>
            <a:off x="6355803" y="5438310"/>
            <a:ext cx="1040228" cy="654986"/>
          </a:xfrm>
          <a:prstGeom prst="rect">
            <a:avLst/>
          </a:prstGeom>
          <a:solidFill>
            <a:schemeClr val="bg1"/>
          </a:solidFill>
        </p:spPr>
        <p:txBody>
          <a:bodyPr wrap="none" lIns="91416" tIns="45709" rIns="91416" bIns="45709" rtlCol="0">
            <a:spAutoFit/>
          </a:bodyPr>
          <a:lstStyle/>
          <a:p>
            <a:pPr algn="ctr" defTabSz="914165"/>
            <a:r>
              <a:rPr lang="en-US" dirty="0" err="1" smtClean="0">
                <a:solidFill>
                  <a:srgbClr val="000000"/>
                </a:solidFill>
                <a:latin typeface="Tahoma"/>
              </a:rPr>
              <a:t>gcc</a:t>
            </a:r>
            <a:endParaRPr lang="en-US" dirty="0" smtClean="0">
              <a:solidFill>
                <a:srgbClr val="000000"/>
              </a:solidFill>
              <a:latin typeface="Tahoma"/>
            </a:endParaRPr>
          </a:p>
          <a:p>
            <a:pPr algn="ctr" defTabSz="914165"/>
            <a:r>
              <a:rPr lang="en-US" dirty="0" smtClean="0">
                <a:solidFill>
                  <a:srgbClr val="000000"/>
                </a:solidFill>
                <a:latin typeface="Tahoma"/>
              </a:rPr>
              <a:t>(Core 2)</a:t>
            </a:r>
            <a:endParaRPr lang="en-US" dirty="0">
              <a:solidFill>
                <a:srgbClr val="000000"/>
              </a:solidFill>
              <a:latin typeface="Tahoma"/>
            </a:endParaRPr>
          </a:p>
        </p:txBody>
      </p:sp>
      <p:sp>
        <p:nvSpPr>
          <p:cNvPr id="18"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solidFill>
                  <a:srgbClr val="000000"/>
                </a:solidFill>
              </a:rPr>
              <a:pPr/>
              <a:t>6</a:t>
            </a:fld>
            <a:endParaRPr lang="en-US" altLang="en-US" dirty="0">
              <a:solidFill>
                <a:srgbClr val="000000"/>
              </a:solidFill>
            </a:endParaRPr>
          </a:p>
        </p:txBody>
      </p:sp>
    </p:spTree>
    <p:extLst>
      <p:ext uri="{BB962C8B-B14F-4D97-AF65-F5344CB8AC3E}">
        <p14:creationId xmlns:p14="http://schemas.microsoft.com/office/powerpoint/2010/main" val="14271241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5" grpId="0" animBg="1"/>
      <p:bldP spid="15"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Predicting Memory Episode Lengths</a:t>
            </a:r>
            <a:endParaRPr lang="en-US"/>
          </a:p>
        </p:txBody>
      </p:sp>
      <p:sp>
        <p:nvSpPr>
          <p:cNvPr id="3" name="Content Placeholder 2"/>
          <p:cNvSpPr>
            <a:spLocks noGrp="1"/>
          </p:cNvSpPr>
          <p:nvPr>
            <p:ph idx="1"/>
          </p:nvPr>
        </p:nvSpPr>
        <p:spPr>
          <a:xfrm>
            <a:off x="457200" y="4572008"/>
            <a:ext cx="8229600" cy="1643074"/>
          </a:xfrm>
        </p:spPr>
        <p:txBody>
          <a:bodyPr>
            <a:noAutofit/>
          </a:bodyPr>
          <a:lstStyle/>
          <a:p>
            <a:pPr marL="0" indent="0">
              <a:buNone/>
            </a:pPr>
            <a:r>
              <a:rPr lang="en-US" sz="2200"/>
              <a:t>Large </a:t>
            </a:r>
            <a:r>
              <a:rPr lang="en-US" sz="2200" b="1"/>
              <a:t>attained service </a:t>
            </a:r>
            <a:r>
              <a:rPr lang="en-US" sz="2200">
                <a:sym typeface="Wingdings" pitchFamily="2" charset="2"/>
              </a:rPr>
              <a:t></a:t>
            </a:r>
            <a:r>
              <a:rPr lang="en-US" sz="2200"/>
              <a:t> Large expected </a:t>
            </a:r>
            <a:r>
              <a:rPr lang="en-US" sz="2200" b="1"/>
              <a:t>remaining service</a:t>
            </a:r>
          </a:p>
          <a:p>
            <a:pPr marL="0" indent="0">
              <a:buNone/>
            </a:pPr>
            <a:endParaRPr lang="en-US" sz="1800" b="1">
              <a:solidFill>
                <a:srgbClr val="FF0000"/>
              </a:solidFill>
            </a:endParaRPr>
          </a:p>
          <a:p>
            <a:pPr marL="0" indent="0">
              <a:buNone/>
            </a:pPr>
            <a:r>
              <a:rPr lang="en-US" sz="2200"/>
              <a:t>Q: Why?</a:t>
            </a:r>
          </a:p>
          <a:p>
            <a:pPr marL="0" indent="0">
              <a:buNone/>
            </a:pPr>
            <a:r>
              <a:rPr lang="en-US" sz="2200"/>
              <a:t>A: Memory episode lengths are </a:t>
            </a:r>
            <a:r>
              <a:rPr lang="en-US" sz="2200" b="1"/>
              <a:t>Pareto distributed…</a:t>
            </a:r>
            <a:endParaRPr lang="en-US" sz="2200"/>
          </a:p>
        </p:txBody>
      </p:sp>
      <p:sp>
        <p:nvSpPr>
          <p:cNvPr id="34" name="Slide Number Placeholder 33"/>
          <p:cNvSpPr>
            <a:spLocks noGrp="1"/>
          </p:cNvSpPr>
          <p:nvPr>
            <p:ph type="sldNum" sz="quarter" idx="11"/>
          </p:nvPr>
        </p:nvSpPr>
        <p:spPr>
          <a:xfrm>
            <a:off x="6553200" y="6215082"/>
            <a:ext cx="2133600" cy="457200"/>
          </a:xfrm>
        </p:spPr>
        <p:txBody>
          <a:bodyPr/>
          <a:lstStyle/>
          <a:p>
            <a:fld id="{4C76AC29-6A0F-4B9E-B956-3C9EFFA38962}" type="slidenum">
              <a:rPr lang="en-US" smtClean="0">
                <a:solidFill>
                  <a:srgbClr val="000000"/>
                </a:solidFill>
              </a:rPr>
              <a:pPr/>
              <a:t>60</a:t>
            </a:fld>
            <a:endParaRPr lang="en-US">
              <a:solidFill>
                <a:srgbClr val="000000"/>
              </a:solidFill>
            </a:endParaRPr>
          </a:p>
        </p:txBody>
      </p:sp>
      <p:sp>
        <p:nvSpPr>
          <p:cNvPr id="4" name="Rectangle 3"/>
          <p:cNvSpPr/>
          <p:nvPr/>
        </p:nvSpPr>
        <p:spPr>
          <a:xfrm>
            <a:off x="500034" y="1071547"/>
            <a:ext cx="8001056" cy="500066"/>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lIns="91416" tIns="45709" rIns="91416" bIns="45709" rtlCol="0" anchor="ctr" anchorCtr="0"/>
          <a:lstStyle/>
          <a:p>
            <a:pPr algn="ctr" defTabSz="914165"/>
            <a:r>
              <a:rPr lang="en-US" sz="2200">
                <a:solidFill>
                  <a:srgbClr val="000000"/>
                </a:solidFill>
                <a:latin typeface="Tahoma"/>
              </a:rPr>
              <a:t>We discovered: past is excellent </a:t>
            </a:r>
            <a:r>
              <a:rPr lang="en-US" sz="2200" dirty="0">
                <a:solidFill>
                  <a:srgbClr val="000000"/>
                </a:solidFill>
                <a:latin typeface="Tahoma"/>
              </a:rPr>
              <a:t>predictor </a:t>
            </a:r>
            <a:r>
              <a:rPr lang="en-US" sz="2200">
                <a:solidFill>
                  <a:srgbClr val="000000"/>
                </a:solidFill>
                <a:latin typeface="Tahoma"/>
              </a:rPr>
              <a:t>for future</a:t>
            </a:r>
          </a:p>
        </p:txBody>
      </p:sp>
      <p:grpSp>
        <p:nvGrpSpPr>
          <p:cNvPr id="44" name="Group 43"/>
          <p:cNvGrpSpPr/>
          <p:nvPr/>
        </p:nvGrpSpPr>
        <p:grpSpPr>
          <a:xfrm>
            <a:off x="1142976" y="1643050"/>
            <a:ext cx="6858048" cy="2891686"/>
            <a:chOff x="1428728" y="1785927"/>
            <a:chExt cx="6858048" cy="2891686"/>
          </a:xfrm>
        </p:grpSpPr>
        <p:sp>
          <p:nvSpPr>
            <p:cNvPr id="42" name="TextBox 41"/>
            <p:cNvSpPr txBox="1"/>
            <p:nvPr/>
          </p:nvSpPr>
          <p:spPr>
            <a:xfrm>
              <a:off x="7504348" y="3571876"/>
              <a:ext cx="782428" cy="400110"/>
            </a:xfrm>
            <a:prstGeom prst="rect">
              <a:avLst/>
            </a:prstGeom>
            <a:noFill/>
          </p:spPr>
          <p:txBody>
            <a:bodyPr wrap="square" rtlCol="0">
              <a:spAutoFit/>
            </a:bodyPr>
            <a:lstStyle/>
            <a:p>
              <a:pPr algn="ctr" defTabSz="914165"/>
              <a:r>
                <a:rPr lang="en-US" sz="2000">
                  <a:solidFill>
                    <a:srgbClr val="000000"/>
                  </a:solidFill>
                  <a:latin typeface="Tahoma"/>
                </a:rPr>
                <a:t>Time</a:t>
              </a:r>
            </a:p>
          </p:txBody>
        </p:sp>
        <p:cxnSp>
          <p:nvCxnSpPr>
            <p:cNvPr id="8" name="Straight Arrow Connector 7"/>
            <p:cNvCxnSpPr/>
            <p:nvPr/>
          </p:nvCxnSpPr>
          <p:spPr>
            <a:xfrm rot="5400000" flipH="1" flipV="1">
              <a:off x="1288448" y="2857497"/>
              <a:ext cx="1858182" cy="7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217936" y="3786191"/>
              <a:ext cx="5286412"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2610845" y="3607596"/>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4" name="Straight Connector 13"/>
            <p:cNvCxnSpPr/>
            <p:nvPr/>
          </p:nvCxnSpPr>
          <p:spPr>
            <a:xfrm rot="5400000" flipH="1" flipV="1">
              <a:off x="2968829" y="3249612"/>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5" name="Straight Connector 14"/>
            <p:cNvCxnSpPr/>
            <p:nvPr/>
          </p:nvCxnSpPr>
          <p:spPr>
            <a:xfrm rot="5400000" flipH="1" flipV="1">
              <a:off x="3324431" y="2892422"/>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6" name="Straight Connector 15"/>
            <p:cNvCxnSpPr/>
            <p:nvPr/>
          </p:nvCxnSpPr>
          <p:spPr>
            <a:xfrm rot="5400000" flipH="1" flipV="1">
              <a:off x="3897523" y="2893216"/>
              <a:ext cx="356396" cy="794"/>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7" name="Straight Connector 16"/>
            <p:cNvCxnSpPr/>
            <p:nvPr/>
          </p:nvCxnSpPr>
          <p:spPr>
            <a:xfrm rot="5400000" flipH="1" flipV="1">
              <a:off x="4396001" y="2892422"/>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8" name="Straight Connector 17"/>
            <p:cNvCxnSpPr/>
            <p:nvPr/>
          </p:nvCxnSpPr>
          <p:spPr>
            <a:xfrm rot="5400000" flipH="1" flipV="1">
              <a:off x="4826217" y="2535232"/>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9" name="Straight Connector 18"/>
            <p:cNvCxnSpPr/>
            <p:nvPr/>
          </p:nvCxnSpPr>
          <p:spPr>
            <a:xfrm rot="5400000" flipH="1" flipV="1">
              <a:off x="5253257" y="2535232"/>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0" name="Straight Connector 19"/>
            <p:cNvCxnSpPr/>
            <p:nvPr/>
          </p:nvCxnSpPr>
          <p:spPr>
            <a:xfrm rot="5400000" flipH="1" flipV="1">
              <a:off x="5539009" y="2893216"/>
              <a:ext cx="357984" cy="794"/>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1" name="Straight Connector 20"/>
            <p:cNvCxnSpPr/>
            <p:nvPr/>
          </p:nvCxnSpPr>
          <p:spPr>
            <a:xfrm rot="5400000" flipH="1" flipV="1">
              <a:off x="5896199" y="3249612"/>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2" name="Straight Connector 21"/>
            <p:cNvCxnSpPr/>
            <p:nvPr/>
          </p:nvCxnSpPr>
          <p:spPr>
            <a:xfrm rot="5400000" flipH="1" flipV="1">
              <a:off x="6254977" y="3606802"/>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4" name="Straight Connector 23"/>
            <p:cNvCxnSpPr/>
            <p:nvPr/>
          </p:nvCxnSpPr>
          <p:spPr>
            <a:xfrm>
              <a:off x="2789440" y="3429001"/>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a:xfrm>
              <a:off x="3146630" y="3070223"/>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6" name="Straight Connector 25"/>
            <p:cNvCxnSpPr/>
            <p:nvPr/>
          </p:nvCxnSpPr>
          <p:spPr>
            <a:xfrm>
              <a:off x="3503820" y="2713033"/>
              <a:ext cx="571504"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7" name="Straight Connector 26"/>
            <p:cNvCxnSpPr/>
            <p:nvPr/>
          </p:nvCxnSpPr>
          <p:spPr>
            <a:xfrm>
              <a:off x="4075324" y="3070223"/>
              <a:ext cx="500066"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8" name="Straight Connector 27"/>
            <p:cNvCxnSpPr/>
            <p:nvPr/>
          </p:nvCxnSpPr>
          <p:spPr>
            <a:xfrm>
              <a:off x="4575390" y="2713033"/>
              <a:ext cx="428628"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9" name="Straight Connector 28"/>
            <p:cNvCxnSpPr/>
            <p:nvPr/>
          </p:nvCxnSpPr>
          <p:spPr>
            <a:xfrm>
              <a:off x="5004018" y="2355843"/>
              <a:ext cx="428628"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30" name="Straight Connector 29"/>
            <p:cNvCxnSpPr/>
            <p:nvPr/>
          </p:nvCxnSpPr>
          <p:spPr>
            <a:xfrm>
              <a:off x="5432646" y="2713033"/>
              <a:ext cx="285752"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31" name="Straight Connector 30"/>
            <p:cNvCxnSpPr/>
            <p:nvPr/>
          </p:nvCxnSpPr>
          <p:spPr>
            <a:xfrm>
              <a:off x="5718398" y="3070223"/>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32" name="Straight Connector 31"/>
            <p:cNvCxnSpPr/>
            <p:nvPr/>
          </p:nvCxnSpPr>
          <p:spPr>
            <a:xfrm>
              <a:off x="6075588" y="3429001"/>
              <a:ext cx="357190" cy="1588"/>
            </a:xfrm>
            <a:prstGeom prst="line">
              <a:avLst/>
            </a:prstGeom>
            <a:ln w="19050"/>
          </p:spPr>
          <p:style>
            <a:lnRef idx="1">
              <a:schemeClr val="accent4"/>
            </a:lnRef>
            <a:fillRef idx="0">
              <a:schemeClr val="accent4"/>
            </a:fillRef>
            <a:effectRef idx="0">
              <a:schemeClr val="accent4"/>
            </a:effectRef>
            <a:fontRef idx="minor">
              <a:schemeClr val="tx1"/>
            </a:fontRef>
          </p:style>
        </p:cxnSp>
        <p:sp>
          <p:nvSpPr>
            <p:cNvPr id="43" name="TextBox 42"/>
            <p:cNvSpPr txBox="1"/>
            <p:nvPr/>
          </p:nvSpPr>
          <p:spPr>
            <a:xfrm rot="16200000">
              <a:off x="716044" y="2498611"/>
              <a:ext cx="2071699" cy="646331"/>
            </a:xfrm>
            <a:prstGeom prst="rect">
              <a:avLst/>
            </a:prstGeom>
            <a:noFill/>
          </p:spPr>
          <p:txBody>
            <a:bodyPr wrap="square" rtlCol="0">
              <a:spAutoFit/>
            </a:bodyPr>
            <a:lstStyle/>
            <a:p>
              <a:pPr algn="ctr" defTabSz="914165"/>
              <a:r>
                <a:rPr lang="en-US" smtClean="0">
                  <a:solidFill>
                    <a:srgbClr val="000000"/>
                  </a:solidFill>
                  <a:latin typeface="Tahoma"/>
                </a:rPr>
                <a:t>Outstanding </a:t>
              </a:r>
            </a:p>
            <a:p>
              <a:pPr algn="ctr" defTabSz="914165"/>
              <a:r>
                <a:rPr lang="en-US" smtClean="0">
                  <a:solidFill>
                    <a:srgbClr val="000000"/>
                  </a:solidFill>
                  <a:latin typeface="Tahoma"/>
                </a:rPr>
                <a:t>memory requests</a:t>
              </a:r>
              <a:endParaRPr lang="en-US">
                <a:solidFill>
                  <a:srgbClr val="000000"/>
                </a:solidFill>
                <a:latin typeface="Tahoma"/>
              </a:endParaRPr>
            </a:p>
          </p:txBody>
        </p:sp>
        <p:cxnSp>
          <p:nvCxnSpPr>
            <p:cNvPr id="45" name="Straight Connector 44"/>
            <p:cNvCxnSpPr/>
            <p:nvPr/>
          </p:nvCxnSpPr>
          <p:spPr>
            <a:xfrm rot="5400000">
              <a:off x="3182349" y="3036092"/>
              <a:ext cx="2214578"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789440" y="3929067"/>
              <a:ext cx="1500198" cy="1588"/>
            </a:xfrm>
            <a:prstGeom prst="straightConnector1">
              <a:avLst/>
            </a:prstGeom>
            <a:ln w="1905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4289638" y="3929067"/>
              <a:ext cx="2143140" cy="1588"/>
            </a:xfrm>
            <a:prstGeom prst="straightConnector1">
              <a:avLst/>
            </a:prstGeom>
            <a:ln w="1905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289638" y="3987234"/>
              <a:ext cx="2639816" cy="677108"/>
            </a:xfrm>
            <a:prstGeom prst="rect">
              <a:avLst/>
            </a:prstGeom>
            <a:noFill/>
          </p:spPr>
          <p:txBody>
            <a:bodyPr wrap="square" rtlCol="0">
              <a:spAutoFit/>
            </a:bodyPr>
            <a:lstStyle/>
            <a:p>
              <a:pPr algn="ctr" defTabSz="914165"/>
              <a:r>
                <a:rPr lang="en-US" sz="2000" b="1">
                  <a:solidFill>
                    <a:srgbClr val="FF0000"/>
                  </a:solidFill>
                  <a:latin typeface="Tahoma"/>
                </a:rPr>
                <a:t>Remaining service</a:t>
              </a:r>
            </a:p>
            <a:p>
              <a:pPr algn="ctr" defTabSz="914165"/>
              <a:r>
                <a:rPr lang="en-US" smtClean="0">
                  <a:solidFill>
                    <a:srgbClr val="000000"/>
                  </a:solidFill>
                  <a:latin typeface="Tahoma"/>
                </a:rPr>
                <a:t>FUTURE</a:t>
              </a:r>
              <a:endParaRPr lang="en-US">
                <a:solidFill>
                  <a:srgbClr val="000000"/>
                </a:solidFill>
                <a:latin typeface="Tahoma"/>
              </a:endParaRPr>
            </a:p>
          </p:txBody>
        </p:sp>
        <p:sp>
          <p:nvSpPr>
            <p:cNvPr id="51" name="TextBox 50"/>
            <p:cNvSpPr txBox="1"/>
            <p:nvPr/>
          </p:nvSpPr>
          <p:spPr>
            <a:xfrm>
              <a:off x="1928794" y="4000505"/>
              <a:ext cx="2357454" cy="677108"/>
            </a:xfrm>
            <a:prstGeom prst="rect">
              <a:avLst/>
            </a:prstGeom>
            <a:noFill/>
          </p:spPr>
          <p:txBody>
            <a:bodyPr wrap="square" rtlCol="0">
              <a:spAutoFit/>
            </a:bodyPr>
            <a:lstStyle/>
            <a:p>
              <a:pPr algn="ctr" defTabSz="914165"/>
              <a:r>
                <a:rPr lang="en-US" sz="2000" b="1">
                  <a:solidFill>
                    <a:srgbClr val="FF0000"/>
                  </a:solidFill>
                  <a:latin typeface="Tahoma"/>
                </a:rPr>
                <a:t>Attained service</a:t>
              </a:r>
            </a:p>
            <a:p>
              <a:pPr algn="ctr" defTabSz="914165"/>
              <a:r>
                <a:rPr lang="en-US" smtClean="0">
                  <a:solidFill>
                    <a:srgbClr val="000000"/>
                  </a:solidFill>
                  <a:latin typeface="Tahoma"/>
                </a:rPr>
                <a:t>PAST</a:t>
              </a:r>
              <a:endParaRPr lang="en-US">
                <a:solidFill>
                  <a:srgbClr val="000000"/>
                </a:solidFill>
                <a:latin typeface="Tahoma"/>
              </a:endParaRPr>
            </a:p>
          </p:txBody>
        </p:sp>
        <p:cxnSp>
          <p:nvCxnSpPr>
            <p:cNvPr id="36" name="Straight Connector 35"/>
            <p:cNvCxnSpPr/>
            <p:nvPr/>
          </p:nvCxnSpPr>
          <p:spPr>
            <a:xfrm rot="5400000">
              <a:off x="3181554" y="3035298"/>
              <a:ext cx="2214578"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6" name="Rectangle 45"/>
          <p:cNvSpPr/>
          <p:nvPr/>
        </p:nvSpPr>
        <p:spPr>
          <a:xfrm>
            <a:off x="4033834" y="1785926"/>
            <a:ext cx="3929090" cy="2643206"/>
          </a:xfrm>
          <a:prstGeom prst="rect">
            <a:avLst/>
          </a:prstGeom>
        </p:spPr>
        <p:style>
          <a:lnRef idx="2">
            <a:schemeClr val="accent3"/>
          </a:lnRef>
          <a:fillRef idx="1">
            <a:schemeClr val="lt1"/>
          </a:fillRef>
          <a:effectRef idx="0">
            <a:schemeClr val="accent3"/>
          </a:effectRef>
          <a:fontRef idx="minor">
            <a:schemeClr val="dk1"/>
          </a:fontRef>
        </p:style>
        <p:txBody>
          <a:bodyPr lIns="91416" tIns="45709" rIns="91416" bIns="45709" rtlCol="0" anchor="ctr"/>
          <a:lstStyle/>
          <a:p>
            <a:pPr algn="ctr" defTabSz="914165"/>
            <a:endParaRPr lang="en-US">
              <a:solidFill>
                <a:srgbClr val="000000"/>
              </a:solidFill>
              <a:latin typeface="Tahoma"/>
            </a:endParaRPr>
          </a:p>
        </p:txBody>
      </p:sp>
    </p:spTree>
    <p:extLst>
      <p:ext uri="{BB962C8B-B14F-4D97-AF65-F5344CB8AC3E}">
        <p14:creationId xmlns:p14="http://schemas.microsoft.com/office/powerpoint/2010/main" val="40065001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Pareto Distribution </a:t>
            </a:r>
            <a:r>
              <a:rPr lang="en-US" sz="3200"/>
              <a:t>of Memory </a:t>
            </a:r>
            <a:r>
              <a:rPr lang="en-US" sz="3200" dirty="0"/>
              <a:t>Episode Lengths</a:t>
            </a:r>
          </a:p>
        </p:txBody>
      </p:sp>
      <p:sp>
        <p:nvSpPr>
          <p:cNvPr id="4" name="Slide Number Placeholder 3"/>
          <p:cNvSpPr>
            <a:spLocks noGrp="1"/>
          </p:cNvSpPr>
          <p:nvPr>
            <p:ph type="sldNum" sz="quarter" idx="11"/>
          </p:nvPr>
        </p:nvSpPr>
        <p:spPr/>
        <p:txBody>
          <a:bodyPr/>
          <a:lstStyle/>
          <a:p>
            <a:fld id="{4C76AC29-6A0F-4B9E-B956-3C9EFFA38962}" type="slidenum">
              <a:rPr lang="en-US" smtClean="0">
                <a:solidFill>
                  <a:srgbClr val="000000"/>
                </a:solidFill>
              </a:rPr>
              <a:pPr/>
              <a:t>61</a:t>
            </a:fld>
            <a:endParaRPr lang="en-US">
              <a:solidFill>
                <a:srgbClr val="000000"/>
              </a:solidFill>
            </a:endParaRPr>
          </a:p>
        </p:txBody>
      </p:sp>
      <p:pic>
        <p:nvPicPr>
          <p:cNvPr id="5" name="Picture 2"/>
          <p:cNvPicPr>
            <a:picLocks noChangeAspect="1" noChangeArrowheads="1"/>
          </p:cNvPicPr>
          <p:nvPr/>
        </p:nvPicPr>
        <p:blipFill>
          <a:blip r:embed="rId3" cstate="print"/>
          <a:srcRect/>
          <a:stretch>
            <a:fillRect/>
          </a:stretch>
        </p:blipFill>
        <p:spPr bwMode="auto">
          <a:xfrm>
            <a:off x="500035" y="1652933"/>
            <a:ext cx="3878662" cy="2786082"/>
          </a:xfrm>
          <a:prstGeom prst="rect">
            <a:avLst/>
          </a:prstGeom>
          <a:noFill/>
          <a:ln w="9525">
            <a:noFill/>
            <a:miter lim="800000"/>
            <a:headEnd/>
            <a:tailEnd/>
          </a:ln>
        </p:spPr>
      </p:pic>
      <p:sp>
        <p:nvSpPr>
          <p:cNvPr id="8" name="Content Placeholder 2"/>
          <p:cNvSpPr txBox="1">
            <a:spLocks/>
          </p:cNvSpPr>
          <p:nvPr/>
        </p:nvSpPr>
        <p:spPr bwMode="auto">
          <a:xfrm>
            <a:off x="1785918" y="1255083"/>
            <a:ext cx="1714512" cy="428628"/>
          </a:xfrm>
          <a:prstGeom prst="rect">
            <a:avLst/>
          </a:prstGeom>
          <a:noFill/>
          <a:ln w="9525">
            <a:noFill/>
            <a:miter lim="800000"/>
            <a:headEnd/>
            <a:tailEnd/>
          </a:ln>
        </p:spPr>
        <p:txBody>
          <a:bodyPr vert="horz" wrap="square" lIns="91416" tIns="45709" rIns="91416" bIns="45709" numCol="1" anchor="t" anchorCtr="0" compatLnSpc="1">
            <a:prstTxWarp prst="textNoShape">
              <a:avLst/>
            </a:prstTxWarp>
            <a:noAutofit/>
          </a:bodyPr>
          <a:lstStyle/>
          <a:p>
            <a:pPr algn="ctr" defTabSz="914165" eaLnBrk="0" fontAlgn="base" hangingPunct="0">
              <a:spcBef>
                <a:spcPct val="20000"/>
              </a:spcBef>
              <a:spcAft>
                <a:spcPct val="0"/>
              </a:spcAft>
              <a:buClr>
                <a:srgbClr val="CC9900"/>
              </a:buClr>
              <a:buSzPct val="65000"/>
              <a:defRPr/>
            </a:pPr>
            <a:r>
              <a:rPr lang="en-US" sz="2400" kern="0">
                <a:solidFill>
                  <a:srgbClr val="000000"/>
                </a:solidFill>
                <a:latin typeface="Times New Roman" pitchFamily="18" charset="0"/>
                <a:cs typeface="Times New Roman" pitchFamily="18" charset="0"/>
              </a:rPr>
              <a:t>401.bzip2</a:t>
            </a:r>
          </a:p>
        </p:txBody>
      </p:sp>
      <p:sp>
        <p:nvSpPr>
          <p:cNvPr id="7" name="Rectangle 6"/>
          <p:cNvSpPr/>
          <p:nvPr/>
        </p:nvSpPr>
        <p:spPr>
          <a:xfrm>
            <a:off x="571472" y="5072074"/>
            <a:ext cx="8001056" cy="1000132"/>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lIns="91416" tIns="45709" rIns="91416" bIns="45709" rtlCol="0" anchor="ctr" anchorCtr="0"/>
          <a:lstStyle/>
          <a:p>
            <a:pPr defTabSz="914165"/>
            <a:r>
              <a:rPr lang="en-US" sz="2200">
                <a:solidFill>
                  <a:srgbClr val="000000"/>
                </a:solidFill>
                <a:latin typeface="Tahoma"/>
              </a:rPr>
              <a:t>Favoring </a:t>
            </a:r>
            <a:r>
              <a:rPr lang="en-US" sz="2200" b="1">
                <a:solidFill>
                  <a:srgbClr val="000000"/>
                </a:solidFill>
                <a:latin typeface="Tahoma"/>
              </a:rPr>
              <a:t>least-attained-service</a:t>
            </a:r>
            <a:r>
              <a:rPr lang="en-US" sz="2200">
                <a:solidFill>
                  <a:srgbClr val="000000"/>
                </a:solidFill>
                <a:latin typeface="Tahoma"/>
              </a:rPr>
              <a:t> memory episode </a:t>
            </a:r>
          </a:p>
          <a:p>
            <a:pPr defTabSz="914165"/>
            <a:r>
              <a:rPr lang="en-US" sz="2200">
                <a:solidFill>
                  <a:srgbClr val="000000"/>
                </a:solidFill>
                <a:latin typeface="Tahoma"/>
              </a:rPr>
              <a:t> </a:t>
            </a:r>
            <a:r>
              <a:rPr lang="en-US" sz="2800" b="1">
                <a:solidFill>
                  <a:srgbClr val="000000"/>
                </a:solidFill>
                <a:latin typeface="Tahoma"/>
              </a:rPr>
              <a:t>=</a:t>
            </a:r>
            <a:r>
              <a:rPr lang="en-US" sz="2200">
                <a:solidFill>
                  <a:srgbClr val="000000"/>
                </a:solidFill>
                <a:latin typeface="Tahoma"/>
              </a:rPr>
              <a:t> </a:t>
            </a:r>
            <a:r>
              <a:rPr lang="en-US" sz="2200">
                <a:solidFill>
                  <a:srgbClr val="000000"/>
                </a:solidFill>
                <a:latin typeface="Tahoma"/>
                <a:sym typeface="Wingdings" pitchFamily="2" charset="2"/>
              </a:rPr>
              <a:t>Favoring memory episode which will </a:t>
            </a:r>
            <a:r>
              <a:rPr lang="en-US" sz="2200" b="1">
                <a:solidFill>
                  <a:srgbClr val="000000"/>
                </a:solidFill>
                <a:latin typeface="Tahoma"/>
                <a:sym typeface="Wingdings" pitchFamily="2" charset="2"/>
              </a:rPr>
              <a:t>end the soonest</a:t>
            </a:r>
            <a:endParaRPr lang="en-US" sz="2200" b="1">
              <a:solidFill>
                <a:srgbClr val="000000"/>
              </a:solidFill>
              <a:latin typeface="Tahoma"/>
            </a:endParaRPr>
          </a:p>
        </p:txBody>
      </p:sp>
      <p:sp>
        <p:nvSpPr>
          <p:cNvPr id="9" name="TextBox 8"/>
          <p:cNvSpPr txBox="1"/>
          <p:nvPr/>
        </p:nvSpPr>
        <p:spPr>
          <a:xfrm rot="16200000">
            <a:off x="-822699" y="2687660"/>
            <a:ext cx="2786082" cy="430887"/>
          </a:xfrm>
          <a:prstGeom prst="rect">
            <a:avLst/>
          </a:prstGeom>
          <a:solidFill>
            <a:schemeClr val="bg1"/>
          </a:solidFill>
        </p:spPr>
        <p:txBody>
          <a:bodyPr wrap="square" lIns="91416" tIns="45709" rIns="91416" bIns="45709" rtlCol="0">
            <a:spAutoFit/>
          </a:bodyPr>
          <a:lstStyle/>
          <a:p>
            <a:pPr algn="ctr" defTabSz="914165"/>
            <a:r>
              <a:rPr lang="en-US" sz="2200">
                <a:solidFill>
                  <a:srgbClr val="000000"/>
                </a:solidFill>
                <a:latin typeface="Times New Roman" pitchFamily="18" charset="0"/>
                <a:cs typeface="Times New Roman" pitchFamily="18" charset="0"/>
              </a:rPr>
              <a:t>Pr{Mem</a:t>
            </a:r>
            <a:r>
              <a:rPr lang="en-US" sz="2000">
                <a:solidFill>
                  <a:srgbClr val="000000"/>
                </a:solidFill>
                <a:latin typeface="Times New Roman" pitchFamily="18" charset="0"/>
                <a:cs typeface="Times New Roman" pitchFamily="18" charset="0"/>
              </a:rPr>
              <a:t>. episode &gt; x}</a:t>
            </a:r>
          </a:p>
        </p:txBody>
      </p:sp>
      <p:sp>
        <p:nvSpPr>
          <p:cNvPr id="10" name="TextBox 9"/>
          <p:cNvSpPr txBox="1"/>
          <p:nvPr/>
        </p:nvSpPr>
        <p:spPr>
          <a:xfrm>
            <a:off x="2000232" y="4141126"/>
            <a:ext cx="1285884" cy="430887"/>
          </a:xfrm>
          <a:prstGeom prst="rect">
            <a:avLst/>
          </a:prstGeom>
          <a:solidFill>
            <a:schemeClr val="bg1"/>
          </a:solidFill>
        </p:spPr>
        <p:txBody>
          <a:bodyPr wrap="square" lIns="91416" tIns="45709" rIns="91416" bIns="45709" rtlCol="0">
            <a:spAutoFit/>
          </a:bodyPr>
          <a:lstStyle/>
          <a:p>
            <a:pPr defTabSz="914165"/>
            <a:r>
              <a:rPr lang="en-US" sz="2200">
                <a:solidFill>
                  <a:srgbClr val="000000"/>
                </a:solidFill>
                <a:latin typeface="Times New Roman" pitchFamily="18" charset="0"/>
                <a:cs typeface="Times New Roman" pitchFamily="18" charset="0"/>
              </a:rPr>
              <a:t>x (cycles)</a:t>
            </a:r>
          </a:p>
        </p:txBody>
      </p:sp>
      <p:sp>
        <p:nvSpPr>
          <p:cNvPr id="11" name="Rectangle 10"/>
          <p:cNvSpPr/>
          <p:nvPr/>
        </p:nvSpPr>
        <p:spPr>
          <a:xfrm>
            <a:off x="2714613" y="2010123"/>
            <a:ext cx="1000132" cy="642942"/>
          </a:xfrm>
          <a:prstGeom prst="rect">
            <a:avLst/>
          </a:prstGeom>
        </p:spPr>
        <p:style>
          <a:lnRef idx="2">
            <a:schemeClr val="accent3"/>
          </a:lnRef>
          <a:fillRef idx="1">
            <a:schemeClr val="lt1"/>
          </a:fillRef>
          <a:effectRef idx="0">
            <a:schemeClr val="accent3"/>
          </a:effectRef>
          <a:fontRef idx="minor">
            <a:schemeClr val="dk1"/>
          </a:fontRef>
        </p:style>
        <p:txBody>
          <a:bodyPr lIns="91416" tIns="45709" rIns="91416" bIns="45709" rtlCol="0" anchor="ctr"/>
          <a:lstStyle/>
          <a:p>
            <a:pPr algn="ctr" defTabSz="914165"/>
            <a:endParaRPr lang="en-US">
              <a:solidFill>
                <a:srgbClr val="000000"/>
              </a:solidFill>
              <a:latin typeface="Tahoma"/>
            </a:endParaRPr>
          </a:p>
        </p:txBody>
      </p:sp>
      <p:sp>
        <p:nvSpPr>
          <p:cNvPr id="12" name="Right Arrow 11"/>
          <p:cNvSpPr/>
          <p:nvPr/>
        </p:nvSpPr>
        <p:spPr>
          <a:xfrm rot="5400000">
            <a:off x="6536545" y="1464455"/>
            <a:ext cx="357190" cy="1000132"/>
          </a:xfrm>
          <a:prstGeom prst="rightArrow">
            <a:avLst/>
          </a:prstGeom>
          <a:solidFill>
            <a:schemeClr val="bg2">
              <a:lumMod val="20000"/>
              <a:lumOff val="80000"/>
            </a:schemeClr>
          </a:solidFill>
          <a:ln>
            <a:solidFill>
              <a:schemeClr val="bg2">
                <a:lumMod val="20000"/>
                <a:lumOff val="80000"/>
              </a:schemeClr>
            </a:solid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3" name="Rectangle 12"/>
          <p:cNvSpPr/>
          <p:nvPr/>
        </p:nvSpPr>
        <p:spPr>
          <a:xfrm>
            <a:off x="4786314" y="1000108"/>
            <a:ext cx="4000528" cy="785818"/>
          </a:xfrm>
          <a:prstGeom prst="rect">
            <a:avLst/>
          </a:prstGeom>
          <a:solidFill>
            <a:schemeClr val="bg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1416" tIns="45709" rIns="91416" bIns="45709" rtlCol="0" anchor="ctr"/>
          <a:lstStyle/>
          <a:p>
            <a:pPr algn="ctr" defTabSz="914165"/>
            <a:r>
              <a:rPr lang="en-US" sz="2000">
                <a:solidFill>
                  <a:srgbClr val="000000"/>
                </a:solidFill>
                <a:latin typeface="Tahoma"/>
              </a:rPr>
              <a:t>Memory episode lengths of </a:t>
            </a:r>
          </a:p>
          <a:p>
            <a:pPr algn="ctr" defTabSz="914165"/>
            <a:r>
              <a:rPr lang="en-US" sz="2000">
                <a:solidFill>
                  <a:srgbClr val="000000"/>
                </a:solidFill>
                <a:latin typeface="Tahoma"/>
              </a:rPr>
              <a:t>SPEC benchmarks</a:t>
            </a:r>
            <a:endParaRPr lang="en-US" sz="2000" dirty="0">
              <a:solidFill>
                <a:srgbClr val="000000"/>
              </a:solidFill>
              <a:latin typeface="Tahoma"/>
            </a:endParaRPr>
          </a:p>
        </p:txBody>
      </p:sp>
      <p:sp>
        <p:nvSpPr>
          <p:cNvPr id="14" name="Rectangle 13"/>
          <p:cNvSpPr/>
          <p:nvPr/>
        </p:nvSpPr>
        <p:spPr>
          <a:xfrm>
            <a:off x="4714876" y="2143116"/>
            <a:ext cx="4000528" cy="500066"/>
          </a:xfrm>
          <a:prstGeom prst="rect">
            <a:avLst/>
          </a:prstGeom>
          <a:solidFill>
            <a:schemeClr val="bg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1416" tIns="45709" rIns="91416" bIns="45709" rtlCol="0" anchor="ctr"/>
          <a:lstStyle/>
          <a:p>
            <a:pPr algn="ctr" defTabSz="914165"/>
            <a:r>
              <a:rPr lang="en-US" sz="2200">
                <a:solidFill>
                  <a:srgbClr val="000000"/>
                </a:solidFill>
                <a:latin typeface="Tahoma"/>
              </a:rPr>
              <a:t>Pareto distribution</a:t>
            </a:r>
            <a:endParaRPr lang="en-US" sz="2200" dirty="0">
              <a:solidFill>
                <a:srgbClr val="000000"/>
              </a:solidFill>
              <a:latin typeface="Tahoma"/>
            </a:endParaRPr>
          </a:p>
        </p:txBody>
      </p:sp>
      <p:sp>
        <p:nvSpPr>
          <p:cNvPr id="18" name="Rectangle 17"/>
          <p:cNvSpPr/>
          <p:nvPr/>
        </p:nvSpPr>
        <p:spPr>
          <a:xfrm>
            <a:off x="4714876" y="4143380"/>
            <a:ext cx="4000528" cy="857256"/>
          </a:xfrm>
          <a:prstGeom prst="rect">
            <a:avLst/>
          </a:prstGeom>
          <a:solidFill>
            <a:schemeClr val="bg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1416" tIns="45709" rIns="91416" bIns="45709" rtlCol="0" anchor="ctr"/>
          <a:lstStyle/>
          <a:p>
            <a:pPr algn="ctr" defTabSz="914165"/>
            <a:r>
              <a:rPr lang="en-US" sz="2000">
                <a:solidFill>
                  <a:srgbClr val="000000"/>
                </a:solidFill>
                <a:latin typeface="Tahoma"/>
              </a:rPr>
              <a:t>Attained service correlates with remaining service</a:t>
            </a:r>
            <a:endParaRPr lang="en-US" sz="2000" dirty="0">
              <a:solidFill>
                <a:srgbClr val="000000"/>
              </a:solidFill>
              <a:latin typeface="Tahoma"/>
            </a:endParaRPr>
          </a:p>
        </p:txBody>
      </p:sp>
      <p:sp>
        <p:nvSpPr>
          <p:cNvPr id="19" name="Rectangle 18"/>
          <p:cNvSpPr/>
          <p:nvPr/>
        </p:nvSpPr>
        <p:spPr>
          <a:xfrm>
            <a:off x="4714876" y="3000373"/>
            <a:ext cx="4000528" cy="857256"/>
          </a:xfrm>
          <a:prstGeom prst="rect">
            <a:avLst/>
          </a:prstGeom>
          <a:solidFill>
            <a:schemeClr val="bg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1416" tIns="45709" rIns="91416" bIns="45709" rtlCol="0" anchor="ctr"/>
          <a:lstStyle/>
          <a:p>
            <a:pPr algn="ctr" defTabSz="914165"/>
            <a:r>
              <a:rPr lang="en-US" sz="2000">
                <a:solidFill>
                  <a:srgbClr val="000000"/>
                </a:solidFill>
                <a:latin typeface="Tahoma"/>
              </a:rPr>
              <a:t>The longer an episode has lasted </a:t>
            </a:r>
            <a:r>
              <a:rPr lang="en-US" sz="2000">
                <a:solidFill>
                  <a:srgbClr val="000000"/>
                </a:solidFill>
                <a:latin typeface="Tahoma"/>
                <a:sym typeface="Wingdings" pitchFamily="2" charset="2"/>
              </a:rPr>
              <a:t> The longer it will last further</a:t>
            </a:r>
            <a:endParaRPr lang="en-US" sz="2000" dirty="0">
              <a:solidFill>
                <a:srgbClr val="000000"/>
              </a:solidFill>
              <a:latin typeface="Tahoma"/>
            </a:endParaRPr>
          </a:p>
        </p:txBody>
      </p:sp>
      <p:sp>
        <p:nvSpPr>
          <p:cNvPr id="21" name="Right Arrow 20"/>
          <p:cNvSpPr/>
          <p:nvPr/>
        </p:nvSpPr>
        <p:spPr>
          <a:xfrm rot="5400000">
            <a:off x="6536545" y="2321711"/>
            <a:ext cx="357190" cy="1000132"/>
          </a:xfrm>
          <a:prstGeom prst="rightArrow">
            <a:avLst/>
          </a:prstGeom>
          <a:solidFill>
            <a:schemeClr val="bg2">
              <a:lumMod val="20000"/>
              <a:lumOff val="80000"/>
            </a:schemeClr>
          </a:solidFill>
          <a:ln>
            <a:solidFill>
              <a:schemeClr val="bg2">
                <a:lumMod val="20000"/>
                <a:lumOff val="80000"/>
              </a:schemeClr>
            </a:solid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22" name="Right Arrow 21"/>
          <p:cNvSpPr/>
          <p:nvPr/>
        </p:nvSpPr>
        <p:spPr>
          <a:xfrm rot="5400000">
            <a:off x="6536545" y="3464719"/>
            <a:ext cx="357190" cy="1000132"/>
          </a:xfrm>
          <a:prstGeom prst="rightArrow">
            <a:avLst/>
          </a:prstGeom>
          <a:solidFill>
            <a:schemeClr val="bg2">
              <a:lumMod val="20000"/>
              <a:lumOff val="80000"/>
            </a:schemeClr>
          </a:solidFill>
          <a:ln>
            <a:solidFill>
              <a:schemeClr val="bg2">
                <a:lumMod val="20000"/>
                <a:lumOff val="80000"/>
              </a:schemeClr>
            </a:solid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extLst>
      <p:ext uri="{BB962C8B-B14F-4D97-AF65-F5344CB8AC3E}">
        <p14:creationId xmlns:p14="http://schemas.microsoft.com/office/powerpoint/2010/main" val="5620074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19" grpId="0" animBg="1"/>
      <p:bldP spid="21" grpId="0" animBg="1"/>
      <p:bldP spid="2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00726" y="1571612"/>
            <a:ext cx="3500430" cy="1285884"/>
          </a:xfrm>
          <a:prstGeom prst="rect">
            <a:avLst/>
          </a:prstGeom>
          <a:solidFill>
            <a:schemeClr val="accent6">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1416" tIns="45709" rIns="91416" bIns="45709" rtlCol="0" anchor="ctr"/>
          <a:lstStyle/>
          <a:p>
            <a:pPr algn="ctr" defTabSz="914165"/>
            <a:r>
              <a:rPr lang="en-US" sz="1600">
                <a:solidFill>
                  <a:srgbClr val="000000"/>
                </a:solidFill>
                <a:latin typeface="Tahoma"/>
              </a:rPr>
              <a:t>Prioritize the job with </a:t>
            </a:r>
          </a:p>
          <a:p>
            <a:pPr algn="ctr" defTabSz="914165"/>
            <a:r>
              <a:rPr lang="en-US" sz="1600">
                <a:solidFill>
                  <a:srgbClr val="000000"/>
                </a:solidFill>
                <a:latin typeface="Tahoma"/>
              </a:rPr>
              <a:t>shortest-remaining-processing-time</a:t>
            </a:r>
          </a:p>
          <a:p>
            <a:pPr defTabSz="914165"/>
            <a:endParaRPr lang="en-US" sz="1600">
              <a:solidFill>
                <a:srgbClr val="000000"/>
              </a:solidFill>
              <a:latin typeface="Tahoma"/>
            </a:endParaRPr>
          </a:p>
          <a:p>
            <a:pPr algn="ctr" defTabSz="914165"/>
            <a:r>
              <a:rPr lang="en-US" sz="1600" u="sng">
                <a:solidFill>
                  <a:srgbClr val="000000"/>
                </a:solidFill>
                <a:latin typeface="Tahoma"/>
              </a:rPr>
              <a:t>Provably optimal</a:t>
            </a:r>
          </a:p>
        </p:txBody>
      </p:sp>
      <p:sp>
        <p:nvSpPr>
          <p:cNvPr id="39" name="Right Arrow 38"/>
          <p:cNvSpPr/>
          <p:nvPr/>
        </p:nvSpPr>
        <p:spPr>
          <a:xfrm rot="5400000">
            <a:off x="1821638" y="4179099"/>
            <a:ext cx="928694" cy="1000132"/>
          </a:xfrm>
          <a:prstGeom prst="rightArrow">
            <a:avLst/>
          </a:prstGeom>
          <a:solidFill>
            <a:schemeClr val="bg2">
              <a:lumMod val="20000"/>
              <a:lumOff val="80000"/>
            </a:schemeClr>
          </a:solidFill>
          <a:ln>
            <a:solidFill>
              <a:schemeClr val="bg2">
                <a:lumMod val="20000"/>
                <a:lumOff val="80000"/>
              </a:schemeClr>
            </a:solid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5" name="Right Arrow 34"/>
          <p:cNvSpPr/>
          <p:nvPr/>
        </p:nvSpPr>
        <p:spPr>
          <a:xfrm rot="5400000">
            <a:off x="1643043" y="2500306"/>
            <a:ext cx="1285884" cy="1000132"/>
          </a:xfrm>
          <a:prstGeom prst="rightArrow">
            <a:avLst/>
          </a:prstGeom>
          <a:solidFill>
            <a:schemeClr val="bg2">
              <a:lumMod val="20000"/>
              <a:lumOff val="80000"/>
            </a:schemeClr>
          </a:solidFill>
          <a:ln>
            <a:solidFill>
              <a:schemeClr val="bg2">
                <a:lumMod val="20000"/>
                <a:lumOff val="80000"/>
              </a:schemeClr>
            </a:solid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6" name="Rectangle 35"/>
          <p:cNvSpPr/>
          <p:nvPr/>
        </p:nvSpPr>
        <p:spPr>
          <a:xfrm>
            <a:off x="-32" y="2500306"/>
            <a:ext cx="5786478" cy="928694"/>
          </a:xfrm>
          <a:prstGeom prst="rect">
            <a:avLst/>
          </a:prstGeom>
          <a:noFill/>
          <a:ln w="12700">
            <a:noFill/>
          </a:ln>
        </p:spPr>
        <p:style>
          <a:lnRef idx="2">
            <a:schemeClr val="dk1"/>
          </a:lnRef>
          <a:fillRef idx="1">
            <a:schemeClr val="lt1"/>
          </a:fillRef>
          <a:effectRef idx="0">
            <a:schemeClr val="dk1"/>
          </a:effectRef>
          <a:fontRef idx="minor">
            <a:schemeClr val="dk1"/>
          </a:fontRef>
        </p:style>
        <p:txBody>
          <a:bodyPr lIns="91416" tIns="45709" rIns="91416" bIns="45709" rtlCol="0" anchor="ctr"/>
          <a:lstStyle/>
          <a:p>
            <a:pPr defTabSz="914165">
              <a:buFont typeface="Wingdings" pitchFamily="2" charset="2"/>
              <a:buChar char="§"/>
            </a:pPr>
            <a:r>
              <a:rPr lang="en-US" smtClean="0">
                <a:solidFill>
                  <a:srgbClr val="000000"/>
                </a:solidFill>
                <a:latin typeface="Tahoma"/>
              </a:rPr>
              <a:t> Remaining service: Correlates with attained service</a:t>
            </a:r>
          </a:p>
          <a:p>
            <a:pPr defTabSz="914165">
              <a:buFont typeface="Wingdings" pitchFamily="2" charset="2"/>
              <a:buChar char="§"/>
            </a:pPr>
            <a:endParaRPr lang="en-US" smtClean="0">
              <a:solidFill>
                <a:srgbClr val="000000"/>
              </a:solidFill>
              <a:latin typeface="Tahoma"/>
            </a:endParaRPr>
          </a:p>
          <a:p>
            <a:pPr defTabSz="914165">
              <a:buFont typeface="Wingdings" pitchFamily="2" charset="2"/>
              <a:buChar char="§"/>
            </a:pPr>
            <a:r>
              <a:rPr lang="en-US" smtClean="0">
                <a:solidFill>
                  <a:srgbClr val="000000"/>
                </a:solidFill>
                <a:latin typeface="Tahoma"/>
              </a:rPr>
              <a:t> Attained service: Tracked by per-thread counter</a:t>
            </a:r>
            <a:endParaRPr lang="en-US" dirty="0">
              <a:solidFill>
                <a:srgbClr val="000000"/>
              </a:solidFill>
              <a:latin typeface="Tahoma"/>
            </a:endParaRPr>
          </a:p>
        </p:txBody>
      </p:sp>
      <p:sp>
        <p:nvSpPr>
          <p:cNvPr id="2" name="Title 1"/>
          <p:cNvSpPr>
            <a:spLocks noGrp="1"/>
          </p:cNvSpPr>
          <p:nvPr>
            <p:ph type="title"/>
          </p:nvPr>
        </p:nvSpPr>
        <p:spPr/>
        <p:txBody>
          <a:bodyPr>
            <a:normAutofit/>
          </a:bodyPr>
          <a:lstStyle/>
          <a:p>
            <a:r>
              <a:rPr lang="en-US" sz="3000" dirty="0"/>
              <a:t>Least Attained Service (</a:t>
            </a:r>
            <a:r>
              <a:rPr lang="en-US" sz="3000"/>
              <a:t>LAS) Memory </a:t>
            </a:r>
            <a:r>
              <a:rPr lang="en-US" sz="3000" dirty="0"/>
              <a:t>Scheduling</a:t>
            </a:r>
          </a:p>
        </p:txBody>
      </p:sp>
      <p:sp>
        <p:nvSpPr>
          <p:cNvPr id="4" name="Slide Number Placeholder 3"/>
          <p:cNvSpPr>
            <a:spLocks noGrp="1"/>
          </p:cNvSpPr>
          <p:nvPr>
            <p:ph type="sldNum" sz="quarter" idx="11"/>
          </p:nvPr>
        </p:nvSpPr>
        <p:spPr/>
        <p:txBody>
          <a:bodyPr/>
          <a:lstStyle/>
          <a:p>
            <a:fld id="{4C76AC29-6A0F-4B9E-B956-3C9EFFA38962}" type="slidenum">
              <a:rPr lang="en-US" smtClean="0">
                <a:solidFill>
                  <a:srgbClr val="000000"/>
                </a:solidFill>
              </a:rPr>
              <a:pPr/>
              <a:t>62</a:t>
            </a:fld>
            <a:endParaRPr lang="en-US">
              <a:solidFill>
                <a:srgbClr val="000000"/>
              </a:solidFill>
            </a:endParaRPr>
          </a:p>
        </p:txBody>
      </p:sp>
      <p:sp>
        <p:nvSpPr>
          <p:cNvPr id="7" name="Rectangle 6"/>
          <p:cNvSpPr/>
          <p:nvPr/>
        </p:nvSpPr>
        <p:spPr>
          <a:xfrm>
            <a:off x="357158" y="1571612"/>
            <a:ext cx="4000528" cy="785818"/>
          </a:xfrm>
          <a:prstGeom prst="rect">
            <a:avLst/>
          </a:prstGeom>
          <a:solidFill>
            <a:schemeClr val="bg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Prioritize the </a:t>
            </a:r>
            <a:r>
              <a:rPr lang="en-US" smtClean="0">
                <a:solidFill>
                  <a:srgbClr val="000000"/>
                </a:solidFill>
                <a:latin typeface="Tahoma"/>
              </a:rPr>
              <a:t>memory episode with least-</a:t>
            </a:r>
            <a:r>
              <a:rPr lang="en-US" b="1" smtClean="0">
                <a:solidFill>
                  <a:srgbClr val="000000"/>
                </a:solidFill>
                <a:latin typeface="Tahoma"/>
              </a:rPr>
              <a:t>remaining</a:t>
            </a:r>
            <a:r>
              <a:rPr lang="en-US" smtClean="0">
                <a:solidFill>
                  <a:srgbClr val="000000"/>
                </a:solidFill>
                <a:latin typeface="Tahoma"/>
              </a:rPr>
              <a:t>-service</a:t>
            </a:r>
            <a:endParaRPr lang="en-US" dirty="0" smtClean="0">
              <a:solidFill>
                <a:srgbClr val="000000"/>
              </a:solidFill>
              <a:latin typeface="Tahoma"/>
            </a:endParaRPr>
          </a:p>
        </p:txBody>
      </p:sp>
      <p:sp>
        <p:nvSpPr>
          <p:cNvPr id="9" name="Rectangle 8"/>
          <p:cNvSpPr/>
          <p:nvPr/>
        </p:nvSpPr>
        <p:spPr>
          <a:xfrm>
            <a:off x="357158" y="1000108"/>
            <a:ext cx="4000528" cy="571504"/>
          </a:xfrm>
          <a:prstGeom prst="rect">
            <a:avLst/>
          </a:prstGeom>
          <a:ln>
            <a:noFill/>
          </a:ln>
          <a:effectLst/>
        </p:spPr>
        <p:style>
          <a:lnRef idx="1">
            <a:schemeClr val="dk1"/>
          </a:lnRef>
          <a:fillRef idx="3">
            <a:schemeClr val="dk1"/>
          </a:fillRef>
          <a:effectRef idx="2">
            <a:schemeClr val="dk1"/>
          </a:effectRef>
          <a:fontRef idx="minor">
            <a:schemeClr val="lt1"/>
          </a:fontRef>
        </p:style>
        <p:txBody>
          <a:bodyPr lIns="91416" tIns="45709" rIns="91416" bIns="45709" rtlCol="0" anchor="ctr"/>
          <a:lstStyle/>
          <a:p>
            <a:pPr algn="ctr" defTabSz="914165"/>
            <a:r>
              <a:rPr lang="en-US" b="1" smtClean="0">
                <a:solidFill>
                  <a:srgbClr val="FFFFFF"/>
                </a:solidFill>
                <a:latin typeface="Tahoma"/>
              </a:rPr>
              <a:t>Our Approach</a:t>
            </a:r>
            <a:endParaRPr lang="en-US" b="1">
              <a:solidFill>
                <a:srgbClr val="FFFFFF"/>
              </a:solidFill>
              <a:latin typeface="Tahoma"/>
            </a:endParaRPr>
          </a:p>
        </p:txBody>
      </p:sp>
      <p:sp>
        <p:nvSpPr>
          <p:cNvPr id="10" name="Rectangle 9"/>
          <p:cNvSpPr/>
          <p:nvPr/>
        </p:nvSpPr>
        <p:spPr>
          <a:xfrm>
            <a:off x="5500694" y="1000108"/>
            <a:ext cx="3500462" cy="571504"/>
          </a:xfrm>
          <a:prstGeom prst="rect">
            <a:avLst/>
          </a:prstGeom>
          <a:solidFill>
            <a:schemeClr val="accent6"/>
          </a:solidFill>
          <a:ln>
            <a:noFill/>
          </a:ln>
          <a:effectLst/>
        </p:spPr>
        <p:style>
          <a:lnRef idx="1">
            <a:schemeClr val="dk1"/>
          </a:lnRef>
          <a:fillRef idx="3">
            <a:schemeClr val="dk1"/>
          </a:fillRef>
          <a:effectRef idx="2">
            <a:schemeClr val="dk1"/>
          </a:effectRef>
          <a:fontRef idx="minor">
            <a:schemeClr val="lt1"/>
          </a:fontRef>
        </p:style>
        <p:txBody>
          <a:bodyPr lIns="91416" tIns="45709" rIns="91416" bIns="45709" rtlCol="0" anchor="ctr"/>
          <a:lstStyle/>
          <a:p>
            <a:pPr algn="ctr" defTabSz="914165"/>
            <a:r>
              <a:rPr lang="en-US" b="1" smtClean="0">
                <a:solidFill>
                  <a:srgbClr val="FFFFFF"/>
                </a:solidFill>
                <a:latin typeface="Tahoma"/>
              </a:rPr>
              <a:t>Queueing Theory</a:t>
            </a:r>
            <a:endParaRPr lang="en-US" b="1">
              <a:solidFill>
                <a:srgbClr val="FFFFFF"/>
              </a:solidFill>
              <a:latin typeface="Tahoma"/>
            </a:endParaRPr>
          </a:p>
        </p:txBody>
      </p:sp>
      <p:sp>
        <p:nvSpPr>
          <p:cNvPr id="33" name="Rectangle 32"/>
          <p:cNvSpPr/>
          <p:nvPr/>
        </p:nvSpPr>
        <p:spPr>
          <a:xfrm>
            <a:off x="142844" y="5143512"/>
            <a:ext cx="4500594" cy="857256"/>
          </a:xfrm>
          <a:prstGeom prst="rect">
            <a:avLst/>
          </a:prstGeom>
          <a:solidFill>
            <a:schemeClr val="bg2">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lIns="91416" tIns="45709" rIns="91416" bIns="45709" rtlCol="0" anchor="ctr"/>
          <a:lstStyle/>
          <a:p>
            <a:pPr algn="ctr" defTabSz="914165">
              <a:lnSpc>
                <a:spcPct val="150000"/>
              </a:lnSpc>
            </a:pPr>
            <a:r>
              <a:rPr lang="en-US" smtClean="0">
                <a:solidFill>
                  <a:srgbClr val="000000"/>
                </a:solidFill>
                <a:latin typeface="Tahoma"/>
              </a:rPr>
              <a:t>Least-attained-service (LAS) scheduling: Minimize memory episode time</a:t>
            </a:r>
            <a:endParaRPr lang="en-US" dirty="0">
              <a:solidFill>
                <a:srgbClr val="000000"/>
              </a:solidFill>
              <a:latin typeface="Tahoma"/>
            </a:endParaRPr>
          </a:p>
        </p:txBody>
      </p:sp>
      <p:sp>
        <p:nvSpPr>
          <p:cNvPr id="34" name="Rectangle 33"/>
          <p:cNvSpPr/>
          <p:nvPr/>
        </p:nvSpPr>
        <p:spPr>
          <a:xfrm>
            <a:off x="4857752" y="5072074"/>
            <a:ext cx="4143372" cy="1000132"/>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lIns="91416" tIns="45709" rIns="91416" bIns="45709" rtlCol="0" anchor="ctr" anchorCtr="0"/>
          <a:lstStyle/>
          <a:p>
            <a:pPr algn="ctr" defTabSz="914165"/>
            <a:r>
              <a:rPr lang="en-US" sz="2200" dirty="0">
                <a:solidFill>
                  <a:srgbClr val="000000"/>
                </a:solidFill>
                <a:latin typeface="Tahoma"/>
              </a:rPr>
              <a:t>However, LAS does </a:t>
            </a:r>
            <a:r>
              <a:rPr lang="en-US" sz="2200">
                <a:solidFill>
                  <a:srgbClr val="000000"/>
                </a:solidFill>
                <a:latin typeface="Tahoma"/>
              </a:rPr>
              <a:t>not consider </a:t>
            </a:r>
            <a:endParaRPr lang="en-US" sz="2200" dirty="0">
              <a:solidFill>
                <a:srgbClr val="000000"/>
              </a:solidFill>
              <a:latin typeface="Tahoma"/>
            </a:endParaRPr>
          </a:p>
          <a:p>
            <a:pPr algn="ctr" defTabSz="914165"/>
            <a:r>
              <a:rPr lang="en-US" sz="2200" dirty="0">
                <a:solidFill>
                  <a:srgbClr val="000000"/>
                </a:solidFill>
                <a:latin typeface="Tahoma"/>
              </a:rPr>
              <a:t>long-term </a:t>
            </a:r>
            <a:r>
              <a:rPr lang="en-US" sz="2200">
                <a:solidFill>
                  <a:srgbClr val="000000"/>
                </a:solidFill>
                <a:latin typeface="Tahoma"/>
              </a:rPr>
              <a:t>thread behavior</a:t>
            </a:r>
            <a:endParaRPr lang="en-US" sz="2200" dirty="0">
              <a:solidFill>
                <a:srgbClr val="000000"/>
              </a:solidFill>
              <a:latin typeface="Tahoma"/>
            </a:endParaRPr>
          </a:p>
        </p:txBody>
      </p:sp>
      <p:sp>
        <p:nvSpPr>
          <p:cNvPr id="32" name="Rectangle 31"/>
          <p:cNvSpPr/>
          <p:nvPr/>
        </p:nvSpPr>
        <p:spPr>
          <a:xfrm>
            <a:off x="357158" y="3643314"/>
            <a:ext cx="4000528" cy="785818"/>
          </a:xfrm>
          <a:prstGeom prst="rect">
            <a:avLst/>
          </a:prstGeom>
          <a:solidFill>
            <a:schemeClr val="bg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1416" tIns="45709" rIns="91416" bIns="45709" rtlCol="0" anchor="ctr"/>
          <a:lstStyle/>
          <a:p>
            <a:pPr algn="ctr" defTabSz="914165"/>
            <a:r>
              <a:rPr lang="en-US" dirty="0" smtClean="0">
                <a:solidFill>
                  <a:srgbClr val="000000"/>
                </a:solidFill>
                <a:latin typeface="Tahoma"/>
              </a:rPr>
              <a:t>Prioritize the </a:t>
            </a:r>
            <a:r>
              <a:rPr lang="en-US" smtClean="0">
                <a:solidFill>
                  <a:srgbClr val="000000"/>
                </a:solidFill>
                <a:latin typeface="Tahoma"/>
              </a:rPr>
              <a:t>memory episode with least-</a:t>
            </a:r>
            <a:r>
              <a:rPr lang="en-US" b="1" smtClean="0">
                <a:solidFill>
                  <a:srgbClr val="000000"/>
                </a:solidFill>
                <a:latin typeface="Tahoma"/>
              </a:rPr>
              <a:t>attained</a:t>
            </a:r>
            <a:r>
              <a:rPr lang="en-US" smtClean="0">
                <a:solidFill>
                  <a:srgbClr val="000000"/>
                </a:solidFill>
                <a:latin typeface="Tahoma"/>
              </a:rPr>
              <a:t>-service</a:t>
            </a:r>
            <a:endParaRPr lang="en-US" dirty="0" smtClean="0">
              <a:solidFill>
                <a:srgbClr val="000000"/>
              </a:solidFill>
              <a:latin typeface="Tahoma"/>
            </a:endParaRPr>
          </a:p>
        </p:txBody>
      </p:sp>
      <p:sp>
        <p:nvSpPr>
          <p:cNvPr id="40" name="Right Arrow 39"/>
          <p:cNvSpPr/>
          <p:nvPr/>
        </p:nvSpPr>
        <p:spPr>
          <a:xfrm rot="10800000">
            <a:off x="4357686" y="1500174"/>
            <a:ext cx="1143008" cy="1000132"/>
          </a:xfrm>
          <a:prstGeom prst="rightArrow">
            <a:avLst/>
          </a:prstGeom>
          <a:solidFill>
            <a:schemeClr val="accent6">
              <a:lumMod val="20000"/>
              <a:lumOff val="80000"/>
            </a:schemeClr>
          </a:solidFill>
          <a:ln>
            <a:solidFill>
              <a:schemeClr val="accent6">
                <a:lumMod val="20000"/>
                <a:lumOff val="80000"/>
              </a:schemeClr>
            </a:solidFill>
          </a:ln>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Tree>
    <p:extLst>
      <p:ext uri="{BB962C8B-B14F-4D97-AF65-F5344CB8AC3E}">
        <p14:creationId xmlns:p14="http://schemas.microsoft.com/office/powerpoint/2010/main" val="317078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animBg="1"/>
      <p:bldP spid="35" grpId="0" animBg="1"/>
      <p:bldP spid="10" grpId="0" animBg="1"/>
      <p:bldP spid="33" grpId="0" animBg="1"/>
      <p:bldP spid="34" grpId="0" animBg="1"/>
      <p:bldP spid="32" grpId="0" animBg="1"/>
      <p:bldP spid="4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Long-Term </a:t>
            </a:r>
            <a:r>
              <a:rPr lang="en-US" dirty="0" smtClean="0"/>
              <a:t>Thread Behavior</a:t>
            </a:r>
            <a:endParaRPr lang="en-US" dirty="0"/>
          </a:p>
        </p:txBody>
      </p:sp>
      <p:sp>
        <p:nvSpPr>
          <p:cNvPr id="36" name="Slide Number Placeholder 35"/>
          <p:cNvSpPr>
            <a:spLocks noGrp="1"/>
          </p:cNvSpPr>
          <p:nvPr>
            <p:ph type="sldNum" sz="quarter" idx="11"/>
          </p:nvPr>
        </p:nvSpPr>
        <p:spPr/>
        <p:txBody>
          <a:bodyPr/>
          <a:lstStyle/>
          <a:p>
            <a:fld id="{4C76AC29-6A0F-4B9E-B956-3C9EFFA38962}" type="slidenum">
              <a:rPr lang="en-US" smtClean="0">
                <a:solidFill>
                  <a:srgbClr val="000000"/>
                </a:solidFill>
              </a:rPr>
              <a:pPr/>
              <a:t>63</a:t>
            </a:fld>
            <a:endParaRPr lang="en-US">
              <a:solidFill>
                <a:srgbClr val="000000"/>
              </a:solidFill>
            </a:endParaRPr>
          </a:p>
        </p:txBody>
      </p:sp>
      <p:sp>
        <p:nvSpPr>
          <p:cNvPr id="4" name="Rectangle 3"/>
          <p:cNvSpPr/>
          <p:nvPr/>
        </p:nvSpPr>
        <p:spPr>
          <a:xfrm>
            <a:off x="3143241" y="2643182"/>
            <a:ext cx="285752" cy="428628"/>
          </a:xfrm>
          <a:prstGeom prst="rect">
            <a:avLst/>
          </a:prstGeom>
          <a:solidFill>
            <a:srgbClr val="66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sz="1200">
              <a:solidFill>
                <a:srgbClr val="FFFFFF"/>
              </a:solidFill>
              <a:latin typeface="Tahoma"/>
            </a:endParaRPr>
          </a:p>
        </p:txBody>
      </p:sp>
      <p:sp>
        <p:nvSpPr>
          <p:cNvPr id="5" name="Rectangle 4"/>
          <p:cNvSpPr/>
          <p:nvPr/>
        </p:nvSpPr>
        <p:spPr>
          <a:xfrm>
            <a:off x="6786578" y="2643182"/>
            <a:ext cx="857256" cy="428628"/>
          </a:xfrm>
          <a:prstGeom prst="rect">
            <a:avLst/>
          </a:prstGeom>
          <a:solidFill>
            <a:srgbClr val="66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1200">
                <a:solidFill>
                  <a:srgbClr val="000000"/>
                </a:solidFill>
                <a:latin typeface="Tahoma"/>
              </a:rPr>
              <a:t>Mem.</a:t>
            </a:r>
            <a:br>
              <a:rPr lang="en-US" sz="1200">
                <a:solidFill>
                  <a:srgbClr val="000000"/>
                </a:solidFill>
                <a:latin typeface="Tahoma"/>
              </a:rPr>
            </a:br>
            <a:r>
              <a:rPr lang="en-US" sz="1200">
                <a:solidFill>
                  <a:srgbClr val="000000"/>
                </a:solidFill>
                <a:latin typeface="Tahoma"/>
              </a:rPr>
              <a:t>episode</a:t>
            </a:r>
          </a:p>
        </p:txBody>
      </p:sp>
      <p:sp>
        <p:nvSpPr>
          <p:cNvPr id="6" name="TextBox 5"/>
          <p:cNvSpPr txBox="1"/>
          <p:nvPr/>
        </p:nvSpPr>
        <p:spPr>
          <a:xfrm>
            <a:off x="2581260" y="1285860"/>
            <a:ext cx="1285884" cy="373659"/>
          </a:xfrm>
          <a:prstGeom prst="rect">
            <a:avLst/>
          </a:prstGeom>
          <a:noFill/>
        </p:spPr>
        <p:txBody>
          <a:bodyPr wrap="square" lIns="91416" tIns="45709" rIns="91416" bIns="45709" rtlCol="0">
            <a:spAutoFit/>
          </a:bodyPr>
          <a:lstStyle/>
          <a:p>
            <a:pPr algn="ctr" defTabSz="914165"/>
            <a:r>
              <a:rPr lang="en-US" smtClean="0">
                <a:solidFill>
                  <a:srgbClr val="000000"/>
                </a:solidFill>
                <a:latin typeface="Tahoma"/>
              </a:rPr>
              <a:t>Thread 1</a:t>
            </a:r>
            <a:endParaRPr lang="en-US">
              <a:solidFill>
                <a:srgbClr val="000000"/>
              </a:solidFill>
              <a:latin typeface="Tahoma"/>
            </a:endParaRPr>
          </a:p>
        </p:txBody>
      </p:sp>
      <p:sp>
        <p:nvSpPr>
          <p:cNvPr id="7" name="TextBox 6"/>
          <p:cNvSpPr txBox="1"/>
          <p:nvPr/>
        </p:nvSpPr>
        <p:spPr>
          <a:xfrm>
            <a:off x="6643703" y="1285860"/>
            <a:ext cx="1285884" cy="373659"/>
          </a:xfrm>
          <a:prstGeom prst="rect">
            <a:avLst/>
          </a:prstGeom>
          <a:noFill/>
        </p:spPr>
        <p:txBody>
          <a:bodyPr wrap="square" lIns="91416" tIns="45709" rIns="91416" bIns="45709" rtlCol="0">
            <a:spAutoFit/>
          </a:bodyPr>
          <a:lstStyle/>
          <a:p>
            <a:pPr algn="ctr" defTabSz="914165"/>
            <a:r>
              <a:rPr lang="en-US" smtClean="0">
                <a:solidFill>
                  <a:srgbClr val="000000"/>
                </a:solidFill>
                <a:latin typeface="Tahoma"/>
              </a:rPr>
              <a:t>Thread 2</a:t>
            </a:r>
            <a:endParaRPr lang="en-US">
              <a:solidFill>
                <a:srgbClr val="000000"/>
              </a:solidFill>
              <a:latin typeface="Tahoma"/>
            </a:endParaRPr>
          </a:p>
        </p:txBody>
      </p:sp>
      <p:sp>
        <p:nvSpPr>
          <p:cNvPr id="8" name="TextBox 7"/>
          <p:cNvSpPr txBox="1"/>
          <p:nvPr/>
        </p:nvSpPr>
        <p:spPr>
          <a:xfrm>
            <a:off x="-31" y="2354042"/>
            <a:ext cx="2062178" cy="654986"/>
          </a:xfrm>
          <a:prstGeom prst="rect">
            <a:avLst/>
          </a:prstGeom>
          <a:noFill/>
        </p:spPr>
        <p:txBody>
          <a:bodyPr wrap="square" lIns="91416" tIns="45709" rIns="91416" bIns="45709" rtlCol="0">
            <a:spAutoFit/>
          </a:bodyPr>
          <a:lstStyle/>
          <a:p>
            <a:pPr algn="ctr" defTabSz="914165"/>
            <a:r>
              <a:rPr lang="en-US" smtClean="0">
                <a:solidFill>
                  <a:srgbClr val="000000"/>
                </a:solidFill>
                <a:latin typeface="Tahoma"/>
              </a:rPr>
              <a:t>Short-term</a:t>
            </a:r>
            <a:br>
              <a:rPr lang="en-US" smtClean="0">
                <a:solidFill>
                  <a:srgbClr val="000000"/>
                </a:solidFill>
                <a:latin typeface="Tahoma"/>
              </a:rPr>
            </a:br>
            <a:r>
              <a:rPr lang="en-US" smtClean="0">
                <a:solidFill>
                  <a:srgbClr val="000000"/>
                </a:solidFill>
                <a:latin typeface="Tahoma"/>
              </a:rPr>
              <a:t>thread behavior</a:t>
            </a:r>
            <a:endParaRPr lang="en-US">
              <a:solidFill>
                <a:srgbClr val="000000"/>
              </a:solidFill>
              <a:latin typeface="Tahoma"/>
            </a:endParaRPr>
          </a:p>
        </p:txBody>
      </p:sp>
      <p:sp>
        <p:nvSpPr>
          <p:cNvPr id="9" name="Rectangle 8"/>
          <p:cNvSpPr/>
          <p:nvPr/>
        </p:nvSpPr>
        <p:spPr>
          <a:xfrm>
            <a:off x="2143109" y="4030165"/>
            <a:ext cx="2286016" cy="428628"/>
          </a:xfrm>
          <a:prstGeom prst="rect">
            <a:avLst/>
          </a:prstGeom>
          <a:solidFill>
            <a:srgbClr val="66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sz="1200">
              <a:solidFill>
                <a:srgbClr val="FFFFFF"/>
              </a:solidFill>
              <a:latin typeface="Tahoma"/>
            </a:endParaRPr>
          </a:p>
        </p:txBody>
      </p:sp>
      <p:sp>
        <p:nvSpPr>
          <p:cNvPr id="10" name="Rectangle 9"/>
          <p:cNvSpPr/>
          <p:nvPr/>
        </p:nvSpPr>
        <p:spPr>
          <a:xfrm>
            <a:off x="6786578" y="4052175"/>
            <a:ext cx="857256" cy="432018"/>
          </a:xfrm>
          <a:prstGeom prst="rect">
            <a:avLst/>
          </a:prstGeom>
          <a:solidFill>
            <a:srgbClr val="66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1200">
                <a:solidFill>
                  <a:srgbClr val="000000"/>
                </a:solidFill>
                <a:latin typeface="Tahoma"/>
              </a:rPr>
              <a:t>Mem.</a:t>
            </a:r>
            <a:br>
              <a:rPr lang="en-US" sz="1200">
                <a:solidFill>
                  <a:srgbClr val="000000"/>
                </a:solidFill>
                <a:latin typeface="Tahoma"/>
              </a:rPr>
            </a:br>
            <a:r>
              <a:rPr lang="en-US" sz="1200">
                <a:solidFill>
                  <a:srgbClr val="000000"/>
                </a:solidFill>
                <a:latin typeface="Tahoma"/>
              </a:rPr>
              <a:t>episode</a:t>
            </a:r>
          </a:p>
        </p:txBody>
      </p:sp>
      <p:sp>
        <p:nvSpPr>
          <p:cNvPr id="11" name="TextBox 10"/>
          <p:cNvSpPr txBox="1"/>
          <p:nvPr/>
        </p:nvSpPr>
        <p:spPr>
          <a:xfrm>
            <a:off x="-31" y="3912690"/>
            <a:ext cx="2062178" cy="654986"/>
          </a:xfrm>
          <a:prstGeom prst="rect">
            <a:avLst/>
          </a:prstGeom>
          <a:noFill/>
        </p:spPr>
        <p:txBody>
          <a:bodyPr wrap="square" lIns="91416" tIns="45709" rIns="91416" bIns="45709" rtlCol="0">
            <a:spAutoFit/>
          </a:bodyPr>
          <a:lstStyle/>
          <a:p>
            <a:pPr algn="ctr" defTabSz="914165"/>
            <a:r>
              <a:rPr lang="en-US" smtClean="0">
                <a:solidFill>
                  <a:srgbClr val="000000"/>
                </a:solidFill>
                <a:latin typeface="Tahoma"/>
              </a:rPr>
              <a:t>Long-term</a:t>
            </a:r>
            <a:br>
              <a:rPr lang="en-US" smtClean="0">
                <a:solidFill>
                  <a:srgbClr val="000000"/>
                </a:solidFill>
                <a:latin typeface="Tahoma"/>
              </a:rPr>
            </a:br>
            <a:r>
              <a:rPr lang="en-US" smtClean="0">
                <a:solidFill>
                  <a:srgbClr val="000000"/>
                </a:solidFill>
                <a:latin typeface="Tahoma"/>
              </a:rPr>
              <a:t>thread behavior</a:t>
            </a:r>
            <a:endParaRPr lang="en-US">
              <a:solidFill>
                <a:srgbClr val="000000"/>
              </a:solidFill>
              <a:latin typeface="Tahoma"/>
            </a:endParaRPr>
          </a:p>
        </p:txBody>
      </p:sp>
      <p:sp>
        <p:nvSpPr>
          <p:cNvPr id="16" name="Rectangle 15"/>
          <p:cNvSpPr/>
          <p:nvPr/>
        </p:nvSpPr>
        <p:spPr>
          <a:xfrm>
            <a:off x="7643834" y="4055565"/>
            <a:ext cx="1285884" cy="428628"/>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1200">
                <a:solidFill>
                  <a:srgbClr val="000000"/>
                </a:solidFill>
                <a:latin typeface="Tahoma"/>
              </a:rPr>
              <a:t>Compute </a:t>
            </a:r>
          </a:p>
          <a:p>
            <a:pPr algn="ctr" defTabSz="914165"/>
            <a:r>
              <a:rPr lang="en-US" sz="1200">
                <a:solidFill>
                  <a:srgbClr val="000000"/>
                </a:solidFill>
                <a:latin typeface="Tahoma"/>
              </a:rPr>
              <a:t>episode</a:t>
            </a:r>
          </a:p>
        </p:txBody>
      </p:sp>
      <p:sp>
        <p:nvSpPr>
          <p:cNvPr id="17" name="Rectangle 16"/>
          <p:cNvSpPr/>
          <p:nvPr/>
        </p:nvSpPr>
        <p:spPr>
          <a:xfrm>
            <a:off x="5572132" y="4055565"/>
            <a:ext cx="1214446" cy="428628"/>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r>
              <a:rPr lang="en-US" sz="1200">
                <a:solidFill>
                  <a:srgbClr val="000000"/>
                </a:solidFill>
                <a:latin typeface="Tahoma"/>
              </a:rPr>
              <a:t>Compute episode</a:t>
            </a:r>
          </a:p>
        </p:txBody>
      </p:sp>
      <p:sp>
        <p:nvSpPr>
          <p:cNvPr id="19" name="Rectangle 18"/>
          <p:cNvSpPr/>
          <p:nvPr/>
        </p:nvSpPr>
        <p:spPr>
          <a:xfrm>
            <a:off x="3867144" y="4030165"/>
            <a:ext cx="142876" cy="428628"/>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sz="1200">
              <a:solidFill>
                <a:srgbClr val="000000"/>
              </a:solidFill>
              <a:latin typeface="Tahoma"/>
            </a:endParaRPr>
          </a:p>
        </p:txBody>
      </p:sp>
      <p:sp>
        <p:nvSpPr>
          <p:cNvPr id="20" name="Rectangle 19"/>
          <p:cNvSpPr/>
          <p:nvPr/>
        </p:nvSpPr>
        <p:spPr>
          <a:xfrm>
            <a:off x="3438516" y="4030165"/>
            <a:ext cx="133352" cy="428628"/>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sz="1200">
              <a:solidFill>
                <a:srgbClr val="000000"/>
              </a:solidFill>
              <a:latin typeface="Tahoma"/>
            </a:endParaRPr>
          </a:p>
        </p:txBody>
      </p:sp>
      <p:sp>
        <p:nvSpPr>
          <p:cNvPr id="21" name="Rectangle 20"/>
          <p:cNvSpPr/>
          <p:nvPr/>
        </p:nvSpPr>
        <p:spPr>
          <a:xfrm>
            <a:off x="3000364" y="4030165"/>
            <a:ext cx="133352" cy="428628"/>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sz="1200">
              <a:solidFill>
                <a:srgbClr val="000000"/>
              </a:solidFill>
              <a:latin typeface="Tahoma"/>
            </a:endParaRPr>
          </a:p>
        </p:txBody>
      </p:sp>
      <p:sp>
        <p:nvSpPr>
          <p:cNvPr id="22" name="Rectangle 21"/>
          <p:cNvSpPr/>
          <p:nvPr/>
        </p:nvSpPr>
        <p:spPr>
          <a:xfrm>
            <a:off x="2571736" y="4030165"/>
            <a:ext cx="133352" cy="428628"/>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sz="1200">
              <a:solidFill>
                <a:srgbClr val="000000"/>
              </a:solidFill>
              <a:latin typeface="Tahoma"/>
            </a:endParaRPr>
          </a:p>
        </p:txBody>
      </p:sp>
      <p:sp>
        <p:nvSpPr>
          <p:cNvPr id="23" name="Rectangle 22"/>
          <p:cNvSpPr/>
          <p:nvPr/>
        </p:nvSpPr>
        <p:spPr>
          <a:xfrm>
            <a:off x="4295772" y="4030165"/>
            <a:ext cx="133352" cy="428628"/>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sz="1200">
              <a:solidFill>
                <a:srgbClr val="000000"/>
              </a:solidFill>
              <a:latin typeface="Tahoma"/>
            </a:endParaRPr>
          </a:p>
        </p:txBody>
      </p:sp>
      <p:sp>
        <p:nvSpPr>
          <p:cNvPr id="24" name="Rectangle 23"/>
          <p:cNvSpPr/>
          <p:nvPr/>
        </p:nvSpPr>
        <p:spPr>
          <a:xfrm>
            <a:off x="2143108" y="4030165"/>
            <a:ext cx="133352" cy="428628"/>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sz="1200">
              <a:solidFill>
                <a:srgbClr val="000000"/>
              </a:solidFill>
              <a:latin typeface="Tahoma"/>
            </a:endParaRPr>
          </a:p>
        </p:txBody>
      </p:sp>
      <p:sp>
        <p:nvSpPr>
          <p:cNvPr id="26" name="Oval 25"/>
          <p:cNvSpPr/>
          <p:nvPr/>
        </p:nvSpPr>
        <p:spPr>
          <a:xfrm>
            <a:off x="2971788" y="3912689"/>
            <a:ext cx="633418" cy="642942"/>
          </a:xfrm>
          <a:prstGeom prst="ellipse">
            <a:avLst/>
          </a:prstGeom>
          <a:noFill/>
          <a:ln w="19050">
            <a:solidFill>
              <a:schemeClr val="tx1"/>
            </a:solidFill>
            <a:prstDash val="dash"/>
          </a:ln>
        </p:spPr>
        <p:style>
          <a:lnRef idx="2">
            <a:schemeClr val="dk1"/>
          </a:lnRef>
          <a:fillRef idx="1">
            <a:schemeClr val="lt1"/>
          </a:fillRef>
          <a:effectRef idx="0">
            <a:schemeClr val="dk1"/>
          </a:effectRef>
          <a:fontRef idx="minor">
            <a:schemeClr val="dk1"/>
          </a:fontRef>
        </p:style>
        <p:txBody>
          <a:bodyPr lIns="91416" tIns="45709" rIns="91416" bIns="45709" rtlCol="0" anchor="ctr"/>
          <a:lstStyle/>
          <a:p>
            <a:pPr algn="ctr" defTabSz="914165"/>
            <a:endParaRPr lang="en-US">
              <a:solidFill>
                <a:srgbClr val="000000"/>
              </a:solidFill>
              <a:latin typeface="Tahoma"/>
            </a:endParaRPr>
          </a:p>
        </p:txBody>
      </p:sp>
      <p:cxnSp>
        <p:nvCxnSpPr>
          <p:cNvPr id="28" name="Straight Connector 27"/>
          <p:cNvCxnSpPr>
            <a:stCxn id="40" idx="6"/>
            <a:endCxn id="26" idx="6"/>
          </p:cNvCxnSpPr>
          <p:nvPr/>
        </p:nvCxnSpPr>
        <p:spPr>
          <a:xfrm flipH="1">
            <a:off x="3605206" y="2855116"/>
            <a:ext cx="3176" cy="13790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40" idx="2"/>
            <a:endCxn id="26" idx="2"/>
          </p:cNvCxnSpPr>
          <p:nvPr/>
        </p:nvCxnSpPr>
        <p:spPr>
          <a:xfrm rot="10800000" flipV="1">
            <a:off x="2971788" y="2855116"/>
            <a:ext cx="3176" cy="13790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62" idx="2"/>
            <a:endCxn id="63" idx="2"/>
          </p:cNvCxnSpPr>
          <p:nvPr/>
        </p:nvCxnSpPr>
        <p:spPr>
          <a:xfrm rot="10800000" flipV="1">
            <a:off x="6643702" y="2857496"/>
            <a:ext cx="1588" cy="1412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357687" y="2500307"/>
            <a:ext cx="1285884" cy="830997"/>
          </a:xfrm>
          <a:prstGeom prst="rect">
            <a:avLst/>
          </a:prstGeom>
          <a:noFill/>
        </p:spPr>
        <p:txBody>
          <a:bodyPr wrap="square" lIns="91416" tIns="45709" rIns="91416" bIns="45709" rtlCol="0">
            <a:spAutoFit/>
          </a:bodyPr>
          <a:lstStyle/>
          <a:p>
            <a:pPr algn="ctr" defTabSz="914165"/>
            <a:r>
              <a:rPr lang="en-US" sz="3000" b="1">
                <a:solidFill>
                  <a:srgbClr val="000000"/>
                </a:solidFill>
                <a:latin typeface="Tahoma"/>
              </a:rPr>
              <a:t>&gt;</a:t>
            </a:r>
          </a:p>
          <a:p>
            <a:pPr algn="ctr" defTabSz="914165"/>
            <a:r>
              <a:rPr lang="en-US" smtClean="0">
                <a:solidFill>
                  <a:srgbClr val="000000"/>
                </a:solidFill>
                <a:latin typeface="Tahoma"/>
              </a:rPr>
              <a:t>priority</a:t>
            </a:r>
            <a:endParaRPr lang="en-US">
              <a:solidFill>
                <a:srgbClr val="000000"/>
              </a:solidFill>
              <a:latin typeface="Tahoma"/>
            </a:endParaRPr>
          </a:p>
        </p:txBody>
      </p:sp>
      <p:sp>
        <p:nvSpPr>
          <p:cNvPr id="42" name="TextBox 41"/>
          <p:cNvSpPr txBox="1"/>
          <p:nvPr/>
        </p:nvSpPr>
        <p:spPr>
          <a:xfrm>
            <a:off x="4357687" y="3874006"/>
            <a:ext cx="1285884" cy="830997"/>
          </a:xfrm>
          <a:prstGeom prst="rect">
            <a:avLst/>
          </a:prstGeom>
          <a:noFill/>
        </p:spPr>
        <p:txBody>
          <a:bodyPr wrap="square" lIns="91416" tIns="45709" rIns="91416" bIns="45709" rtlCol="0">
            <a:spAutoFit/>
          </a:bodyPr>
          <a:lstStyle/>
          <a:p>
            <a:pPr algn="ctr" defTabSz="914165"/>
            <a:r>
              <a:rPr lang="en-US" sz="3000" b="1">
                <a:solidFill>
                  <a:srgbClr val="FF0000"/>
                </a:solidFill>
                <a:latin typeface="Tahoma"/>
              </a:rPr>
              <a:t>&lt;</a:t>
            </a:r>
          </a:p>
          <a:p>
            <a:pPr algn="ctr" defTabSz="914165"/>
            <a:r>
              <a:rPr lang="en-US" smtClean="0">
                <a:solidFill>
                  <a:srgbClr val="FF0000"/>
                </a:solidFill>
                <a:latin typeface="Tahoma"/>
              </a:rPr>
              <a:t>priority</a:t>
            </a:r>
            <a:endParaRPr lang="en-US">
              <a:solidFill>
                <a:srgbClr val="FF0000"/>
              </a:solidFill>
              <a:latin typeface="Tahoma"/>
            </a:endParaRPr>
          </a:p>
        </p:txBody>
      </p:sp>
      <p:sp>
        <p:nvSpPr>
          <p:cNvPr id="43" name="Rectangle 42"/>
          <p:cNvSpPr/>
          <p:nvPr/>
        </p:nvSpPr>
        <p:spPr>
          <a:xfrm>
            <a:off x="714348" y="5214951"/>
            <a:ext cx="7643866" cy="857256"/>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lIns="91416" tIns="45709" rIns="91416" bIns="45709" rtlCol="0" anchor="ctr" anchorCtr="0"/>
          <a:lstStyle/>
          <a:p>
            <a:pPr algn="ctr" defTabSz="914165"/>
            <a:r>
              <a:rPr lang="en-US" sz="2200" dirty="0">
                <a:solidFill>
                  <a:srgbClr val="000000"/>
                </a:solidFill>
                <a:latin typeface="Tahoma"/>
              </a:rPr>
              <a:t>Prioritizing Thread 2 is </a:t>
            </a:r>
            <a:r>
              <a:rPr lang="en-US" sz="2200">
                <a:solidFill>
                  <a:srgbClr val="000000"/>
                </a:solidFill>
                <a:latin typeface="Tahoma"/>
              </a:rPr>
              <a:t>more beneficial: </a:t>
            </a:r>
          </a:p>
          <a:p>
            <a:pPr algn="ctr" defTabSz="914165"/>
            <a:r>
              <a:rPr lang="en-US" sz="2200">
                <a:solidFill>
                  <a:srgbClr val="000000"/>
                </a:solidFill>
                <a:latin typeface="Tahoma"/>
              </a:rPr>
              <a:t>results </a:t>
            </a:r>
            <a:r>
              <a:rPr lang="en-US" sz="2200" dirty="0">
                <a:solidFill>
                  <a:srgbClr val="000000"/>
                </a:solidFill>
                <a:latin typeface="Tahoma"/>
              </a:rPr>
              <a:t>in very long stretches of </a:t>
            </a:r>
            <a:r>
              <a:rPr lang="en-US" sz="2200">
                <a:solidFill>
                  <a:srgbClr val="000000"/>
                </a:solidFill>
                <a:latin typeface="Tahoma"/>
              </a:rPr>
              <a:t>compute episodes</a:t>
            </a:r>
            <a:endParaRPr lang="en-US" sz="2200" dirty="0">
              <a:solidFill>
                <a:srgbClr val="000000"/>
              </a:solidFill>
              <a:latin typeface="Tahoma"/>
            </a:endParaRPr>
          </a:p>
        </p:txBody>
      </p:sp>
      <p:sp>
        <p:nvSpPr>
          <p:cNvPr id="38" name="TextBox 37"/>
          <p:cNvSpPr txBox="1"/>
          <p:nvPr/>
        </p:nvSpPr>
        <p:spPr>
          <a:xfrm>
            <a:off x="2071670" y="2018876"/>
            <a:ext cx="2571768" cy="338554"/>
          </a:xfrm>
          <a:prstGeom prst="rect">
            <a:avLst/>
          </a:prstGeom>
          <a:noFill/>
        </p:spPr>
        <p:txBody>
          <a:bodyPr wrap="square" lIns="91416" tIns="45709" rIns="91416" bIns="45709" rtlCol="0">
            <a:spAutoFit/>
          </a:bodyPr>
          <a:lstStyle/>
          <a:p>
            <a:pPr algn="ctr" defTabSz="914165"/>
            <a:r>
              <a:rPr lang="en-US" sz="1600">
                <a:solidFill>
                  <a:srgbClr val="000000"/>
                </a:solidFill>
                <a:latin typeface="Tahoma"/>
              </a:rPr>
              <a:t>Short memory episode</a:t>
            </a:r>
          </a:p>
        </p:txBody>
      </p:sp>
      <p:sp>
        <p:nvSpPr>
          <p:cNvPr id="39" name="TextBox 38"/>
          <p:cNvSpPr txBox="1"/>
          <p:nvPr/>
        </p:nvSpPr>
        <p:spPr>
          <a:xfrm>
            <a:off x="6072198" y="2000241"/>
            <a:ext cx="2500330" cy="338554"/>
          </a:xfrm>
          <a:prstGeom prst="rect">
            <a:avLst/>
          </a:prstGeom>
          <a:noFill/>
        </p:spPr>
        <p:txBody>
          <a:bodyPr wrap="square" lIns="91416" tIns="45709" rIns="91416" bIns="45709" rtlCol="0">
            <a:spAutoFit/>
          </a:bodyPr>
          <a:lstStyle/>
          <a:p>
            <a:pPr algn="ctr" defTabSz="914165"/>
            <a:r>
              <a:rPr lang="en-US" sz="1600">
                <a:solidFill>
                  <a:srgbClr val="000000"/>
                </a:solidFill>
                <a:latin typeface="Tahoma"/>
              </a:rPr>
              <a:t>Long memory episode</a:t>
            </a:r>
          </a:p>
        </p:txBody>
      </p:sp>
      <p:cxnSp>
        <p:nvCxnSpPr>
          <p:cNvPr id="44" name="Straight Connector 43"/>
          <p:cNvCxnSpPr/>
          <p:nvPr/>
        </p:nvCxnSpPr>
        <p:spPr>
          <a:xfrm>
            <a:off x="214282" y="1857364"/>
            <a:ext cx="8501122" cy="1588"/>
          </a:xfrm>
          <a:prstGeom prst="line">
            <a:avLst/>
          </a:prstGeom>
          <a:ln w="12700"/>
          <a:effectLst/>
        </p:spPr>
        <p:style>
          <a:lnRef idx="2">
            <a:schemeClr val="dk1"/>
          </a:lnRef>
          <a:fillRef idx="0">
            <a:schemeClr val="dk1"/>
          </a:fillRef>
          <a:effectRef idx="1">
            <a:schemeClr val="dk1"/>
          </a:effectRef>
          <a:fontRef idx="minor">
            <a:schemeClr val="tx1"/>
          </a:fontRef>
        </p:style>
      </p:cxnSp>
      <p:cxnSp>
        <p:nvCxnSpPr>
          <p:cNvPr id="45" name="Straight Connector 44"/>
          <p:cNvCxnSpPr/>
          <p:nvPr/>
        </p:nvCxnSpPr>
        <p:spPr>
          <a:xfrm>
            <a:off x="214282" y="3429000"/>
            <a:ext cx="8501122" cy="1588"/>
          </a:xfrm>
          <a:prstGeom prst="line">
            <a:avLst/>
          </a:prstGeom>
          <a:ln w="12700"/>
          <a:effectLst/>
        </p:spPr>
        <p:style>
          <a:lnRef idx="2">
            <a:schemeClr val="dk1"/>
          </a:lnRef>
          <a:fillRef idx="0">
            <a:schemeClr val="dk1"/>
          </a:fillRef>
          <a:effectRef idx="1">
            <a:schemeClr val="dk1"/>
          </a:effectRef>
          <a:fontRef idx="minor">
            <a:schemeClr val="tx1"/>
          </a:fontRef>
        </p:style>
      </p:cxnSp>
      <p:cxnSp>
        <p:nvCxnSpPr>
          <p:cNvPr id="46" name="Straight Connector 45"/>
          <p:cNvCxnSpPr/>
          <p:nvPr/>
        </p:nvCxnSpPr>
        <p:spPr>
          <a:xfrm>
            <a:off x="214282" y="4929198"/>
            <a:ext cx="8501122" cy="1588"/>
          </a:xfrm>
          <a:prstGeom prst="line">
            <a:avLst/>
          </a:prstGeom>
          <a:ln w="12700"/>
          <a:effectLst/>
        </p:spPr>
        <p:style>
          <a:lnRef idx="2">
            <a:schemeClr val="dk1"/>
          </a:lnRef>
          <a:fillRef idx="0">
            <a:schemeClr val="dk1"/>
          </a:fillRef>
          <a:effectRef idx="1">
            <a:schemeClr val="dk1"/>
          </a:effectRef>
          <a:fontRef idx="minor">
            <a:schemeClr val="tx1"/>
          </a:fontRef>
        </p:style>
      </p:cxnSp>
      <p:sp>
        <p:nvSpPr>
          <p:cNvPr id="40" name="Oval 39"/>
          <p:cNvSpPr/>
          <p:nvPr/>
        </p:nvSpPr>
        <p:spPr>
          <a:xfrm>
            <a:off x="2974964" y="2533644"/>
            <a:ext cx="633418" cy="642942"/>
          </a:xfrm>
          <a:prstGeom prst="ellipse">
            <a:avLst/>
          </a:prstGeom>
          <a:noFill/>
          <a:ln w="19050">
            <a:solidFill>
              <a:schemeClr val="tx1"/>
            </a:solidFill>
            <a:prstDash val="dash"/>
          </a:ln>
        </p:spPr>
        <p:style>
          <a:lnRef idx="2">
            <a:schemeClr val="dk1"/>
          </a:lnRef>
          <a:fillRef idx="1">
            <a:schemeClr val="lt1"/>
          </a:fillRef>
          <a:effectRef idx="0">
            <a:schemeClr val="dk1"/>
          </a:effectRef>
          <a:fontRef idx="minor">
            <a:schemeClr val="dk1"/>
          </a:fontRef>
        </p:style>
        <p:txBody>
          <a:bodyPr lIns="91416" tIns="45709" rIns="91416" bIns="45709" rtlCol="0" anchor="ctr"/>
          <a:lstStyle/>
          <a:p>
            <a:pPr algn="ctr" defTabSz="914165"/>
            <a:endParaRPr lang="en-US">
              <a:solidFill>
                <a:srgbClr val="000000"/>
              </a:solidFill>
              <a:latin typeface="Tahoma"/>
            </a:endParaRPr>
          </a:p>
        </p:txBody>
      </p:sp>
      <p:cxnSp>
        <p:nvCxnSpPr>
          <p:cNvPr id="57" name="Straight Connector 56"/>
          <p:cNvCxnSpPr/>
          <p:nvPr/>
        </p:nvCxnSpPr>
        <p:spPr>
          <a:xfrm rot="5400000">
            <a:off x="143639" y="3071809"/>
            <a:ext cx="3713985" cy="796"/>
          </a:xfrm>
          <a:prstGeom prst="line">
            <a:avLst/>
          </a:prstGeom>
          <a:ln w="12700"/>
          <a:effectLst/>
        </p:spPr>
        <p:style>
          <a:lnRef idx="2">
            <a:schemeClr val="dk1"/>
          </a:lnRef>
          <a:fillRef idx="0">
            <a:schemeClr val="dk1"/>
          </a:fillRef>
          <a:effectRef idx="1">
            <a:schemeClr val="dk1"/>
          </a:effectRef>
          <a:fontRef idx="minor">
            <a:schemeClr val="tx1"/>
          </a:fontRef>
        </p:style>
      </p:cxnSp>
      <p:sp>
        <p:nvSpPr>
          <p:cNvPr id="62" name="Oval 61"/>
          <p:cNvSpPr/>
          <p:nvPr/>
        </p:nvSpPr>
        <p:spPr>
          <a:xfrm>
            <a:off x="6643702" y="2500306"/>
            <a:ext cx="1143008" cy="714380"/>
          </a:xfrm>
          <a:prstGeom prst="ellipse">
            <a:avLst/>
          </a:prstGeom>
          <a:noFill/>
          <a:ln w="19050">
            <a:solidFill>
              <a:schemeClr val="tx1"/>
            </a:solidFill>
            <a:prstDash val="dash"/>
          </a:ln>
        </p:spPr>
        <p:style>
          <a:lnRef idx="2">
            <a:schemeClr val="dk1"/>
          </a:lnRef>
          <a:fillRef idx="1">
            <a:schemeClr val="lt1"/>
          </a:fillRef>
          <a:effectRef idx="0">
            <a:schemeClr val="dk1"/>
          </a:effectRef>
          <a:fontRef idx="minor">
            <a:schemeClr val="dk1"/>
          </a:fontRef>
        </p:style>
        <p:txBody>
          <a:bodyPr lIns="91416" tIns="45709" rIns="91416" bIns="45709" rtlCol="0" anchor="ctr"/>
          <a:lstStyle/>
          <a:p>
            <a:pPr algn="ctr" defTabSz="914165"/>
            <a:endParaRPr lang="en-US">
              <a:solidFill>
                <a:srgbClr val="000000"/>
              </a:solidFill>
              <a:latin typeface="Tahoma"/>
            </a:endParaRPr>
          </a:p>
        </p:txBody>
      </p:sp>
      <p:sp>
        <p:nvSpPr>
          <p:cNvPr id="63" name="Oval 62"/>
          <p:cNvSpPr/>
          <p:nvPr/>
        </p:nvSpPr>
        <p:spPr>
          <a:xfrm>
            <a:off x="6643702" y="3912689"/>
            <a:ext cx="1143008" cy="714380"/>
          </a:xfrm>
          <a:prstGeom prst="ellipse">
            <a:avLst/>
          </a:prstGeom>
          <a:noFill/>
          <a:ln w="19050">
            <a:solidFill>
              <a:schemeClr val="tx1"/>
            </a:solidFill>
            <a:prstDash val="dash"/>
          </a:ln>
        </p:spPr>
        <p:style>
          <a:lnRef idx="2">
            <a:schemeClr val="dk1"/>
          </a:lnRef>
          <a:fillRef idx="1">
            <a:schemeClr val="lt1"/>
          </a:fillRef>
          <a:effectRef idx="0">
            <a:schemeClr val="dk1"/>
          </a:effectRef>
          <a:fontRef idx="minor">
            <a:schemeClr val="dk1"/>
          </a:fontRef>
        </p:style>
        <p:txBody>
          <a:bodyPr lIns="91416" tIns="45709" rIns="91416" bIns="45709" rtlCol="0" anchor="ctr"/>
          <a:lstStyle/>
          <a:p>
            <a:pPr algn="ctr" defTabSz="914165"/>
            <a:endParaRPr lang="en-US">
              <a:solidFill>
                <a:srgbClr val="000000"/>
              </a:solidFill>
              <a:latin typeface="Tahoma"/>
            </a:endParaRPr>
          </a:p>
        </p:txBody>
      </p:sp>
      <p:cxnSp>
        <p:nvCxnSpPr>
          <p:cNvPr id="66" name="Straight Connector 65"/>
          <p:cNvCxnSpPr>
            <a:stCxn id="62" idx="6"/>
            <a:endCxn id="63" idx="6"/>
          </p:cNvCxnSpPr>
          <p:nvPr/>
        </p:nvCxnSpPr>
        <p:spPr>
          <a:xfrm>
            <a:off x="7786710" y="2857496"/>
            <a:ext cx="1588" cy="1412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32" y="3429000"/>
            <a:ext cx="9144000" cy="1643074"/>
          </a:xfrm>
          <a:prstGeom prst="rect">
            <a:avLst/>
          </a:prstGeom>
        </p:spPr>
        <p:style>
          <a:lnRef idx="2">
            <a:schemeClr val="accent3"/>
          </a:lnRef>
          <a:fillRef idx="1">
            <a:schemeClr val="lt1"/>
          </a:fillRef>
          <a:effectRef idx="0">
            <a:schemeClr val="accent3"/>
          </a:effectRef>
          <a:fontRef idx="minor">
            <a:schemeClr val="dk1"/>
          </a:fontRef>
        </p:style>
        <p:txBody>
          <a:bodyPr lIns="91416" tIns="45709" rIns="91416" bIns="45709" rtlCol="0" anchor="ctr"/>
          <a:lstStyle/>
          <a:p>
            <a:pPr algn="ctr" defTabSz="914165"/>
            <a:endParaRPr lang="en-US">
              <a:solidFill>
                <a:srgbClr val="000000"/>
              </a:solidFill>
              <a:latin typeface="Tahoma"/>
            </a:endParaRPr>
          </a:p>
        </p:txBody>
      </p:sp>
    </p:spTree>
    <p:extLst>
      <p:ext uri="{BB962C8B-B14F-4D97-AF65-F5344CB8AC3E}">
        <p14:creationId xmlns:p14="http://schemas.microsoft.com/office/powerpoint/2010/main" val="7076645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par>
                                <p:cTn id="41" presetID="1" presetClass="exit"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6" grpId="0" animBg="1"/>
      <p:bldP spid="17" grpId="0" animBg="1"/>
      <p:bldP spid="19" grpId="0" animBg="1"/>
      <p:bldP spid="20" grpId="0" animBg="1"/>
      <p:bldP spid="21" grpId="0" animBg="1"/>
      <p:bldP spid="22" grpId="0" animBg="1"/>
      <p:bldP spid="23" grpId="0" animBg="1"/>
      <p:bldP spid="24" grpId="0" animBg="1"/>
      <p:bldP spid="26" grpId="0" animBg="1"/>
      <p:bldP spid="42" grpId="0"/>
      <p:bldP spid="43" grpId="0" animBg="1"/>
      <p:bldP spid="40" grpId="0" animBg="1"/>
      <p:bldP spid="62" grpId="0" animBg="1"/>
      <p:bldP spid="63" grpId="0" animBg="1"/>
      <p:bldP spid="5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t>Quantum-Based Attained Service of </a:t>
            </a:r>
            <a:r>
              <a:rPr lang="en-US" sz="3600" dirty="0"/>
              <a:t>a Thread</a:t>
            </a:r>
          </a:p>
        </p:txBody>
      </p:sp>
      <p:sp>
        <p:nvSpPr>
          <p:cNvPr id="100" name="Slide Number Placeholder 99"/>
          <p:cNvSpPr>
            <a:spLocks noGrp="1"/>
          </p:cNvSpPr>
          <p:nvPr>
            <p:ph type="sldNum" sz="quarter" idx="11"/>
          </p:nvPr>
        </p:nvSpPr>
        <p:spPr/>
        <p:txBody>
          <a:bodyPr/>
          <a:lstStyle/>
          <a:p>
            <a:fld id="{4C76AC29-6A0F-4B9E-B956-3C9EFFA38962}" type="slidenum">
              <a:rPr lang="en-US" smtClean="0">
                <a:solidFill>
                  <a:srgbClr val="000000"/>
                </a:solidFill>
              </a:rPr>
              <a:pPr/>
              <a:t>64</a:t>
            </a:fld>
            <a:endParaRPr lang="en-US">
              <a:solidFill>
                <a:srgbClr val="000000"/>
              </a:solidFill>
            </a:endParaRPr>
          </a:p>
        </p:txBody>
      </p:sp>
      <p:cxnSp>
        <p:nvCxnSpPr>
          <p:cNvPr id="4" name="Straight Arrow Connector 3"/>
          <p:cNvCxnSpPr/>
          <p:nvPr/>
        </p:nvCxnSpPr>
        <p:spPr>
          <a:xfrm rot="5400000" flipH="1" flipV="1">
            <a:off x="2605400" y="1750199"/>
            <a:ext cx="1010337" cy="69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110567" y="2255378"/>
            <a:ext cx="2306080" cy="68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flipH="1" flipV="1">
            <a:off x="3283338" y="2178826"/>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flipH="1" flipV="1">
            <a:off x="3439500" y="2025404"/>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3594624" y="1872324"/>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flipH="1" flipV="1">
            <a:off x="3859580" y="1857355"/>
            <a:ext cx="122465"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4062072" y="1841707"/>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4249745" y="1688627"/>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4436031" y="1688627"/>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4560684" y="1841707"/>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4701187" y="2010097"/>
            <a:ext cx="183698"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4873009" y="2178487"/>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359873" y="2102296"/>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515689" y="1948534"/>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671506" y="1795453"/>
            <a:ext cx="24930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920814" y="1918599"/>
            <a:ext cx="218143"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138955" y="1765517"/>
            <a:ext cx="186979"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325934" y="1612436"/>
            <a:ext cx="186979"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12914" y="1764837"/>
            <a:ext cx="124653"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637566" y="1918599"/>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793383" y="2102296"/>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042694" y="2255374"/>
            <a:ext cx="685591" cy="341198"/>
          </a:xfrm>
          <a:prstGeom prst="rect">
            <a:avLst/>
          </a:prstGeom>
          <a:noFill/>
        </p:spPr>
        <p:txBody>
          <a:bodyPr wrap="square" lIns="91416" tIns="45709" rIns="91416" bIns="45709" rtlCol="0">
            <a:spAutoFit/>
          </a:bodyPr>
          <a:lstStyle/>
          <a:p>
            <a:pPr algn="ctr" defTabSz="914165"/>
            <a:r>
              <a:rPr lang="en-US" sz="1600">
                <a:solidFill>
                  <a:srgbClr val="000000"/>
                </a:solidFill>
                <a:latin typeface="Tahoma"/>
              </a:rPr>
              <a:t>Time</a:t>
            </a:r>
          </a:p>
        </p:txBody>
      </p:sp>
      <p:sp>
        <p:nvSpPr>
          <p:cNvPr id="26" name="TextBox 25"/>
          <p:cNvSpPr txBox="1"/>
          <p:nvPr/>
        </p:nvSpPr>
        <p:spPr>
          <a:xfrm rot="16200000">
            <a:off x="1756835" y="1529258"/>
            <a:ext cx="1928826" cy="584775"/>
          </a:xfrm>
          <a:prstGeom prst="rect">
            <a:avLst/>
          </a:prstGeom>
          <a:noFill/>
        </p:spPr>
        <p:txBody>
          <a:bodyPr wrap="square" lIns="91416" tIns="45709" rIns="91416" bIns="45709" rtlCol="0">
            <a:spAutoFit/>
          </a:bodyPr>
          <a:lstStyle/>
          <a:p>
            <a:pPr algn="ctr" defTabSz="914165"/>
            <a:r>
              <a:rPr lang="en-US" sz="1600">
                <a:solidFill>
                  <a:srgbClr val="000000"/>
                </a:solidFill>
                <a:latin typeface="Tahoma"/>
              </a:rPr>
              <a:t>Outstanding memory requests</a:t>
            </a:r>
          </a:p>
        </p:txBody>
      </p:sp>
      <p:cxnSp>
        <p:nvCxnSpPr>
          <p:cNvPr id="27" name="Straight Connector 26"/>
          <p:cNvCxnSpPr/>
          <p:nvPr/>
        </p:nvCxnSpPr>
        <p:spPr>
          <a:xfrm rot="5400000">
            <a:off x="3444474" y="1984769"/>
            <a:ext cx="1112055"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359873" y="2428873"/>
            <a:ext cx="654428" cy="681"/>
          </a:xfrm>
          <a:prstGeom prst="straightConnector1">
            <a:avLst/>
          </a:prstGeom>
          <a:ln w="19050">
            <a:headEnd type="arrow" w="lg" len="lg"/>
            <a:tailEnd type="arrow" w="lg" len="lg"/>
          </a:ln>
          <a:effectLst/>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2656448" y="2559603"/>
            <a:ext cx="2058428" cy="373659"/>
          </a:xfrm>
          <a:prstGeom prst="rect">
            <a:avLst/>
          </a:prstGeom>
          <a:noFill/>
        </p:spPr>
        <p:txBody>
          <a:bodyPr wrap="square" lIns="91416" tIns="45709" rIns="91416" bIns="45709" rtlCol="0">
            <a:spAutoFit/>
          </a:bodyPr>
          <a:lstStyle/>
          <a:p>
            <a:pPr algn="ctr" defTabSz="914165"/>
            <a:r>
              <a:rPr lang="en-US" smtClean="0">
                <a:solidFill>
                  <a:srgbClr val="000000"/>
                </a:solidFill>
                <a:latin typeface="Tahoma"/>
              </a:rPr>
              <a:t>Attained service</a:t>
            </a:r>
            <a:endParaRPr lang="en-US">
              <a:solidFill>
                <a:srgbClr val="000000"/>
              </a:solidFill>
              <a:latin typeface="Tahoma"/>
            </a:endParaRPr>
          </a:p>
        </p:txBody>
      </p:sp>
      <p:sp>
        <p:nvSpPr>
          <p:cNvPr id="34" name="TextBox 33"/>
          <p:cNvSpPr txBox="1"/>
          <p:nvPr/>
        </p:nvSpPr>
        <p:spPr>
          <a:xfrm>
            <a:off x="152368" y="1500175"/>
            <a:ext cx="1990740" cy="707886"/>
          </a:xfrm>
          <a:prstGeom prst="rect">
            <a:avLst/>
          </a:prstGeom>
          <a:noFill/>
        </p:spPr>
        <p:txBody>
          <a:bodyPr wrap="square" lIns="91416" tIns="45709" rIns="91416" bIns="45709" rtlCol="0">
            <a:spAutoFit/>
          </a:bodyPr>
          <a:lstStyle/>
          <a:p>
            <a:pPr algn="ctr" defTabSz="914165"/>
            <a:r>
              <a:rPr lang="en-US" sz="2000">
                <a:solidFill>
                  <a:srgbClr val="000000"/>
                </a:solidFill>
                <a:latin typeface="Tahoma"/>
              </a:rPr>
              <a:t>Short-term</a:t>
            </a:r>
            <a:br>
              <a:rPr lang="en-US" sz="2000">
                <a:solidFill>
                  <a:srgbClr val="000000"/>
                </a:solidFill>
                <a:latin typeface="Tahoma"/>
              </a:rPr>
            </a:br>
            <a:r>
              <a:rPr lang="en-US" sz="2000">
                <a:solidFill>
                  <a:srgbClr val="000000"/>
                </a:solidFill>
                <a:latin typeface="Tahoma"/>
              </a:rPr>
              <a:t>thread behavior</a:t>
            </a:r>
          </a:p>
        </p:txBody>
      </p:sp>
      <p:sp>
        <p:nvSpPr>
          <p:cNvPr id="102" name="Rectangle 101"/>
          <p:cNvSpPr/>
          <p:nvPr/>
        </p:nvSpPr>
        <p:spPr>
          <a:xfrm>
            <a:off x="571472" y="5143512"/>
            <a:ext cx="8001056" cy="876288"/>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lIns="91416" tIns="45709" rIns="91416" bIns="45709" rtlCol="0" anchor="t" anchorCtr="0"/>
          <a:lstStyle/>
          <a:p>
            <a:pPr algn="ctr" defTabSz="914165"/>
            <a:r>
              <a:rPr lang="en-US" sz="2400" dirty="0">
                <a:solidFill>
                  <a:srgbClr val="000000"/>
                </a:solidFill>
                <a:latin typeface="Tahoma"/>
              </a:rPr>
              <a:t>We divide time into large, fixed-length intervals</a:t>
            </a:r>
            <a:r>
              <a:rPr lang="en-US" sz="2400">
                <a:solidFill>
                  <a:srgbClr val="000000"/>
                </a:solidFill>
                <a:latin typeface="Tahoma"/>
              </a:rPr>
              <a:t>: </a:t>
            </a:r>
          </a:p>
          <a:p>
            <a:pPr algn="ctr" defTabSz="914165"/>
            <a:r>
              <a:rPr lang="en-US" sz="2400" b="1">
                <a:solidFill>
                  <a:srgbClr val="000000"/>
                </a:solidFill>
                <a:latin typeface="Tahoma"/>
              </a:rPr>
              <a:t>quanta</a:t>
            </a:r>
            <a:r>
              <a:rPr lang="en-US" sz="2400">
                <a:solidFill>
                  <a:srgbClr val="000000"/>
                </a:solidFill>
                <a:latin typeface="Tahoma"/>
              </a:rPr>
              <a:t> </a:t>
            </a:r>
            <a:r>
              <a:rPr lang="en-US" sz="2400" dirty="0">
                <a:solidFill>
                  <a:srgbClr val="000000"/>
                </a:solidFill>
                <a:latin typeface="Tahoma"/>
              </a:rPr>
              <a:t>(millions of </a:t>
            </a:r>
            <a:r>
              <a:rPr lang="en-US" sz="2400">
                <a:solidFill>
                  <a:srgbClr val="000000"/>
                </a:solidFill>
                <a:latin typeface="Tahoma"/>
              </a:rPr>
              <a:t>cycles) </a:t>
            </a:r>
            <a:endParaRPr lang="en-US" sz="2400" dirty="0">
              <a:solidFill>
                <a:srgbClr val="000000"/>
              </a:solidFill>
              <a:latin typeface="Tahoma"/>
            </a:endParaRPr>
          </a:p>
        </p:txBody>
      </p:sp>
      <p:grpSp>
        <p:nvGrpSpPr>
          <p:cNvPr id="107" name="Group 106"/>
          <p:cNvGrpSpPr/>
          <p:nvPr/>
        </p:nvGrpSpPr>
        <p:grpSpPr>
          <a:xfrm>
            <a:off x="3786182" y="4527484"/>
            <a:ext cx="3714776" cy="473136"/>
            <a:chOff x="3428992" y="4427544"/>
            <a:chExt cx="3714776" cy="473135"/>
          </a:xfrm>
        </p:grpSpPr>
        <p:cxnSp>
          <p:nvCxnSpPr>
            <p:cNvPr id="61" name="Straight Arrow Connector 60"/>
            <p:cNvCxnSpPr/>
            <p:nvPr/>
          </p:nvCxnSpPr>
          <p:spPr>
            <a:xfrm>
              <a:off x="3428992" y="4427544"/>
              <a:ext cx="3714776" cy="1588"/>
            </a:xfrm>
            <a:prstGeom prst="straightConnector1">
              <a:avLst/>
            </a:prstGeom>
            <a:ln w="1905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799456" y="4500570"/>
              <a:ext cx="2344180" cy="400109"/>
            </a:xfrm>
            <a:prstGeom prst="rect">
              <a:avLst/>
            </a:prstGeom>
            <a:noFill/>
          </p:spPr>
          <p:txBody>
            <a:bodyPr wrap="square" rtlCol="0">
              <a:spAutoFit/>
            </a:bodyPr>
            <a:lstStyle/>
            <a:p>
              <a:pPr algn="ctr" defTabSz="914165"/>
              <a:r>
                <a:rPr lang="en-US" sz="2000" b="1">
                  <a:solidFill>
                    <a:srgbClr val="FF0000"/>
                  </a:solidFill>
                  <a:latin typeface="Tahoma"/>
                </a:rPr>
                <a:t>Attained service</a:t>
              </a:r>
            </a:p>
          </p:txBody>
        </p:sp>
      </p:grpSp>
      <p:sp>
        <p:nvSpPr>
          <p:cNvPr id="35" name="TextBox 34"/>
          <p:cNvSpPr txBox="1"/>
          <p:nvPr/>
        </p:nvSpPr>
        <p:spPr>
          <a:xfrm>
            <a:off x="152368" y="3668443"/>
            <a:ext cx="1990740" cy="707886"/>
          </a:xfrm>
          <a:prstGeom prst="rect">
            <a:avLst/>
          </a:prstGeom>
          <a:noFill/>
        </p:spPr>
        <p:txBody>
          <a:bodyPr wrap="square" lIns="91416" tIns="45709" rIns="91416" bIns="45709" rtlCol="0">
            <a:spAutoFit/>
          </a:bodyPr>
          <a:lstStyle/>
          <a:p>
            <a:pPr algn="ctr" defTabSz="914165"/>
            <a:r>
              <a:rPr lang="en-US" sz="2000">
                <a:solidFill>
                  <a:srgbClr val="000000"/>
                </a:solidFill>
                <a:latin typeface="Tahoma"/>
              </a:rPr>
              <a:t>Long-term</a:t>
            </a:r>
            <a:br>
              <a:rPr lang="en-US" sz="2000">
                <a:solidFill>
                  <a:srgbClr val="000000"/>
                </a:solidFill>
                <a:latin typeface="Tahoma"/>
              </a:rPr>
            </a:br>
            <a:r>
              <a:rPr lang="en-US" sz="2000">
                <a:solidFill>
                  <a:srgbClr val="000000"/>
                </a:solidFill>
                <a:latin typeface="Tahoma"/>
              </a:rPr>
              <a:t>thread behavior</a:t>
            </a:r>
          </a:p>
        </p:txBody>
      </p:sp>
      <p:grpSp>
        <p:nvGrpSpPr>
          <p:cNvPr id="118" name="Group 117"/>
          <p:cNvGrpSpPr/>
          <p:nvPr/>
        </p:nvGrpSpPr>
        <p:grpSpPr>
          <a:xfrm>
            <a:off x="2428860" y="2946404"/>
            <a:ext cx="6400631" cy="1928826"/>
            <a:chOff x="2428860" y="2946404"/>
            <a:chExt cx="6400631" cy="1928826"/>
          </a:xfrm>
        </p:grpSpPr>
        <p:cxnSp>
          <p:nvCxnSpPr>
            <p:cNvPr id="69" name="Straight Connector 68"/>
            <p:cNvCxnSpPr/>
            <p:nvPr/>
          </p:nvCxnSpPr>
          <p:spPr>
            <a:xfrm rot="5400000">
              <a:off x="6348426" y="4100460"/>
              <a:ext cx="214314" cy="7143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6419864" y="4529088"/>
              <a:ext cx="214314" cy="7143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6384145" y="4279055"/>
              <a:ext cx="214314" cy="14287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6500826" y="4100460"/>
              <a:ext cx="214314" cy="7143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572264" y="4529088"/>
              <a:ext cx="214314" cy="7143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rot="16200000">
              <a:off x="1756835" y="3618429"/>
              <a:ext cx="1928826" cy="584775"/>
            </a:xfrm>
            <a:prstGeom prst="rect">
              <a:avLst/>
            </a:prstGeom>
            <a:noFill/>
          </p:spPr>
          <p:txBody>
            <a:bodyPr wrap="square" rtlCol="0">
              <a:spAutoFit/>
            </a:bodyPr>
            <a:lstStyle/>
            <a:p>
              <a:pPr algn="ctr" defTabSz="914165"/>
              <a:r>
                <a:rPr lang="en-US" sz="1600">
                  <a:solidFill>
                    <a:srgbClr val="000000"/>
                  </a:solidFill>
                  <a:latin typeface="Tahoma"/>
                </a:rPr>
                <a:t>Outstanding memory requests</a:t>
              </a:r>
            </a:p>
          </p:txBody>
        </p:sp>
        <p:cxnSp>
          <p:nvCxnSpPr>
            <p:cNvPr id="37" name="Straight Arrow Connector 36"/>
            <p:cNvCxnSpPr/>
            <p:nvPr/>
          </p:nvCxnSpPr>
          <p:spPr>
            <a:xfrm rot="5400000" flipH="1" flipV="1">
              <a:off x="2605399" y="3839369"/>
              <a:ext cx="1010337" cy="69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114664" y="4330650"/>
              <a:ext cx="544198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H="1" flipV="1">
              <a:off x="3283333" y="4267997"/>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flipH="1" flipV="1">
              <a:off x="3439495" y="4114575"/>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H="1" flipV="1">
              <a:off x="3594619" y="3961494"/>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flipV="1">
              <a:off x="3859579" y="3946526"/>
              <a:ext cx="122465"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H="1" flipV="1">
              <a:off x="4062067" y="3930877"/>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flipH="1" flipV="1">
              <a:off x="4249740" y="3777796"/>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flipH="1" flipV="1">
              <a:off x="4436026" y="3777796"/>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flipH="1" flipV="1">
              <a:off x="4560679" y="3930877"/>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flipH="1" flipV="1">
              <a:off x="4701187" y="4099267"/>
              <a:ext cx="183698"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flipH="1" flipV="1">
              <a:off x="4873004" y="4267657"/>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359873" y="4191462"/>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515689" y="4037700"/>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671506" y="3884619"/>
              <a:ext cx="24930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920812" y="4007765"/>
              <a:ext cx="218143"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138954" y="3854683"/>
              <a:ext cx="186979"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325934" y="3701602"/>
              <a:ext cx="186979"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512913" y="3854003"/>
              <a:ext cx="124653"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637566" y="4007765"/>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793383" y="4191462"/>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8143900" y="4344544"/>
              <a:ext cx="685591" cy="338554"/>
            </a:xfrm>
            <a:prstGeom prst="rect">
              <a:avLst/>
            </a:prstGeom>
            <a:noFill/>
          </p:spPr>
          <p:txBody>
            <a:bodyPr wrap="square" rtlCol="0">
              <a:spAutoFit/>
            </a:bodyPr>
            <a:lstStyle/>
            <a:p>
              <a:pPr algn="ctr" defTabSz="914165"/>
              <a:r>
                <a:rPr lang="en-US" sz="1600">
                  <a:solidFill>
                    <a:srgbClr val="000000"/>
                  </a:solidFill>
                  <a:latin typeface="Tahoma"/>
                </a:rPr>
                <a:t>Time</a:t>
              </a:r>
            </a:p>
          </p:txBody>
        </p:sp>
        <p:cxnSp>
          <p:nvCxnSpPr>
            <p:cNvPr id="60" name="Straight Connector 59"/>
            <p:cNvCxnSpPr/>
            <p:nvPr/>
          </p:nvCxnSpPr>
          <p:spPr>
            <a:xfrm rot="16200000" flipH="1">
              <a:off x="6858017" y="3957584"/>
              <a:ext cx="1285883"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215074" y="3457518"/>
              <a:ext cx="685591" cy="523220"/>
            </a:xfrm>
            <a:prstGeom prst="rect">
              <a:avLst/>
            </a:prstGeom>
            <a:noFill/>
          </p:spPr>
          <p:txBody>
            <a:bodyPr wrap="square" rtlCol="0">
              <a:spAutoFit/>
            </a:bodyPr>
            <a:lstStyle/>
            <a:p>
              <a:pPr algn="ctr" defTabSz="914165"/>
              <a:r>
                <a:rPr lang="en-US" sz="2800" b="1">
                  <a:solidFill>
                    <a:srgbClr val="000000"/>
                  </a:solidFill>
                  <a:latin typeface="Tahoma"/>
                </a:rPr>
                <a:t>…</a:t>
              </a:r>
            </a:p>
          </p:txBody>
        </p:sp>
        <p:cxnSp>
          <p:nvCxnSpPr>
            <p:cNvPr id="77" name="Straight Connector 76"/>
            <p:cNvCxnSpPr/>
            <p:nvPr/>
          </p:nvCxnSpPr>
          <p:spPr>
            <a:xfrm rot="16200000" flipH="1">
              <a:off x="6536545" y="4279055"/>
              <a:ext cx="214314" cy="14287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flipH="1" flipV="1">
              <a:off x="5148621" y="4261586"/>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flipH="1" flipV="1">
              <a:off x="5304783" y="4108164"/>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flipH="1" flipV="1">
              <a:off x="5459907" y="3955083"/>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flipH="1" flipV="1">
              <a:off x="5724867" y="3940115"/>
              <a:ext cx="122465"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225161" y="4185051"/>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5380977" y="4031289"/>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5536794" y="3878208"/>
              <a:ext cx="24930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flipH="1" flipV="1">
              <a:off x="5850067" y="4082425"/>
              <a:ext cx="183698"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flipH="1" flipV="1">
              <a:off x="6021884" y="4250815"/>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786446" y="3990923"/>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942263" y="4174620"/>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flipH="1" flipV="1">
              <a:off x="6979436" y="4237887"/>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flipH="1" flipV="1">
              <a:off x="7135598" y="4084465"/>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flipH="1" flipV="1">
              <a:off x="7290722" y="3931384"/>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flipH="1" flipV="1">
              <a:off x="7555682" y="3916416"/>
              <a:ext cx="122465"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7055976" y="4161352"/>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211792" y="4007590"/>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367609" y="3854509"/>
              <a:ext cx="24930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flipH="1" flipV="1">
              <a:off x="7680882" y="4058726"/>
              <a:ext cx="183698"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flipH="1" flipV="1">
              <a:off x="7852699" y="4227116"/>
              <a:ext cx="153081"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617261" y="3967224"/>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773078" y="4150921"/>
              <a:ext cx="155816" cy="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6200000" flipH="1">
              <a:off x="3143241" y="3957584"/>
              <a:ext cx="1285883"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3786182" y="3528956"/>
              <a:ext cx="3714776" cy="1588"/>
            </a:xfrm>
            <a:prstGeom prst="straightConnector1">
              <a:avLst/>
            </a:prstGeom>
            <a:ln w="19050">
              <a:solidFill>
                <a:srgbClr val="0070C0"/>
              </a:solidFill>
              <a:prstDash val="solid"/>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3857620" y="3100328"/>
              <a:ext cx="3571900" cy="400110"/>
            </a:xfrm>
            <a:prstGeom prst="rect">
              <a:avLst/>
            </a:prstGeom>
            <a:noFill/>
          </p:spPr>
          <p:txBody>
            <a:bodyPr wrap="square" rtlCol="0">
              <a:spAutoFit/>
            </a:bodyPr>
            <a:lstStyle/>
            <a:p>
              <a:pPr algn="ctr" defTabSz="914165"/>
              <a:r>
                <a:rPr lang="en-US" sz="2000" b="1">
                  <a:solidFill>
                    <a:srgbClr val="0070C0"/>
                  </a:solidFill>
                  <a:latin typeface="Tahoma"/>
                </a:rPr>
                <a:t>Quantum</a:t>
              </a:r>
              <a:r>
                <a:rPr lang="en-US" sz="1600">
                  <a:solidFill>
                    <a:srgbClr val="000000"/>
                  </a:solidFill>
                  <a:latin typeface="Tahoma"/>
                </a:rPr>
                <a:t> </a:t>
              </a:r>
              <a:r>
                <a:rPr lang="en-US" smtClean="0">
                  <a:solidFill>
                    <a:srgbClr val="000000"/>
                  </a:solidFill>
                  <a:latin typeface="Tahoma"/>
                </a:rPr>
                <a:t>(millions of cycles)</a:t>
              </a:r>
              <a:endParaRPr lang="en-US">
                <a:solidFill>
                  <a:srgbClr val="000000"/>
                </a:solidFill>
                <a:latin typeface="Tahoma"/>
              </a:endParaRPr>
            </a:p>
          </p:txBody>
        </p:sp>
      </p:grpSp>
    </p:spTree>
    <p:extLst>
      <p:ext uri="{BB962C8B-B14F-4D97-AF65-F5344CB8AC3E}">
        <p14:creationId xmlns:p14="http://schemas.microsoft.com/office/powerpoint/2010/main" val="22018190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3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LAS Thread Ranking</a:t>
            </a:r>
            <a:endParaRPr lang="en-US"/>
          </a:p>
        </p:txBody>
      </p:sp>
      <p:sp>
        <p:nvSpPr>
          <p:cNvPr id="22" name="Rectangle 21"/>
          <p:cNvSpPr/>
          <p:nvPr/>
        </p:nvSpPr>
        <p:spPr>
          <a:xfrm>
            <a:off x="952448" y="1428736"/>
            <a:ext cx="7429552" cy="928694"/>
          </a:xfrm>
          <a:prstGeom prst="rect">
            <a:avLst/>
          </a:prstGeom>
          <a:solidFill>
            <a:schemeClr val="bg2">
              <a:lumMod val="20000"/>
              <a:lumOff val="80000"/>
            </a:schemeClr>
          </a:solidFill>
          <a:ln>
            <a:noFill/>
          </a:ln>
          <a:effectLst/>
        </p:spPr>
        <p:style>
          <a:lnRef idx="1">
            <a:schemeClr val="dk1"/>
          </a:lnRef>
          <a:fillRef idx="3">
            <a:schemeClr val="dk1"/>
          </a:fillRef>
          <a:effectRef idx="2">
            <a:schemeClr val="dk1"/>
          </a:effectRef>
          <a:fontRef idx="minor">
            <a:schemeClr val="lt1"/>
          </a:fontRef>
        </p:style>
        <p:txBody>
          <a:bodyPr lIns="91416" tIns="45709" rIns="91416" bIns="45709" rtlCol="0" anchor="ctr" anchorCtr="0"/>
          <a:lstStyle/>
          <a:p>
            <a:pPr defTabSz="914165"/>
            <a:r>
              <a:rPr lang="en-US" sz="2000">
                <a:solidFill>
                  <a:srgbClr val="000000"/>
                </a:solidFill>
                <a:latin typeface="Tahoma"/>
              </a:rPr>
              <a:t>Each </a:t>
            </a:r>
            <a:r>
              <a:rPr lang="en-US" sz="2000" dirty="0">
                <a:solidFill>
                  <a:srgbClr val="000000"/>
                </a:solidFill>
                <a:latin typeface="Tahoma"/>
              </a:rPr>
              <a:t>thread’s attained service (AS) is tracked </a:t>
            </a:r>
            <a:r>
              <a:rPr lang="en-US" sz="2000">
                <a:solidFill>
                  <a:srgbClr val="000000"/>
                </a:solidFill>
                <a:latin typeface="Tahoma"/>
              </a:rPr>
              <a:t>by MCs</a:t>
            </a:r>
            <a:endParaRPr lang="en-US" sz="2000" dirty="0">
              <a:solidFill>
                <a:srgbClr val="000000"/>
              </a:solidFill>
              <a:latin typeface="Tahoma"/>
            </a:endParaRPr>
          </a:p>
          <a:p>
            <a:pPr defTabSz="914165"/>
            <a:endParaRPr lang="en-US" sz="1000" dirty="0">
              <a:solidFill>
                <a:srgbClr val="000000"/>
              </a:solidFill>
              <a:latin typeface="Tahoma"/>
            </a:endParaRPr>
          </a:p>
          <a:p>
            <a:pPr algn="ctr" defTabSz="914165"/>
            <a:r>
              <a:rPr lang="en-US" sz="2000" i="1" dirty="0" err="1">
                <a:solidFill>
                  <a:srgbClr val="000000"/>
                </a:solidFill>
                <a:latin typeface="Times New Roman" pitchFamily="18" charset="0"/>
                <a:cs typeface="Times New Roman" pitchFamily="18" charset="0"/>
              </a:rPr>
              <a:t>AS</a:t>
            </a:r>
            <a:r>
              <a:rPr lang="en-US" sz="2000" i="1" baseline="-25000" dirty="0" err="1">
                <a:solidFill>
                  <a:srgbClr val="000000"/>
                </a:solidFill>
                <a:latin typeface="Times New Roman" pitchFamily="18" charset="0"/>
                <a:cs typeface="Times New Roman" pitchFamily="18" charset="0"/>
              </a:rPr>
              <a:t>i</a:t>
            </a:r>
            <a:r>
              <a:rPr lang="en-US" sz="2000" i="1" dirty="0">
                <a:solidFill>
                  <a:srgbClr val="000000"/>
                </a:solidFill>
                <a:latin typeface="Times New Roman" pitchFamily="18" charset="0"/>
                <a:cs typeface="Times New Roman" pitchFamily="18" charset="0"/>
              </a:rPr>
              <a:t> = A </a:t>
            </a:r>
            <a:r>
              <a:rPr lang="en-US" sz="2000" i="1">
                <a:solidFill>
                  <a:srgbClr val="000000"/>
                </a:solidFill>
                <a:latin typeface="Times New Roman" pitchFamily="18" charset="0"/>
                <a:cs typeface="Times New Roman" pitchFamily="18" charset="0"/>
              </a:rPr>
              <a:t>thread’s AS during </a:t>
            </a:r>
            <a:r>
              <a:rPr lang="en-US" sz="2000" i="1" dirty="0">
                <a:solidFill>
                  <a:srgbClr val="000000"/>
                </a:solidFill>
                <a:latin typeface="Times New Roman" pitchFamily="18" charset="0"/>
                <a:cs typeface="Times New Roman" pitchFamily="18" charset="0"/>
              </a:rPr>
              <a:t>only the </a:t>
            </a:r>
            <a:r>
              <a:rPr lang="en-US" sz="2000" i="1" err="1">
                <a:solidFill>
                  <a:srgbClr val="000000"/>
                </a:solidFill>
                <a:latin typeface="Times New Roman" pitchFamily="18" charset="0"/>
                <a:cs typeface="Times New Roman" pitchFamily="18" charset="0"/>
              </a:rPr>
              <a:t>i-th</a:t>
            </a:r>
            <a:r>
              <a:rPr lang="en-US" sz="2000" i="1">
                <a:solidFill>
                  <a:srgbClr val="000000"/>
                </a:solidFill>
                <a:latin typeface="Times New Roman" pitchFamily="18" charset="0"/>
                <a:cs typeface="Times New Roman" pitchFamily="18" charset="0"/>
              </a:rPr>
              <a:t> quantum</a:t>
            </a:r>
            <a:endParaRPr lang="en-US" sz="2000" dirty="0">
              <a:solidFill>
                <a:srgbClr val="000000"/>
              </a:solidFill>
              <a:latin typeface="Tahoma"/>
            </a:endParaRPr>
          </a:p>
        </p:txBody>
      </p:sp>
      <p:sp>
        <p:nvSpPr>
          <p:cNvPr id="25" name="Rectangle 24"/>
          <p:cNvSpPr/>
          <p:nvPr/>
        </p:nvSpPr>
        <p:spPr>
          <a:xfrm>
            <a:off x="952448" y="3071810"/>
            <a:ext cx="7429552" cy="1714512"/>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rtlCol="0" anchor="ctr" anchorCtr="0"/>
          <a:lstStyle/>
          <a:p>
            <a:pPr defTabSz="914165"/>
            <a:r>
              <a:rPr lang="en-US" sz="2000">
                <a:solidFill>
                  <a:srgbClr val="000000"/>
                </a:solidFill>
                <a:latin typeface="Tahoma"/>
              </a:rPr>
              <a:t>Each thread’s </a:t>
            </a:r>
            <a:r>
              <a:rPr lang="en-US" sz="2000" b="1">
                <a:solidFill>
                  <a:srgbClr val="000000"/>
                </a:solidFill>
                <a:latin typeface="Tahoma"/>
              </a:rPr>
              <a:t>TotalAS</a:t>
            </a:r>
            <a:r>
              <a:rPr lang="en-US" sz="2000">
                <a:solidFill>
                  <a:srgbClr val="000000"/>
                </a:solidFill>
                <a:latin typeface="Tahoma"/>
              </a:rPr>
              <a:t> </a:t>
            </a:r>
            <a:r>
              <a:rPr lang="en-US" sz="2000" dirty="0">
                <a:solidFill>
                  <a:srgbClr val="000000"/>
                </a:solidFill>
                <a:latin typeface="Tahoma"/>
              </a:rPr>
              <a:t>computed as:</a:t>
            </a:r>
          </a:p>
          <a:p>
            <a:pPr defTabSz="914165"/>
            <a:endParaRPr lang="en-US" sz="900" dirty="0">
              <a:solidFill>
                <a:srgbClr val="000000"/>
              </a:solidFill>
              <a:latin typeface="Tahoma"/>
            </a:endParaRPr>
          </a:p>
          <a:p>
            <a:pPr algn="ctr" defTabSz="914165"/>
            <a:r>
              <a:rPr lang="en-US" sz="2000" i="1" dirty="0" err="1">
                <a:solidFill>
                  <a:srgbClr val="000000"/>
                </a:solidFill>
                <a:latin typeface="Times New Roman" pitchFamily="18" charset="0"/>
                <a:cs typeface="Times New Roman" pitchFamily="18" charset="0"/>
              </a:rPr>
              <a:t>TotalAS</a:t>
            </a:r>
            <a:r>
              <a:rPr lang="en-US" sz="2000" i="1" baseline="-25000" dirty="0" err="1">
                <a:solidFill>
                  <a:srgbClr val="000000"/>
                </a:solidFill>
                <a:latin typeface="Times New Roman" pitchFamily="18" charset="0"/>
                <a:cs typeface="Times New Roman" pitchFamily="18" charset="0"/>
              </a:rPr>
              <a:t>i</a:t>
            </a:r>
            <a:r>
              <a:rPr lang="en-US" sz="2000" i="1" dirty="0">
                <a:solidFill>
                  <a:srgbClr val="000000"/>
                </a:solidFill>
                <a:latin typeface="Times New Roman" pitchFamily="18" charset="0"/>
                <a:cs typeface="Times New Roman" pitchFamily="18" charset="0"/>
              </a:rPr>
              <a:t> </a:t>
            </a:r>
            <a:r>
              <a:rPr lang="en-US" sz="2000" i="1">
                <a:solidFill>
                  <a:srgbClr val="000000"/>
                </a:solidFill>
                <a:latin typeface="Times New Roman" pitchFamily="18" charset="0"/>
                <a:cs typeface="Times New Roman" pitchFamily="18" charset="0"/>
              </a:rPr>
              <a:t>= </a:t>
            </a:r>
            <a:r>
              <a:rPr lang="el-GR" sz="2000" i="1">
                <a:solidFill>
                  <a:srgbClr val="000000"/>
                </a:solidFill>
                <a:latin typeface="Times New Roman" pitchFamily="18" charset="0"/>
                <a:cs typeface="Times New Roman" pitchFamily="18" charset="0"/>
              </a:rPr>
              <a:t>α</a:t>
            </a:r>
            <a:r>
              <a:rPr lang="en-US" sz="2000" i="1">
                <a:solidFill>
                  <a:srgbClr val="000000"/>
                </a:solidFill>
                <a:latin typeface="Times New Roman" pitchFamily="18" charset="0"/>
                <a:cs typeface="Times New Roman" pitchFamily="18" charset="0"/>
              </a:rPr>
              <a:t> </a:t>
            </a:r>
            <a:r>
              <a:rPr lang="el-GR" sz="2000" i="1">
                <a:solidFill>
                  <a:srgbClr val="000000"/>
                </a:solidFill>
                <a:latin typeface="Times New Roman" pitchFamily="18" charset="0"/>
                <a:cs typeface="Times New Roman" pitchFamily="18" charset="0"/>
              </a:rPr>
              <a:t>·</a:t>
            </a:r>
            <a:r>
              <a:rPr lang="en-US" sz="2000" i="1">
                <a:solidFill>
                  <a:srgbClr val="000000"/>
                </a:solidFill>
                <a:latin typeface="Times New Roman" pitchFamily="18" charset="0"/>
                <a:cs typeface="Times New Roman" pitchFamily="18" charset="0"/>
              </a:rPr>
              <a:t> TotalAS</a:t>
            </a:r>
            <a:r>
              <a:rPr lang="en-US" sz="2000" i="1" baseline="-25000">
                <a:solidFill>
                  <a:srgbClr val="000000"/>
                </a:solidFill>
                <a:latin typeface="Times New Roman" pitchFamily="18" charset="0"/>
                <a:cs typeface="Times New Roman" pitchFamily="18" charset="0"/>
              </a:rPr>
              <a:t>i-1</a:t>
            </a:r>
            <a:r>
              <a:rPr lang="en-US" sz="2000" i="1">
                <a:solidFill>
                  <a:srgbClr val="000000"/>
                </a:solidFill>
                <a:latin typeface="Times New Roman" pitchFamily="18" charset="0"/>
                <a:cs typeface="Times New Roman" pitchFamily="18" charset="0"/>
              </a:rPr>
              <a:t> </a:t>
            </a:r>
            <a:r>
              <a:rPr lang="en-US" sz="2000" i="1" dirty="0">
                <a:solidFill>
                  <a:srgbClr val="000000"/>
                </a:solidFill>
                <a:latin typeface="Times New Roman" pitchFamily="18" charset="0"/>
                <a:cs typeface="Times New Roman" pitchFamily="18" charset="0"/>
              </a:rPr>
              <a:t>+ </a:t>
            </a:r>
            <a:r>
              <a:rPr lang="en-US" sz="2000" i="1">
                <a:solidFill>
                  <a:srgbClr val="000000"/>
                </a:solidFill>
                <a:latin typeface="Times New Roman" pitchFamily="18" charset="0"/>
                <a:cs typeface="Times New Roman" pitchFamily="18" charset="0"/>
              </a:rPr>
              <a:t>(1-</a:t>
            </a:r>
            <a:r>
              <a:rPr lang="el-GR" sz="2000" i="1">
                <a:solidFill>
                  <a:srgbClr val="000000"/>
                </a:solidFill>
                <a:latin typeface="Times New Roman" pitchFamily="18" charset="0"/>
                <a:cs typeface="Times New Roman" pitchFamily="18" charset="0"/>
              </a:rPr>
              <a:t> α</a:t>
            </a:r>
            <a:r>
              <a:rPr lang="en-US" sz="2000" i="1">
                <a:solidFill>
                  <a:srgbClr val="000000"/>
                </a:solidFill>
                <a:latin typeface="Times New Roman" pitchFamily="18" charset="0"/>
                <a:cs typeface="Times New Roman" pitchFamily="18" charset="0"/>
              </a:rPr>
              <a:t>)</a:t>
            </a:r>
            <a:r>
              <a:rPr lang="el-GR" sz="2000" i="1">
                <a:solidFill>
                  <a:srgbClr val="000000"/>
                </a:solidFill>
                <a:latin typeface="Times New Roman" pitchFamily="18" charset="0"/>
                <a:cs typeface="Times New Roman" pitchFamily="18" charset="0"/>
              </a:rPr>
              <a:t> ·</a:t>
            </a:r>
            <a:r>
              <a:rPr lang="en-US" sz="2000" i="1">
                <a:solidFill>
                  <a:srgbClr val="000000"/>
                </a:solidFill>
                <a:latin typeface="Times New Roman" pitchFamily="18" charset="0"/>
                <a:cs typeface="Times New Roman" pitchFamily="18" charset="0"/>
              </a:rPr>
              <a:t> AS</a:t>
            </a:r>
            <a:r>
              <a:rPr lang="en-US" sz="2000" i="1" baseline="-25000">
                <a:solidFill>
                  <a:srgbClr val="000000"/>
                </a:solidFill>
                <a:latin typeface="Times New Roman" pitchFamily="18" charset="0"/>
                <a:cs typeface="Times New Roman" pitchFamily="18" charset="0"/>
              </a:rPr>
              <a:t>i</a:t>
            </a:r>
            <a:endParaRPr lang="en-US" sz="2000" i="1" baseline="-25000" dirty="0">
              <a:solidFill>
                <a:srgbClr val="000000"/>
              </a:solidFill>
              <a:latin typeface="Times New Roman" pitchFamily="18" charset="0"/>
              <a:cs typeface="Times New Roman" pitchFamily="18" charset="0"/>
            </a:endParaRPr>
          </a:p>
          <a:p>
            <a:pPr algn="ctr" defTabSz="914165"/>
            <a:r>
              <a:rPr lang="en-US" sz="2000">
                <a:solidFill>
                  <a:srgbClr val="000000"/>
                </a:solidFill>
                <a:latin typeface="Tahoma"/>
              </a:rPr>
              <a:t>High </a:t>
            </a:r>
            <a:r>
              <a:rPr lang="el-GR" sz="2000" i="1">
                <a:solidFill>
                  <a:srgbClr val="000000"/>
                </a:solidFill>
                <a:latin typeface="Times New Roman" pitchFamily="18" charset="0"/>
                <a:cs typeface="Times New Roman" pitchFamily="18" charset="0"/>
              </a:rPr>
              <a:t>α</a:t>
            </a:r>
            <a:r>
              <a:rPr lang="en-US" sz="2000" i="1">
                <a:solidFill>
                  <a:srgbClr val="000000"/>
                </a:solidFill>
                <a:latin typeface="Times New Roman" pitchFamily="18" charset="0"/>
                <a:cs typeface="Times New Roman" pitchFamily="18" charset="0"/>
              </a:rPr>
              <a:t> </a:t>
            </a:r>
            <a:r>
              <a:rPr lang="en-US" sz="2000" i="1">
                <a:solidFill>
                  <a:srgbClr val="000000"/>
                </a:solidFill>
                <a:latin typeface="Times New Roman" pitchFamily="18" charset="0"/>
                <a:cs typeface="Times New Roman" pitchFamily="18" charset="0"/>
                <a:sym typeface="Wingdings" pitchFamily="2" charset="2"/>
              </a:rPr>
              <a:t> More bias towards history</a:t>
            </a:r>
            <a:endParaRPr lang="en-US" sz="2000">
              <a:solidFill>
                <a:srgbClr val="000000"/>
              </a:solidFill>
              <a:latin typeface="Times New Roman" pitchFamily="18" charset="0"/>
              <a:cs typeface="Times New Roman" pitchFamily="18" charset="0"/>
            </a:endParaRPr>
          </a:p>
          <a:p>
            <a:pPr defTabSz="914165"/>
            <a:endParaRPr sz="1600" dirty="0">
              <a:solidFill>
                <a:srgbClr val="000000"/>
              </a:solidFill>
              <a:latin typeface="Tahoma"/>
            </a:endParaRPr>
          </a:p>
          <a:p>
            <a:pPr defTabSz="914165"/>
            <a:r>
              <a:rPr lang="en-US" sz="2000" dirty="0">
                <a:solidFill>
                  <a:srgbClr val="000000"/>
                </a:solidFill>
                <a:latin typeface="Tahoma"/>
              </a:rPr>
              <a:t>Threads are ranked</a:t>
            </a:r>
            <a:r>
              <a:rPr lang="en-US" sz="2000">
                <a:solidFill>
                  <a:srgbClr val="000000"/>
                </a:solidFill>
                <a:latin typeface="Tahoma"/>
              </a:rPr>
              <a:t>, favoring threads with lower TotalAS</a:t>
            </a:r>
            <a:endParaRPr lang="en-US" sz="2000" dirty="0">
              <a:solidFill>
                <a:srgbClr val="000000"/>
              </a:solidFill>
              <a:latin typeface="Tahoma"/>
            </a:endParaRPr>
          </a:p>
        </p:txBody>
      </p:sp>
      <p:sp>
        <p:nvSpPr>
          <p:cNvPr id="26" name="Rectangle 25"/>
          <p:cNvSpPr/>
          <p:nvPr/>
        </p:nvSpPr>
        <p:spPr>
          <a:xfrm>
            <a:off x="952448" y="5500702"/>
            <a:ext cx="7429552" cy="571504"/>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rtlCol="0" anchor="ctr"/>
          <a:lstStyle/>
          <a:p>
            <a:pPr defTabSz="914165"/>
            <a:r>
              <a:rPr lang="en-US" sz="2000">
                <a:solidFill>
                  <a:srgbClr val="000000"/>
                </a:solidFill>
                <a:latin typeface="Tahoma"/>
              </a:rPr>
              <a:t>Threads are serviced according to their ranking</a:t>
            </a:r>
          </a:p>
        </p:txBody>
      </p:sp>
      <p:sp>
        <p:nvSpPr>
          <p:cNvPr id="27" name="Down Arrow 26"/>
          <p:cNvSpPr/>
          <p:nvPr/>
        </p:nvSpPr>
        <p:spPr>
          <a:xfrm>
            <a:off x="3929059" y="4786323"/>
            <a:ext cx="928694" cy="71438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defTabSz="914165"/>
            <a:endParaRPr lang="en-US">
              <a:solidFill>
                <a:srgbClr val="FFFFFF"/>
              </a:solidFill>
              <a:latin typeface="Tahoma"/>
            </a:endParaRPr>
          </a:p>
        </p:txBody>
      </p:sp>
      <p:sp>
        <p:nvSpPr>
          <p:cNvPr id="8" name="Rectangle 7"/>
          <p:cNvSpPr/>
          <p:nvPr/>
        </p:nvSpPr>
        <p:spPr>
          <a:xfrm>
            <a:off x="428596" y="1071546"/>
            <a:ext cx="2571768" cy="357190"/>
          </a:xfrm>
          <a:prstGeom prst="rect">
            <a:avLst/>
          </a:prstGeom>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r>
              <a:rPr lang="en-US" sz="2000" b="1">
                <a:solidFill>
                  <a:srgbClr val="FFFFFF"/>
                </a:solidFill>
                <a:latin typeface="Tahoma"/>
              </a:rPr>
              <a:t>During a quantum</a:t>
            </a:r>
          </a:p>
        </p:txBody>
      </p:sp>
      <p:sp>
        <p:nvSpPr>
          <p:cNvPr id="9" name="Rectangle 8"/>
          <p:cNvSpPr/>
          <p:nvPr/>
        </p:nvSpPr>
        <p:spPr>
          <a:xfrm>
            <a:off x="428596" y="2714620"/>
            <a:ext cx="2571768" cy="357190"/>
          </a:xfrm>
          <a:prstGeom prst="rect">
            <a:avLst/>
          </a:prstGeom>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r>
              <a:rPr lang="en-US" sz="2000" b="1">
                <a:solidFill>
                  <a:srgbClr val="FFFFFF"/>
                </a:solidFill>
                <a:latin typeface="Tahoma"/>
              </a:rPr>
              <a:t>End of a quantum</a:t>
            </a:r>
          </a:p>
        </p:txBody>
      </p:sp>
      <p:sp>
        <p:nvSpPr>
          <p:cNvPr id="10" name="Rectangle 9"/>
          <p:cNvSpPr/>
          <p:nvPr/>
        </p:nvSpPr>
        <p:spPr>
          <a:xfrm>
            <a:off x="461906" y="5143512"/>
            <a:ext cx="2357454" cy="357190"/>
          </a:xfrm>
          <a:prstGeom prst="rect">
            <a:avLst/>
          </a:prstGeom>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algn="ctr" defTabSz="914165"/>
            <a:r>
              <a:rPr lang="en-US" sz="2000" b="1">
                <a:solidFill>
                  <a:srgbClr val="FFFFFF"/>
                </a:solidFill>
                <a:latin typeface="Tahoma"/>
              </a:rPr>
              <a:t>Next quantum</a:t>
            </a:r>
          </a:p>
        </p:txBody>
      </p:sp>
      <p:sp>
        <p:nvSpPr>
          <p:cNvPr id="11" name="Slide Number Placeholder 10"/>
          <p:cNvSpPr>
            <a:spLocks noGrp="1"/>
          </p:cNvSpPr>
          <p:nvPr>
            <p:ph type="sldNum" sz="quarter" idx="11"/>
          </p:nvPr>
        </p:nvSpPr>
        <p:spPr/>
        <p:txBody>
          <a:bodyPr/>
          <a:lstStyle/>
          <a:p>
            <a:fld id="{323594FA-E141-4234-AE05-360401972BE7}" type="slidenum">
              <a:rPr lang="en-US" altLang="en-US" smtClean="0">
                <a:solidFill>
                  <a:srgbClr val="000000"/>
                </a:solidFill>
              </a:rPr>
              <a:pPr/>
              <a:t>65</a:t>
            </a:fld>
            <a:endParaRPr lang="en-US" altLang="en-US">
              <a:solidFill>
                <a:srgbClr val="000000"/>
              </a:solidFill>
            </a:endParaRPr>
          </a:p>
        </p:txBody>
      </p:sp>
      <p:sp>
        <p:nvSpPr>
          <p:cNvPr id="23" name="Down Arrow 22"/>
          <p:cNvSpPr/>
          <p:nvPr/>
        </p:nvSpPr>
        <p:spPr>
          <a:xfrm>
            <a:off x="3929059" y="2357430"/>
            <a:ext cx="928694" cy="71438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9" rIns="91416" bIns="45709" rtlCol="0" anchor="ctr"/>
          <a:lstStyle/>
          <a:p>
            <a:pPr defTabSz="914165"/>
            <a:endParaRPr lang="en-US">
              <a:solidFill>
                <a:srgbClr val="FFFFFF"/>
              </a:solidFill>
              <a:latin typeface="Tahoma"/>
            </a:endParaRPr>
          </a:p>
        </p:txBody>
      </p:sp>
    </p:spTree>
    <p:extLst>
      <p:ext uri="{BB962C8B-B14F-4D97-AF65-F5344CB8AC3E}">
        <p14:creationId xmlns:p14="http://schemas.microsoft.com/office/powerpoint/2010/main" val="22650968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bg/>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animBg="1"/>
      <p:bldP spid="26" grpId="0" animBg="1"/>
      <p:bldP spid="27" grpId="0" animBg="1"/>
      <p:bldP spid="9" grpId="0" animBg="1"/>
      <p:bldP spid="10" grpId="0" animBg="1"/>
      <p:bldP spid="2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ATLAS Scheduling Algorithm</a:t>
            </a:r>
            <a:endParaRPr lang="en-US" dirty="0"/>
          </a:p>
        </p:txBody>
      </p:sp>
      <p:sp>
        <p:nvSpPr>
          <p:cNvPr id="3" name="Content Placeholder 2"/>
          <p:cNvSpPr>
            <a:spLocks noGrp="1"/>
          </p:cNvSpPr>
          <p:nvPr>
            <p:ph idx="1"/>
          </p:nvPr>
        </p:nvSpPr>
        <p:spPr>
          <a:xfrm>
            <a:off x="500034" y="1000113"/>
            <a:ext cx="8258172" cy="4525963"/>
          </a:xfrm>
        </p:spPr>
        <p:txBody>
          <a:bodyPr>
            <a:normAutofit/>
          </a:bodyPr>
          <a:lstStyle/>
          <a:p>
            <a:pPr marL="0" indent="0">
              <a:buClr>
                <a:schemeClr val="tx1"/>
              </a:buClr>
              <a:buSzPct val="100000"/>
              <a:buNone/>
            </a:pPr>
            <a:r>
              <a:rPr lang="en-US" sz="3400" b="1"/>
              <a:t>ATLAS</a:t>
            </a:r>
          </a:p>
          <a:p>
            <a:pPr marL="0" indent="0">
              <a:buClr>
                <a:schemeClr val="tx1"/>
              </a:buClr>
              <a:buSzPct val="100000"/>
              <a:buFont typeface="Wingdings" pitchFamily="2" charset="2"/>
              <a:buChar char="§"/>
            </a:pPr>
            <a:r>
              <a:rPr lang="en-US" b="1" smtClean="0">
                <a:solidFill>
                  <a:srgbClr val="FF0000"/>
                </a:solidFill>
              </a:rPr>
              <a:t> A</a:t>
            </a:r>
            <a:r>
              <a:rPr lang="en-US" smtClean="0"/>
              <a:t>daptive </a:t>
            </a:r>
            <a:r>
              <a:rPr lang="en-US" dirty="0" smtClean="0"/>
              <a:t>per-</a:t>
            </a:r>
            <a:r>
              <a:rPr lang="en-US" b="1" dirty="0" smtClean="0">
                <a:solidFill>
                  <a:srgbClr val="FF0000"/>
                </a:solidFill>
              </a:rPr>
              <a:t>T</a:t>
            </a:r>
            <a:r>
              <a:rPr lang="en-US" dirty="0" smtClean="0"/>
              <a:t>hread </a:t>
            </a:r>
            <a:r>
              <a:rPr lang="en-US" b="1" dirty="0" smtClean="0">
                <a:solidFill>
                  <a:srgbClr val="FF0000"/>
                </a:solidFill>
              </a:rPr>
              <a:t>L</a:t>
            </a:r>
            <a:r>
              <a:rPr lang="en-US" dirty="0" smtClean="0"/>
              <a:t>east </a:t>
            </a:r>
            <a:r>
              <a:rPr lang="en-US" b="1" dirty="0" smtClean="0">
                <a:solidFill>
                  <a:srgbClr val="FF0000"/>
                </a:solidFill>
              </a:rPr>
              <a:t>A</a:t>
            </a:r>
            <a:r>
              <a:rPr lang="en-US" dirty="0" smtClean="0"/>
              <a:t>ttained </a:t>
            </a:r>
            <a:r>
              <a:rPr lang="en-US" b="1" dirty="0" smtClean="0">
                <a:solidFill>
                  <a:srgbClr val="FF0000"/>
                </a:solidFill>
              </a:rPr>
              <a:t>S</a:t>
            </a:r>
            <a:r>
              <a:rPr lang="en-US" dirty="0" smtClean="0"/>
              <a:t>ervice</a:t>
            </a:r>
          </a:p>
          <a:p>
            <a:pPr marL="0" indent="0">
              <a:buNone/>
            </a:pPr>
            <a:endParaRPr lang="en-US" dirty="0" smtClean="0"/>
          </a:p>
          <a:p>
            <a:pPr marL="0" indent="0">
              <a:buClr>
                <a:schemeClr val="tx1"/>
              </a:buClr>
              <a:buSzPct val="100000"/>
              <a:buFont typeface="Wingdings" pitchFamily="2" charset="2"/>
              <a:buChar char="§"/>
            </a:pPr>
            <a:r>
              <a:rPr lang="en-US" smtClean="0"/>
              <a:t> Request prioritization order</a:t>
            </a:r>
          </a:p>
          <a:p>
            <a:pPr marL="514220" indent="-514220">
              <a:buNone/>
            </a:pPr>
            <a:r>
              <a:rPr lang="en-US" smtClean="0"/>
              <a:t> 1. </a:t>
            </a:r>
            <a:r>
              <a:rPr lang="en-US" b="1" smtClean="0"/>
              <a:t>Prevent starvation</a:t>
            </a:r>
            <a:r>
              <a:rPr lang="en-US" smtClean="0"/>
              <a:t>: Over threshold request</a:t>
            </a:r>
            <a:endParaRPr lang="en-US" dirty="0" smtClean="0"/>
          </a:p>
          <a:p>
            <a:pPr marL="514220" indent="-514220">
              <a:buNone/>
            </a:pPr>
            <a:r>
              <a:rPr lang="en-US" smtClean="0">
                <a:solidFill>
                  <a:srgbClr val="FF0000"/>
                </a:solidFill>
              </a:rPr>
              <a:t> 2. </a:t>
            </a:r>
            <a:r>
              <a:rPr lang="en-US" b="1" smtClean="0">
                <a:solidFill>
                  <a:srgbClr val="FF0000"/>
                </a:solidFill>
              </a:rPr>
              <a:t>Maximize performance</a:t>
            </a:r>
            <a:r>
              <a:rPr lang="en-US" smtClean="0">
                <a:solidFill>
                  <a:srgbClr val="FF0000"/>
                </a:solidFill>
              </a:rPr>
              <a:t>: Higher LAS rank</a:t>
            </a:r>
            <a:endParaRPr lang="en-US" dirty="0" smtClean="0">
              <a:solidFill>
                <a:srgbClr val="FF0000"/>
              </a:solidFill>
            </a:endParaRPr>
          </a:p>
          <a:p>
            <a:pPr marL="514220" indent="-514220">
              <a:buNone/>
            </a:pPr>
            <a:r>
              <a:rPr lang="en-US" smtClean="0"/>
              <a:t> 3. </a:t>
            </a:r>
            <a:r>
              <a:rPr lang="en-US" b="1" smtClean="0"/>
              <a:t>Exploit locality</a:t>
            </a:r>
            <a:r>
              <a:rPr lang="en-US" smtClean="0"/>
              <a:t>: Row-hit request</a:t>
            </a:r>
            <a:endParaRPr lang="en-US" dirty="0" smtClean="0"/>
          </a:p>
          <a:p>
            <a:pPr marL="514220" indent="-514220">
              <a:buNone/>
            </a:pPr>
            <a:r>
              <a:rPr lang="en-US" smtClean="0"/>
              <a:t> 4. </a:t>
            </a:r>
            <a:r>
              <a:rPr lang="en-US" b="1" smtClean="0"/>
              <a:t>Tie-breaker</a:t>
            </a:r>
            <a:r>
              <a:rPr lang="en-US" smtClean="0"/>
              <a:t>: Oldest request</a:t>
            </a:r>
            <a:endParaRPr lang="en-US" dirty="0" smtClean="0"/>
          </a:p>
          <a:p>
            <a:pPr marL="0" indent="0">
              <a:buNone/>
            </a:pPr>
            <a:endParaRPr lang="en-US" dirty="0"/>
          </a:p>
        </p:txBody>
      </p:sp>
      <p:sp>
        <p:nvSpPr>
          <p:cNvPr id="6" name="Slide Number Placeholder 5"/>
          <p:cNvSpPr>
            <a:spLocks noGrp="1"/>
          </p:cNvSpPr>
          <p:nvPr>
            <p:ph type="sldNum" sz="quarter" idx="11"/>
          </p:nvPr>
        </p:nvSpPr>
        <p:spPr/>
        <p:txBody>
          <a:bodyPr/>
          <a:lstStyle/>
          <a:p>
            <a:fld id="{4C76AC29-6A0F-4B9E-B956-3C9EFFA38962}" type="slidenum">
              <a:rPr lang="en-US" smtClean="0">
                <a:solidFill>
                  <a:srgbClr val="000000"/>
                </a:solidFill>
              </a:rPr>
              <a:pPr/>
              <a:t>66</a:t>
            </a:fld>
            <a:endParaRPr lang="en-US">
              <a:solidFill>
                <a:srgbClr val="000000"/>
              </a:solidFill>
            </a:endParaRPr>
          </a:p>
        </p:txBody>
      </p:sp>
      <p:sp>
        <p:nvSpPr>
          <p:cNvPr id="7" name="Rectangle 6"/>
          <p:cNvSpPr/>
          <p:nvPr/>
        </p:nvSpPr>
        <p:spPr>
          <a:xfrm>
            <a:off x="500034" y="2928934"/>
            <a:ext cx="8072494" cy="42862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8" name="Rectangle 7"/>
          <p:cNvSpPr/>
          <p:nvPr/>
        </p:nvSpPr>
        <p:spPr>
          <a:xfrm>
            <a:off x="500034" y="3357562"/>
            <a:ext cx="8072494" cy="42862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9" name="Rectangle 8"/>
          <p:cNvSpPr/>
          <p:nvPr/>
        </p:nvSpPr>
        <p:spPr>
          <a:xfrm>
            <a:off x="500034" y="3786190"/>
            <a:ext cx="8072494" cy="42862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0" name="Rectangle 9"/>
          <p:cNvSpPr/>
          <p:nvPr/>
        </p:nvSpPr>
        <p:spPr>
          <a:xfrm>
            <a:off x="500034" y="4214818"/>
            <a:ext cx="8072494" cy="42862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1" name="Rectangle 10"/>
          <p:cNvSpPr/>
          <p:nvPr/>
        </p:nvSpPr>
        <p:spPr>
          <a:xfrm>
            <a:off x="500034" y="3357562"/>
            <a:ext cx="8072494" cy="4286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2" name="Rectangle 11"/>
          <p:cNvSpPr/>
          <p:nvPr/>
        </p:nvSpPr>
        <p:spPr>
          <a:xfrm>
            <a:off x="571472" y="5553108"/>
            <a:ext cx="8001056" cy="519098"/>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lIns="91416" tIns="45709" rIns="91416" bIns="45709" rtlCol="0" anchor="ctr" anchorCtr="0"/>
          <a:lstStyle/>
          <a:p>
            <a:pPr algn="ctr" defTabSz="914165"/>
            <a:r>
              <a:rPr lang="en-US" sz="2200">
                <a:solidFill>
                  <a:srgbClr val="000000"/>
                </a:solidFill>
                <a:latin typeface="Tahoma"/>
              </a:rPr>
              <a:t>How to coordinate MCs to agree upon a consistent ranking?</a:t>
            </a:r>
            <a:endParaRPr lang="en-US" sz="2200" dirty="0">
              <a:solidFill>
                <a:srgbClr val="000000"/>
              </a:solidFill>
              <a:latin typeface="Tahoma"/>
            </a:endParaRPr>
          </a:p>
        </p:txBody>
      </p:sp>
    </p:spTree>
    <p:extLst>
      <p:ext uri="{BB962C8B-B14F-4D97-AF65-F5344CB8AC3E}">
        <p14:creationId xmlns:p14="http://schemas.microsoft.com/office/powerpoint/2010/main" val="36690490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34"/>
          <p:cNvGraphicFramePr/>
          <p:nvPr/>
        </p:nvGraphicFramePr>
        <p:xfrm>
          <a:off x="500034" y="1607457"/>
          <a:ext cx="8215370" cy="371477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mtClean="0"/>
              <a:t>System Throughput: 24-Core System</a:t>
            </a:r>
            <a:endParaRPr lang="en-US"/>
          </a:p>
        </p:txBody>
      </p:sp>
      <p:sp>
        <p:nvSpPr>
          <p:cNvPr id="4" name="Slide Number Placeholder 3"/>
          <p:cNvSpPr>
            <a:spLocks noGrp="1"/>
          </p:cNvSpPr>
          <p:nvPr>
            <p:ph type="sldNum" sz="quarter" idx="11"/>
          </p:nvPr>
        </p:nvSpPr>
        <p:spPr/>
        <p:txBody>
          <a:bodyPr/>
          <a:lstStyle/>
          <a:p>
            <a:fld id="{4C76AC29-6A0F-4B9E-B956-3C9EFFA38962}" type="slidenum">
              <a:rPr lang="en-US" smtClean="0">
                <a:solidFill>
                  <a:srgbClr val="000000"/>
                </a:solidFill>
              </a:rPr>
              <a:pPr/>
              <a:t>67</a:t>
            </a:fld>
            <a:endParaRPr lang="en-US">
              <a:solidFill>
                <a:srgbClr val="000000"/>
              </a:solidFill>
            </a:endParaRPr>
          </a:p>
        </p:txBody>
      </p:sp>
      <p:sp>
        <p:nvSpPr>
          <p:cNvPr id="10" name="TextBox 9"/>
          <p:cNvSpPr txBox="1"/>
          <p:nvPr/>
        </p:nvSpPr>
        <p:spPr>
          <a:xfrm>
            <a:off x="1928794" y="1000108"/>
            <a:ext cx="5357850" cy="553998"/>
          </a:xfrm>
          <a:prstGeom prst="rect">
            <a:avLst/>
          </a:prstGeom>
          <a:noFill/>
        </p:spPr>
        <p:txBody>
          <a:bodyPr wrap="square" lIns="91416" tIns="45709" rIns="91416" bIns="45709" rtlCol="0">
            <a:spAutoFit/>
          </a:bodyPr>
          <a:lstStyle/>
          <a:p>
            <a:pPr algn="ctr" defTabSz="914165"/>
            <a:r>
              <a:rPr lang="en-US" sz="3000">
                <a:solidFill>
                  <a:srgbClr val="000000"/>
                </a:solidFill>
                <a:latin typeface="Times New Roman" pitchFamily="18" charset="0"/>
                <a:cs typeface="Times New Roman" pitchFamily="18" charset="0"/>
              </a:rPr>
              <a:t>System throughput = ∑ Speedup</a:t>
            </a:r>
          </a:p>
        </p:txBody>
      </p:sp>
      <p:sp>
        <p:nvSpPr>
          <p:cNvPr id="11" name="Content Placeholder 2"/>
          <p:cNvSpPr txBox="1">
            <a:spLocks/>
          </p:cNvSpPr>
          <p:nvPr/>
        </p:nvSpPr>
        <p:spPr>
          <a:xfrm>
            <a:off x="457200" y="5286393"/>
            <a:ext cx="8229600" cy="839775"/>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vert="horz" lIns="91416" tIns="45709" rIns="91416" bIns="45709" rtlCol="0">
            <a:normAutofit/>
          </a:bodyPr>
          <a:lstStyle/>
          <a:p>
            <a:pPr algn="ctr" defTabSz="914165">
              <a:spcBef>
                <a:spcPct val="20000"/>
              </a:spcBef>
              <a:defRPr/>
            </a:pPr>
            <a:r>
              <a:rPr lang="en-US" sz="2400" dirty="0">
                <a:solidFill>
                  <a:srgbClr val="000000"/>
                </a:solidFill>
                <a:latin typeface="Tahoma"/>
              </a:rPr>
              <a:t>ATLAS consistently provides higher system throughput than all previous scheduling algorithms</a:t>
            </a:r>
          </a:p>
        </p:txBody>
      </p:sp>
      <p:sp>
        <p:nvSpPr>
          <p:cNvPr id="12" name="Rectangle 11"/>
          <p:cNvSpPr/>
          <p:nvPr/>
        </p:nvSpPr>
        <p:spPr>
          <a:xfrm>
            <a:off x="2143108" y="3536282"/>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r>
              <a:rPr lang="en-US" sz="1600" b="1">
                <a:solidFill>
                  <a:srgbClr val="FF0000"/>
                </a:solidFill>
                <a:latin typeface="Tahoma"/>
              </a:rPr>
              <a:t>17.0%</a:t>
            </a:r>
          </a:p>
        </p:txBody>
      </p:sp>
      <p:sp>
        <p:nvSpPr>
          <p:cNvPr id="13" name="Right Arrow 12"/>
          <p:cNvSpPr/>
          <p:nvPr/>
        </p:nvSpPr>
        <p:spPr>
          <a:xfrm rot="9942996">
            <a:off x="1546521" y="2584192"/>
            <a:ext cx="6816507" cy="366793"/>
          </a:xfrm>
          <a:prstGeom prst="rightArrow">
            <a:avLst>
              <a:gd name="adj1" fmla="val 42475"/>
              <a:gd name="adj2" fmla="val 144280"/>
            </a:avLst>
          </a:prstGeom>
          <a:solidFill>
            <a:srgbClr val="FF000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36" name="Rectangle 35"/>
          <p:cNvSpPr/>
          <p:nvPr/>
        </p:nvSpPr>
        <p:spPr>
          <a:xfrm>
            <a:off x="3571868" y="3107654"/>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r>
              <a:rPr lang="en-US" sz="1600" b="1">
                <a:solidFill>
                  <a:srgbClr val="FF0000"/>
                </a:solidFill>
                <a:latin typeface="Tahoma"/>
              </a:rPr>
              <a:t>9.8%</a:t>
            </a:r>
          </a:p>
        </p:txBody>
      </p:sp>
      <p:sp>
        <p:nvSpPr>
          <p:cNvPr id="37" name="Rectangle 36"/>
          <p:cNvSpPr/>
          <p:nvPr/>
        </p:nvSpPr>
        <p:spPr>
          <a:xfrm>
            <a:off x="5000628" y="2750464"/>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r>
              <a:rPr lang="en-US" sz="1600" b="1">
                <a:solidFill>
                  <a:srgbClr val="FF0000"/>
                </a:solidFill>
                <a:latin typeface="Tahoma"/>
              </a:rPr>
              <a:t>8.4%</a:t>
            </a:r>
          </a:p>
        </p:txBody>
      </p:sp>
      <p:sp>
        <p:nvSpPr>
          <p:cNvPr id="38" name="Rectangle 37"/>
          <p:cNvSpPr/>
          <p:nvPr/>
        </p:nvSpPr>
        <p:spPr>
          <a:xfrm>
            <a:off x="6429388" y="2393274"/>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r>
              <a:rPr lang="en-US" sz="1600" b="1">
                <a:solidFill>
                  <a:srgbClr val="FF0000"/>
                </a:solidFill>
                <a:latin typeface="Tahoma"/>
              </a:rPr>
              <a:t>5.9%</a:t>
            </a:r>
          </a:p>
        </p:txBody>
      </p:sp>
      <p:sp>
        <p:nvSpPr>
          <p:cNvPr id="39" name="Rectangle 38"/>
          <p:cNvSpPr/>
          <p:nvPr/>
        </p:nvSpPr>
        <p:spPr>
          <a:xfrm>
            <a:off x="7929586" y="1964646"/>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r>
              <a:rPr lang="en-US" sz="1600" b="1">
                <a:solidFill>
                  <a:srgbClr val="FF0000"/>
                </a:solidFill>
                <a:latin typeface="Tahoma"/>
              </a:rPr>
              <a:t>3.5%</a:t>
            </a:r>
          </a:p>
        </p:txBody>
      </p:sp>
      <p:sp>
        <p:nvSpPr>
          <p:cNvPr id="14" name="TextBox 13"/>
          <p:cNvSpPr txBox="1"/>
          <p:nvPr/>
        </p:nvSpPr>
        <p:spPr>
          <a:xfrm rot="16200000">
            <a:off x="-570405" y="3086069"/>
            <a:ext cx="2571767" cy="400110"/>
          </a:xfrm>
          <a:prstGeom prst="rect">
            <a:avLst/>
          </a:prstGeom>
          <a:solidFill>
            <a:schemeClr val="bg1"/>
          </a:solidFill>
        </p:spPr>
        <p:txBody>
          <a:bodyPr wrap="square" lIns="91416" tIns="45709" rIns="91416" bIns="45709" rtlCol="0">
            <a:spAutoFit/>
          </a:bodyPr>
          <a:lstStyle/>
          <a:p>
            <a:pPr algn="ctr" defTabSz="914165"/>
            <a:r>
              <a:rPr lang="en-US" sz="2000">
                <a:solidFill>
                  <a:srgbClr val="000000"/>
                </a:solidFill>
                <a:latin typeface="Tahoma"/>
              </a:rPr>
              <a:t>System throughput</a:t>
            </a:r>
          </a:p>
        </p:txBody>
      </p:sp>
      <p:sp>
        <p:nvSpPr>
          <p:cNvPr id="15" name="TextBox 14"/>
          <p:cNvSpPr txBox="1"/>
          <p:nvPr/>
        </p:nvSpPr>
        <p:spPr>
          <a:xfrm>
            <a:off x="3286122" y="4942334"/>
            <a:ext cx="3429023" cy="430887"/>
          </a:xfrm>
          <a:prstGeom prst="rect">
            <a:avLst/>
          </a:prstGeom>
          <a:solidFill>
            <a:schemeClr val="bg1"/>
          </a:solidFill>
        </p:spPr>
        <p:txBody>
          <a:bodyPr wrap="square" lIns="91416" tIns="45709" rIns="91416" bIns="45709" rtlCol="0">
            <a:spAutoFit/>
          </a:bodyPr>
          <a:lstStyle/>
          <a:p>
            <a:pPr algn="ctr" defTabSz="914165"/>
            <a:r>
              <a:rPr lang="en-US" sz="2200" dirty="0">
                <a:solidFill>
                  <a:srgbClr val="000000"/>
                </a:solidFill>
                <a:latin typeface="Tahoma"/>
              </a:rPr>
              <a:t># of memory controllers</a:t>
            </a:r>
          </a:p>
        </p:txBody>
      </p:sp>
    </p:spTree>
    <p:extLst>
      <p:ext uri="{BB962C8B-B14F-4D97-AF65-F5344CB8AC3E}">
        <p14:creationId xmlns:p14="http://schemas.microsoft.com/office/powerpoint/2010/main" val="28711628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36" grpId="0"/>
      <p:bldP spid="37" grpId="0"/>
      <p:bldP spid="38" grpId="0"/>
      <p:bldP spid="3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500035" y="1214422"/>
          <a:ext cx="8143932" cy="378621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mtClean="0"/>
              <a:t>System Throughput: 4-MC System</a:t>
            </a:r>
            <a:endParaRPr lang="en-US" dirty="0"/>
          </a:p>
        </p:txBody>
      </p:sp>
      <p:sp>
        <p:nvSpPr>
          <p:cNvPr id="3" name="Content Placeholder 2"/>
          <p:cNvSpPr>
            <a:spLocks noGrp="1"/>
          </p:cNvSpPr>
          <p:nvPr>
            <p:ph idx="1"/>
          </p:nvPr>
        </p:nvSpPr>
        <p:spPr>
          <a:xfrm>
            <a:off x="464315" y="5286388"/>
            <a:ext cx="8215370" cy="785818"/>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anchor="ctr" anchorCtr="0">
            <a:normAutofit/>
          </a:bodyPr>
          <a:lstStyle/>
          <a:p>
            <a:pPr marL="0" indent="0" algn="ctr">
              <a:buNone/>
            </a:pPr>
            <a:r>
              <a:rPr lang="en-US" sz="2200">
                <a:solidFill>
                  <a:schemeClr val="tx1"/>
                </a:solidFill>
              </a:rPr>
              <a:t># of cores increases </a:t>
            </a:r>
            <a:r>
              <a:rPr lang="en-US" sz="2200">
                <a:solidFill>
                  <a:schemeClr val="tx1"/>
                </a:solidFill>
                <a:sym typeface="Wingdings" pitchFamily="2" charset="2"/>
              </a:rPr>
              <a:t> ATLAS performance benefit increases </a:t>
            </a:r>
            <a:endParaRPr lang="en-US" sz="2200" dirty="0">
              <a:solidFill>
                <a:schemeClr val="tx1"/>
              </a:solidFill>
            </a:endParaRPr>
          </a:p>
        </p:txBody>
      </p:sp>
      <p:sp>
        <p:nvSpPr>
          <p:cNvPr id="4" name="Slide Number Placeholder 3"/>
          <p:cNvSpPr>
            <a:spLocks noGrp="1"/>
          </p:cNvSpPr>
          <p:nvPr>
            <p:ph type="sldNum" sz="quarter" idx="11"/>
          </p:nvPr>
        </p:nvSpPr>
        <p:spPr/>
        <p:txBody>
          <a:bodyPr/>
          <a:lstStyle/>
          <a:p>
            <a:fld id="{4C76AC29-6A0F-4B9E-B956-3C9EFFA38962}" type="slidenum">
              <a:rPr lang="en-US" smtClean="0">
                <a:solidFill>
                  <a:srgbClr val="000000"/>
                </a:solidFill>
              </a:rPr>
              <a:pPr/>
              <a:t>68</a:t>
            </a:fld>
            <a:endParaRPr lang="en-US">
              <a:solidFill>
                <a:srgbClr val="000000"/>
              </a:solidFill>
            </a:endParaRPr>
          </a:p>
        </p:txBody>
      </p:sp>
      <p:sp>
        <p:nvSpPr>
          <p:cNvPr id="32" name="Right Arrow 31"/>
          <p:cNvSpPr/>
          <p:nvPr/>
        </p:nvSpPr>
        <p:spPr>
          <a:xfrm rot="20788901">
            <a:off x="1566790" y="2077485"/>
            <a:ext cx="6816507" cy="366793"/>
          </a:xfrm>
          <a:prstGeom prst="rightArrow">
            <a:avLst>
              <a:gd name="adj1" fmla="val 42475"/>
              <a:gd name="adj2" fmla="val 144280"/>
            </a:avLst>
          </a:prstGeom>
          <a:solidFill>
            <a:srgbClr val="FF0000"/>
          </a:solidFill>
        </p:spPr>
        <p:style>
          <a:lnRef idx="0">
            <a:schemeClr val="accent2"/>
          </a:lnRef>
          <a:fillRef idx="3">
            <a:schemeClr val="accent2"/>
          </a:fillRef>
          <a:effectRef idx="3">
            <a:schemeClr val="accent2"/>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7" name="Rectangle 6"/>
          <p:cNvSpPr/>
          <p:nvPr/>
        </p:nvSpPr>
        <p:spPr>
          <a:xfrm>
            <a:off x="1928794" y="3071810"/>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r>
              <a:rPr lang="en-US" sz="1600" b="1">
                <a:solidFill>
                  <a:srgbClr val="FF0000"/>
                </a:solidFill>
                <a:latin typeface="Tahoma"/>
              </a:rPr>
              <a:t>1.1%</a:t>
            </a:r>
          </a:p>
        </p:txBody>
      </p:sp>
      <p:sp>
        <p:nvSpPr>
          <p:cNvPr id="9" name="Rectangle 8"/>
          <p:cNvSpPr/>
          <p:nvPr/>
        </p:nvSpPr>
        <p:spPr>
          <a:xfrm>
            <a:off x="3357554" y="2857496"/>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r>
              <a:rPr lang="en-US" sz="1600" b="1">
                <a:solidFill>
                  <a:srgbClr val="FF0000"/>
                </a:solidFill>
                <a:latin typeface="Tahoma"/>
              </a:rPr>
              <a:t>3.5%</a:t>
            </a:r>
          </a:p>
        </p:txBody>
      </p:sp>
      <p:sp>
        <p:nvSpPr>
          <p:cNvPr id="10" name="Rectangle 9"/>
          <p:cNvSpPr/>
          <p:nvPr/>
        </p:nvSpPr>
        <p:spPr>
          <a:xfrm>
            <a:off x="4786314" y="2428868"/>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r>
              <a:rPr lang="en-US" sz="1600" b="1">
                <a:solidFill>
                  <a:srgbClr val="FF0000"/>
                </a:solidFill>
                <a:latin typeface="Tahoma"/>
              </a:rPr>
              <a:t>4.0%</a:t>
            </a:r>
          </a:p>
        </p:txBody>
      </p:sp>
      <p:sp>
        <p:nvSpPr>
          <p:cNvPr id="11" name="Rectangle 10"/>
          <p:cNvSpPr/>
          <p:nvPr/>
        </p:nvSpPr>
        <p:spPr>
          <a:xfrm>
            <a:off x="6215074" y="2000240"/>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r>
              <a:rPr lang="en-US" sz="1600" b="1">
                <a:solidFill>
                  <a:srgbClr val="FF0000"/>
                </a:solidFill>
                <a:latin typeface="Tahoma"/>
              </a:rPr>
              <a:t>8.4%</a:t>
            </a:r>
          </a:p>
        </p:txBody>
      </p:sp>
      <p:sp>
        <p:nvSpPr>
          <p:cNvPr id="12" name="Rectangle 11"/>
          <p:cNvSpPr/>
          <p:nvPr/>
        </p:nvSpPr>
        <p:spPr>
          <a:xfrm>
            <a:off x="7643834" y="1714488"/>
            <a:ext cx="785818" cy="3571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45709" rIns="0" bIns="45709" rtlCol="0" anchor="ctr"/>
          <a:lstStyle/>
          <a:p>
            <a:pPr algn="ctr" defTabSz="914165"/>
            <a:r>
              <a:rPr lang="en-US" sz="1600" b="1">
                <a:solidFill>
                  <a:srgbClr val="FF0000"/>
                </a:solidFill>
                <a:latin typeface="Tahoma"/>
              </a:rPr>
              <a:t>10.8%</a:t>
            </a:r>
          </a:p>
        </p:txBody>
      </p:sp>
      <p:sp>
        <p:nvSpPr>
          <p:cNvPr id="13" name="TextBox 12"/>
          <p:cNvSpPr txBox="1"/>
          <p:nvPr/>
        </p:nvSpPr>
        <p:spPr>
          <a:xfrm rot="16200000">
            <a:off x="-570405" y="2728880"/>
            <a:ext cx="2571767" cy="400110"/>
          </a:xfrm>
          <a:prstGeom prst="rect">
            <a:avLst/>
          </a:prstGeom>
          <a:solidFill>
            <a:schemeClr val="bg1"/>
          </a:solidFill>
        </p:spPr>
        <p:txBody>
          <a:bodyPr wrap="square" lIns="91416" tIns="45709" rIns="91416" bIns="45709" rtlCol="0">
            <a:spAutoFit/>
          </a:bodyPr>
          <a:lstStyle/>
          <a:p>
            <a:pPr algn="ctr" defTabSz="914165"/>
            <a:r>
              <a:rPr lang="en-US" sz="2000">
                <a:solidFill>
                  <a:srgbClr val="000000"/>
                </a:solidFill>
                <a:latin typeface="Tahoma"/>
              </a:rPr>
              <a:t>System throughput</a:t>
            </a:r>
          </a:p>
        </p:txBody>
      </p:sp>
      <p:sp>
        <p:nvSpPr>
          <p:cNvPr id="14" name="TextBox 13"/>
          <p:cNvSpPr txBox="1"/>
          <p:nvPr/>
        </p:nvSpPr>
        <p:spPr>
          <a:xfrm>
            <a:off x="3286122" y="4500575"/>
            <a:ext cx="3429023" cy="430887"/>
          </a:xfrm>
          <a:prstGeom prst="rect">
            <a:avLst/>
          </a:prstGeom>
          <a:solidFill>
            <a:schemeClr val="bg1"/>
          </a:solidFill>
        </p:spPr>
        <p:txBody>
          <a:bodyPr wrap="square" lIns="91416" tIns="45709" rIns="91416" bIns="45709" rtlCol="0">
            <a:spAutoFit/>
          </a:bodyPr>
          <a:lstStyle/>
          <a:p>
            <a:pPr algn="ctr" defTabSz="914165"/>
            <a:r>
              <a:rPr lang="en-US" sz="2200">
                <a:solidFill>
                  <a:srgbClr val="000000"/>
                </a:solidFill>
                <a:latin typeface="Tahoma"/>
              </a:rPr>
              <a:t># of cores</a:t>
            </a:r>
          </a:p>
        </p:txBody>
      </p:sp>
    </p:spTree>
    <p:extLst>
      <p:ext uri="{BB962C8B-B14F-4D97-AF65-F5344CB8AC3E}">
        <p14:creationId xmlns:p14="http://schemas.microsoft.com/office/powerpoint/2010/main" val="12933440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2" grpId="0" animBg="1"/>
      <p:bldP spid="7" grpId="0"/>
      <p:bldP spid="9" grpId="0"/>
      <p:bldP spid="10" grpId="0"/>
      <p:bldP spid="11" grpId="0"/>
      <p:bldP spid="1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ATLAS</a:t>
            </a:r>
            <a:endParaRPr lang="en-US" dirty="0"/>
          </a:p>
        </p:txBody>
      </p:sp>
      <p:sp>
        <p:nvSpPr>
          <p:cNvPr id="3" name="Content Placeholder 2"/>
          <p:cNvSpPr>
            <a:spLocks noGrp="1"/>
          </p:cNvSpPr>
          <p:nvPr>
            <p:ph idx="1"/>
          </p:nvPr>
        </p:nvSpPr>
        <p:spPr>
          <a:xfrm>
            <a:off x="5357818" y="1500175"/>
            <a:ext cx="3643338" cy="4643470"/>
          </a:xfrm>
          <a:prstGeom prst="rect">
            <a:avLst/>
          </a:prstGeom>
          <a:solidFill>
            <a:schemeClr val="accent6">
              <a:lumMod val="20000"/>
              <a:lumOff val="80000"/>
            </a:schemeClr>
          </a:solidFill>
        </p:spPr>
        <p:style>
          <a:lnRef idx="1">
            <a:schemeClr val="accent3"/>
          </a:lnRef>
          <a:fillRef idx="3">
            <a:schemeClr val="accent3"/>
          </a:fillRef>
          <a:effectRef idx="2">
            <a:schemeClr val="accent3"/>
          </a:effectRef>
          <a:fontRef idx="minor">
            <a:schemeClr val="lt1"/>
          </a:fontRef>
        </p:style>
        <p:txBody>
          <a:bodyPr>
            <a:noAutofit/>
          </a:bodyPr>
          <a:lstStyle/>
          <a:p>
            <a:pPr marL="228541" indent="-228541">
              <a:buClrTx/>
              <a:buSzPct val="100000"/>
              <a:buFont typeface="Wingdings" pitchFamily="2" charset="2"/>
              <a:buChar char="§"/>
            </a:pPr>
            <a:r>
              <a:rPr lang="en-US" sz="2000">
                <a:solidFill>
                  <a:schemeClr val="tx1"/>
                </a:solidFill>
              </a:rPr>
              <a:t>LAS-ranking</a:t>
            </a:r>
          </a:p>
          <a:p>
            <a:pPr marL="228541" indent="-228541">
              <a:buClrTx/>
              <a:buSzPct val="100000"/>
              <a:buFont typeface="Wingdings" pitchFamily="2" charset="2"/>
              <a:buChar char="§"/>
            </a:pPr>
            <a:r>
              <a:rPr lang="en-US" sz="2000">
                <a:solidFill>
                  <a:schemeClr val="tx1"/>
                </a:solidFill>
              </a:rPr>
              <a:t>Bank-level parallelism</a:t>
            </a:r>
          </a:p>
          <a:p>
            <a:pPr marL="228541" indent="-228541">
              <a:buClrTx/>
              <a:buSzPct val="100000"/>
              <a:buFont typeface="Wingdings" pitchFamily="2" charset="2"/>
              <a:buChar char="§"/>
            </a:pPr>
            <a:r>
              <a:rPr lang="en-US" sz="2000">
                <a:solidFill>
                  <a:schemeClr val="tx1"/>
                </a:solidFill>
              </a:rPr>
              <a:t>Row-buffer </a:t>
            </a:r>
            <a:r>
              <a:rPr lang="en-US" sz="2000" dirty="0">
                <a:solidFill>
                  <a:schemeClr val="tx1"/>
                </a:solidFill>
              </a:rPr>
              <a:t>locality</a:t>
            </a:r>
          </a:p>
          <a:p>
            <a:pPr marL="228541" lvl="1" indent="-228541">
              <a:buNone/>
            </a:pPr>
            <a:endParaRPr lang="en-US" sz="2000" dirty="0">
              <a:solidFill>
                <a:schemeClr val="tx1"/>
              </a:solidFill>
            </a:endParaRPr>
          </a:p>
          <a:p>
            <a:pPr marL="228541" indent="-228541">
              <a:buClrTx/>
              <a:buSzPct val="100000"/>
              <a:buFont typeface="Wingdings" pitchFamily="2" charset="2"/>
              <a:buChar char="§"/>
            </a:pPr>
            <a:r>
              <a:rPr lang="en-US" sz="2000">
                <a:solidFill>
                  <a:schemeClr val="tx1"/>
                </a:solidFill>
              </a:rPr>
              <a:t>Very infrequent coordination</a:t>
            </a:r>
          </a:p>
          <a:p>
            <a:pPr marL="228541" indent="-228541">
              <a:buClrTx/>
              <a:buSzPct val="100000"/>
              <a:buFont typeface="Wingdings" pitchFamily="2" charset="2"/>
              <a:buChar char="§"/>
            </a:pPr>
            <a:endParaRPr lang="en-US" sz="2000">
              <a:solidFill>
                <a:schemeClr val="tx1"/>
              </a:solidFill>
            </a:endParaRPr>
          </a:p>
          <a:p>
            <a:pPr marL="228541" indent="-228541">
              <a:buClrTx/>
              <a:buSzPct val="100000"/>
              <a:buFont typeface="Wingdings" pitchFamily="2" charset="2"/>
              <a:buChar char="§"/>
            </a:pPr>
            <a:endParaRPr lang="en-US" sz="2000">
              <a:solidFill>
                <a:schemeClr val="tx1"/>
              </a:solidFill>
            </a:endParaRPr>
          </a:p>
          <a:p>
            <a:pPr marL="228541" indent="-228541">
              <a:buClrTx/>
              <a:buSzPct val="100000"/>
              <a:buFont typeface="Wingdings" pitchFamily="2" charset="2"/>
              <a:buChar char="§"/>
            </a:pPr>
            <a:r>
              <a:rPr lang="en-US" sz="2000">
                <a:solidFill>
                  <a:schemeClr val="tx1"/>
                </a:solidFill>
              </a:rPr>
              <a:t>Scale attained </a:t>
            </a:r>
            <a:r>
              <a:rPr lang="en-US" sz="2000" dirty="0">
                <a:solidFill>
                  <a:schemeClr val="tx1"/>
                </a:solidFill>
              </a:rPr>
              <a:t>service with </a:t>
            </a:r>
            <a:r>
              <a:rPr lang="en-US" sz="2000">
                <a:solidFill>
                  <a:schemeClr val="tx1"/>
                </a:solidFill>
              </a:rPr>
              <a:t>thread weight (in paper)</a:t>
            </a:r>
          </a:p>
          <a:p>
            <a:pPr marL="228541" indent="-228541">
              <a:buClrTx/>
              <a:buSzPct val="100000"/>
              <a:buNone/>
            </a:pPr>
            <a:endParaRPr lang="en-US" sz="1800" dirty="0">
              <a:solidFill>
                <a:schemeClr val="tx1"/>
              </a:solidFill>
            </a:endParaRPr>
          </a:p>
          <a:p>
            <a:pPr marL="228541" indent="-228541">
              <a:buClrTx/>
              <a:buSzPct val="100000"/>
              <a:buFont typeface="Wingdings" pitchFamily="2" charset="2"/>
              <a:buChar char="§"/>
            </a:pPr>
            <a:r>
              <a:rPr lang="en-US" sz="1800" b="1" dirty="0">
                <a:solidFill>
                  <a:schemeClr val="tx1"/>
                </a:solidFill>
              </a:rPr>
              <a:t>Low complexity</a:t>
            </a:r>
            <a:r>
              <a:rPr lang="en-US" sz="1800" dirty="0">
                <a:solidFill>
                  <a:schemeClr val="tx1"/>
                </a:solidFill>
              </a:rPr>
              <a:t>: Attained service requires a single </a:t>
            </a:r>
            <a:r>
              <a:rPr lang="en-US" sz="1800">
                <a:solidFill>
                  <a:schemeClr val="tx1"/>
                </a:solidFill>
              </a:rPr>
              <a:t>counter per thread </a:t>
            </a:r>
            <a:r>
              <a:rPr lang="en-US" sz="1800" dirty="0">
                <a:solidFill>
                  <a:schemeClr val="tx1"/>
                </a:solidFill>
              </a:rPr>
              <a:t>in </a:t>
            </a:r>
            <a:r>
              <a:rPr lang="en-US" sz="1800">
                <a:solidFill>
                  <a:schemeClr val="tx1"/>
                </a:solidFill>
              </a:rPr>
              <a:t>each MC</a:t>
            </a:r>
            <a:endParaRPr lang="en-US" sz="1800" dirty="0">
              <a:solidFill>
                <a:schemeClr val="tx1"/>
              </a:solidFill>
            </a:endParaRPr>
          </a:p>
        </p:txBody>
      </p:sp>
      <p:sp>
        <p:nvSpPr>
          <p:cNvPr id="4" name="Slide Number Placeholder 3"/>
          <p:cNvSpPr>
            <a:spLocks noGrp="1"/>
          </p:cNvSpPr>
          <p:nvPr>
            <p:ph type="sldNum" sz="quarter" idx="11"/>
          </p:nvPr>
        </p:nvSpPr>
        <p:spPr/>
        <p:txBody>
          <a:bodyPr/>
          <a:lstStyle/>
          <a:p>
            <a:fld id="{4C76AC29-6A0F-4B9E-B956-3C9EFFA38962}" type="slidenum">
              <a:rPr lang="en-US" smtClean="0">
                <a:solidFill>
                  <a:srgbClr val="000000"/>
                </a:solidFill>
              </a:rPr>
              <a:pPr/>
              <a:t>69</a:t>
            </a:fld>
            <a:endParaRPr lang="en-US">
              <a:solidFill>
                <a:srgbClr val="000000"/>
              </a:solidFill>
            </a:endParaRPr>
          </a:p>
        </p:txBody>
      </p:sp>
      <p:sp>
        <p:nvSpPr>
          <p:cNvPr id="5" name="Rectangle 4"/>
          <p:cNvSpPr/>
          <p:nvPr/>
        </p:nvSpPr>
        <p:spPr>
          <a:xfrm>
            <a:off x="214282" y="1512878"/>
            <a:ext cx="4857784" cy="3630634"/>
          </a:xfrm>
          <a:prstGeom prst="rect">
            <a:avLst/>
          </a:prstGeom>
          <a:solidFill>
            <a:schemeClr val="bg2">
              <a:lumMod val="20000"/>
              <a:lumOff val="80000"/>
            </a:schemeClr>
          </a:solidFill>
        </p:spPr>
        <p:style>
          <a:lnRef idx="1">
            <a:schemeClr val="accent3"/>
          </a:lnRef>
          <a:fillRef idx="3">
            <a:schemeClr val="accent3"/>
          </a:fillRef>
          <a:effectRef idx="2">
            <a:schemeClr val="accent3"/>
          </a:effectRef>
          <a:fontRef idx="minor">
            <a:schemeClr val="lt1"/>
          </a:fontRef>
        </p:style>
        <p:txBody>
          <a:bodyPr wrap="square" lIns="91416" tIns="45709" rIns="91416" bIns="45709">
            <a:noAutofit/>
          </a:bodyPr>
          <a:lstStyle/>
          <a:p>
            <a:pPr defTabSz="914165"/>
            <a:endParaRPr lang="en-US" sz="2000">
              <a:solidFill>
                <a:srgbClr val="000000"/>
              </a:solidFill>
              <a:latin typeface="Tahoma"/>
            </a:endParaRPr>
          </a:p>
          <a:p>
            <a:pPr defTabSz="914165">
              <a:buFont typeface="Wingdings" pitchFamily="2" charset="2"/>
              <a:buChar char="§"/>
            </a:pPr>
            <a:r>
              <a:rPr lang="en-US" sz="2000">
                <a:solidFill>
                  <a:srgbClr val="000000"/>
                </a:solidFill>
                <a:latin typeface="Tahoma"/>
              </a:rPr>
              <a:t> Maximize system performance</a:t>
            </a:r>
            <a:endParaRPr lang="en-US" sz="2000" dirty="0">
              <a:solidFill>
                <a:srgbClr val="000000"/>
              </a:solidFill>
              <a:latin typeface="Tahoma"/>
            </a:endParaRPr>
          </a:p>
          <a:p>
            <a:pPr defTabSz="914165"/>
            <a:endParaRPr lang="en-US" sz="2000" dirty="0">
              <a:solidFill>
                <a:srgbClr val="000000"/>
              </a:solidFill>
              <a:latin typeface="Tahoma"/>
            </a:endParaRPr>
          </a:p>
          <a:p>
            <a:pPr defTabSz="914165"/>
            <a:endParaRPr lang="en-US" sz="2000">
              <a:solidFill>
                <a:srgbClr val="000000"/>
              </a:solidFill>
              <a:latin typeface="Tahoma"/>
            </a:endParaRPr>
          </a:p>
          <a:p>
            <a:pPr defTabSz="914165"/>
            <a:endParaRPr lang="en-US" sz="1600" dirty="0">
              <a:solidFill>
                <a:srgbClr val="000000"/>
              </a:solidFill>
              <a:latin typeface="Tahoma"/>
            </a:endParaRPr>
          </a:p>
          <a:p>
            <a:pPr defTabSz="914165">
              <a:buFont typeface="Wingdings" pitchFamily="2" charset="2"/>
              <a:buChar char="§"/>
            </a:pPr>
            <a:r>
              <a:rPr lang="en-US" sz="2000">
                <a:solidFill>
                  <a:srgbClr val="000000"/>
                </a:solidFill>
                <a:latin typeface="Tahoma"/>
              </a:rPr>
              <a:t> Scalable to large </a:t>
            </a:r>
            <a:r>
              <a:rPr lang="en-US" sz="2000" dirty="0">
                <a:solidFill>
                  <a:srgbClr val="000000"/>
                </a:solidFill>
                <a:latin typeface="Tahoma"/>
              </a:rPr>
              <a:t>number </a:t>
            </a:r>
            <a:r>
              <a:rPr lang="en-US" sz="2000">
                <a:solidFill>
                  <a:srgbClr val="000000"/>
                </a:solidFill>
                <a:latin typeface="Tahoma"/>
              </a:rPr>
              <a:t>of controllers</a:t>
            </a:r>
          </a:p>
          <a:p>
            <a:pPr defTabSz="914165"/>
            <a:endParaRPr lang="en-US" sz="2000">
              <a:solidFill>
                <a:srgbClr val="000000"/>
              </a:solidFill>
              <a:latin typeface="Tahoma"/>
            </a:endParaRPr>
          </a:p>
          <a:p>
            <a:pPr defTabSz="914165"/>
            <a:endParaRPr lang="en-US" sz="2000">
              <a:solidFill>
                <a:srgbClr val="000000"/>
              </a:solidFill>
              <a:latin typeface="Tahoma"/>
            </a:endParaRPr>
          </a:p>
          <a:p>
            <a:pPr defTabSz="914165"/>
            <a:endParaRPr lang="en-US" sz="1400">
              <a:solidFill>
                <a:srgbClr val="000000"/>
              </a:solidFill>
              <a:latin typeface="Tahoma"/>
            </a:endParaRPr>
          </a:p>
          <a:p>
            <a:pPr defTabSz="914165">
              <a:buFont typeface="Wingdings" pitchFamily="2" charset="2"/>
              <a:buChar char="§"/>
            </a:pPr>
            <a:r>
              <a:rPr lang="en-US" sz="2000">
                <a:solidFill>
                  <a:srgbClr val="000000"/>
                </a:solidFill>
                <a:latin typeface="Tahoma"/>
              </a:rPr>
              <a:t> Configurable by system software</a:t>
            </a:r>
            <a:endParaRPr lang="en-US" sz="2000" dirty="0">
              <a:solidFill>
                <a:srgbClr val="000000"/>
              </a:solidFill>
              <a:latin typeface="Tahoma"/>
            </a:endParaRPr>
          </a:p>
        </p:txBody>
      </p:sp>
      <p:sp>
        <p:nvSpPr>
          <p:cNvPr id="7" name="Rectangle 6"/>
          <p:cNvSpPr/>
          <p:nvPr/>
        </p:nvSpPr>
        <p:spPr>
          <a:xfrm>
            <a:off x="214282" y="1071546"/>
            <a:ext cx="4857784" cy="428628"/>
          </a:xfrm>
          <a:prstGeom prst="rect">
            <a:avLst/>
          </a:prstGeom>
          <a:effectLst/>
        </p:spPr>
        <p:style>
          <a:lnRef idx="1">
            <a:schemeClr val="dk1"/>
          </a:lnRef>
          <a:fillRef idx="3">
            <a:schemeClr val="dk1"/>
          </a:fillRef>
          <a:effectRef idx="2">
            <a:schemeClr val="dk1"/>
          </a:effectRef>
          <a:fontRef idx="minor">
            <a:schemeClr val="lt1"/>
          </a:fontRef>
        </p:style>
        <p:txBody>
          <a:bodyPr lIns="91416" tIns="45709" rIns="91416" bIns="45709" rtlCol="0" anchor="ctr"/>
          <a:lstStyle/>
          <a:p>
            <a:pPr algn="ctr" defTabSz="914165"/>
            <a:r>
              <a:rPr lang="en-US" sz="2000" b="1">
                <a:solidFill>
                  <a:srgbClr val="FFFFFF"/>
                </a:solidFill>
                <a:latin typeface="Tahoma"/>
              </a:rPr>
              <a:t>Goals</a:t>
            </a:r>
          </a:p>
        </p:txBody>
      </p:sp>
      <p:sp>
        <p:nvSpPr>
          <p:cNvPr id="8" name="Rectangle 7"/>
          <p:cNvSpPr/>
          <p:nvPr/>
        </p:nvSpPr>
        <p:spPr>
          <a:xfrm>
            <a:off x="5357818" y="1071546"/>
            <a:ext cx="3643338" cy="428628"/>
          </a:xfrm>
          <a:prstGeom prst="rect">
            <a:avLst/>
          </a:prstGeom>
          <a:solidFill>
            <a:schemeClr val="accent6"/>
          </a:solidFill>
          <a:ln>
            <a:solidFill>
              <a:schemeClr val="accent6"/>
            </a:solidFill>
          </a:ln>
          <a:effectLst/>
        </p:spPr>
        <p:style>
          <a:lnRef idx="1">
            <a:schemeClr val="dk1"/>
          </a:lnRef>
          <a:fillRef idx="3">
            <a:schemeClr val="dk1"/>
          </a:fillRef>
          <a:effectRef idx="2">
            <a:schemeClr val="dk1"/>
          </a:effectRef>
          <a:fontRef idx="minor">
            <a:schemeClr val="lt1"/>
          </a:fontRef>
        </p:style>
        <p:txBody>
          <a:bodyPr lIns="91416" tIns="45709" rIns="91416" bIns="45709" rtlCol="0" anchor="ctr"/>
          <a:lstStyle/>
          <a:p>
            <a:pPr algn="ctr" defTabSz="914165"/>
            <a:r>
              <a:rPr lang="en-US" sz="2000" b="1">
                <a:solidFill>
                  <a:srgbClr val="FFFFFF"/>
                </a:solidFill>
                <a:latin typeface="Tahoma"/>
              </a:rPr>
              <a:t>Properties of ATLAS</a:t>
            </a:r>
          </a:p>
        </p:txBody>
      </p:sp>
      <p:sp>
        <p:nvSpPr>
          <p:cNvPr id="12" name="Rectangle 11"/>
          <p:cNvSpPr/>
          <p:nvPr/>
        </p:nvSpPr>
        <p:spPr>
          <a:xfrm>
            <a:off x="5286380" y="5000636"/>
            <a:ext cx="3714776" cy="10715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defTabSz="914165"/>
            <a:endParaRPr lang="en-US">
              <a:solidFill>
                <a:srgbClr val="FFFFFF"/>
              </a:solidFill>
              <a:latin typeface="Tahoma"/>
            </a:endParaRPr>
          </a:p>
        </p:txBody>
      </p:sp>
      <p:sp>
        <p:nvSpPr>
          <p:cNvPr id="18" name="Left Brace 17"/>
          <p:cNvSpPr/>
          <p:nvPr/>
        </p:nvSpPr>
        <p:spPr>
          <a:xfrm>
            <a:off x="5000628" y="1571612"/>
            <a:ext cx="428628" cy="1000132"/>
          </a:xfrm>
          <a:prstGeom prst="leftBrace">
            <a:avLst>
              <a:gd name="adj1" fmla="val 8333"/>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20" name="Left Brace 19"/>
          <p:cNvSpPr/>
          <p:nvPr/>
        </p:nvSpPr>
        <p:spPr>
          <a:xfrm>
            <a:off x="5000628" y="3000372"/>
            <a:ext cx="428628" cy="357190"/>
          </a:xfrm>
          <a:prstGeom prst="leftBrace">
            <a:avLst>
              <a:gd name="adj1" fmla="val 8333"/>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
        <p:nvSpPr>
          <p:cNvPr id="21" name="Left Brace 20"/>
          <p:cNvSpPr/>
          <p:nvPr/>
        </p:nvSpPr>
        <p:spPr>
          <a:xfrm>
            <a:off x="5000628" y="4071942"/>
            <a:ext cx="428628" cy="642942"/>
          </a:xfrm>
          <a:prstGeom prst="leftBrace">
            <a:avLst>
              <a:gd name="adj1" fmla="val 8333"/>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lIns="91416" tIns="45709" rIns="91416" bIns="45709" rtlCol="0" anchor="ctr"/>
          <a:lstStyle/>
          <a:p>
            <a:pPr algn="ctr" defTabSz="914165"/>
            <a:endParaRPr lang="en-US">
              <a:solidFill>
                <a:srgbClr val="000000"/>
              </a:solidFill>
              <a:latin typeface="Tahoma"/>
            </a:endParaRPr>
          </a:p>
        </p:txBody>
      </p:sp>
    </p:spTree>
    <p:extLst>
      <p:ext uri="{BB962C8B-B14F-4D97-AF65-F5344CB8AC3E}">
        <p14:creationId xmlns:p14="http://schemas.microsoft.com/office/powerpoint/2010/main" val="37296685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ounded Rectangle 97"/>
          <p:cNvSpPr>
            <a:spLocks noChangeArrowheads="1"/>
          </p:cNvSpPr>
          <p:nvPr/>
        </p:nvSpPr>
        <p:spPr bwMode="auto">
          <a:xfrm>
            <a:off x="2160589" y="3714750"/>
            <a:ext cx="4530725" cy="2457450"/>
          </a:xfrm>
          <a:prstGeom prst="roundRect">
            <a:avLst>
              <a:gd name="adj" fmla="val 16667"/>
            </a:avLst>
          </a:prstGeom>
          <a:solidFill>
            <a:srgbClr val="9999FF">
              <a:alpha val="25098"/>
            </a:srgbClr>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buFontTx/>
              <a:buChar char="•"/>
            </a:pPr>
            <a:endParaRPr lang="en-US" sz="2000">
              <a:solidFill>
                <a:srgbClr val="000000"/>
              </a:solidFill>
              <a:latin typeface="Arial" charset="0"/>
              <a:ea typeface="ＭＳ Ｐゴシック" charset="0"/>
              <a:cs typeface="Arial" charset="0"/>
            </a:endParaRPr>
          </a:p>
        </p:txBody>
      </p:sp>
      <p:sp>
        <p:nvSpPr>
          <p:cNvPr id="389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990322" indent="-35990322"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011" eaLnBrk="0" fontAlgn="base" hangingPunct="0">
              <a:spcBef>
                <a:spcPct val="0"/>
              </a:spcBef>
              <a:spcAft>
                <a:spcPct val="0"/>
              </a:spcAft>
              <a:defRPr sz="2400">
                <a:solidFill>
                  <a:schemeClr val="tx1"/>
                </a:solidFill>
                <a:latin typeface="Arial" charset="0"/>
                <a:ea typeface="Arial" charset="0"/>
                <a:cs typeface="Arial" charset="0"/>
              </a:defRPr>
            </a:lvl6pPr>
            <a:lvl7pPr marL="914024" eaLnBrk="0" fontAlgn="base" hangingPunct="0">
              <a:spcBef>
                <a:spcPct val="0"/>
              </a:spcBef>
              <a:spcAft>
                <a:spcPct val="0"/>
              </a:spcAft>
              <a:defRPr sz="2400">
                <a:solidFill>
                  <a:schemeClr val="tx1"/>
                </a:solidFill>
                <a:latin typeface="Arial" charset="0"/>
                <a:ea typeface="Arial" charset="0"/>
                <a:cs typeface="Arial" charset="0"/>
              </a:defRPr>
            </a:lvl7pPr>
            <a:lvl8pPr marL="1371040" eaLnBrk="0" fontAlgn="base" hangingPunct="0">
              <a:spcBef>
                <a:spcPct val="0"/>
              </a:spcBef>
              <a:spcAft>
                <a:spcPct val="0"/>
              </a:spcAft>
              <a:defRPr sz="2400">
                <a:solidFill>
                  <a:schemeClr val="tx1"/>
                </a:solidFill>
                <a:latin typeface="Arial" charset="0"/>
                <a:ea typeface="Arial" charset="0"/>
                <a:cs typeface="Arial" charset="0"/>
              </a:defRPr>
            </a:lvl8pPr>
            <a:lvl9pPr marL="1828052"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E566710-32D8-A440-B174-3B4AD7F78FEA}" type="slidenum">
              <a:rPr lang="en-US" sz="1600">
                <a:solidFill>
                  <a:srgbClr val="000000"/>
                </a:solidFill>
                <a:latin typeface="Garamond" charset="0"/>
              </a:rPr>
              <a:pPr eaLnBrk="1" hangingPunct="1"/>
              <a:t>7</a:t>
            </a:fld>
            <a:endParaRPr lang="en-US" sz="1600">
              <a:solidFill>
                <a:srgbClr val="000000"/>
              </a:solidFill>
              <a:latin typeface="Garamond" charset="0"/>
            </a:endParaRPr>
          </a:p>
        </p:txBody>
      </p:sp>
      <p:sp>
        <p:nvSpPr>
          <p:cNvPr id="38916" name="Rectangle 2"/>
          <p:cNvSpPr>
            <a:spLocks noGrp="1" noChangeArrowheads="1"/>
          </p:cNvSpPr>
          <p:nvPr>
            <p:ph type="title"/>
          </p:nvPr>
        </p:nvSpPr>
        <p:spPr/>
        <p:txBody>
          <a:bodyPr/>
          <a:lstStyle/>
          <a:p>
            <a:r>
              <a:rPr lang="en-US" dirty="0" smtClean="0">
                <a:latin typeface="Garamond" charset="0"/>
                <a:ea typeface="ＭＳ Ｐゴシック" charset="0"/>
                <a:cs typeface="ＭＳ Ｐゴシック" charset="0"/>
              </a:rPr>
              <a:t>Uncontrolled Interference: An Example</a:t>
            </a:r>
            <a:endParaRPr lang="en-US" dirty="0">
              <a:latin typeface="Garamond" charset="0"/>
              <a:ea typeface="ＭＳ Ｐゴシック" charset="0"/>
              <a:cs typeface="ＭＳ Ｐゴシック" charset="0"/>
            </a:endParaRPr>
          </a:p>
        </p:txBody>
      </p:sp>
      <p:sp>
        <p:nvSpPr>
          <p:cNvPr id="432133" name="Rectangle 5"/>
          <p:cNvSpPr>
            <a:spLocks noChangeArrowheads="1"/>
          </p:cNvSpPr>
          <p:nvPr/>
        </p:nvSpPr>
        <p:spPr bwMode="auto">
          <a:xfrm>
            <a:off x="27860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32134" name="Text Box 6"/>
          <p:cNvSpPr txBox="1">
            <a:spLocks noChangeArrowheads="1"/>
          </p:cNvSpPr>
          <p:nvPr/>
        </p:nvSpPr>
        <p:spPr bwMode="auto">
          <a:xfrm>
            <a:off x="3117850" y="1485900"/>
            <a:ext cx="956801"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a:solidFill>
                  <a:srgbClr val="000000"/>
                </a:solidFill>
              </a:rPr>
              <a:t>CORE 1</a:t>
            </a:r>
          </a:p>
        </p:txBody>
      </p:sp>
      <p:sp>
        <p:nvSpPr>
          <p:cNvPr id="38919" name="Text Box 8"/>
          <p:cNvSpPr txBox="1">
            <a:spLocks noChangeArrowheads="1"/>
          </p:cNvSpPr>
          <p:nvPr/>
        </p:nvSpPr>
        <p:spPr bwMode="auto">
          <a:xfrm>
            <a:off x="4702175" y="1485900"/>
            <a:ext cx="956801"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a:solidFill>
                  <a:srgbClr val="000000"/>
                </a:solidFill>
              </a:rPr>
              <a:t>CORE 2</a:t>
            </a:r>
          </a:p>
        </p:txBody>
      </p:sp>
      <p:sp>
        <p:nvSpPr>
          <p:cNvPr id="38920" name="Text Box 14"/>
          <p:cNvSpPr txBox="1">
            <a:spLocks noChangeArrowheads="1"/>
          </p:cNvSpPr>
          <p:nvPr/>
        </p:nvSpPr>
        <p:spPr bwMode="auto">
          <a:xfrm>
            <a:off x="3143251" y="2425708"/>
            <a:ext cx="910624" cy="6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0000"/>
                </a:solidFill>
              </a:rPr>
              <a:t>    </a:t>
            </a:r>
            <a:r>
              <a:rPr lang="en-US" sz="1600">
                <a:solidFill>
                  <a:srgbClr val="000000"/>
                </a:solidFill>
              </a:rPr>
              <a:t>L2 </a:t>
            </a:r>
          </a:p>
          <a:p>
            <a:pPr eaLnBrk="1" fontAlgn="base" hangingPunct="1">
              <a:spcBef>
                <a:spcPct val="0"/>
              </a:spcBef>
              <a:spcAft>
                <a:spcPct val="0"/>
              </a:spcAft>
            </a:pPr>
            <a:r>
              <a:rPr lang="en-US" sz="1600">
                <a:solidFill>
                  <a:srgbClr val="000000"/>
                </a:solidFill>
              </a:rPr>
              <a:t>CACHE</a:t>
            </a:r>
          </a:p>
        </p:txBody>
      </p:sp>
      <p:sp>
        <p:nvSpPr>
          <p:cNvPr id="38921" name="Text Box 16"/>
          <p:cNvSpPr txBox="1">
            <a:spLocks noChangeArrowheads="1"/>
          </p:cNvSpPr>
          <p:nvPr/>
        </p:nvSpPr>
        <p:spPr bwMode="auto">
          <a:xfrm>
            <a:off x="4714876" y="2427296"/>
            <a:ext cx="910624" cy="6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0000"/>
                </a:solidFill>
              </a:rPr>
              <a:t>    </a:t>
            </a:r>
            <a:r>
              <a:rPr lang="en-US" sz="1600">
                <a:solidFill>
                  <a:srgbClr val="000000"/>
                </a:solidFill>
              </a:rPr>
              <a:t>L2 </a:t>
            </a:r>
          </a:p>
          <a:p>
            <a:pPr eaLnBrk="1" fontAlgn="base" hangingPunct="1">
              <a:spcBef>
                <a:spcPct val="0"/>
              </a:spcBef>
              <a:spcAft>
                <a:spcPct val="0"/>
              </a:spcAft>
            </a:pPr>
            <a:r>
              <a:rPr lang="en-US" sz="1600">
                <a:solidFill>
                  <a:srgbClr val="000000"/>
                </a:solidFill>
              </a:rPr>
              <a:t>CACHE</a:t>
            </a:r>
          </a:p>
        </p:txBody>
      </p:sp>
      <p:sp>
        <p:nvSpPr>
          <p:cNvPr id="38922" name="Line 20"/>
          <p:cNvSpPr>
            <a:spLocks noChangeShapeType="1"/>
          </p:cNvSpPr>
          <p:nvPr/>
        </p:nvSpPr>
        <p:spPr bwMode="auto">
          <a:xfrm>
            <a:off x="3573463" y="2055821"/>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23" name="Line 21"/>
          <p:cNvSpPr>
            <a:spLocks noChangeShapeType="1"/>
          </p:cNvSpPr>
          <p:nvPr/>
        </p:nvSpPr>
        <p:spPr bwMode="auto">
          <a:xfrm>
            <a:off x="5146675" y="2055821"/>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24" name="Rectangle 23"/>
          <p:cNvSpPr>
            <a:spLocks noChangeArrowheads="1"/>
          </p:cNvSpPr>
          <p:nvPr/>
        </p:nvSpPr>
        <p:spPr bwMode="auto">
          <a:xfrm>
            <a:off x="2786063" y="3829050"/>
            <a:ext cx="3168650" cy="635000"/>
          </a:xfrm>
          <a:prstGeom prst="rect">
            <a:avLst/>
          </a:prstGeom>
          <a:solidFill>
            <a:schemeClr val="bg1"/>
          </a:solidFill>
          <a:ln w="9525">
            <a:solidFill>
              <a:schemeClr val="tx1"/>
            </a:solidFill>
            <a:miter lim="800000"/>
            <a:headEnd/>
            <a:tailEnd/>
          </a:ln>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25" name="Text Box 24"/>
          <p:cNvSpPr txBox="1">
            <a:spLocks noChangeArrowheads="1"/>
          </p:cNvSpPr>
          <p:nvPr/>
        </p:nvSpPr>
        <p:spPr bwMode="auto">
          <a:xfrm>
            <a:off x="2759076" y="4002089"/>
            <a:ext cx="3253669"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a:solidFill>
                  <a:srgbClr val="000000"/>
                </a:solidFill>
              </a:rPr>
              <a:t>DRAM MEMORY CONTROLLER</a:t>
            </a:r>
          </a:p>
        </p:txBody>
      </p:sp>
      <p:sp>
        <p:nvSpPr>
          <p:cNvPr id="62" name="Rectangle 61"/>
          <p:cNvSpPr>
            <a:spLocks noChangeArrowheads="1"/>
          </p:cNvSpPr>
          <p:nvPr/>
        </p:nvSpPr>
        <p:spPr bwMode="auto">
          <a:xfrm>
            <a:off x="2614613" y="5200650"/>
            <a:ext cx="8001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Bank 0</a:t>
            </a:r>
          </a:p>
        </p:txBody>
      </p:sp>
      <p:sp>
        <p:nvSpPr>
          <p:cNvPr id="63" name="Rectangle 62"/>
          <p:cNvSpPr>
            <a:spLocks noChangeArrowheads="1"/>
          </p:cNvSpPr>
          <p:nvPr/>
        </p:nvSpPr>
        <p:spPr bwMode="auto">
          <a:xfrm>
            <a:off x="3529013" y="5200650"/>
            <a:ext cx="7620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Bank 1</a:t>
            </a:r>
          </a:p>
        </p:txBody>
      </p:sp>
      <p:sp>
        <p:nvSpPr>
          <p:cNvPr id="64" name="Rectangle 63"/>
          <p:cNvSpPr>
            <a:spLocks noChangeArrowheads="1"/>
          </p:cNvSpPr>
          <p:nvPr/>
        </p:nvSpPr>
        <p:spPr bwMode="auto">
          <a:xfrm>
            <a:off x="4405313" y="5200650"/>
            <a:ext cx="8001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Bank 2</a:t>
            </a:r>
          </a:p>
        </p:txBody>
      </p:sp>
      <p:sp>
        <p:nvSpPr>
          <p:cNvPr id="38929" name="Line 40"/>
          <p:cNvSpPr>
            <a:spLocks noChangeShapeType="1"/>
          </p:cNvSpPr>
          <p:nvPr/>
        </p:nvSpPr>
        <p:spPr bwMode="auto">
          <a:xfrm>
            <a:off x="2946400" y="4867275"/>
            <a:ext cx="2771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0" name="Line 43"/>
          <p:cNvSpPr>
            <a:spLocks noChangeShapeType="1"/>
          </p:cNvSpPr>
          <p:nvPr/>
        </p:nvSpPr>
        <p:spPr bwMode="auto">
          <a:xfrm>
            <a:off x="2946400"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1" name="Line 44"/>
          <p:cNvSpPr>
            <a:spLocks noChangeShapeType="1"/>
          </p:cNvSpPr>
          <p:nvPr/>
        </p:nvSpPr>
        <p:spPr bwMode="auto">
          <a:xfrm>
            <a:off x="39258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2" name="Line 45"/>
          <p:cNvSpPr>
            <a:spLocks noChangeShapeType="1"/>
          </p:cNvSpPr>
          <p:nvPr/>
        </p:nvSpPr>
        <p:spPr bwMode="auto">
          <a:xfrm>
            <a:off x="47894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3" name="Line 48"/>
          <p:cNvSpPr>
            <a:spLocks noChangeShapeType="1"/>
          </p:cNvSpPr>
          <p:nvPr/>
        </p:nvSpPr>
        <p:spPr bwMode="auto">
          <a:xfrm flipV="1">
            <a:off x="4341813" y="4464051"/>
            <a:ext cx="0" cy="403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4" name="Text Box 50"/>
          <p:cNvSpPr txBox="1">
            <a:spLocks noChangeArrowheads="1"/>
          </p:cNvSpPr>
          <p:nvPr/>
        </p:nvSpPr>
        <p:spPr bwMode="auto">
          <a:xfrm>
            <a:off x="6737352" y="3613150"/>
            <a:ext cx="1878051" cy="65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003399"/>
                </a:solidFill>
              </a:rPr>
              <a:t>Shared DRAM</a:t>
            </a:r>
          </a:p>
          <a:p>
            <a:pPr eaLnBrk="1" fontAlgn="base" hangingPunct="1">
              <a:spcBef>
                <a:spcPct val="0"/>
              </a:spcBef>
              <a:spcAft>
                <a:spcPct val="0"/>
              </a:spcAft>
            </a:pPr>
            <a:r>
              <a:rPr lang="en-US" sz="1800">
                <a:solidFill>
                  <a:srgbClr val="003399"/>
                </a:solidFill>
              </a:rPr>
              <a:t>Memory System</a:t>
            </a:r>
          </a:p>
        </p:txBody>
      </p:sp>
      <p:sp>
        <p:nvSpPr>
          <p:cNvPr id="38935" name="Rounded Rectangle 97"/>
          <p:cNvSpPr>
            <a:spLocks noChangeArrowheads="1"/>
          </p:cNvSpPr>
          <p:nvPr/>
        </p:nvSpPr>
        <p:spPr bwMode="auto">
          <a:xfrm>
            <a:off x="2493971" y="1143000"/>
            <a:ext cx="3760787" cy="3543300"/>
          </a:xfrm>
          <a:prstGeom prst="roundRect">
            <a:avLst>
              <a:gd name="adj" fmla="val 16667"/>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marL="380847" indent="-380847" algn="ctr" fontAlgn="base">
              <a:spcBef>
                <a:spcPct val="20000"/>
              </a:spcBef>
              <a:spcAft>
                <a:spcPct val="0"/>
              </a:spcAft>
              <a:buFontTx/>
              <a:buChar char="•"/>
            </a:pPr>
            <a:endParaRPr lang="en-US" sz="2000">
              <a:solidFill>
                <a:srgbClr val="000000"/>
              </a:solidFill>
              <a:latin typeface="Arial" charset="0"/>
              <a:ea typeface="ＭＳ Ｐゴシック" charset="0"/>
              <a:cs typeface="Arial" charset="0"/>
            </a:endParaRPr>
          </a:p>
        </p:txBody>
      </p:sp>
      <p:sp>
        <p:nvSpPr>
          <p:cNvPr id="38936" name="Text Box 52"/>
          <p:cNvSpPr txBox="1">
            <a:spLocks noChangeArrowheads="1"/>
          </p:cNvSpPr>
          <p:nvPr/>
        </p:nvSpPr>
        <p:spPr bwMode="auto">
          <a:xfrm>
            <a:off x="6350000" y="1412875"/>
            <a:ext cx="1265854" cy="65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3B812F"/>
                </a:solidFill>
              </a:rPr>
              <a:t>Multi-Core</a:t>
            </a:r>
          </a:p>
          <a:p>
            <a:pPr eaLnBrk="1" fontAlgn="base" hangingPunct="1">
              <a:spcBef>
                <a:spcPct val="0"/>
              </a:spcBef>
              <a:spcAft>
                <a:spcPct val="0"/>
              </a:spcAft>
            </a:pPr>
            <a:r>
              <a:rPr lang="en-US" sz="1800">
                <a:solidFill>
                  <a:srgbClr val="3B812F"/>
                </a:solidFill>
              </a:rPr>
              <a:t>Chip</a:t>
            </a:r>
          </a:p>
        </p:txBody>
      </p:sp>
      <p:sp>
        <p:nvSpPr>
          <p:cNvPr id="38937" name="Line 54"/>
          <p:cNvSpPr>
            <a:spLocks noChangeShapeType="1"/>
          </p:cNvSpPr>
          <p:nvPr/>
        </p:nvSpPr>
        <p:spPr bwMode="auto">
          <a:xfrm>
            <a:off x="1230313" y="3371851"/>
            <a:ext cx="1555750" cy="633413"/>
          </a:xfrm>
          <a:prstGeom prst="line">
            <a:avLst/>
          </a:prstGeom>
          <a:noFill/>
          <a:ln w="50800">
            <a:solidFill>
              <a:srgbClr val="FF0000"/>
            </a:solidFill>
            <a:round/>
            <a:headEnd/>
            <a:tailEnd type="stealth" w="lg" len="lg"/>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38" name="Text Box 55"/>
          <p:cNvSpPr txBox="1">
            <a:spLocks noChangeArrowheads="1"/>
          </p:cNvSpPr>
          <p:nvPr/>
        </p:nvSpPr>
        <p:spPr bwMode="auto">
          <a:xfrm>
            <a:off x="366714" y="3005139"/>
            <a:ext cx="126631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a:solidFill>
                  <a:srgbClr val="FF0000"/>
                </a:solidFill>
              </a:rPr>
              <a:t>unfairness</a:t>
            </a:r>
          </a:p>
        </p:txBody>
      </p:sp>
      <p:sp>
        <p:nvSpPr>
          <p:cNvPr id="38939" name="Rectangle 56"/>
          <p:cNvSpPr>
            <a:spLocks noChangeArrowheads="1"/>
          </p:cNvSpPr>
          <p:nvPr/>
        </p:nvSpPr>
        <p:spPr bwMode="auto">
          <a:xfrm>
            <a:off x="2786063" y="3829050"/>
            <a:ext cx="3168650" cy="6350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0" name="Rectangle 11"/>
          <p:cNvSpPr>
            <a:spLocks noChangeArrowheads="1"/>
          </p:cNvSpPr>
          <p:nvPr/>
        </p:nvSpPr>
        <p:spPr bwMode="auto">
          <a:xfrm>
            <a:off x="2686052" y="3376613"/>
            <a:ext cx="3465513"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1" name="Text Box 6"/>
          <p:cNvSpPr txBox="1">
            <a:spLocks noChangeArrowheads="1"/>
          </p:cNvSpPr>
          <p:nvPr/>
        </p:nvSpPr>
        <p:spPr bwMode="auto">
          <a:xfrm>
            <a:off x="3505200" y="3319465"/>
            <a:ext cx="1828480" cy="34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a:solidFill>
                  <a:srgbClr val="000000"/>
                </a:solidFill>
              </a:rPr>
              <a:t>INTERCONNECT</a:t>
            </a:r>
          </a:p>
        </p:txBody>
      </p:sp>
      <p:cxnSp>
        <p:nvCxnSpPr>
          <p:cNvPr id="38942" name="Straight Arrow Connector 53"/>
          <p:cNvCxnSpPr>
            <a:cxnSpLocks noChangeShapeType="1"/>
          </p:cNvCxnSpPr>
          <p:nvPr/>
        </p:nvCxnSpPr>
        <p:spPr bwMode="auto">
          <a:xfrm rot="5400000">
            <a:off x="3466307" y="3256764"/>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8943" name="Straight Arrow Connector 54"/>
          <p:cNvCxnSpPr>
            <a:cxnSpLocks noChangeShapeType="1"/>
          </p:cNvCxnSpPr>
          <p:nvPr/>
        </p:nvCxnSpPr>
        <p:spPr bwMode="auto">
          <a:xfrm rot="5400000">
            <a:off x="5052219" y="32567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8944" name="Straight Arrow Connector 57"/>
          <p:cNvCxnSpPr>
            <a:cxnSpLocks noChangeShapeType="1"/>
          </p:cNvCxnSpPr>
          <p:nvPr/>
        </p:nvCxnSpPr>
        <p:spPr bwMode="auto">
          <a:xfrm rot="5400000">
            <a:off x="3458369" y="37139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8945" name="Straight Arrow Connector 58"/>
          <p:cNvCxnSpPr>
            <a:cxnSpLocks noChangeShapeType="1"/>
          </p:cNvCxnSpPr>
          <p:nvPr/>
        </p:nvCxnSpPr>
        <p:spPr bwMode="auto">
          <a:xfrm rot="5400000">
            <a:off x="5053807" y="3713964"/>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66" name="Rectangle 5"/>
          <p:cNvSpPr>
            <a:spLocks noChangeArrowheads="1"/>
          </p:cNvSpPr>
          <p:nvPr/>
        </p:nvSpPr>
        <p:spPr bwMode="auto">
          <a:xfrm>
            <a:off x="43989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7" name="Rectangle 5"/>
          <p:cNvSpPr>
            <a:spLocks noChangeArrowheads="1"/>
          </p:cNvSpPr>
          <p:nvPr/>
        </p:nvSpPr>
        <p:spPr bwMode="auto">
          <a:xfrm>
            <a:off x="2801938"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48" name="Rectangle 5"/>
          <p:cNvSpPr>
            <a:spLocks noChangeArrowheads="1"/>
          </p:cNvSpPr>
          <p:nvPr/>
        </p:nvSpPr>
        <p:spPr bwMode="auto">
          <a:xfrm>
            <a:off x="4398963"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02" tIns="45702" rIns="91402" bIns="45702"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69" name="Text Box 8"/>
          <p:cNvSpPr txBox="1">
            <a:spLocks noChangeArrowheads="1"/>
          </p:cNvSpPr>
          <p:nvPr/>
        </p:nvSpPr>
        <p:spPr bwMode="auto">
          <a:xfrm>
            <a:off x="3163895" y="1485900"/>
            <a:ext cx="800489" cy="3385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dirty="0" err="1">
                <a:solidFill>
                  <a:srgbClr val="FFFFFF"/>
                </a:solidFill>
              </a:rPr>
              <a:t>matlab</a:t>
            </a:r>
            <a:endParaRPr lang="en-US" sz="1600" dirty="0">
              <a:solidFill>
                <a:srgbClr val="FFFFFF"/>
              </a:solidFill>
            </a:endParaRPr>
          </a:p>
        </p:txBody>
      </p:sp>
      <p:sp>
        <p:nvSpPr>
          <p:cNvPr id="70" name="Text Box 8"/>
          <p:cNvSpPr txBox="1">
            <a:spLocks noChangeArrowheads="1"/>
          </p:cNvSpPr>
          <p:nvPr/>
        </p:nvSpPr>
        <p:spPr bwMode="auto">
          <a:xfrm>
            <a:off x="4932162" y="1468438"/>
            <a:ext cx="503934" cy="3385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600" dirty="0" err="1">
                <a:solidFill>
                  <a:srgbClr val="FFFFFF"/>
                </a:solidFill>
              </a:rPr>
              <a:t>gcc</a:t>
            </a:r>
            <a:endParaRPr lang="en-US" sz="1600" dirty="0">
              <a:solidFill>
                <a:srgbClr val="FFFFFF"/>
              </a:solidFill>
            </a:endParaRPr>
          </a:p>
        </p:txBody>
      </p:sp>
      <p:sp>
        <p:nvSpPr>
          <p:cNvPr id="71" name="Rectangle 70"/>
          <p:cNvSpPr>
            <a:spLocks noChangeArrowheads="1"/>
          </p:cNvSpPr>
          <p:nvPr/>
        </p:nvSpPr>
        <p:spPr bwMode="auto">
          <a:xfrm>
            <a:off x="5334000" y="5200650"/>
            <a:ext cx="800100" cy="876300"/>
          </a:xfrm>
          <a:prstGeom prst="rect">
            <a:avLst/>
          </a:prstGeom>
          <a:solidFill>
            <a:schemeClr val="bg1"/>
          </a:solidFill>
          <a:ln w="9525">
            <a:solidFill>
              <a:schemeClr val="tx1"/>
            </a:solidFill>
            <a:round/>
            <a:headEnd/>
            <a:tailEnd/>
          </a:ln>
        </p:spPr>
        <p:txBody>
          <a:bodyPr wrap="none" lIns="91402" tIns="45702" rIns="91402" bIns="45702" anchor="ctr"/>
          <a:lstStyle/>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DRAM </a:t>
            </a:r>
          </a:p>
          <a:p>
            <a:pPr marL="380847" indent="-380847" algn="ctr" fontAlgn="base">
              <a:spcBef>
                <a:spcPct val="20000"/>
              </a:spcBef>
              <a:spcAft>
                <a:spcPct val="0"/>
              </a:spcAft>
            </a:pPr>
            <a:r>
              <a:rPr lang="en-US" smtClean="0">
                <a:solidFill>
                  <a:srgbClr val="000000"/>
                </a:solidFill>
                <a:latin typeface="Arial" charset="0"/>
                <a:ea typeface="ＭＳ Ｐゴシック" charset="0"/>
                <a:cs typeface="Arial" charset="0"/>
              </a:rPr>
              <a:t>Bank 3</a:t>
            </a:r>
          </a:p>
        </p:txBody>
      </p:sp>
      <p:sp>
        <p:nvSpPr>
          <p:cNvPr id="38952" name="Line 45"/>
          <p:cNvSpPr>
            <a:spLocks noChangeShapeType="1"/>
          </p:cNvSpPr>
          <p:nvPr/>
        </p:nvSpPr>
        <p:spPr bwMode="auto">
          <a:xfrm>
            <a:off x="5718175"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02" tIns="45702" rIns="91402" bIns="45702"/>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nvGrpSpPr>
          <p:cNvPr id="2" name="Group 107"/>
          <p:cNvGrpSpPr>
            <a:grpSpLocks/>
          </p:cNvGrpSpPr>
          <p:nvPr/>
        </p:nvGrpSpPr>
        <p:grpSpPr bwMode="auto">
          <a:xfrm>
            <a:off x="3505200" y="1257302"/>
            <a:ext cx="176213" cy="779463"/>
            <a:chOff x="536864" y="1524322"/>
            <a:chExt cx="176645" cy="778674"/>
          </a:xfrm>
        </p:grpSpPr>
        <p:sp>
          <p:nvSpPr>
            <p:cNvPr id="38975" name="Rectangle 10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6" name="Rectangle 10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7" name="Rectangle 10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8" name="Rectangle 10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3" name="Group 119"/>
          <p:cNvGrpSpPr>
            <a:grpSpLocks/>
          </p:cNvGrpSpPr>
          <p:nvPr/>
        </p:nvGrpSpPr>
        <p:grpSpPr bwMode="auto">
          <a:xfrm>
            <a:off x="3702052" y="1255721"/>
            <a:ext cx="176213" cy="777875"/>
            <a:chOff x="536864" y="1524322"/>
            <a:chExt cx="176645" cy="778674"/>
          </a:xfrm>
        </p:grpSpPr>
        <p:sp>
          <p:nvSpPr>
            <p:cNvPr id="38971" name="Rectangle 12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2" name="Rectangle 12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3" name="Rectangle 12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4" name="Rectangle 12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4" name="Group 124"/>
          <p:cNvGrpSpPr>
            <a:grpSpLocks/>
          </p:cNvGrpSpPr>
          <p:nvPr/>
        </p:nvGrpSpPr>
        <p:grpSpPr bwMode="auto">
          <a:xfrm>
            <a:off x="3906839" y="1262063"/>
            <a:ext cx="176212" cy="779462"/>
            <a:chOff x="536864" y="1524322"/>
            <a:chExt cx="176645" cy="778674"/>
          </a:xfrm>
        </p:grpSpPr>
        <p:sp>
          <p:nvSpPr>
            <p:cNvPr id="38967" name="Rectangle 125"/>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8" name="Rectangle 126"/>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9" name="Rectangle 127"/>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70" name="Rectangle 128"/>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5" name="Group 129"/>
          <p:cNvGrpSpPr>
            <a:grpSpLocks/>
          </p:cNvGrpSpPr>
          <p:nvPr/>
        </p:nvGrpSpPr>
        <p:grpSpPr bwMode="auto">
          <a:xfrm>
            <a:off x="3303588" y="1262063"/>
            <a:ext cx="176212" cy="779462"/>
            <a:chOff x="536864" y="1524322"/>
            <a:chExt cx="176645" cy="778674"/>
          </a:xfrm>
        </p:grpSpPr>
        <p:sp>
          <p:nvSpPr>
            <p:cNvPr id="38963" name="Rectangle 13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4" name="Rectangle 13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5" name="Rectangle 13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6" name="Rectangle 13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6" name="Group 124"/>
          <p:cNvGrpSpPr>
            <a:grpSpLocks/>
          </p:cNvGrpSpPr>
          <p:nvPr/>
        </p:nvGrpSpPr>
        <p:grpSpPr bwMode="auto">
          <a:xfrm>
            <a:off x="4111625" y="1262063"/>
            <a:ext cx="176213" cy="779462"/>
            <a:chOff x="536864" y="1524322"/>
            <a:chExt cx="176645" cy="778674"/>
          </a:xfrm>
        </p:grpSpPr>
        <p:sp>
          <p:nvSpPr>
            <p:cNvPr id="38959" name="Rectangle 7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0" name="Rectangle 7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1" name="Rectangle 7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38962" name="Rectangle 7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67" name="Group 124"/>
          <p:cNvGrpSpPr>
            <a:grpSpLocks/>
          </p:cNvGrpSpPr>
          <p:nvPr/>
        </p:nvGrpSpPr>
        <p:grpSpPr bwMode="auto">
          <a:xfrm>
            <a:off x="5076056" y="1268760"/>
            <a:ext cx="176213" cy="779462"/>
            <a:chOff x="536864" y="1524322"/>
            <a:chExt cx="176645" cy="778674"/>
          </a:xfrm>
          <a:solidFill>
            <a:srgbClr val="FF0000"/>
          </a:solidFill>
        </p:grpSpPr>
        <p:sp>
          <p:nvSpPr>
            <p:cNvPr id="68" name="Rectangle 72"/>
            <p:cNvSpPr>
              <a:spLocks noChangeArrowheads="1"/>
            </p:cNvSpPr>
            <p:nvPr/>
          </p:nvSpPr>
          <p:spPr bwMode="auto">
            <a:xfrm>
              <a:off x="536864" y="1524322"/>
              <a:ext cx="176645" cy="170606"/>
            </a:xfrm>
            <a:prstGeom prst="rect">
              <a:avLst/>
            </a:prstGeom>
            <a:grpFill/>
            <a:ln w="9525">
              <a:solidFill>
                <a:schemeClr val="tx1"/>
              </a:solidFill>
              <a:round/>
              <a:headEnd/>
              <a:tailEnd/>
            </a:ln>
          </p:spPr>
          <p:txBody>
            <a:bodyPr/>
            <a:lstStyle/>
            <a:p>
              <a:pPr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sp>
          <p:nvSpPr>
            <p:cNvPr id="72" name="Rectangle 73"/>
            <p:cNvSpPr>
              <a:spLocks noChangeArrowheads="1"/>
            </p:cNvSpPr>
            <p:nvPr/>
          </p:nvSpPr>
          <p:spPr bwMode="auto">
            <a:xfrm>
              <a:off x="536864" y="1726339"/>
              <a:ext cx="176645" cy="170606"/>
            </a:xfrm>
            <a:prstGeom prst="rect">
              <a:avLst/>
            </a:prstGeom>
            <a:grpFill/>
            <a:ln w="9525">
              <a:solidFill>
                <a:schemeClr val="tx1"/>
              </a:solidFill>
              <a:round/>
              <a:headEnd/>
              <a:tailEnd/>
            </a:ln>
          </p:spPr>
          <p:txBody>
            <a:bodyPr/>
            <a:lstStyle/>
            <a:p>
              <a:pPr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sp>
          <p:nvSpPr>
            <p:cNvPr id="73" name="Rectangle 74"/>
            <p:cNvSpPr>
              <a:spLocks noChangeArrowheads="1"/>
            </p:cNvSpPr>
            <p:nvPr/>
          </p:nvSpPr>
          <p:spPr bwMode="auto">
            <a:xfrm>
              <a:off x="536864" y="1931907"/>
              <a:ext cx="176645" cy="170606"/>
            </a:xfrm>
            <a:prstGeom prst="rect">
              <a:avLst/>
            </a:prstGeom>
            <a:grpFill/>
            <a:ln w="9525">
              <a:solidFill>
                <a:schemeClr val="tx1"/>
              </a:solidFill>
              <a:round/>
              <a:headEnd/>
              <a:tailEnd/>
            </a:ln>
          </p:spPr>
          <p:txBody>
            <a:bodyPr/>
            <a:lstStyle/>
            <a:p>
              <a:pPr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sp>
          <p:nvSpPr>
            <p:cNvPr id="74" name="Rectangle 75"/>
            <p:cNvSpPr>
              <a:spLocks noChangeArrowheads="1"/>
            </p:cNvSpPr>
            <p:nvPr/>
          </p:nvSpPr>
          <p:spPr bwMode="auto">
            <a:xfrm>
              <a:off x="536864" y="2132390"/>
              <a:ext cx="176645" cy="170606"/>
            </a:xfrm>
            <a:prstGeom prst="rect">
              <a:avLst/>
            </a:prstGeom>
            <a:grpFill/>
            <a:ln w="9525">
              <a:solidFill>
                <a:schemeClr val="tx1"/>
              </a:solidFill>
              <a:round/>
              <a:headEnd/>
              <a:tailEnd/>
            </a:ln>
          </p:spPr>
          <p:txBody>
            <a:bodyPr/>
            <a:lstStyle/>
            <a:p>
              <a:pPr fontAlgn="base">
                <a:spcBef>
                  <a:spcPct val="0"/>
                </a:spcBef>
                <a:spcAft>
                  <a:spcPct val="0"/>
                </a:spcAft>
              </a:pPr>
              <a:endParaRPr lang="en-US" smtClean="0">
                <a:ln>
                  <a:solidFill>
                    <a:srgbClr val="FF0000"/>
                  </a:solidFill>
                </a:ln>
                <a:solidFill>
                  <a:srgbClr val="FF0000"/>
                </a:solidFill>
                <a:latin typeface="Arial" charset="0"/>
                <a:ea typeface="ＭＳ Ｐゴシック" charset="0"/>
                <a:cs typeface="Arial" charset="0"/>
              </a:endParaRPr>
            </a:p>
          </p:txBody>
        </p:sp>
      </p:grpSp>
    </p:spTree>
    <p:extLst>
      <p:ext uri="{BB962C8B-B14F-4D97-AF65-F5344CB8AC3E}">
        <p14:creationId xmlns:p14="http://schemas.microsoft.com/office/powerpoint/2010/main" val="40712572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500" fill="hold"/>
                                        <p:tgtEl>
                                          <p:spTgt spid="432133"/>
                                        </p:tgtEl>
                                        <p:attrNameLst>
                                          <p:attrName>fillcolor</p:attrName>
                                        </p:attrNameLst>
                                      </p:cBhvr>
                                      <p:to>
                                        <a:srgbClr val="0000FF"/>
                                      </p:to>
                                    </p:animClr>
                                    <p:set>
                                      <p:cBhvr>
                                        <p:cTn id="7" dur="500" fill="hold"/>
                                        <p:tgtEl>
                                          <p:spTgt spid="432133"/>
                                        </p:tgtEl>
                                        <p:attrNameLst>
                                          <p:attrName>fill.type</p:attrName>
                                        </p:attrNameLst>
                                      </p:cBhvr>
                                      <p:to>
                                        <p:strVal val="solid"/>
                                      </p:to>
                                    </p:set>
                                    <p:set>
                                      <p:cBhvr>
                                        <p:cTn id="8" dur="500" fill="hold"/>
                                        <p:tgtEl>
                                          <p:spTgt spid="432133"/>
                                        </p:tgtEl>
                                        <p:attrNameLst>
                                          <p:attrName>fill.on</p:attrName>
                                        </p:attrNameLst>
                                      </p:cBhvr>
                                      <p:to>
                                        <p:strVal val="true"/>
                                      </p:to>
                                    </p:set>
                                  </p:childTnLst>
                                </p:cTn>
                              </p:par>
                              <p:par>
                                <p:cTn id="9" presetID="1" presetClass="exit" presetSubtype="0" fill="hold" grpId="0" nodeType="withEffect">
                                  <p:stCondLst>
                                    <p:cond delay="0"/>
                                  </p:stCondLst>
                                  <p:childTnLst>
                                    <p:set>
                                      <p:cBhvr>
                                        <p:cTn id="10" dur="1" fill="hold">
                                          <p:stCondLst>
                                            <p:cond delay="0"/>
                                          </p:stCondLst>
                                        </p:cTn>
                                        <p:tgtEl>
                                          <p:spTgt spid="432134"/>
                                        </p:tgtEl>
                                        <p:attrNameLst>
                                          <p:attrName>style.visibility</p:attrName>
                                        </p:attrNameLst>
                                      </p:cBhvr>
                                      <p:to>
                                        <p:strVal val="hidden"/>
                                      </p:to>
                                    </p:set>
                                  </p:childTnLst>
                                </p:cTn>
                              </p:par>
                              <p:par>
                                <p:cTn id="11" presetID="3" presetClass="entr" presetSubtype="1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blinds(horizontal)">
                                      <p:cBhvr>
                                        <p:cTn id="13" dur="500"/>
                                        <p:tgtEl>
                                          <p:spTgt spid="6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blinds(horizontal)">
                                      <p:cBhvr>
                                        <p:cTn id="16" dur="500"/>
                                        <p:tgtEl>
                                          <p:spTgt spid="70"/>
                                        </p:tgtEl>
                                      </p:cBhvr>
                                    </p:animEffect>
                                  </p:childTnLst>
                                </p:cTn>
                              </p:par>
                              <p:par>
                                <p:cTn id="17" presetID="1" presetClass="emph" presetSubtype="2" fill="hold" nodeType="withEffect">
                                  <p:stCondLst>
                                    <p:cond delay="0"/>
                                  </p:stCondLst>
                                  <p:childTnLst>
                                    <p:animClr clrSpc="rgb" dir="cw">
                                      <p:cBhvr>
                                        <p:cTn id="18" dur="500" fill="hold"/>
                                        <p:tgtEl>
                                          <p:spTgt spid="66"/>
                                        </p:tgtEl>
                                        <p:attrNameLst>
                                          <p:attrName>fillcolor</p:attrName>
                                        </p:attrNameLst>
                                      </p:cBhvr>
                                      <p:to>
                                        <a:srgbClr val="FF0000"/>
                                      </p:to>
                                    </p:animClr>
                                    <p:set>
                                      <p:cBhvr>
                                        <p:cTn id="19" dur="500" fill="hold"/>
                                        <p:tgtEl>
                                          <p:spTgt spid="66"/>
                                        </p:tgtEl>
                                        <p:attrNameLst>
                                          <p:attrName>fill.type</p:attrName>
                                        </p:attrNameLst>
                                      </p:cBhvr>
                                      <p:to>
                                        <p:strVal val="solid"/>
                                      </p:to>
                                    </p:set>
                                    <p:set>
                                      <p:cBhvr>
                                        <p:cTn id="20" dur="500" fill="hold"/>
                                        <p:tgtEl>
                                          <p:spTgt spid="66"/>
                                        </p:tgtEl>
                                        <p:attrNameLst>
                                          <p:attrName>fill.on</p:attrName>
                                        </p:attrNameLst>
                                      </p:cBhvr>
                                      <p:to>
                                        <p:strVal val="tru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42" presetClass="path" presetSubtype="0" accel="50000" decel="50000" fill="hold" nodeType="withEffect">
                                  <p:stCondLst>
                                    <p:cond delay="0"/>
                                  </p:stCondLst>
                                  <p:childTnLst>
                                    <p:animMotion origin="layout" path="M -1.94444E-6 3.7037E-6 L -1.94444E-6 0.36597 " pathEditMode="relative" rAng="0" ptsTypes="AA">
                                      <p:cBhvr>
                                        <p:cTn id="26" dur="1000" fill="hold"/>
                                        <p:tgtEl>
                                          <p:spTgt spid="2"/>
                                        </p:tgtEl>
                                        <p:attrNameLst>
                                          <p:attrName>ppt_x</p:attrName>
                                          <p:attrName>ppt_y</p:attrName>
                                        </p:attrNameLst>
                                      </p:cBhvr>
                                      <p:rCtr x="0" y="18300"/>
                                    </p:animMotion>
                                  </p:childTnLst>
                                </p:cTn>
                              </p:par>
                              <p:par>
                                <p:cTn id="27" presetID="1" presetClass="entr" presetSubtype="0" fill="hold"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42" presetClass="path" presetSubtype="0" accel="50000" decel="50000" fill="hold" nodeType="withEffect">
                                  <p:stCondLst>
                                    <p:cond delay="0"/>
                                  </p:stCondLst>
                                  <p:childTnLst>
                                    <p:animMotion origin="layout" path="M -1.94444E-6 3.7037E-6 L -1.94444E-6 0.36597 " pathEditMode="relative" rAng="0" ptsTypes="AA">
                                      <p:cBhvr>
                                        <p:cTn id="30" dur="1000" fill="hold"/>
                                        <p:tgtEl>
                                          <p:spTgt spid="67"/>
                                        </p:tgtEl>
                                        <p:attrNameLst>
                                          <p:attrName>ppt_x</p:attrName>
                                          <p:attrName>ppt_y</p:attrName>
                                        </p:attrNameLst>
                                      </p:cBhvr>
                                      <p:rCtr x="0" y="18300"/>
                                    </p:animMotion>
                                  </p:childTnLst>
                                </p:cTn>
                              </p:par>
                            </p:childTnLst>
                          </p:cTn>
                        </p:par>
                      </p:childTnLst>
                    </p:cTn>
                  </p:par>
                  <p:par>
                    <p:cTn id="31" fill="hold">
                      <p:stCondLst>
                        <p:cond delay="indefinite"/>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63"/>
                                        </p:tgtEl>
                                        <p:attrNameLst>
                                          <p:attrName>fillcolor</p:attrName>
                                        </p:attrNameLst>
                                      </p:cBhvr>
                                      <p:to>
                                        <a:srgbClr val="0000FF"/>
                                      </p:to>
                                    </p:animClr>
                                    <p:set>
                                      <p:cBhvr>
                                        <p:cTn id="35" dur="500" fill="hold"/>
                                        <p:tgtEl>
                                          <p:spTgt spid="63"/>
                                        </p:tgtEl>
                                        <p:attrNameLst>
                                          <p:attrName>fill.type</p:attrName>
                                        </p:attrNameLst>
                                      </p:cBhvr>
                                      <p:to>
                                        <p:strVal val="solid"/>
                                      </p:to>
                                    </p:set>
                                    <p:set>
                                      <p:cBhvr>
                                        <p:cTn id="36" dur="500" fill="hold"/>
                                        <p:tgtEl>
                                          <p:spTgt spid="63"/>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500" fill="hold"/>
                                        <p:tgtEl>
                                          <p:spTgt spid="62"/>
                                        </p:tgtEl>
                                        <p:attrNameLst>
                                          <p:attrName>fillcolor</p:attrName>
                                        </p:attrNameLst>
                                      </p:cBhvr>
                                      <p:to>
                                        <a:srgbClr val="0000FF"/>
                                      </p:to>
                                    </p:animClr>
                                    <p:set>
                                      <p:cBhvr>
                                        <p:cTn id="39" dur="500" fill="hold"/>
                                        <p:tgtEl>
                                          <p:spTgt spid="62"/>
                                        </p:tgtEl>
                                        <p:attrNameLst>
                                          <p:attrName>fill.type</p:attrName>
                                        </p:attrNameLst>
                                      </p:cBhvr>
                                      <p:to>
                                        <p:strVal val="solid"/>
                                      </p:to>
                                    </p:set>
                                    <p:set>
                                      <p:cBhvr>
                                        <p:cTn id="40" dur="500" fill="hold"/>
                                        <p:tgtEl>
                                          <p:spTgt spid="62"/>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500" fill="hold"/>
                                        <p:tgtEl>
                                          <p:spTgt spid="64"/>
                                        </p:tgtEl>
                                        <p:attrNameLst>
                                          <p:attrName>fillcolor</p:attrName>
                                        </p:attrNameLst>
                                      </p:cBhvr>
                                      <p:to>
                                        <a:srgbClr val="0000FF"/>
                                      </p:to>
                                    </p:animClr>
                                    <p:set>
                                      <p:cBhvr>
                                        <p:cTn id="43" dur="500" fill="hold"/>
                                        <p:tgtEl>
                                          <p:spTgt spid="64"/>
                                        </p:tgtEl>
                                        <p:attrNameLst>
                                          <p:attrName>fill.type</p:attrName>
                                        </p:attrNameLst>
                                      </p:cBhvr>
                                      <p:to>
                                        <p:strVal val="solid"/>
                                      </p:to>
                                    </p:set>
                                    <p:set>
                                      <p:cBhvr>
                                        <p:cTn id="44" dur="500" fill="hold"/>
                                        <p:tgtEl>
                                          <p:spTgt spid="64"/>
                                        </p:tgtEl>
                                        <p:attrNameLst>
                                          <p:attrName>fill.on</p:attrName>
                                        </p:attrNameLst>
                                      </p:cBhvr>
                                      <p:to>
                                        <p:strVal val="true"/>
                                      </p:to>
                                    </p:set>
                                  </p:childTnLst>
                                </p:cTn>
                              </p:par>
                              <p:par>
                                <p:cTn id="45" presetID="1" presetClass="emph" presetSubtype="2" fill="hold" nodeType="withEffect">
                                  <p:stCondLst>
                                    <p:cond delay="0"/>
                                  </p:stCondLst>
                                  <p:childTnLst>
                                    <p:animClr clrSpc="rgb" dir="cw">
                                      <p:cBhvr>
                                        <p:cTn id="46" dur="500" fill="hold"/>
                                        <p:tgtEl>
                                          <p:spTgt spid="71"/>
                                        </p:tgtEl>
                                        <p:attrNameLst>
                                          <p:attrName>fillcolor</p:attrName>
                                        </p:attrNameLst>
                                      </p:cBhvr>
                                      <p:to>
                                        <a:srgbClr val="0000FF"/>
                                      </p:to>
                                    </p:animClr>
                                    <p:set>
                                      <p:cBhvr>
                                        <p:cTn id="47" dur="500" fill="hold"/>
                                        <p:tgtEl>
                                          <p:spTgt spid="71"/>
                                        </p:tgtEl>
                                        <p:attrNameLst>
                                          <p:attrName>fill.type</p:attrName>
                                        </p:attrNameLst>
                                      </p:cBhvr>
                                      <p:to>
                                        <p:strVal val="solid"/>
                                      </p:to>
                                    </p:set>
                                    <p:set>
                                      <p:cBhvr>
                                        <p:cTn id="48" dur="500" fill="hold"/>
                                        <p:tgtEl>
                                          <p:spTgt spid="71"/>
                                        </p:tgtEl>
                                        <p:attrNameLst>
                                          <p:attrName>fill.on</p:attrName>
                                        </p:attrNameLst>
                                      </p:cBhvr>
                                      <p:to>
                                        <p:strVal val="true"/>
                                      </p:to>
                                    </p:set>
                                  </p:childTnLst>
                                </p:cTn>
                              </p:par>
                              <p:par>
                                <p:cTn id="49" presetID="3" presetClass="exit" presetSubtype="10" fill="hold" nodeType="withEffect">
                                  <p:stCondLst>
                                    <p:cond delay="0"/>
                                  </p:stCondLst>
                                  <p:childTnLst>
                                    <p:animEffect transition="out" filter="blinds(horizontal)">
                                      <p:cBhvr>
                                        <p:cTn id="50" dur="500"/>
                                        <p:tgtEl>
                                          <p:spTgt spid="2"/>
                                        </p:tgtEl>
                                      </p:cBhvr>
                                    </p:animEffect>
                                    <p:set>
                                      <p:cBhvr>
                                        <p:cTn id="51" dur="1" fill="hold">
                                          <p:stCondLst>
                                            <p:cond delay="499"/>
                                          </p:stCondLst>
                                        </p:cTn>
                                        <p:tgtEl>
                                          <p:spTgt spid="2"/>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3"/>
                                        </p:tgtEl>
                                        <p:attrNameLst>
                                          <p:attrName>style.visibility</p:attrName>
                                        </p:attrNameLst>
                                      </p:cBhvr>
                                      <p:to>
                                        <p:strVal val="visible"/>
                                      </p:to>
                                    </p:set>
                                  </p:childTnLst>
                                </p:cTn>
                              </p:par>
                              <p:par>
                                <p:cTn id="54" presetID="42" presetClass="path" presetSubtype="0" accel="50000" decel="50000" fill="hold" nodeType="withEffect">
                                  <p:stCondLst>
                                    <p:cond delay="0"/>
                                  </p:stCondLst>
                                  <p:childTnLst>
                                    <p:animMotion origin="layout" path="M -1.94444E-6 3.7037E-6 L -1.94444E-6 0.36597 " pathEditMode="relative" rAng="0" ptsTypes="AA">
                                      <p:cBhvr>
                                        <p:cTn id="55" dur="1000" fill="hold"/>
                                        <p:tgtEl>
                                          <p:spTgt spid="3"/>
                                        </p:tgtEl>
                                        <p:attrNameLst>
                                          <p:attrName>ppt_x</p:attrName>
                                          <p:attrName>ppt_y</p:attrName>
                                        </p:attrNameLst>
                                      </p:cBhvr>
                                      <p:rCtr x="0" y="18300"/>
                                    </p:animMotion>
                                  </p:childTnLst>
                                </p:cTn>
                              </p:par>
                            </p:childTnLst>
                          </p:cTn>
                        </p:par>
                      </p:childTnLst>
                    </p:cTn>
                  </p:par>
                  <p:par>
                    <p:cTn id="56" fill="hold">
                      <p:stCondLst>
                        <p:cond delay="indefinite"/>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62"/>
                                        </p:tgtEl>
                                        <p:attrNameLst>
                                          <p:attrName>fillcolor</p:attrName>
                                        </p:attrNameLst>
                                      </p:cBhvr>
                                      <p:to>
                                        <a:schemeClr val="bg1"/>
                                      </p:to>
                                    </p:animClr>
                                    <p:set>
                                      <p:cBhvr>
                                        <p:cTn id="60" dur="500" fill="hold"/>
                                        <p:tgtEl>
                                          <p:spTgt spid="62"/>
                                        </p:tgtEl>
                                        <p:attrNameLst>
                                          <p:attrName>fill.type</p:attrName>
                                        </p:attrNameLst>
                                      </p:cBhvr>
                                      <p:to>
                                        <p:strVal val="solid"/>
                                      </p:to>
                                    </p:set>
                                    <p:set>
                                      <p:cBhvr>
                                        <p:cTn id="61" dur="500" fill="hold"/>
                                        <p:tgtEl>
                                          <p:spTgt spid="62"/>
                                        </p:tgtEl>
                                        <p:attrNameLst>
                                          <p:attrName>fill.on</p:attrName>
                                        </p:attrNameLst>
                                      </p:cBhvr>
                                      <p:to>
                                        <p:strVal val="true"/>
                                      </p:to>
                                    </p:set>
                                  </p:childTnLst>
                                </p:cTn>
                              </p:par>
                              <p:par>
                                <p:cTn id="62" presetID="1" presetClass="emph" presetSubtype="2" fill="hold" nodeType="withEffect">
                                  <p:stCondLst>
                                    <p:cond delay="0"/>
                                  </p:stCondLst>
                                  <p:childTnLst>
                                    <p:animClr clrSpc="rgb" dir="cw">
                                      <p:cBhvr>
                                        <p:cTn id="63" dur="500" fill="hold"/>
                                        <p:tgtEl>
                                          <p:spTgt spid="63"/>
                                        </p:tgtEl>
                                        <p:attrNameLst>
                                          <p:attrName>fillcolor</p:attrName>
                                        </p:attrNameLst>
                                      </p:cBhvr>
                                      <p:to>
                                        <a:schemeClr val="bg1"/>
                                      </p:to>
                                    </p:animClr>
                                    <p:set>
                                      <p:cBhvr>
                                        <p:cTn id="64" dur="500" fill="hold"/>
                                        <p:tgtEl>
                                          <p:spTgt spid="63"/>
                                        </p:tgtEl>
                                        <p:attrNameLst>
                                          <p:attrName>fill.type</p:attrName>
                                        </p:attrNameLst>
                                      </p:cBhvr>
                                      <p:to>
                                        <p:strVal val="solid"/>
                                      </p:to>
                                    </p:set>
                                    <p:set>
                                      <p:cBhvr>
                                        <p:cTn id="65" dur="500" fill="hold"/>
                                        <p:tgtEl>
                                          <p:spTgt spid="63"/>
                                        </p:tgtEl>
                                        <p:attrNameLst>
                                          <p:attrName>fill.on</p:attrName>
                                        </p:attrNameLst>
                                      </p:cBhvr>
                                      <p:to>
                                        <p:strVal val="true"/>
                                      </p:to>
                                    </p:set>
                                  </p:childTnLst>
                                </p:cTn>
                              </p:par>
                              <p:par>
                                <p:cTn id="66" presetID="1" presetClass="emph" presetSubtype="2" fill="hold" nodeType="withEffect">
                                  <p:stCondLst>
                                    <p:cond delay="0"/>
                                  </p:stCondLst>
                                  <p:childTnLst>
                                    <p:animClr clrSpc="rgb" dir="cw">
                                      <p:cBhvr>
                                        <p:cTn id="67" dur="500" fill="hold"/>
                                        <p:tgtEl>
                                          <p:spTgt spid="64"/>
                                        </p:tgtEl>
                                        <p:attrNameLst>
                                          <p:attrName>fillcolor</p:attrName>
                                        </p:attrNameLst>
                                      </p:cBhvr>
                                      <p:to>
                                        <a:schemeClr val="bg1"/>
                                      </p:to>
                                    </p:animClr>
                                    <p:set>
                                      <p:cBhvr>
                                        <p:cTn id="68" dur="500" fill="hold"/>
                                        <p:tgtEl>
                                          <p:spTgt spid="64"/>
                                        </p:tgtEl>
                                        <p:attrNameLst>
                                          <p:attrName>fill.type</p:attrName>
                                        </p:attrNameLst>
                                      </p:cBhvr>
                                      <p:to>
                                        <p:strVal val="solid"/>
                                      </p:to>
                                    </p:set>
                                    <p:set>
                                      <p:cBhvr>
                                        <p:cTn id="69" dur="500" fill="hold"/>
                                        <p:tgtEl>
                                          <p:spTgt spid="64"/>
                                        </p:tgtEl>
                                        <p:attrNameLst>
                                          <p:attrName>fill.on</p:attrName>
                                        </p:attrNameLst>
                                      </p:cBhvr>
                                      <p:to>
                                        <p:strVal val="true"/>
                                      </p:to>
                                    </p:set>
                                  </p:childTnLst>
                                </p:cTn>
                              </p:par>
                              <p:par>
                                <p:cTn id="70" presetID="1" presetClass="emph" presetSubtype="2" fill="hold" nodeType="withEffect">
                                  <p:stCondLst>
                                    <p:cond delay="0"/>
                                  </p:stCondLst>
                                  <p:childTnLst>
                                    <p:animClr clrSpc="rgb" dir="cw">
                                      <p:cBhvr>
                                        <p:cTn id="71" dur="500" fill="hold"/>
                                        <p:tgtEl>
                                          <p:spTgt spid="71"/>
                                        </p:tgtEl>
                                        <p:attrNameLst>
                                          <p:attrName>fillcolor</p:attrName>
                                        </p:attrNameLst>
                                      </p:cBhvr>
                                      <p:to>
                                        <a:schemeClr val="bg1"/>
                                      </p:to>
                                    </p:animClr>
                                    <p:set>
                                      <p:cBhvr>
                                        <p:cTn id="72" dur="500" fill="hold"/>
                                        <p:tgtEl>
                                          <p:spTgt spid="71"/>
                                        </p:tgtEl>
                                        <p:attrNameLst>
                                          <p:attrName>fill.type</p:attrName>
                                        </p:attrNameLst>
                                      </p:cBhvr>
                                      <p:to>
                                        <p:strVal val="solid"/>
                                      </p:to>
                                    </p:set>
                                    <p:set>
                                      <p:cBhvr>
                                        <p:cTn id="73" dur="500" fill="hold"/>
                                        <p:tgtEl>
                                          <p:spTgt spid="71"/>
                                        </p:tgtEl>
                                        <p:attrNameLst>
                                          <p:attrName>fill.on</p:attrName>
                                        </p:attrNameLst>
                                      </p:cBhvr>
                                      <p:to>
                                        <p:strVal val="true"/>
                                      </p:to>
                                    </p:set>
                                  </p:childTnLst>
                                </p:cTn>
                              </p:par>
                            </p:childTnLst>
                          </p:cTn>
                        </p:par>
                      </p:childTnLst>
                    </p:cTn>
                  </p:par>
                  <p:par>
                    <p:cTn id="74" fill="hold">
                      <p:stCondLst>
                        <p:cond delay="indefinite"/>
                      </p:stCondLst>
                      <p:childTnLst>
                        <p:par>
                          <p:cTn id="75" fill="hold">
                            <p:stCondLst>
                              <p:cond delay="0"/>
                            </p:stCondLst>
                            <p:childTnLst>
                              <p:par>
                                <p:cTn id="76" presetID="3" presetClass="exit" presetSubtype="10" fill="hold" nodeType="clickEffect">
                                  <p:stCondLst>
                                    <p:cond delay="0"/>
                                  </p:stCondLst>
                                  <p:childTnLst>
                                    <p:animEffect transition="out" filter="blinds(horizontal)">
                                      <p:cBhvr>
                                        <p:cTn id="77" dur="500"/>
                                        <p:tgtEl>
                                          <p:spTgt spid="3"/>
                                        </p:tgtEl>
                                      </p:cBhvr>
                                    </p:animEffect>
                                    <p:set>
                                      <p:cBhvr>
                                        <p:cTn id="78" dur="1" fill="hold">
                                          <p:stCondLst>
                                            <p:cond delay="499"/>
                                          </p:stCondLst>
                                        </p:cTn>
                                        <p:tgtEl>
                                          <p:spTgt spid="3"/>
                                        </p:tgtEl>
                                        <p:attrNameLst>
                                          <p:attrName>style.visibility</p:attrName>
                                        </p:attrNameLst>
                                      </p:cBhvr>
                                      <p:to>
                                        <p:strVal val="hidden"/>
                                      </p:to>
                                    </p:set>
                                  </p:childTnLst>
                                </p:cTn>
                              </p:par>
                              <p:par>
                                <p:cTn id="79" presetID="1" presetClass="emph" presetSubtype="2" fill="hold" nodeType="withEffect">
                                  <p:stCondLst>
                                    <p:cond delay="0"/>
                                  </p:stCondLst>
                                  <p:childTnLst>
                                    <p:animClr clrSpc="rgb" dir="cw">
                                      <p:cBhvr>
                                        <p:cTn id="80" dur="500" fill="hold"/>
                                        <p:tgtEl>
                                          <p:spTgt spid="62"/>
                                        </p:tgtEl>
                                        <p:attrNameLst>
                                          <p:attrName>fillcolor</p:attrName>
                                        </p:attrNameLst>
                                      </p:cBhvr>
                                      <p:to>
                                        <a:srgbClr val="0000FF"/>
                                      </p:to>
                                    </p:animClr>
                                    <p:set>
                                      <p:cBhvr>
                                        <p:cTn id="81" dur="500" fill="hold"/>
                                        <p:tgtEl>
                                          <p:spTgt spid="62"/>
                                        </p:tgtEl>
                                        <p:attrNameLst>
                                          <p:attrName>fill.type</p:attrName>
                                        </p:attrNameLst>
                                      </p:cBhvr>
                                      <p:to>
                                        <p:strVal val="solid"/>
                                      </p:to>
                                    </p:set>
                                    <p:set>
                                      <p:cBhvr>
                                        <p:cTn id="82" dur="500" fill="hold"/>
                                        <p:tgtEl>
                                          <p:spTgt spid="62"/>
                                        </p:tgtEl>
                                        <p:attrNameLst>
                                          <p:attrName>fill.on</p:attrName>
                                        </p:attrNameLst>
                                      </p:cBhvr>
                                      <p:to>
                                        <p:strVal val="true"/>
                                      </p:to>
                                    </p:set>
                                  </p:childTnLst>
                                </p:cTn>
                              </p:par>
                              <p:par>
                                <p:cTn id="83" presetID="1" presetClass="emph" presetSubtype="2" fill="hold" nodeType="withEffect">
                                  <p:stCondLst>
                                    <p:cond delay="0"/>
                                  </p:stCondLst>
                                  <p:childTnLst>
                                    <p:animClr clrSpc="rgb" dir="cw">
                                      <p:cBhvr>
                                        <p:cTn id="84" dur="500" fill="hold"/>
                                        <p:tgtEl>
                                          <p:spTgt spid="63"/>
                                        </p:tgtEl>
                                        <p:attrNameLst>
                                          <p:attrName>fillcolor</p:attrName>
                                        </p:attrNameLst>
                                      </p:cBhvr>
                                      <p:to>
                                        <a:srgbClr val="0000FF"/>
                                      </p:to>
                                    </p:animClr>
                                    <p:set>
                                      <p:cBhvr>
                                        <p:cTn id="85" dur="500" fill="hold"/>
                                        <p:tgtEl>
                                          <p:spTgt spid="63"/>
                                        </p:tgtEl>
                                        <p:attrNameLst>
                                          <p:attrName>fill.type</p:attrName>
                                        </p:attrNameLst>
                                      </p:cBhvr>
                                      <p:to>
                                        <p:strVal val="solid"/>
                                      </p:to>
                                    </p:set>
                                    <p:set>
                                      <p:cBhvr>
                                        <p:cTn id="86" dur="500" fill="hold"/>
                                        <p:tgtEl>
                                          <p:spTgt spid="63"/>
                                        </p:tgtEl>
                                        <p:attrNameLst>
                                          <p:attrName>fill.on</p:attrName>
                                        </p:attrNameLst>
                                      </p:cBhvr>
                                      <p:to>
                                        <p:strVal val="true"/>
                                      </p:to>
                                    </p:set>
                                  </p:childTnLst>
                                </p:cTn>
                              </p:par>
                              <p:par>
                                <p:cTn id="87" presetID="1" presetClass="emph" presetSubtype="2" fill="hold" nodeType="withEffect">
                                  <p:stCondLst>
                                    <p:cond delay="0"/>
                                  </p:stCondLst>
                                  <p:childTnLst>
                                    <p:animClr clrSpc="rgb" dir="cw">
                                      <p:cBhvr>
                                        <p:cTn id="88" dur="500" fill="hold"/>
                                        <p:tgtEl>
                                          <p:spTgt spid="64"/>
                                        </p:tgtEl>
                                        <p:attrNameLst>
                                          <p:attrName>fillcolor</p:attrName>
                                        </p:attrNameLst>
                                      </p:cBhvr>
                                      <p:to>
                                        <a:srgbClr val="0000FF"/>
                                      </p:to>
                                    </p:animClr>
                                    <p:set>
                                      <p:cBhvr>
                                        <p:cTn id="89" dur="500" fill="hold"/>
                                        <p:tgtEl>
                                          <p:spTgt spid="64"/>
                                        </p:tgtEl>
                                        <p:attrNameLst>
                                          <p:attrName>fill.type</p:attrName>
                                        </p:attrNameLst>
                                      </p:cBhvr>
                                      <p:to>
                                        <p:strVal val="solid"/>
                                      </p:to>
                                    </p:set>
                                    <p:set>
                                      <p:cBhvr>
                                        <p:cTn id="90" dur="500" fill="hold"/>
                                        <p:tgtEl>
                                          <p:spTgt spid="64"/>
                                        </p:tgtEl>
                                        <p:attrNameLst>
                                          <p:attrName>fill.on</p:attrName>
                                        </p:attrNameLst>
                                      </p:cBhvr>
                                      <p:to>
                                        <p:strVal val="true"/>
                                      </p:to>
                                    </p:set>
                                  </p:childTnLst>
                                </p:cTn>
                              </p:par>
                              <p:par>
                                <p:cTn id="91" presetID="1" presetClass="emph" presetSubtype="2" fill="hold" nodeType="withEffect">
                                  <p:stCondLst>
                                    <p:cond delay="0"/>
                                  </p:stCondLst>
                                  <p:childTnLst>
                                    <p:animClr clrSpc="rgb" dir="cw">
                                      <p:cBhvr>
                                        <p:cTn id="92" dur="500" fill="hold"/>
                                        <p:tgtEl>
                                          <p:spTgt spid="71"/>
                                        </p:tgtEl>
                                        <p:attrNameLst>
                                          <p:attrName>fillcolor</p:attrName>
                                        </p:attrNameLst>
                                      </p:cBhvr>
                                      <p:to>
                                        <a:srgbClr val="0000FF"/>
                                      </p:to>
                                    </p:animClr>
                                    <p:set>
                                      <p:cBhvr>
                                        <p:cTn id="93" dur="500" fill="hold"/>
                                        <p:tgtEl>
                                          <p:spTgt spid="71"/>
                                        </p:tgtEl>
                                        <p:attrNameLst>
                                          <p:attrName>fill.type</p:attrName>
                                        </p:attrNameLst>
                                      </p:cBhvr>
                                      <p:to>
                                        <p:strVal val="solid"/>
                                      </p:to>
                                    </p:set>
                                    <p:set>
                                      <p:cBhvr>
                                        <p:cTn id="94" dur="500" fill="hold"/>
                                        <p:tgtEl>
                                          <p:spTgt spid="71"/>
                                        </p:tgtEl>
                                        <p:attrNameLst>
                                          <p:attrName>fill.on</p:attrName>
                                        </p:attrNameLst>
                                      </p:cBhvr>
                                      <p:to>
                                        <p:strVal val="true"/>
                                      </p:to>
                                    </p:set>
                                  </p:childTnLst>
                                </p:cTn>
                              </p:par>
                              <p:par>
                                <p:cTn id="95" presetID="1" presetClass="entr" presetSubtype="0" fill="hold" nodeType="withEffect">
                                  <p:stCondLst>
                                    <p:cond delay="0"/>
                                  </p:stCondLst>
                                  <p:childTnLst>
                                    <p:set>
                                      <p:cBhvr>
                                        <p:cTn id="96" dur="1" fill="hold">
                                          <p:stCondLst>
                                            <p:cond delay="0"/>
                                          </p:stCondLst>
                                        </p:cTn>
                                        <p:tgtEl>
                                          <p:spTgt spid="4"/>
                                        </p:tgtEl>
                                        <p:attrNameLst>
                                          <p:attrName>style.visibility</p:attrName>
                                        </p:attrNameLst>
                                      </p:cBhvr>
                                      <p:to>
                                        <p:strVal val="visible"/>
                                      </p:to>
                                    </p:set>
                                  </p:childTnLst>
                                </p:cTn>
                              </p:par>
                              <p:par>
                                <p:cTn id="97" presetID="42" presetClass="path" presetSubtype="0" accel="50000" decel="50000" fill="hold" nodeType="withEffect">
                                  <p:stCondLst>
                                    <p:cond delay="0"/>
                                  </p:stCondLst>
                                  <p:childTnLst>
                                    <p:animMotion origin="layout" path="M -1.94444E-6 3.7037E-6 L -1.94444E-6 0.36597 " pathEditMode="relative" rAng="0" ptsTypes="AA">
                                      <p:cBhvr>
                                        <p:cTn id="98" dur="1000" fill="hold"/>
                                        <p:tgtEl>
                                          <p:spTgt spid="4"/>
                                        </p:tgtEl>
                                        <p:attrNameLst>
                                          <p:attrName>ppt_x</p:attrName>
                                          <p:attrName>ppt_y</p:attrName>
                                        </p:attrNameLst>
                                      </p:cBhvr>
                                      <p:rCtr x="0" y="18300"/>
                                    </p:animMotion>
                                  </p:childTnLst>
                                </p:cTn>
                              </p:par>
                            </p:childTnLst>
                          </p:cTn>
                        </p:par>
                      </p:childTnLst>
                    </p:cTn>
                  </p:par>
                  <p:par>
                    <p:cTn id="99" fill="hold">
                      <p:stCondLst>
                        <p:cond delay="indefinite"/>
                      </p:stCondLst>
                      <p:childTnLst>
                        <p:par>
                          <p:cTn id="100" fill="hold">
                            <p:stCondLst>
                              <p:cond delay="0"/>
                            </p:stCondLst>
                            <p:childTnLst>
                              <p:par>
                                <p:cTn id="101" presetID="1" presetClass="emph" presetSubtype="2" fill="hold" nodeType="clickEffect">
                                  <p:stCondLst>
                                    <p:cond delay="0"/>
                                  </p:stCondLst>
                                  <p:childTnLst>
                                    <p:animClr clrSpc="rgb" dir="cw">
                                      <p:cBhvr>
                                        <p:cTn id="102" dur="500" fill="hold"/>
                                        <p:tgtEl>
                                          <p:spTgt spid="62"/>
                                        </p:tgtEl>
                                        <p:attrNameLst>
                                          <p:attrName>fillcolor</p:attrName>
                                        </p:attrNameLst>
                                      </p:cBhvr>
                                      <p:to>
                                        <a:schemeClr val="bg1"/>
                                      </p:to>
                                    </p:animClr>
                                    <p:set>
                                      <p:cBhvr>
                                        <p:cTn id="103" dur="500" fill="hold"/>
                                        <p:tgtEl>
                                          <p:spTgt spid="62"/>
                                        </p:tgtEl>
                                        <p:attrNameLst>
                                          <p:attrName>fill.type</p:attrName>
                                        </p:attrNameLst>
                                      </p:cBhvr>
                                      <p:to>
                                        <p:strVal val="solid"/>
                                      </p:to>
                                    </p:set>
                                    <p:set>
                                      <p:cBhvr>
                                        <p:cTn id="104" dur="500" fill="hold"/>
                                        <p:tgtEl>
                                          <p:spTgt spid="62"/>
                                        </p:tgtEl>
                                        <p:attrNameLst>
                                          <p:attrName>fill.on</p:attrName>
                                        </p:attrNameLst>
                                      </p:cBhvr>
                                      <p:to>
                                        <p:strVal val="true"/>
                                      </p:to>
                                    </p:set>
                                  </p:childTnLst>
                                </p:cTn>
                              </p:par>
                              <p:par>
                                <p:cTn id="105" presetID="1" presetClass="emph" presetSubtype="2" fill="hold" nodeType="withEffect">
                                  <p:stCondLst>
                                    <p:cond delay="0"/>
                                  </p:stCondLst>
                                  <p:childTnLst>
                                    <p:animClr clrSpc="rgb" dir="cw">
                                      <p:cBhvr>
                                        <p:cTn id="106" dur="500" fill="hold"/>
                                        <p:tgtEl>
                                          <p:spTgt spid="63"/>
                                        </p:tgtEl>
                                        <p:attrNameLst>
                                          <p:attrName>fillcolor</p:attrName>
                                        </p:attrNameLst>
                                      </p:cBhvr>
                                      <p:to>
                                        <a:schemeClr val="bg1"/>
                                      </p:to>
                                    </p:animClr>
                                    <p:set>
                                      <p:cBhvr>
                                        <p:cTn id="107" dur="500" fill="hold"/>
                                        <p:tgtEl>
                                          <p:spTgt spid="63"/>
                                        </p:tgtEl>
                                        <p:attrNameLst>
                                          <p:attrName>fill.type</p:attrName>
                                        </p:attrNameLst>
                                      </p:cBhvr>
                                      <p:to>
                                        <p:strVal val="solid"/>
                                      </p:to>
                                    </p:set>
                                    <p:set>
                                      <p:cBhvr>
                                        <p:cTn id="108" dur="500" fill="hold"/>
                                        <p:tgtEl>
                                          <p:spTgt spid="63"/>
                                        </p:tgtEl>
                                        <p:attrNameLst>
                                          <p:attrName>fill.on</p:attrName>
                                        </p:attrNameLst>
                                      </p:cBhvr>
                                      <p:to>
                                        <p:strVal val="true"/>
                                      </p:to>
                                    </p:set>
                                  </p:childTnLst>
                                </p:cTn>
                              </p:par>
                              <p:par>
                                <p:cTn id="109" presetID="1" presetClass="emph" presetSubtype="2" fill="hold" nodeType="withEffect">
                                  <p:stCondLst>
                                    <p:cond delay="0"/>
                                  </p:stCondLst>
                                  <p:childTnLst>
                                    <p:animClr clrSpc="rgb" dir="cw">
                                      <p:cBhvr>
                                        <p:cTn id="110" dur="500" fill="hold"/>
                                        <p:tgtEl>
                                          <p:spTgt spid="64"/>
                                        </p:tgtEl>
                                        <p:attrNameLst>
                                          <p:attrName>fillcolor</p:attrName>
                                        </p:attrNameLst>
                                      </p:cBhvr>
                                      <p:to>
                                        <a:schemeClr val="bg1"/>
                                      </p:to>
                                    </p:animClr>
                                    <p:set>
                                      <p:cBhvr>
                                        <p:cTn id="111" dur="500" fill="hold"/>
                                        <p:tgtEl>
                                          <p:spTgt spid="64"/>
                                        </p:tgtEl>
                                        <p:attrNameLst>
                                          <p:attrName>fill.type</p:attrName>
                                        </p:attrNameLst>
                                      </p:cBhvr>
                                      <p:to>
                                        <p:strVal val="solid"/>
                                      </p:to>
                                    </p:set>
                                    <p:set>
                                      <p:cBhvr>
                                        <p:cTn id="112" dur="500" fill="hold"/>
                                        <p:tgtEl>
                                          <p:spTgt spid="64"/>
                                        </p:tgtEl>
                                        <p:attrNameLst>
                                          <p:attrName>fill.on</p:attrName>
                                        </p:attrNameLst>
                                      </p:cBhvr>
                                      <p:to>
                                        <p:strVal val="true"/>
                                      </p:to>
                                    </p:set>
                                  </p:childTnLst>
                                </p:cTn>
                              </p:par>
                              <p:par>
                                <p:cTn id="113" presetID="1" presetClass="emph" presetSubtype="2" fill="hold" nodeType="withEffect">
                                  <p:stCondLst>
                                    <p:cond delay="0"/>
                                  </p:stCondLst>
                                  <p:childTnLst>
                                    <p:animClr clrSpc="rgb" dir="cw">
                                      <p:cBhvr>
                                        <p:cTn id="114" dur="500" fill="hold"/>
                                        <p:tgtEl>
                                          <p:spTgt spid="71"/>
                                        </p:tgtEl>
                                        <p:attrNameLst>
                                          <p:attrName>fillcolor</p:attrName>
                                        </p:attrNameLst>
                                      </p:cBhvr>
                                      <p:to>
                                        <a:schemeClr val="bg1"/>
                                      </p:to>
                                    </p:animClr>
                                    <p:set>
                                      <p:cBhvr>
                                        <p:cTn id="115" dur="500" fill="hold"/>
                                        <p:tgtEl>
                                          <p:spTgt spid="71"/>
                                        </p:tgtEl>
                                        <p:attrNameLst>
                                          <p:attrName>fill.type</p:attrName>
                                        </p:attrNameLst>
                                      </p:cBhvr>
                                      <p:to>
                                        <p:strVal val="solid"/>
                                      </p:to>
                                    </p:set>
                                    <p:set>
                                      <p:cBhvr>
                                        <p:cTn id="116" dur="500" fill="hold"/>
                                        <p:tgtEl>
                                          <p:spTgt spid="71"/>
                                        </p:tgtEl>
                                        <p:attrNameLst>
                                          <p:attrName>fill.on</p:attrName>
                                        </p:attrNameLst>
                                      </p:cBhvr>
                                      <p:to>
                                        <p:strVal val="true"/>
                                      </p:to>
                                    </p:set>
                                  </p:childTnLst>
                                </p:cTn>
                              </p:par>
                            </p:childTnLst>
                          </p:cTn>
                        </p:par>
                      </p:childTnLst>
                    </p:cTn>
                  </p:par>
                  <p:par>
                    <p:cTn id="117" fill="hold">
                      <p:stCondLst>
                        <p:cond delay="indefinite"/>
                      </p:stCondLst>
                      <p:childTnLst>
                        <p:par>
                          <p:cTn id="118" fill="hold">
                            <p:stCondLst>
                              <p:cond delay="0"/>
                            </p:stCondLst>
                            <p:childTnLst>
                              <p:par>
                                <p:cTn id="119" presetID="3" presetClass="exit" presetSubtype="10" fill="hold" nodeType="clickEffect">
                                  <p:stCondLst>
                                    <p:cond delay="0"/>
                                  </p:stCondLst>
                                  <p:childTnLst>
                                    <p:animEffect transition="out" filter="blinds(horizontal)">
                                      <p:cBhvr>
                                        <p:cTn id="120" dur="500"/>
                                        <p:tgtEl>
                                          <p:spTgt spid="4"/>
                                        </p:tgtEl>
                                      </p:cBhvr>
                                    </p:animEffect>
                                    <p:set>
                                      <p:cBhvr>
                                        <p:cTn id="121" dur="1" fill="hold">
                                          <p:stCondLst>
                                            <p:cond delay="499"/>
                                          </p:stCondLst>
                                        </p:cTn>
                                        <p:tgtEl>
                                          <p:spTgt spid="4"/>
                                        </p:tgtEl>
                                        <p:attrNameLst>
                                          <p:attrName>style.visibility</p:attrName>
                                        </p:attrNameLst>
                                      </p:cBhvr>
                                      <p:to>
                                        <p:strVal val="hidden"/>
                                      </p:to>
                                    </p:set>
                                  </p:childTnLst>
                                </p:cTn>
                              </p:par>
                              <p:par>
                                <p:cTn id="122" presetID="1" presetClass="emph" presetSubtype="2" fill="hold" nodeType="withEffect">
                                  <p:stCondLst>
                                    <p:cond delay="0"/>
                                  </p:stCondLst>
                                  <p:childTnLst>
                                    <p:animClr clrSpc="rgb" dir="cw">
                                      <p:cBhvr>
                                        <p:cTn id="123" dur="500" fill="hold"/>
                                        <p:tgtEl>
                                          <p:spTgt spid="62"/>
                                        </p:tgtEl>
                                        <p:attrNameLst>
                                          <p:attrName>fillcolor</p:attrName>
                                        </p:attrNameLst>
                                      </p:cBhvr>
                                      <p:to>
                                        <a:srgbClr val="0000FF"/>
                                      </p:to>
                                    </p:animClr>
                                    <p:set>
                                      <p:cBhvr>
                                        <p:cTn id="124" dur="500" fill="hold"/>
                                        <p:tgtEl>
                                          <p:spTgt spid="62"/>
                                        </p:tgtEl>
                                        <p:attrNameLst>
                                          <p:attrName>fill.type</p:attrName>
                                        </p:attrNameLst>
                                      </p:cBhvr>
                                      <p:to>
                                        <p:strVal val="solid"/>
                                      </p:to>
                                    </p:set>
                                    <p:set>
                                      <p:cBhvr>
                                        <p:cTn id="125" dur="500" fill="hold"/>
                                        <p:tgtEl>
                                          <p:spTgt spid="62"/>
                                        </p:tgtEl>
                                        <p:attrNameLst>
                                          <p:attrName>fill.on</p:attrName>
                                        </p:attrNameLst>
                                      </p:cBhvr>
                                      <p:to>
                                        <p:strVal val="true"/>
                                      </p:to>
                                    </p:set>
                                  </p:childTnLst>
                                </p:cTn>
                              </p:par>
                              <p:par>
                                <p:cTn id="126" presetID="1" presetClass="emph" presetSubtype="2" fill="hold" nodeType="withEffect">
                                  <p:stCondLst>
                                    <p:cond delay="0"/>
                                  </p:stCondLst>
                                  <p:childTnLst>
                                    <p:animClr clrSpc="rgb" dir="cw">
                                      <p:cBhvr>
                                        <p:cTn id="127" dur="500" fill="hold"/>
                                        <p:tgtEl>
                                          <p:spTgt spid="63"/>
                                        </p:tgtEl>
                                        <p:attrNameLst>
                                          <p:attrName>fillcolor</p:attrName>
                                        </p:attrNameLst>
                                      </p:cBhvr>
                                      <p:to>
                                        <a:srgbClr val="0000FF"/>
                                      </p:to>
                                    </p:animClr>
                                    <p:set>
                                      <p:cBhvr>
                                        <p:cTn id="128" dur="500" fill="hold"/>
                                        <p:tgtEl>
                                          <p:spTgt spid="63"/>
                                        </p:tgtEl>
                                        <p:attrNameLst>
                                          <p:attrName>fill.type</p:attrName>
                                        </p:attrNameLst>
                                      </p:cBhvr>
                                      <p:to>
                                        <p:strVal val="solid"/>
                                      </p:to>
                                    </p:set>
                                    <p:set>
                                      <p:cBhvr>
                                        <p:cTn id="129" dur="500" fill="hold"/>
                                        <p:tgtEl>
                                          <p:spTgt spid="63"/>
                                        </p:tgtEl>
                                        <p:attrNameLst>
                                          <p:attrName>fill.on</p:attrName>
                                        </p:attrNameLst>
                                      </p:cBhvr>
                                      <p:to>
                                        <p:strVal val="true"/>
                                      </p:to>
                                    </p:set>
                                  </p:childTnLst>
                                </p:cTn>
                              </p:par>
                              <p:par>
                                <p:cTn id="130" presetID="1" presetClass="emph" presetSubtype="2" fill="hold" nodeType="withEffect">
                                  <p:stCondLst>
                                    <p:cond delay="0"/>
                                  </p:stCondLst>
                                  <p:childTnLst>
                                    <p:animClr clrSpc="rgb" dir="cw">
                                      <p:cBhvr>
                                        <p:cTn id="131" dur="500" fill="hold"/>
                                        <p:tgtEl>
                                          <p:spTgt spid="64"/>
                                        </p:tgtEl>
                                        <p:attrNameLst>
                                          <p:attrName>fillcolor</p:attrName>
                                        </p:attrNameLst>
                                      </p:cBhvr>
                                      <p:to>
                                        <a:srgbClr val="0000FF"/>
                                      </p:to>
                                    </p:animClr>
                                    <p:set>
                                      <p:cBhvr>
                                        <p:cTn id="132" dur="500" fill="hold"/>
                                        <p:tgtEl>
                                          <p:spTgt spid="64"/>
                                        </p:tgtEl>
                                        <p:attrNameLst>
                                          <p:attrName>fill.type</p:attrName>
                                        </p:attrNameLst>
                                      </p:cBhvr>
                                      <p:to>
                                        <p:strVal val="solid"/>
                                      </p:to>
                                    </p:set>
                                    <p:set>
                                      <p:cBhvr>
                                        <p:cTn id="133" dur="500" fill="hold"/>
                                        <p:tgtEl>
                                          <p:spTgt spid="64"/>
                                        </p:tgtEl>
                                        <p:attrNameLst>
                                          <p:attrName>fill.on</p:attrName>
                                        </p:attrNameLst>
                                      </p:cBhvr>
                                      <p:to>
                                        <p:strVal val="true"/>
                                      </p:to>
                                    </p:set>
                                  </p:childTnLst>
                                </p:cTn>
                              </p:par>
                              <p:par>
                                <p:cTn id="134" presetID="1" presetClass="emph" presetSubtype="2" fill="hold" nodeType="withEffect">
                                  <p:stCondLst>
                                    <p:cond delay="0"/>
                                  </p:stCondLst>
                                  <p:childTnLst>
                                    <p:animClr clrSpc="rgb" dir="cw">
                                      <p:cBhvr>
                                        <p:cTn id="135" dur="500" fill="hold"/>
                                        <p:tgtEl>
                                          <p:spTgt spid="71"/>
                                        </p:tgtEl>
                                        <p:attrNameLst>
                                          <p:attrName>fillcolor</p:attrName>
                                        </p:attrNameLst>
                                      </p:cBhvr>
                                      <p:to>
                                        <a:srgbClr val="0000FF"/>
                                      </p:to>
                                    </p:animClr>
                                    <p:set>
                                      <p:cBhvr>
                                        <p:cTn id="136" dur="500" fill="hold"/>
                                        <p:tgtEl>
                                          <p:spTgt spid="71"/>
                                        </p:tgtEl>
                                        <p:attrNameLst>
                                          <p:attrName>fill.type</p:attrName>
                                        </p:attrNameLst>
                                      </p:cBhvr>
                                      <p:to>
                                        <p:strVal val="solid"/>
                                      </p:to>
                                    </p:set>
                                    <p:set>
                                      <p:cBhvr>
                                        <p:cTn id="137" dur="500" fill="hold"/>
                                        <p:tgtEl>
                                          <p:spTgt spid="71"/>
                                        </p:tgtEl>
                                        <p:attrNameLst>
                                          <p:attrName>fill.on</p:attrName>
                                        </p:attrNameLst>
                                      </p:cBhvr>
                                      <p:to>
                                        <p:strVal val="true"/>
                                      </p:to>
                                    </p:set>
                                  </p:childTnLst>
                                </p:cTn>
                              </p:par>
                              <p:par>
                                <p:cTn id="138" presetID="1" presetClass="entr" presetSubtype="0" fill="hold" nodeType="withEffect">
                                  <p:stCondLst>
                                    <p:cond delay="0"/>
                                  </p:stCondLst>
                                  <p:childTnLst>
                                    <p:set>
                                      <p:cBhvr>
                                        <p:cTn id="139" dur="1" fill="hold">
                                          <p:stCondLst>
                                            <p:cond delay="0"/>
                                          </p:stCondLst>
                                        </p:cTn>
                                        <p:tgtEl>
                                          <p:spTgt spid="6"/>
                                        </p:tgtEl>
                                        <p:attrNameLst>
                                          <p:attrName>style.visibility</p:attrName>
                                        </p:attrNameLst>
                                      </p:cBhvr>
                                      <p:to>
                                        <p:strVal val="visible"/>
                                      </p:to>
                                    </p:set>
                                  </p:childTnLst>
                                </p:cTn>
                              </p:par>
                              <p:par>
                                <p:cTn id="140" presetID="42" presetClass="path" presetSubtype="0" accel="50000" decel="50000" fill="hold" nodeType="withEffect">
                                  <p:stCondLst>
                                    <p:cond delay="0"/>
                                  </p:stCondLst>
                                  <p:childTnLst>
                                    <p:animMotion origin="layout" path="M -1.94444E-6 3.7037E-6 L -1.94444E-6 0.36597 " pathEditMode="relative" rAng="0" ptsTypes="AA">
                                      <p:cBhvr>
                                        <p:cTn id="141" dur="1000" fill="hold"/>
                                        <p:tgtEl>
                                          <p:spTgt spid="6"/>
                                        </p:tgtEl>
                                        <p:attrNameLst>
                                          <p:attrName>ppt_x</p:attrName>
                                          <p:attrName>ppt_y</p:attrName>
                                        </p:attrNameLst>
                                      </p:cBhvr>
                                      <p:rCtr x="0" y="18300"/>
                                    </p:animMotion>
                                  </p:childTnLst>
                                </p:cTn>
                              </p:par>
                            </p:childTnLst>
                          </p:cTn>
                        </p:par>
                      </p:childTnLst>
                    </p:cTn>
                  </p:par>
                  <p:par>
                    <p:cTn id="142" fill="hold">
                      <p:stCondLst>
                        <p:cond delay="indefinite"/>
                      </p:stCondLst>
                      <p:childTnLst>
                        <p:par>
                          <p:cTn id="143" fill="hold">
                            <p:stCondLst>
                              <p:cond delay="0"/>
                            </p:stCondLst>
                            <p:childTnLst>
                              <p:par>
                                <p:cTn id="144" presetID="1" presetClass="emph" presetSubtype="2" fill="hold" nodeType="clickEffect">
                                  <p:stCondLst>
                                    <p:cond delay="0"/>
                                  </p:stCondLst>
                                  <p:childTnLst>
                                    <p:animClr clrSpc="rgb" dir="cw">
                                      <p:cBhvr>
                                        <p:cTn id="145" dur="500" fill="hold"/>
                                        <p:tgtEl>
                                          <p:spTgt spid="62"/>
                                        </p:tgtEl>
                                        <p:attrNameLst>
                                          <p:attrName>fillcolor</p:attrName>
                                        </p:attrNameLst>
                                      </p:cBhvr>
                                      <p:to>
                                        <a:schemeClr val="bg1"/>
                                      </p:to>
                                    </p:animClr>
                                    <p:set>
                                      <p:cBhvr>
                                        <p:cTn id="146" dur="500" fill="hold"/>
                                        <p:tgtEl>
                                          <p:spTgt spid="62"/>
                                        </p:tgtEl>
                                        <p:attrNameLst>
                                          <p:attrName>fill.type</p:attrName>
                                        </p:attrNameLst>
                                      </p:cBhvr>
                                      <p:to>
                                        <p:strVal val="solid"/>
                                      </p:to>
                                    </p:set>
                                    <p:set>
                                      <p:cBhvr>
                                        <p:cTn id="147" dur="500" fill="hold"/>
                                        <p:tgtEl>
                                          <p:spTgt spid="62"/>
                                        </p:tgtEl>
                                        <p:attrNameLst>
                                          <p:attrName>fill.on</p:attrName>
                                        </p:attrNameLst>
                                      </p:cBhvr>
                                      <p:to>
                                        <p:strVal val="true"/>
                                      </p:to>
                                    </p:set>
                                  </p:childTnLst>
                                </p:cTn>
                              </p:par>
                              <p:par>
                                <p:cTn id="148" presetID="1" presetClass="emph" presetSubtype="2" fill="hold" nodeType="withEffect">
                                  <p:stCondLst>
                                    <p:cond delay="0"/>
                                  </p:stCondLst>
                                  <p:childTnLst>
                                    <p:animClr clrSpc="rgb" dir="cw">
                                      <p:cBhvr>
                                        <p:cTn id="149" dur="500" fill="hold"/>
                                        <p:tgtEl>
                                          <p:spTgt spid="63"/>
                                        </p:tgtEl>
                                        <p:attrNameLst>
                                          <p:attrName>fillcolor</p:attrName>
                                        </p:attrNameLst>
                                      </p:cBhvr>
                                      <p:to>
                                        <a:schemeClr val="bg1"/>
                                      </p:to>
                                    </p:animClr>
                                    <p:set>
                                      <p:cBhvr>
                                        <p:cTn id="150" dur="500" fill="hold"/>
                                        <p:tgtEl>
                                          <p:spTgt spid="63"/>
                                        </p:tgtEl>
                                        <p:attrNameLst>
                                          <p:attrName>fill.type</p:attrName>
                                        </p:attrNameLst>
                                      </p:cBhvr>
                                      <p:to>
                                        <p:strVal val="solid"/>
                                      </p:to>
                                    </p:set>
                                    <p:set>
                                      <p:cBhvr>
                                        <p:cTn id="151" dur="500" fill="hold"/>
                                        <p:tgtEl>
                                          <p:spTgt spid="63"/>
                                        </p:tgtEl>
                                        <p:attrNameLst>
                                          <p:attrName>fill.on</p:attrName>
                                        </p:attrNameLst>
                                      </p:cBhvr>
                                      <p:to>
                                        <p:strVal val="true"/>
                                      </p:to>
                                    </p:set>
                                  </p:childTnLst>
                                </p:cTn>
                              </p:par>
                              <p:par>
                                <p:cTn id="152" presetID="1" presetClass="emph" presetSubtype="2" fill="hold" nodeType="withEffect">
                                  <p:stCondLst>
                                    <p:cond delay="0"/>
                                  </p:stCondLst>
                                  <p:childTnLst>
                                    <p:animClr clrSpc="rgb" dir="cw">
                                      <p:cBhvr>
                                        <p:cTn id="153" dur="500" fill="hold"/>
                                        <p:tgtEl>
                                          <p:spTgt spid="64"/>
                                        </p:tgtEl>
                                        <p:attrNameLst>
                                          <p:attrName>fillcolor</p:attrName>
                                        </p:attrNameLst>
                                      </p:cBhvr>
                                      <p:to>
                                        <a:schemeClr val="bg1"/>
                                      </p:to>
                                    </p:animClr>
                                    <p:set>
                                      <p:cBhvr>
                                        <p:cTn id="154" dur="500" fill="hold"/>
                                        <p:tgtEl>
                                          <p:spTgt spid="64"/>
                                        </p:tgtEl>
                                        <p:attrNameLst>
                                          <p:attrName>fill.type</p:attrName>
                                        </p:attrNameLst>
                                      </p:cBhvr>
                                      <p:to>
                                        <p:strVal val="solid"/>
                                      </p:to>
                                    </p:set>
                                    <p:set>
                                      <p:cBhvr>
                                        <p:cTn id="155" dur="500" fill="hold"/>
                                        <p:tgtEl>
                                          <p:spTgt spid="64"/>
                                        </p:tgtEl>
                                        <p:attrNameLst>
                                          <p:attrName>fill.on</p:attrName>
                                        </p:attrNameLst>
                                      </p:cBhvr>
                                      <p:to>
                                        <p:strVal val="true"/>
                                      </p:to>
                                    </p:set>
                                  </p:childTnLst>
                                </p:cTn>
                              </p:par>
                              <p:par>
                                <p:cTn id="156" presetID="1" presetClass="emph" presetSubtype="2" fill="hold" nodeType="withEffect">
                                  <p:stCondLst>
                                    <p:cond delay="0"/>
                                  </p:stCondLst>
                                  <p:childTnLst>
                                    <p:animClr clrSpc="rgb" dir="cw">
                                      <p:cBhvr>
                                        <p:cTn id="157" dur="500" fill="hold"/>
                                        <p:tgtEl>
                                          <p:spTgt spid="71"/>
                                        </p:tgtEl>
                                        <p:attrNameLst>
                                          <p:attrName>fillcolor</p:attrName>
                                        </p:attrNameLst>
                                      </p:cBhvr>
                                      <p:to>
                                        <a:schemeClr val="bg1"/>
                                      </p:to>
                                    </p:animClr>
                                    <p:set>
                                      <p:cBhvr>
                                        <p:cTn id="158" dur="500" fill="hold"/>
                                        <p:tgtEl>
                                          <p:spTgt spid="71"/>
                                        </p:tgtEl>
                                        <p:attrNameLst>
                                          <p:attrName>fill.type</p:attrName>
                                        </p:attrNameLst>
                                      </p:cBhvr>
                                      <p:to>
                                        <p:strVal val="solid"/>
                                      </p:to>
                                    </p:set>
                                    <p:set>
                                      <p:cBhvr>
                                        <p:cTn id="159" dur="500" fill="hold"/>
                                        <p:tgtEl>
                                          <p:spTgt spid="71"/>
                                        </p:tgtEl>
                                        <p:attrNameLst>
                                          <p:attrName>fill.on</p:attrName>
                                        </p:attrNameLst>
                                      </p:cBhvr>
                                      <p:to>
                                        <p:strVal val="true"/>
                                      </p:to>
                                    </p:set>
                                  </p:childTnLst>
                                </p:cTn>
                              </p:par>
                            </p:childTnLst>
                          </p:cTn>
                        </p:par>
                      </p:childTnLst>
                    </p:cTn>
                  </p:par>
                  <p:par>
                    <p:cTn id="160" fill="hold">
                      <p:stCondLst>
                        <p:cond delay="indefinite"/>
                      </p:stCondLst>
                      <p:childTnLst>
                        <p:par>
                          <p:cTn id="161" fill="hold">
                            <p:stCondLst>
                              <p:cond delay="0"/>
                            </p:stCondLst>
                            <p:childTnLst>
                              <p:par>
                                <p:cTn id="162" presetID="3" presetClass="exit" presetSubtype="10" fill="hold" nodeType="clickEffect">
                                  <p:stCondLst>
                                    <p:cond delay="0"/>
                                  </p:stCondLst>
                                  <p:childTnLst>
                                    <p:animEffect transition="out" filter="blinds(horizontal)">
                                      <p:cBhvr>
                                        <p:cTn id="163" dur="500"/>
                                        <p:tgtEl>
                                          <p:spTgt spid="6"/>
                                        </p:tgtEl>
                                      </p:cBhvr>
                                    </p:animEffect>
                                    <p:set>
                                      <p:cBhvr>
                                        <p:cTn id="164" dur="1" fill="hold">
                                          <p:stCondLst>
                                            <p:cond delay="499"/>
                                          </p:stCondLst>
                                        </p:cTn>
                                        <p:tgtEl>
                                          <p:spTgt spid="6"/>
                                        </p:tgtEl>
                                        <p:attrNameLst>
                                          <p:attrName>style.visibility</p:attrName>
                                        </p:attrNameLst>
                                      </p:cBhvr>
                                      <p:to>
                                        <p:strVal val="hidden"/>
                                      </p:to>
                                    </p:set>
                                  </p:childTnLst>
                                </p:cTn>
                              </p:par>
                              <p:par>
                                <p:cTn id="165" presetID="1" presetClass="emph" presetSubtype="2" fill="hold" grpId="0" nodeType="withEffect">
                                  <p:stCondLst>
                                    <p:cond delay="0"/>
                                  </p:stCondLst>
                                  <p:childTnLst>
                                    <p:animClr clrSpc="rgb" dir="cw">
                                      <p:cBhvr>
                                        <p:cTn id="166" dur="500" fill="hold"/>
                                        <p:tgtEl>
                                          <p:spTgt spid="62"/>
                                        </p:tgtEl>
                                        <p:attrNameLst>
                                          <p:attrName>fillcolor</p:attrName>
                                        </p:attrNameLst>
                                      </p:cBhvr>
                                      <p:to>
                                        <a:srgbClr val="0033CC"/>
                                      </p:to>
                                    </p:animClr>
                                    <p:set>
                                      <p:cBhvr>
                                        <p:cTn id="167" dur="500" fill="hold"/>
                                        <p:tgtEl>
                                          <p:spTgt spid="62"/>
                                        </p:tgtEl>
                                        <p:attrNameLst>
                                          <p:attrName>fill.type</p:attrName>
                                        </p:attrNameLst>
                                      </p:cBhvr>
                                      <p:to>
                                        <p:strVal val="solid"/>
                                      </p:to>
                                    </p:set>
                                    <p:set>
                                      <p:cBhvr>
                                        <p:cTn id="168" dur="500" fill="hold"/>
                                        <p:tgtEl>
                                          <p:spTgt spid="62"/>
                                        </p:tgtEl>
                                        <p:attrNameLst>
                                          <p:attrName>fill.on</p:attrName>
                                        </p:attrNameLst>
                                      </p:cBhvr>
                                      <p:to>
                                        <p:strVal val="true"/>
                                      </p:to>
                                    </p:set>
                                  </p:childTnLst>
                                </p:cTn>
                              </p:par>
                              <p:par>
                                <p:cTn id="169" presetID="1" presetClass="emph" presetSubtype="2" fill="hold" grpId="0" nodeType="withEffect">
                                  <p:stCondLst>
                                    <p:cond delay="0"/>
                                  </p:stCondLst>
                                  <p:childTnLst>
                                    <p:animClr clrSpc="rgb" dir="cw">
                                      <p:cBhvr>
                                        <p:cTn id="170" dur="500" fill="hold"/>
                                        <p:tgtEl>
                                          <p:spTgt spid="63"/>
                                        </p:tgtEl>
                                        <p:attrNameLst>
                                          <p:attrName>fillcolor</p:attrName>
                                        </p:attrNameLst>
                                      </p:cBhvr>
                                      <p:to>
                                        <a:srgbClr val="0000FF"/>
                                      </p:to>
                                    </p:animClr>
                                    <p:set>
                                      <p:cBhvr>
                                        <p:cTn id="171" dur="500" fill="hold"/>
                                        <p:tgtEl>
                                          <p:spTgt spid="63"/>
                                        </p:tgtEl>
                                        <p:attrNameLst>
                                          <p:attrName>fill.type</p:attrName>
                                        </p:attrNameLst>
                                      </p:cBhvr>
                                      <p:to>
                                        <p:strVal val="solid"/>
                                      </p:to>
                                    </p:set>
                                    <p:set>
                                      <p:cBhvr>
                                        <p:cTn id="172" dur="500" fill="hold"/>
                                        <p:tgtEl>
                                          <p:spTgt spid="63"/>
                                        </p:tgtEl>
                                        <p:attrNameLst>
                                          <p:attrName>fill.on</p:attrName>
                                        </p:attrNameLst>
                                      </p:cBhvr>
                                      <p:to>
                                        <p:strVal val="true"/>
                                      </p:to>
                                    </p:set>
                                  </p:childTnLst>
                                </p:cTn>
                              </p:par>
                              <p:par>
                                <p:cTn id="173" presetID="1" presetClass="emph" presetSubtype="2" fill="hold" grpId="0" nodeType="withEffect">
                                  <p:stCondLst>
                                    <p:cond delay="0"/>
                                  </p:stCondLst>
                                  <p:childTnLst>
                                    <p:animClr clrSpc="rgb" dir="cw">
                                      <p:cBhvr>
                                        <p:cTn id="174" dur="500" fill="hold"/>
                                        <p:tgtEl>
                                          <p:spTgt spid="64"/>
                                        </p:tgtEl>
                                        <p:attrNameLst>
                                          <p:attrName>fillcolor</p:attrName>
                                        </p:attrNameLst>
                                      </p:cBhvr>
                                      <p:to>
                                        <a:srgbClr val="0033CC"/>
                                      </p:to>
                                    </p:animClr>
                                    <p:set>
                                      <p:cBhvr>
                                        <p:cTn id="175" dur="500" fill="hold"/>
                                        <p:tgtEl>
                                          <p:spTgt spid="64"/>
                                        </p:tgtEl>
                                        <p:attrNameLst>
                                          <p:attrName>fill.type</p:attrName>
                                        </p:attrNameLst>
                                      </p:cBhvr>
                                      <p:to>
                                        <p:strVal val="solid"/>
                                      </p:to>
                                    </p:set>
                                    <p:set>
                                      <p:cBhvr>
                                        <p:cTn id="176" dur="500" fill="hold"/>
                                        <p:tgtEl>
                                          <p:spTgt spid="64"/>
                                        </p:tgtEl>
                                        <p:attrNameLst>
                                          <p:attrName>fill.on</p:attrName>
                                        </p:attrNameLst>
                                      </p:cBhvr>
                                      <p:to>
                                        <p:strVal val="true"/>
                                      </p:to>
                                    </p:set>
                                  </p:childTnLst>
                                </p:cTn>
                              </p:par>
                              <p:par>
                                <p:cTn id="177" presetID="1" presetClass="emph" presetSubtype="2" fill="hold" grpId="0" nodeType="withEffect">
                                  <p:stCondLst>
                                    <p:cond delay="0"/>
                                  </p:stCondLst>
                                  <p:childTnLst>
                                    <p:animClr clrSpc="rgb" dir="cw">
                                      <p:cBhvr>
                                        <p:cTn id="178" dur="500" fill="hold"/>
                                        <p:tgtEl>
                                          <p:spTgt spid="71"/>
                                        </p:tgtEl>
                                        <p:attrNameLst>
                                          <p:attrName>fillcolor</p:attrName>
                                        </p:attrNameLst>
                                      </p:cBhvr>
                                      <p:to>
                                        <a:srgbClr val="0033CC"/>
                                      </p:to>
                                    </p:animClr>
                                    <p:set>
                                      <p:cBhvr>
                                        <p:cTn id="179" dur="500" fill="hold"/>
                                        <p:tgtEl>
                                          <p:spTgt spid="71"/>
                                        </p:tgtEl>
                                        <p:attrNameLst>
                                          <p:attrName>fill.type</p:attrName>
                                        </p:attrNameLst>
                                      </p:cBhvr>
                                      <p:to>
                                        <p:strVal val="solid"/>
                                      </p:to>
                                    </p:set>
                                    <p:set>
                                      <p:cBhvr>
                                        <p:cTn id="180" dur="500" fill="hold"/>
                                        <p:tgtEl>
                                          <p:spTgt spid="71"/>
                                        </p:tgtEl>
                                        <p:attrNameLst>
                                          <p:attrName>fill.on</p:attrName>
                                        </p:attrNameLst>
                                      </p:cBhvr>
                                      <p:to>
                                        <p:strVal val="true"/>
                                      </p:to>
                                    </p:set>
                                  </p:childTnLst>
                                </p:cTn>
                              </p:par>
                              <p:par>
                                <p:cTn id="181" presetID="1" presetClass="entr" presetSubtype="0" fill="hold" nodeType="withEffect">
                                  <p:stCondLst>
                                    <p:cond delay="0"/>
                                  </p:stCondLst>
                                  <p:childTnLst>
                                    <p:set>
                                      <p:cBhvr>
                                        <p:cTn id="182" dur="1" fill="hold">
                                          <p:stCondLst>
                                            <p:cond delay="0"/>
                                          </p:stCondLst>
                                        </p:cTn>
                                        <p:tgtEl>
                                          <p:spTgt spid="5"/>
                                        </p:tgtEl>
                                        <p:attrNameLst>
                                          <p:attrName>style.visibility</p:attrName>
                                        </p:attrNameLst>
                                      </p:cBhvr>
                                      <p:to>
                                        <p:strVal val="visible"/>
                                      </p:to>
                                    </p:set>
                                  </p:childTnLst>
                                </p:cTn>
                              </p:par>
                              <p:par>
                                <p:cTn id="183" presetID="42" presetClass="path" presetSubtype="0" accel="50000" decel="50000" fill="hold" nodeType="withEffect">
                                  <p:stCondLst>
                                    <p:cond delay="0"/>
                                  </p:stCondLst>
                                  <p:childTnLst>
                                    <p:animMotion origin="layout" path="M -1.94444E-6 3.7037E-6 L -1.94444E-6 0.36597 " pathEditMode="relative" rAng="0" ptsTypes="AA">
                                      <p:cBhvr>
                                        <p:cTn id="184" dur="1000" fill="hold"/>
                                        <p:tgtEl>
                                          <p:spTgt spid="5"/>
                                        </p:tgtEl>
                                        <p:attrNameLst>
                                          <p:attrName>ppt_x</p:attrName>
                                          <p:attrName>ppt_y</p:attrName>
                                        </p:attrNameLst>
                                      </p:cBhvr>
                                      <p:rCtr x="0" y="18300"/>
                                    </p:animMotion>
                                  </p:childTnLst>
                                </p:cTn>
                              </p:par>
                            </p:childTnLst>
                          </p:cTn>
                        </p:par>
                      </p:childTnLst>
                    </p:cTn>
                  </p:par>
                  <p:par>
                    <p:cTn id="185" fill="hold">
                      <p:stCondLst>
                        <p:cond delay="indefinite"/>
                      </p:stCondLst>
                      <p:childTnLst>
                        <p:par>
                          <p:cTn id="186" fill="hold">
                            <p:stCondLst>
                              <p:cond delay="0"/>
                            </p:stCondLst>
                            <p:childTnLst>
                              <p:par>
                                <p:cTn id="187" presetID="1" presetClass="exit" presetSubtype="0" fill="hold" nodeType="clickEffect">
                                  <p:stCondLst>
                                    <p:cond delay="0"/>
                                  </p:stCondLst>
                                  <p:childTnLst>
                                    <p:set>
                                      <p:cBhvr>
                                        <p:cTn id="18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4" grpId="0"/>
      <p:bldP spid="62" grpId="0" animBg="1"/>
      <p:bldP spid="63" grpId="0" animBg="1"/>
      <p:bldP spid="64" grpId="0" animBg="1"/>
      <p:bldP spid="69" grpId="0" animBg="1"/>
      <p:bldP spid="70" grpId="0" animBg="1"/>
      <p:bldP spid="7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ATLAS Pros and Cons</a:t>
            </a:r>
            <a:endParaRPr lang="en-US" dirty="0"/>
          </a:p>
        </p:txBody>
      </p:sp>
      <p:sp>
        <p:nvSpPr>
          <p:cNvPr id="3" name="Content Placeholder 2"/>
          <p:cNvSpPr>
            <a:spLocks noGrp="1"/>
          </p:cNvSpPr>
          <p:nvPr>
            <p:ph idx="1"/>
          </p:nvPr>
        </p:nvSpPr>
        <p:spPr/>
        <p:txBody>
          <a:bodyPr/>
          <a:lstStyle/>
          <a:p>
            <a:r>
              <a:rPr lang="en-US" dirty="0" smtClean="0"/>
              <a:t>Upsides:</a:t>
            </a:r>
          </a:p>
          <a:p>
            <a:pPr lvl="1"/>
            <a:r>
              <a:rPr lang="en-US" dirty="0" smtClean="0"/>
              <a:t>Good at improving overall throughput (compute-intensive threads are prioritized) </a:t>
            </a:r>
          </a:p>
          <a:p>
            <a:pPr lvl="1"/>
            <a:r>
              <a:rPr lang="en-US" dirty="0" smtClean="0"/>
              <a:t>Low complexity</a:t>
            </a:r>
          </a:p>
          <a:p>
            <a:pPr lvl="1"/>
            <a:r>
              <a:rPr lang="en-US" dirty="0" smtClean="0"/>
              <a:t>Coordination among controllers happens infrequently</a:t>
            </a:r>
          </a:p>
          <a:p>
            <a:pPr lvl="1"/>
            <a:endParaRPr lang="en-US" dirty="0"/>
          </a:p>
          <a:p>
            <a:r>
              <a:rPr lang="en-US" dirty="0" smtClean="0"/>
              <a:t>Downsides:</a:t>
            </a:r>
          </a:p>
          <a:p>
            <a:pPr lvl="1"/>
            <a:r>
              <a:rPr lang="en-US" dirty="0" smtClean="0"/>
              <a:t>Lowest/medium ranked threads get delayed significantly </a:t>
            </a:r>
            <a:r>
              <a:rPr lang="en-US" dirty="0" smtClean="0">
                <a:sym typeface="Wingdings"/>
              </a:rPr>
              <a:t> high unfairness</a:t>
            </a:r>
            <a:endParaRPr lang="en-US" dirty="0"/>
          </a:p>
        </p:txBody>
      </p:sp>
      <p:sp>
        <p:nvSpPr>
          <p:cNvPr id="4" name="Slide Number Placeholder 3"/>
          <p:cNvSpPr>
            <a:spLocks noGrp="1"/>
          </p:cNvSpPr>
          <p:nvPr>
            <p:ph type="sldNum" sz="quarter" idx="11"/>
          </p:nvPr>
        </p:nvSpPr>
        <p:spPr/>
        <p:txBody>
          <a:bodyPr/>
          <a:lstStyle/>
          <a:p>
            <a:pPr>
              <a:defRPr/>
            </a:pPr>
            <a:fld id="{0001C7A6-1A12-9941-AC8E-888EB46A5B1C}" type="slidenum">
              <a:rPr lang="en-US" smtClean="0"/>
              <a:pPr>
                <a:defRPr/>
              </a:pPr>
              <a:t>70</a:t>
            </a:fld>
            <a:endParaRPr lang="en-US"/>
          </a:p>
        </p:txBody>
      </p:sp>
    </p:spTree>
    <p:extLst>
      <p:ext uri="{BB962C8B-B14F-4D97-AF65-F5344CB8AC3E}">
        <p14:creationId xmlns:p14="http://schemas.microsoft.com/office/powerpoint/2010/main" val="187619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ctrTitle"/>
          </p:nvPr>
        </p:nvSpPr>
        <p:spPr>
          <a:xfrm>
            <a:off x="366714" y="1628805"/>
            <a:ext cx="8428037" cy="822325"/>
          </a:xfrm>
        </p:spPr>
        <p:txBody>
          <a:bodyPr/>
          <a:lstStyle/>
          <a:p>
            <a:pPr algn="ctr" eaLnBrk="1" hangingPunct="1"/>
            <a:r>
              <a:rPr lang="en-US" sz="4000" dirty="0">
                <a:latin typeface="Garamond" charset="0"/>
              </a:rPr>
              <a:t>TCM:</a:t>
            </a:r>
            <a:br>
              <a:rPr lang="en-US" sz="4000" dirty="0">
                <a:latin typeface="Garamond" charset="0"/>
              </a:rPr>
            </a:br>
            <a:r>
              <a:rPr lang="en-US" sz="4000" dirty="0">
                <a:latin typeface="Garamond" charset="0"/>
              </a:rPr>
              <a:t>Thread Cluster Memory Scheduling</a:t>
            </a:r>
          </a:p>
        </p:txBody>
      </p:sp>
      <p:sp>
        <p:nvSpPr>
          <p:cNvPr id="49154" name="Rectangle 5"/>
          <p:cNvSpPr>
            <a:spLocks noGrp="1" noChangeArrowheads="1"/>
          </p:cNvSpPr>
          <p:nvPr>
            <p:ph type="subTitle" idx="1"/>
          </p:nvPr>
        </p:nvSpPr>
        <p:spPr>
          <a:xfrm>
            <a:off x="3131841" y="3501013"/>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774815" y="4293096"/>
            <a:ext cx="7574076" cy="1498967"/>
          </a:xfrm>
          <a:prstGeom prst="rect">
            <a:avLst/>
          </a:prstGeom>
          <a:noFill/>
        </p:spPr>
        <p:txBody>
          <a:bodyPr wrap="none" lIns="91416" tIns="45709" rIns="91416" bIns="45709" rtlCol="0">
            <a:spAutoFit/>
          </a:bodyPr>
          <a:lstStyle/>
          <a:p>
            <a:pPr algn="ctr"/>
            <a:r>
              <a:rPr lang="en-US" dirty="0" err="1"/>
              <a:t>Yoongu</a:t>
            </a:r>
            <a:r>
              <a:rPr lang="en-US" dirty="0"/>
              <a:t> Kim, Michael </a:t>
            </a:r>
            <a:r>
              <a:rPr lang="en-US" dirty="0" err="1"/>
              <a:t>Papamichael</a:t>
            </a:r>
            <a:r>
              <a:rPr lang="en-US" dirty="0"/>
              <a:t>, </a:t>
            </a:r>
            <a:r>
              <a:rPr lang="en-US" u="sng" dirty="0"/>
              <a:t>Onur Mutlu</a:t>
            </a:r>
            <a:r>
              <a:rPr lang="en-US" dirty="0"/>
              <a:t>, and </a:t>
            </a:r>
            <a:r>
              <a:rPr lang="en-US" dirty="0" err="1"/>
              <a:t>Mor</a:t>
            </a:r>
            <a:r>
              <a:rPr lang="en-US" dirty="0"/>
              <a:t> </a:t>
            </a:r>
            <a:r>
              <a:rPr lang="en-US" dirty="0" err="1"/>
              <a:t>Harchol-Balter</a:t>
            </a:r>
            <a:r>
              <a:rPr lang="en-US" dirty="0"/>
              <a:t>,</a:t>
            </a:r>
            <a:br>
              <a:rPr lang="en-US" dirty="0"/>
            </a:br>
            <a:r>
              <a:rPr lang="en-US" b="1" dirty="0">
                <a:hlinkClick r:id="rId3"/>
              </a:rPr>
              <a:t>"Thread Cluster Memory Scheduling: </a:t>
            </a:r>
            <a:endParaRPr lang="en-US" b="1" dirty="0" smtClean="0">
              <a:hlinkClick r:id="rId3"/>
            </a:endParaRPr>
          </a:p>
          <a:p>
            <a:pPr algn="ctr"/>
            <a:r>
              <a:rPr lang="en-US" b="1" dirty="0" smtClean="0">
                <a:hlinkClick r:id="rId3"/>
              </a:rPr>
              <a:t>Exploiting </a:t>
            </a:r>
            <a:r>
              <a:rPr lang="en-US" b="1" dirty="0">
                <a:hlinkClick r:id="rId3"/>
              </a:rPr>
              <a:t>Differences in Memory Access Behavior"</a:t>
            </a:r>
            <a:r>
              <a:rPr lang="en-US" dirty="0"/>
              <a:t> </a:t>
            </a:r>
            <a:br>
              <a:rPr lang="en-US" dirty="0"/>
            </a:br>
            <a:r>
              <a:rPr lang="en-US" i="1" dirty="0" smtClean="0">
                <a:hlinkClick r:id="rId4"/>
              </a:rPr>
              <a:t>43rd </a:t>
            </a:r>
            <a:r>
              <a:rPr lang="en-US" i="1" dirty="0">
                <a:hlinkClick r:id="rId4"/>
              </a:rPr>
              <a:t>International Symposium on Microarchitecture</a:t>
            </a:r>
            <a:r>
              <a:rPr lang="en-US" i="1" dirty="0"/>
              <a:t> (</a:t>
            </a:r>
            <a:r>
              <a:rPr lang="en-US" b="1" i="1" dirty="0"/>
              <a:t>MICRO</a:t>
            </a:r>
            <a:r>
              <a:rPr lang="en-US" i="1" dirty="0"/>
              <a:t>)</a:t>
            </a:r>
            <a:r>
              <a:rPr lang="en-US" dirty="0"/>
              <a:t>, </a:t>
            </a:r>
            <a:endParaRPr lang="en-US" dirty="0" smtClean="0"/>
          </a:p>
          <a:p>
            <a:pPr algn="ctr"/>
            <a:r>
              <a:rPr lang="en-US" dirty="0" smtClean="0"/>
              <a:t>pages </a:t>
            </a:r>
            <a:r>
              <a:rPr lang="en-US" dirty="0"/>
              <a:t>65-76, Atlanta, GA, December 2010. </a:t>
            </a:r>
            <a:r>
              <a:rPr lang="en-US" dirty="0">
                <a:hlinkClick r:id="rId5"/>
              </a:rPr>
              <a:t>Slides (pptx)</a:t>
            </a:r>
            <a:r>
              <a:rPr lang="en-US" dirty="0"/>
              <a:t> </a:t>
            </a:r>
            <a:r>
              <a:rPr lang="en-US" dirty="0">
                <a:hlinkClick r:id="rId6"/>
              </a:rPr>
              <a:t>(pdf)</a:t>
            </a:r>
            <a:r>
              <a:rPr lang="en-US" dirty="0"/>
              <a:t> </a:t>
            </a:r>
          </a:p>
        </p:txBody>
      </p:sp>
      <p:sp>
        <p:nvSpPr>
          <p:cNvPr id="5" name="TextBox 4"/>
          <p:cNvSpPr txBox="1"/>
          <p:nvPr/>
        </p:nvSpPr>
        <p:spPr>
          <a:xfrm>
            <a:off x="6516217" y="6381328"/>
            <a:ext cx="2348717" cy="373659"/>
          </a:xfrm>
          <a:prstGeom prst="rect">
            <a:avLst/>
          </a:prstGeom>
          <a:noFill/>
        </p:spPr>
        <p:txBody>
          <a:bodyPr wrap="none" lIns="91416" tIns="45709" rIns="91416" bIns="45709" rtlCol="0">
            <a:spAutoFit/>
          </a:bodyPr>
          <a:lstStyle/>
          <a:p>
            <a:r>
              <a:rPr lang="en-US" dirty="0" smtClean="0">
                <a:hlinkClick r:id="rId7" action="ppaction://hlinkpres?slideindex=1&amp;slidetitle="/>
              </a:rPr>
              <a:t>TCM Micro 2010 Talk</a:t>
            </a:r>
            <a:endParaRPr lang="en-US" dirty="0"/>
          </a:p>
        </p:txBody>
      </p:sp>
    </p:spTree>
    <p:extLst>
      <p:ext uri="{BB962C8B-B14F-4D97-AF65-F5344CB8AC3E}">
        <p14:creationId xmlns:p14="http://schemas.microsoft.com/office/powerpoint/2010/main" val="22160046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Grp="1" noChangeArrowheads="1"/>
          </p:cNvSpPr>
          <p:nvPr>
            <p:ph type="ctrTitle"/>
          </p:nvPr>
        </p:nvSpPr>
        <p:spPr>
          <a:xfrm>
            <a:off x="366713" y="1479550"/>
            <a:ext cx="8428037" cy="1720850"/>
          </a:xfrm>
        </p:spPr>
        <p:txBody>
          <a:bodyPr/>
          <a:lstStyle/>
          <a:p>
            <a:pPr algn="ctr" eaLnBrk="1" hangingPunct="1"/>
            <a:r>
              <a:rPr lang="en-US" sz="4000" dirty="0">
                <a:latin typeface="Garamond" charset="0"/>
              </a:rPr>
              <a:t>Computer Architecture:</a:t>
            </a:r>
            <a:br>
              <a:rPr lang="en-US" sz="4000" dirty="0">
                <a:latin typeface="Garamond" charset="0"/>
              </a:rPr>
            </a:br>
            <a:r>
              <a:rPr lang="en-US" sz="4000" dirty="0" smtClean="0">
                <a:latin typeface="Garamond" charset="0"/>
              </a:rPr>
              <a:t>Memory Interference and QoS (Part I)</a:t>
            </a:r>
            <a:endParaRPr lang="en-US" sz="4000" dirty="0">
              <a:latin typeface="Garamond" charset="0"/>
            </a:endParaRPr>
          </a:p>
        </p:txBody>
      </p:sp>
      <p:sp>
        <p:nvSpPr>
          <p:cNvPr id="286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r>
              <a:rPr lang="en-US">
                <a:solidFill>
                  <a:srgbClr val="003399"/>
                </a:solidFill>
                <a:latin typeface="Tahoma" charset="0"/>
              </a:rPr>
              <a:t>Prof. Onur Mutlu</a:t>
            </a:r>
          </a:p>
          <a:p>
            <a:pPr eaLnBrk="1" hangingPunct="1">
              <a:buFont typeface="Wingdings" charset="0"/>
              <a:buNone/>
            </a:pPr>
            <a:r>
              <a:rPr lang="en-US">
                <a:latin typeface="Tahoma" charset="0"/>
              </a:rPr>
              <a:t>Carnegie Mellon University</a:t>
            </a: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24614461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z="3600" dirty="0">
                <a:solidFill>
                  <a:srgbClr val="006633"/>
                </a:solidFill>
                <a:ea typeface="ＭＳ Ｐゴシック" pitchFamily="30" charset="-128"/>
                <a:cs typeface="ＭＳ Ｐゴシック" pitchFamily="30" charset="-128"/>
              </a:rPr>
              <a:t>Memory System is the Major Shared Resource</a:t>
            </a:r>
            <a:endParaRPr lang="en-US" dirty="0" smtClean="0">
              <a:ea typeface="ＭＳ Ｐゴシック" pitchFamily="30" charset="-128"/>
              <a:cs typeface="ＭＳ Ｐゴシック" pitchFamily="30" charset="-128"/>
            </a:endParaRPr>
          </a:p>
        </p:txBody>
      </p:sp>
      <p:sp>
        <p:nvSpPr>
          <p:cNvPr id="34819" name="Content Placeholder 2"/>
          <p:cNvSpPr>
            <a:spLocks noGrp="1"/>
          </p:cNvSpPr>
          <p:nvPr>
            <p:ph idx="1"/>
          </p:nvPr>
        </p:nvSpPr>
        <p:spPr/>
        <p:txBody>
          <a:bodyPr/>
          <a:lstStyle/>
          <a:p>
            <a:endParaRPr lang="en-US">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183363A1-DA45-A248-A7B7-2BEEFBEF237C}" type="slidenum">
              <a:rPr lang="en-US" smtClean="0"/>
              <a:pPr>
                <a:defRPr/>
              </a:pPr>
              <a:t>8</a:t>
            </a:fld>
            <a:endParaRPr lang="en-US"/>
          </a:p>
        </p:txBody>
      </p:sp>
      <p:pic>
        <p:nvPicPr>
          <p:cNvPr id="34821" name="Picture 4"/>
          <p:cNvPicPr>
            <a:picLocks noChangeAspect="1"/>
          </p:cNvPicPr>
          <p:nvPr/>
        </p:nvPicPr>
        <p:blipFill>
          <a:blip r:embed="rId2"/>
          <a:srcRect/>
          <a:stretch>
            <a:fillRect/>
          </a:stretch>
        </p:blipFill>
        <p:spPr bwMode="auto">
          <a:xfrm>
            <a:off x="304800" y="1219200"/>
            <a:ext cx="8223250" cy="4732338"/>
          </a:xfrm>
          <a:prstGeom prst="rect">
            <a:avLst/>
          </a:prstGeom>
          <a:noFill/>
          <a:ln w="9525">
            <a:noFill/>
            <a:miter lim="800000"/>
            <a:headEnd/>
            <a:tailEnd/>
          </a:ln>
        </p:spPr>
      </p:pic>
      <p:sp>
        <p:nvSpPr>
          <p:cNvPr id="6" name="Line 54"/>
          <p:cNvSpPr>
            <a:spLocks noChangeShapeType="1"/>
          </p:cNvSpPr>
          <p:nvPr/>
        </p:nvSpPr>
        <p:spPr bwMode="auto">
          <a:xfrm>
            <a:off x="1154114" y="2362200"/>
            <a:ext cx="655637" cy="285750"/>
          </a:xfrm>
          <a:prstGeom prst="line">
            <a:avLst/>
          </a:prstGeom>
          <a:noFill/>
          <a:ln w="50800">
            <a:solidFill>
              <a:srgbClr val="FF0000"/>
            </a:solidFill>
            <a:round/>
            <a:headEnd/>
            <a:tailEnd type="stealth" w="lg" len="lg"/>
          </a:ln>
        </p:spPr>
        <p:txBody>
          <a:bodyPr lIns="91402" tIns="45702" rIns="91402" bIns="45702">
            <a:prstTxWarp prst="textNoShape">
              <a:avLst/>
            </a:prstTxWarp>
          </a:bodyPr>
          <a:lstStyle/>
          <a:p>
            <a:endParaRPr lang="en-US"/>
          </a:p>
        </p:txBody>
      </p:sp>
      <p:sp>
        <p:nvSpPr>
          <p:cNvPr id="7" name="Text Box 55"/>
          <p:cNvSpPr txBox="1">
            <a:spLocks noChangeArrowheads="1"/>
          </p:cNvSpPr>
          <p:nvPr/>
        </p:nvSpPr>
        <p:spPr bwMode="auto">
          <a:xfrm>
            <a:off x="-51800" y="1676401"/>
            <a:ext cx="1960991" cy="654986"/>
          </a:xfrm>
          <a:prstGeom prst="rect">
            <a:avLst/>
          </a:prstGeom>
          <a:noFill/>
          <a:ln w="9525">
            <a:noFill/>
            <a:miter lim="800000"/>
            <a:headEnd/>
            <a:tailEnd/>
          </a:ln>
        </p:spPr>
        <p:txBody>
          <a:bodyPr wrap="none" lIns="91402" tIns="45702" rIns="91402" bIns="45702">
            <a:prstTxWarp prst="textNoShape">
              <a:avLst/>
            </a:prstTxWarp>
            <a:spAutoFit/>
          </a:bodyPr>
          <a:lstStyle/>
          <a:p>
            <a:pPr algn="ctr"/>
            <a:r>
              <a:rPr lang="en-US">
                <a:solidFill>
                  <a:srgbClr val="FF0000"/>
                </a:solidFill>
              </a:rPr>
              <a:t>threads’ requests </a:t>
            </a:r>
          </a:p>
          <a:p>
            <a:pPr algn="ctr"/>
            <a:r>
              <a:rPr lang="en-US">
                <a:solidFill>
                  <a:srgbClr val="FF0000"/>
                </a:solidFill>
              </a:rPr>
              <a:t>interfere</a:t>
            </a:r>
          </a:p>
        </p:txBody>
      </p:sp>
    </p:spTree>
    <p:extLst>
      <p:ext uri="{BB962C8B-B14F-4D97-AF65-F5344CB8AC3E}">
        <p14:creationId xmlns:p14="http://schemas.microsoft.com/office/powerpoint/2010/main" val="3928705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linds(horizontal)">
                                      <p:cBhvr>
                                        <p:cTn id="10" dur="500"/>
                                        <p:tgtEl>
                                          <p:spTgt spid="7">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blinds(horizontal)">
                                      <p:cBhvr>
                                        <p:cTn id="13"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152401"/>
            <a:ext cx="8915400" cy="1066800"/>
          </a:xfrm>
        </p:spPr>
        <p:txBody>
          <a:bodyPr/>
          <a:lstStyle/>
          <a:p>
            <a:r>
              <a:rPr lang="en-US" sz="3800" dirty="0"/>
              <a:t>Much More of a Shared Resource in Future</a:t>
            </a:r>
          </a:p>
        </p:txBody>
      </p:sp>
      <p:sp>
        <p:nvSpPr>
          <p:cNvPr id="2048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A574598C-5A2F-5E46-8E0D-A0FDA29590CD}" type="slidenum">
              <a:rPr lang="en-US" smtClean="0"/>
              <a:pPr>
                <a:defRPr/>
              </a:pPr>
              <a:t>9</a:t>
            </a:fld>
            <a:endParaRPr lang="en-US"/>
          </a:p>
        </p:txBody>
      </p:sp>
      <p:sp>
        <p:nvSpPr>
          <p:cNvPr id="20486" name="TextBox 5"/>
          <p:cNvSpPr txBox="1">
            <a:spLocks noChangeArrowheads="1"/>
          </p:cNvSpPr>
          <p:nvPr/>
        </p:nvSpPr>
        <p:spPr bwMode="auto">
          <a:xfrm>
            <a:off x="392113" y="1108076"/>
            <a:ext cx="2286000" cy="373659"/>
          </a:xfrm>
          <a:prstGeom prst="rect">
            <a:avLst/>
          </a:prstGeom>
          <a:solidFill>
            <a:schemeClr val="bg1"/>
          </a:solidFill>
          <a:ln w="9525">
            <a:noFill/>
            <a:miter lim="800000"/>
            <a:headEnd/>
            <a:tailEnd/>
          </a:ln>
        </p:spPr>
        <p:txBody>
          <a:bodyPr lIns="91402" tIns="45702" rIns="91402" bIns="45702">
            <a:prstTxWarp prst="textNoShape">
              <a:avLst/>
            </a:prstTxWarp>
            <a:spAutoFit/>
          </a:bodyPr>
          <a:lstStyle/>
          <a:p>
            <a:endParaRPr lang="en-US"/>
          </a:p>
        </p:txBody>
      </p:sp>
      <p:pic>
        <p:nvPicPr>
          <p:cNvPr id="7" name="Picture 6" descr="many-core3.eps"/>
          <p:cNvPicPr>
            <a:picLocks noChangeAspect="1"/>
          </p:cNvPicPr>
          <p:nvPr/>
        </p:nvPicPr>
        <p:blipFill>
          <a:blip r:embed="rId2"/>
          <a:srcRect/>
          <a:stretch>
            <a:fillRect/>
          </a:stretch>
        </p:blipFill>
        <p:spPr bwMode="auto">
          <a:xfrm>
            <a:off x="635000" y="1066801"/>
            <a:ext cx="6146800" cy="4953000"/>
          </a:xfrm>
          <a:prstGeom prst="rect">
            <a:avLst/>
          </a:prstGeom>
          <a:noFill/>
          <a:ln w="9525">
            <a:noFill/>
            <a:miter lim="800000"/>
            <a:headEnd/>
            <a:tailEnd/>
          </a:ln>
        </p:spPr>
      </p:pic>
    </p:spTree>
    <p:extLst>
      <p:ext uri="{BB962C8B-B14F-4D97-AF65-F5344CB8AC3E}">
        <p14:creationId xmlns:p14="http://schemas.microsoft.com/office/powerpoint/2010/main" val="31813157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1|0.5|0.6|0.6|0.5|0.5|0.2|0.7|0.5|0.6|0.6|0.4|0.7|0.4|0.7|0.4|0.7|0.3|0.3|0.2|0.2|0.2|0.5|0.5|0.3|0.5|0.4|0.3|0.7|0.7"/>
</p:tagLst>
</file>

<file path=ppt/tags/tag2.xml><?xml version="1.0" encoding="utf-8"?>
<p:tagLst xmlns:a="http://schemas.openxmlformats.org/drawingml/2006/main" xmlns:r="http://schemas.openxmlformats.org/officeDocument/2006/relationships" xmlns:p="http://schemas.openxmlformats.org/presentationml/2006/main">
  <p:tag name="TIMING" val="|19|8.6|8.8"/>
</p:tagLst>
</file>

<file path=ppt/tags/tag3.xml><?xml version="1.0" encoding="utf-8"?>
<p:tagLst xmlns:a="http://schemas.openxmlformats.org/drawingml/2006/main" xmlns:r="http://schemas.openxmlformats.org/officeDocument/2006/relationships" xmlns:p="http://schemas.openxmlformats.org/presentationml/2006/main">
  <p:tag name="TIMING" val="|19|8.6|8.8"/>
</p:tagLst>
</file>

<file path=ppt/tags/tag4.xml><?xml version="1.0" encoding="utf-8"?>
<p:tagLst xmlns:a="http://schemas.openxmlformats.org/drawingml/2006/main" xmlns:r="http://schemas.openxmlformats.org/officeDocument/2006/relationships" xmlns:p="http://schemas.openxmlformats.org/presentationml/2006/main">
  <p:tag name="TIMING" val="|9.2|17.1|16.2|10.9|28.4|12.6|7.2|6.5|3.3|7.8|3.4"/>
</p:tagLst>
</file>

<file path=ppt/tags/tag5.xml><?xml version="1.0" encoding="utf-8"?>
<p:tagLst xmlns:a="http://schemas.openxmlformats.org/drawingml/2006/main" xmlns:r="http://schemas.openxmlformats.org/officeDocument/2006/relationships" xmlns:p="http://schemas.openxmlformats.org/presentationml/2006/main">
  <p:tag name="TIMING" val="|19|8.6|8.8"/>
</p:tagLst>
</file>

<file path=ppt/tags/tag6.xml><?xml version="1.0" encoding="utf-8"?>
<p:tagLst xmlns:a="http://schemas.openxmlformats.org/drawingml/2006/main" xmlns:r="http://schemas.openxmlformats.org/officeDocument/2006/relationships" xmlns:p="http://schemas.openxmlformats.org/presentationml/2006/main">
  <p:tag name="TIMING" val="|9.6|15.6"/>
</p:tagLst>
</file>

<file path=ppt/tags/tag7.xml><?xml version="1.0" encoding="utf-8"?>
<p:tagLst xmlns:a="http://schemas.openxmlformats.org/drawingml/2006/main" xmlns:r="http://schemas.openxmlformats.org/officeDocument/2006/relationships" xmlns:p="http://schemas.openxmlformats.org/presentationml/2006/main">
  <p:tag name="TIMING" val="|15.4|12.6|15"/>
</p:tagLst>
</file>

<file path=ppt/tags/tag8.xml><?xml version="1.0" encoding="utf-8"?>
<p:tagLst xmlns:a="http://schemas.openxmlformats.org/drawingml/2006/main" xmlns:r="http://schemas.openxmlformats.org/officeDocument/2006/relationships" xmlns:p="http://schemas.openxmlformats.org/presentationml/2006/main">
  <p:tag name="TIMING" val="|26.8|3.6|0.5|0.6|0.5|2.1|3.4|0.7|0.5|0.5|7.1|2.4|0.5|0.9|4.7|0.7|4.6|1.1|3.7|3.9|0.6|0.6|0.3|1.1|0.5|0.7|1.2|0.5|0.6|0.6|0.6|0.7|0.8|0.7|0.6|0.4|0.4|0.4"/>
</p:tagLst>
</file>

<file path=ppt/tags/tag9.xml><?xml version="1.0" encoding="utf-8"?>
<p:tagLst xmlns:a="http://schemas.openxmlformats.org/drawingml/2006/main" xmlns:r="http://schemas.openxmlformats.org/officeDocument/2006/relationships" xmlns:p="http://schemas.openxmlformats.org/presentationml/2006/main">
  <p:tag name="TIMING" val="|36.5|19.6|8.7"/>
</p:tagLst>
</file>

<file path=ppt/theme/_rels/theme30.xml.rels><?xml version="1.0" encoding="UTF-8" standalone="yes"?>
<Relationships xmlns="http://schemas.openxmlformats.org/package/2006/relationships"><Relationship Id="rId1" Type="http://schemas.openxmlformats.org/officeDocument/2006/relationships/image" Target="../media/image7.jpeg"/></Relationships>
</file>

<file path=ppt/theme/_rels/theme31.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_ebrahimi_general">
  <a:themeElements>
    <a:clrScheme name="">
      <a:dk1>
        <a:srgbClr val="000000"/>
      </a:dk1>
      <a:lt1>
        <a:srgbClr val="FFFFFF"/>
      </a:lt1>
      <a:dk2>
        <a:srgbClr val="000000"/>
      </a:dk2>
      <a:lt2>
        <a:srgbClr val="FFFFFF"/>
      </a:lt2>
      <a:accent1>
        <a:srgbClr val="A3B2C1"/>
      </a:accent1>
      <a:accent2>
        <a:srgbClr val="333399"/>
      </a:accent2>
      <a:accent3>
        <a:srgbClr val="FFFFFF"/>
      </a:accent3>
      <a:accent4>
        <a:srgbClr val="000000"/>
      </a:accent4>
      <a:accent5>
        <a:srgbClr val="CED5DD"/>
      </a:accent5>
      <a:accent6>
        <a:srgbClr val="2D2D8A"/>
      </a:accent6>
      <a:hlink>
        <a:srgbClr val="009999"/>
      </a:hlink>
      <a:folHlink>
        <a:srgbClr val="99CC00"/>
      </a:folHlink>
    </a:clrScheme>
    <a:fontScheme name="ebrahimi_general">
      <a:majorFont>
        <a:latin typeface="Verdana"/>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ebrahimi_gener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_ebrahimi_general">
  <a:themeElements>
    <a:clrScheme name="">
      <a:dk1>
        <a:srgbClr val="000000"/>
      </a:dk1>
      <a:lt1>
        <a:srgbClr val="FFFFFF"/>
      </a:lt1>
      <a:dk2>
        <a:srgbClr val="000000"/>
      </a:dk2>
      <a:lt2>
        <a:srgbClr val="FFFFFF"/>
      </a:lt2>
      <a:accent1>
        <a:srgbClr val="A3B2C1"/>
      </a:accent1>
      <a:accent2>
        <a:srgbClr val="333399"/>
      </a:accent2>
      <a:accent3>
        <a:srgbClr val="FFFFFF"/>
      </a:accent3>
      <a:accent4>
        <a:srgbClr val="000000"/>
      </a:accent4>
      <a:accent5>
        <a:srgbClr val="CED5DD"/>
      </a:accent5>
      <a:accent6>
        <a:srgbClr val="2D2D8A"/>
      </a:accent6>
      <a:hlink>
        <a:srgbClr val="009999"/>
      </a:hlink>
      <a:folHlink>
        <a:srgbClr val="99CC00"/>
      </a:folHlink>
    </a:clrScheme>
    <a:fontScheme name="ebrahimi_general">
      <a:majorFont>
        <a:latin typeface="Verdana"/>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ebrahimi_gener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2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3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safari">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3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37854</TotalTime>
  <Words>10271</Words>
  <Application>Microsoft Macintosh PowerPoint</Application>
  <PresentationFormat>On-screen Show (4:3)</PresentationFormat>
  <Paragraphs>1446</Paragraphs>
  <Slides>72</Slides>
  <Notes>51</Notes>
  <HiddenSlides>0</HiddenSlides>
  <MMClips>0</MMClips>
  <ScaleCrop>false</ScaleCrop>
  <HeadingPairs>
    <vt:vector size="6" baseType="variant">
      <vt:variant>
        <vt:lpstr>Theme</vt:lpstr>
      </vt:variant>
      <vt:variant>
        <vt:i4>41</vt:i4>
      </vt:variant>
      <vt:variant>
        <vt:lpstr>Embedded OLE Servers</vt:lpstr>
      </vt:variant>
      <vt:variant>
        <vt:i4>2</vt:i4>
      </vt:variant>
      <vt:variant>
        <vt:lpstr>Slide Titles</vt:lpstr>
      </vt:variant>
      <vt:variant>
        <vt:i4>72</vt:i4>
      </vt:variant>
    </vt:vector>
  </HeadingPairs>
  <TitlesOfParts>
    <vt:vector size="115" baseType="lpstr">
      <vt:lpstr>Edge</vt:lpstr>
      <vt:lpstr>1_Edge</vt:lpstr>
      <vt:lpstr>3_Edge</vt:lpstr>
      <vt:lpstr>4_Edge</vt:lpstr>
      <vt:lpstr>5_Edge</vt:lpstr>
      <vt:lpstr>6_Edge</vt:lpstr>
      <vt:lpstr>7_Edge</vt:lpstr>
      <vt:lpstr>8_Edge</vt:lpstr>
      <vt:lpstr>2_Office Theme</vt:lpstr>
      <vt:lpstr>10_Edge</vt:lpstr>
      <vt:lpstr>9_Edge</vt:lpstr>
      <vt:lpstr>11_Edge</vt:lpstr>
      <vt:lpstr>12_Edge</vt:lpstr>
      <vt:lpstr>14_Edge</vt:lpstr>
      <vt:lpstr>15_Edge</vt:lpstr>
      <vt:lpstr>16_Edge</vt:lpstr>
      <vt:lpstr>17_Edge</vt:lpstr>
      <vt:lpstr>2_Edge</vt:lpstr>
      <vt:lpstr>18_Edge</vt:lpstr>
      <vt:lpstr>1_Office Theme</vt:lpstr>
      <vt:lpstr>19_Edge</vt:lpstr>
      <vt:lpstr>20_Edge</vt:lpstr>
      <vt:lpstr>21_Edge</vt:lpstr>
      <vt:lpstr>22_Edge</vt:lpstr>
      <vt:lpstr>23_Edge</vt:lpstr>
      <vt:lpstr>24_Edge</vt:lpstr>
      <vt:lpstr>25_Edge</vt:lpstr>
      <vt:lpstr>26_Edge</vt:lpstr>
      <vt:lpstr>27_Edge</vt:lpstr>
      <vt:lpstr>2_ebrahimi_general</vt:lpstr>
      <vt:lpstr>3_ebrahimi_general</vt:lpstr>
      <vt:lpstr>28_Edge</vt:lpstr>
      <vt:lpstr>31_Edge</vt:lpstr>
      <vt:lpstr>32_Edge</vt:lpstr>
      <vt:lpstr>33_Edge</vt:lpstr>
      <vt:lpstr>34_Edge</vt:lpstr>
      <vt:lpstr>30_Edge</vt:lpstr>
      <vt:lpstr>36_Edge</vt:lpstr>
      <vt:lpstr>safari</vt:lpstr>
      <vt:lpstr>13_Edge</vt:lpstr>
      <vt:lpstr>37_Edge</vt:lpstr>
      <vt:lpstr>Worksheet</vt:lpstr>
      <vt:lpstr>Chart</vt:lpstr>
      <vt:lpstr>Computer Architecture: Memory Interference and QoS (Part I)</vt:lpstr>
      <vt:lpstr>Memory Interference and QoS Lectures</vt:lpstr>
      <vt:lpstr>QoS-Aware Memory Systems</vt:lpstr>
      <vt:lpstr>Trend: Many Cores on Chip</vt:lpstr>
      <vt:lpstr>Many Cores on Chip</vt:lpstr>
      <vt:lpstr>Unfair Slowdowns due to Interference</vt:lpstr>
      <vt:lpstr>Uncontrolled Interference: An Example</vt:lpstr>
      <vt:lpstr>Memory System is the Major Shared Resource</vt:lpstr>
      <vt:lpstr>Much More of a Shared Resource in Future</vt:lpstr>
      <vt:lpstr>Inter-Thread/Application Interference</vt:lpstr>
      <vt:lpstr>Unfair Slowdowns due to Interference</vt:lpstr>
      <vt:lpstr>Uncontrolled Interference: An Example</vt:lpstr>
      <vt:lpstr>A Memory Performance Hog</vt:lpstr>
      <vt:lpstr>What Does the Memory Hog Do?</vt:lpstr>
      <vt:lpstr>DRAM Controllers</vt:lpstr>
      <vt:lpstr>Effect of the Memory Performance Hog</vt:lpstr>
      <vt:lpstr>Greater Problem with More Cores</vt:lpstr>
      <vt:lpstr>Greater Problem with More Cores</vt:lpstr>
      <vt:lpstr>Distributed DoS in Networked Multi-Core Systems</vt:lpstr>
      <vt:lpstr>How Do We Solve The Problem?</vt:lpstr>
      <vt:lpstr>QoS-Aware Memory Systems: Challenges</vt:lpstr>
      <vt:lpstr>Designing QoS-Aware Memory Systems: Approaches</vt:lpstr>
      <vt:lpstr>QoS-Aware Memory Scheduling</vt:lpstr>
      <vt:lpstr>QoS-Aware Memory Scheduling: Evolution</vt:lpstr>
      <vt:lpstr>QoS-Aware Memory Scheduling: Evolution</vt:lpstr>
      <vt:lpstr>Within-Thread Bank Parallelism</vt:lpstr>
      <vt:lpstr>Parallelism-Aware Batch Scheduling [ISCA’08]</vt:lpstr>
      <vt:lpstr>QoS-Aware Memory Scheduling: Evolution</vt:lpstr>
      <vt:lpstr>QoS-Aware Memory Scheduling: Evolution</vt:lpstr>
      <vt:lpstr>QoS-Aware Memory Scheduling: Evolution</vt:lpstr>
      <vt:lpstr>QoS-Aware Memory Scheduling: Evolution</vt:lpstr>
      <vt:lpstr>QoS-Aware Memory Scheduling: Evolution</vt:lpstr>
      <vt:lpstr>Stall-Time Fair Memory Scheduling</vt:lpstr>
      <vt:lpstr>The Problem: Unfairness</vt:lpstr>
      <vt:lpstr>How Do We Solve the Problem?</vt:lpstr>
      <vt:lpstr>Stall-Time Fairness in Shared DRAM Systems</vt:lpstr>
      <vt:lpstr>STFM Scheduling Algorithm [MICRO’07] </vt:lpstr>
      <vt:lpstr>How Does STFM Prevent Unfairness?</vt:lpstr>
      <vt:lpstr>STFM Pros and Cons</vt:lpstr>
      <vt:lpstr>Parallelism-Aware Batch Scheduling</vt:lpstr>
      <vt:lpstr>Another Problem due to Interference</vt:lpstr>
      <vt:lpstr>Bank Parallelism of a Thread</vt:lpstr>
      <vt:lpstr>Bank Parallelism Interference in DRAM</vt:lpstr>
      <vt:lpstr>Parallelism-Aware Scheduler</vt:lpstr>
      <vt:lpstr>Parallelism-Aware Batch Scheduling (PAR-BS)</vt:lpstr>
      <vt:lpstr>PAR-BS Components</vt:lpstr>
      <vt:lpstr>Request Batching</vt:lpstr>
      <vt:lpstr>Within-Batch Scheduling</vt:lpstr>
      <vt:lpstr>How to Rank Threads within a Batch</vt:lpstr>
      <vt:lpstr>Shortest Stall-Time First Ranking</vt:lpstr>
      <vt:lpstr>Example Within-Batch Scheduling Order</vt:lpstr>
      <vt:lpstr>Putting It Together: PAR-BS Scheduling Policy</vt:lpstr>
      <vt:lpstr>Hardware Cost</vt:lpstr>
      <vt:lpstr>Unfairness on 4-, 8-, 16-core Systems</vt:lpstr>
      <vt:lpstr>System Performance (Hmean-speedup)</vt:lpstr>
      <vt:lpstr>PAR-BS Pros and Cons</vt:lpstr>
      <vt:lpstr>ATLAS Memory Scheduler</vt:lpstr>
      <vt:lpstr>Rethinking Memory Scheduling</vt:lpstr>
      <vt:lpstr>How to Minimize Memory Episode Time</vt:lpstr>
      <vt:lpstr>Predicting Memory Episode Lengths</vt:lpstr>
      <vt:lpstr>Pareto Distribution of Memory Episode Lengths</vt:lpstr>
      <vt:lpstr>Least Attained Service (LAS) Memory Scheduling</vt:lpstr>
      <vt:lpstr>Long-Term Thread Behavior</vt:lpstr>
      <vt:lpstr>Quantum-Based Attained Service of a Thread</vt:lpstr>
      <vt:lpstr>LAS Thread Ranking</vt:lpstr>
      <vt:lpstr>ATLAS Scheduling Algorithm</vt:lpstr>
      <vt:lpstr>System Throughput: 24-Core System</vt:lpstr>
      <vt:lpstr>System Throughput: 4-MC System</vt:lpstr>
      <vt:lpstr>Properties of ATLAS</vt:lpstr>
      <vt:lpstr>ATLAS Pros and Cons</vt:lpstr>
      <vt:lpstr>TCM: Thread Cluster Memory Scheduling</vt:lpstr>
      <vt:lpstr>Computer Architecture: Memory Interference and QoS (Part 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A Scalable and High-Performance Scheduling Algorithm for Multiple Memory Controllers</dc:title>
  <dc:creator>yoongu</dc:creator>
  <cp:lastModifiedBy>Onur Mutlu</cp:lastModifiedBy>
  <cp:revision>1529</cp:revision>
  <cp:lastPrinted>2010-05-26T16:43:32Z</cp:lastPrinted>
  <dcterms:created xsi:type="dcterms:W3CDTF">2010-10-08T20:41:54Z</dcterms:created>
  <dcterms:modified xsi:type="dcterms:W3CDTF">2013-09-22T02:37:17Z</dcterms:modified>
</cp:coreProperties>
</file>