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20.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1.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22.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3.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24.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25.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6.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27.xml" ContentType="application/vnd.openxmlformats-officedocument.them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8.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9.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30.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31.xml" ContentType="application/vnd.openxmlformats-officedocument.theme+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32.xml" ContentType="application/vnd.openxmlformats-officedocument.theme+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theme/theme33.xml" ContentType="application/vnd.openxmlformats-officedocument.theme+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34.xml" ContentType="application/vnd.openxmlformats-officedocument.theme+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theme/theme35.xml" ContentType="application/vnd.openxmlformats-officedocument.theme+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theme/theme36.xml" ContentType="application/vnd.openxmlformats-officedocument.theme+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theme/theme37.xml" ContentType="application/vnd.openxmlformats-officedocument.theme+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38.xml" ContentType="application/vnd.openxmlformats-officedocument.theme+xml"/>
  <Override PartName="/ppt/slideLayouts/slideLayout415.xml" ContentType="application/vnd.openxmlformats-officedocument.presentationml.slideLayout+xml"/>
  <Override PartName="/ppt/theme/theme39.xml" ContentType="application/vnd.openxmlformats-officedocument.theme+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theme/theme40.xml" ContentType="application/vnd.openxmlformats-officedocument.theme+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theme/theme41.xml" ContentType="application/vnd.openxmlformats-officedocument.theme+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theme/theme42.xml" ContentType="application/vnd.openxmlformats-officedocument.theme+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theme/theme43.xml" ContentType="application/vnd.openxmlformats-officedocument.theme+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6.xml" ContentType="application/vnd.openxmlformats-officedocument.drawingml.chart+xml"/>
  <Override PartName="/ppt/notesSlides/notesSlide34.xml" ContentType="application/vnd.openxmlformats-officedocument.presentationml.notesSlide+xml"/>
  <Override PartName="/ppt/charts/chart7.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xml" ContentType="application/vnd.openxmlformats-officedocument.presentationml.tags+xml"/>
  <Override PartName="/ppt/notesSlides/notesSlide37.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tags/tag2.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1.bin" ContentType="application/vnd.openxmlformats-officedocument.oleObject"/>
  <Override PartName="/ppt/tags/tag3.xml" ContentType="application/vnd.openxmlformats-officedocument.presentationml.tags+xml"/>
  <Override PartName="/ppt/notesSlides/notesSlide41.xml" ContentType="application/vnd.openxmlformats-officedocument.presentationml.notesSlide+xml"/>
  <Override PartName="/ppt/charts/chart10.xml" ContentType="application/vnd.openxmlformats-officedocument.drawingml.chart+xml"/>
  <Override PartName="/ppt/theme/themeOverride2.xml" ContentType="application/vnd.openxmlformats-officedocument.themeOverride+xml"/>
  <Override PartName="/ppt/embeddings/oleObject2.bin" ContentType="application/vnd.openxmlformats-officedocument.oleObject"/>
  <Override PartName="/ppt/embeddings/oleObject3.bin" ContentType="application/vnd.openxmlformats-officedocument.oleObject"/>
  <Override PartName="/ppt/notesSlides/notesSlide42.xml" ContentType="application/vnd.openxmlformats-officedocument.presentationml.notesSlide+xml"/>
  <Override PartName="/ppt/tags/tag4.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embeddings/oleObject4.bin" ContentType="application/vnd.openxmlformats-officedocument.oleObject"/>
  <Override PartName="/ppt/tags/tag5.xml" ContentType="application/vnd.openxmlformats-officedocument.presentationml.tags+xml"/>
  <Override PartName="/ppt/notesSlides/notesSlide45.xml" ContentType="application/vnd.openxmlformats-officedocument.presentationml.notesSlide+xml"/>
  <Override PartName="/ppt/tags/tag6.xml" ContentType="application/vnd.openxmlformats-officedocument.presentationml.tags+xml"/>
  <Override PartName="/ppt/notesSlides/notesSlide46.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tags/tag7.xml" ContentType="application/vnd.openxmlformats-officedocument.presentationml.tags+xml"/>
  <Override PartName="/ppt/notesSlides/notesSlide47.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tags/tag8.xml" ContentType="application/vnd.openxmlformats-officedocument.presentationml.tags+xml"/>
  <Override PartName="/ppt/notesSlides/notesSlide48.xml" ContentType="application/vnd.openxmlformats-officedocument.presentationml.notesSlide+xml"/>
  <Override PartName="/ppt/embeddings/oleObject13.bin" ContentType="application/vnd.openxmlformats-officedocument.oleObject"/>
  <Override PartName="/ppt/tags/tag9.xml" ContentType="application/vnd.openxmlformats-officedocument.presentationml.tags+xml"/>
  <Override PartName="/ppt/notesSlides/notesSlide49.xml" ContentType="application/vnd.openxmlformats-officedocument.presentationml.notesSlide+xml"/>
  <Override PartName="/ppt/tags/tag10.xml" ContentType="application/vnd.openxmlformats-officedocument.presentationml.tags+xml"/>
  <Override PartName="/ppt/notesSlides/notesSlide50.xml" ContentType="application/vnd.openxmlformats-officedocument.presentationml.notesSlide+xml"/>
  <Override PartName="/ppt/embeddings/oleObject14.bin" ContentType="application/vnd.openxmlformats-officedocument.oleObject"/>
  <Override PartName="/ppt/notesSlides/notesSlide51.xml" ContentType="application/vnd.openxmlformats-officedocument.presentationml.notesSlide+xml"/>
  <Override PartName="/ppt/tags/tag11.xml" ContentType="application/vnd.openxmlformats-officedocument.presentationml.tags+xml"/>
  <Override PartName="/ppt/notesSlides/notesSlide52.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tags/tag12.xml" ContentType="application/vnd.openxmlformats-officedocument.presentationml.tags+xml"/>
  <Override PartName="/ppt/notesSlides/notesSlide53.xml" ContentType="application/vnd.openxmlformats-officedocument.presentationml.notesSlide+xml"/>
  <Override PartName="/ppt/embeddings/oleObject17.bin" ContentType="application/vnd.openxmlformats-officedocument.oleObject"/>
  <Override PartName="/ppt/tags/tag13.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4.xml" ContentType="application/vnd.openxmlformats-officedocument.presentationml.tags+xml"/>
  <Override PartName="/ppt/notesSlides/notesSlide56.xml" ContentType="application/vnd.openxmlformats-officedocument.presentationml.notesSlide+xml"/>
  <Override PartName="/ppt/charts/chart11.xml" ContentType="application/vnd.openxmlformats-officedocument.drawingml.chart+xml"/>
  <Override PartName="/ppt/theme/themeOverride3.xml" ContentType="application/vnd.openxmlformats-officedocument.themeOverride+xml"/>
  <Override PartName="/ppt/tags/tag15.xml" ContentType="application/vnd.openxmlformats-officedocument.presentationml.tags+xml"/>
  <Override PartName="/ppt/notesSlides/notesSlide57.xml" ContentType="application/vnd.openxmlformats-officedocument.presentationml.notesSlide+xml"/>
  <Override PartName="/ppt/charts/chart12.xml" ContentType="application/vnd.openxmlformats-officedocument.drawingml.chart+xml"/>
  <Override PartName="/ppt/theme/themeOverride4.xml" ContentType="application/vnd.openxmlformats-officedocument.themeOverride+xml"/>
  <Override PartName="/ppt/charts/chart13.xml" ContentType="application/vnd.openxmlformats-officedocument.drawingml.chart+xml"/>
  <Override PartName="/ppt/theme/themeOverride5.xml" ContentType="application/vnd.openxmlformats-officedocument.themeOverride+xml"/>
  <Override PartName="/ppt/charts/chart14.xml" ContentType="application/vnd.openxmlformats-officedocument.drawingml.chart+xml"/>
  <Override PartName="/ppt/theme/themeOverride6.xml" ContentType="application/vnd.openxmlformats-officedocument.themeOverride+xml"/>
  <Override PartName="/ppt/charts/chart15.xml" ContentType="application/vnd.openxmlformats-officedocument.drawingml.chart+xml"/>
  <Override PartName="/ppt/theme/themeOverride7.xml" ContentType="application/vnd.openxmlformats-officedocument.themeOverride+xml"/>
  <Override PartName="/ppt/charts/chart16.xml" ContentType="application/vnd.openxmlformats-officedocument.drawingml.chart+xml"/>
  <Override PartName="/ppt/theme/themeOverride8.xml" ContentType="application/vnd.openxmlformats-officedocument.themeOverride+xml"/>
  <Override PartName="/ppt/charts/chart17.xml" ContentType="application/vnd.openxmlformats-officedocument.drawingml.chart+xml"/>
  <Override PartName="/ppt/theme/themeOverride9.xml" ContentType="application/vnd.openxmlformats-officedocument.themeOverride+xml"/>
  <Override PartName="/ppt/tags/tag16.xml" ContentType="application/vnd.openxmlformats-officedocument.presentationml.tags+xml"/>
  <Override PartName="/ppt/notesSlides/notesSlide58.xml" ContentType="application/vnd.openxmlformats-officedocument.presentationml.notesSlide+xml"/>
  <Override PartName="/ppt/tags/tag17.xml" ContentType="application/vnd.openxmlformats-officedocument.presentationml.tags+xml"/>
  <Override PartName="/ppt/notesSlides/notesSlide59.xml" ContentType="application/vnd.openxmlformats-officedocument.presentationml.notesSlide+xml"/>
  <Override PartName="/ppt/tags/tag18.xml" ContentType="application/vnd.openxmlformats-officedocument.presentationml.tags+xml"/>
  <Override PartName="/ppt/notesSlides/notesSlide60.xml" ContentType="application/vnd.openxmlformats-officedocument.presentationml.notesSlide+xml"/>
  <Override PartName="/ppt/tags/tag19.xml" ContentType="application/vnd.openxmlformats-officedocument.presentationml.tags+xml"/>
  <Override PartName="/ppt/notesSlides/notesSlide61.xml" ContentType="application/vnd.openxmlformats-officedocument.presentationml.notesSlide+xml"/>
  <Override PartName="/ppt/charts/chart18.xml" ContentType="application/vnd.openxmlformats-officedocument.drawingml.chart+xml"/>
  <Override PartName="/ppt/theme/themeOverride10.xml" ContentType="application/vnd.openxmlformats-officedocument.themeOverride+xml"/>
  <Override PartName="/ppt/tags/tag20.xml" ContentType="application/vnd.openxmlformats-officedocument.presentationml.tags+xml"/>
  <Override PartName="/ppt/tags/tag21.xml" ContentType="application/vnd.openxmlformats-officedocument.presentationml.tags+xml"/>
  <Override PartName="/ppt/charts/chart19.xml" ContentType="application/vnd.openxmlformats-officedocument.drawingml.chart+xml"/>
  <Override PartName="/ppt/theme/themeOverride11.xml" ContentType="application/vnd.openxmlformats-officedocument.themeOverride+xml"/>
  <Override PartName="/ppt/tags/tag22.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23.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24.xml" ContentType="application/vnd.openxmlformats-officedocument.presentationml.tags+xml"/>
  <Override PartName="/ppt/notesSlides/notesSlide70.xml" ContentType="application/vnd.openxmlformats-officedocument.presentationml.notesSlide+xml"/>
  <Override PartName="/ppt/tags/tag25.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9" r:id="rId3"/>
    <p:sldMasterId id="2147483812" r:id="rId4"/>
    <p:sldMasterId id="2147483824" r:id="rId5"/>
    <p:sldMasterId id="2147483836" r:id="rId6"/>
    <p:sldMasterId id="2147483848" r:id="rId7"/>
    <p:sldMasterId id="2147483860" r:id="rId8"/>
    <p:sldMasterId id="2147483872" r:id="rId9"/>
    <p:sldMasterId id="2147483909" r:id="rId10"/>
    <p:sldMasterId id="2147483924" r:id="rId11"/>
    <p:sldMasterId id="2147483936" r:id="rId12"/>
    <p:sldMasterId id="2147483948" r:id="rId13"/>
    <p:sldMasterId id="2147483977" r:id="rId14"/>
    <p:sldMasterId id="2147484002" r:id="rId15"/>
    <p:sldMasterId id="2147484020" r:id="rId16"/>
    <p:sldMasterId id="2147484032" r:id="rId17"/>
    <p:sldMasterId id="2147484044" r:id="rId18"/>
    <p:sldMasterId id="2147484056" r:id="rId19"/>
    <p:sldMasterId id="2147484068" r:id="rId20"/>
    <p:sldMasterId id="2147484093" r:id="rId21"/>
    <p:sldMasterId id="2147484129" r:id="rId22"/>
    <p:sldMasterId id="2147484141" r:id="rId23"/>
    <p:sldMasterId id="2147484153" r:id="rId24"/>
    <p:sldMasterId id="2147484165" r:id="rId25"/>
    <p:sldMasterId id="2147484177" r:id="rId26"/>
    <p:sldMasterId id="2147484189" r:id="rId27"/>
    <p:sldMasterId id="2147484203" r:id="rId28"/>
    <p:sldMasterId id="2147484238" r:id="rId29"/>
    <p:sldMasterId id="2147484270" r:id="rId30"/>
    <p:sldMasterId id="2147484321" r:id="rId31"/>
    <p:sldMasterId id="2147484346" r:id="rId32"/>
    <p:sldMasterId id="2147484360" r:id="rId33"/>
    <p:sldMasterId id="2147484373" r:id="rId34"/>
    <p:sldMasterId id="2147484386" r:id="rId35"/>
    <p:sldMasterId id="2147484411" r:id="rId36"/>
    <p:sldMasterId id="2147484424" r:id="rId37"/>
    <p:sldMasterId id="2147484436" r:id="rId38"/>
    <p:sldMasterId id="2147484470" r:id="rId39"/>
    <p:sldMasterId id="2147484472" r:id="rId40"/>
    <p:sldMasterId id="2147484484" r:id="rId41"/>
    <p:sldMasterId id="2147484546" r:id="rId42"/>
    <p:sldMasterId id="2147484559" r:id="rId43"/>
    <p:sldMasterId id="2147484571" r:id="rId44"/>
  </p:sldMasterIdLst>
  <p:notesMasterIdLst>
    <p:notesMasterId r:id="rId146"/>
  </p:notesMasterIdLst>
  <p:handoutMasterIdLst>
    <p:handoutMasterId r:id="rId147"/>
  </p:handoutMasterIdLst>
  <p:sldIdLst>
    <p:sldId id="1616" r:id="rId45"/>
    <p:sldId id="1617" r:id="rId46"/>
    <p:sldId id="1618" r:id="rId47"/>
    <p:sldId id="1553" r:id="rId48"/>
    <p:sldId id="1554" r:id="rId49"/>
    <p:sldId id="841" r:id="rId50"/>
    <p:sldId id="963" r:id="rId51"/>
    <p:sldId id="992" r:id="rId52"/>
    <p:sldId id="681" r:id="rId53"/>
    <p:sldId id="682" r:id="rId54"/>
    <p:sldId id="683" r:id="rId55"/>
    <p:sldId id="684" r:id="rId56"/>
    <p:sldId id="846" r:id="rId57"/>
    <p:sldId id="848" r:id="rId58"/>
    <p:sldId id="850" r:id="rId59"/>
    <p:sldId id="852" r:id="rId60"/>
    <p:sldId id="853" r:id="rId61"/>
    <p:sldId id="854" r:id="rId62"/>
    <p:sldId id="994" r:id="rId63"/>
    <p:sldId id="995" r:id="rId64"/>
    <p:sldId id="996" r:id="rId65"/>
    <p:sldId id="997" r:id="rId66"/>
    <p:sldId id="998" r:id="rId67"/>
    <p:sldId id="999" r:id="rId68"/>
    <p:sldId id="842" r:id="rId69"/>
    <p:sldId id="843" r:id="rId70"/>
    <p:sldId id="844" r:id="rId71"/>
    <p:sldId id="1000" r:id="rId72"/>
    <p:sldId id="630" r:id="rId73"/>
    <p:sldId id="704" r:id="rId74"/>
    <p:sldId id="1001" r:id="rId75"/>
    <p:sldId id="1002" r:id="rId76"/>
    <p:sldId id="1005" r:id="rId77"/>
    <p:sldId id="1393" r:id="rId78"/>
    <p:sldId id="1394" r:id="rId79"/>
    <p:sldId id="1476" r:id="rId80"/>
    <p:sldId id="1477" r:id="rId81"/>
    <p:sldId id="1478" r:id="rId82"/>
    <p:sldId id="1481" r:id="rId83"/>
    <p:sldId id="1479" r:id="rId84"/>
    <p:sldId id="1480" r:id="rId85"/>
    <p:sldId id="1396" r:id="rId86"/>
    <p:sldId id="1395" r:id="rId87"/>
    <p:sldId id="1212" r:id="rId88"/>
    <p:sldId id="1214" r:id="rId89"/>
    <p:sldId id="1215" r:id="rId90"/>
    <p:sldId id="1217" r:id="rId91"/>
    <p:sldId id="1218" r:id="rId92"/>
    <p:sldId id="1219" r:id="rId93"/>
    <p:sldId id="1220" r:id="rId94"/>
    <p:sldId id="1221" r:id="rId95"/>
    <p:sldId id="1222" r:id="rId96"/>
    <p:sldId id="1223" r:id="rId97"/>
    <p:sldId id="1224" r:id="rId98"/>
    <p:sldId id="1227" r:id="rId99"/>
    <p:sldId id="1228" r:id="rId100"/>
    <p:sldId id="1229" r:id="rId101"/>
    <p:sldId id="1230" r:id="rId102"/>
    <p:sldId id="1231" r:id="rId103"/>
    <p:sldId id="1232" r:id="rId104"/>
    <p:sldId id="1234" r:id="rId105"/>
    <p:sldId id="1235" r:id="rId106"/>
    <p:sldId id="1236" r:id="rId107"/>
    <p:sldId id="1237" r:id="rId108"/>
    <p:sldId id="1238" r:id="rId109"/>
    <p:sldId id="1240" r:id="rId110"/>
    <p:sldId id="1241" r:id="rId111"/>
    <p:sldId id="1242" r:id="rId112"/>
    <p:sldId id="1243" r:id="rId113"/>
    <p:sldId id="1244" r:id="rId114"/>
    <p:sldId id="1245" r:id="rId115"/>
    <p:sldId id="1247" r:id="rId116"/>
    <p:sldId id="1248" r:id="rId117"/>
    <p:sldId id="1249" r:id="rId118"/>
    <p:sldId id="1482" r:id="rId119"/>
    <p:sldId id="1483" r:id="rId120"/>
    <p:sldId id="1484" r:id="rId121"/>
    <p:sldId id="1485" r:id="rId122"/>
    <p:sldId id="1486" r:id="rId123"/>
    <p:sldId id="1487" r:id="rId124"/>
    <p:sldId id="1488" r:id="rId125"/>
    <p:sldId id="1489" r:id="rId126"/>
    <p:sldId id="1490" r:id="rId127"/>
    <p:sldId id="1491" r:id="rId128"/>
    <p:sldId id="1492" r:id="rId129"/>
    <p:sldId id="1493" r:id="rId130"/>
    <p:sldId id="1494" r:id="rId131"/>
    <p:sldId id="1495" r:id="rId132"/>
    <p:sldId id="1496" r:id="rId133"/>
    <p:sldId id="1497" r:id="rId134"/>
    <p:sldId id="1498" r:id="rId135"/>
    <p:sldId id="1499" r:id="rId136"/>
    <p:sldId id="1500" r:id="rId137"/>
    <p:sldId id="1503" r:id="rId138"/>
    <p:sldId id="1504" r:id="rId139"/>
    <p:sldId id="1502" r:id="rId140"/>
    <p:sldId id="1544" r:id="rId141"/>
    <p:sldId id="1545" r:id="rId142"/>
    <p:sldId id="1505" r:id="rId143"/>
    <p:sldId id="1506" r:id="rId144"/>
    <p:sldId id="1619" r:id="rId145"/>
  </p:sldIdLst>
  <p:sldSz cx="9144000" cy="6858000" type="screen4x3"/>
  <p:notesSz cx="7010400" cy="9296400"/>
  <p:defaultText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99205" autoAdjust="0"/>
  </p:normalViewPr>
  <p:slideViewPr>
    <p:cSldViewPr>
      <p:cViewPr varScale="1">
        <p:scale>
          <a:sx n="106" d="100"/>
          <a:sy n="106" d="100"/>
        </p:scale>
        <p:origin x="-179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0" Type="http://schemas.openxmlformats.org/officeDocument/2006/relationships/slide" Target="slides/slide16.xml"/><Relationship Id="rId61" Type="http://schemas.openxmlformats.org/officeDocument/2006/relationships/slide" Target="slides/slide17.xml"/><Relationship Id="rId62" Type="http://schemas.openxmlformats.org/officeDocument/2006/relationships/slide" Target="slides/slide18.xml"/><Relationship Id="rId63" Type="http://schemas.openxmlformats.org/officeDocument/2006/relationships/slide" Target="slides/slide19.xml"/><Relationship Id="rId64" Type="http://schemas.openxmlformats.org/officeDocument/2006/relationships/slide" Target="slides/slide20.xml"/><Relationship Id="rId65" Type="http://schemas.openxmlformats.org/officeDocument/2006/relationships/slide" Target="slides/slide21.xml"/><Relationship Id="rId66" Type="http://schemas.openxmlformats.org/officeDocument/2006/relationships/slide" Target="slides/slide22.xml"/><Relationship Id="rId67" Type="http://schemas.openxmlformats.org/officeDocument/2006/relationships/slide" Target="slides/slide23.xml"/><Relationship Id="rId68" Type="http://schemas.openxmlformats.org/officeDocument/2006/relationships/slide" Target="slides/slide24.xml"/><Relationship Id="rId69" Type="http://schemas.openxmlformats.org/officeDocument/2006/relationships/slide" Target="slides/slide25.xml"/><Relationship Id="rId120" Type="http://schemas.openxmlformats.org/officeDocument/2006/relationships/slide" Target="slides/slide76.xml"/><Relationship Id="rId121" Type="http://schemas.openxmlformats.org/officeDocument/2006/relationships/slide" Target="slides/slide77.xml"/><Relationship Id="rId122" Type="http://schemas.openxmlformats.org/officeDocument/2006/relationships/slide" Target="slides/slide78.xml"/><Relationship Id="rId123" Type="http://schemas.openxmlformats.org/officeDocument/2006/relationships/slide" Target="slides/slide79.xml"/><Relationship Id="rId124" Type="http://schemas.openxmlformats.org/officeDocument/2006/relationships/slide" Target="slides/slide80.xml"/><Relationship Id="rId125" Type="http://schemas.openxmlformats.org/officeDocument/2006/relationships/slide" Target="slides/slide81.xml"/><Relationship Id="rId126" Type="http://schemas.openxmlformats.org/officeDocument/2006/relationships/slide" Target="slides/slide82.xml"/><Relationship Id="rId127" Type="http://schemas.openxmlformats.org/officeDocument/2006/relationships/slide" Target="slides/slide83.xml"/><Relationship Id="rId128" Type="http://schemas.openxmlformats.org/officeDocument/2006/relationships/slide" Target="slides/slide84.xml"/><Relationship Id="rId129" Type="http://schemas.openxmlformats.org/officeDocument/2006/relationships/slide" Target="slides/slide85.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90" Type="http://schemas.openxmlformats.org/officeDocument/2006/relationships/slide" Target="slides/slide46.xml"/><Relationship Id="rId91" Type="http://schemas.openxmlformats.org/officeDocument/2006/relationships/slide" Target="slides/slide47.xml"/><Relationship Id="rId92" Type="http://schemas.openxmlformats.org/officeDocument/2006/relationships/slide" Target="slides/slide48.xml"/><Relationship Id="rId93" Type="http://schemas.openxmlformats.org/officeDocument/2006/relationships/slide" Target="slides/slide49.xml"/><Relationship Id="rId94" Type="http://schemas.openxmlformats.org/officeDocument/2006/relationships/slide" Target="slides/slide50.xml"/><Relationship Id="rId95" Type="http://schemas.openxmlformats.org/officeDocument/2006/relationships/slide" Target="slides/slide51.xml"/><Relationship Id="rId96" Type="http://schemas.openxmlformats.org/officeDocument/2006/relationships/slide" Target="slides/slide52.xml"/><Relationship Id="rId101" Type="http://schemas.openxmlformats.org/officeDocument/2006/relationships/slide" Target="slides/slide57.xml"/><Relationship Id="rId102" Type="http://schemas.openxmlformats.org/officeDocument/2006/relationships/slide" Target="slides/slide58.xml"/><Relationship Id="rId103" Type="http://schemas.openxmlformats.org/officeDocument/2006/relationships/slide" Target="slides/slide59.xml"/><Relationship Id="rId104" Type="http://schemas.openxmlformats.org/officeDocument/2006/relationships/slide" Target="slides/slide60.xml"/><Relationship Id="rId105" Type="http://schemas.openxmlformats.org/officeDocument/2006/relationships/slide" Target="slides/slide61.xml"/><Relationship Id="rId106" Type="http://schemas.openxmlformats.org/officeDocument/2006/relationships/slide" Target="slides/slide62.xml"/><Relationship Id="rId107" Type="http://schemas.openxmlformats.org/officeDocument/2006/relationships/slide" Target="slides/slide63.xml"/><Relationship Id="rId108" Type="http://schemas.openxmlformats.org/officeDocument/2006/relationships/slide" Target="slides/slide64.xml"/><Relationship Id="rId109" Type="http://schemas.openxmlformats.org/officeDocument/2006/relationships/slide" Target="slides/slide65.xml"/><Relationship Id="rId97" Type="http://schemas.openxmlformats.org/officeDocument/2006/relationships/slide" Target="slides/slide53.xml"/><Relationship Id="rId98" Type="http://schemas.openxmlformats.org/officeDocument/2006/relationships/slide" Target="slides/slide54.xml"/><Relationship Id="rId99" Type="http://schemas.openxmlformats.org/officeDocument/2006/relationships/slide" Target="slides/slide55.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 Target="slides/slide1.xml"/><Relationship Id="rId46" Type="http://schemas.openxmlformats.org/officeDocument/2006/relationships/slide" Target="slides/slide2.xml"/><Relationship Id="rId47" Type="http://schemas.openxmlformats.org/officeDocument/2006/relationships/slide" Target="slides/slide3.xml"/><Relationship Id="rId48" Type="http://schemas.openxmlformats.org/officeDocument/2006/relationships/slide" Target="slides/slide4.xml"/><Relationship Id="rId49" Type="http://schemas.openxmlformats.org/officeDocument/2006/relationships/slide" Target="slides/slide5.xml"/><Relationship Id="rId100" Type="http://schemas.openxmlformats.org/officeDocument/2006/relationships/slide" Target="slides/slide56.xml"/><Relationship Id="rId150" Type="http://schemas.openxmlformats.org/officeDocument/2006/relationships/viewProps" Target="viewProps.xml"/><Relationship Id="rId151" Type="http://schemas.openxmlformats.org/officeDocument/2006/relationships/theme" Target="theme/theme1.xml"/><Relationship Id="rId152"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70" Type="http://schemas.openxmlformats.org/officeDocument/2006/relationships/slide" Target="slides/slide26.xml"/><Relationship Id="rId71" Type="http://schemas.openxmlformats.org/officeDocument/2006/relationships/slide" Target="slides/slide27.xml"/><Relationship Id="rId72" Type="http://schemas.openxmlformats.org/officeDocument/2006/relationships/slide" Target="slides/slide28.xml"/><Relationship Id="rId73" Type="http://schemas.openxmlformats.org/officeDocument/2006/relationships/slide" Target="slides/slide29.xml"/><Relationship Id="rId74" Type="http://schemas.openxmlformats.org/officeDocument/2006/relationships/slide" Target="slides/slide30.xml"/><Relationship Id="rId75" Type="http://schemas.openxmlformats.org/officeDocument/2006/relationships/slide" Target="slides/slide31.xml"/><Relationship Id="rId76" Type="http://schemas.openxmlformats.org/officeDocument/2006/relationships/slide" Target="slides/slide32.xml"/><Relationship Id="rId77" Type="http://schemas.openxmlformats.org/officeDocument/2006/relationships/slide" Target="slides/slide33.xml"/><Relationship Id="rId78" Type="http://schemas.openxmlformats.org/officeDocument/2006/relationships/slide" Target="slides/slide34.xml"/><Relationship Id="rId79" Type="http://schemas.openxmlformats.org/officeDocument/2006/relationships/slide" Target="slides/slide35.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30" Type="http://schemas.openxmlformats.org/officeDocument/2006/relationships/slide" Target="slides/slide86.xml"/><Relationship Id="rId131" Type="http://schemas.openxmlformats.org/officeDocument/2006/relationships/slide" Target="slides/slide87.xml"/><Relationship Id="rId132" Type="http://schemas.openxmlformats.org/officeDocument/2006/relationships/slide" Target="slides/slide88.xml"/><Relationship Id="rId133" Type="http://schemas.openxmlformats.org/officeDocument/2006/relationships/slide" Target="slides/slide89.xml"/><Relationship Id="rId134" Type="http://schemas.openxmlformats.org/officeDocument/2006/relationships/slide" Target="slides/slide90.xml"/><Relationship Id="rId135" Type="http://schemas.openxmlformats.org/officeDocument/2006/relationships/slide" Target="slides/slide91.xml"/><Relationship Id="rId136" Type="http://schemas.openxmlformats.org/officeDocument/2006/relationships/slide" Target="slides/slide92.xml"/><Relationship Id="rId137" Type="http://schemas.openxmlformats.org/officeDocument/2006/relationships/slide" Target="slides/slide93.xml"/><Relationship Id="rId138" Type="http://schemas.openxmlformats.org/officeDocument/2006/relationships/slide" Target="slides/slide94.xml"/><Relationship Id="rId139" Type="http://schemas.openxmlformats.org/officeDocument/2006/relationships/slide" Target="slides/slide9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50" Type="http://schemas.openxmlformats.org/officeDocument/2006/relationships/slide" Target="slides/slide6.xml"/><Relationship Id="rId51" Type="http://schemas.openxmlformats.org/officeDocument/2006/relationships/slide" Target="slides/slide7.xml"/><Relationship Id="rId52" Type="http://schemas.openxmlformats.org/officeDocument/2006/relationships/slide" Target="slides/slide8.xml"/><Relationship Id="rId53" Type="http://schemas.openxmlformats.org/officeDocument/2006/relationships/slide" Target="slides/slide9.xml"/><Relationship Id="rId54" Type="http://schemas.openxmlformats.org/officeDocument/2006/relationships/slide" Target="slides/slide10.xml"/><Relationship Id="rId55" Type="http://schemas.openxmlformats.org/officeDocument/2006/relationships/slide" Target="slides/slide11.xml"/><Relationship Id="rId56" Type="http://schemas.openxmlformats.org/officeDocument/2006/relationships/slide" Target="slides/slide12.xml"/><Relationship Id="rId57" Type="http://schemas.openxmlformats.org/officeDocument/2006/relationships/slide" Target="slides/slide13.xml"/><Relationship Id="rId58" Type="http://schemas.openxmlformats.org/officeDocument/2006/relationships/slide" Target="slides/slide14.xml"/><Relationship Id="rId59" Type="http://schemas.openxmlformats.org/officeDocument/2006/relationships/slide" Target="slides/slide15.xml"/><Relationship Id="rId110" Type="http://schemas.openxmlformats.org/officeDocument/2006/relationships/slide" Target="slides/slide66.xml"/><Relationship Id="rId111" Type="http://schemas.openxmlformats.org/officeDocument/2006/relationships/slide" Target="slides/slide67.xml"/><Relationship Id="rId112" Type="http://schemas.openxmlformats.org/officeDocument/2006/relationships/slide" Target="slides/slide68.xml"/><Relationship Id="rId113" Type="http://schemas.openxmlformats.org/officeDocument/2006/relationships/slide" Target="slides/slide69.xml"/><Relationship Id="rId114" Type="http://schemas.openxmlformats.org/officeDocument/2006/relationships/slide" Target="slides/slide70.xml"/><Relationship Id="rId115" Type="http://schemas.openxmlformats.org/officeDocument/2006/relationships/slide" Target="slides/slide71.xml"/><Relationship Id="rId116" Type="http://schemas.openxmlformats.org/officeDocument/2006/relationships/slide" Target="slides/slide72.xml"/><Relationship Id="rId117" Type="http://schemas.openxmlformats.org/officeDocument/2006/relationships/slide" Target="slides/slide73.xml"/><Relationship Id="rId118" Type="http://schemas.openxmlformats.org/officeDocument/2006/relationships/slide" Target="slides/slide74.xml"/><Relationship Id="rId119" Type="http://schemas.openxmlformats.org/officeDocument/2006/relationships/slide" Target="slides/slide75.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80" Type="http://schemas.openxmlformats.org/officeDocument/2006/relationships/slide" Target="slides/slide36.xml"/><Relationship Id="rId81" Type="http://schemas.openxmlformats.org/officeDocument/2006/relationships/slide" Target="slides/slide37.xml"/><Relationship Id="rId82" Type="http://schemas.openxmlformats.org/officeDocument/2006/relationships/slide" Target="slides/slide38.xml"/><Relationship Id="rId83" Type="http://schemas.openxmlformats.org/officeDocument/2006/relationships/slide" Target="slides/slide39.xml"/><Relationship Id="rId84" Type="http://schemas.openxmlformats.org/officeDocument/2006/relationships/slide" Target="slides/slide40.xml"/><Relationship Id="rId85" Type="http://schemas.openxmlformats.org/officeDocument/2006/relationships/slide" Target="slides/slide41.xml"/><Relationship Id="rId86" Type="http://schemas.openxmlformats.org/officeDocument/2006/relationships/slide" Target="slides/slide42.xml"/><Relationship Id="rId87" Type="http://schemas.openxmlformats.org/officeDocument/2006/relationships/slide" Target="slides/slide43.xml"/><Relationship Id="rId88" Type="http://schemas.openxmlformats.org/officeDocument/2006/relationships/slide" Target="slides/slide44.xml"/><Relationship Id="rId89" Type="http://schemas.openxmlformats.org/officeDocument/2006/relationships/slide" Target="slides/slide45.xml"/><Relationship Id="rId140" Type="http://schemas.openxmlformats.org/officeDocument/2006/relationships/slide" Target="slides/slide96.xml"/><Relationship Id="rId141" Type="http://schemas.openxmlformats.org/officeDocument/2006/relationships/slide" Target="slides/slide97.xml"/><Relationship Id="rId142" Type="http://schemas.openxmlformats.org/officeDocument/2006/relationships/slide" Target="slides/slide98.xml"/><Relationship Id="rId143" Type="http://schemas.openxmlformats.org/officeDocument/2006/relationships/slide" Target="slides/slide99.xml"/><Relationship Id="rId144" Type="http://schemas.openxmlformats.org/officeDocument/2006/relationships/slide" Target="slides/slide100.xml"/><Relationship Id="rId145" Type="http://schemas.openxmlformats.org/officeDocument/2006/relationships/slide" Target="slides/slide101.xml"/><Relationship Id="rId146" Type="http://schemas.openxmlformats.org/officeDocument/2006/relationships/notesMaster" Target="notesMasters/notesMaster1.xml"/><Relationship Id="rId147" Type="http://schemas.openxmlformats.org/officeDocument/2006/relationships/handoutMaster" Target="handoutMasters/handoutMaster1.xml"/><Relationship Id="rId148" Type="http://schemas.openxmlformats.org/officeDocument/2006/relationships/printerSettings" Target="printerSettings/printerSettings1.bin"/><Relationship Id="rId14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lavanya\Research\GSRC-2012\observation1.xlsx"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Users\Lavanya\Research\leslie_short.xlsx" TargetMode="Externa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Users\Lavanya\Research\HPCA_Talk_Slowdown_Plots.xlsx"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C:\Users\Lavanya\Research\HPCA_Talk_Slowdown_Plots.xlsx" TargetMode="External"/></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C:\Users\Lavanya\Research\HPCA_Talk_Slowdown_Plots.xlsx"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file:///C:\Users\Lavanya\Research\HPCA_Talk_Slowdown_Plots.xlsx" TargetMode="Externa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file:///C:\Users\Lavanya\Research\HPCA_Talk_Slowdown_Plots.xlsx" TargetMode="External"/></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file:///C:\Users\Lavanya\Research\HPCA_Talk_Slowdown_Plots.xlsx" TargetMode="External"/></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file:///C:\Users\Lavanya\Research\HPCA_Talk\Ind_Workload_Plot.xlsx" TargetMode="External"/></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file:///C:\Users\Lavanya\Research\HPCA_Talk\Avg_sys_perf_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oleObject" Target="file:///C:\Users\ZmILe\Desktop\Weighted_ALL_W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ZmILe\Desktop\Weighted_ALL_WS.xlsx"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Lavanya\Research\HPCA_Talk\motivational-data-slowdow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Lavanya\Research\HPCA_Talk\motivational-data-slowdow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FCFS</c:v>
                </c:pt>
              </c:strCache>
            </c:strRef>
          </c:tx>
          <c:spPr>
            <a:ln w="28575">
              <a:solidFill>
                <a:schemeClr val="tx1"/>
              </a:solidFill>
            </a:ln>
          </c:spPr>
          <c:marker>
            <c:symbol val="diamond"/>
            <c:size val="16"/>
            <c:spPr>
              <a:solidFill>
                <a:schemeClr val="tx1"/>
              </a:solidFill>
              <a:ln>
                <a:solidFill>
                  <a:schemeClr val="tx1"/>
                </a:solidFill>
              </a:ln>
            </c:spPr>
          </c:marker>
          <c:xVal>
            <c:numRef>
              <c:f>Sheet1!$A$2:$A$6</c:f>
              <c:numCache>
                <c:formatCode>General</c:formatCode>
                <c:ptCount val="5"/>
                <c:pt idx="0">
                  <c:v>7.21</c:v>
                </c:pt>
                <c:pt idx="1">
                  <c:v>8.166</c:v>
                </c:pt>
                <c:pt idx="2">
                  <c:v>8.26</c:v>
                </c:pt>
                <c:pt idx="3">
                  <c:v>8.527000000000001</c:v>
                </c:pt>
                <c:pt idx="4">
                  <c:v>8.778</c:v>
                </c:pt>
              </c:numCache>
            </c:numRef>
          </c:xVal>
          <c:yVal>
            <c:numRef>
              <c:f>Sheet1!$B$2:$B$6</c:f>
              <c:numCache>
                <c:formatCode>General</c:formatCode>
                <c:ptCount val="5"/>
                <c:pt idx="0">
                  <c:v>8.513000000000003</c:v>
                </c:pt>
              </c:numCache>
            </c:numRef>
          </c:yVal>
          <c:smooth val="0"/>
        </c:ser>
        <c:ser>
          <c:idx val="1"/>
          <c:order val="1"/>
          <c:tx>
            <c:strRef>
              <c:f>Sheet1!$C$1</c:f>
              <c:strCache>
                <c:ptCount val="1"/>
                <c:pt idx="0">
                  <c:v>FRFCFS</c:v>
                </c:pt>
              </c:strCache>
            </c:strRef>
          </c:tx>
          <c:spPr>
            <a:ln w="28575">
              <a:solidFill>
                <a:srgbClr val="00B050"/>
              </a:solidFill>
            </a:ln>
          </c:spPr>
          <c:marker>
            <c:symbol val="square"/>
            <c:size val="16"/>
            <c:spPr>
              <a:solidFill>
                <a:srgbClr val="00B050"/>
              </a:solidFill>
              <a:ln>
                <a:solidFill>
                  <a:srgbClr val="00B050"/>
                </a:solidFill>
              </a:ln>
            </c:spPr>
          </c:marker>
          <c:xVal>
            <c:numRef>
              <c:f>Sheet1!$A$2:$A$6</c:f>
              <c:numCache>
                <c:formatCode>General</c:formatCode>
                <c:ptCount val="5"/>
                <c:pt idx="0">
                  <c:v>7.21</c:v>
                </c:pt>
                <c:pt idx="1">
                  <c:v>8.166</c:v>
                </c:pt>
                <c:pt idx="2">
                  <c:v>8.26</c:v>
                </c:pt>
                <c:pt idx="3">
                  <c:v>8.527000000000001</c:v>
                </c:pt>
                <c:pt idx="4">
                  <c:v>8.778</c:v>
                </c:pt>
              </c:numCache>
            </c:numRef>
          </c:xVal>
          <c:yVal>
            <c:numRef>
              <c:f>Sheet1!$C$2:$C$6</c:f>
              <c:numCache>
                <c:formatCode>General</c:formatCode>
                <c:ptCount val="5"/>
                <c:pt idx="1">
                  <c:v>14.18</c:v>
                </c:pt>
              </c:numCache>
            </c:numRef>
          </c:yVal>
          <c:smooth val="0"/>
        </c:ser>
        <c:ser>
          <c:idx val="2"/>
          <c:order val="2"/>
          <c:tx>
            <c:strRef>
              <c:f>Sheet1!$D$1</c:f>
              <c:strCache>
                <c:ptCount val="1"/>
                <c:pt idx="0">
                  <c:v>STFM</c:v>
                </c:pt>
              </c:strCache>
            </c:strRef>
          </c:tx>
          <c:spPr>
            <a:ln w="28575">
              <a:solidFill>
                <a:schemeClr val="tx2"/>
              </a:solidFill>
            </a:ln>
          </c:spPr>
          <c:marker>
            <c:symbol val="triangle"/>
            <c:size val="16"/>
            <c:spPr>
              <a:solidFill>
                <a:schemeClr val="tx2"/>
              </a:solidFill>
              <a:ln>
                <a:solidFill>
                  <a:schemeClr val="tx2"/>
                </a:solidFill>
              </a:ln>
            </c:spPr>
          </c:marker>
          <c:xVal>
            <c:numRef>
              <c:f>Sheet1!$A$2:$A$6</c:f>
              <c:numCache>
                <c:formatCode>General</c:formatCode>
                <c:ptCount val="5"/>
                <c:pt idx="0">
                  <c:v>7.21</c:v>
                </c:pt>
                <c:pt idx="1">
                  <c:v>8.166</c:v>
                </c:pt>
                <c:pt idx="2">
                  <c:v>8.26</c:v>
                </c:pt>
                <c:pt idx="3">
                  <c:v>8.527000000000001</c:v>
                </c:pt>
                <c:pt idx="4">
                  <c:v>8.778</c:v>
                </c:pt>
              </c:numCache>
            </c:numRef>
          </c:xVal>
          <c:yVal>
            <c:numRef>
              <c:f>Sheet1!$D$2:$D$6</c:f>
              <c:numCache>
                <c:formatCode>General</c:formatCode>
                <c:ptCount val="5"/>
                <c:pt idx="2">
                  <c:v>9.245</c:v>
                </c:pt>
              </c:numCache>
            </c:numRef>
          </c:yVal>
          <c:smooth val="0"/>
        </c:ser>
        <c:ser>
          <c:idx val="3"/>
          <c:order val="3"/>
          <c:tx>
            <c:strRef>
              <c:f>Sheet1!$E$1</c:f>
              <c:strCache>
                <c:ptCount val="1"/>
                <c:pt idx="0">
                  <c:v>PAR-BS</c:v>
                </c:pt>
              </c:strCache>
            </c:strRef>
          </c:tx>
          <c:spPr>
            <a:ln>
              <a:solidFill>
                <a:srgbClr val="FF0000"/>
              </a:solidFill>
            </a:ln>
          </c:spPr>
          <c:marker>
            <c:symbol val="circle"/>
            <c:size val="16"/>
            <c:spPr>
              <a:solidFill>
                <a:srgbClr val="FF0000"/>
              </a:solidFill>
              <a:ln>
                <a:solidFill>
                  <a:srgbClr val="FF0000"/>
                </a:solidFill>
              </a:ln>
            </c:spPr>
          </c:marker>
          <c:xVal>
            <c:numRef>
              <c:f>Sheet1!$A$2:$A$6</c:f>
              <c:numCache>
                <c:formatCode>General</c:formatCode>
                <c:ptCount val="5"/>
                <c:pt idx="0">
                  <c:v>7.21</c:v>
                </c:pt>
                <c:pt idx="1">
                  <c:v>8.166</c:v>
                </c:pt>
                <c:pt idx="2">
                  <c:v>8.26</c:v>
                </c:pt>
                <c:pt idx="3">
                  <c:v>8.527000000000001</c:v>
                </c:pt>
                <c:pt idx="4">
                  <c:v>8.778</c:v>
                </c:pt>
              </c:numCache>
            </c:numRef>
          </c:xVal>
          <c:yVal>
            <c:numRef>
              <c:f>Sheet1!$E$2:$E$6</c:f>
              <c:numCache>
                <c:formatCode>General</c:formatCode>
                <c:ptCount val="5"/>
                <c:pt idx="3">
                  <c:v>7.418</c:v>
                </c:pt>
              </c:numCache>
            </c:numRef>
          </c:yVal>
          <c:smooth val="0"/>
        </c:ser>
        <c:ser>
          <c:idx val="4"/>
          <c:order val="4"/>
          <c:tx>
            <c:strRef>
              <c:f>Sheet1!$F$1</c:f>
              <c:strCache>
                <c:ptCount val="1"/>
                <c:pt idx="0">
                  <c:v>ATLAS</c:v>
                </c:pt>
              </c:strCache>
            </c:strRef>
          </c:tx>
          <c:marker>
            <c:symbol val="diamond"/>
            <c:size val="15"/>
          </c:marker>
          <c:xVal>
            <c:numRef>
              <c:f>Sheet1!$A$2:$A$6</c:f>
              <c:numCache>
                <c:formatCode>General</c:formatCode>
                <c:ptCount val="5"/>
                <c:pt idx="0">
                  <c:v>7.21</c:v>
                </c:pt>
                <c:pt idx="1">
                  <c:v>8.166</c:v>
                </c:pt>
                <c:pt idx="2">
                  <c:v>8.26</c:v>
                </c:pt>
                <c:pt idx="3">
                  <c:v>8.527000000000001</c:v>
                </c:pt>
                <c:pt idx="4">
                  <c:v>8.778</c:v>
                </c:pt>
              </c:numCache>
            </c:numRef>
          </c:xVal>
          <c:yVal>
            <c:numRef>
              <c:f>Sheet1!$F$2:$F$6</c:f>
              <c:numCache>
                <c:formatCode>General</c:formatCode>
                <c:ptCount val="5"/>
                <c:pt idx="4">
                  <c:v>11.52</c:v>
                </c:pt>
              </c:numCache>
            </c:numRef>
          </c:yVal>
          <c:smooth val="0"/>
        </c:ser>
        <c:dLbls>
          <c:showLegendKey val="0"/>
          <c:showVal val="0"/>
          <c:showCatName val="0"/>
          <c:showSerName val="0"/>
          <c:showPercent val="0"/>
          <c:showBubbleSize val="0"/>
        </c:dLbls>
        <c:axId val="1370283656"/>
        <c:axId val="-2139084344"/>
      </c:scatterChart>
      <c:valAx>
        <c:axId val="1370283656"/>
        <c:scaling>
          <c:orientation val="minMax"/>
          <c:max val="10.0"/>
          <c:min val="7.0"/>
        </c:scaling>
        <c:delete val="0"/>
        <c:axPos val="b"/>
        <c:title>
          <c:tx>
            <c:rich>
              <a:bodyPr/>
              <a:lstStyle/>
              <a:p>
                <a:pPr>
                  <a:defRPr sz="1800" b="0"/>
                </a:pPr>
                <a:r>
                  <a:rPr lang="en-US" sz="1800" b="0" dirty="0" smtClean="0"/>
                  <a:t>Weighted Speedup</a:t>
                </a:r>
                <a:endParaRPr lang="en-US" sz="1800" b="0" dirty="0"/>
              </a:p>
            </c:rich>
          </c:tx>
          <c:layout>
            <c:manualLayout>
              <c:xMode val="edge"/>
              <c:yMode val="edge"/>
              <c:x val="0.335630941965588"/>
              <c:y val="0.856205629816239"/>
            </c:manualLayout>
          </c:layout>
          <c:overlay val="0"/>
        </c:title>
        <c:numFmt formatCode="General" sourceLinked="1"/>
        <c:majorTickMark val="out"/>
        <c:minorTickMark val="none"/>
        <c:tickLblPos val="nextTo"/>
        <c:spPr>
          <a:ln w="38100">
            <a:solidFill>
              <a:schemeClr val="tx1"/>
            </a:solidFill>
            <a:tailEnd type="triangle" w="lg" len="lg"/>
          </a:ln>
        </c:spPr>
        <c:txPr>
          <a:bodyPr/>
          <a:lstStyle/>
          <a:p>
            <a:pPr>
              <a:defRPr sz="1400"/>
            </a:pPr>
            <a:endParaRPr lang="en-US"/>
          </a:p>
        </c:txPr>
        <c:crossAx val="-2139084344"/>
        <c:crosses val="autoZero"/>
        <c:crossBetween val="midCat"/>
        <c:majorUnit val="0.5"/>
      </c:valAx>
      <c:valAx>
        <c:axId val="-2139084344"/>
        <c:scaling>
          <c:orientation val="minMax"/>
          <c:max val="18.0"/>
          <c:min val="1.0"/>
        </c:scaling>
        <c:delete val="0"/>
        <c:axPos val="l"/>
        <c:title>
          <c:tx>
            <c:rich>
              <a:bodyPr rot="-5400000" vert="horz"/>
              <a:lstStyle/>
              <a:p>
                <a:pPr>
                  <a:defRPr sz="2000" b="0"/>
                </a:pPr>
                <a:r>
                  <a:rPr lang="en-US" sz="2000" b="0" dirty="0" smtClean="0"/>
                  <a:t>Maximum Slowdown</a:t>
                </a:r>
                <a:endParaRPr lang="en-US" sz="2000" b="0" dirty="0"/>
              </a:p>
            </c:rich>
          </c:tx>
          <c:layout>
            <c:manualLayout>
              <c:xMode val="edge"/>
              <c:yMode val="edge"/>
              <c:x val="0.0307970970562169"/>
              <c:y val="0.128291151106112"/>
            </c:manualLayout>
          </c:layout>
          <c:overlay val="0"/>
        </c:title>
        <c:numFmt formatCode="General" sourceLinked="1"/>
        <c:majorTickMark val="out"/>
        <c:minorTickMark val="none"/>
        <c:tickLblPos val="nextTo"/>
        <c:spPr>
          <a:noFill/>
          <a:ln w="38100">
            <a:solidFill>
              <a:schemeClr val="tx1"/>
            </a:solidFill>
            <a:tailEnd type="triangle" w="lg" len="lg"/>
          </a:ln>
        </c:spPr>
        <c:txPr>
          <a:bodyPr/>
          <a:lstStyle/>
          <a:p>
            <a:pPr>
              <a:defRPr sz="1400"/>
            </a:pPr>
            <a:endParaRPr lang="en-US"/>
          </a:p>
        </c:txPr>
        <c:crossAx val="1370283656"/>
        <c:crosses val="autoZero"/>
        <c:crossBetween val="midCat"/>
      </c:valAx>
      <c:spPr>
        <a:solidFill>
          <a:schemeClr val="bg1">
            <a:lumMod val="95000"/>
          </a:schemeClr>
        </a:solidFill>
      </c:spPr>
    </c:plotArea>
    <c:legend>
      <c:legendPos val="r"/>
      <c:layout>
        <c:manualLayout>
          <c:xMode val="edge"/>
          <c:yMode val="edge"/>
          <c:x val="0.82336159903089"/>
          <c:y val="0.250892013498313"/>
          <c:w val="0.153814960629921"/>
          <c:h val="0.46173416322726"/>
        </c:manualLayout>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1296812364013"/>
          <c:y val="0.0583274215323728"/>
          <c:w val="0.596149266063965"/>
          <c:h val="0.62774043303195"/>
        </c:manualLayout>
      </c:layout>
      <c:scatterChart>
        <c:scatterStyle val="smoothMarker"/>
        <c:varyColors val="0"/>
        <c:ser>
          <c:idx val="0"/>
          <c:order val="0"/>
          <c:tx>
            <c:strRef>
              <c:f>Sheet1!$D$1</c:f>
              <c:strCache>
                <c:ptCount val="1"/>
                <c:pt idx="0">
                  <c:v>omnetpp</c:v>
                </c:pt>
              </c:strCache>
            </c:strRef>
          </c:tx>
          <c:spPr>
            <a:ln w="63500"/>
          </c:spPr>
          <c:marker>
            <c:symbol val="none"/>
          </c:marker>
          <c:xVal>
            <c:numRef>
              <c:f>Sheet1!$C$2:$C$13</c:f>
              <c:numCache>
                <c:formatCode>General</c:formatCode>
                <c:ptCount val="12"/>
                <c:pt idx="0">
                  <c:v>0.358607859</c:v>
                </c:pt>
                <c:pt idx="1">
                  <c:v>0.408507739</c:v>
                </c:pt>
                <c:pt idx="2">
                  <c:v>0.532531575</c:v>
                </c:pt>
                <c:pt idx="3">
                  <c:v>0.580993121999996</c:v>
                </c:pt>
                <c:pt idx="4">
                  <c:v>0.632877307000005</c:v>
                </c:pt>
                <c:pt idx="5">
                  <c:v>0.690879954000007</c:v>
                </c:pt>
                <c:pt idx="6">
                  <c:v>0.726945501000005</c:v>
                </c:pt>
                <c:pt idx="7">
                  <c:v>0.796354682</c:v>
                </c:pt>
                <c:pt idx="8">
                  <c:v>0.837558983</c:v>
                </c:pt>
                <c:pt idx="9">
                  <c:v>0.938360254</c:v>
                </c:pt>
                <c:pt idx="10">
                  <c:v>0.948305607000005</c:v>
                </c:pt>
                <c:pt idx="11">
                  <c:v>1.0</c:v>
                </c:pt>
              </c:numCache>
            </c:numRef>
          </c:xVal>
          <c:yVal>
            <c:numRef>
              <c:f>Sheet1!$D$2:$D$13</c:f>
              <c:numCache>
                <c:formatCode>General</c:formatCode>
                <c:ptCount val="12"/>
                <c:pt idx="0">
                  <c:v>0.349720040200001</c:v>
                </c:pt>
                <c:pt idx="1">
                  <c:v>0.398913022300003</c:v>
                </c:pt>
                <c:pt idx="2">
                  <c:v>0.521695977200006</c:v>
                </c:pt>
                <c:pt idx="3">
                  <c:v>0.569439458400001</c:v>
                </c:pt>
                <c:pt idx="4">
                  <c:v>0.6195350247</c:v>
                </c:pt>
                <c:pt idx="5">
                  <c:v>0.678345515200008</c:v>
                </c:pt>
                <c:pt idx="6">
                  <c:v>0.714245554900001</c:v>
                </c:pt>
                <c:pt idx="7">
                  <c:v>0.7834564446</c:v>
                </c:pt>
                <c:pt idx="8">
                  <c:v>0.8265049554</c:v>
                </c:pt>
                <c:pt idx="9">
                  <c:v>0.927999867900005</c:v>
                </c:pt>
                <c:pt idx="10">
                  <c:v>0.948825282800005</c:v>
                </c:pt>
                <c:pt idx="11">
                  <c:v>1.0</c:v>
                </c:pt>
              </c:numCache>
            </c:numRef>
          </c:yVal>
          <c:smooth val="1"/>
        </c:ser>
        <c:ser>
          <c:idx val="1"/>
          <c:order val="1"/>
          <c:tx>
            <c:strRef>
              <c:f>Sheet1!$B$1</c:f>
              <c:strCache>
                <c:ptCount val="1"/>
                <c:pt idx="0">
                  <c:v>mcf</c:v>
                </c:pt>
              </c:strCache>
            </c:strRef>
          </c:tx>
          <c:spPr>
            <a:ln w="63500"/>
          </c:spPr>
          <c:marker>
            <c:symbol val="none"/>
          </c:marker>
          <c:xVal>
            <c:numRef>
              <c:f>Sheet1!$A$2:$A$15</c:f>
              <c:numCache>
                <c:formatCode>General</c:formatCode>
                <c:ptCount val="14"/>
                <c:pt idx="0">
                  <c:v>0.3772193268</c:v>
                </c:pt>
                <c:pt idx="1">
                  <c:v>0.431150266200003</c:v>
                </c:pt>
                <c:pt idx="2">
                  <c:v>0.5223484998</c:v>
                </c:pt>
                <c:pt idx="3">
                  <c:v>0.573147202600007</c:v>
                </c:pt>
                <c:pt idx="4">
                  <c:v>0.581670633000006</c:v>
                </c:pt>
                <c:pt idx="5">
                  <c:v>0.5887688809</c:v>
                </c:pt>
                <c:pt idx="6">
                  <c:v>0.6209765538</c:v>
                </c:pt>
                <c:pt idx="7">
                  <c:v>0.653818806300009</c:v>
                </c:pt>
                <c:pt idx="8">
                  <c:v>0.691459652800006</c:v>
                </c:pt>
                <c:pt idx="9">
                  <c:v>0.774334922799999</c:v>
                </c:pt>
                <c:pt idx="10">
                  <c:v>0.876670453600012</c:v>
                </c:pt>
                <c:pt idx="11">
                  <c:v>0.9566765685</c:v>
                </c:pt>
                <c:pt idx="12">
                  <c:v>0.9958109463</c:v>
                </c:pt>
                <c:pt idx="13">
                  <c:v>1.0</c:v>
                </c:pt>
              </c:numCache>
            </c:numRef>
          </c:xVal>
          <c:yVal>
            <c:numRef>
              <c:f>Sheet1!$B$2:$B$15</c:f>
              <c:numCache>
                <c:formatCode>General</c:formatCode>
                <c:ptCount val="14"/>
                <c:pt idx="0">
                  <c:v>0.348759680800001</c:v>
                </c:pt>
                <c:pt idx="1">
                  <c:v>0.399415807500004</c:v>
                </c:pt>
                <c:pt idx="2">
                  <c:v>0.486903379700004</c:v>
                </c:pt>
                <c:pt idx="3">
                  <c:v>0.536533538099999</c:v>
                </c:pt>
                <c:pt idx="4">
                  <c:v>0.5433739992</c:v>
                </c:pt>
                <c:pt idx="5">
                  <c:v>0.5510192875</c:v>
                </c:pt>
                <c:pt idx="6">
                  <c:v>0.582778519200002</c:v>
                </c:pt>
                <c:pt idx="7">
                  <c:v>0.614567708099999</c:v>
                </c:pt>
                <c:pt idx="8">
                  <c:v>0.651491458200009</c:v>
                </c:pt>
                <c:pt idx="9">
                  <c:v>0.743164284</c:v>
                </c:pt>
                <c:pt idx="10">
                  <c:v>0.8474115087</c:v>
                </c:pt>
                <c:pt idx="11">
                  <c:v>0.9338560846</c:v>
                </c:pt>
                <c:pt idx="12">
                  <c:v>0.968895302000007</c:v>
                </c:pt>
                <c:pt idx="13">
                  <c:v>1.0</c:v>
                </c:pt>
              </c:numCache>
            </c:numRef>
          </c:yVal>
          <c:smooth val="1"/>
        </c:ser>
        <c:ser>
          <c:idx val="2"/>
          <c:order val="2"/>
          <c:tx>
            <c:strRef>
              <c:f>Sheet1!$F$1</c:f>
              <c:strCache>
                <c:ptCount val="1"/>
                <c:pt idx="0">
                  <c:v>astar</c:v>
                </c:pt>
              </c:strCache>
            </c:strRef>
          </c:tx>
          <c:spPr>
            <a:ln w="63500"/>
          </c:spPr>
          <c:marker>
            <c:symbol val="none"/>
          </c:marker>
          <c:xVal>
            <c:numRef>
              <c:f>Sheet1!$E$2:$E$13</c:f>
              <c:numCache>
                <c:formatCode>General</c:formatCode>
                <c:ptCount val="12"/>
                <c:pt idx="0">
                  <c:v>0.423768502200003</c:v>
                </c:pt>
                <c:pt idx="1">
                  <c:v>0.480224015100003</c:v>
                </c:pt>
                <c:pt idx="2">
                  <c:v>0.660738440800005</c:v>
                </c:pt>
                <c:pt idx="3">
                  <c:v>0.715312249399999</c:v>
                </c:pt>
                <c:pt idx="4">
                  <c:v>0.776039351600004</c:v>
                </c:pt>
                <c:pt idx="5">
                  <c:v>0.784363064899994</c:v>
                </c:pt>
                <c:pt idx="6">
                  <c:v>0.832704154500005</c:v>
                </c:pt>
                <c:pt idx="7">
                  <c:v>0.862061623200005</c:v>
                </c:pt>
                <c:pt idx="8">
                  <c:v>0.90560560250001</c:v>
                </c:pt>
                <c:pt idx="9">
                  <c:v>0.929530691</c:v>
                </c:pt>
                <c:pt idx="10">
                  <c:v>0.9601663266</c:v>
                </c:pt>
                <c:pt idx="11">
                  <c:v>1.0</c:v>
                </c:pt>
              </c:numCache>
            </c:numRef>
          </c:xVal>
          <c:yVal>
            <c:numRef>
              <c:f>Sheet1!$F$2:$F$13</c:f>
              <c:numCache>
                <c:formatCode>General</c:formatCode>
                <c:ptCount val="12"/>
                <c:pt idx="0">
                  <c:v>0.415855909900004</c:v>
                </c:pt>
                <c:pt idx="1">
                  <c:v>0.4805183481</c:v>
                </c:pt>
                <c:pt idx="2">
                  <c:v>0.6678583418</c:v>
                </c:pt>
                <c:pt idx="3">
                  <c:v>0.725359739100001</c:v>
                </c:pt>
                <c:pt idx="4">
                  <c:v>0.776857943500004</c:v>
                </c:pt>
                <c:pt idx="5">
                  <c:v>0.798758870000005</c:v>
                </c:pt>
                <c:pt idx="6">
                  <c:v>0.848770183600005</c:v>
                </c:pt>
                <c:pt idx="7">
                  <c:v>0.880349342600005</c:v>
                </c:pt>
                <c:pt idx="8">
                  <c:v>0.9255949613</c:v>
                </c:pt>
                <c:pt idx="9">
                  <c:v>0.9501177834</c:v>
                </c:pt>
                <c:pt idx="10">
                  <c:v>0.9859553514</c:v>
                </c:pt>
                <c:pt idx="11">
                  <c:v>1.0</c:v>
                </c:pt>
              </c:numCache>
            </c:numRef>
          </c:yVal>
          <c:smooth val="1"/>
        </c:ser>
        <c:dLbls>
          <c:showLegendKey val="0"/>
          <c:showVal val="0"/>
          <c:showCatName val="0"/>
          <c:showSerName val="0"/>
          <c:showPercent val="0"/>
          <c:showBubbleSize val="0"/>
        </c:dLbls>
        <c:axId val="-2012488072"/>
        <c:axId val="-2013245528"/>
      </c:scatterChart>
      <c:valAx>
        <c:axId val="-2012488072"/>
        <c:scaling>
          <c:orientation val="minMax"/>
          <c:max val="1.0"/>
          <c:min val="0.3"/>
        </c:scaling>
        <c:delete val="0"/>
        <c:axPos val="b"/>
        <c:title>
          <c:tx>
            <c:rich>
              <a:bodyPr/>
              <a:lstStyle/>
              <a:p>
                <a:pPr>
                  <a:defRPr sz="2500"/>
                </a:pPr>
                <a:r>
                  <a:rPr lang="en-US" sz="2500" dirty="0"/>
                  <a:t>Normalized</a:t>
                </a:r>
                <a:r>
                  <a:rPr lang="en-US" sz="2500" baseline="0" dirty="0"/>
                  <a:t> </a:t>
                </a:r>
                <a:r>
                  <a:rPr lang="en-US" sz="2500" baseline="0" dirty="0" smtClean="0"/>
                  <a:t>Request </a:t>
                </a:r>
                <a:r>
                  <a:rPr lang="en-US" sz="2500" baseline="0" dirty="0"/>
                  <a:t>Service Rate</a:t>
                </a:r>
                <a:endParaRPr lang="en-US" sz="2500" dirty="0"/>
              </a:p>
            </c:rich>
          </c:tx>
          <c:layout>
            <c:manualLayout>
              <c:xMode val="edge"/>
              <c:yMode val="edge"/>
              <c:x val="0.262437222364318"/>
              <c:y val="0.821111416571703"/>
            </c:manualLayout>
          </c:layout>
          <c:overlay val="0"/>
        </c:title>
        <c:numFmt formatCode="General" sourceLinked="1"/>
        <c:majorTickMark val="out"/>
        <c:minorTickMark val="none"/>
        <c:tickLblPos val="nextTo"/>
        <c:txPr>
          <a:bodyPr/>
          <a:lstStyle/>
          <a:p>
            <a:pPr>
              <a:defRPr sz="2000"/>
            </a:pPr>
            <a:endParaRPr lang="en-US"/>
          </a:p>
        </c:txPr>
        <c:crossAx val="-2013245528"/>
        <c:crosses val="autoZero"/>
        <c:crossBetween val="midCat"/>
        <c:majorUnit val="0.1"/>
      </c:valAx>
      <c:valAx>
        <c:axId val="-2013245528"/>
        <c:scaling>
          <c:orientation val="minMax"/>
          <c:max val="1.0"/>
          <c:min val="0.3"/>
        </c:scaling>
        <c:delete val="0"/>
        <c:axPos val="l"/>
        <c:title>
          <c:tx>
            <c:rich>
              <a:bodyPr rot="-5400000" vert="horz"/>
              <a:lstStyle/>
              <a:p>
                <a:pPr>
                  <a:defRPr sz="2500"/>
                </a:pPr>
                <a:r>
                  <a:rPr lang="en-US" sz="2500"/>
                  <a:t>Normalized</a:t>
                </a:r>
                <a:r>
                  <a:rPr lang="en-US" sz="2500" baseline="0"/>
                  <a:t> Performance</a:t>
                </a:r>
                <a:endParaRPr lang="en-US" sz="2500"/>
              </a:p>
            </c:rich>
          </c:tx>
          <c:layout>
            <c:manualLayout>
              <c:xMode val="edge"/>
              <c:yMode val="edge"/>
              <c:x val="0.0908087316940183"/>
              <c:y val="0.0262692537699778"/>
            </c:manualLayout>
          </c:layout>
          <c:overlay val="0"/>
        </c:title>
        <c:numFmt formatCode="General" sourceLinked="1"/>
        <c:majorTickMark val="out"/>
        <c:minorTickMark val="none"/>
        <c:tickLblPos val="nextTo"/>
        <c:txPr>
          <a:bodyPr/>
          <a:lstStyle/>
          <a:p>
            <a:pPr>
              <a:defRPr sz="2000"/>
            </a:pPr>
            <a:endParaRPr lang="en-US"/>
          </a:p>
        </c:txPr>
        <c:crossAx val="-2012488072"/>
        <c:crosses val="autoZero"/>
        <c:crossBetween val="midCat"/>
        <c:majorUnit val="0.1"/>
      </c:valAx>
    </c:plotArea>
    <c:legend>
      <c:legendPos val="r"/>
      <c:layout>
        <c:manualLayout>
          <c:xMode val="edge"/>
          <c:yMode val="edge"/>
          <c:x val="0.264359305069103"/>
          <c:y val="0.043678355209017"/>
          <c:w val="0.34557694177117"/>
          <c:h val="0.305527042234507"/>
        </c:manualLayout>
      </c:layout>
      <c:overlay val="0"/>
      <c:txPr>
        <a:bodyPr/>
        <a:lstStyle/>
        <a:p>
          <a:pPr>
            <a:defRPr sz="2000"/>
          </a:pPr>
          <a:endParaRPr lang="en-US"/>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Sheet1!$B$1</c:f>
              <c:strCache>
                <c:ptCount val="1"/>
                <c:pt idx="0">
                  <c:v>Actual</c:v>
                </c:pt>
              </c:strCache>
            </c:strRef>
          </c:tx>
          <c:spPr>
            <a:ln w="50800"/>
          </c:spPr>
          <c:marker>
            <c:symbol val="none"/>
          </c:marker>
          <c:xVal>
            <c:numRef>
              <c:f>Sheet1!$A$2:$A$38</c:f>
              <c:numCache>
                <c:formatCode>General</c:formatCode>
                <c:ptCount val="37"/>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Sheet1!$B$2:$B$38</c:f>
              <c:numCache>
                <c:formatCode>General</c:formatCode>
                <c:ptCount val="37"/>
                <c:pt idx="0">
                  <c:v>2.74671653120046</c:v>
                </c:pt>
                <c:pt idx="1">
                  <c:v>2.814574039250488</c:v>
                </c:pt>
                <c:pt idx="2">
                  <c:v>2.981049943728716</c:v>
                </c:pt>
                <c:pt idx="3">
                  <c:v>2.69159821990026</c:v>
                </c:pt>
                <c:pt idx="4">
                  <c:v>3.515623974457087</c:v>
                </c:pt>
                <c:pt idx="5">
                  <c:v>2.444579995013059</c:v>
                </c:pt>
                <c:pt idx="6">
                  <c:v>3.360116430846788</c:v>
                </c:pt>
                <c:pt idx="7">
                  <c:v>3.26669244599614</c:v>
                </c:pt>
                <c:pt idx="8">
                  <c:v>2.8783432438814</c:v>
                </c:pt>
                <c:pt idx="9">
                  <c:v>2.94007195513124</c:v>
                </c:pt>
                <c:pt idx="10">
                  <c:v>2.72292289138784</c:v>
                </c:pt>
                <c:pt idx="11">
                  <c:v>2.97189717806786</c:v>
                </c:pt>
                <c:pt idx="12">
                  <c:v>2.709981278107647</c:v>
                </c:pt>
                <c:pt idx="13">
                  <c:v>2.17359311463898</c:v>
                </c:pt>
                <c:pt idx="14">
                  <c:v>2.02845350988622</c:v>
                </c:pt>
                <c:pt idx="15">
                  <c:v>2.409830588857964</c:v>
                </c:pt>
                <c:pt idx="16">
                  <c:v>2.00559556782322</c:v>
                </c:pt>
                <c:pt idx="17">
                  <c:v>2.258469256247475</c:v>
                </c:pt>
                <c:pt idx="18">
                  <c:v>2.1278680986887</c:v>
                </c:pt>
                <c:pt idx="19">
                  <c:v>2.46251745396908</c:v>
                </c:pt>
              </c:numCache>
            </c:numRef>
          </c:yVal>
          <c:smooth val="1"/>
        </c:ser>
        <c:ser>
          <c:idx val="1"/>
          <c:order val="1"/>
          <c:tx>
            <c:strRef>
              <c:f>Sheet1!$F$1</c:f>
              <c:strCache>
                <c:ptCount val="1"/>
                <c:pt idx="0">
                  <c:v>STFM</c:v>
                </c:pt>
              </c:strCache>
            </c:strRef>
          </c:tx>
          <c:spPr>
            <a:ln w="50800"/>
          </c:spPr>
          <c:marker>
            <c:symbol val="none"/>
          </c:marker>
          <c:xVal>
            <c:numRef>
              <c:f>Sheet1!$A$2:$A$21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Sheet1!$F$2:$F$21</c:f>
              <c:numCache>
                <c:formatCode>General</c:formatCode>
                <c:ptCount val="20"/>
                <c:pt idx="0">
                  <c:v>1.85166486446486</c:v>
                </c:pt>
                <c:pt idx="1">
                  <c:v>1.92185963555097</c:v>
                </c:pt>
                <c:pt idx="2">
                  <c:v>1.878605172901872</c:v>
                </c:pt>
                <c:pt idx="3">
                  <c:v>1.82941805350021</c:v>
                </c:pt>
                <c:pt idx="4">
                  <c:v>1.948659079144801</c:v>
                </c:pt>
                <c:pt idx="5">
                  <c:v>1.875906377077028</c:v>
                </c:pt>
                <c:pt idx="6">
                  <c:v>1.793584047090898</c:v>
                </c:pt>
                <c:pt idx="7">
                  <c:v>1.76765595618306</c:v>
                </c:pt>
                <c:pt idx="8">
                  <c:v>1.83000824434293</c:v>
                </c:pt>
                <c:pt idx="9">
                  <c:v>1.81702280363572</c:v>
                </c:pt>
                <c:pt idx="10">
                  <c:v>1.723228442782487</c:v>
                </c:pt>
                <c:pt idx="11">
                  <c:v>1.770863253150408</c:v>
                </c:pt>
                <c:pt idx="12">
                  <c:v>1.703999982727828</c:v>
                </c:pt>
                <c:pt idx="13">
                  <c:v>1.67459827099419</c:v>
                </c:pt>
                <c:pt idx="14">
                  <c:v>1.67150071020384</c:v>
                </c:pt>
                <c:pt idx="15">
                  <c:v>1.73522291834065</c:v>
                </c:pt>
                <c:pt idx="16">
                  <c:v>1.64272811958016</c:v>
                </c:pt>
                <c:pt idx="17">
                  <c:v>1.70839647963847</c:v>
                </c:pt>
                <c:pt idx="18">
                  <c:v>1.6918095335501</c:v>
                </c:pt>
                <c:pt idx="19">
                  <c:v>1.747677650502978</c:v>
                </c:pt>
              </c:numCache>
            </c:numRef>
          </c:yVal>
          <c:smooth val="1"/>
        </c:ser>
        <c:ser>
          <c:idx val="2"/>
          <c:order val="2"/>
          <c:tx>
            <c:strRef>
              <c:f>Sheet1!$J$1</c:f>
              <c:strCache>
                <c:ptCount val="1"/>
                <c:pt idx="0">
                  <c:v>MISE</c:v>
                </c:pt>
              </c:strCache>
            </c:strRef>
          </c:tx>
          <c:spPr>
            <a:ln w="50800"/>
          </c:spPr>
          <c:marker>
            <c:symbol val="none"/>
          </c:marker>
          <c:xVal>
            <c:numRef>
              <c:f>Sheet1!$A$2:$A$21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Sheet1!$J$2:$J$21</c:f>
              <c:numCache>
                <c:formatCode>General</c:formatCode>
                <c:ptCount val="20"/>
                <c:pt idx="0">
                  <c:v>2.66545096387234</c:v>
                </c:pt>
                <c:pt idx="1">
                  <c:v>2.87132529817283</c:v>
                </c:pt>
                <c:pt idx="2">
                  <c:v>2.824387087790483</c:v>
                </c:pt>
                <c:pt idx="3">
                  <c:v>2.605326128967576</c:v>
                </c:pt>
                <c:pt idx="4">
                  <c:v>3.17410698368795</c:v>
                </c:pt>
                <c:pt idx="5">
                  <c:v>2.686715268963133</c:v>
                </c:pt>
                <c:pt idx="6">
                  <c:v>3.547121356063</c:v>
                </c:pt>
                <c:pt idx="7">
                  <c:v>3.431657669536527</c:v>
                </c:pt>
                <c:pt idx="8">
                  <c:v>3.30001432117999</c:v>
                </c:pt>
                <c:pt idx="9">
                  <c:v>2.674668313824136</c:v>
                </c:pt>
                <c:pt idx="10">
                  <c:v>2.860441513471667</c:v>
                </c:pt>
                <c:pt idx="11">
                  <c:v>3.08213207994224</c:v>
                </c:pt>
                <c:pt idx="12">
                  <c:v>2.890876491730878</c:v>
                </c:pt>
                <c:pt idx="13">
                  <c:v>2.23499264775884</c:v>
                </c:pt>
                <c:pt idx="14">
                  <c:v>2.116094410845866</c:v>
                </c:pt>
                <c:pt idx="15">
                  <c:v>2.363949514925168</c:v>
                </c:pt>
                <c:pt idx="16">
                  <c:v>1.99898403994968</c:v>
                </c:pt>
                <c:pt idx="17">
                  <c:v>2.06670745537916</c:v>
                </c:pt>
                <c:pt idx="18">
                  <c:v>2.163158827435481</c:v>
                </c:pt>
                <c:pt idx="19">
                  <c:v>2.31610976095603</c:v>
                </c:pt>
              </c:numCache>
            </c:numRef>
          </c:yVal>
          <c:smooth val="1"/>
        </c:ser>
        <c:dLbls>
          <c:showLegendKey val="0"/>
          <c:showVal val="0"/>
          <c:showCatName val="0"/>
          <c:showSerName val="0"/>
          <c:showPercent val="0"/>
          <c:showBubbleSize val="0"/>
        </c:dLbls>
        <c:axId val="1390491320"/>
        <c:axId val="1390497000"/>
      </c:scatterChart>
      <c:valAx>
        <c:axId val="1390491320"/>
        <c:scaling>
          <c:orientation val="minMax"/>
          <c:max val="100.0"/>
        </c:scaling>
        <c:delete val="0"/>
        <c:axPos val="b"/>
        <c:title>
          <c:tx>
            <c:rich>
              <a:bodyPr/>
              <a:lstStyle/>
              <a:p>
                <a:pPr>
                  <a:defRPr sz="2500">
                    <a:latin typeface="Tahoma" pitchFamily="34" charset="0"/>
                    <a:ea typeface="Tahoma" pitchFamily="34" charset="0"/>
                    <a:cs typeface="Tahoma" pitchFamily="34" charset="0"/>
                  </a:defRPr>
                </a:pPr>
                <a:r>
                  <a:rPr lang="en-US" sz="2500">
                    <a:latin typeface="Tahoma" pitchFamily="34" charset="0"/>
                    <a:ea typeface="Tahoma" pitchFamily="34" charset="0"/>
                    <a:cs typeface="Tahoma" pitchFamily="34" charset="0"/>
                  </a:rPr>
                  <a:t>Million Cycles</a:t>
                </a:r>
              </a:p>
            </c:rich>
          </c:tx>
          <c:layout/>
          <c:overlay val="0"/>
        </c:title>
        <c:numFmt formatCode="General" sourceLinked="1"/>
        <c:majorTickMark val="out"/>
        <c:minorTickMark val="none"/>
        <c:tickLblPos val="nextTo"/>
        <c:txPr>
          <a:bodyPr/>
          <a:lstStyle/>
          <a:p>
            <a:pPr>
              <a:defRPr sz="2000"/>
            </a:pPr>
            <a:endParaRPr lang="en-US"/>
          </a:p>
        </c:txPr>
        <c:crossAx val="1390497000"/>
        <c:crosses val="autoZero"/>
        <c:crossBetween val="midCat"/>
      </c:valAx>
      <c:valAx>
        <c:axId val="1390497000"/>
        <c:scaling>
          <c:orientation val="minMax"/>
          <c:min val="1.0"/>
        </c:scaling>
        <c:delete val="0"/>
        <c:axPos val="l"/>
        <c:majorGridlines/>
        <c:title>
          <c:tx>
            <c:rich>
              <a:bodyPr rot="-5400000" vert="horz"/>
              <a:lstStyle/>
              <a:p>
                <a:pPr>
                  <a:defRPr sz="2500">
                    <a:latin typeface="Tahoma" pitchFamily="34" charset="0"/>
                    <a:ea typeface="Tahoma" pitchFamily="34" charset="0"/>
                    <a:cs typeface="Tahoma" pitchFamily="34" charset="0"/>
                  </a:defRPr>
                </a:pPr>
                <a:r>
                  <a:rPr lang="en-US" sz="2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2000"/>
            </a:pPr>
            <a:endParaRPr lang="en-US"/>
          </a:p>
        </c:txPr>
        <c:crossAx val="1390491320"/>
        <c:crosses val="autoZero"/>
        <c:crossBetween val="midCat"/>
      </c:valAx>
    </c:plotArea>
    <c:legend>
      <c:legendPos val="r"/>
      <c:layout/>
      <c:overlay val="0"/>
      <c:txPr>
        <a:bodyPr/>
        <a:lstStyle/>
        <a:p>
          <a:pPr>
            <a:defRPr sz="2200">
              <a:latin typeface="Tahoma" pitchFamily="34" charset="0"/>
              <a:ea typeface="Tahoma" pitchFamily="34" charset="0"/>
              <a:cs typeface="Tahoma" pitchFamily="34" charset="0"/>
            </a:defRPr>
          </a:pPr>
          <a:endParaRPr lang="en-US"/>
        </a:p>
      </c:txPr>
    </c:legend>
    <c:plotVisOnly val="1"/>
    <c:dispBlanksAs val="gap"/>
    <c:showDLblsOverMax val="0"/>
  </c:chart>
  <c:txPr>
    <a:bodyPr/>
    <a:lstStyle/>
    <a:p>
      <a:pPr>
        <a:defRPr sz="15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cactusADM!$B$1</c:f>
              <c:strCache>
                <c:ptCount val="1"/>
                <c:pt idx="0">
                  <c:v>Actual</c:v>
                </c:pt>
              </c:strCache>
            </c:strRef>
          </c:tx>
          <c:spPr>
            <a:ln w="50800"/>
          </c:spPr>
          <c:marker>
            <c:symbol val="none"/>
          </c:marker>
          <c:xVal>
            <c:numRef>
              <c:f>cactusADM!$A$2:$A$21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cactusADM!$B$2:$B$21</c:f>
              <c:numCache>
                <c:formatCode>General</c:formatCode>
                <c:ptCount val="20"/>
                <c:pt idx="0">
                  <c:v>1.49498236340064</c:v>
                </c:pt>
                <c:pt idx="1">
                  <c:v>1.529549543147478</c:v>
                </c:pt>
                <c:pt idx="2">
                  <c:v>1.67094025573299</c:v>
                </c:pt>
                <c:pt idx="3">
                  <c:v>1.547497887289558</c:v>
                </c:pt>
                <c:pt idx="4">
                  <c:v>1.66049730795453</c:v>
                </c:pt>
                <c:pt idx="5">
                  <c:v>1.57310955578402</c:v>
                </c:pt>
                <c:pt idx="6">
                  <c:v>1.978259300998152</c:v>
                </c:pt>
                <c:pt idx="7">
                  <c:v>1.709464293954516</c:v>
                </c:pt>
                <c:pt idx="8">
                  <c:v>1.533693759347476</c:v>
                </c:pt>
                <c:pt idx="9">
                  <c:v>1.525604653356287</c:v>
                </c:pt>
                <c:pt idx="10">
                  <c:v>1.47541299392095</c:v>
                </c:pt>
                <c:pt idx="11">
                  <c:v>1.523495712043307</c:v>
                </c:pt>
                <c:pt idx="12">
                  <c:v>1.52143297574446</c:v>
                </c:pt>
                <c:pt idx="13">
                  <c:v>1.79133547785728</c:v>
                </c:pt>
                <c:pt idx="14">
                  <c:v>1.68547765812579</c:v>
                </c:pt>
                <c:pt idx="15">
                  <c:v>1.6301298786545</c:v>
                </c:pt>
                <c:pt idx="16">
                  <c:v>1.593252334385942</c:v>
                </c:pt>
                <c:pt idx="17">
                  <c:v>1.67316656824162</c:v>
                </c:pt>
                <c:pt idx="18">
                  <c:v>1.54946840565429</c:v>
                </c:pt>
                <c:pt idx="19">
                  <c:v>1.69729779525209</c:v>
                </c:pt>
              </c:numCache>
            </c:numRef>
          </c:yVal>
          <c:smooth val="1"/>
        </c:ser>
        <c:ser>
          <c:idx val="1"/>
          <c:order val="1"/>
          <c:tx>
            <c:strRef>
              <c:f>cactusADM!$F$1</c:f>
              <c:strCache>
                <c:ptCount val="1"/>
                <c:pt idx="0">
                  <c:v>STFM</c:v>
                </c:pt>
              </c:strCache>
            </c:strRef>
          </c:tx>
          <c:spPr>
            <a:ln w="50800"/>
          </c:spPr>
          <c:marker>
            <c:symbol val="none"/>
          </c:marker>
          <c:xVal>
            <c:numRef>
              <c:f>cactusADM!$A$2:$A$21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cactusADM!$F$2:$F$21</c:f>
              <c:numCache>
                <c:formatCode>General</c:formatCode>
                <c:ptCount val="20"/>
                <c:pt idx="0">
                  <c:v>1.24997947606677</c:v>
                </c:pt>
                <c:pt idx="1">
                  <c:v>1.35554709203508</c:v>
                </c:pt>
                <c:pt idx="2">
                  <c:v>1.3435328626673</c:v>
                </c:pt>
                <c:pt idx="3">
                  <c:v>1.37210694588731</c:v>
                </c:pt>
                <c:pt idx="4">
                  <c:v>1.32926252385542</c:v>
                </c:pt>
                <c:pt idx="5">
                  <c:v>1.31492167551024</c:v>
                </c:pt>
                <c:pt idx="6">
                  <c:v>1.23411867212317</c:v>
                </c:pt>
                <c:pt idx="7">
                  <c:v>1.31279482597535</c:v>
                </c:pt>
                <c:pt idx="8">
                  <c:v>1.32281510253282</c:v>
                </c:pt>
                <c:pt idx="9">
                  <c:v>1.35791556240757</c:v>
                </c:pt>
                <c:pt idx="10">
                  <c:v>1.35086700735259</c:v>
                </c:pt>
                <c:pt idx="11">
                  <c:v>1.344008789571223</c:v>
                </c:pt>
                <c:pt idx="12">
                  <c:v>1.40082577354368</c:v>
                </c:pt>
                <c:pt idx="13">
                  <c:v>1.39673577400494</c:v>
                </c:pt>
                <c:pt idx="14">
                  <c:v>1.539666398438788</c:v>
                </c:pt>
                <c:pt idx="15">
                  <c:v>1.58666819173287</c:v>
                </c:pt>
                <c:pt idx="16">
                  <c:v>1.551669011604407</c:v>
                </c:pt>
                <c:pt idx="17">
                  <c:v>1.568277309551603</c:v>
                </c:pt>
                <c:pt idx="18">
                  <c:v>1.5637833221497</c:v>
                </c:pt>
                <c:pt idx="19">
                  <c:v>1.36139796750546</c:v>
                </c:pt>
              </c:numCache>
            </c:numRef>
          </c:yVal>
          <c:smooth val="1"/>
        </c:ser>
        <c:ser>
          <c:idx val="2"/>
          <c:order val="2"/>
          <c:tx>
            <c:strRef>
              <c:f>cactusADM!$J$1</c:f>
              <c:strCache>
                <c:ptCount val="1"/>
                <c:pt idx="0">
                  <c:v>MISE</c:v>
                </c:pt>
              </c:strCache>
            </c:strRef>
          </c:tx>
          <c:spPr>
            <a:ln w="50800"/>
          </c:spPr>
          <c:marker>
            <c:symbol val="none"/>
          </c:marker>
          <c:xVal>
            <c:numRef>
              <c:f>cactusADM!$A$2:$A$21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cactusADM!$J$2:$J$21</c:f>
              <c:numCache>
                <c:formatCode>General</c:formatCode>
                <c:ptCount val="20"/>
                <c:pt idx="0">
                  <c:v>1.572283372836703</c:v>
                </c:pt>
                <c:pt idx="1">
                  <c:v>1.56849401415511</c:v>
                </c:pt>
                <c:pt idx="2">
                  <c:v>1.68965598852539</c:v>
                </c:pt>
                <c:pt idx="3">
                  <c:v>1.58288231093418</c:v>
                </c:pt>
                <c:pt idx="4">
                  <c:v>1.730045547966002</c:v>
                </c:pt>
                <c:pt idx="5">
                  <c:v>1.686613234008723</c:v>
                </c:pt>
                <c:pt idx="6">
                  <c:v>2.170593255149356</c:v>
                </c:pt>
                <c:pt idx="7">
                  <c:v>1.81144299717363</c:v>
                </c:pt>
                <c:pt idx="8">
                  <c:v>1.594677433400882</c:v>
                </c:pt>
                <c:pt idx="9">
                  <c:v>1.58983008441142</c:v>
                </c:pt>
                <c:pt idx="10">
                  <c:v>1.53466807662974</c:v>
                </c:pt>
                <c:pt idx="11">
                  <c:v>1.55368861466544</c:v>
                </c:pt>
                <c:pt idx="12">
                  <c:v>1.60010303267077</c:v>
                </c:pt>
                <c:pt idx="13">
                  <c:v>1.86726602829176</c:v>
                </c:pt>
                <c:pt idx="14">
                  <c:v>1.73483913716682</c:v>
                </c:pt>
                <c:pt idx="15">
                  <c:v>1.675807171350592</c:v>
                </c:pt>
                <c:pt idx="16">
                  <c:v>1.631265211054618</c:v>
                </c:pt>
                <c:pt idx="17">
                  <c:v>1.73215955407459</c:v>
                </c:pt>
                <c:pt idx="18">
                  <c:v>1.63622370876816</c:v>
                </c:pt>
                <c:pt idx="19">
                  <c:v>1.7297891806714</c:v>
                </c:pt>
              </c:numCache>
            </c:numRef>
          </c:yVal>
          <c:smooth val="1"/>
        </c:ser>
        <c:dLbls>
          <c:showLegendKey val="0"/>
          <c:showVal val="0"/>
          <c:showCatName val="0"/>
          <c:showSerName val="0"/>
          <c:showPercent val="0"/>
          <c:showBubbleSize val="0"/>
        </c:dLbls>
        <c:axId val="-2134961752"/>
        <c:axId val="-2135019896"/>
      </c:scatterChart>
      <c:valAx>
        <c:axId val="-2134961752"/>
        <c:scaling>
          <c:orientation val="minMax"/>
          <c:max val="100.0"/>
          <c:min val="0.0"/>
        </c:scaling>
        <c:delete val="0"/>
        <c:axPos val="b"/>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2135019896"/>
        <c:crosses val="autoZero"/>
        <c:crossBetween val="midCat"/>
      </c:valAx>
      <c:valAx>
        <c:axId val="-2135019896"/>
        <c:scaling>
          <c:orientation val="minMax"/>
          <c:max val="4.0"/>
          <c:min val="0.0"/>
        </c:scaling>
        <c:delete val="0"/>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2134961752"/>
        <c:crosses val="autoZero"/>
        <c:crossBetween val="midCat"/>
      </c:valAx>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GemsFDTD!$B$1</c:f>
              <c:strCache>
                <c:ptCount val="1"/>
                <c:pt idx="0">
                  <c:v>Actual</c:v>
                </c:pt>
              </c:strCache>
            </c:strRef>
          </c:tx>
          <c:spPr>
            <a:ln w="50800"/>
          </c:spPr>
          <c:marker>
            <c:symbol val="none"/>
          </c:marker>
          <c:xVal>
            <c:numRef>
              <c:f>GemsFDTD!$A$2:$A$21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GemsFDTD!$B$2:$B$21</c:f>
              <c:numCache>
                <c:formatCode>General</c:formatCode>
                <c:ptCount val="20"/>
                <c:pt idx="0">
                  <c:v>1.7535591997143</c:v>
                </c:pt>
                <c:pt idx="1">
                  <c:v>1.69695874638957</c:v>
                </c:pt>
                <c:pt idx="2">
                  <c:v>1.87339924616859</c:v>
                </c:pt>
                <c:pt idx="3">
                  <c:v>1.724766492567248</c:v>
                </c:pt>
                <c:pt idx="4">
                  <c:v>1.92246655298002</c:v>
                </c:pt>
                <c:pt idx="5">
                  <c:v>1.64128847007048</c:v>
                </c:pt>
                <c:pt idx="6">
                  <c:v>1.92963003048793</c:v>
                </c:pt>
                <c:pt idx="7">
                  <c:v>2.13388062202781</c:v>
                </c:pt>
                <c:pt idx="8">
                  <c:v>2.05044385766044</c:v>
                </c:pt>
                <c:pt idx="9">
                  <c:v>1.975358924511195</c:v>
                </c:pt>
                <c:pt idx="10">
                  <c:v>1.87319497436384</c:v>
                </c:pt>
                <c:pt idx="11">
                  <c:v>2.170494649437977</c:v>
                </c:pt>
                <c:pt idx="12">
                  <c:v>2.008484045579595</c:v>
                </c:pt>
                <c:pt idx="13">
                  <c:v>2.23902181103372</c:v>
                </c:pt>
                <c:pt idx="14">
                  <c:v>2.24253342684782</c:v>
                </c:pt>
                <c:pt idx="15">
                  <c:v>2.246947359237421</c:v>
                </c:pt>
                <c:pt idx="16">
                  <c:v>1.90420966038921</c:v>
                </c:pt>
                <c:pt idx="17">
                  <c:v>2.371460502459559</c:v>
                </c:pt>
                <c:pt idx="18">
                  <c:v>2.09268331601757</c:v>
                </c:pt>
                <c:pt idx="19">
                  <c:v>2.59018649289678</c:v>
                </c:pt>
              </c:numCache>
            </c:numRef>
          </c:yVal>
          <c:smooth val="1"/>
        </c:ser>
        <c:ser>
          <c:idx val="1"/>
          <c:order val="1"/>
          <c:tx>
            <c:strRef>
              <c:f>GemsFDTD!$F$1</c:f>
              <c:strCache>
                <c:ptCount val="1"/>
                <c:pt idx="0">
                  <c:v>STFM</c:v>
                </c:pt>
              </c:strCache>
            </c:strRef>
          </c:tx>
          <c:spPr>
            <a:ln w="50800"/>
          </c:spPr>
          <c:marker>
            <c:symbol val="none"/>
          </c:marker>
          <c:xVal>
            <c:numRef>
              <c:f>GemsFDTD!$A$2:$A$21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GemsFDTD!$F$2:$F$21</c:f>
              <c:numCache>
                <c:formatCode>General</c:formatCode>
                <c:ptCount val="20"/>
                <c:pt idx="0">
                  <c:v>1.366106432541242</c:v>
                </c:pt>
                <c:pt idx="1">
                  <c:v>1.38427136013509</c:v>
                </c:pt>
                <c:pt idx="2">
                  <c:v>1.36345526468439</c:v>
                </c:pt>
                <c:pt idx="3">
                  <c:v>1.390760504706274</c:v>
                </c:pt>
                <c:pt idx="4">
                  <c:v>1.35889156557512</c:v>
                </c:pt>
                <c:pt idx="5">
                  <c:v>1.35003294642405</c:v>
                </c:pt>
                <c:pt idx="6">
                  <c:v>1.374555158363292</c:v>
                </c:pt>
                <c:pt idx="7">
                  <c:v>1.58935023215533</c:v>
                </c:pt>
                <c:pt idx="8">
                  <c:v>1.58106294635669</c:v>
                </c:pt>
                <c:pt idx="9">
                  <c:v>1.59953577115086</c:v>
                </c:pt>
                <c:pt idx="10">
                  <c:v>1.59866294807927</c:v>
                </c:pt>
                <c:pt idx="11">
                  <c:v>1.583227996306732</c:v>
                </c:pt>
                <c:pt idx="12">
                  <c:v>1.57706954612205</c:v>
                </c:pt>
                <c:pt idx="13">
                  <c:v>2.024630548244881</c:v>
                </c:pt>
                <c:pt idx="14">
                  <c:v>1.98781771885865</c:v>
                </c:pt>
                <c:pt idx="15">
                  <c:v>1.988340511699662</c:v>
                </c:pt>
                <c:pt idx="16">
                  <c:v>1.97969460292405</c:v>
                </c:pt>
                <c:pt idx="17">
                  <c:v>1.94064103014002</c:v>
                </c:pt>
                <c:pt idx="18">
                  <c:v>1.97090801249996</c:v>
                </c:pt>
                <c:pt idx="19">
                  <c:v>1.96287623755967</c:v>
                </c:pt>
              </c:numCache>
            </c:numRef>
          </c:yVal>
          <c:smooth val="1"/>
        </c:ser>
        <c:ser>
          <c:idx val="2"/>
          <c:order val="2"/>
          <c:tx>
            <c:strRef>
              <c:f>GemsFDTD!$J$1</c:f>
              <c:strCache>
                <c:ptCount val="1"/>
                <c:pt idx="0">
                  <c:v>MISE</c:v>
                </c:pt>
              </c:strCache>
            </c:strRef>
          </c:tx>
          <c:spPr>
            <a:ln w="50800"/>
          </c:spPr>
          <c:marker>
            <c:symbol val="none"/>
          </c:marker>
          <c:xVal>
            <c:numRef>
              <c:f>GemsFDTD!$A$2:$A$21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GemsFDTD!$J$2:$J$21</c:f>
              <c:numCache>
                <c:formatCode>General</c:formatCode>
                <c:ptCount val="20"/>
                <c:pt idx="0">
                  <c:v>1.86071945718145</c:v>
                </c:pt>
                <c:pt idx="1">
                  <c:v>1.964513101200804</c:v>
                </c:pt>
                <c:pt idx="2">
                  <c:v>1.97647695283615</c:v>
                </c:pt>
                <c:pt idx="3">
                  <c:v>1.88346376835017</c:v>
                </c:pt>
                <c:pt idx="4">
                  <c:v>2.520234849486497</c:v>
                </c:pt>
                <c:pt idx="5">
                  <c:v>1.83264364490797</c:v>
                </c:pt>
                <c:pt idx="6">
                  <c:v>2.22310667387004</c:v>
                </c:pt>
                <c:pt idx="7">
                  <c:v>2.33467354439178</c:v>
                </c:pt>
                <c:pt idx="8">
                  <c:v>2.17798307938825</c:v>
                </c:pt>
                <c:pt idx="9">
                  <c:v>2.097025989661298</c:v>
                </c:pt>
                <c:pt idx="10">
                  <c:v>2.17355602767927</c:v>
                </c:pt>
                <c:pt idx="11">
                  <c:v>2.10543354473878</c:v>
                </c:pt>
                <c:pt idx="12">
                  <c:v>2.059072478948447</c:v>
                </c:pt>
                <c:pt idx="13">
                  <c:v>2.31810938840597</c:v>
                </c:pt>
                <c:pt idx="14">
                  <c:v>2.25015915607769</c:v>
                </c:pt>
                <c:pt idx="15">
                  <c:v>2.394646447080026</c:v>
                </c:pt>
                <c:pt idx="16">
                  <c:v>2.170311118490234</c:v>
                </c:pt>
                <c:pt idx="17">
                  <c:v>2.538712304006807</c:v>
                </c:pt>
                <c:pt idx="18">
                  <c:v>2.27347582948044</c:v>
                </c:pt>
                <c:pt idx="19">
                  <c:v>2.664654287152938</c:v>
                </c:pt>
              </c:numCache>
            </c:numRef>
          </c:yVal>
          <c:smooth val="1"/>
        </c:ser>
        <c:dLbls>
          <c:showLegendKey val="0"/>
          <c:showVal val="0"/>
          <c:showCatName val="0"/>
          <c:showSerName val="0"/>
          <c:showPercent val="0"/>
          <c:showBubbleSize val="0"/>
        </c:dLbls>
        <c:axId val="-2135633464"/>
        <c:axId val="-2134942472"/>
      </c:scatterChart>
      <c:valAx>
        <c:axId val="-2135633464"/>
        <c:scaling>
          <c:orientation val="minMax"/>
          <c:max val="100.0"/>
          <c:min val="0.0"/>
        </c:scaling>
        <c:delete val="0"/>
        <c:axPos val="b"/>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2134942472"/>
        <c:crosses val="autoZero"/>
        <c:crossBetween val="midCat"/>
      </c:valAx>
      <c:valAx>
        <c:axId val="-2134942472"/>
        <c:scaling>
          <c:orientation val="minMax"/>
          <c:max val="4.0"/>
          <c:min val="0.0"/>
        </c:scaling>
        <c:delete val="0"/>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2135633464"/>
        <c:crosses val="autoZero"/>
        <c:crossBetween val="midCat"/>
      </c:valAx>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soplex!$B$1</c:f>
              <c:strCache>
                <c:ptCount val="1"/>
                <c:pt idx="0">
                  <c:v>Actual</c:v>
                </c:pt>
              </c:strCache>
            </c:strRef>
          </c:tx>
          <c:spPr>
            <a:ln w="50800"/>
          </c:spPr>
          <c:marker>
            <c:symbol val="none"/>
          </c:marker>
          <c:xVal>
            <c:numRef>
              <c:f>soplex!$A$2:$A$21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soplex!$B$2:$B$21</c:f>
              <c:numCache>
                <c:formatCode>General</c:formatCode>
                <c:ptCount val="20"/>
                <c:pt idx="0">
                  <c:v>1.941417983025733</c:v>
                </c:pt>
                <c:pt idx="1">
                  <c:v>2.14118398559027</c:v>
                </c:pt>
                <c:pt idx="2">
                  <c:v>2.4059819805366</c:v>
                </c:pt>
                <c:pt idx="3">
                  <c:v>2.063220457675575</c:v>
                </c:pt>
                <c:pt idx="4">
                  <c:v>2.72231962181463</c:v>
                </c:pt>
                <c:pt idx="5">
                  <c:v>2.65724959722058</c:v>
                </c:pt>
                <c:pt idx="6">
                  <c:v>3.106787417043788</c:v>
                </c:pt>
                <c:pt idx="7">
                  <c:v>3.18785821201449</c:v>
                </c:pt>
                <c:pt idx="8">
                  <c:v>2.603534917075907</c:v>
                </c:pt>
                <c:pt idx="9">
                  <c:v>2.493685130385307</c:v>
                </c:pt>
                <c:pt idx="10">
                  <c:v>2.47036053384216</c:v>
                </c:pt>
                <c:pt idx="11">
                  <c:v>2.8773513498432</c:v>
                </c:pt>
                <c:pt idx="12">
                  <c:v>2.64775740961342</c:v>
                </c:pt>
                <c:pt idx="13">
                  <c:v>2.69468454368414</c:v>
                </c:pt>
                <c:pt idx="14">
                  <c:v>2.78035530945966</c:v>
                </c:pt>
                <c:pt idx="15">
                  <c:v>2.96531588621848</c:v>
                </c:pt>
                <c:pt idx="16">
                  <c:v>2.82278244787692</c:v>
                </c:pt>
                <c:pt idx="17">
                  <c:v>2.579645975942478</c:v>
                </c:pt>
                <c:pt idx="18">
                  <c:v>2.602700641746405</c:v>
                </c:pt>
                <c:pt idx="19">
                  <c:v>2.784579260556725</c:v>
                </c:pt>
              </c:numCache>
            </c:numRef>
          </c:yVal>
          <c:smooth val="1"/>
        </c:ser>
        <c:ser>
          <c:idx val="1"/>
          <c:order val="1"/>
          <c:tx>
            <c:strRef>
              <c:f>soplex!$F$1</c:f>
              <c:strCache>
                <c:ptCount val="1"/>
                <c:pt idx="0">
                  <c:v>STFM</c:v>
                </c:pt>
              </c:strCache>
            </c:strRef>
          </c:tx>
          <c:spPr>
            <a:ln w="50800"/>
          </c:spPr>
          <c:marker>
            <c:symbol val="none"/>
          </c:marker>
          <c:xVal>
            <c:numRef>
              <c:f>soplex!$A$2:$A$21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soplex!$F$2:$F$21</c:f>
              <c:numCache>
                <c:formatCode>General</c:formatCode>
                <c:ptCount val="20"/>
                <c:pt idx="0">
                  <c:v>1.50230572343248</c:v>
                </c:pt>
                <c:pt idx="1">
                  <c:v>1.470483032761512</c:v>
                </c:pt>
                <c:pt idx="2">
                  <c:v>1.89313841303205</c:v>
                </c:pt>
                <c:pt idx="3">
                  <c:v>1.49708240238443</c:v>
                </c:pt>
                <c:pt idx="4">
                  <c:v>1.667589926526913</c:v>
                </c:pt>
                <c:pt idx="5">
                  <c:v>1.630563612432298</c:v>
                </c:pt>
                <c:pt idx="6">
                  <c:v>1.80553749347003</c:v>
                </c:pt>
                <c:pt idx="7">
                  <c:v>1.700392317742258</c:v>
                </c:pt>
                <c:pt idx="8">
                  <c:v>1.58265199961063</c:v>
                </c:pt>
                <c:pt idx="9">
                  <c:v>1.70214349424431</c:v>
                </c:pt>
                <c:pt idx="10">
                  <c:v>1.7571314674589</c:v>
                </c:pt>
                <c:pt idx="11">
                  <c:v>1.80543112316281</c:v>
                </c:pt>
                <c:pt idx="12">
                  <c:v>1.97398648737199</c:v>
                </c:pt>
                <c:pt idx="13">
                  <c:v>2.282693958481345</c:v>
                </c:pt>
                <c:pt idx="14">
                  <c:v>2.309818982829697</c:v>
                </c:pt>
                <c:pt idx="15">
                  <c:v>2.10696621913285</c:v>
                </c:pt>
                <c:pt idx="16">
                  <c:v>1.63158910833847</c:v>
                </c:pt>
                <c:pt idx="17">
                  <c:v>2.016773519083003</c:v>
                </c:pt>
                <c:pt idx="18">
                  <c:v>2.04467262575296</c:v>
                </c:pt>
                <c:pt idx="19">
                  <c:v>2.037519772885881</c:v>
                </c:pt>
              </c:numCache>
            </c:numRef>
          </c:yVal>
          <c:smooth val="1"/>
        </c:ser>
        <c:ser>
          <c:idx val="2"/>
          <c:order val="2"/>
          <c:tx>
            <c:strRef>
              <c:f>soplex!$J$1</c:f>
              <c:strCache>
                <c:ptCount val="1"/>
                <c:pt idx="0">
                  <c:v>MISE</c:v>
                </c:pt>
              </c:strCache>
            </c:strRef>
          </c:tx>
          <c:spPr>
            <a:ln w="50800"/>
          </c:spPr>
          <c:marker>
            <c:symbol val="none"/>
          </c:marker>
          <c:xVal>
            <c:numRef>
              <c:f>soplex!$A$2:$A$21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soplex!$J$2:$J$21</c:f>
              <c:numCache>
                <c:formatCode>General</c:formatCode>
                <c:ptCount val="20"/>
                <c:pt idx="0">
                  <c:v>1.91597695945501</c:v>
                </c:pt>
                <c:pt idx="1">
                  <c:v>2.346875637663254</c:v>
                </c:pt>
                <c:pt idx="2">
                  <c:v>2.50209430550931</c:v>
                </c:pt>
                <c:pt idx="3">
                  <c:v>2.48095722250329</c:v>
                </c:pt>
                <c:pt idx="4">
                  <c:v>2.74337486580776</c:v>
                </c:pt>
                <c:pt idx="5">
                  <c:v>2.413045819241918</c:v>
                </c:pt>
                <c:pt idx="6">
                  <c:v>3.26114749188684</c:v>
                </c:pt>
                <c:pt idx="7">
                  <c:v>3.555677475139102</c:v>
                </c:pt>
                <c:pt idx="8">
                  <c:v>2.69482665869828</c:v>
                </c:pt>
                <c:pt idx="9">
                  <c:v>2.65422145345773</c:v>
                </c:pt>
                <c:pt idx="10">
                  <c:v>3.0171384319103</c:v>
                </c:pt>
                <c:pt idx="11">
                  <c:v>2.44892491094017</c:v>
                </c:pt>
                <c:pt idx="12">
                  <c:v>2.56809782419661</c:v>
                </c:pt>
                <c:pt idx="13">
                  <c:v>2.75736644212742</c:v>
                </c:pt>
                <c:pt idx="14">
                  <c:v>3.140547902717476</c:v>
                </c:pt>
                <c:pt idx="15">
                  <c:v>3.03431120542855</c:v>
                </c:pt>
                <c:pt idx="16">
                  <c:v>2.527041714612305</c:v>
                </c:pt>
                <c:pt idx="17">
                  <c:v>2.843795859497021</c:v>
                </c:pt>
                <c:pt idx="18">
                  <c:v>3.10330289086054</c:v>
                </c:pt>
                <c:pt idx="19">
                  <c:v>3.27691276008549</c:v>
                </c:pt>
              </c:numCache>
            </c:numRef>
          </c:yVal>
          <c:smooth val="1"/>
        </c:ser>
        <c:dLbls>
          <c:showLegendKey val="0"/>
          <c:showVal val="0"/>
          <c:showCatName val="0"/>
          <c:showSerName val="0"/>
          <c:showPercent val="0"/>
          <c:showBubbleSize val="0"/>
        </c:dLbls>
        <c:axId val="1837741320"/>
        <c:axId val="1837744600"/>
      </c:scatterChart>
      <c:valAx>
        <c:axId val="1837741320"/>
        <c:scaling>
          <c:orientation val="minMax"/>
          <c:max val="100.0"/>
          <c:min val="0.0"/>
        </c:scaling>
        <c:delete val="0"/>
        <c:axPos val="b"/>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837744600"/>
        <c:crosses val="autoZero"/>
        <c:crossBetween val="midCat"/>
      </c:valAx>
      <c:valAx>
        <c:axId val="1837744600"/>
        <c:scaling>
          <c:orientation val="minMax"/>
        </c:scaling>
        <c:delete val="0"/>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837741320"/>
        <c:crosses val="autoZero"/>
        <c:crossBetween val="midCat"/>
      </c:valAx>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wrf!$B$1</c:f>
              <c:strCache>
                <c:ptCount val="1"/>
                <c:pt idx="0">
                  <c:v>Actual</c:v>
                </c:pt>
              </c:strCache>
            </c:strRef>
          </c:tx>
          <c:spPr>
            <a:ln w="50800"/>
          </c:spPr>
          <c:marker>
            <c:symbol val="none"/>
          </c:marker>
          <c:xVal>
            <c:numRef>
              <c:f>wrf!$A$2:$A$21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wrf!$B$2:$B$21</c:f>
              <c:numCache>
                <c:formatCode>General</c:formatCode>
                <c:ptCount val="20"/>
                <c:pt idx="0">
                  <c:v>1.01792192447078</c:v>
                </c:pt>
                <c:pt idx="1">
                  <c:v>1.022796047094317</c:v>
                </c:pt>
                <c:pt idx="2">
                  <c:v>1.53114878953406</c:v>
                </c:pt>
                <c:pt idx="3">
                  <c:v>1.20158070140237</c:v>
                </c:pt>
                <c:pt idx="4">
                  <c:v>1.01848136798927</c:v>
                </c:pt>
                <c:pt idx="5">
                  <c:v>1.012100660773752</c:v>
                </c:pt>
                <c:pt idx="6">
                  <c:v>1.00588842473431</c:v>
                </c:pt>
                <c:pt idx="7">
                  <c:v>1.00711206839426</c:v>
                </c:pt>
                <c:pt idx="8">
                  <c:v>1.12613521285667</c:v>
                </c:pt>
                <c:pt idx="9">
                  <c:v>1.571428490305608</c:v>
                </c:pt>
                <c:pt idx="10">
                  <c:v>1.08076603879872</c:v>
                </c:pt>
                <c:pt idx="11">
                  <c:v>1.01666555398285</c:v>
                </c:pt>
                <c:pt idx="12">
                  <c:v>1.009707350517628</c:v>
                </c:pt>
                <c:pt idx="13">
                  <c:v>1.23025415562202</c:v>
                </c:pt>
                <c:pt idx="14">
                  <c:v>1.095569289623388</c:v>
                </c:pt>
                <c:pt idx="15">
                  <c:v>1.0307642060911</c:v>
                </c:pt>
                <c:pt idx="16">
                  <c:v>1.018724363982958</c:v>
                </c:pt>
                <c:pt idx="17">
                  <c:v>1.324159674855713</c:v>
                </c:pt>
                <c:pt idx="18">
                  <c:v>1.3256800388011</c:v>
                </c:pt>
                <c:pt idx="19">
                  <c:v>1.01340499104692</c:v>
                </c:pt>
              </c:numCache>
            </c:numRef>
          </c:yVal>
          <c:smooth val="1"/>
        </c:ser>
        <c:ser>
          <c:idx val="1"/>
          <c:order val="1"/>
          <c:tx>
            <c:strRef>
              <c:f>wrf!$F$1</c:f>
              <c:strCache>
                <c:ptCount val="1"/>
                <c:pt idx="0">
                  <c:v>STFM</c:v>
                </c:pt>
              </c:strCache>
            </c:strRef>
          </c:tx>
          <c:spPr>
            <a:ln w="50800"/>
          </c:spPr>
          <c:marker>
            <c:symbol val="none"/>
          </c:marker>
          <c:xVal>
            <c:numRef>
              <c:f>wrf!$A$2:$A$21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wrf!$F$2:$F$21</c:f>
              <c:numCache>
                <c:formatCode>General</c:formatCode>
                <c:ptCount val="20"/>
                <c:pt idx="0">
                  <c:v>2.656440016637282</c:v>
                </c:pt>
                <c:pt idx="1">
                  <c:v>2.81355504007717</c:v>
                </c:pt>
                <c:pt idx="2">
                  <c:v>2.32302847226686</c:v>
                </c:pt>
                <c:pt idx="3">
                  <c:v>1.991257860431895</c:v>
                </c:pt>
                <c:pt idx="4">
                  <c:v>2.12433710318462</c:v>
                </c:pt>
                <c:pt idx="5">
                  <c:v>2.84722917549197</c:v>
                </c:pt>
                <c:pt idx="6">
                  <c:v>2.98441451910588</c:v>
                </c:pt>
                <c:pt idx="7">
                  <c:v>2.459440104166656</c:v>
                </c:pt>
                <c:pt idx="8">
                  <c:v>2.53970866093741</c:v>
                </c:pt>
                <c:pt idx="9">
                  <c:v>2.23877225617858</c:v>
                </c:pt>
                <c:pt idx="10">
                  <c:v>3.017371791513561</c:v>
                </c:pt>
                <c:pt idx="11">
                  <c:v>2.843692856757675</c:v>
                </c:pt>
                <c:pt idx="12">
                  <c:v>3.39510467789029</c:v>
                </c:pt>
                <c:pt idx="13">
                  <c:v>3.940155386015259</c:v>
                </c:pt>
                <c:pt idx="14">
                  <c:v>2.530820819138697</c:v>
                </c:pt>
                <c:pt idx="15">
                  <c:v>2.86863795520578</c:v>
                </c:pt>
                <c:pt idx="16">
                  <c:v>3.319054340155243</c:v>
                </c:pt>
                <c:pt idx="17">
                  <c:v>2.505177300861925</c:v>
                </c:pt>
                <c:pt idx="18">
                  <c:v>2.303338842814624</c:v>
                </c:pt>
                <c:pt idx="19">
                  <c:v>2.044527730065294</c:v>
                </c:pt>
              </c:numCache>
            </c:numRef>
          </c:yVal>
          <c:smooth val="1"/>
        </c:ser>
        <c:ser>
          <c:idx val="2"/>
          <c:order val="2"/>
          <c:tx>
            <c:strRef>
              <c:f>wrf!$J$1</c:f>
              <c:strCache>
                <c:ptCount val="1"/>
                <c:pt idx="0">
                  <c:v>MISE</c:v>
                </c:pt>
              </c:strCache>
            </c:strRef>
          </c:tx>
          <c:spPr>
            <a:ln w="50800"/>
          </c:spPr>
          <c:marker>
            <c:symbol val="none"/>
          </c:marker>
          <c:xVal>
            <c:numRef>
              <c:f>wrf!$A$2:$A$21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wrf!$J$2:$J$21</c:f>
              <c:numCache>
                <c:formatCode>General</c:formatCode>
                <c:ptCount val="20"/>
                <c:pt idx="0">
                  <c:v>1.00045479517373</c:v>
                </c:pt>
                <c:pt idx="1">
                  <c:v>1.00321679673082</c:v>
                </c:pt>
                <c:pt idx="2">
                  <c:v>1.75632267377905</c:v>
                </c:pt>
                <c:pt idx="3">
                  <c:v>1.069061357996457</c:v>
                </c:pt>
                <c:pt idx="4">
                  <c:v>0.997068727752715</c:v>
                </c:pt>
                <c:pt idx="5">
                  <c:v>1.00105094440737</c:v>
                </c:pt>
                <c:pt idx="6">
                  <c:v>1.00155632133834</c:v>
                </c:pt>
                <c:pt idx="7">
                  <c:v>0.998689936329357</c:v>
                </c:pt>
                <c:pt idx="8">
                  <c:v>1.05927806842527</c:v>
                </c:pt>
                <c:pt idx="9">
                  <c:v>1.3748048832551</c:v>
                </c:pt>
                <c:pt idx="10">
                  <c:v>1.055464260885957</c:v>
                </c:pt>
                <c:pt idx="11">
                  <c:v>1.000264337679547</c:v>
                </c:pt>
                <c:pt idx="12">
                  <c:v>1.00057449852774</c:v>
                </c:pt>
                <c:pt idx="13">
                  <c:v>1.06387037216579</c:v>
                </c:pt>
                <c:pt idx="14">
                  <c:v>1.01053726246315</c:v>
                </c:pt>
                <c:pt idx="15">
                  <c:v>0.988857256275845</c:v>
                </c:pt>
                <c:pt idx="16">
                  <c:v>1.000924482082296</c:v>
                </c:pt>
                <c:pt idx="17">
                  <c:v>0.922102577140819</c:v>
                </c:pt>
                <c:pt idx="18">
                  <c:v>1.09069830458023</c:v>
                </c:pt>
                <c:pt idx="19">
                  <c:v>1.00390743845787</c:v>
                </c:pt>
              </c:numCache>
            </c:numRef>
          </c:yVal>
          <c:smooth val="1"/>
        </c:ser>
        <c:dLbls>
          <c:showLegendKey val="0"/>
          <c:showVal val="0"/>
          <c:showCatName val="0"/>
          <c:showSerName val="0"/>
          <c:showPercent val="0"/>
          <c:showBubbleSize val="0"/>
        </c:dLbls>
        <c:axId val="1396084200"/>
        <c:axId val="1396087256"/>
      </c:scatterChart>
      <c:valAx>
        <c:axId val="1396084200"/>
        <c:scaling>
          <c:orientation val="minMax"/>
          <c:max val="100.0"/>
          <c:min val="0.0"/>
        </c:scaling>
        <c:delete val="0"/>
        <c:axPos val="b"/>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396087256"/>
        <c:crosses val="autoZero"/>
        <c:crossBetween val="midCat"/>
      </c:valAx>
      <c:valAx>
        <c:axId val="1396087256"/>
        <c:scaling>
          <c:orientation val="minMax"/>
          <c:max val="4.0"/>
          <c:min val="0.0"/>
        </c:scaling>
        <c:delete val="0"/>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396084200"/>
        <c:crosses val="autoZero"/>
        <c:crossBetween val="midCat"/>
      </c:valAx>
    </c:plotArea>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calculix!$B$1</c:f>
              <c:strCache>
                <c:ptCount val="1"/>
                <c:pt idx="0">
                  <c:v>Actual</c:v>
                </c:pt>
              </c:strCache>
            </c:strRef>
          </c:tx>
          <c:spPr>
            <a:ln w="50800"/>
          </c:spPr>
          <c:marker>
            <c:symbol val="none"/>
          </c:marker>
          <c:xVal>
            <c:numRef>
              <c:f>calculix!$A$2:$A$21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calculix!$B$2:$B$21</c:f>
              <c:numCache>
                <c:formatCode>General</c:formatCode>
                <c:ptCount val="20"/>
                <c:pt idx="0">
                  <c:v>1.03939288798511</c:v>
                </c:pt>
                <c:pt idx="1">
                  <c:v>1.043183126318032</c:v>
                </c:pt>
                <c:pt idx="2">
                  <c:v>1.025788794909458</c:v>
                </c:pt>
                <c:pt idx="3">
                  <c:v>1.035830957663977</c:v>
                </c:pt>
                <c:pt idx="4">
                  <c:v>1.03097900059752</c:v>
                </c:pt>
                <c:pt idx="5">
                  <c:v>1.03157900406753</c:v>
                </c:pt>
                <c:pt idx="6">
                  <c:v>1.03044955752286</c:v>
                </c:pt>
                <c:pt idx="7">
                  <c:v>1.02318101590664</c:v>
                </c:pt>
                <c:pt idx="8">
                  <c:v>1.022582923679774</c:v>
                </c:pt>
                <c:pt idx="9">
                  <c:v>1.015847129948092</c:v>
                </c:pt>
                <c:pt idx="10">
                  <c:v>1.05434496550998</c:v>
                </c:pt>
                <c:pt idx="11">
                  <c:v>1.032816619442178</c:v>
                </c:pt>
                <c:pt idx="12">
                  <c:v>1.075144615297758</c:v>
                </c:pt>
                <c:pt idx="13">
                  <c:v>1.06317434477371</c:v>
                </c:pt>
                <c:pt idx="14">
                  <c:v>1.051721588429116</c:v>
                </c:pt>
                <c:pt idx="15">
                  <c:v>1.05303082388049</c:v>
                </c:pt>
                <c:pt idx="16">
                  <c:v>1.02895902503752</c:v>
                </c:pt>
                <c:pt idx="17">
                  <c:v>1.03221505363492</c:v>
                </c:pt>
                <c:pt idx="18">
                  <c:v>1.0309855624409</c:v>
                </c:pt>
                <c:pt idx="19">
                  <c:v>1.02459624391007</c:v>
                </c:pt>
              </c:numCache>
            </c:numRef>
          </c:yVal>
          <c:smooth val="1"/>
        </c:ser>
        <c:ser>
          <c:idx val="1"/>
          <c:order val="1"/>
          <c:tx>
            <c:strRef>
              <c:f>calculix!$F$1</c:f>
              <c:strCache>
                <c:ptCount val="1"/>
                <c:pt idx="0">
                  <c:v>STFM</c:v>
                </c:pt>
              </c:strCache>
            </c:strRef>
          </c:tx>
          <c:spPr>
            <a:ln w="50800"/>
          </c:spPr>
          <c:marker>
            <c:symbol val="none"/>
          </c:marker>
          <c:xVal>
            <c:numRef>
              <c:f>calculix!$A$2:$A$21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calculix!$F$2:$F$21</c:f>
              <c:numCache>
                <c:formatCode>General</c:formatCode>
                <c:ptCount val="20"/>
                <c:pt idx="0">
                  <c:v>2.127627017334135</c:v>
                </c:pt>
                <c:pt idx="1">
                  <c:v>2.04141201568266</c:v>
                </c:pt>
                <c:pt idx="2">
                  <c:v>1.9127045877678</c:v>
                </c:pt>
                <c:pt idx="3">
                  <c:v>1.8201081827986</c:v>
                </c:pt>
                <c:pt idx="4">
                  <c:v>2.370764433804716</c:v>
                </c:pt>
                <c:pt idx="5">
                  <c:v>1.960940462646952</c:v>
                </c:pt>
                <c:pt idx="6">
                  <c:v>1.9558740799775</c:v>
                </c:pt>
                <c:pt idx="7">
                  <c:v>2.06195347773904</c:v>
                </c:pt>
                <c:pt idx="8">
                  <c:v>2.247652939386126</c:v>
                </c:pt>
                <c:pt idx="9">
                  <c:v>2.172999710917674</c:v>
                </c:pt>
                <c:pt idx="10">
                  <c:v>3.96729017251405</c:v>
                </c:pt>
                <c:pt idx="11">
                  <c:v>2.308382123628216</c:v>
                </c:pt>
                <c:pt idx="12">
                  <c:v>2.413779120847287</c:v>
                </c:pt>
                <c:pt idx="13">
                  <c:v>2.54768115942029</c:v>
                </c:pt>
                <c:pt idx="14">
                  <c:v>2.809258434539757</c:v>
                </c:pt>
                <c:pt idx="15">
                  <c:v>2.608696705622016</c:v>
                </c:pt>
                <c:pt idx="16">
                  <c:v>2.1794807005315</c:v>
                </c:pt>
                <c:pt idx="17">
                  <c:v>1.962650700082232</c:v>
                </c:pt>
                <c:pt idx="18">
                  <c:v>1.88708523219464</c:v>
                </c:pt>
                <c:pt idx="19">
                  <c:v>2.001116787453964</c:v>
                </c:pt>
              </c:numCache>
            </c:numRef>
          </c:yVal>
          <c:smooth val="1"/>
        </c:ser>
        <c:ser>
          <c:idx val="2"/>
          <c:order val="2"/>
          <c:tx>
            <c:strRef>
              <c:f>calculix!$J$1</c:f>
              <c:strCache>
                <c:ptCount val="1"/>
                <c:pt idx="0">
                  <c:v>MISE</c:v>
                </c:pt>
              </c:strCache>
            </c:strRef>
          </c:tx>
          <c:spPr>
            <a:ln w="50800"/>
          </c:spPr>
          <c:marker>
            <c:symbol val="none"/>
          </c:marker>
          <c:xVal>
            <c:numRef>
              <c:f>calculix!$A$2:$A$21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calculix!$J$2:$J$21</c:f>
              <c:numCache>
                <c:formatCode>General</c:formatCode>
                <c:ptCount val="20"/>
                <c:pt idx="0">
                  <c:v>1.01913443839868</c:v>
                </c:pt>
                <c:pt idx="1">
                  <c:v>1.00681118469838</c:v>
                </c:pt>
                <c:pt idx="2">
                  <c:v>1.01683155766385</c:v>
                </c:pt>
                <c:pt idx="3">
                  <c:v>0.982229358068787</c:v>
                </c:pt>
                <c:pt idx="4">
                  <c:v>1.03100197916131</c:v>
                </c:pt>
                <c:pt idx="5">
                  <c:v>0.968442298496008</c:v>
                </c:pt>
                <c:pt idx="6">
                  <c:v>1.00170202848099</c:v>
                </c:pt>
                <c:pt idx="7">
                  <c:v>1.017688792432186</c:v>
                </c:pt>
                <c:pt idx="8">
                  <c:v>0.994167258118607</c:v>
                </c:pt>
                <c:pt idx="9">
                  <c:v>1.00910189900192</c:v>
                </c:pt>
                <c:pt idx="10">
                  <c:v>1.03830290381817</c:v>
                </c:pt>
                <c:pt idx="11">
                  <c:v>1.02926582714483</c:v>
                </c:pt>
                <c:pt idx="12">
                  <c:v>1.02760580874143</c:v>
                </c:pt>
                <c:pt idx="13">
                  <c:v>1.01283767793104</c:v>
                </c:pt>
                <c:pt idx="14">
                  <c:v>1.02419132348202</c:v>
                </c:pt>
                <c:pt idx="15">
                  <c:v>1.023080067898702</c:v>
                </c:pt>
                <c:pt idx="16">
                  <c:v>0.996868638168658</c:v>
                </c:pt>
                <c:pt idx="17">
                  <c:v>1.02228860768824</c:v>
                </c:pt>
                <c:pt idx="18">
                  <c:v>0.895073692595148</c:v>
                </c:pt>
                <c:pt idx="19">
                  <c:v>1.01912779480806</c:v>
                </c:pt>
              </c:numCache>
            </c:numRef>
          </c:yVal>
          <c:smooth val="1"/>
        </c:ser>
        <c:dLbls>
          <c:showLegendKey val="0"/>
          <c:showVal val="0"/>
          <c:showCatName val="0"/>
          <c:showSerName val="0"/>
          <c:showPercent val="0"/>
          <c:showBubbleSize val="0"/>
        </c:dLbls>
        <c:axId val="-2135849704"/>
        <c:axId val="-2134960296"/>
      </c:scatterChart>
      <c:valAx>
        <c:axId val="-2135849704"/>
        <c:scaling>
          <c:orientation val="minMax"/>
          <c:max val="100.0"/>
          <c:min val="0.0"/>
        </c:scaling>
        <c:delete val="0"/>
        <c:axPos val="b"/>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2134960296"/>
        <c:crosses val="autoZero"/>
        <c:crossBetween val="midCat"/>
      </c:valAx>
      <c:valAx>
        <c:axId val="-2134960296"/>
        <c:scaling>
          <c:orientation val="minMax"/>
          <c:max val="4.0"/>
          <c:min val="0.0"/>
        </c:scaling>
        <c:delete val="0"/>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2135849704"/>
        <c:crosses val="autoZero"/>
        <c:crossBetween val="midCat"/>
      </c:valAx>
    </c:plotArea>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povray!$B$1</c:f>
              <c:strCache>
                <c:ptCount val="1"/>
                <c:pt idx="0">
                  <c:v>Actual</c:v>
                </c:pt>
              </c:strCache>
            </c:strRef>
          </c:tx>
          <c:spPr>
            <a:ln w="50800"/>
          </c:spPr>
          <c:marker>
            <c:symbol val="none"/>
          </c:marker>
          <c:xVal>
            <c:numRef>
              <c:f>povray!$A$2:$A$21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povray!$B$2:$B$21</c:f>
              <c:numCache>
                <c:formatCode>General</c:formatCode>
                <c:ptCount val="20"/>
                <c:pt idx="0">
                  <c:v>1.00082260610834</c:v>
                </c:pt>
                <c:pt idx="1">
                  <c:v>1.001097202682947</c:v>
                </c:pt>
                <c:pt idx="2">
                  <c:v>1.00292251290157</c:v>
                </c:pt>
                <c:pt idx="3">
                  <c:v>1.001414050902157</c:v>
                </c:pt>
                <c:pt idx="4">
                  <c:v>1.00159054082075</c:v>
                </c:pt>
                <c:pt idx="5">
                  <c:v>1.00147410524279</c:v>
                </c:pt>
                <c:pt idx="6">
                  <c:v>1.003790378340317</c:v>
                </c:pt>
                <c:pt idx="7">
                  <c:v>1.001600498157057</c:v>
                </c:pt>
                <c:pt idx="8">
                  <c:v>1.001121167334607</c:v>
                </c:pt>
                <c:pt idx="9">
                  <c:v>1.0034478670482</c:v>
                </c:pt>
                <c:pt idx="10">
                  <c:v>1.03907939940172</c:v>
                </c:pt>
                <c:pt idx="11">
                  <c:v>1.129717479570833</c:v>
                </c:pt>
                <c:pt idx="12">
                  <c:v>1.00135784844119</c:v>
                </c:pt>
                <c:pt idx="13">
                  <c:v>1.00175910473315</c:v>
                </c:pt>
                <c:pt idx="14">
                  <c:v>1.00191765745126</c:v>
                </c:pt>
                <c:pt idx="15">
                  <c:v>1.0019779622823</c:v>
                </c:pt>
                <c:pt idx="16">
                  <c:v>1.001201390955877</c:v>
                </c:pt>
                <c:pt idx="17">
                  <c:v>1.000770526928392</c:v>
                </c:pt>
                <c:pt idx="18">
                  <c:v>1.001065116032188</c:v>
                </c:pt>
                <c:pt idx="19">
                  <c:v>1.00115133747206</c:v>
                </c:pt>
              </c:numCache>
            </c:numRef>
          </c:yVal>
          <c:smooth val="1"/>
        </c:ser>
        <c:ser>
          <c:idx val="1"/>
          <c:order val="1"/>
          <c:tx>
            <c:strRef>
              <c:f>povray!$F$1</c:f>
              <c:strCache>
                <c:ptCount val="1"/>
                <c:pt idx="0">
                  <c:v>STFM</c:v>
                </c:pt>
              </c:strCache>
            </c:strRef>
          </c:tx>
          <c:spPr>
            <a:ln w="50800"/>
          </c:spPr>
          <c:marker>
            <c:symbol val="none"/>
          </c:marker>
          <c:xVal>
            <c:numRef>
              <c:f>povray!$A$2:$A$21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povray!$F$2:$F$21</c:f>
              <c:numCache>
                <c:formatCode>General</c:formatCode>
                <c:ptCount val="20"/>
                <c:pt idx="0">
                  <c:v>2.55867768595041</c:v>
                </c:pt>
                <c:pt idx="1">
                  <c:v>2.640117035110535</c:v>
                </c:pt>
                <c:pt idx="2">
                  <c:v>2.589698668535395</c:v>
                </c:pt>
                <c:pt idx="3">
                  <c:v>1.89242205244683</c:v>
                </c:pt>
                <c:pt idx="4">
                  <c:v>2.96350903059344</c:v>
                </c:pt>
                <c:pt idx="5">
                  <c:v>3.15232606010704</c:v>
                </c:pt>
                <c:pt idx="6">
                  <c:v>2.659034138218148</c:v>
                </c:pt>
                <c:pt idx="7">
                  <c:v>2.212392683837247</c:v>
                </c:pt>
                <c:pt idx="8">
                  <c:v>3.220452640402355</c:v>
                </c:pt>
                <c:pt idx="9">
                  <c:v>2.9928517682468</c:v>
                </c:pt>
                <c:pt idx="10">
                  <c:v>3.589796764827875</c:v>
                </c:pt>
                <c:pt idx="11">
                  <c:v>2.710656024010657</c:v>
                </c:pt>
                <c:pt idx="12">
                  <c:v>2.1336095265501</c:v>
                </c:pt>
                <c:pt idx="13">
                  <c:v>3.091463414634136</c:v>
                </c:pt>
                <c:pt idx="14">
                  <c:v>3.028910303928839</c:v>
                </c:pt>
                <c:pt idx="15">
                  <c:v>3.06375838926174</c:v>
                </c:pt>
                <c:pt idx="16">
                  <c:v>3.087298870249915</c:v>
                </c:pt>
                <c:pt idx="17">
                  <c:v>2.35543766578249</c:v>
                </c:pt>
                <c:pt idx="18">
                  <c:v>2.74636174636176</c:v>
                </c:pt>
                <c:pt idx="19">
                  <c:v>2.283411949685536</c:v>
                </c:pt>
              </c:numCache>
            </c:numRef>
          </c:yVal>
          <c:smooth val="1"/>
        </c:ser>
        <c:ser>
          <c:idx val="2"/>
          <c:order val="2"/>
          <c:tx>
            <c:strRef>
              <c:f>povray!$J$1</c:f>
              <c:strCache>
                <c:ptCount val="1"/>
                <c:pt idx="0">
                  <c:v>MISE</c:v>
                </c:pt>
              </c:strCache>
            </c:strRef>
          </c:tx>
          <c:spPr>
            <a:ln w="50800"/>
          </c:spPr>
          <c:marker>
            <c:symbol val="none"/>
          </c:marker>
          <c:xVal>
            <c:numRef>
              <c:f>povray!$A$2:$A$21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povray!$J$2:$J$21</c:f>
              <c:numCache>
                <c:formatCode>General</c:formatCode>
                <c:ptCount val="20"/>
                <c:pt idx="0">
                  <c:v>1.00020785094249</c:v>
                </c:pt>
                <c:pt idx="1">
                  <c:v>1.00019315136614</c:v>
                </c:pt>
                <c:pt idx="2">
                  <c:v>1.00147193412021</c:v>
                </c:pt>
                <c:pt idx="3">
                  <c:v>1.000313073954</c:v>
                </c:pt>
                <c:pt idx="4">
                  <c:v>1.000731285591868</c:v>
                </c:pt>
                <c:pt idx="5">
                  <c:v>0.999841239479819</c:v>
                </c:pt>
                <c:pt idx="6">
                  <c:v>1.00115923487445</c:v>
                </c:pt>
                <c:pt idx="7">
                  <c:v>0.999492126182001</c:v>
                </c:pt>
                <c:pt idx="8">
                  <c:v>0.996711367904898</c:v>
                </c:pt>
                <c:pt idx="9">
                  <c:v>1.001454287575237</c:v>
                </c:pt>
                <c:pt idx="10">
                  <c:v>0.990436471106449</c:v>
                </c:pt>
                <c:pt idx="11">
                  <c:v>0.864662118069068</c:v>
                </c:pt>
                <c:pt idx="12">
                  <c:v>1.00034953647515</c:v>
                </c:pt>
                <c:pt idx="13">
                  <c:v>1.00037479075057</c:v>
                </c:pt>
                <c:pt idx="14">
                  <c:v>1.00064580766845</c:v>
                </c:pt>
                <c:pt idx="15">
                  <c:v>0.994738892228323</c:v>
                </c:pt>
                <c:pt idx="16">
                  <c:v>0.999031857731131</c:v>
                </c:pt>
                <c:pt idx="17">
                  <c:v>0.998820896336556</c:v>
                </c:pt>
                <c:pt idx="18">
                  <c:v>1.000090882494638</c:v>
                </c:pt>
                <c:pt idx="19">
                  <c:v>1.00042170927373</c:v>
                </c:pt>
              </c:numCache>
            </c:numRef>
          </c:yVal>
          <c:smooth val="1"/>
        </c:ser>
        <c:dLbls>
          <c:showLegendKey val="0"/>
          <c:showVal val="0"/>
          <c:showCatName val="0"/>
          <c:showSerName val="0"/>
          <c:showPercent val="0"/>
          <c:showBubbleSize val="0"/>
        </c:dLbls>
        <c:axId val="1395682056"/>
        <c:axId val="1395685112"/>
      </c:scatterChart>
      <c:valAx>
        <c:axId val="1395682056"/>
        <c:scaling>
          <c:orientation val="minMax"/>
          <c:max val="100.0"/>
          <c:min val="0.0"/>
        </c:scaling>
        <c:delete val="0"/>
        <c:axPos val="b"/>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395685112"/>
        <c:crosses val="autoZero"/>
        <c:crossBetween val="midCat"/>
      </c:valAx>
      <c:valAx>
        <c:axId val="1395685112"/>
        <c:scaling>
          <c:orientation val="minMax"/>
        </c:scaling>
        <c:delete val="0"/>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395682056"/>
        <c:crosses val="autoZero"/>
        <c:crossBetween val="midCat"/>
      </c:valAx>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'All bars'!$B$1</c:f>
              <c:strCache>
                <c:ptCount val="1"/>
                <c:pt idx="0">
                  <c:v>AlwaysPrioritize</c:v>
                </c:pt>
              </c:strCache>
            </c:strRef>
          </c:tx>
          <c:invertIfNegative val="0"/>
          <c:cat>
            <c:strRef>
              <c:f>'All bars'!$A$2:$A$5</c:f>
              <c:strCache>
                <c:ptCount val="4"/>
                <c:pt idx="0">
                  <c:v>leslie3d</c:v>
                </c:pt>
                <c:pt idx="1">
                  <c:v>hmmer</c:v>
                </c:pt>
                <c:pt idx="2">
                  <c:v>lbm</c:v>
                </c:pt>
                <c:pt idx="3">
                  <c:v>omnetpp</c:v>
                </c:pt>
              </c:strCache>
            </c:strRef>
          </c:cat>
          <c:val>
            <c:numRef>
              <c:f>'All bars'!$B$2:$B$5</c:f>
              <c:numCache>
                <c:formatCode>General</c:formatCode>
                <c:ptCount val="4"/>
                <c:pt idx="0">
                  <c:v>1.930148933987083</c:v>
                </c:pt>
                <c:pt idx="1">
                  <c:v>2.510971879952344</c:v>
                </c:pt>
                <c:pt idx="2">
                  <c:v>2.815903071660278</c:v>
                </c:pt>
                <c:pt idx="3">
                  <c:v>2.73463167081948</c:v>
                </c:pt>
              </c:numCache>
            </c:numRef>
          </c:val>
        </c:ser>
        <c:ser>
          <c:idx val="1"/>
          <c:order val="1"/>
          <c:tx>
            <c:strRef>
              <c:f>'All bars'!$C$1</c:f>
              <c:strCache>
                <c:ptCount val="1"/>
                <c:pt idx="0">
                  <c:v>MISE-QoS-10/1</c:v>
                </c:pt>
              </c:strCache>
            </c:strRef>
          </c:tx>
          <c:invertIfNegative val="0"/>
          <c:cat>
            <c:strRef>
              <c:f>'All bars'!$A$2:$A$5</c:f>
              <c:strCache>
                <c:ptCount val="4"/>
                <c:pt idx="0">
                  <c:v>leslie3d</c:v>
                </c:pt>
                <c:pt idx="1">
                  <c:v>hmmer</c:v>
                </c:pt>
                <c:pt idx="2">
                  <c:v>lbm</c:v>
                </c:pt>
                <c:pt idx="3">
                  <c:v>omnetpp</c:v>
                </c:pt>
              </c:strCache>
            </c:strRef>
          </c:cat>
          <c:val>
            <c:numRef>
              <c:f>'All bars'!$C$2:$C$5</c:f>
              <c:numCache>
                <c:formatCode>General</c:formatCode>
                <c:ptCount val="4"/>
                <c:pt idx="0">
                  <c:v>2.83735213214196</c:v>
                </c:pt>
                <c:pt idx="1">
                  <c:v>2.27688672645557</c:v>
                </c:pt>
                <c:pt idx="2">
                  <c:v>2.05227054827582</c:v>
                </c:pt>
                <c:pt idx="3">
                  <c:v>2.01423290319735</c:v>
                </c:pt>
              </c:numCache>
            </c:numRef>
          </c:val>
        </c:ser>
        <c:ser>
          <c:idx val="2"/>
          <c:order val="2"/>
          <c:tx>
            <c:strRef>
              <c:f>'All bars'!$D$1</c:f>
              <c:strCache>
                <c:ptCount val="1"/>
                <c:pt idx="0">
                  <c:v>MISE-QoS-10/3</c:v>
                </c:pt>
              </c:strCache>
            </c:strRef>
          </c:tx>
          <c:invertIfNegative val="0"/>
          <c:cat>
            <c:strRef>
              <c:f>'All bars'!$A$2:$A$5</c:f>
              <c:strCache>
                <c:ptCount val="4"/>
                <c:pt idx="0">
                  <c:v>leslie3d</c:v>
                </c:pt>
                <c:pt idx="1">
                  <c:v>hmmer</c:v>
                </c:pt>
                <c:pt idx="2">
                  <c:v>lbm</c:v>
                </c:pt>
                <c:pt idx="3">
                  <c:v>omnetpp</c:v>
                </c:pt>
              </c:strCache>
            </c:strRef>
          </c:cat>
          <c:val>
            <c:numRef>
              <c:f>'All bars'!$D$2:$D$5</c:f>
              <c:numCache>
                <c:formatCode>General</c:formatCode>
                <c:ptCount val="4"/>
                <c:pt idx="0">
                  <c:v>2.697562298072675</c:v>
                </c:pt>
                <c:pt idx="1">
                  <c:v>2.31958879128995</c:v>
                </c:pt>
                <c:pt idx="2">
                  <c:v>2.12206409290917</c:v>
                </c:pt>
                <c:pt idx="3">
                  <c:v>2.084025635256728</c:v>
                </c:pt>
              </c:numCache>
            </c:numRef>
          </c:val>
        </c:ser>
        <c:ser>
          <c:idx val="3"/>
          <c:order val="3"/>
          <c:tx>
            <c:strRef>
              <c:f>'All bars'!$E$1</c:f>
              <c:strCache>
                <c:ptCount val="1"/>
                <c:pt idx="0">
                  <c:v>MISE-QoS-10/5</c:v>
                </c:pt>
              </c:strCache>
            </c:strRef>
          </c:tx>
          <c:invertIfNegative val="0"/>
          <c:cat>
            <c:strRef>
              <c:f>'All bars'!$A$2:$A$5</c:f>
              <c:strCache>
                <c:ptCount val="4"/>
                <c:pt idx="0">
                  <c:v>leslie3d</c:v>
                </c:pt>
                <c:pt idx="1">
                  <c:v>hmmer</c:v>
                </c:pt>
                <c:pt idx="2">
                  <c:v>lbm</c:v>
                </c:pt>
                <c:pt idx="3">
                  <c:v>omnetpp</c:v>
                </c:pt>
              </c:strCache>
            </c:strRef>
          </c:cat>
          <c:val>
            <c:numRef>
              <c:f>'All bars'!$E$2:$E$5</c:f>
              <c:numCache>
                <c:formatCode>General</c:formatCode>
                <c:ptCount val="4"/>
                <c:pt idx="0">
                  <c:v>2.012819285489023</c:v>
                </c:pt>
                <c:pt idx="1">
                  <c:v>2.5055989859393</c:v>
                </c:pt>
                <c:pt idx="2">
                  <c:v>2.659251868582101</c:v>
                </c:pt>
                <c:pt idx="3">
                  <c:v>2.55335329458502</c:v>
                </c:pt>
              </c:numCache>
            </c:numRef>
          </c:val>
        </c:ser>
        <c:ser>
          <c:idx val="4"/>
          <c:order val="4"/>
          <c:tx>
            <c:strRef>
              <c:f>'All bars'!$F$1</c:f>
              <c:strCache>
                <c:ptCount val="1"/>
                <c:pt idx="0">
                  <c:v>MISE-QoS-10/7</c:v>
                </c:pt>
              </c:strCache>
            </c:strRef>
          </c:tx>
          <c:invertIfNegative val="0"/>
          <c:cat>
            <c:strRef>
              <c:f>'All bars'!$A$2:$A$5</c:f>
              <c:strCache>
                <c:ptCount val="4"/>
                <c:pt idx="0">
                  <c:v>leslie3d</c:v>
                </c:pt>
                <c:pt idx="1">
                  <c:v>hmmer</c:v>
                </c:pt>
                <c:pt idx="2">
                  <c:v>lbm</c:v>
                </c:pt>
                <c:pt idx="3">
                  <c:v>omnetpp</c:v>
                </c:pt>
              </c:strCache>
            </c:strRef>
          </c:cat>
          <c:val>
            <c:numRef>
              <c:f>'All bars'!$F$2:$F$5</c:f>
              <c:numCache>
                <c:formatCode>General</c:formatCode>
                <c:ptCount val="4"/>
                <c:pt idx="0">
                  <c:v>1.906284821243774</c:v>
                </c:pt>
                <c:pt idx="1">
                  <c:v>2.50804358444114</c:v>
                </c:pt>
                <c:pt idx="2">
                  <c:v>2.801367185949298</c:v>
                </c:pt>
                <c:pt idx="3">
                  <c:v>2.66087870100393</c:v>
                </c:pt>
              </c:numCache>
            </c:numRef>
          </c:val>
        </c:ser>
        <c:ser>
          <c:idx val="5"/>
          <c:order val="5"/>
          <c:tx>
            <c:strRef>
              <c:f>'All bars'!$G$1</c:f>
              <c:strCache>
                <c:ptCount val="1"/>
                <c:pt idx="0">
                  <c:v>MISE-QoS-10/9</c:v>
                </c:pt>
              </c:strCache>
            </c:strRef>
          </c:tx>
          <c:invertIfNegative val="0"/>
          <c:cat>
            <c:strRef>
              <c:f>'All bars'!$A$2:$A$5</c:f>
              <c:strCache>
                <c:ptCount val="4"/>
                <c:pt idx="0">
                  <c:v>leslie3d</c:v>
                </c:pt>
                <c:pt idx="1">
                  <c:v>hmmer</c:v>
                </c:pt>
                <c:pt idx="2">
                  <c:v>lbm</c:v>
                </c:pt>
                <c:pt idx="3">
                  <c:v>omnetpp</c:v>
                </c:pt>
              </c:strCache>
            </c:strRef>
          </c:cat>
          <c:val>
            <c:numRef>
              <c:f>'All bars'!$G$2:$G$5</c:f>
              <c:numCache>
                <c:formatCode>General</c:formatCode>
                <c:ptCount val="4"/>
                <c:pt idx="0">
                  <c:v>1.906284821243774</c:v>
                </c:pt>
                <c:pt idx="1">
                  <c:v>2.50804358444114</c:v>
                </c:pt>
                <c:pt idx="2">
                  <c:v>2.801367185949298</c:v>
                </c:pt>
                <c:pt idx="3">
                  <c:v>2.66087870100393</c:v>
                </c:pt>
              </c:numCache>
            </c:numRef>
          </c:val>
        </c:ser>
        <c:dLbls>
          <c:showLegendKey val="0"/>
          <c:showVal val="0"/>
          <c:showCatName val="0"/>
          <c:showSerName val="0"/>
          <c:showPercent val="0"/>
          <c:showBubbleSize val="0"/>
        </c:dLbls>
        <c:gapWidth val="150"/>
        <c:axId val="1837528824"/>
        <c:axId val="1837532024"/>
      </c:barChart>
      <c:catAx>
        <c:axId val="1837528824"/>
        <c:scaling>
          <c:orientation val="minMax"/>
        </c:scaling>
        <c:delete val="0"/>
        <c:axPos val="b"/>
        <c:majorTickMark val="out"/>
        <c:minorTickMark val="none"/>
        <c:tickLblPos val="nextTo"/>
        <c:txPr>
          <a:bodyPr/>
          <a:lstStyle/>
          <a:p>
            <a:pPr>
              <a:defRPr sz="2000">
                <a:latin typeface="Tahoma" pitchFamily="34" charset="0"/>
                <a:ea typeface="Tahoma" pitchFamily="34" charset="0"/>
                <a:cs typeface="Tahoma" pitchFamily="34" charset="0"/>
              </a:defRPr>
            </a:pPr>
            <a:endParaRPr lang="en-US"/>
          </a:p>
        </c:txPr>
        <c:crossAx val="1837532024"/>
        <c:crosses val="autoZero"/>
        <c:auto val="1"/>
        <c:lblAlgn val="ctr"/>
        <c:lblOffset val="100"/>
        <c:noMultiLvlLbl val="0"/>
      </c:catAx>
      <c:valAx>
        <c:axId val="1837532024"/>
        <c:scaling>
          <c:orientation val="minMax"/>
        </c:scaling>
        <c:delete val="0"/>
        <c:axPos val="l"/>
        <c:majorGridlines/>
        <c:title>
          <c:tx>
            <c:rich>
              <a:bodyPr rot="-5400000" vert="horz"/>
              <a:lstStyle/>
              <a:p>
                <a:pPr>
                  <a:defRPr sz="2000">
                    <a:latin typeface="Tahoma" pitchFamily="34" charset="0"/>
                    <a:ea typeface="Tahoma" pitchFamily="34" charset="0"/>
                    <a:cs typeface="Tahoma" pitchFamily="34" charset="0"/>
                  </a:defRPr>
                </a:pPr>
                <a:r>
                  <a:rPr lang="en-US" sz="20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800">
                <a:latin typeface="Tahoma" pitchFamily="34" charset="0"/>
                <a:ea typeface="Tahoma" pitchFamily="34" charset="0"/>
                <a:cs typeface="Tahoma" pitchFamily="34" charset="0"/>
              </a:defRPr>
            </a:pPr>
            <a:endParaRPr lang="en-US"/>
          </a:p>
        </c:txPr>
        <c:crossAx val="1837528824"/>
        <c:crosses val="autoZero"/>
        <c:crossBetween val="between"/>
      </c:valAx>
    </c:plotArea>
    <c:legend>
      <c:legendPos val="r"/>
      <c:layout>
        <c:manualLayout>
          <c:xMode val="edge"/>
          <c:yMode val="edge"/>
          <c:x val="0.766826993712863"/>
          <c:y val="0.293744799456963"/>
          <c:w val="0.217011503241903"/>
          <c:h val="0.418339139889273"/>
        </c:manualLayout>
      </c:layout>
      <c:overlay val="0"/>
      <c:txPr>
        <a:bodyPr/>
        <a:lstStyle/>
        <a:p>
          <a:pPr>
            <a:defRPr sz="1800">
              <a:latin typeface="Tahoma" pitchFamily="34" charset="0"/>
              <a:ea typeface="Tahoma" pitchFamily="34" charset="0"/>
              <a:cs typeface="Tahoma" pitchFamily="34" charset="0"/>
            </a:defRPr>
          </a:pPr>
          <a:endParaRPr lang="en-US"/>
        </a:p>
      </c:txPr>
    </c:legend>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AlwaysPrioritize</c:v>
                </c:pt>
              </c:strCache>
            </c:strRef>
          </c:tx>
          <c:invertIfNegative val="0"/>
          <c:cat>
            <c:strRef>
              <c:f>Sheet1!$A$2:$A$6</c:f>
              <c:strCache>
                <c:ptCount val="5"/>
                <c:pt idx="0">
                  <c:v>0</c:v>
                </c:pt>
                <c:pt idx="1">
                  <c:v>1</c:v>
                </c:pt>
                <c:pt idx="2">
                  <c:v>2</c:v>
                </c:pt>
                <c:pt idx="3">
                  <c:v>3</c:v>
                </c:pt>
                <c:pt idx="4">
                  <c:v>Avg</c:v>
                </c:pt>
              </c:strCache>
            </c:strRef>
          </c:cat>
          <c:val>
            <c:numRef>
              <c:f>Sheet1!$B$2:$B$6</c:f>
              <c:numCache>
                <c:formatCode>General</c:formatCode>
                <c:ptCount val="5"/>
                <c:pt idx="0">
                  <c:v>1.29322917672054</c:v>
                </c:pt>
                <c:pt idx="1">
                  <c:v>0.926844068489744</c:v>
                </c:pt>
                <c:pt idx="2">
                  <c:v>0.63782507107321</c:v>
                </c:pt>
                <c:pt idx="3">
                  <c:v>0.472466893120055</c:v>
                </c:pt>
                <c:pt idx="4">
                  <c:v>0.832591302400001</c:v>
                </c:pt>
              </c:numCache>
            </c:numRef>
          </c:val>
        </c:ser>
        <c:ser>
          <c:idx val="1"/>
          <c:order val="1"/>
          <c:tx>
            <c:strRef>
              <c:f>Sheet1!$C$1</c:f>
              <c:strCache>
                <c:ptCount val="1"/>
                <c:pt idx="0">
                  <c:v>MISE-QoS-10/1</c:v>
                </c:pt>
              </c:strCache>
            </c:strRef>
          </c:tx>
          <c:invertIfNegative val="0"/>
          <c:cat>
            <c:strRef>
              <c:f>Sheet1!$A$2:$A$6</c:f>
              <c:strCache>
                <c:ptCount val="5"/>
                <c:pt idx="0">
                  <c:v>0</c:v>
                </c:pt>
                <c:pt idx="1">
                  <c:v>1</c:v>
                </c:pt>
                <c:pt idx="2">
                  <c:v>2</c:v>
                </c:pt>
                <c:pt idx="3">
                  <c:v>3</c:v>
                </c:pt>
                <c:pt idx="4">
                  <c:v>Avg</c:v>
                </c:pt>
              </c:strCache>
            </c:strRef>
          </c:cat>
          <c:val>
            <c:numRef>
              <c:f>Sheet1!$C$2:$C$6</c:f>
              <c:numCache>
                <c:formatCode>General</c:formatCode>
                <c:ptCount val="5"/>
                <c:pt idx="0">
                  <c:v>1.310453669432752</c:v>
                </c:pt>
                <c:pt idx="1">
                  <c:v>1.05145329267862</c:v>
                </c:pt>
                <c:pt idx="2">
                  <c:v>0.757076679996661</c:v>
                </c:pt>
                <c:pt idx="3">
                  <c:v>0.555997560017652</c:v>
                </c:pt>
                <c:pt idx="4">
                  <c:v>0.918745300500001</c:v>
                </c:pt>
              </c:numCache>
            </c:numRef>
          </c:val>
        </c:ser>
        <c:ser>
          <c:idx val="2"/>
          <c:order val="2"/>
          <c:tx>
            <c:strRef>
              <c:f>Sheet1!$D$1</c:f>
              <c:strCache>
                <c:ptCount val="1"/>
                <c:pt idx="0">
                  <c:v>MISE-QoS-10/3</c:v>
                </c:pt>
              </c:strCache>
            </c:strRef>
          </c:tx>
          <c:invertIfNegative val="0"/>
          <c:cat>
            <c:strRef>
              <c:f>Sheet1!$A$2:$A$6</c:f>
              <c:strCache>
                <c:ptCount val="5"/>
                <c:pt idx="0">
                  <c:v>0</c:v>
                </c:pt>
                <c:pt idx="1">
                  <c:v>1</c:v>
                </c:pt>
                <c:pt idx="2">
                  <c:v>2</c:v>
                </c:pt>
                <c:pt idx="3">
                  <c:v>3</c:v>
                </c:pt>
                <c:pt idx="4">
                  <c:v>Avg</c:v>
                </c:pt>
              </c:strCache>
            </c:strRef>
          </c:cat>
          <c:val>
            <c:numRef>
              <c:f>Sheet1!$D$2:$D$6</c:f>
              <c:numCache>
                <c:formatCode>General</c:formatCode>
                <c:ptCount val="5"/>
                <c:pt idx="0">
                  <c:v>1.310453669432752</c:v>
                </c:pt>
                <c:pt idx="1">
                  <c:v>1.047110556811712</c:v>
                </c:pt>
                <c:pt idx="2">
                  <c:v>0.75276405401656</c:v>
                </c:pt>
                <c:pt idx="3">
                  <c:v>0.549819650221851</c:v>
                </c:pt>
                <c:pt idx="4">
                  <c:v>0.9150369826</c:v>
                </c:pt>
              </c:numCache>
            </c:numRef>
          </c:val>
        </c:ser>
        <c:ser>
          <c:idx val="3"/>
          <c:order val="3"/>
          <c:tx>
            <c:strRef>
              <c:f>Sheet1!$E$1</c:f>
              <c:strCache>
                <c:ptCount val="1"/>
                <c:pt idx="0">
                  <c:v>MISE-QoS-10/5</c:v>
                </c:pt>
              </c:strCache>
            </c:strRef>
          </c:tx>
          <c:invertIfNegative val="0"/>
          <c:cat>
            <c:strRef>
              <c:f>Sheet1!$A$2:$A$6</c:f>
              <c:strCache>
                <c:ptCount val="5"/>
                <c:pt idx="0">
                  <c:v>0</c:v>
                </c:pt>
                <c:pt idx="1">
                  <c:v>1</c:v>
                </c:pt>
                <c:pt idx="2">
                  <c:v>2</c:v>
                </c:pt>
                <c:pt idx="3">
                  <c:v>3</c:v>
                </c:pt>
                <c:pt idx="4">
                  <c:v>Avg</c:v>
                </c:pt>
              </c:strCache>
            </c:strRef>
          </c:cat>
          <c:val>
            <c:numRef>
              <c:f>Sheet1!$E$2:$E$6</c:f>
              <c:numCache>
                <c:formatCode>General</c:formatCode>
                <c:ptCount val="5"/>
                <c:pt idx="0">
                  <c:v>1.310382965742243</c:v>
                </c:pt>
                <c:pt idx="1">
                  <c:v>1.026805163235262</c:v>
                </c:pt>
                <c:pt idx="2">
                  <c:v>0.714758361561599</c:v>
                </c:pt>
                <c:pt idx="3">
                  <c:v>0.517217147424015</c:v>
                </c:pt>
                <c:pt idx="4">
                  <c:v>0.8922909095</c:v>
                </c:pt>
              </c:numCache>
            </c:numRef>
          </c:val>
        </c:ser>
        <c:ser>
          <c:idx val="4"/>
          <c:order val="4"/>
          <c:tx>
            <c:strRef>
              <c:f>Sheet1!$F$1</c:f>
              <c:strCache>
                <c:ptCount val="1"/>
                <c:pt idx="0">
                  <c:v>MISE-QoS-10/7</c:v>
                </c:pt>
              </c:strCache>
            </c:strRef>
          </c:tx>
          <c:invertIfNegative val="0"/>
          <c:cat>
            <c:strRef>
              <c:f>Sheet1!$A$2:$A$6</c:f>
              <c:strCache>
                <c:ptCount val="5"/>
                <c:pt idx="0">
                  <c:v>0</c:v>
                </c:pt>
                <c:pt idx="1">
                  <c:v>1</c:v>
                </c:pt>
                <c:pt idx="2">
                  <c:v>2</c:v>
                </c:pt>
                <c:pt idx="3">
                  <c:v>3</c:v>
                </c:pt>
                <c:pt idx="4">
                  <c:v>Avg</c:v>
                </c:pt>
              </c:strCache>
            </c:strRef>
          </c:cat>
          <c:val>
            <c:numRef>
              <c:f>Sheet1!$F$2:$F$6</c:f>
              <c:numCache>
                <c:formatCode>General</c:formatCode>
                <c:ptCount val="5"/>
                <c:pt idx="0">
                  <c:v>1.31006877944003</c:v>
                </c:pt>
                <c:pt idx="1">
                  <c:v>0.962334776877536</c:v>
                </c:pt>
                <c:pt idx="2">
                  <c:v>0.654063444860211</c:v>
                </c:pt>
                <c:pt idx="3">
                  <c:v>0.475563137385586</c:v>
                </c:pt>
                <c:pt idx="4">
                  <c:v>0.8505075346</c:v>
                </c:pt>
              </c:numCache>
            </c:numRef>
          </c:val>
        </c:ser>
        <c:ser>
          <c:idx val="5"/>
          <c:order val="5"/>
          <c:tx>
            <c:strRef>
              <c:f>Sheet1!$G$1</c:f>
              <c:strCache>
                <c:ptCount val="1"/>
                <c:pt idx="0">
                  <c:v>MISE-QoS-10/9</c:v>
                </c:pt>
              </c:strCache>
            </c:strRef>
          </c:tx>
          <c:invertIfNegative val="0"/>
          <c:cat>
            <c:strRef>
              <c:f>Sheet1!$A$2:$A$6</c:f>
              <c:strCache>
                <c:ptCount val="5"/>
                <c:pt idx="0">
                  <c:v>0</c:v>
                </c:pt>
                <c:pt idx="1">
                  <c:v>1</c:v>
                </c:pt>
                <c:pt idx="2">
                  <c:v>2</c:v>
                </c:pt>
                <c:pt idx="3">
                  <c:v>3</c:v>
                </c:pt>
                <c:pt idx="4">
                  <c:v>Avg</c:v>
                </c:pt>
              </c:strCache>
            </c:strRef>
          </c:cat>
          <c:val>
            <c:numRef>
              <c:f>Sheet1!$G$2:$G$6</c:f>
              <c:numCache>
                <c:formatCode>General</c:formatCode>
                <c:ptCount val="5"/>
                <c:pt idx="0">
                  <c:v>1.29661949414668</c:v>
                </c:pt>
                <c:pt idx="1">
                  <c:v>0.928981341645282</c:v>
                </c:pt>
                <c:pt idx="2">
                  <c:v>0.642869532434491</c:v>
                </c:pt>
                <c:pt idx="3">
                  <c:v>0.471493507942133</c:v>
                </c:pt>
                <c:pt idx="4">
                  <c:v>0.834990969</c:v>
                </c:pt>
              </c:numCache>
            </c:numRef>
          </c:val>
        </c:ser>
        <c:dLbls>
          <c:showLegendKey val="0"/>
          <c:showVal val="0"/>
          <c:showCatName val="0"/>
          <c:showSerName val="0"/>
          <c:showPercent val="0"/>
          <c:showBubbleSize val="0"/>
        </c:dLbls>
        <c:gapWidth val="150"/>
        <c:axId val="1409849896"/>
        <c:axId val="1409856200"/>
      </c:barChart>
      <c:catAx>
        <c:axId val="1409849896"/>
        <c:scaling>
          <c:orientation val="minMax"/>
        </c:scaling>
        <c:delete val="0"/>
        <c:axPos val="b"/>
        <c:title>
          <c:tx>
            <c:rich>
              <a:bodyPr/>
              <a:lstStyle/>
              <a:p>
                <a:pPr>
                  <a:defRPr sz="2000">
                    <a:latin typeface="Tahoma" pitchFamily="34" charset="0"/>
                    <a:ea typeface="Tahoma" pitchFamily="34" charset="0"/>
                    <a:cs typeface="Tahoma" pitchFamily="34" charset="0"/>
                  </a:defRPr>
                </a:pPr>
                <a:r>
                  <a:rPr lang="en-US" sz="2000">
                    <a:latin typeface="Tahoma" pitchFamily="34" charset="0"/>
                    <a:ea typeface="Tahoma" pitchFamily="34" charset="0"/>
                    <a:cs typeface="Tahoma" pitchFamily="34" charset="0"/>
                  </a:rPr>
                  <a:t>Number</a:t>
                </a:r>
                <a:r>
                  <a:rPr lang="en-US" sz="2000" baseline="0">
                    <a:latin typeface="Tahoma" pitchFamily="34" charset="0"/>
                    <a:ea typeface="Tahoma" pitchFamily="34" charset="0"/>
                    <a:cs typeface="Tahoma" pitchFamily="34" charset="0"/>
                  </a:rPr>
                  <a:t> of Memory Intensive Applications</a:t>
                </a:r>
                <a:endParaRPr lang="en-US" sz="2000">
                  <a:latin typeface="Tahoma" pitchFamily="34" charset="0"/>
                  <a:ea typeface="Tahoma" pitchFamily="34" charset="0"/>
                  <a:cs typeface="Tahoma" pitchFamily="34" charset="0"/>
                </a:endParaRPr>
              </a:p>
            </c:rich>
          </c:tx>
          <c:layout>
            <c:manualLayout>
              <c:xMode val="edge"/>
              <c:yMode val="edge"/>
              <c:x val="0.113118102893177"/>
              <c:y val="0.884602114873778"/>
            </c:manualLayout>
          </c:layout>
          <c:overlay val="0"/>
        </c:title>
        <c:majorTickMark val="out"/>
        <c:minorTickMark val="none"/>
        <c:tickLblPos val="nextTo"/>
        <c:txPr>
          <a:bodyPr/>
          <a:lstStyle/>
          <a:p>
            <a:pPr>
              <a:defRPr sz="2000">
                <a:latin typeface="Tahoma" pitchFamily="34" charset="0"/>
                <a:ea typeface="Tahoma" pitchFamily="34" charset="0"/>
                <a:cs typeface="Tahoma" pitchFamily="34" charset="0"/>
              </a:defRPr>
            </a:pPr>
            <a:endParaRPr lang="en-US"/>
          </a:p>
        </c:txPr>
        <c:crossAx val="1409856200"/>
        <c:crosses val="autoZero"/>
        <c:auto val="1"/>
        <c:lblAlgn val="ctr"/>
        <c:lblOffset val="100"/>
        <c:noMultiLvlLbl val="0"/>
      </c:catAx>
      <c:valAx>
        <c:axId val="1409856200"/>
        <c:scaling>
          <c:orientation val="minMax"/>
        </c:scaling>
        <c:delete val="0"/>
        <c:axPos val="l"/>
        <c:majorGridlines/>
        <c:title>
          <c:tx>
            <c:rich>
              <a:bodyPr rot="-5400000" vert="horz"/>
              <a:lstStyle/>
              <a:p>
                <a:pPr>
                  <a:defRPr sz="2500">
                    <a:latin typeface="Tahoma" pitchFamily="34" charset="0"/>
                    <a:ea typeface="Tahoma" pitchFamily="34" charset="0"/>
                    <a:cs typeface="Tahoma" pitchFamily="34" charset="0"/>
                  </a:defRPr>
                </a:pPr>
                <a:r>
                  <a:rPr lang="en-US" sz="2500">
                    <a:latin typeface="Tahoma" pitchFamily="34" charset="0"/>
                    <a:ea typeface="Tahoma" pitchFamily="34" charset="0"/>
                    <a:cs typeface="Tahoma" pitchFamily="34" charset="0"/>
                  </a:rPr>
                  <a:t>Harmonic</a:t>
                </a:r>
                <a:r>
                  <a:rPr lang="en-US" sz="2500" baseline="0">
                    <a:latin typeface="Tahoma" pitchFamily="34" charset="0"/>
                    <a:ea typeface="Tahoma" pitchFamily="34" charset="0"/>
                    <a:cs typeface="Tahoma" pitchFamily="34" charset="0"/>
                  </a:rPr>
                  <a:t> Speedup</a:t>
                </a:r>
                <a:endParaRPr lang="en-US" sz="2500">
                  <a:latin typeface="Tahoma" pitchFamily="34" charset="0"/>
                  <a:ea typeface="Tahoma" pitchFamily="34" charset="0"/>
                  <a:cs typeface="Tahoma" pitchFamily="34" charset="0"/>
                </a:endParaRPr>
              </a:p>
            </c:rich>
          </c:tx>
          <c:layout/>
          <c:overlay val="0"/>
        </c:title>
        <c:numFmt formatCode="General" sourceLinked="1"/>
        <c:majorTickMark val="out"/>
        <c:minorTickMark val="none"/>
        <c:tickLblPos val="nextTo"/>
        <c:txPr>
          <a:bodyPr/>
          <a:lstStyle/>
          <a:p>
            <a:pPr>
              <a:defRPr sz="2000">
                <a:latin typeface="Tahoma" pitchFamily="34" charset="0"/>
                <a:ea typeface="Tahoma" pitchFamily="34" charset="0"/>
                <a:cs typeface="Tahoma" pitchFamily="34" charset="0"/>
              </a:defRPr>
            </a:pPr>
            <a:endParaRPr lang="en-US"/>
          </a:p>
        </c:txPr>
        <c:crossAx val="1409849896"/>
        <c:crosses val="autoZero"/>
        <c:crossBetween val="between"/>
      </c:valAx>
    </c:plotArea>
    <c:legend>
      <c:legendPos val="r"/>
      <c:layout/>
      <c:overlay val="0"/>
      <c:txPr>
        <a:bodyPr/>
        <a:lstStyle/>
        <a:p>
          <a:pPr>
            <a:defRPr sz="2000">
              <a:latin typeface="Tahoma" pitchFamily="34" charset="0"/>
              <a:ea typeface="Tahoma" pitchFamily="34" charset="0"/>
              <a:cs typeface="Tahoma" pitchFamily="34" charset="0"/>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006600"/>
              </a:solidFill>
              <a:ln>
                <a:noFill/>
              </a:ln>
            </c:spPr>
          </c:dPt>
          <c:dPt>
            <c:idx val="1"/>
            <c:invertIfNegative val="0"/>
            <c:bubble3D val="0"/>
            <c:spPr>
              <a:solidFill>
                <a:srgbClr val="FF0000"/>
              </a:solidFill>
              <a:ln>
                <a:noFill/>
              </a:ln>
            </c:spPr>
          </c:dPt>
          <c:cat>
            <c:strRef>
              <c:f>Sheet1!$A$2:$A$3</c:f>
              <c:strCache>
                <c:ptCount val="2"/>
                <c:pt idx="0">
                  <c:v>random-access</c:v>
                </c:pt>
                <c:pt idx="1">
                  <c:v>streaming</c:v>
                </c:pt>
              </c:strCache>
            </c:strRef>
          </c:cat>
          <c:val>
            <c:numRef>
              <c:f>Sheet1!$B$2:$B$3</c:f>
              <c:numCache>
                <c:formatCode>General</c:formatCode>
                <c:ptCount val="2"/>
                <c:pt idx="0">
                  <c:v>11.0</c:v>
                </c:pt>
                <c:pt idx="1">
                  <c:v>1.0</c:v>
                </c:pt>
              </c:numCache>
            </c:numRef>
          </c:val>
        </c:ser>
        <c:dLbls>
          <c:showLegendKey val="0"/>
          <c:showVal val="0"/>
          <c:showCatName val="0"/>
          <c:showSerName val="0"/>
          <c:showPercent val="0"/>
          <c:showBubbleSize val="0"/>
        </c:dLbls>
        <c:gapWidth val="50"/>
        <c:axId val="1395812888"/>
        <c:axId val="1395815896"/>
      </c:barChart>
      <c:catAx>
        <c:axId val="1395812888"/>
        <c:scaling>
          <c:orientation val="minMax"/>
        </c:scaling>
        <c:delete val="0"/>
        <c:axPos val="b"/>
        <c:numFmt formatCode="General" sourceLinked="0"/>
        <c:majorTickMark val="cross"/>
        <c:minorTickMark val="none"/>
        <c:tickLblPos val="low"/>
        <c:txPr>
          <a:bodyPr anchor="t" anchorCtr="0"/>
          <a:lstStyle/>
          <a:p>
            <a:pPr>
              <a:lnSpc>
                <a:spcPct val="100000"/>
              </a:lnSpc>
              <a:defRPr sz="1800" b="0" i="0"/>
            </a:pPr>
            <a:endParaRPr lang="en-US"/>
          </a:p>
        </c:txPr>
        <c:crossAx val="1395815896"/>
        <c:crosses val="autoZero"/>
        <c:auto val="1"/>
        <c:lblAlgn val="ctr"/>
        <c:lblOffset val="0"/>
        <c:noMultiLvlLbl val="0"/>
      </c:catAx>
      <c:valAx>
        <c:axId val="1395815896"/>
        <c:scaling>
          <c:orientation val="minMax"/>
          <c:max val="14.0"/>
        </c:scaling>
        <c:delete val="0"/>
        <c:axPos val="l"/>
        <c:majorGridlines>
          <c:spPr>
            <a:ln>
              <a:solidFill>
                <a:schemeClr val="tx1">
                  <a:lumMod val="50000"/>
                  <a:lumOff val="50000"/>
                </a:schemeClr>
              </a:solidFill>
              <a:prstDash val="solid"/>
            </a:ln>
          </c:spPr>
        </c:majorGridlines>
        <c:title>
          <c:tx>
            <c:rich>
              <a:bodyPr rot="-5400000" vert="horz"/>
              <a:lstStyle/>
              <a:p>
                <a:pPr>
                  <a:defRPr sz="1800" b="0"/>
                </a:pPr>
                <a:r>
                  <a:rPr lang="en-US" sz="1800" b="0" dirty="0" smtClean="0"/>
                  <a:t>Slowdown</a:t>
                </a:r>
                <a:endParaRPr lang="en-US" sz="1800" b="0" dirty="0"/>
              </a:p>
            </c:rich>
          </c:tx>
          <c:layout/>
          <c:overlay val="0"/>
        </c:title>
        <c:numFmt formatCode="General" sourceLinked="1"/>
        <c:majorTickMark val="in"/>
        <c:minorTickMark val="none"/>
        <c:tickLblPos val="nextTo"/>
        <c:txPr>
          <a:bodyPr/>
          <a:lstStyle/>
          <a:p>
            <a:pPr>
              <a:defRPr sz="1200"/>
            </a:pPr>
            <a:endParaRPr lang="en-US"/>
          </a:p>
        </c:txPr>
        <c:crossAx val="1395812888"/>
        <c:crosses val="autoZero"/>
        <c:crossBetween val="between"/>
        <c:majorUnit val="2.0"/>
      </c:valAx>
      <c:spPr>
        <a:noFill/>
        <a:ln>
          <a:prstDash val="solid"/>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006600"/>
              </a:solidFill>
              <a:ln>
                <a:noFill/>
              </a:ln>
            </c:spPr>
          </c:dPt>
          <c:dPt>
            <c:idx val="1"/>
            <c:invertIfNegative val="0"/>
            <c:bubble3D val="0"/>
            <c:spPr>
              <a:solidFill>
                <a:srgbClr val="FF0000"/>
              </a:solidFill>
              <a:ln>
                <a:noFill/>
              </a:ln>
            </c:spPr>
          </c:dPt>
          <c:cat>
            <c:strRef>
              <c:f>Sheet1!$A$2:$A$3</c:f>
              <c:strCache>
                <c:ptCount val="2"/>
                <c:pt idx="0">
                  <c:v>random-access</c:v>
                </c:pt>
                <c:pt idx="1">
                  <c:v>streaming</c:v>
                </c:pt>
              </c:strCache>
            </c:strRef>
          </c:cat>
          <c:val>
            <c:numRef>
              <c:f>Sheet1!$B$2:$B$3</c:f>
              <c:numCache>
                <c:formatCode>General</c:formatCode>
                <c:ptCount val="2"/>
                <c:pt idx="0">
                  <c:v>1.0</c:v>
                </c:pt>
                <c:pt idx="1">
                  <c:v>7.0</c:v>
                </c:pt>
              </c:numCache>
            </c:numRef>
          </c:val>
        </c:ser>
        <c:dLbls>
          <c:showLegendKey val="0"/>
          <c:showVal val="0"/>
          <c:showCatName val="0"/>
          <c:showSerName val="0"/>
          <c:showPercent val="0"/>
          <c:showBubbleSize val="0"/>
        </c:dLbls>
        <c:gapWidth val="50"/>
        <c:axId val="2044618712"/>
        <c:axId val="2044327096"/>
      </c:barChart>
      <c:catAx>
        <c:axId val="2044618712"/>
        <c:scaling>
          <c:orientation val="minMax"/>
        </c:scaling>
        <c:delete val="0"/>
        <c:axPos val="b"/>
        <c:numFmt formatCode="General" sourceLinked="0"/>
        <c:majorTickMark val="cross"/>
        <c:minorTickMark val="none"/>
        <c:tickLblPos val="low"/>
        <c:txPr>
          <a:bodyPr anchor="t" anchorCtr="0"/>
          <a:lstStyle/>
          <a:p>
            <a:pPr>
              <a:lnSpc>
                <a:spcPct val="100000"/>
              </a:lnSpc>
              <a:defRPr sz="1800" b="0" i="0"/>
            </a:pPr>
            <a:endParaRPr lang="en-US"/>
          </a:p>
        </c:txPr>
        <c:crossAx val="2044327096"/>
        <c:crosses val="autoZero"/>
        <c:auto val="1"/>
        <c:lblAlgn val="ctr"/>
        <c:lblOffset val="0"/>
        <c:noMultiLvlLbl val="0"/>
      </c:catAx>
      <c:valAx>
        <c:axId val="2044327096"/>
        <c:scaling>
          <c:orientation val="minMax"/>
          <c:max val="14.0"/>
        </c:scaling>
        <c:delete val="0"/>
        <c:axPos val="l"/>
        <c:majorGridlines>
          <c:spPr>
            <a:ln>
              <a:solidFill>
                <a:schemeClr val="tx1">
                  <a:lumMod val="50000"/>
                  <a:lumOff val="50000"/>
                </a:schemeClr>
              </a:solidFill>
              <a:prstDash val="solid"/>
            </a:ln>
          </c:spPr>
        </c:majorGridlines>
        <c:title>
          <c:tx>
            <c:rich>
              <a:bodyPr rot="-5400000" vert="horz"/>
              <a:lstStyle/>
              <a:p>
                <a:pPr>
                  <a:defRPr sz="1800" b="0"/>
                </a:pPr>
                <a:r>
                  <a:rPr lang="en-US" sz="1800" b="0" dirty="0" smtClean="0"/>
                  <a:t>Slowdown</a:t>
                </a:r>
                <a:endParaRPr lang="en-US" sz="1800" b="0" dirty="0"/>
              </a:p>
            </c:rich>
          </c:tx>
          <c:layout/>
          <c:overlay val="0"/>
        </c:title>
        <c:numFmt formatCode="General" sourceLinked="1"/>
        <c:majorTickMark val="in"/>
        <c:minorTickMark val="none"/>
        <c:tickLblPos val="nextTo"/>
        <c:txPr>
          <a:bodyPr/>
          <a:lstStyle/>
          <a:p>
            <a:pPr>
              <a:defRPr sz="1200"/>
            </a:pPr>
            <a:endParaRPr lang="en-US"/>
          </a:p>
        </c:txPr>
        <c:crossAx val="2044618712"/>
        <c:crosses val="autoZero"/>
        <c:crossBetween val="between"/>
        <c:majorUnit val="2.0"/>
      </c:valAx>
      <c:spPr>
        <a:noFill/>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FRFCFS</c:v>
                </c:pt>
              </c:strCache>
            </c:strRef>
          </c:tx>
          <c:spPr>
            <a:ln w="28575">
              <a:noFill/>
            </a:ln>
          </c:spPr>
          <c:marker>
            <c:symbol val="diamond"/>
            <c:size val="16"/>
            <c:spPr>
              <a:solidFill>
                <a:prstClr val="black"/>
              </a:solidFill>
              <a:ln>
                <a:solidFill>
                  <a:schemeClr val="tx1"/>
                </a:solidFill>
              </a:ln>
            </c:spPr>
          </c:marker>
          <c:dLbls>
            <c:txPr>
              <a:bodyPr anchor="ctr" anchorCtr="0"/>
              <a:lstStyle/>
              <a:p>
                <a:pPr>
                  <a:defRPr sz="2000" b="1"/>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Sheet1!$B$2:$B$6</c:f>
              <c:numCache>
                <c:formatCode>General</c:formatCode>
                <c:ptCount val="5"/>
                <c:pt idx="0">
                  <c:v>14.18</c:v>
                </c:pt>
              </c:numCache>
            </c:numRef>
          </c:yVal>
          <c:smooth val="0"/>
        </c:ser>
        <c:ser>
          <c:idx val="1"/>
          <c:order val="1"/>
          <c:tx>
            <c:strRef>
              <c:f>Sheet1!$C$1</c:f>
              <c:strCache>
                <c:ptCount val="1"/>
                <c:pt idx="0">
                  <c:v>STFM</c:v>
                </c:pt>
              </c:strCache>
            </c:strRef>
          </c:tx>
          <c:spPr>
            <a:ln w="28575">
              <a:noFill/>
            </a:ln>
          </c:spPr>
          <c:marker>
            <c:symbol val="square"/>
            <c:size val="16"/>
            <c:spPr>
              <a:solidFill>
                <a:srgbClr val="00B050"/>
              </a:solidFill>
              <a:ln>
                <a:solidFill>
                  <a:srgbClr val="00B050"/>
                </a:solidFill>
              </a:ln>
            </c:spPr>
          </c:marker>
          <c:dLbls>
            <c:txPr>
              <a:bodyPr/>
              <a:lstStyle/>
              <a:p>
                <a:pPr>
                  <a:defRPr sz="2000" b="1">
                    <a:solidFill>
                      <a:srgbClr val="00B05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Sheet1!$C$2:$C$6</c:f>
              <c:numCache>
                <c:formatCode>General</c:formatCode>
                <c:ptCount val="5"/>
                <c:pt idx="1">
                  <c:v>9.245</c:v>
                </c:pt>
              </c:numCache>
            </c:numRef>
          </c:yVal>
          <c:smooth val="0"/>
        </c:ser>
        <c:ser>
          <c:idx val="2"/>
          <c:order val="2"/>
          <c:tx>
            <c:strRef>
              <c:f>Sheet1!$D$1</c:f>
              <c:strCache>
                <c:ptCount val="1"/>
                <c:pt idx="0">
                  <c:v>PAR-BS</c:v>
                </c:pt>
              </c:strCache>
            </c:strRef>
          </c:tx>
          <c:spPr>
            <a:ln w="28575">
              <a:noFill/>
            </a:ln>
          </c:spPr>
          <c:marker>
            <c:symbol val="triangle"/>
            <c:size val="16"/>
            <c:spPr>
              <a:solidFill>
                <a:schemeClr val="tx2"/>
              </a:solidFill>
              <a:ln>
                <a:solidFill>
                  <a:schemeClr val="tx2"/>
                </a:solidFill>
              </a:ln>
            </c:spPr>
          </c:marker>
          <c:dLbls>
            <c:txPr>
              <a:bodyPr/>
              <a:lstStyle/>
              <a:p>
                <a:pPr>
                  <a:defRPr sz="2000" b="1">
                    <a:solidFill>
                      <a:schemeClr val="tx2"/>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Sheet1!$D$2:$D$6</c:f>
              <c:numCache>
                <c:formatCode>General</c:formatCode>
                <c:ptCount val="5"/>
                <c:pt idx="2">
                  <c:v>7.418</c:v>
                </c:pt>
              </c:numCache>
            </c:numRef>
          </c:yVal>
          <c:smooth val="0"/>
        </c:ser>
        <c:ser>
          <c:idx val="3"/>
          <c:order val="3"/>
          <c:tx>
            <c:strRef>
              <c:f>Sheet1!$E$1</c:f>
              <c:strCache>
                <c:ptCount val="1"/>
                <c:pt idx="0">
                  <c:v>ATLAS</c:v>
                </c:pt>
              </c:strCache>
            </c:strRef>
          </c:tx>
          <c:spPr>
            <a:ln w="28575">
              <a:noFill/>
            </a:ln>
          </c:spPr>
          <c:marker>
            <c:symbol val="circle"/>
            <c:size val="16"/>
            <c:spPr>
              <a:solidFill>
                <a:srgbClr val="FF0000"/>
              </a:solidFill>
              <a:ln>
                <a:solidFill>
                  <a:srgbClr val="FF0000"/>
                </a:solidFill>
              </a:ln>
            </c:spPr>
          </c:marker>
          <c:dLbls>
            <c:txPr>
              <a:bodyPr/>
              <a:lstStyle/>
              <a:p>
                <a:pPr>
                  <a:defRPr sz="2000" b="1">
                    <a:solidFill>
                      <a:srgbClr val="FF000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Sheet1!$E$2:$E$6</c:f>
              <c:numCache>
                <c:formatCode>General</c:formatCode>
                <c:ptCount val="5"/>
                <c:pt idx="3">
                  <c:v>11.52</c:v>
                </c:pt>
              </c:numCache>
            </c:numRef>
          </c:yVal>
          <c:smooth val="0"/>
        </c:ser>
        <c:ser>
          <c:idx val="4"/>
          <c:order val="4"/>
          <c:tx>
            <c:strRef>
              <c:f>Sheet1!$F$1</c:f>
              <c:strCache>
                <c:ptCount val="1"/>
                <c:pt idx="0">
                  <c:v>TCM</c:v>
                </c:pt>
              </c:strCache>
            </c:strRef>
          </c:tx>
          <c:spPr>
            <a:ln w="28575">
              <a:noFill/>
            </a:ln>
          </c:spPr>
          <c:marker>
            <c:symbol val="square"/>
            <c:size val="22"/>
            <c:spPr>
              <a:blipFill>
                <a:blip xmlns:r="http://schemas.openxmlformats.org/officeDocument/2006/relationships" r:embed="rId1"/>
                <a:stretch>
                  <a:fillRect/>
                </a:stretch>
              </a:blipFill>
              <a:ln w="0">
                <a:noFill/>
              </a:ln>
            </c:spPr>
          </c:marker>
          <c:dLbls>
            <c:txPr>
              <a:bodyPr/>
              <a:lstStyle/>
              <a:p>
                <a:pPr>
                  <a:defRPr sz="2000" b="1">
                    <a:solidFill>
                      <a:schemeClr val="accent6">
                        <a:lumMod val="75000"/>
                      </a:schemeClr>
                    </a:solidFill>
                  </a:defRPr>
                </a:pPr>
                <a:endParaRPr lang="en-US"/>
              </a:p>
            </c:txPr>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Sheet1!$F$2:$F$6</c:f>
              <c:numCache>
                <c:formatCode>General</c:formatCode>
                <c:ptCount val="5"/>
                <c:pt idx="4">
                  <c:v>7.074</c:v>
                </c:pt>
              </c:numCache>
            </c:numRef>
          </c:yVal>
          <c:smooth val="0"/>
        </c:ser>
        <c:dLbls>
          <c:showLegendKey val="0"/>
          <c:showVal val="0"/>
          <c:showCatName val="0"/>
          <c:showSerName val="0"/>
          <c:showPercent val="0"/>
          <c:showBubbleSize val="0"/>
        </c:dLbls>
        <c:axId val="2043874104"/>
        <c:axId val="2043914328"/>
      </c:scatterChart>
      <c:valAx>
        <c:axId val="2043874104"/>
        <c:scaling>
          <c:orientation val="minMax"/>
          <c:max val="10.0"/>
          <c:min val="7.5"/>
        </c:scaling>
        <c:delete val="0"/>
        <c:axPos val="b"/>
        <c:title>
          <c:tx>
            <c:rich>
              <a:bodyPr/>
              <a:lstStyle/>
              <a:p>
                <a:pPr>
                  <a:defRPr b="0"/>
                </a:pPr>
                <a:r>
                  <a:rPr lang="en-US" b="0" dirty="0" smtClean="0"/>
                  <a:t>Weighted Speedup</a:t>
                </a:r>
                <a:endParaRPr lang="en-US" b="0" dirty="0"/>
              </a:p>
            </c:rich>
          </c:tx>
          <c:layout>
            <c:manualLayout>
              <c:xMode val="edge"/>
              <c:yMode val="edge"/>
              <c:x val="0.406909448818898"/>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043914328"/>
        <c:crosses val="autoZero"/>
        <c:crossBetween val="midCat"/>
      </c:valAx>
      <c:valAx>
        <c:axId val="2043914328"/>
        <c:scaling>
          <c:orientation val="minMax"/>
          <c:max val="16.0"/>
          <c:min val="4.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043874104"/>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Sheet1!$C$1</c:f>
              <c:strCache>
                <c:ptCount val="1"/>
                <c:pt idx="0">
                  <c:v>FRFCFS</c:v>
                </c:pt>
              </c:strCache>
            </c:strRef>
          </c:tx>
          <c:spPr>
            <a:ln w="28575">
              <a:solidFill>
                <a:schemeClr val="tx1"/>
              </a:solidFill>
            </a:ln>
          </c:spPr>
          <c:marker>
            <c:symbol val="diamond"/>
            <c:size val="12"/>
            <c:spPr>
              <a:solidFill>
                <a:prstClr val="black"/>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Sheet1!$C$3:$C$33</c:f>
              <c:numCache>
                <c:formatCode>General</c:formatCode>
                <c:ptCount val="31"/>
                <c:pt idx="0">
                  <c:v>9.825</c:v>
                </c:pt>
                <c:pt idx="1">
                  <c:v>6.73</c:v>
                </c:pt>
                <c:pt idx="2">
                  <c:v>5.84</c:v>
                </c:pt>
                <c:pt idx="3">
                  <c:v>5.38</c:v>
                </c:pt>
                <c:pt idx="4">
                  <c:v>5.0</c:v>
                </c:pt>
                <c:pt idx="5">
                  <c:v>5.07</c:v>
                </c:pt>
                <c:pt idx="6">
                  <c:v>5.5</c:v>
                </c:pt>
                <c:pt idx="7">
                  <c:v>5.73</c:v>
                </c:pt>
              </c:numCache>
            </c:numRef>
          </c:yVal>
          <c:smooth val="0"/>
        </c:ser>
        <c:ser>
          <c:idx val="1"/>
          <c:order val="1"/>
          <c:tx>
            <c:strRef>
              <c:f>Sheet1!$D$1</c:f>
              <c:strCache>
                <c:ptCount val="1"/>
                <c:pt idx="0">
                  <c:v>STFM</c:v>
                </c:pt>
              </c:strCache>
            </c:strRef>
          </c:tx>
          <c:spPr>
            <a:ln w="28575">
              <a:solidFill>
                <a:srgbClr val="00B050"/>
              </a:solidFill>
            </a:ln>
          </c:spPr>
          <c:marker>
            <c:symbol val="square"/>
            <c:size val="10"/>
            <c:spPr>
              <a:solidFill>
                <a:srgbClr val="00B05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Sheet1!$D$3:$D$33</c:f>
              <c:numCache>
                <c:formatCode>General</c:formatCode>
                <c:ptCount val="31"/>
                <c:pt idx="8">
                  <c:v>5.949</c:v>
                </c:pt>
                <c:pt idx="9">
                  <c:v>6.214999999999995</c:v>
                </c:pt>
                <c:pt idx="10">
                  <c:v>6.423</c:v>
                </c:pt>
                <c:pt idx="11">
                  <c:v>6.923</c:v>
                </c:pt>
                <c:pt idx="12">
                  <c:v>6.953</c:v>
                </c:pt>
                <c:pt idx="13">
                  <c:v>7.262999999999995</c:v>
                </c:pt>
              </c:numCache>
            </c:numRef>
          </c:yVal>
          <c:smooth val="0"/>
        </c:ser>
        <c:ser>
          <c:idx val="2"/>
          <c:order val="2"/>
          <c:tx>
            <c:strRef>
              <c:f>Sheet1!$E$1</c:f>
              <c:strCache>
                <c:ptCount val="1"/>
                <c:pt idx="0">
                  <c:v>PAR-BS</c:v>
                </c:pt>
              </c:strCache>
            </c:strRef>
          </c:tx>
          <c:spPr>
            <a:ln w="28575">
              <a:solidFill>
                <a:srgbClr val="1F497D"/>
              </a:solidFill>
            </a:ln>
          </c:spPr>
          <c:marker>
            <c:symbol val="triangle"/>
            <c:size val="10"/>
            <c:spPr>
              <a:solidFill>
                <a:schemeClr val="tx2"/>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Sheet1!$E$3:$E$33</c:f>
              <c:numCache>
                <c:formatCode>General</c:formatCode>
                <c:ptCount val="31"/>
                <c:pt idx="14">
                  <c:v>5.999</c:v>
                </c:pt>
                <c:pt idx="15">
                  <c:v>5.449</c:v>
                </c:pt>
                <c:pt idx="16">
                  <c:v>5.423</c:v>
                </c:pt>
                <c:pt idx="17">
                  <c:v>5.075</c:v>
                </c:pt>
                <c:pt idx="18">
                  <c:v>4.905</c:v>
                </c:pt>
                <c:pt idx="19">
                  <c:v>4.819999999999998</c:v>
                </c:pt>
              </c:numCache>
            </c:numRef>
          </c:yVal>
          <c:smooth val="0"/>
        </c:ser>
        <c:ser>
          <c:idx val="3"/>
          <c:order val="3"/>
          <c:tx>
            <c:strRef>
              <c:f>Sheet1!$F$1</c:f>
              <c:strCache>
                <c:ptCount val="1"/>
                <c:pt idx="0">
                  <c:v>ATLAS</c:v>
                </c:pt>
              </c:strCache>
            </c:strRef>
          </c:tx>
          <c:spPr>
            <a:ln w="28575">
              <a:solidFill>
                <a:srgbClr val="FF0000"/>
              </a:solidFill>
            </a:ln>
          </c:spPr>
          <c:marker>
            <c:symbol val="circle"/>
            <c:size val="10"/>
            <c:spPr>
              <a:solidFill>
                <a:srgbClr val="FF000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Sheet1!$F$3:$F$33</c:f>
              <c:numCache>
                <c:formatCode>General</c:formatCode>
                <c:ptCount val="31"/>
                <c:pt idx="20">
                  <c:v>7.017999999999994</c:v>
                </c:pt>
                <c:pt idx="21">
                  <c:v>7.139</c:v>
                </c:pt>
                <c:pt idx="22">
                  <c:v>7.422</c:v>
                </c:pt>
                <c:pt idx="23">
                  <c:v>7.501</c:v>
                </c:pt>
                <c:pt idx="24">
                  <c:v>7.552</c:v>
                </c:pt>
                <c:pt idx="25">
                  <c:v>7.458</c:v>
                </c:pt>
              </c:numCache>
            </c:numRef>
          </c:yVal>
          <c:smooth val="0"/>
        </c:ser>
        <c:ser>
          <c:idx val="4"/>
          <c:order val="4"/>
          <c:tx>
            <c:strRef>
              <c:f>Sheet1!$G$1</c:f>
              <c:strCache>
                <c:ptCount val="1"/>
                <c:pt idx="0">
                  <c:v>TCM</c:v>
                </c:pt>
              </c:strCache>
            </c:strRef>
          </c:tx>
          <c:spPr>
            <a:ln w="28575">
              <a:solidFill>
                <a:schemeClr val="accent6">
                  <a:lumMod val="75000"/>
                </a:schemeClr>
              </a:solidFill>
            </a:ln>
          </c:spPr>
          <c:marker>
            <c:symbol val="square"/>
            <c:size val="23"/>
            <c:spPr>
              <a:blipFill>
                <a:blip xmlns:r="http://schemas.openxmlformats.org/officeDocument/2006/relationships" r:embed="rId1"/>
                <a:stretch>
                  <a:fillRect/>
                </a:stretch>
              </a:blipFill>
              <a:ln w="0">
                <a:no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Sheet1!$G$3:$G$33</c:f>
              <c:numCache>
                <c:formatCode>General</c:formatCode>
                <c:ptCount val="31"/>
                <c:pt idx="26">
                  <c:v>4.843</c:v>
                </c:pt>
                <c:pt idx="27">
                  <c:v>4.952</c:v>
                </c:pt>
                <c:pt idx="28">
                  <c:v>5.258</c:v>
                </c:pt>
                <c:pt idx="29">
                  <c:v>5.503</c:v>
                </c:pt>
                <c:pt idx="30">
                  <c:v>5.726999999999998</c:v>
                </c:pt>
              </c:numCache>
            </c:numRef>
          </c:yVal>
          <c:smooth val="0"/>
        </c:ser>
        <c:dLbls>
          <c:showLegendKey val="0"/>
          <c:showVal val="0"/>
          <c:showCatName val="0"/>
          <c:showSerName val="0"/>
          <c:showPercent val="0"/>
          <c:showBubbleSize val="0"/>
        </c:dLbls>
        <c:axId val="1862420440"/>
        <c:axId val="1862429016"/>
      </c:scatterChart>
      <c:valAx>
        <c:axId val="1862420440"/>
        <c:scaling>
          <c:orientation val="minMax"/>
          <c:max val="16.0"/>
          <c:min val="12.0"/>
        </c:scaling>
        <c:delete val="0"/>
        <c:axPos val="b"/>
        <c:title>
          <c:tx>
            <c:rich>
              <a:bodyPr/>
              <a:lstStyle/>
              <a:p>
                <a:pPr>
                  <a:defRPr b="0"/>
                </a:pPr>
                <a:r>
                  <a:rPr lang="en-US" b="0" dirty="0" smtClean="0"/>
                  <a:t>Weighted Speedup</a:t>
                </a:r>
                <a:endParaRPr lang="en-US" b="0" dirty="0"/>
              </a:p>
            </c:rich>
          </c:tx>
          <c:layout>
            <c:manualLayout>
              <c:xMode val="edge"/>
              <c:yMode val="edge"/>
              <c:x val="0.403121570031019"/>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862429016"/>
        <c:crosses val="autoZero"/>
        <c:crossBetween val="midCat"/>
      </c:valAx>
      <c:valAx>
        <c:axId val="1862429016"/>
        <c:scaling>
          <c:orientation val="minMax"/>
          <c:max val="12.0"/>
          <c:min val="2.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862420440"/>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774816812146"/>
          <c:y val="0.0688763344043878"/>
          <c:w val="0.779458563663099"/>
          <c:h val="0.697674418604657"/>
        </c:manualLayout>
      </c:layout>
      <c:scatterChart>
        <c:scatterStyle val="lineMarker"/>
        <c:varyColors val="0"/>
        <c:ser>
          <c:idx val="4"/>
          <c:order val="0"/>
          <c:tx>
            <c:v>Previous Best</c:v>
          </c:tx>
          <c:spPr>
            <a:ln w="63500">
              <a:solidFill>
                <a:srgbClr val="FF0000"/>
              </a:solidFill>
              <a:prstDash val="solid"/>
            </a:ln>
          </c:spPr>
          <c:marker>
            <c:symbol val="none"/>
          </c:marker>
          <c:xVal>
            <c:numRef>
              <c:f>Sheet1!$I$2:$I$1000</c:f>
              <c:numCache>
                <c:formatCode>General</c:formatCode>
                <c:ptCount val="999"/>
                <c:pt idx="0">
                  <c:v>0.000546772366257717</c:v>
                </c:pt>
                <c:pt idx="1">
                  <c:v>0.000555098848992606</c:v>
                </c:pt>
                <c:pt idx="2">
                  <c:v>0.00056355213095696</c:v>
                </c:pt>
                <c:pt idx="3">
                  <c:v>0.000572134143103513</c:v>
                </c:pt>
                <c:pt idx="4">
                  <c:v>0.000580846845790368</c:v>
                </c:pt>
                <c:pt idx="5">
                  <c:v>0.0005896922292288</c:v>
                </c:pt>
                <c:pt idx="6">
                  <c:v>0.000598672313937869</c:v>
                </c:pt>
                <c:pt idx="7">
                  <c:v>0.000607789151205958</c:v>
                </c:pt>
                <c:pt idx="8">
                  <c:v>0.000617044823559348</c:v>
                </c:pt>
                <c:pt idx="9">
                  <c:v>0.000626441445237916</c:v>
                </c:pt>
                <c:pt idx="10">
                  <c:v>0.000635981162678088</c:v>
                </c:pt>
                <c:pt idx="11">
                  <c:v>0.000645666155003135</c:v>
                </c:pt>
                <c:pt idx="12">
                  <c:v>0.000655498634520949</c:v>
                </c:pt>
                <c:pt idx="13">
                  <c:v>0.00066548084722939</c:v>
                </c:pt>
                <c:pt idx="14">
                  <c:v>0.00067561507332933</c:v>
                </c:pt>
                <c:pt idx="15">
                  <c:v>0.000685903627745512</c:v>
                </c:pt>
                <c:pt idx="16">
                  <c:v>0.000696348860655343</c:v>
                </c:pt>
                <c:pt idx="17">
                  <c:v>0.000706953158025729</c:v>
                </c:pt>
                <c:pt idx="18">
                  <c:v>0.0007177189421581</c:v>
                </c:pt>
                <c:pt idx="19">
                  <c:v>0.000728648672241726</c:v>
                </c:pt>
                <c:pt idx="20">
                  <c:v>0.000739744844915458</c:v>
                </c:pt>
                <c:pt idx="21">
                  <c:v>0.000751009994838028</c:v>
                </c:pt>
                <c:pt idx="22">
                  <c:v>0.000762446695267034</c:v>
                </c:pt>
                <c:pt idx="23">
                  <c:v>0.000774057558646735</c:v>
                </c:pt>
                <c:pt idx="24">
                  <c:v>0.000785845237204807</c:v>
                </c:pt>
                <c:pt idx="25">
                  <c:v>0.00079781242355818</c:v>
                </c:pt>
                <c:pt idx="26">
                  <c:v>0.000809961851328102</c:v>
                </c:pt>
                <c:pt idx="27">
                  <c:v>0.00082229629576457</c:v>
                </c:pt>
                <c:pt idx="28">
                  <c:v>0.000834818574380273</c:v>
                </c:pt>
                <c:pt idx="29">
                  <c:v>0.000847531547594187</c:v>
                </c:pt>
                <c:pt idx="30">
                  <c:v>0.000860438119384961</c:v>
                </c:pt>
                <c:pt idx="31">
                  <c:v>0.000873541237954276</c:v>
                </c:pt>
                <c:pt idx="32">
                  <c:v>0.00088684389640028</c:v>
                </c:pt>
                <c:pt idx="33">
                  <c:v>0.0009003491334013</c:v>
                </c:pt>
                <c:pt idx="34">
                  <c:v>0.000914060033909948</c:v>
                </c:pt>
                <c:pt idx="35">
                  <c:v>0.000927979729857816</c:v>
                </c:pt>
                <c:pt idx="36">
                  <c:v>0.000942111400870879</c:v>
                </c:pt>
                <c:pt idx="37">
                  <c:v>0.000956458274995816</c:v>
                </c:pt>
                <c:pt idx="38">
                  <c:v>0.000971023629437377</c:v>
                </c:pt>
                <c:pt idx="39">
                  <c:v>0.000985810791306982</c:v>
                </c:pt>
                <c:pt idx="40">
                  <c:v>0.00100082313838272</c:v>
                </c:pt>
                <c:pt idx="41">
                  <c:v>0.00101606409988094</c:v>
                </c:pt>
                <c:pt idx="42">
                  <c:v>0.00103153715723953</c:v>
                </c:pt>
                <c:pt idx="43">
                  <c:v>0.00104724584491323</c:v>
                </c:pt>
                <c:pt idx="44">
                  <c:v>0.00106319375118094</c:v>
                </c:pt>
                <c:pt idx="45">
                  <c:v>0.00107938451896542</c:v>
                </c:pt>
                <c:pt idx="46">
                  <c:v>0.0010958218466654</c:v>
                </c:pt>
                <c:pt idx="47">
                  <c:v>0.00111250948900041</c:v>
                </c:pt>
                <c:pt idx="48">
                  <c:v>0.00112945125786844</c:v>
                </c:pt>
                <c:pt idx="49">
                  <c:v>0.00114665102321669</c:v>
                </c:pt>
                <c:pt idx="50">
                  <c:v>0.00116411271392557</c:v>
                </c:pt>
                <c:pt idx="51">
                  <c:v>0.00118184031870616</c:v>
                </c:pt>
                <c:pt idx="52">
                  <c:v>0.00119983788701133</c:v>
                </c:pt>
                <c:pt idx="53">
                  <c:v>0.00121810952996075</c:v>
                </c:pt>
                <c:pt idx="54">
                  <c:v>0.00123665942127994</c:v>
                </c:pt>
                <c:pt idx="55">
                  <c:v>0.00125549179825375</c:v>
                </c:pt>
                <c:pt idx="56">
                  <c:v>0.00127461096269416</c:v>
                </c:pt>
                <c:pt idx="57">
                  <c:v>0.00129402128192301</c:v>
                </c:pt>
                <c:pt idx="58">
                  <c:v>0.00131372718976955</c:v>
                </c:pt>
                <c:pt idx="59">
                  <c:v>0.0013337331875833</c:v>
                </c:pt>
                <c:pt idx="60">
                  <c:v>0.00135404384526223</c:v>
                </c:pt>
                <c:pt idx="61">
                  <c:v>0.00137466380229668</c:v>
                </c:pt>
                <c:pt idx="62">
                  <c:v>0.00139559776882912</c:v>
                </c:pt>
                <c:pt idx="63">
                  <c:v>0.00141685052673007</c:v>
                </c:pt>
                <c:pt idx="64">
                  <c:v>0.00143842693069043</c:v>
                </c:pt>
                <c:pt idx="65">
                  <c:v>0.00146033190933038</c:v>
                </c:pt>
                <c:pt idx="66">
                  <c:v>0.00148257046632526</c:v>
                </c:pt>
                <c:pt idx="67">
                  <c:v>0.00150514768154849</c:v>
                </c:pt>
                <c:pt idx="68">
                  <c:v>0.00152806871223197</c:v>
                </c:pt>
                <c:pt idx="69">
                  <c:v>0.00155133879414413</c:v>
                </c:pt>
                <c:pt idx="70">
                  <c:v>0.00157496324278592</c:v>
                </c:pt>
                <c:pt idx="71">
                  <c:v>0.001598947454605</c:v>
                </c:pt>
                <c:pt idx="72">
                  <c:v>0.00162329690822842</c:v>
                </c:pt>
                <c:pt idx="73">
                  <c:v>0.00164801716571414</c:v>
                </c:pt>
                <c:pt idx="74">
                  <c:v>0.00167311387382146</c:v>
                </c:pt>
                <c:pt idx="75">
                  <c:v>0.00169859276530097</c:v>
                </c:pt>
                <c:pt idx="76">
                  <c:v>0.00172445966020403</c:v>
                </c:pt>
                <c:pt idx="77">
                  <c:v>0.00175072046721221</c:v>
                </c:pt>
                <c:pt idx="78">
                  <c:v>0.00177738118498702</c:v>
                </c:pt>
                <c:pt idx="79">
                  <c:v>0.00180444790354012</c:v>
                </c:pt>
                <c:pt idx="80">
                  <c:v>0.00183192680562449</c:v>
                </c:pt>
                <c:pt idx="81">
                  <c:v>0.00185982416814669</c:v>
                </c:pt>
                <c:pt idx="82">
                  <c:v>0.0018881463636007</c:v>
                </c:pt>
                <c:pt idx="83">
                  <c:v>0.00191689986152355</c:v>
                </c:pt>
                <c:pt idx="84">
                  <c:v>0.00194609122997315</c:v>
                </c:pt>
                <c:pt idx="85">
                  <c:v>0.00197572713702858</c:v>
                </c:pt>
                <c:pt idx="86">
                  <c:v>0.00200581435231328</c:v>
                </c:pt>
                <c:pt idx="87">
                  <c:v>0.0020363597485414</c:v>
                </c:pt>
                <c:pt idx="88">
                  <c:v>0.00206737030308772</c:v>
                </c:pt>
                <c:pt idx="89">
                  <c:v>0.00209885309958144</c:v>
                </c:pt>
                <c:pt idx="90">
                  <c:v>0.0021308153295243</c:v>
                </c:pt>
                <c:pt idx="91">
                  <c:v>0.0021632642939333</c:v>
                </c:pt>
                <c:pt idx="92">
                  <c:v>0.00219620740500843</c:v>
                </c:pt>
                <c:pt idx="93">
                  <c:v>0.00222965218782581</c:v>
                </c:pt>
                <c:pt idx="94">
                  <c:v>0.00226360628205667</c:v>
                </c:pt>
                <c:pt idx="95">
                  <c:v>0.00229807744371235</c:v>
                </c:pt>
                <c:pt idx="96">
                  <c:v>0.00233307354691609</c:v>
                </c:pt>
                <c:pt idx="97">
                  <c:v>0.00236860258570162</c:v>
                </c:pt>
                <c:pt idx="98">
                  <c:v>0.0024046726758392</c:v>
                </c:pt>
                <c:pt idx="99">
                  <c:v>0.00244129205668955</c:v>
                </c:pt>
                <c:pt idx="100">
                  <c:v>0.00247846909308583</c:v>
                </c:pt>
                <c:pt idx="101">
                  <c:v>0.0025162122772445</c:v>
                </c:pt>
                <c:pt idx="102">
                  <c:v>0.00255453023070508</c:v>
                </c:pt>
                <c:pt idx="103">
                  <c:v>0.00259343170629957</c:v>
                </c:pt>
                <c:pt idx="104">
                  <c:v>0.00263292559015185</c:v>
                </c:pt>
                <c:pt idx="105">
                  <c:v>0.00267302090370746</c:v>
                </c:pt>
                <c:pt idx="106">
                  <c:v>0.00271372680579438</c:v>
                </c:pt>
                <c:pt idx="107">
                  <c:v>0.0027550525947151</c:v>
                </c:pt>
                <c:pt idx="108">
                  <c:v>0.00279700771037067</c:v>
                </c:pt>
                <c:pt idx="109">
                  <c:v>0.00283960173641692</c:v>
                </c:pt>
                <c:pt idx="110">
                  <c:v>0.00288284440245372</c:v>
                </c:pt>
                <c:pt idx="111">
                  <c:v>0.00292674558624744</c:v>
                </c:pt>
                <c:pt idx="112">
                  <c:v>0.00297131531598724</c:v>
                </c:pt>
                <c:pt idx="113">
                  <c:v>0.00301656377257588</c:v>
                </c:pt>
                <c:pt idx="114">
                  <c:v>0.00306250129195521</c:v>
                </c:pt>
                <c:pt idx="115">
                  <c:v>0.00310913836746722</c:v>
                </c:pt>
                <c:pt idx="116">
                  <c:v>0.00315648565225098</c:v>
                </c:pt>
                <c:pt idx="117">
                  <c:v>0.00320455396167613</c:v>
                </c:pt>
                <c:pt idx="118">
                  <c:v>0.00325335427581333</c:v>
                </c:pt>
                <c:pt idx="119">
                  <c:v>0.00330289774194246</c:v>
                </c:pt>
                <c:pt idx="120">
                  <c:v>0.00335319567709895</c:v>
                </c:pt>
                <c:pt idx="121">
                  <c:v>0.00340425957065883</c:v>
                </c:pt>
                <c:pt idx="122">
                  <c:v>0.00345610108696328</c:v>
                </c:pt>
                <c:pt idx="123">
                  <c:v>0.00350873206798302</c:v>
                </c:pt>
                <c:pt idx="124">
                  <c:v>0.00356216453602338</c:v>
                </c:pt>
                <c:pt idx="125">
                  <c:v>0.00361641069647043</c:v>
                </c:pt>
                <c:pt idx="126">
                  <c:v>0.00367148294057912</c:v>
                </c:pt>
                <c:pt idx="127">
                  <c:v>0.00372739384830368</c:v>
                </c:pt>
                <c:pt idx="128">
                  <c:v>0.00378415619117124</c:v>
                </c:pt>
                <c:pt idx="129">
                  <c:v>0.00384178293519923</c:v>
                </c:pt>
                <c:pt idx="130">
                  <c:v>0.00390028724385709</c:v>
                </c:pt>
                <c:pt idx="131">
                  <c:v>0.00395968248107318</c:v>
                </c:pt>
                <c:pt idx="132">
                  <c:v>0.0040199822142875</c:v>
                </c:pt>
                <c:pt idx="133">
                  <c:v>0.00408120021755076</c:v>
                </c:pt>
                <c:pt idx="134">
                  <c:v>0.00414335047467082</c:v>
                </c:pt>
                <c:pt idx="135">
                  <c:v>0.00420644718240693</c:v>
                </c:pt>
                <c:pt idx="136">
                  <c:v>0.00427050475371262</c:v>
                </c:pt>
                <c:pt idx="137">
                  <c:v>0.00433553782102803</c:v>
                </c:pt>
                <c:pt idx="138">
                  <c:v>0.00440156123962237</c:v>
                </c:pt>
                <c:pt idx="139">
                  <c:v>0.00446859009098718</c:v>
                </c:pt>
                <c:pt idx="140">
                  <c:v>0.0045366396862814</c:v>
                </c:pt>
                <c:pt idx="141">
                  <c:v>0.00460572556982883</c:v>
                </c:pt>
                <c:pt idx="142">
                  <c:v>0.00467586352266887</c:v>
                </c:pt>
                <c:pt idx="143">
                  <c:v>0.00474706956616128</c:v>
                </c:pt>
                <c:pt idx="144">
                  <c:v>0.00481935996564597</c:v>
                </c:pt>
                <c:pt idx="145">
                  <c:v>0.00489275123415835</c:v>
                </c:pt>
                <c:pt idx="146">
                  <c:v>0.00496726013620137</c:v>
                </c:pt>
                <c:pt idx="147">
                  <c:v>0.005042903691575</c:v>
                </c:pt>
                <c:pt idx="148">
                  <c:v>0.00511969917926396</c:v>
                </c:pt>
                <c:pt idx="149">
                  <c:v>0.00519766414138473</c:v>
                </c:pt>
                <c:pt idx="150">
                  <c:v>0.00527681638719262</c:v>
                </c:pt>
                <c:pt idx="151">
                  <c:v>0.00535717399714986</c:v>
                </c:pt>
                <c:pt idx="152">
                  <c:v>0.0054387553270557</c:v>
                </c:pt>
                <c:pt idx="153">
                  <c:v>0.00552157901223929</c:v>
                </c:pt>
                <c:pt idx="154">
                  <c:v>0.00560566397181654</c:v>
                </c:pt>
                <c:pt idx="155">
                  <c:v>0.00569102941301171</c:v>
                </c:pt>
                <c:pt idx="156">
                  <c:v>0.00577769483554489</c:v>
                </c:pt>
                <c:pt idx="157">
                  <c:v>0.00586568003608618</c:v>
                </c:pt>
                <c:pt idx="158">
                  <c:v>0.00595500511277785</c:v>
                </c:pt>
                <c:pt idx="159">
                  <c:v>0.00604569046982522</c:v>
                </c:pt>
                <c:pt idx="160">
                  <c:v>0.00613775682215758</c:v>
                </c:pt>
                <c:pt idx="161">
                  <c:v>0.00623122520015999</c:v>
                </c:pt>
                <c:pt idx="162">
                  <c:v>0.00632611695447714</c:v>
                </c:pt>
                <c:pt idx="163">
                  <c:v>0.0064224537608905</c:v>
                </c:pt>
                <c:pt idx="164">
                  <c:v>0.00652025762526955</c:v>
                </c:pt>
                <c:pt idx="165">
                  <c:v>0.00661955088859852</c:v>
                </c:pt>
                <c:pt idx="166">
                  <c:v>0.00672035623207972</c:v>
                </c:pt>
                <c:pt idx="167">
                  <c:v>0.00682269668231444</c:v>
                </c:pt>
                <c:pt idx="168">
                  <c:v>0.00692659561656288</c:v>
                </c:pt>
                <c:pt idx="169">
                  <c:v>0.00703207676808414</c:v>
                </c:pt>
                <c:pt idx="170">
                  <c:v>0.0071391642315575</c:v>
                </c:pt>
                <c:pt idx="171">
                  <c:v>0.00724788246858629</c:v>
                </c:pt>
                <c:pt idx="172">
                  <c:v>0.00735825631328558</c:v>
                </c:pt>
                <c:pt idx="173">
                  <c:v>0.00747031097795491</c:v>
                </c:pt>
                <c:pt idx="174">
                  <c:v>0.00758407205883747</c:v>
                </c:pt>
                <c:pt idx="175">
                  <c:v>0.00769956554196697</c:v>
                </c:pt>
                <c:pt idx="176">
                  <c:v>0.00781681780910353</c:v>
                </c:pt>
                <c:pt idx="177">
                  <c:v>0.00793585564375992</c:v>
                </c:pt>
                <c:pt idx="178">
                  <c:v>0.00805670623731973</c:v>
                </c:pt>
                <c:pt idx="179">
                  <c:v>0.00817939719524845</c:v>
                </c:pt>
                <c:pt idx="180">
                  <c:v>0.00830395654339944</c:v>
                </c:pt>
                <c:pt idx="181">
                  <c:v>0.00843041273441568</c:v>
                </c:pt>
                <c:pt idx="182">
                  <c:v>0.00855879465422912</c:v>
                </c:pt>
                <c:pt idx="183">
                  <c:v>0.008689131628659</c:v>
                </c:pt>
                <c:pt idx="184">
                  <c:v>0.00882145343011065</c:v>
                </c:pt>
                <c:pt idx="185">
                  <c:v>0.00895579028437631</c:v>
                </c:pt>
                <c:pt idx="186">
                  <c:v>0.0090921728775394</c:v>
                </c:pt>
                <c:pt idx="187">
                  <c:v>0.00923063236298415</c:v>
                </c:pt>
                <c:pt idx="188">
                  <c:v>0.00937120036851183</c:v>
                </c:pt>
                <c:pt idx="189">
                  <c:v>0.00951390900356532</c:v>
                </c:pt>
                <c:pt idx="190">
                  <c:v>0.00965879086656377</c:v>
                </c:pt>
                <c:pt idx="191">
                  <c:v>0.00980587905234901</c:v>
                </c:pt>
                <c:pt idx="192">
                  <c:v>0.00995520715974519</c:v>
                </c:pt>
                <c:pt idx="193">
                  <c:v>0.0101068092992337</c:v>
                </c:pt>
                <c:pt idx="194">
                  <c:v>0.0102607201007449</c:v>
                </c:pt>
                <c:pt idx="195">
                  <c:v>0.0104169747215684</c:v>
                </c:pt>
                <c:pt idx="196">
                  <c:v>0.0105756088543841</c:v>
                </c:pt>
                <c:pt idx="197">
                  <c:v>0.0107366587354154</c:v>
                </c:pt>
                <c:pt idx="198">
                  <c:v>0.010900161152706</c:v>
                </c:pt>
                <c:pt idx="199">
                  <c:v>0.0110661534545238</c:v>
                </c:pt>
                <c:pt idx="200">
                  <c:v>0.0112346735578922</c:v>
                </c:pt>
                <c:pt idx="201">
                  <c:v>0.011405759957251</c:v>
                </c:pt>
                <c:pt idx="202">
                  <c:v>0.0115794517332497</c:v>
                </c:pt>
                <c:pt idx="203">
                  <c:v>0.0117557885616748</c:v>
                </c:pt>
                <c:pt idx="204">
                  <c:v>0.0119348107225125</c:v>
                </c:pt>
                <c:pt idx="205">
                  <c:v>0.0121165591091498</c:v>
                </c:pt>
                <c:pt idx="206">
                  <c:v>0.0123010752377155</c:v>
                </c:pt>
                <c:pt idx="207">
                  <c:v>0.012488401256564</c:v>
                </c:pt>
                <c:pt idx="208">
                  <c:v>0.0126785799559025</c:v>
                </c:pt>
                <c:pt idx="209">
                  <c:v>0.012871654777566</c:v>
                </c:pt>
                <c:pt idx="210">
                  <c:v>0.0130676698249401</c:v>
                </c:pt>
                <c:pt idx="211">
                  <c:v>0.0132666698730356</c:v>
                </c:pt>
                <c:pt idx="212">
                  <c:v>0.0134687003787164</c:v>
                </c:pt>
                <c:pt idx="213">
                  <c:v>0.0136738074910826</c:v>
                </c:pt>
                <c:pt idx="214">
                  <c:v>0.0138820380620128</c:v>
                </c:pt>
                <c:pt idx="215">
                  <c:v>0.0140934396568658</c:v>
                </c:pt>
                <c:pt idx="216">
                  <c:v>0.014308060565346</c:v>
                </c:pt>
                <c:pt idx="217">
                  <c:v>0.014525949812534</c:v>
                </c:pt>
                <c:pt idx="218">
                  <c:v>0.0147471571700853</c:v>
                </c:pt>
                <c:pt idx="219">
                  <c:v>0.0149717331675993</c:v>
                </c:pt>
                <c:pt idx="220">
                  <c:v>0.0151997291041617</c:v>
                </c:pt>
                <c:pt idx="221">
                  <c:v>0.0154311970600626</c:v>
                </c:pt>
                <c:pt idx="222">
                  <c:v>0.015666189908693</c:v>
                </c:pt>
                <c:pt idx="223">
                  <c:v>0.0159047613286224</c:v>
                </c:pt>
                <c:pt idx="224">
                  <c:v>0.0161469658158603</c:v>
                </c:pt>
                <c:pt idx="225">
                  <c:v>0.0163928586963049</c:v>
                </c:pt>
                <c:pt idx="226">
                  <c:v>0.0166424961383806</c:v>
                </c:pt>
                <c:pt idx="227">
                  <c:v>0.0168959351658686</c:v>
                </c:pt>
                <c:pt idx="228">
                  <c:v>0.0171532336709326</c:v>
                </c:pt>
                <c:pt idx="229">
                  <c:v>0.0174144504273427</c:v>
                </c:pt>
                <c:pt idx="230">
                  <c:v>0.0176796451039012</c:v>
                </c:pt>
                <c:pt idx="231">
                  <c:v>0.0179488782780723</c:v>
                </c:pt>
                <c:pt idx="232">
                  <c:v>0.0182222114498196</c:v>
                </c:pt>
                <c:pt idx="233">
                  <c:v>0.0184997070556544</c:v>
                </c:pt>
                <c:pt idx="234">
                  <c:v>0.0187814284828979</c:v>
                </c:pt>
                <c:pt idx="235">
                  <c:v>0.0190674400841603</c:v>
                </c:pt>
                <c:pt idx="236">
                  <c:v>0.0193578071920409</c:v>
                </c:pt>
                <c:pt idx="237">
                  <c:v>0.0196525961340517</c:v>
                </c:pt>
                <c:pt idx="238">
                  <c:v>0.0199518742477682</c:v>
                </c:pt>
                <c:pt idx="239">
                  <c:v>0.0202557098962114</c:v>
                </c:pt>
                <c:pt idx="240">
                  <c:v>0.0205641724834634</c:v>
                </c:pt>
                <c:pt idx="241">
                  <c:v>0.0208773324705212</c:v>
                </c:pt>
                <c:pt idx="242">
                  <c:v>0.021195261391392</c:v>
                </c:pt>
                <c:pt idx="243">
                  <c:v>0.0215180318694335</c:v>
                </c:pt>
                <c:pt idx="244">
                  <c:v>0.0218457176339427</c:v>
                </c:pt>
                <c:pt idx="245">
                  <c:v>0.0221783935369976</c:v>
                </c:pt>
                <c:pt idx="246">
                  <c:v>0.022516135570556</c:v>
                </c:pt>
                <c:pt idx="247">
                  <c:v>0.0228590208838132</c:v>
                </c:pt>
                <c:pt idx="248">
                  <c:v>0.0232071278008256</c:v>
                </c:pt>
                <c:pt idx="249">
                  <c:v>0.0235605358384016</c:v>
                </c:pt>
                <c:pt idx="250">
                  <c:v>0.0239193257242656</c:v>
                </c:pt>
                <c:pt idx="251">
                  <c:v>0.024283579415498</c:v>
                </c:pt>
                <c:pt idx="252">
                  <c:v>0.0246533801172569</c:v>
                </c:pt>
                <c:pt idx="253">
                  <c:v>0.0250288123017836</c:v>
                </c:pt>
                <c:pt idx="254">
                  <c:v>0.0254099617276992</c:v>
                </c:pt>
                <c:pt idx="255">
                  <c:v>0.0257969154595931</c:v>
                </c:pt>
                <c:pt idx="256">
                  <c:v>0.0261897618879117</c:v>
                </c:pt>
                <c:pt idx="257">
                  <c:v>0.0265885907491489</c:v>
                </c:pt>
                <c:pt idx="258">
                  <c:v>0.0269934931463441</c:v>
                </c:pt>
                <c:pt idx="259">
                  <c:v>0.0274045615698925</c:v>
                </c:pt>
                <c:pt idx="260">
                  <c:v>0.0278218899186726</c:v>
                </c:pt>
                <c:pt idx="261">
                  <c:v>0.028245573521495</c:v>
                </c:pt>
                <c:pt idx="262">
                  <c:v>0.0286757091588782</c:v>
                </c:pt>
                <c:pt idx="263">
                  <c:v>0.0291123950851555</c:v>
                </c:pt>
                <c:pt idx="264">
                  <c:v>0.0295557310509193</c:v>
                </c:pt>
                <c:pt idx="265">
                  <c:v>0.0300058183258064</c:v>
                </c:pt>
                <c:pt idx="266">
                  <c:v>0.0304627597216308</c:v>
                </c:pt>
                <c:pt idx="267">
                  <c:v>0.0309266596158689</c:v>
                </c:pt>
                <c:pt idx="268">
                  <c:v>0.0313976239755014</c:v>
                </c:pt>
                <c:pt idx="269">
                  <c:v>0.0318757603812197</c:v>
                </c:pt>
                <c:pt idx="270">
                  <c:v>0.0323611780519997</c:v>
                </c:pt>
                <c:pt idx="271">
                  <c:v>0.0328539878700505</c:v>
                </c:pt>
                <c:pt idx="272">
                  <c:v>0.0333543024061426</c:v>
                </c:pt>
                <c:pt idx="273">
                  <c:v>0.0338622359453224</c:v>
                </c:pt>
                <c:pt idx="274">
                  <c:v>0.0343779045130177</c:v>
                </c:pt>
                <c:pt idx="275">
                  <c:v>0.0349014259015408</c:v>
                </c:pt>
                <c:pt idx="276">
                  <c:v>0.0354329196969958</c:v>
                </c:pt>
                <c:pt idx="277">
                  <c:v>0.0359725073065947</c:v>
                </c:pt>
                <c:pt idx="278">
                  <c:v>0.0365203119863905</c:v>
                </c:pt>
                <c:pt idx="279">
                  <c:v>0.037076458869432</c:v>
                </c:pt>
                <c:pt idx="280">
                  <c:v>0.0376410749943472</c:v>
                </c:pt>
                <c:pt idx="281">
                  <c:v>0.0382142893343626</c:v>
                </c:pt>
                <c:pt idx="282">
                  <c:v>0.0387962328267641</c:v>
                </c:pt>
                <c:pt idx="283">
                  <c:v>0.0393870384028062</c:v>
                </c:pt>
                <c:pt idx="284">
                  <c:v>0.0399868410180774</c:v>
                </c:pt>
                <c:pt idx="285">
                  <c:v>0.0405957776833273</c:v>
                </c:pt>
                <c:pt idx="286">
                  <c:v>0.0412139874957638</c:v>
                </c:pt>
                <c:pt idx="287">
                  <c:v>0.0418416116708262</c:v>
                </c:pt>
                <c:pt idx="288">
                  <c:v>0.0424787935744428</c:v>
                </c:pt>
                <c:pt idx="289">
                  <c:v>0.0431256787557794</c:v>
                </c:pt>
                <c:pt idx="290">
                  <c:v>0.0437824149804868</c:v>
                </c:pt>
                <c:pt idx="291">
                  <c:v>0.0444491522644535</c:v>
                </c:pt>
                <c:pt idx="292">
                  <c:v>0.0451260429080747</c:v>
                </c:pt>
                <c:pt idx="293">
                  <c:v>0.0458132415310404</c:v>
                </c:pt>
                <c:pt idx="294">
                  <c:v>0.0465109051076551</c:v>
                </c:pt>
                <c:pt idx="295">
                  <c:v>0.0472191930026956</c:v>
                </c:pt>
                <c:pt idx="296">
                  <c:v>0.0479382670078128</c:v>
                </c:pt>
                <c:pt idx="297">
                  <c:v>0.0486682913784901</c:v>
                </c:pt>
                <c:pt idx="298">
                  <c:v>0.0494094328715636</c:v>
                </c:pt>
                <c:pt idx="299">
                  <c:v>0.0501618607833133</c:v>
                </c:pt>
                <c:pt idx="300">
                  <c:v>0.0509257469881353</c:v>
                </c:pt>
                <c:pt idx="301">
                  <c:v>0.0517012659778023</c:v>
                </c:pt>
                <c:pt idx="302">
                  <c:v>0.0524885949013222</c:v>
                </c:pt>
                <c:pt idx="303">
                  <c:v>0.0532879136054032</c:v>
                </c:pt>
                <c:pt idx="304">
                  <c:v>0.0540994046755363</c:v>
                </c:pt>
                <c:pt idx="305">
                  <c:v>0.0549232534777018</c:v>
                </c:pt>
                <c:pt idx="306">
                  <c:v>0.0557596482007125</c:v>
                </c:pt>
                <c:pt idx="307">
                  <c:v>0.0566087798992005</c:v>
                </c:pt>
                <c:pt idx="308">
                  <c:v>0.0574708425372593</c:v>
                </c:pt>
                <c:pt idx="309">
                  <c:v>0.0583460330327507</c:v>
                </c:pt>
                <c:pt idx="310">
                  <c:v>0.0592345513022849</c:v>
                </c:pt>
                <c:pt idx="311">
                  <c:v>0.0601366003068883</c:v>
                </c:pt>
                <c:pt idx="312">
                  <c:v>0.0610523860983637</c:v>
                </c:pt>
                <c:pt idx="313">
                  <c:v>0.0619821178663591</c:v>
                </c:pt>
                <c:pt idx="314">
                  <c:v>0.0629260079861514</c:v>
                </c:pt>
                <c:pt idx="315">
                  <c:v>0.0638842720671587</c:v>
                </c:pt>
                <c:pt idx="316">
                  <c:v>0.0648571290021917</c:v>
                </c:pt>
                <c:pt idx="317">
                  <c:v>0.0658448010174534</c:v>
                </c:pt>
                <c:pt idx="318">
                  <c:v>0.0668475137233029</c:v>
                </c:pt>
                <c:pt idx="319">
                  <c:v>0.0678654961657898</c:v>
                </c:pt>
                <c:pt idx="320">
                  <c:v>0.0688989808789744</c:v>
                </c:pt>
                <c:pt idx="321">
                  <c:v>0.0699482039380452</c:v>
                </c:pt>
                <c:pt idx="322">
                  <c:v>0.0710134050132438</c:v>
                </c:pt>
                <c:pt idx="323">
                  <c:v>0.072094827424613</c:v>
                </c:pt>
                <c:pt idx="324">
                  <c:v>0.0731927181975767</c:v>
                </c:pt>
                <c:pt idx="325">
                  <c:v>0.0743073281193671</c:v>
                </c:pt>
                <c:pt idx="326">
                  <c:v>0.0754389117963118</c:v>
                </c:pt>
                <c:pt idx="327">
                  <c:v>0.0765877277119917</c:v>
                </c:pt>
                <c:pt idx="328">
                  <c:v>0.077754038286286</c:v>
                </c:pt>
                <c:pt idx="329">
                  <c:v>0.0789381099353157</c:v>
                </c:pt>
                <c:pt idx="330">
                  <c:v>0.0801402131323002</c:v>
                </c:pt>
                <c:pt idx="331">
                  <c:v>0.0813606224693403</c:v>
                </c:pt>
                <c:pt idx="332">
                  <c:v>0.0825996167201425</c:v>
                </c:pt>
                <c:pt idx="333">
                  <c:v>0.0838574789036981</c:v>
                </c:pt>
                <c:pt idx="334">
                  <c:v>0.085134496348932</c:v>
                </c:pt>
                <c:pt idx="335">
                  <c:v>0.086430960760337</c:v>
                </c:pt>
                <c:pt idx="336">
                  <c:v>0.0877471682846062</c:v>
                </c:pt>
                <c:pt idx="337">
                  <c:v>0.0890834195782803</c:v>
                </c:pt>
                <c:pt idx="338">
                  <c:v>0.0904400198764266</c:v>
                </c:pt>
                <c:pt idx="339">
                  <c:v>0.0918172790623621</c:v>
                </c:pt>
                <c:pt idx="340">
                  <c:v>0.0932155117384387</c:v>
                </c:pt>
                <c:pt idx="341">
                  <c:v>0.0946350372979073</c:v>
                </c:pt>
                <c:pt idx="342">
                  <c:v>0.0960761799978755</c:v>
                </c:pt>
                <c:pt idx="343">
                  <c:v>0.0975392690333761</c:v>
                </c:pt>
                <c:pt idx="344">
                  <c:v>0.0990246386125646</c:v>
                </c:pt>
                <c:pt idx="345">
                  <c:v>0.100532628033061</c:v>
                </c:pt>
                <c:pt idx="346">
                  <c:v>0.102063581759452</c:v>
                </c:pt>
                <c:pt idx="347">
                  <c:v>0.103617849501982</c:v>
                </c:pt>
                <c:pt idx="348">
                  <c:v>0.105195786296428</c:v>
                </c:pt>
                <c:pt idx="349">
                  <c:v>0.106797752585207</c:v>
                </c:pt>
                <c:pt idx="350">
                  <c:v>0.108424114299702</c:v>
                </c:pt>
                <c:pt idx="351">
                  <c:v>0.11007524294386</c:v>
                </c:pt>
                <c:pt idx="352">
                  <c:v>0.111751515679046</c:v>
                </c:pt>
                <c:pt idx="353">
                  <c:v>0.113453315410199</c:v>
                </c:pt>
                <c:pt idx="354">
                  <c:v>0.115181030873298</c:v>
                </c:pt>
                <c:pt idx="355">
                  <c:v>0.11693505672416</c:v>
                </c:pt>
                <c:pt idx="356">
                  <c:v>0.118715793628589</c:v>
                </c:pt>
                <c:pt idx="357">
                  <c:v>0.120523648353898</c:v>
                </c:pt>
                <c:pt idx="358">
                  <c:v>0.122359033861825</c:v>
                </c:pt>
                <c:pt idx="359">
                  <c:v>0.124222369402868</c:v>
                </c:pt>
                <c:pt idx="360">
                  <c:v>0.126114080612049</c:v>
                </c:pt>
                <c:pt idx="361">
                  <c:v>0.128034599606141</c:v>
                </c:pt>
                <c:pt idx="362">
                  <c:v>0.129984365082377</c:v>
                </c:pt>
                <c:pt idx="363">
                  <c:v>0.131963822418656</c:v>
                </c:pt>
                <c:pt idx="364">
                  <c:v>0.133973423775286</c:v>
                </c:pt>
                <c:pt idx="365">
                  <c:v>0.13601362819826</c:v>
                </c:pt>
                <c:pt idx="366">
                  <c:v>0.138084901724122</c:v>
                </c:pt>
                <c:pt idx="367">
                  <c:v>0.140187717486418</c:v>
                </c:pt>
                <c:pt idx="368">
                  <c:v>0.142322555823774</c:v>
                </c:pt>
                <c:pt idx="369">
                  <c:v>0.144489904389619</c:v>
                </c:pt>
                <c:pt idx="370">
                  <c:v>0.146690258263572</c:v>
                </c:pt>
                <c:pt idx="371">
                  <c:v>0.14892412006454</c:v>
                </c:pt>
                <c:pt idx="372">
                  <c:v>0.151192000065523</c:v>
                </c:pt>
                <c:pt idx="373">
                  <c:v>0.153494416310176</c:v>
                </c:pt>
                <c:pt idx="374">
                  <c:v>0.155831894731143</c:v>
                </c:pt>
                <c:pt idx="375">
                  <c:v>0.158204969270196</c:v>
                </c:pt>
                <c:pt idx="376">
                  <c:v>0.160614182000199</c:v>
                </c:pt>
                <c:pt idx="377">
                  <c:v>0.163060083248933</c:v>
                </c:pt>
                <c:pt idx="378">
                  <c:v>0.165543231724805</c:v>
                </c:pt>
                <c:pt idx="379">
                  <c:v>0.168064194644472</c:v>
                </c:pt>
                <c:pt idx="380">
                  <c:v>0.170623547862408</c:v>
                </c:pt>
                <c:pt idx="381">
                  <c:v>0.173221876002445</c:v>
                </c:pt>
                <c:pt idx="382">
                  <c:v>0.175859772591315</c:v>
                </c:pt>
                <c:pt idx="383">
                  <c:v>0.178537840194228</c:v>
                </c:pt>
                <c:pt idx="384">
                  <c:v>0.181256690552516</c:v>
                </c:pt>
                <c:pt idx="385">
                  <c:v>0.184016944723366</c:v>
                </c:pt>
                <c:pt idx="386">
                  <c:v>0.186819233221692</c:v>
                </c:pt>
                <c:pt idx="387">
                  <c:v>0.189664196164154</c:v>
                </c:pt>
                <c:pt idx="388">
                  <c:v>0.192552483415385</c:v>
                </c:pt>
                <c:pt idx="389">
                  <c:v>0.195484754736431</c:v>
                </c:pt>
                <c:pt idx="390">
                  <c:v>0.198461679935463</c:v>
                </c:pt>
                <c:pt idx="391">
                  <c:v>0.201483939020775</c:v>
                </c:pt>
                <c:pt idx="392">
                  <c:v>0.204552222356117</c:v>
                </c:pt>
                <c:pt idx="393">
                  <c:v>0.207667230818393</c:v>
                </c:pt>
                <c:pt idx="394">
                  <c:v>0.210829675957759</c:v>
                </c:pt>
                <c:pt idx="395">
                  <c:v>0.214040280160161</c:v>
                </c:pt>
                <c:pt idx="396">
                  <c:v>0.217299776812347</c:v>
                </c:pt>
                <c:pt idx="397">
                  <c:v>0.220608910469387</c:v>
                </c:pt>
                <c:pt idx="398">
                  <c:v>0.223968437024759</c:v>
                </c:pt>
                <c:pt idx="399">
                  <c:v>0.227379123883004</c:v>
                </c:pt>
                <c:pt idx="400">
                  <c:v>0.230841750135029</c:v>
                </c:pt>
                <c:pt idx="401">
                  <c:v>0.23435710673607</c:v>
                </c:pt>
                <c:pt idx="402">
                  <c:v>0.237925996686366</c:v>
                </c:pt>
                <c:pt idx="403">
                  <c:v>0.241549235214584</c:v>
                </c:pt>
                <c:pt idx="404">
                  <c:v>0.245227649964045</c:v>
                </c:pt>
                <c:pt idx="405">
                  <c:v>0.248962081181772</c:v>
                </c:pt>
                <c:pt idx="406">
                  <c:v>0.252753381910428</c:v>
                </c:pt>
                <c:pt idx="407">
                  <c:v>0.256602418183176</c:v>
                </c:pt>
                <c:pt idx="408">
                  <c:v>0.260510069221498</c:v>
                </c:pt>
                <c:pt idx="409">
                  <c:v>0.264477227636039</c:v>
                </c:pt>
                <c:pt idx="410">
                  <c:v>0.268504799630496</c:v>
                </c:pt>
                <c:pt idx="411">
                  <c:v>0.272593705208626</c:v>
                </c:pt>
                <c:pt idx="412">
                  <c:v>0.276744878384392</c:v>
                </c:pt>
                <c:pt idx="413">
                  <c:v>0.280959267395322</c:v>
                </c:pt>
                <c:pt idx="414">
                  <c:v>0.285237834919108</c:v>
                </c:pt>
                <c:pt idx="415">
                  <c:v>0.289581558293511</c:v>
                </c:pt>
                <c:pt idx="416">
                  <c:v>0.293991429739605</c:v>
                </c:pt>
                <c:pt idx="417">
                  <c:v>0.298468456588431</c:v>
                </c:pt>
                <c:pt idx="418">
                  <c:v>0.303013661511098</c:v>
                </c:pt>
                <c:pt idx="419">
                  <c:v>0.307628082752384</c:v>
                </c:pt>
                <c:pt idx="420">
                  <c:v>0.312312774367902</c:v>
                </c:pt>
                <c:pt idx="421">
                  <c:v>0.317068806464875</c:v>
                </c:pt>
                <c:pt idx="422">
                  <c:v>0.321897265446574</c:v>
                </c:pt>
                <c:pt idx="423">
                  <c:v>0.326799254260481</c:v>
                </c:pt>
                <c:pt idx="424">
                  <c:v>0.331775892650235</c:v>
                </c:pt>
                <c:pt idx="425">
                  <c:v>0.336828317411406</c:v>
                </c:pt>
                <c:pt idx="426">
                  <c:v>0.341957682651173</c:v>
                </c:pt>
                <c:pt idx="427">
                  <c:v>0.347165160051952</c:v>
                </c:pt>
                <c:pt idx="428">
                  <c:v>0.352451939139038</c:v>
                </c:pt>
                <c:pt idx="429">
                  <c:v>0.357819227552323</c:v>
                </c:pt>
                <c:pt idx="430">
                  <c:v>0.363268251322155</c:v>
                </c:pt>
                <c:pt idx="431">
                  <c:v>0.368800255149396</c:v>
                </c:pt>
                <c:pt idx="432">
                  <c:v>0.374416502689743</c:v>
                </c:pt>
                <c:pt idx="433">
                  <c:v>0.380118276842378</c:v>
                </c:pt>
                <c:pt idx="434">
                  <c:v>0.385906880043023</c:v>
                </c:pt>
                <c:pt idx="435">
                  <c:v>0.391783634561445</c:v>
                </c:pt>
                <c:pt idx="436">
                  <c:v>0.397749882803498</c:v>
                </c:pt>
                <c:pt idx="437">
                  <c:v>0.403806987617764</c:v>
                </c:pt>
                <c:pt idx="438">
                  <c:v>0.409956332606867</c:v>
                </c:pt>
                <c:pt idx="439">
                  <c:v>0.41619932244352</c:v>
                </c:pt>
                <c:pt idx="440">
                  <c:v>0.422537383191391</c:v>
                </c:pt>
                <c:pt idx="441">
                  <c:v>0.428971962630854</c:v>
                </c:pt>
                <c:pt idx="442">
                  <c:v>0.435504530589699</c:v>
                </c:pt>
                <c:pt idx="443">
                  <c:v>0.442136579278882</c:v>
                </c:pt>
                <c:pt idx="444">
                  <c:v>0.448869623633383</c:v>
                </c:pt>
                <c:pt idx="445">
                  <c:v>0.455705201658257</c:v>
                </c:pt>
                <c:pt idx="446">
                  <c:v>0.462644874779956</c:v>
                </c:pt>
                <c:pt idx="447">
                  <c:v>0.469690228203001</c:v>
                </c:pt>
                <c:pt idx="448">
                  <c:v>0.476842871272083</c:v>
                </c:pt>
                <c:pt idx="449">
                  <c:v>0.484104437839678</c:v>
                </c:pt>
                <c:pt idx="450">
                  <c:v>0.491476586639267</c:v>
                </c:pt>
                <c:pt idx="451">
                  <c:v>0.49896100166423</c:v>
                </c:pt>
                <c:pt idx="452">
                  <c:v>0.506559392552518</c:v>
                </c:pt>
                <c:pt idx="453">
                  <c:v>0.514273494977175</c:v>
                </c:pt>
                <c:pt idx="454">
                  <c:v>0.522105071042818</c:v>
                </c:pt>
                <c:pt idx="455">
                  <c:v>0.53005590968814</c:v>
                </c:pt>
                <c:pt idx="456">
                  <c:v>0.538127827094558</c:v>
                </c:pt>
                <c:pt idx="457">
                  <c:v>0.546322667101074</c:v>
                </c:pt>
                <c:pt idx="458">
                  <c:v>0.554642301625456</c:v>
                </c:pt>
                <c:pt idx="459">
                  <c:v>0.563088631091834</c:v>
                </c:pt>
                <c:pt idx="460">
                  <c:v>0.571663584864806</c:v>
                </c:pt>
                <c:pt idx="461">
                  <c:v>0.580369121690158</c:v>
                </c:pt>
                <c:pt idx="462">
                  <c:v>0.589207230142292</c:v>
                </c:pt>
                <c:pt idx="463">
                  <c:v>0.598179929078469</c:v>
                </c:pt>
                <c:pt idx="464">
                  <c:v>0.607289268099969</c:v>
                </c:pt>
                <c:pt idx="465">
                  <c:v>0.616537328020273</c:v>
                </c:pt>
                <c:pt idx="466">
                  <c:v>0.625926221340379</c:v>
                </c:pt>
                <c:pt idx="467">
                  <c:v>0.635458092731349</c:v>
                </c:pt>
                <c:pt idx="468">
                  <c:v>0.645135119524212</c:v>
                </c:pt>
                <c:pt idx="469">
                  <c:v>0.654959512207323</c:v>
                </c:pt>
                <c:pt idx="470">
                  <c:v>0.664933514931292</c:v>
                </c:pt>
                <c:pt idx="471">
                  <c:v>0.675059406021616</c:v>
                </c:pt>
                <c:pt idx="472">
                  <c:v>0.685339498499103</c:v>
                </c:pt>
                <c:pt idx="473">
                  <c:v>0.695776140608226</c:v>
                </c:pt>
                <c:pt idx="474">
                  <c:v>0.706371716353529</c:v>
                </c:pt>
                <c:pt idx="475">
                  <c:v>0.717128646044192</c:v>
                </c:pt>
                <c:pt idx="476">
                  <c:v>0.728049386846895</c:v>
                </c:pt>
                <c:pt idx="477">
                  <c:v>0.739136433347102</c:v>
                </c:pt>
                <c:pt idx="478">
                  <c:v>0.750392318118885</c:v>
                </c:pt>
                <c:pt idx="479">
                  <c:v>0.761819612303437</c:v>
                </c:pt>
                <c:pt idx="480">
                  <c:v>0.773420926196382</c:v>
                </c:pt>
                <c:pt idx="481">
                  <c:v>0.785198909844042</c:v>
                </c:pt>
                <c:pt idx="482">
                  <c:v>0.797156253648775</c:v>
                </c:pt>
                <c:pt idx="483">
                  <c:v>0.809295688983528</c:v>
                </c:pt>
                <c:pt idx="484">
                  <c:v>0.821619988815764</c:v>
                </c:pt>
                <c:pt idx="485">
                  <c:v>0.834131968340877</c:v>
                </c:pt>
                <c:pt idx="486">
                  <c:v>0.846834485625256</c:v>
                </c:pt>
                <c:pt idx="487">
                  <c:v>0.859730442259144</c:v>
                </c:pt>
                <c:pt idx="488">
                  <c:v>0.872822784019435</c:v>
                </c:pt>
                <c:pt idx="489">
                  <c:v>0.886114501542573</c:v>
                </c:pt>
                <c:pt idx="490">
                  <c:v>0.899608631007689</c:v>
                </c:pt>
                <c:pt idx="491">
                  <c:v>0.913308254830141</c:v>
                </c:pt>
                <c:pt idx="492">
                  <c:v>0.927216502365625</c:v>
                </c:pt>
                <c:pt idx="493">
                  <c:v>0.941336550625</c:v>
                </c:pt>
                <c:pt idx="494">
                  <c:v>0.955671625</c:v>
                </c:pt>
                <c:pt idx="495">
                  <c:v>0.970225</c:v>
                </c:pt>
                <c:pt idx="496">
                  <c:v>0.985</c:v>
                </c:pt>
                <c:pt idx="497">
                  <c:v>1.0</c:v>
                </c:pt>
                <c:pt idx="498">
                  <c:v>1.014999999999999</c:v>
                </c:pt>
                <c:pt idx="499">
                  <c:v>1.030224999999999</c:v>
                </c:pt>
                <c:pt idx="500">
                  <c:v>1.045678375</c:v>
                </c:pt>
                <c:pt idx="501">
                  <c:v>1.061363550624999</c:v>
                </c:pt>
                <c:pt idx="502">
                  <c:v>1.077284003884374</c:v>
                </c:pt>
                <c:pt idx="503">
                  <c:v>1.09344326394264</c:v>
                </c:pt>
                <c:pt idx="504">
                  <c:v>1.10984491290178</c:v>
                </c:pt>
                <c:pt idx="505">
                  <c:v>1.126492586595306</c:v>
                </c:pt>
                <c:pt idx="506">
                  <c:v>1.143389975394235</c:v>
                </c:pt>
                <c:pt idx="507">
                  <c:v>1.16054082502515</c:v>
                </c:pt>
                <c:pt idx="508">
                  <c:v>1.177948937400526</c:v>
                </c:pt>
                <c:pt idx="509">
                  <c:v>1.195618171461535</c:v>
                </c:pt>
                <c:pt idx="510">
                  <c:v>1.213552444033456</c:v>
                </c:pt>
                <c:pt idx="511">
                  <c:v>1.231755730693958</c:v>
                </c:pt>
                <c:pt idx="512">
                  <c:v>1.250232066654368</c:v>
                </c:pt>
                <c:pt idx="513">
                  <c:v>1.268985547654182</c:v>
                </c:pt>
                <c:pt idx="514">
                  <c:v>1.288020330868995</c:v>
                </c:pt>
                <c:pt idx="515">
                  <c:v>1.30734063583203</c:v>
                </c:pt>
                <c:pt idx="516">
                  <c:v>1.32695074536951</c:v>
                </c:pt>
                <c:pt idx="517">
                  <c:v>1.346855006550053</c:v>
                </c:pt>
                <c:pt idx="518">
                  <c:v>1.367057831648305</c:v>
                </c:pt>
                <c:pt idx="519">
                  <c:v>1.387563699123028</c:v>
                </c:pt>
                <c:pt idx="520">
                  <c:v>1.408377154609873</c:v>
                </c:pt>
                <c:pt idx="521">
                  <c:v>1.429502811929021</c:v>
                </c:pt>
                <c:pt idx="522">
                  <c:v>1.450945354107956</c:v>
                </c:pt>
                <c:pt idx="523">
                  <c:v>1.472709534419576</c:v>
                </c:pt>
                <c:pt idx="524">
                  <c:v>1.494800177435869</c:v>
                </c:pt>
                <c:pt idx="525">
                  <c:v>1.517222180097407</c:v>
                </c:pt>
                <c:pt idx="526">
                  <c:v>1.539980512798868</c:v>
                </c:pt>
                <c:pt idx="527">
                  <c:v>1.563080220490851</c:v>
                </c:pt>
                <c:pt idx="528">
                  <c:v>1.586526423798214</c:v>
                </c:pt>
                <c:pt idx="529">
                  <c:v>1.610324320155186</c:v>
                </c:pt>
                <c:pt idx="530">
                  <c:v>1.634479184957515</c:v>
                </c:pt>
                <c:pt idx="531">
                  <c:v>1.658996372731877</c:v>
                </c:pt>
                <c:pt idx="532">
                  <c:v>1.683881318322854</c:v>
                </c:pt>
                <c:pt idx="533">
                  <c:v>1.709139538097697</c:v>
                </c:pt>
                <c:pt idx="534">
                  <c:v>1.734776631169162</c:v>
                </c:pt>
                <c:pt idx="535">
                  <c:v>1.7607982806367</c:v>
                </c:pt>
                <c:pt idx="536">
                  <c:v>1.787210254846251</c:v>
                </c:pt>
                <c:pt idx="537">
                  <c:v>1.814018408668944</c:v>
                </c:pt>
                <c:pt idx="538">
                  <c:v>1.841228684798978</c:v>
                </c:pt>
                <c:pt idx="539">
                  <c:v>1.868847115070962</c:v>
                </c:pt>
                <c:pt idx="540">
                  <c:v>1.896879821797027</c:v>
                </c:pt>
                <c:pt idx="541">
                  <c:v>1.925333019123982</c:v>
                </c:pt>
                <c:pt idx="542">
                  <c:v>1.954213014410842</c:v>
                </c:pt>
                <c:pt idx="543">
                  <c:v>1.983526209627004</c:v>
                </c:pt>
                <c:pt idx="544">
                  <c:v>2.013279102771409</c:v>
                </c:pt>
                <c:pt idx="545">
                  <c:v>2.04347828931298</c:v>
                </c:pt>
                <c:pt idx="546">
                  <c:v>2.074130463652675</c:v>
                </c:pt>
                <c:pt idx="547">
                  <c:v>2.105242420607463</c:v>
                </c:pt>
                <c:pt idx="548">
                  <c:v>2.136821056916576</c:v>
                </c:pt>
                <c:pt idx="549">
                  <c:v>2.168873372770325</c:v>
                </c:pt>
                <c:pt idx="550">
                  <c:v>2.201406473361878</c:v>
                </c:pt>
                <c:pt idx="551">
                  <c:v>2.234427570462308</c:v>
                </c:pt>
                <c:pt idx="552">
                  <c:v>2.26794398401924</c:v>
                </c:pt>
                <c:pt idx="553">
                  <c:v>2.301963143779528</c:v>
                </c:pt>
                <c:pt idx="554">
                  <c:v>2.336492590936217</c:v>
                </c:pt>
                <c:pt idx="555">
                  <c:v>2.371539979800262</c:v>
                </c:pt>
                <c:pt idx="556">
                  <c:v>2.40711307949727</c:v>
                </c:pt>
                <c:pt idx="557">
                  <c:v>2.443219775689728</c:v>
                </c:pt>
                <c:pt idx="558">
                  <c:v>2.479868072325073</c:v>
                </c:pt>
                <c:pt idx="559">
                  <c:v>2.517066093409948</c:v>
                </c:pt>
                <c:pt idx="560">
                  <c:v>2.554822084811098</c:v>
                </c:pt>
                <c:pt idx="561">
                  <c:v>2.593144416083263</c:v>
                </c:pt>
                <c:pt idx="562">
                  <c:v>2.632041582324513</c:v>
                </c:pt>
                <c:pt idx="563">
                  <c:v>2.67152220605938</c:v>
                </c:pt>
                <c:pt idx="564">
                  <c:v>2.711595039150266</c:v>
                </c:pt>
                <c:pt idx="565">
                  <c:v>2.752268964737523</c:v>
                </c:pt>
                <c:pt idx="566">
                  <c:v>2.793552999208586</c:v>
                </c:pt>
                <c:pt idx="567">
                  <c:v>2.835456294196712</c:v>
                </c:pt>
                <c:pt idx="568">
                  <c:v>2.877988138609663</c:v>
                </c:pt>
                <c:pt idx="569">
                  <c:v>2.921157960688811</c:v>
                </c:pt>
                <c:pt idx="570">
                  <c:v>2.964975330099139</c:v>
                </c:pt>
                <c:pt idx="571">
                  <c:v>3.009449960050627</c:v>
                </c:pt>
                <c:pt idx="572">
                  <c:v>3.05459170945139</c:v>
                </c:pt>
                <c:pt idx="573">
                  <c:v>3.100410585093159</c:v>
                </c:pt>
                <c:pt idx="574">
                  <c:v>3.146916743869558</c:v>
                </c:pt>
                <c:pt idx="575">
                  <c:v>3.1941204950276</c:v>
                </c:pt>
                <c:pt idx="576">
                  <c:v>3.242032302453014</c:v>
                </c:pt>
                <c:pt idx="577">
                  <c:v>3.290662786989808</c:v>
                </c:pt>
                <c:pt idx="578">
                  <c:v>3.340022728794655</c:v>
                </c:pt>
                <c:pt idx="579">
                  <c:v>3.390123069726575</c:v>
                </c:pt>
                <c:pt idx="580">
                  <c:v>3.440974915772474</c:v>
                </c:pt>
                <c:pt idx="581">
                  <c:v>3.492589539509058</c:v>
                </c:pt>
                <c:pt idx="582">
                  <c:v>3.544978382601695</c:v>
                </c:pt>
                <c:pt idx="583">
                  <c:v>3.59815305834072</c:v>
                </c:pt>
                <c:pt idx="584">
                  <c:v>3.65212535421583</c:v>
                </c:pt>
                <c:pt idx="585">
                  <c:v>3.706907234529067</c:v>
                </c:pt>
                <c:pt idx="586">
                  <c:v>3.762510843047004</c:v>
                </c:pt>
                <c:pt idx="587">
                  <c:v>3.818948505692707</c:v>
                </c:pt>
                <c:pt idx="588">
                  <c:v>3.876232733278083</c:v>
                </c:pt>
                <c:pt idx="589">
                  <c:v>3.934376224277268</c:v>
                </c:pt>
                <c:pt idx="590">
                  <c:v>3.99339186764143</c:v>
                </c:pt>
                <c:pt idx="591">
                  <c:v>4.053292745656051</c:v>
                </c:pt>
                <c:pt idx="592">
                  <c:v>4.114092136840886</c:v>
                </c:pt>
                <c:pt idx="593">
                  <c:v>4.175803518893502</c:v>
                </c:pt>
                <c:pt idx="594">
                  <c:v>4.238440571676898</c:v>
                </c:pt>
                <c:pt idx="595">
                  <c:v>4.302017180252057</c:v>
                </c:pt>
                <c:pt idx="596">
                  <c:v>4.366547437955837</c:v>
                </c:pt>
                <c:pt idx="597">
                  <c:v>4.432045649525175</c:v>
                </c:pt>
                <c:pt idx="598">
                  <c:v>4.498526334268051</c:v>
                </c:pt>
                <c:pt idx="599">
                  <c:v>4.566004229282067</c:v>
                </c:pt>
                <c:pt idx="600">
                  <c:v>4.634494292721301</c:v>
                </c:pt>
                <c:pt idx="601">
                  <c:v>4.704011707112121</c:v>
                </c:pt>
                <c:pt idx="602">
                  <c:v>4.774571882718803</c:v>
                </c:pt>
                <c:pt idx="603">
                  <c:v>4.846190460959584</c:v>
                </c:pt>
                <c:pt idx="604">
                  <c:v>4.918883317873978</c:v>
                </c:pt>
                <c:pt idx="605">
                  <c:v>4.992666567642087</c:v>
                </c:pt>
                <c:pt idx="606">
                  <c:v>5.067556566156676</c:v>
                </c:pt>
                <c:pt idx="607">
                  <c:v>5.14356991464907</c:v>
                </c:pt>
                <c:pt idx="608">
                  <c:v>5.220723463368803</c:v>
                </c:pt>
                <c:pt idx="609">
                  <c:v>5.299034315319337</c:v>
                </c:pt>
                <c:pt idx="610">
                  <c:v>5.378519830049124</c:v>
                </c:pt>
                <c:pt idx="611">
                  <c:v>5.459197627499862</c:v>
                </c:pt>
                <c:pt idx="612">
                  <c:v>5.541085591912358</c:v>
                </c:pt>
                <c:pt idx="613">
                  <c:v>5.624201875791034</c:v>
                </c:pt>
                <c:pt idx="614">
                  <c:v>5.708564903927908</c:v>
                </c:pt>
                <c:pt idx="615">
                  <c:v>5.794193377486826</c:v>
                </c:pt>
                <c:pt idx="616">
                  <c:v>5.881106278149128</c:v>
                </c:pt>
                <c:pt idx="617">
                  <c:v>5.969322872321368</c:v>
                </c:pt>
                <c:pt idx="618">
                  <c:v>6.058862715406188</c:v>
                </c:pt>
                <c:pt idx="619">
                  <c:v>6.149745656137275</c:v>
                </c:pt>
                <c:pt idx="620">
                  <c:v>6.241991840979334</c:v>
                </c:pt>
                <c:pt idx="621">
                  <c:v>6.33562171859403</c:v>
                </c:pt>
                <c:pt idx="622">
                  <c:v>6.43065604437294</c:v>
                </c:pt>
                <c:pt idx="623">
                  <c:v>6.527115885038524</c:v>
                </c:pt>
                <c:pt idx="624">
                  <c:v>6.625022623314104</c:v>
                </c:pt>
                <c:pt idx="625">
                  <c:v>6.724397962663815</c:v>
                </c:pt>
                <c:pt idx="626">
                  <c:v>6.825263932103773</c:v>
                </c:pt>
                <c:pt idx="627">
                  <c:v>6.92764289108533</c:v>
                </c:pt>
                <c:pt idx="628">
                  <c:v>7.03155753445161</c:v>
                </c:pt>
                <c:pt idx="629">
                  <c:v>7.137030897468374</c:v>
                </c:pt>
                <c:pt idx="630">
                  <c:v>7.244086360930388</c:v>
                </c:pt>
                <c:pt idx="631">
                  <c:v>7.35274765634436</c:v>
                </c:pt>
                <c:pt idx="632">
                  <c:v>7.463038871189525</c:v>
                </c:pt>
                <c:pt idx="633">
                  <c:v>7.574984454257367</c:v>
                </c:pt>
                <c:pt idx="634">
                  <c:v>7.68860922107123</c:v>
                </c:pt>
                <c:pt idx="635">
                  <c:v>7.803938359387275</c:v>
                </c:pt>
                <c:pt idx="636">
                  <c:v>7.920997434778106</c:v>
                </c:pt>
                <c:pt idx="637">
                  <c:v>8.039812396299773</c:v>
                </c:pt>
                <c:pt idx="638">
                  <c:v>8.16040958224428</c:v>
                </c:pt>
                <c:pt idx="639">
                  <c:v>8.282815725977933</c:v>
                </c:pt>
                <c:pt idx="640">
                  <c:v>8.4070579618676</c:v>
                </c:pt>
                <c:pt idx="641">
                  <c:v>8.533163831295613</c:v>
                </c:pt>
                <c:pt idx="642">
                  <c:v>8.661161288765047</c:v>
                </c:pt>
                <c:pt idx="643">
                  <c:v>8.791078708096462</c:v>
                </c:pt>
                <c:pt idx="644">
                  <c:v>8.922944888717974</c:v>
                </c:pt>
                <c:pt idx="645">
                  <c:v>9.05678906204875</c:v>
                </c:pt>
                <c:pt idx="646">
                  <c:v>9.192640897979472</c:v>
                </c:pt>
                <c:pt idx="647">
                  <c:v>9.33053051144917</c:v>
                </c:pt>
                <c:pt idx="648">
                  <c:v>9.470488469120894</c:v>
                </c:pt>
                <c:pt idx="649">
                  <c:v>9.612545796157707</c:v>
                </c:pt>
                <c:pt idx="650">
                  <c:v>9.756733983100073</c:v>
                </c:pt>
                <c:pt idx="651">
                  <c:v>9.903084992846572</c:v>
                </c:pt>
                <c:pt idx="652">
                  <c:v>10.05163126773928</c:v>
                </c:pt>
                <c:pt idx="653">
                  <c:v>10.20240573675536</c:v>
                </c:pt>
                <c:pt idx="654">
                  <c:v>10.3554418228067</c:v>
                </c:pt>
                <c:pt idx="655">
                  <c:v>10.51077345014879</c:v>
                </c:pt>
                <c:pt idx="656">
                  <c:v>10.66843505190102</c:v>
                </c:pt>
                <c:pt idx="657">
                  <c:v>10.82846157767953</c:v>
                </c:pt>
                <c:pt idx="658">
                  <c:v>10.99088850134473</c:v>
                </c:pt>
                <c:pt idx="659">
                  <c:v>11.1557518288649</c:v>
                </c:pt>
                <c:pt idx="660">
                  <c:v>11.32308810629787</c:v>
                </c:pt>
                <c:pt idx="661">
                  <c:v>11.49293442789234</c:v>
                </c:pt>
                <c:pt idx="662">
                  <c:v>11.66532844431071</c:v>
                </c:pt>
                <c:pt idx="663">
                  <c:v>11.84030837097537</c:v>
                </c:pt>
                <c:pt idx="664">
                  <c:v>12.01791299654001</c:v>
                </c:pt>
                <c:pt idx="665">
                  <c:v>12.19818169148811</c:v>
                </c:pt>
                <c:pt idx="666">
                  <c:v>12.38115441686043</c:v>
                </c:pt>
                <c:pt idx="667">
                  <c:v>12.56687173311333</c:v>
                </c:pt>
                <c:pt idx="668">
                  <c:v>12.75537480911003</c:v>
                </c:pt>
                <c:pt idx="669">
                  <c:v>12.94670543124668</c:v>
                </c:pt>
                <c:pt idx="670">
                  <c:v>13.14090601271538</c:v>
                </c:pt>
                <c:pt idx="671">
                  <c:v>13.33801960290611</c:v>
                </c:pt>
                <c:pt idx="672">
                  <c:v>13.5380898969497</c:v>
                </c:pt>
                <c:pt idx="673">
                  <c:v>13.74116124540394</c:v>
                </c:pt>
                <c:pt idx="674">
                  <c:v>13.947278664085</c:v>
                </c:pt>
                <c:pt idx="675">
                  <c:v>14.1564878440463</c:v>
                </c:pt>
                <c:pt idx="676">
                  <c:v>14.36883516170697</c:v>
                </c:pt>
                <c:pt idx="677">
                  <c:v>14.58436768913256</c:v>
                </c:pt>
                <c:pt idx="678">
                  <c:v>14.80313320446957</c:v>
                </c:pt>
                <c:pt idx="679">
                  <c:v>15.02518020253661</c:v>
                </c:pt>
                <c:pt idx="680">
                  <c:v>15.25055790557465</c:v>
                </c:pt>
                <c:pt idx="681">
                  <c:v>15.47931627415827</c:v>
                </c:pt>
                <c:pt idx="682">
                  <c:v>15.71150601827064</c:v>
                </c:pt>
                <c:pt idx="683">
                  <c:v>15.94717860854469</c:v>
                </c:pt>
                <c:pt idx="684">
                  <c:v>16.18638628767285</c:v>
                </c:pt>
                <c:pt idx="685">
                  <c:v>16.42918208198788</c:v>
                </c:pt>
                <c:pt idx="686">
                  <c:v>16.67561981321777</c:v>
                </c:pt>
                <c:pt idx="687">
                  <c:v>16.92575411041604</c:v>
                </c:pt>
                <c:pt idx="688">
                  <c:v>17.17964042207228</c:v>
                </c:pt>
                <c:pt idx="689">
                  <c:v>17.43733502840336</c:v>
                </c:pt>
                <c:pt idx="690">
                  <c:v>17.69889505382942</c:v>
                </c:pt>
                <c:pt idx="691">
                  <c:v>17.96437847963685</c:v>
                </c:pt>
                <c:pt idx="692">
                  <c:v>18.2338441568314</c:v>
                </c:pt>
                <c:pt idx="693">
                  <c:v>18.50735181918387</c:v>
                </c:pt>
                <c:pt idx="694">
                  <c:v>18.78496209647162</c:v>
                </c:pt>
                <c:pt idx="695">
                  <c:v>19.06673652791869</c:v>
                </c:pt>
                <c:pt idx="696">
                  <c:v>19.35273757583746</c:v>
                </c:pt>
                <c:pt idx="697">
                  <c:v>19.64302863947503</c:v>
                </c:pt>
                <c:pt idx="698">
                  <c:v>19.93767406906716</c:v>
                </c:pt>
                <c:pt idx="699">
                  <c:v>20.23673918010308</c:v>
                </c:pt>
                <c:pt idx="700">
                  <c:v>20.54029026780471</c:v>
                </c:pt>
                <c:pt idx="701">
                  <c:v>20.84839462182177</c:v>
                </c:pt>
                <c:pt idx="702">
                  <c:v>21.16112054114909</c:v>
                </c:pt>
                <c:pt idx="703">
                  <c:v>21.47853734926628</c:v>
                </c:pt>
                <c:pt idx="704">
                  <c:v>21.80071540950533</c:v>
                </c:pt>
                <c:pt idx="705">
                  <c:v>22.12772614064789</c:v>
                </c:pt>
                <c:pt idx="706">
                  <c:v>22.45964203275748</c:v>
                </c:pt>
                <c:pt idx="707">
                  <c:v>22.79653666324898</c:v>
                </c:pt>
                <c:pt idx="708">
                  <c:v>23.13848471319773</c:v>
                </c:pt>
                <c:pt idx="709">
                  <c:v>23.48556198389567</c:v>
                </c:pt>
                <c:pt idx="710">
                  <c:v>23.83784541365414</c:v>
                </c:pt>
                <c:pt idx="711">
                  <c:v>24.19541309485892</c:v>
                </c:pt>
                <c:pt idx="712">
                  <c:v>24.55834429128178</c:v>
                </c:pt>
                <c:pt idx="713">
                  <c:v>24.92671945565102</c:v>
                </c:pt>
                <c:pt idx="714">
                  <c:v>25.30062024748579</c:v>
                </c:pt>
                <c:pt idx="715">
                  <c:v>25.68012955119807</c:v>
                </c:pt>
                <c:pt idx="716">
                  <c:v>26.06533149446604</c:v>
                </c:pt>
                <c:pt idx="717">
                  <c:v>26.45631146688304</c:v>
                </c:pt>
                <c:pt idx="718">
                  <c:v>26.8531561388863</c:v>
                </c:pt>
                <c:pt idx="719">
                  <c:v>27.25595348096957</c:v>
                </c:pt>
                <c:pt idx="720">
                  <c:v>27.66479278318411</c:v>
                </c:pt>
                <c:pt idx="721">
                  <c:v>28.07976467493186</c:v>
                </c:pt>
                <c:pt idx="722">
                  <c:v>28.50096114505586</c:v>
                </c:pt>
                <c:pt idx="723">
                  <c:v>28.92847556223168</c:v>
                </c:pt>
                <c:pt idx="724">
                  <c:v>29.36240269566508</c:v>
                </c:pt>
                <c:pt idx="725">
                  <c:v>29.80283873610013</c:v>
                </c:pt>
                <c:pt idx="726">
                  <c:v>30.24988131714163</c:v>
                </c:pt>
                <c:pt idx="727">
                  <c:v>30.70362953689872</c:v>
                </c:pt>
                <c:pt idx="728">
                  <c:v>31.16418397995222</c:v>
                </c:pt>
                <c:pt idx="729">
                  <c:v>31.6316467396515</c:v>
                </c:pt>
                <c:pt idx="730">
                  <c:v>32.10612144074624</c:v>
                </c:pt>
                <c:pt idx="731">
                  <c:v>32.58771326235745</c:v>
                </c:pt>
                <c:pt idx="732">
                  <c:v>33.07652896129279</c:v>
                </c:pt>
                <c:pt idx="733">
                  <c:v>33.57267689571214</c:v>
                </c:pt>
                <c:pt idx="734">
                  <c:v>34.07626704914789</c:v>
                </c:pt>
                <c:pt idx="735">
                  <c:v>34.5874110548851</c:v>
                </c:pt>
                <c:pt idx="736">
                  <c:v>35.10622222070838</c:v>
                </c:pt>
                <c:pt idx="737">
                  <c:v>35.63281555401901</c:v>
                </c:pt>
                <c:pt idx="738">
                  <c:v>36.1673077873293</c:v>
                </c:pt>
                <c:pt idx="739">
                  <c:v>36.70981740413922</c:v>
                </c:pt>
                <c:pt idx="740">
                  <c:v>37.26046466520115</c:v>
                </c:pt>
                <c:pt idx="741">
                  <c:v>37.81937163517932</c:v>
                </c:pt>
                <c:pt idx="742">
                  <c:v>38.38666220970685</c:v>
                </c:pt>
                <c:pt idx="743">
                  <c:v>38.96246214285262</c:v>
                </c:pt>
                <c:pt idx="744">
                  <c:v>39.54689907499539</c:v>
                </c:pt>
                <c:pt idx="745">
                  <c:v>40.14010256112033</c:v>
                </c:pt>
                <c:pt idx="746">
                  <c:v>40.74220409953713</c:v>
                </c:pt>
                <c:pt idx="747">
                  <c:v>41.35333716103002</c:v>
                </c:pt>
                <c:pt idx="748">
                  <c:v>41.97363721844562</c:v>
                </c:pt>
                <c:pt idx="749">
                  <c:v>42.60324177672229</c:v>
                </c:pt>
                <c:pt idx="750">
                  <c:v>43.24229040337315</c:v>
                </c:pt>
                <c:pt idx="751">
                  <c:v>43.89092475942374</c:v>
                </c:pt>
                <c:pt idx="752">
                  <c:v>44.5492886308151</c:v>
                </c:pt>
                <c:pt idx="753">
                  <c:v>45.21752796027729</c:v>
                </c:pt>
                <c:pt idx="754">
                  <c:v>45.89579087968147</c:v>
                </c:pt>
                <c:pt idx="755">
                  <c:v>46.58422774287664</c:v>
                </c:pt>
                <c:pt idx="756">
                  <c:v>47.28299115901983</c:v>
                </c:pt>
                <c:pt idx="757">
                  <c:v>47.99223602640515</c:v>
                </c:pt>
                <c:pt idx="758">
                  <c:v>48.71211956680121</c:v>
                </c:pt>
                <c:pt idx="759">
                  <c:v>49.44280136030319</c:v>
                </c:pt>
                <c:pt idx="760">
                  <c:v>50.18444338070775</c:v>
                </c:pt>
                <c:pt idx="761">
                  <c:v>50.93721003141835</c:v>
                </c:pt>
                <c:pt idx="762">
                  <c:v>51.70126818188962</c:v>
                </c:pt>
                <c:pt idx="763">
                  <c:v>52.47678720461789</c:v>
                </c:pt>
                <c:pt idx="764">
                  <c:v>53.26393901268723</c:v>
                </c:pt>
                <c:pt idx="765">
                  <c:v>54.06289809787754</c:v>
                </c:pt>
                <c:pt idx="766">
                  <c:v>54.87384156934537</c:v>
                </c:pt>
                <c:pt idx="767">
                  <c:v>55.6969491928859</c:v>
                </c:pt>
                <c:pt idx="768">
                  <c:v>56.53240343077916</c:v>
                </c:pt>
                <c:pt idx="769">
                  <c:v>57.38038948224059</c:v>
                </c:pt>
                <c:pt idx="770">
                  <c:v>58.24109532447446</c:v>
                </c:pt>
                <c:pt idx="771">
                  <c:v>59.11471175434149</c:v>
                </c:pt>
                <c:pt idx="772">
                  <c:v>60.00143243065664</c:v>
                </c:pt>
                <c:pt idx="773">
                  <c:v>60.90145391711635</c:v>
                </c:pt>
                <c:pt idx="774">
                  <c:v>61.81497572587325</c:v>
                </c:pt>
                <c:pt idx="775">
                  <c:v>62.74220036176135</c:v>
                </c:pt>
                <c:pt idx="776">
                  <c:v>63.68333336718778</c:v>
                </c:pt>
                <c:pt idx="777">
                  <c:v>64.63858336769545</c:v>
                </c:pt>
                <c:pt idx="778">
                  <c:v>65.60816211821077</c:v>
                </c:pt>
                <c:pt idx="779">
                  <c:v>66.59228454998415</c:v>
                </c:pt>
                <c:pt idx="780">
                  <c:v>67.59116881823391</c:v>
                </c:pt>
                <c:pt idx="781">
                  <c:v>68.60503635050703</c:v>
                </c:pt>
                <c:pt idx="782">
                  <c:v>69.63411189576501</c:v>
                </c:pt>
                <c:pt idx="783">
                  <c:v>70.67862357420148</c:v>
                </c:pt>
                <c:pt idx="784">
                  <c:v>71.73880292781445</c:v>
                </c:pt>
                <c:pt idx="785">
                  <c:v>72.8148849717317</c:v>
                </c:pt>
                <c:pt idx="786">
                  <c:v>73.9071082463077</c:v>
                </c:pt>
                <c:pt idx="787">
                  <c:v>75.01571487000228</c:v>
                </c:pt>
                <c:pt idx="788">
                  <c:v>76.14095059305231</c:v>
                </c:pt>
                <c:pt idx="789">
                  <c:v>77.2830648519481</c:v>
                </c:pt>
                <c:pt idx="790">
                  <c:v>78.4423108247273</c:v>
                </c:pt>
                <c:pt idx="791">
                  <c:v>79.6189454870982</c:v>
                </c:pt>
                <c:pt idx="792">
                  <c:v>80.8132296694047</c:v>
                </c:pt>
                <c:pt idx="793">
                  <c:v>82.02542811444533</c:v>
                </c:pt>
                <c:pt idx="794">
                  <c:v>83.25580953616235</c:v>
                </c:pt>
                <c:pt idx="795">
                  <c:v>84.50464667920482</c:v>
                </c:pt>
                <c:pt idx="796">
                  <c:v>85.77221637939288</c:v>
                </c:pt>
                <c:pt idx="797">
                  <c:v>87.05879962508378</c:v>
                </c:pt>
                <c:pt idx="798">
                  <c:v>88.36468161946003</c:v>
                </c:pt>
                <c:pt idx="799">
                  <c:v>89.69015184375152</c:v>
                </c:pt>
                <c:pt idx="800">
                  <c:v>91.03550412140818</c:v>
                </c:pt>
                <c:pt idx="801">
                  <c:v>92.4010366832293</c:v>
                </c:pt>
                <c:pt idx="802">
                  <c:v>93.78705223347774</c:v>
                </c:pt>
                <c:pt idx="803">
                  <c:v>95.19385801697948</c:v>
                </c:pt>
                <c:pt idx="804">
                  <c:v>96.62176588723445</c:v>
                </c:pt>
                <c:pt idx="805">
                  <c:v>98.07109237554305</c:v>
                </c:pt>
                <c:pt idx="806">
                  <c:v>99.54215876117622</c:v>
                </c:pt>
                <c:pt idx="807">
                  <c:v>101.0352911425938</c:v>
                </c:pt>
                <c:pt idx="808">
                  <c:v>102.5508205097328</c:v>
                </c:pt>
                <c:pt idx="809">
                  <c:v>104.0890828173787</c:v>
                </c:pt>
                <c:pt idx="810">
                  <c:v>105.6504190596394</c:v>
                </c:pt>
                <c:pt idx="811">
                  <c:v>107.2351753455339</c:v>
                </c:pt>
                <c:pt idx="812">
                  <c:v>108.843702975717</c:v>
                </c:pt>
                <c:pt idx="813">
                  <c:v>110.4763585203527</c:v>
                </c:pt>
                <c:pt idx="814">
                  <c:v>112.133503898158</c:v>
                </c:pt>
                <c:pt idx="815">
                  <c:v>113.8155064566303</c:v>
                </c:pt>
                <c:pt idx="816">
                  <c:v>115.5227390534797</c:v>
                </c:pt>
                <c:pt idx="817">
                  <c:v>117.255580139282</c:v>
                </c:pt>
                <c:pt idx="818">
                  <c:v>119.0144138413713</c:v>
                </c:pt>
                <c:pt idx="819">
                  <c:v>120.7996300489918</c:v>
                </c:pt>
                <c:pt idx="820">
                  <c:v>122.6116244997267</c:v>
                </c:pt>
                <c:pt idx="821">
                  <c:v>124.4507988672225</c:v>
                </c:pt>
                <c:pt idx="822">
                  <c:v>126.317560850231</c:v>
                </c:pt>
                <c:pt idx="823">
                  <c:v>128.2123242629843</c:v>
                </c:pt>
                <c:pt idx="824">
                  <c:v>130.135509126929</c:v>
                </c:pt>
                <c:pt idx="825">
                  <c:v>132.087541763833</c:v>
                </c:pt>
                <c:pt idx="826">
                  <c:v>134.0688548902905</c:v>
                </c:pt>
                <c:pt idx="827">
                  <c:v>136.0798877136448</c:v>
                </c:pt>
                <c:pt idx="828">
                  <c:v>138.1210860293495</c:v>
                </c:pt>
                <c:pt idx="829">
                  <c:v>140.19290231979</c:v>
                </c:pt>
                <c:pt idx="830">
                  <c:v>142.2957958545865</c:v>
                </c:pt>
                <c:pt idx="831">
                  <c:v>144.4302327924054</c:v>
                </c:pt>
                <c:pt idx="832">
                  <c:v>146.5966862842915</c:v>
                </c:pt>
                <c:pt idx="833">
                  <c:v>148.7956365785558</c:v>
                </c:pt>
                <c:pt idx="834">
                  <c:v>151.0275711272342</c:v>
                </c:pt>
                <c:pt idx="835">
                  <c:v>153.2929846941411</c:v>
                </c:pt>
                <c:pt idx="836">
                  <c:v>155.5923794645548</c:v>
                </c:pt>
                <c:pt idx="837">
                  <c:v>157.9262651565231</c:v>
                </c:pt>
                <c:pt idx="838">
                  <c:v>160.2951591338708</c:v>
                </c:pt>
                <c:pt idx="839">
                  <c:v>162.6995865208787</c:v>
                </c:pt>
                <c:pt idx="840">
                  <c:v>165.1400803186922</c:v>
                </c:pt>
                <c:pt idx="841">
                  <c:v>167.6171815234724</c:v>
                </c:pt>
                <c:pt idx="842">
                  <c:v>170.1314392463246</c:v>
                </c:pt>
                <c:pt idx="843">
                  <c:v>172.6834108350195</c:v>
                </c:pt>
                <c:pt idx="844">
                  <c:v>175.2736619975445</c:v>
                </c:pt>
                <c:pt idx="845">
                  <c:v>177.9027669275078</c:v>
                </c:pt>
                <c:pt idx="846">
                  <c:v>180.5713084314205</c:v>
                </c:pt>
                <c:pt idx="847">
                  <c:v>183.2798780578916</c:v>
                </c:pt>
                <c:pt idx="848">
                  <c:v>186.02907622876</c:v>
                </c:pt>
                <c:pt idx="849">
                  <c:v>188.8195123721914</c:v>
                </c:pt>
                <c:pt idx="850">
                  <c:v>191.6518050577744</c:v>
                </c:pt>
                <c:pt idx="851">
                  <c:v>194.5265821336408</c:v>
                </c:pt>
                <c:pt idx="852">
                  <c:v>197.4444808656455</c:v>
                </c:pt>
                <c:pt idx="853">
                  <c:v>200.4061480786303</c:v>
                </c:pt>
                <c:pt idx="854">
                  <c:v>203.4122402998096</c:v>
                </c:pt>
                <c:pt idx="855">
                  <c:v>206.4634239043066</c:v>
                </c:pt>
                <c:pt idx="856">
                  <c:v>209.5603752628712</c:v>
                </c:pt>
                <c:pt idx="857">
                  <c:v>212.7037808918141</c:v>
                </c:pt>
                <c:pt idx="858">
                  <c:v>215.8943376051916</c:v>
                </c:pt>
                <c:pt idx="859">
                  <c:v>219.1327526692693</c:v>
                </c:pt>
                <c:pt idx="860">
                  <c:v>222.4197439593083</c:v>
                </c:pt>
                <c:pt idx="861">
                  <c:v>225.7560401186981</c:v>
                </c:pt>
                <c:pt idx="862">
                  <c:v>229.1423807204784</c:v>
                </c:pt>
                <c:pt idx="863">
                  <c:v>232.5795164312856</c:v>
                </c:pt>
                <c:pt idx="864">
                  <c:v>236.068209177755</c:v>
                </c:pt>
                <c:pt idx="865">
                  <c:v>239.6092323154213</c:v>
                </c:pt>
                <c:pt idx="866">
                  <c:v>243.2033708001523</c:v>
                </c:pt>
                <c:pt idx="867">
                  <c:v>246.851421362155</c:v>
                </c:pt>
                <c:pt idx="868">
                  <c:v>250.554192682587</c:v>
                </c:pt>
                <c:pt idx="869">
                  <c:v>254.3125055728258</c:v>
                </c:pt>
                <c:pt idx="870">
                  <c:v>258.1271931564182</c:v>
                </c:pt>
                <c:pt idx="871">
                  <c:v>261.9991010537644</c:v>
                </c:pt>
                <c:pt idx="872">
                  <c:v>265.9290875695706</c:v>
                </c:pt>
                <c:pt idx="873">
                  <c:v>269.9180238831142</c:v>
                </c:pt>
                <c:pt idx="874">
                  <c:v>273.9667942413611</c:v>
                </c:pt>
                <c:pt idx="875">
                  <c:v>278.0762961549815</c:v>
                </c:pt>
                <c:pt idx="876">
                  <c:v>282.2474405973064</c:v>
                </c:pt>
                <c:pt idx="877">
                  <c:v>286.4811522062639</c:v>
                </c:pt>
                <c:pt idx="878">
                  <c:v>290.7783694893596</c:v>
                </c:pt>
                <c:pt idx="879">
                  <c:v>295.1400450317003</c:v>
                </c:pt>
                <c:pt idx="880">
                  <c:v>299.567145707174</c:v>
                </c:pt>
                <c:pt idx="881">
                  <c:v>304.0606528927833</c:v>
                </c:pt>
                <c:pt idx="882">
                  <c:v>308.6215626861746</c:v>
                </c:pt>
                <c:pt idx="883">
                  <c:v>313.2508861264677</c:v>
                </c:pt>
                <c:pt idx="884">
                  <c:v>317.9496494183644</c:v>
                </c:pt>
                <c:pt idx="885">
                  <c:v>322.7188941596398</c:v>
                </c:pt>
                <c:pt idx="886">
                  <c:v>327.5596775720344</c:v>
                </c:pt>
                <c:pt idx="887">
                  <c:v>332.4730727356146</c:v>
                </c:pt>
                <c:pt idx="888">
                  <c:v>337.460168826649</c:v>
                </c:pt>
                <c:pt idx="889">
                  <c:v>342.5220713590488</c:v>
                </c:pt>
                <c:pt idx="890">
                  <c:v>347.6599024294346</c:v>
                </c:pt>
                <c:pt idx="891">
                  <c:v>352.874800965876</c:v>
                </c:pt>
                <c:pt idx="892">
                  <c:v>358.1679229803642</c:v>
                </c:pt>
                <c:pt idx="893">
                  <c:v>363.5404418250697</c:v>
                </c:pt>
                <c:pt idx="894">
                  <c:v>368.9935484524437</c:v>
                </c:pt>
                <c:pt idx="895">
                  <c:v>374.5284516792321</c:v>
                </c:pt>
                <c:pt idx="896">
                  <c:v>380.1463784544206</c:v>
                </c:pt>
                <c:pt idx="897">
                  <c:v>385.848574131237</c:v>
                </c:pt>
                <c:pt idx="898">
                  <c:v>391.6363027432038</c:v>
                </c:pt>
                <c:pt idx="899">
                  <c:v>397.5108472843537</c:v>
                </c:pt>
                <c:pt idx="900">
                  <c:v>403.4735099936182</c:v>
                </c:pt>
                <c:pt idx="901">
                  <c:v>409.5256126435229</c:v>
                </c:pt>
                <c:pt idx="902">
                  <c:v>415.6684968331757</c:v>
                </c:pt>
                <c:pt idx="903">
                  <c:v>421.9035242856718</c:v>
                </c:pt>
                <c:pt idx="904">
                  <c:v>428.2320771499584</c:v>
                </c:pt>
                <c:pt idx="905">
                  <c:v>434.6555583072076</c:v>
                </c:pt>
                <c:pt idx="906">
                  <c:v>441.1753916818158</c:v>
                </c:pt>
                <c:pt idx="907">
                  <c:v>447.7930225570419</c:v>
                </c:pt>
                <c:pt idx="908">
                  <c:v>454.5099178953987</c:v>
                </c:pt>
                <c:pt idx="909">
                  <c:v>461.3275666638297</c:v>
                </c:pt>
                <c:pt idx="910">
                  <c:v>468.2474801637873</c:v>
                </c:pt>
                <c:pt idx="911">
                  <c:v>475.2711923662432</c:v>
                </c:pt>
                <c:pt idx="912">
                  <c:v>482.4002602517373</c:v>
                </c:pt>
                <c:pt idx="913">
                  <c:v>489.6362641555133</c:v>
                </c:pt>
                <c:pt idx="914">
                  <c:v>496.980808117846</c:v>
                </c:pt>
                <c:pt idx="915">
                  <c:v>504.4355202396135</c:v>
                </c:pt>
                <c:pt idx="916">
                  <c:v>512.0020530432074</c:v>
                </c:pt>
                <c:pt idx="917">
                  <c:v>519.6820838388556</c:v>
                </c:pt>
                <c:pt idx="918">
                  <c:v>527.4773150964384</c:v>
                </c:pt>
                <c:pt idx="919">
                  <c:v>535.389474822885</c:v>
                </c:pt>
                <c:pt idx="920">
                  <c:v>543.420316945228</c:v>
                </c:pt>
                <c:pt idx="921">
                  <c:v>551.5716216994064</c:v>
                </c:pt>
                <c:pt idx="922">
                  <c:v>559.8451960248974</c:v>
                </c:pt>
                <c:pt idx="923">
                  <c:v>568.2428739652715</c:v>
                </c:pt>
                <c:pt idx="924">
                  <c:v>576.7665170747481</c:v>
                </c:pt>
                <c:pt idx="925">
                  <c:v>585.4180148308712</c:v>
                </c:pt>
                <c:pt idx="926">
                  <c:v>594.1992850533345</c:v>
                </c:pt>
                <c:pt idx="927">
                  <c:v>603.1122743291346</c:v>
                </c:pt>
                <c:pt idx="928">
                  <c:v>612.1589584440712</c:v>
                </c:pt>
                <c:pt idx="929">
                  <c:v>621.3413428207323</c:v>
                </c:pt>
                <c:pt idx="930">
                  <c:v>630.6614629630432</c:v>
                </c:pt>
                <c:pt idx="931">
                  <c:v>640.1213849074887</c:v>
                </c:pt>
                <c:pt idx="932">
                  <c:v>649.723205681101</c:v>
                </c:pt>
                <c:pt idx="933">
                  <c:v>659.4690537663175</c:v>
                </c:pt>
                <c:pt idx="934">
                  <c:v>669.3610895728126</c:v>
                </c:pt>
                <c:pt idx="935">
                  <c:v>679.4015059164044</c:v>
                </c:pt>
                <c:pt idx="936">
                  <c:v>689.5925285051504</c:v>
                </c:pt>
                <c:pt idx="937">
                  <c:v>699.9364164327274</c:v>
                </c:pt>
                <c:pt idx="938">
                  <c:v>710.4354626792184</c:v>
                </c:pt>
                <c:pt idx="939">
                  <c:v>721.0919946194066</c:v>
                </c:pt>
                <c:pt idx="940">
                  <c:v>731.908374538699</c:v>
                </c:pt>
                <c:pt idx="941">
                  <c:v>742.8870001567781</c:v>
                </c:pt>
                <c:pt idx="942">
                  <c:v>754.0303051591296</c:v>
                </c:pt>
                <c:pt idx="943">
                  <c:v>765.3407597365166</c:v>
                </c:pt>
                <c:pt idx="944">
                  <c:v>776.8208711325641</c:v>
                </c:pt>
                <c:pt idx="945">
                  <c:v>788.4731841995525</c:v>
                </c:pt>
                <c:pt idx="946">
                  <c:v>800.3002819625457</c:v>
                </c:pt>
                <c:pt idx="947">
                  <c:v>812.3047861919829</c:v>
                </c:pt>
                <c:pt idx="948">
                  <c:v>824.4893579848634</c:v>
                </c:pt>
                <c:pt idx="949">
                  <c:v>836.8566983546343</c:v>
                </c:pt>
                <c:pt idx="950">
                  <c:v>849.4095488299554</c:v>
                </c:pt>
                <c:pt idx="951">
                  <c:v>862.1506920624032</c:v>
                </c:pt>
                <c:pt idx="952">
                  <c:v>875.082952443341</c:v>
                </c:pt>
                <c:pt idx="953">
                  <c:v>888.209196729991</c:v>
                </c:pt>
                <c:pt idx="954">
                  <c:v>901.5323346809404</c:v>
                </c:pt>
                <c:pt idx="955">
                  <c:v>915.0553197011549</c:v>
                </c:pt>
                <c:pt idx="956">
                  <c:v>928.7811494966725</c:v>
                </c:pt>
                <c:pt idx="957">
                  <c:v>942.7128667391225</c:v>
                </c:pt>
                <c:pt idx="958">
                  <c:v>956.8535597402079</c:v>
                </c:pt>
                <c:pt idx="959">
                  <c:v>971.2063631363125</c:v>
                </c:pt>
                <c:pt idx="960">
                  <c:v>985.774458583357</c:v>
                </c:pt>
                <c:pt idx="961">
                  <c:v>1000.561075462107</c:v>
                </c:pt>
                <c:pt idx="962">
                  <c:v>1015.569491594038</c:v>
                </c:pt>
                <c:pt idx="963">
                  <c:v>1030.803033967948</c:v>
                </c:pt>
                <c:pt idx="964">
                  <c:v>1046.265079477468</c:v>
                </c:pt>
                <c:pt idx="965">
                  <c:v>1061.959055669631</c:v>
                </c:pt>
                <c:pt idx="966">
                  <c:v>1077.888441504673</c:v>
                </c:pt>
                <c:pt idx="967">
                  <c:v>1094.056768127245</c:v>
                </c:pt>
                <c:pt idx="968">
                  <c:v>1110.467619649154</c:v>
                </c:pt>
                <c:pt idx="969">
                  <c:v>1127.12463394389</c:v>
                </c:pt>
                <c:pt idx="970">
                  <c:v>1144.031503453048</c:v>
                </c:pt>
                <c:pt idx="971">
                  <c:v>1161.191976004843</c:v>
                </c:pt>
                <c:pt idx="972">
                  <c:v>1178.609855644916</c:v>
                </c:pt>
                <c:pt idx="973">
                  <c:v>1196.28900347959</c:v>
                </c:pt>
                <c:pt idx="974">
                  <c:v>1214.233338531783</c:v>
                </c:pt>
                <c:pt idx="975">
                  <c:v>1232.44683860976</c:v>
                </c:pt>
                <c:pt idx="976">
                  <c:v>1250.933541188907</c:v>
                </c:pt>
                <c:pt idx="977">
                  <c:v>1269.69754430674</c:v>
                </c:pt>
                <c:pt idx="978">
                  <c:v>1288.743007471341</c:v>
                </c:pt>
                <c:pt idx="979">
                  <c:v>1308.074152583411</c:v>
                </c:pt>
                <c:pt idx="980">
                  <c:v>1327.695264872162</c:v>
                </c:pt>
                <c:pt idx="981">
                  <c:v>1347.610693845245</c:v>
                </c:pt>
                <c:pt idx="982">
                  <c:v>1367.824854252922</c:v>
                </c:pt>
                <c:pt idx="983">
                  <c:v>1388.342227066716</c:v>
                </c:pt>
                <c:pt idx="984">
                  <c:v>1409.167360472717</c:v>
                </c:pt>
                <c:pt idx="985">
                  <c:v>1430.304870879807</c:v>
                </c:pt>
                <c:pt idx="986">
                  <c:v>1451.759443943004</c:v>
                </c:pt>
                <c:pt idx="987">
                  <c:v>1473.53583560215</c:v>
                </c:pt>
                <c:pt idx="988">
                  <c:v>1495.638873136182</c:v>
                </c:pt>
                <c:pt idx="989">
                  <c:v>1518.073456233224</c:v>
                </c:pt>
                <c:pt idx="990">
                  <c:v>1540.844558076722</c:v>
                </c:pt>
                <c:pt idx="991">
                  <c:v>1563.957226447873</c:v>
                </c:pt>
                <c:pt idx="992">
                  <c:v>1587.416584844592</c:v>
                </c:pt>
                <c:pt idx="993">
                  <c:v>1611.22783361726</c:v>
                </c:pt>
                <c:pt idx="994">
                  <c:v>1635.39625112152</c:v>
                </c:pt>
                <c:pt idx="995">
                  <c:v>1659.927194888341</c:v>
                </c:pt>
                <c:pt idx="996">
                  <c:v>1684.826102811666</c:v>
                </c:pt>
                <c:pt idx="997">
                  <c:v>1710.09849435384</c:v>
                </c:pt>
                <c:pt idx="998">
                  <c:v>1735.74997176915</c:v>
                </c:pt>
              </c:numCache>
            </c:numRef>
          </c:xVal>
          <c:yVal>
            <c:numRef>
              <c:f>Sheet1!$AI$2:$AI$1000</c:f>
              <c:numCache>
                <c:formatCode>General</c:formatCode>
                <c:ptCount val="999"/>
                <c:pt idx="0">
                  <c:v>0.262513583411785</c:v>
                </c:pt>
                <c:pt idx="1">
                  <c:v>0.262513790258595</c:v>
                </c:pt>
                <c:pt idx="2">
                  <c:v>0.262514000255136</c:v>
                </c:pt>
                <c:pt idx="3">
                  <c:v>0.262514213449368</c:v>
                </c:pt>
                <c:pt idx="4">
                  <c:v>0.262514429889978</c:v>
                </c:pt>
                <c:pt idx="5">
                  <c:v>0.262514649626397</c:v>
                </c:pt>
                <c:pt idx="6">
                  <c:v>0.262514872708807</c:v>
                </c:pt>
                <c:pt idx="7">
                  <c:v>0.262515099188155</c:v>
                </c:pt>
                <c:pt idx="8">
                  <c:v>0.262515329116163</c:v>
                </c:pt>
                <c:pt idx="9">
                  <c:v>0.262515562545341</c:v>
                </c:pt>
                <c:pt idx="10">
                  <c:v>0.262515799528998</c:v>
                </c:pt>
                <c:pt idx="11">
                  <c:v>0.262516040121253</c:v>
                </c:pt>
                <c:pt idx="12">
                  <c:v>0.262516284377052</c:v>
                </c:pt>
                <c:pt idx="13">
                  <c:v>0.262516532352176</c:v>
                </c:pt>
                <c:pt idx="14">
                  <c:v>0.262516784103254</c:v>
                </c:pt>
                <c:pt idx="15">
                  <c:v>0.262517039687778</c:v>
                </c:pt>
                <c:pt idx="16">
                  <c:v>0.262517299164116</c:v>
                </c:pt>
                <c:pt idx="17">
                  <c:v>0.262517562591524</c:v>
                </c:pt>
                <c:pt idx="18">
                  <c:v>0.26251783003016</c:v>
                </c:pt>
                <c:pt idx="19">
                  <c:v>0.262518101541097</c:v>
                </c:pt>
                <c:pt idx="20">
                  <c:v>0.262518377186339</c:v>
                </c:pt>
                <c:pt idx="21">
                  <c:v>0.262518657028833</c:v>
                </c:pt>
                <c:pt idx="22">
                  <c:v>0.262518941132486</c:v>
                </c:pt>
                <c:pt idx="23">
                  <c:v>0.262519229562173</c:v>
                </c:pt>
                <c:pt idx="24">
                  <c:v>0.262519522383764</c:v>
                </c:pt>
                <c:pt idx="25">
                  <c:v>0.262519819664124</c:v>
                </c:pt>
                <c:pt idx="26">
                  <c:v>0.262520121471142</c:v>
                </c:pt>
                <c:pt idx="27">
                  <c:v>0.262520427873738</c:v>
                </c:pt>
                <c:pt idx="28">
                  <c:v>0.262520738941879</c:v>
                </c:pt>
                <c:pt idx="29">
                  <c:v>0.2625210547466</c:v>
                </c:pt>
                <c:pt idx="30">
                  <c:v>0.262521375360018</c:v>
                </c:pt>
                <c:pt idx="31">
                  <c:v>0.262521700855344</c:v>
                </c:pt>
                <c:pt idx="32">
                  <c:v>0.262522031306906</c:v>
                </c:pt>
                <c:pt idx="33">
                  <c:v>0.262522366790163</c:v>
                </c:pt>
                <c:pt idx="34">
                  <c:v>0.262522707381723</c:v>
                </c:pt>
                <c:pt idx="35">
                  <c:v>0.26252305315936</c:v>
                </c:pt>
                <c:pt idx="36">
                  <c:v>0.26252340420203</c:v>
                </c:pt>
                <c:pt idx="37">
                  <c:v>0.262523760589894</c:v>
                </c:pt>
                <c:pt idx="38">
                  <c:v>0.26252412240433</c:v>
                </c:pt>
                <c:pt idx="39">
                  <c:v>0.262524489727957</c:v>
                </c:pt>
                <c:pt idx="40">
                  <c:v>0.26252486264465</c:v>
                </c:pt>
                <c:pt idx="41">
                  <c:v>0.262525241239562</c:v>
                </c:pt>
                <c:pt idx="42">
                  <c:v>0.26252562559914</c:v>
                </c:pt>
                <c:pt idx="43">
                  <c:v>0.26252601581115</c:v>
                </c:pt>
                <c:pt idx="44">
                  <c:v>0.262526411964692</c:v>
                </c:pt>
                <c:pt idx="45">
                  <c:v>0.262526814150219</c:v>
                </c:pt>
                <c:pt idx="46">
                  <c:v>0.262527222459568</c:v>
                </c:pt>
                <c:pt idx="47">
                  <c:v>0.262527636985967</c:v>
                </c:pt>
                <c:pt idx="48">
                  <c:v>0.262528057824066</c:v>
                </c:pt>
                <c:pt idx="49">
                  <c:v>0.262528485069956</c:v>
                </c:pt>
                <c:pt idx="50">
                  <c:v>0.262528918821189</c:v>
                </c:pt>
                <c:pt idx="51">
                  <c:v>0.262529359176802</c:v>
                </c:pt>
                <c:pt idx="52">
                  <c:v>0.26252980623734</c:v>
                </c:pt>
                <c:pt idx="53">
                  <c:v>0.262530260104877</c:v>
                </c:pt>
                <c:pt idx="54">
                  <c:v>0.262530720883043</c:v>
                </c:pt>
                <c:pt idx="55">
                  <c:v>0.262531188677042</c:v>
                </c:pt>
                <c:pt idx="56">
                  <c:v>0.262531663593682</c:v>
                </c:pt>
                <c:pt idx="57">
                  <c:v>0.262532145741393</c:v>
                </c:pt>
                <c:pt idx="58">
                  <c:v>0.262532635230259</c:v>
                </c:pt>
                <c:pt idx="59">
                  <c:v>0.262533132172037</c:v>
                </c:pt>
                <c:pt idx="60">
                  <c:v>0.262533636680184</c:v>
                </c:pt>
                <c:pt idx="61">
                  <c:v>0.262534148869887</c:v>
                </c:pt>
                <c:pt idx="62">
                  <c:v>0.262534668858083</c:v>
                </c:pt>
                <c:pt idx="63">
                  <c:v>0.262535196763489</c:v>
                </c:pt>
                <c:pt idx="64">
                  <c:v>0.262535732706629</c:v>
                </c:pt>
                <c:pt idx="65">
                  <c:v>0.262536276809861</c:v>
                </c:pt>
                <c:pt idx="66">
                  <c:v>0.262536829197405</c:v>
                </c:pt>
                <c:pt idx="67">
                  <c:v>0.262537389995372</c:v>
                </c:pt>
                <c:pt idx="68">
                  <c:v>0.26253795933179</c:v>
                </c:pt>
                <c:pt idx="69">
                  <c:v>0.262538537336638</c:v>
                </c:pt>
                <c:pt idx="70">
                  <c:v>0.26253912414187</c:v>
                </c:pt>
                <c:pt idx="71">
                  <c:v>0.26253971988145</c:v>
                </c:pt>
                <c:pt idx="72">
                  <c:v>0.262540324691379</c:v>
                </c:pt>
                <c:pt idx="73">
                  <c:v>0.26254093870973</c:v>
                </c:pt>
                <c:pt idx="74">
                  <c:v>0.262541562076672</c:v>
                </c:pt>
                <c:pt idx="75">
                  <c:v>0.262542194934512</c:v>
                </c:pt>
                <c:pt idx="76">
                  <c:v>0.26254283742772</c:v>
                </c:pt>
                <c:pt idx="77">
                  <c:v>0.262543489702963</c:v>
                </c:pt>
                <c:pt idx="78">
                  <c:v>0.262544151909141</c:v>
                </c:pt>
                <c:pt idx="79">
                  <c:v>0.26254482419742</c:v>
                </c:pt>
                <c:pt idx="80">
                  <c:v>0.262545506721266</c:v>
                </c:pt>
                <c:pt idx="81">
                  <c:v>0.262546199636477</c:v>
                </c:pt>
                <c:pt idx="82">
                  <c:v>0.262546903101226</c:v>
                </c:pt>
                <c:pt idx="83">
                  <c:v>0.262547617276088</c:v>
                </c:pt>
                <c:pt idx="84">
                  <c:v>0.262548342324084</c:v>
                </c:pt>
                <c:pt idx="85">
                  <c:v>0.262549078410714</c:v>
                </c:pt>
                <c:pt idx="86">
                  <c:v>0.262549825703996</c:v>
                </c:pt>
                <c:pt idx="87">
                  <c:v>0.262550584374504</c:v>
                </c:pt>
                <c:pt idx="88">
                  <c:v>0.262551354595407</c:v>
                </c:pt>
                <c:pt idx="89">
                  <c:v>0.262552136542509</c:v>
                </c:pt>
                <c:pt idx="90">
                  <c:v>0.262552930394287</c:v>
                </c:pt>
                <c:pt idx="91">
                  <c:v>0.262553736331934</c:v>
                </c:pt>
                <c:pt idx="92">
                  <c:v>0.2625545545394</c:v>
                </c:pt>
                <c:pt idx="93">
                  <c:v>0.262555385203433</c:v>
                </c:pt>
                <c:pt idx="94">
                  <c:v>0.262556228513619</c:v>
                </c:pt>
                <c:pt idx="95">
                  <c:v>0.262557084662431</c:v>
                </c:pt>
                <c:pt idx="96">
                  <c:v>0.26255795384527</c:v>
                </c:pt>
                <c:pt idx="97">
                  <c:v>0.262558836260506</c:v>
                </c:pt>
                <c:pt idx="98">
                  <c:v>0.26255973210953</c:v>
                </c:pt>
                <c:pt idx="99">
                  <c:v>0.262560641596793</c:v>
                </c:pt>
                <c:pt idx="100">
                  <c:v>0.262561564929858</c:v>
                </c:pt>
                <c:pt idx="101">
                  <c:v>0.262562502319444</c:v>
                </c:pt>
                <c:pt idx="102">
                  <c:v>0.262563453979475</c:v>
                </c:pt>
                <c:pt idx="103">
                  <c:v>0.262564420127128</c:v>
                </c:pt>
                <c:pt idx="104">
                  <c:v>0.262565400982885</c:v>
                </c:pt>
                <c:pt idx="105">
                  <c:v>0.262566396770579</c:v>
                </c:pt>
                <c:pt idx="106">
                  <c:v>0.262567407717449</c:v>
                </c:pt>
                <c:pt idx="107">
                  <c:v>0.262568434054186</c:v>
                </c:pt>
                <c:pt idx="108">
                  <c:v>0.262569476014995</c:v>
                </c:pt>
                <c:pt idx="109">
                  <c:v>0.262570533837639</c:v>
                </c:pt>
                <c:pt idx="110">
                  <c:v>0.262571607763496</c:v>
                </c:pt>
                <c:pt idx="111">
                  <c:v>0.262572698037617</c:v>
                </c:pt>
                <c:pt idx="112">
                  <c:v>0.262573804908778</c:v>
                </c:pt>
                <c:pt idx="113">
                  <c:v>0.262574928629538</c:v>
                </c:pt>
                <c:pt idx="114">
                  <c:v>0.262576069456297</c:v>
                </c:pt>
                <c:pt idx="115">
                  <c:v>0.262577227649351</c:v>
                </c:pt>
                <c:pt idx="116">
                  <c:v>0.262578403472958</c:v>
                </c:pt>
                <c:pt idx="117">
                  <c:v>0.262579597195391</c:v>
                </c:pt>
                <c:pt idx="118">
                  <c:v>0.262580809089003</c:v>
                </c:pt>
                <c:pt idx="119">
                  <c:v>0.262582039430286</c:v>
                </c:pt>
                <c:pt idx="120">
                  <c:v>0.262583288499938</c:v>
                </c:pt>
                <c:pt idx="121">
                  <c:v>0.262584556582924</c:v>
                </c:pt>
                <c:pt idx="122">
                  <c:v>0.26258584396854</c:v>
                </c:pt>
                <c:pt idx="123">
                  <c:v>0.262587150950481</c:v>
                </c:pt>
                <c:pt idx="124">
                  <c:v>0.262588477826906</c:v>
                </c:pt>
                <c:pt idx="125">
                  <c:v>0.262589824900507</c:v>
                </c:pt>
                <c:pt idx="126">
                  <c:v>0.262591192478578</c:v>
                </c:pt>
                <c:pt idx="127">
                  <c:v>0.262592580873083</c:v>
                </c:pt>
                <c:pt idx="128">
                  <c:v>0.262593990400727</c:v>
                </c:pt>
                <c:pt idx="129">
                  <c:v>0.262595421383031</c:v>
                </c:pt>
                <c:pt idx="130">
                  <c:v>0.262596874146402</c:v>
                </c:pt>
                <c:pt idx="131">
                  <c:v>0.262598349022208</c:v>
                </c:pt>
                <c:pt idx="132">
                  <c:v>0.262599846346853</c:v>
                </c:pt>
                <c:pt idx="133">
                  <c:v>0.262601366461853</c:v>
                </c:pt>
                <c:pt idx="134">
                  <c:v>0.262602909713917</c:v>
                </c:pt>
                <c:pt idx="135">
                  <c:v>0.26260447645502</c:v>
                </c:pt>
                <c:pt idx="136">
                  <c:v>0.262606067042487</c:v>
                </c:pt>
                <c:pt idx="137">
                  <c:v>0.262607681839073</c:v>
                </c:pt>
                <c:pt idx="138">
                  <c:v>0.262609321213046</c:v>
                </c:pt>
                <c:pt idx="139">
                  <c:v>0.262610985538268</c:v>
                </c:pt>
                <c:pt idx="140">
                  <c:v>0.262612675194284</c:v>
                </c:pt>
                <c:pt idx="141">
                  <c:v>0.262614390566403</c:v>
                </c:pt>
                <c:pt idx="142">
                  <c:v>0.262616132045792</c:v>
                </c:pt>
                <c:pt idx="143">
                  <c:v>0.262617900029557</c:v>
                </c:pt>
                <c:pt idx="144">
                  <c:v>0.26261969492084</c:v>
                </c:pt>
                <c:pt idx="145">
                  <c:v>0.262621517128906</c:v>
                </c:pt>
                <c:pt idx="146">
                  <c:v>0.262623367069239</c:v>
                </c:pt>
                <c:pt idx="147">
                  <c:v>0.262625245163631</c:v>
                </c:pt>
                <c:pt idx="148">
                  <c:v>0.262627151840287</c:v>
                </c:pt>
                <c:pt idx="149">
                  <c:v>0.26262908753391</c:v>
                </c:pt>
                <c:pt idx="150">
                  <c:v>0.262631052685809</c:v>
                </c:pt>
                <c:pt idx="151">
                  <c:v>0.262633047743997</c:v>
                </c:pt>
                <c:pt idx="152">
                  <c:v>0.262635073163289</c:v>
                </c:pt>
                <c:pt idx="153">
                  <c:v>0.262637129405407</c:v>
                </c:pt>
                <c:pt idx="154">
                  <c:v>0.262639216939089</c:v>
                </c:pt>
                <c:pt idx="155">
                  <c:v>0.262641336240186</c:v>
                </c:pt>
                <c:pt idx="156">
                  <c:v>0.262643487791778</c:v>
                </c:pt>
                <c:pt idx="157">
                  <c:v>0.262645672084282</c:v>
                </c:pt>
                <c:pt idx="158">
                  <c:v>0.262647889615557</c:v>
                </c:pt>
                <c:pt idx="159">
                  <c:v>0.262650140891025</c:v>
                </c:pt>
                <c:pt idx="160">
                  <c:v>0.26265242642378</c:v>
                </c:pt>
                <c:pt idx="161">
                  <c:v>0.262654746734707</c:v>
                </c:pt>
                <c:pt idx="162">
                  <c:v>0.262657102352597</c:v>
                </c:pt>
                <c:pt idx="163">
                  <c:v>0.262659493814269</c:v>
                </c:pt>
                <c:pt idx="164">
                  <c:v>0.262661921664692</c:v>
                </c:pt>
                <c:pt idx="165">
                  <c:v>0.262664386457106</c:v>
                </c:pt>
                <c:pt idx="166">
                  <c:v>0.262666888753149</c:v>
                </c:pt>
                <c:pt idx="167">
                  <c:v>0.262669429122982</c:v>
                </c:pt>
                <c:pt idx="168">
                  <c:v>0.26267200814542</c:v>
                </c:pt>
                <c:pt idx="169">
                  <c:v>0.262674626408063</c:v>
                </c:pt>
                <c:pt idx="170">
                  <c:v>0.262677284507427</c:v>
                </c:pt>
                <c:pt idx="171">
                  <c:v>0.26267998304908</c:v>
                </c:pt>
                <c:pt idx="172">
                  <c:v>0.262682722647778</c:v>
                </c:pt>
                <c:pt idx="173">
                  <c:v>0.262685503927607</c:v>
                </c:pt>
                <c:pt idx="174">
                  <c:v>0.262688327522118</c:v>
                </c:pt>
                <c:pt idx="175">
                  <c:v>0.262691194074476</c:v>
                </c:pt>
                <c:pt idx="176">
                  <c:v>0.262694104237604</c:v>
                </c:pt>
                <c:pt idx="177">
                  <c:v>0.262697058674325</c:v>
                </c:pt>
                <c:pt idx="178">
                  <c:v>0.262700058057521</c:v>
                </c:pt>
                <c:pt idx="179">
                  <c:v>0.262703103070277</c:v>
                </c:pt>
                <c:pt idx="180">
                  <c:v>0.262706194406038</c:v>
                </c:pt>
                <c:pt idx="181">
                  <c:v>0.262709332768768</c:v>
                </c:pt>
                <c:pt idx="182">
                  <c:v>0.262712518873104</c:v>
                </c:pt>
                <c:pt idx="183">
                  <c:v>0.26271575344452</c:v>
                </c:pt>
                <c:pt idx="184">
                  <c:v>0.26271903721949</c:v>
                </c:pt>
                <c:pt idx="185">
                  <c:v>0.262722370945656</c:v>
                </c:pt>
                <c:pt idx="186">
                  <c:v>0.262725755381991</c:v>
                </c:pt>
                <c:pt idx="187">
                  <c:v>0.262729191298979</c:v>
                </c:pt>
                <c:pt idx="188">
                  <c:v>0.262732679478779</c:v>
                </c:pt>
                <c:pt idx="189">
                  <c:v>0.262736220715408</c:v>
                </c:pt>
                <c:pt idx="190">
                  <c:v>0.262739815814916</c:v>
                </c:pt>
                <c:pt idx="191">
                  <c:v>0.26274346559557</c:v>
                </c:pt>
                <c:pt idx="192">
                  <c:v>0.262747170888038</c:v>
                </c:pt>
                <c:pt idx="193">
                  <c:v>0.262750932535572</c:v>
                </c:pt>
                <c:pt idx="194">
                  <c:v>0.262754751394206</c:v>
                </c:pt>
                <c:pt idx="195">
                  <c:v>0.262758628332939</c:v>
                </c:pt>
                <c:pt idx="196">
                  <c:v>0.262762564233936</c:v>
                </c:pt>
                <c:pt idx="197">
                  <c:v>0.262766559992728</c:v>
                </c:pt>
                <c:pt idx="198">
                  <c:v>0.262770616518409</c:v>
                </c:pt>
                <c:pt idx="199">
                  <c:v>0.262774734733841</c:v>
                </c:pt>
                <c:pt idx="200">
                  <c:v>0.262778915575864</c:v>
                </c:pt>
                <c:pt idx="201">
                  <c:v>0.262783159995504</c:v>
                </c:pt>
                <c:pt idx="202">
                  <c:v>0.26278746895819</c:v>
                </c:pt>
                <c:pt idx="203">
                  <c:v>0.262791843443965</c:v>
                </c:pt>
                <c:pt idx="204">
                  <c:v>0.262796284447712</c:v>
                </c:pt>
                <c:pt idx="205">
                  <c:v>0.262800792979374</c:v>
                </c:pt>
                <c:pt idx="206">
                  <c:v>0.262805370064179</c:v>
                </c:pt>
                <c:pt idx="207">
                  <c:v>0.262810016742875</c:v>
                </c:pt>
                <c:pt idx="208">
                  <c:v>0.262814734071961</c:v>
                </c:pt>
                <c:pt idx="209">
                  <c:v>0.262819523123921</c:v>
                </c:pt>
                <c:pt idx="210">
                  <c:v>0.262824384987469</c:v>
                </c:pt>
                <c:pt idx="211">
                  <c:v>0.262829320767789</c:v>
                </c:pt>
                <c:pt idx="212">
                  <c:v>0.262834331586786</c:v>
                </c:pt>
                <c:pt idx="213">
                  <c:v>0.262839418583333</c:v>
                </c:pt>
                <c:pt idx="214">
                  <c:v>0.262844582913533</c:v>
                </c:pt>
                <c:pt idx="215">
                  <c:v>0.262849825750968</c:v>
                </c:pt>
                <c:pt idx="216">
                  <c:v>0.26285514828697</c:v>
                </c:pt>
                <c:pt idx="217">
                  <c:v>0.262860551730884</c:v>
                </c:pt>
                <c:pt idx="218">
                  <c:v>0.262866037310335</c:v>
                </c:pt>
                <c:pt idx="219">
                  <c:v>0.262871606271511</c:v>
                </c:pt>
                <c:pt idx="220">
                  <c:v>0.262877259879434</c:v>
                </c:pt>
                <c:pt idx="221">
                  <c:v>0.262882999418243</c:v>
                </c:pt>
                <c:pt idx="222">
                  <c:v>0.262888826191484</c:v>
                </c:pt>
                <c:pt idx="223">
                  <c:v>0.262894741522402</c:v>
                </c:pt>
                <c:pt idx="224">
                  <c:v>0.262900746754229</c:v>
                </c:pt>
                <c:pt idx="225">
                  <c:v>0.262906843250492</c:v>
                </c:pt>
                <c:pt idx="226">
                  <c:v>0.26291303239531</c:v>
                </c:pt>
                <c:pt idx="227">
                  <c:v>0.262919315593709</c:v>
                </c:pt>
                <c:pt idx="228">
                  <c:v>0.26292569427193</c:v>
                </c:pt>
                <c:pt idx="229">
                  <c:v>0.262932169877747</c:v>
                </c:pt>
                <c:pt idx="230">
                  <c:v>0.262938743880794</c:v>
                </c:pt>
                <c:pt idx="231">
                  <c:v>0.262945417772884</c:v>
                </c:pt>
                <c:pt idx="232">
                  <c:v>0.26295219306835</c:v>
                </c:pt>
                <c:pt idx="233">
                  <c:v>0.262959071304374</c:v>
                </c:pt>
                <c:pt idx="234">
                  <c:v>0.262966054041331</c:v>
                </c:pt>
                <c:pt idx="235">
                  <c:v>0.262973142863141</c:v>
                </c:pt>
                <c:pt idx="236">
                  <c:v>0.262980339377611</c:v>
                </c:pt>
                <c:pt idx="237">
                  <c:v>0.262987645216799</c:v>
                </c:pt>
                <c:pt idx="238">
                  <c:v>0.262995062037373</c:v>
                </c:pt>
                <c:pt idx="239">
                  <c:v>0.263002591520981</c:v>
                </c:pt>
                <c:pt idx="240">
                  <c:v>0.263010235374621</c:v>
                </c:pt>
                <c:pt idx="241">
                  <c:v>0.263017995331018</c:v>
                </c:pt>
                <c:pt idx="242">
                  <c:v>0.263025873149014</c:v>
                </c:pt>
                <c:pt idx="243">
                  <c:v>0.263033870613951</c:v>
                </c:pt>
                <c:pt idx="244">
                  <c:v>0.263041989538068</c:v>
                </c:pt>
                <c:pt idx="245">
                  <c:v>0.263050231760902</c:v>
                </c:pt>
                <c:pt idx="246">
                  <c:v>0.263058599149695</c:v>
                </c:pt>
                <c:pt idx="247">
                  <c:v>0.263067093599805</c:v>
                </c:pt>
                <c:pt idx="248">
                  <c:v>0.263075717035126</c:v>
                </c:pt>
                <c:pt idx="249">
                  <c:v>0.263084471408512</c:v>
                </c:pt>
                <c:pt idx="250">
                  <c:v>0.263093358702208</c:v>
                </c:pt>
                <c:pt idx="251">
                  <c:v>0.263102380928284</c:v>
                </c:pt>
                <c:pt idx="252">
                  <c:v>0.263111540129084</c:v>
                </c:pt>
                <c:pt idx="253">
                  <c:v>0.263120838377671</c:v>
                </c:pt>
                <c:pt idx="254">
                  <c:v>0.263130277778283</c:v>
                </c:pt>
                <c:pt idx="255">
                  <c:v>0.263139860466801</c:v>
                </c:pt>
                <c:pt idx="256">
                  <c:v>0.263149588611212</c:v>
                </c:pt>
                <c:pt idx="257">
                  <c:v>0.263159464412089</c:v>
                </c:pt>
                <c:pt idx="258">
                  <c:v>0.263169490103073</c:v>
                </c:pt>
                <c:pt idx="259">
                  <c:v>0.263179667951363</c:v>
                </c:pt>
                <c:pt idx="260">
                  <c:v>0.263190000258215</c:v>
                </c:pt>
                <c:pt idx="261">
                  <c:v>0.263200489359444</c:v>
                </c:pt>
                <c:pt idx="262">
                  <c:v>0.263211137625932</c:v>
                </c:pt>
                <c:pt idx="263">
                  <c:v>0.263221947464159</c:v>
                </c:pt>
                <c:pt idx="264">
                  <c:v>0.263232921316714</c:v>
                </c:pt>
                <c:pt idx="265">
                  <c:v>0.263244061662839</c:v>
                </c:pt>
                <c:pt idx="266">
                  <c:v>0.263255371018969</c:v>
                </c:pt>
                <c:pt idx="267">
                  <c:v>0.263266851939276</c:v>
                </c:pt>
                <c:pt idx="268">
                  <c:v>0.263278507016231</c:v>
                </c:pt>
                <c:pt idx="269">
                  <c:v>0.263290338881171</c:v>
                </c:pt>
                <c:pt idx="270">
                  <c:v>0.263302350204865</c:v>
                </c:pt>
                <c:pt idx="271">
                  <c:v>0.263314543698098</c:v>
                </c:pt>
                <c:pt idx="272">
                  <c:v>0.263326922112266</c:v>
                </c:pt>
                <c:pt idx="273">
                  <c:v>0.263339488239963</c:v>
                </c:pt>
                <c:pt idx="274">
                  <c:v>0.2633522449156</c:v>
                </c:pt>
                <c:pt idx="275">
                  <c:v>0.263365195016008</c:v>
                </c:pt>
                <c:pt idx="276">
                  <c:v>0.263378341461069</c:v>
                </c:pt>
                <c:pt idx="277">
                  <c:v>0.263391687214346</c:v>
                </c:pt>
                <c:pt idx="278">
                  <c:v>0.263405235283725</c:v>
                </c:pt>
                <c:pt idx="279">
                  <c:v>0.263418988722066</c:v>
                </c:pt>
                <c:pt idx="280">
                  <c:v>0.263432950627857</c:v>
                </c:pt>
                <c:pt idx="281">
                  <c:v>0.263447124145891</c:v>
                </c:pt>
                <c:pt idx="282">
                  <c:v>0.263461512467942</c:v>
                </c:pt>
                <c:pt idx="283">
                  <c:v>0.263476118833446</c:v>
                </c:pt>
                <c:pt idx="284">
                  <c:v>0.263490946530208</c:v>
                </c:pt>
                <c:pt idx="285">
                  <c:v>0.263505998895102</c:v>
                </c:pt>
                <c:pt idx="286">
                  <c:v>0.263521279314791</c:v>
                </c:pt>
                <c:pt idx="287">
                  <c:v>0.263536791226455</c:v>
                </c:pt>
                <c:pt idx="288">
                  <c:v>0.263552538118523</c:v>
                </c:pt>
                <c:pt idx="289">
                  <c:v>0.263568523531429</c:v>
                </c:pt>
                <c:pt idx="290">
                  <c:v>0.26358475105836</c:v>
                </c:pt>
                <c:pt idx="291">
                  <c:v>0.26360122434603</c:v>
                </c:pt>
                <c:pt idx="292">
                  <c:v>0.26361794709546</c:v>
                </c:pt>
                <c:pt idx="293">
                  <c:v>0.263634923062762</c:v>
                </c:pt>
                <c:pt idx="294">
                  <c:v>0.263652156059945</c:v>
                </c:pt>
                <c:pt idx="295">
                  <c:v>0.263669649955723</c:v>
                </c:pt>
                <c:pt idx="296">
                  <c:v>0.263687408676339</c:v>
                </c:pt>
                <c:pt idx="297">
                  <c:v>0.263705436206401</c:v>
                </c:pt>
                <c:pt idx="298">
                  <c:v>0.263723736589723</c:v>
                </c:pt>
                <c:pt idx="299">
                  <c:v>0.263742313930184</c:v>
                </c:pt>
                <c:pt idx="300">
                  <c:v>0.263761172392601</c:v>
                </c:pt>
                <c:pt idx="301">
                  <c:v>0.2637803162036</c:v>
                </c:pt>
                <c:pt idx="302">
                  <c:v>0.263799749652518</c:v>
                </c:pt>
                <c:pt idx="303">
                  <c:v>0.263819477092303</c:v>
                </c:pt>
                <c:pt idx="304">
                  <c:v>0.26383950294043</c:v>
                </c:pt>
                <c:pt idx="305">
                  <c:v>0.263859831679834</c:v>
                </c:pt>
                <c:pt idx="306">
                  <c:v>0.263880467859848</c:v>
                </c:pt>
                <c:pt idx="307">
                  <c:v>0.263901416097159</c:v>
                </c:pt>
                <c:pt idx="308">
                  <c:v>0.263922681076776</c:v>
                </c:pt>
                <c:pt idx="309">
                  <c:v>0.26394426755301</c:v>
                </c:pt>
                <c:pt idx="310">
                  <c:v>0.263966180350467</c:v>
                </c:pt>
                <c:pt idx="311">
                  <c:v>0.263988424365054</c:v>
                </c:pt>
                <c:pt idx="312">
                  <c:v>0.264011004565</c:v>
                </c:pt>
                <c:pt idx="313">
                  <c:v>0.264033925991891</c:v>
                </c:pt>
                <c:pt idx="314">
                  <c:v>0.264057193761713</c:v>
                </c:pt>
                <c:pt idx="315">
                  <c:v>0.264080813065919</c:v>
                </c:pt>
                <c:pt idx="316">
                  <c:v>0.264104789172499</c:v>
                </c:pt>
                <c:pt idx="317">
                  <c:v>0.264129127427073</c:v>
                </c:pt>
                <c:pt idx="318">
                  <c:v>0.264153833253992</c:v>
                </c:pt>
                <c:pt idx="319">
                  <c:v>0.264178912157457</c:v>
                </c:pt>
                <c:pt idx="320">
                  <c:v>0.264204369722654</c:v>
                </c:pt>
                <c:pt idx="321">
                  <c:v>0.264230211616896</c:v>
                </c:pt>
                <c:pt idx="322">
                  <c:v>0.264256443590792</c:v>
                </c:pt>
                <c:pt idx="323">
                  <c:v>0.264283071479418</c:v>
                </c:pt>
                <c:pt idx="324">
                  <c:v>0.264310101203515</c:v>
                </c:pt>
                <c:pt idx="325">
                  <c:v>0.264337538770693</c:v>
                </c:pt>
                <c:pt idx="326">
                  <c:v>0.264365390276656</c:v>
                </c:pt>
                <c:pt idx="327">
                  <c:v>0.264393661906441</c:v>
                </c:pt>
                <c:pt idx="328">
                  <c:v>0.264422359935673</c:v>
                </c:pt>
                <c:pt idx="329">
                  <c:v>0.264451490731835</c:v>
                </c:pt>
                <c:pt idx="330">
                  <c:v>0.264481060755557</c:v>
                </c:pt>
                <c:pt idx="331">
                  <c:v>0.264511076561916</c:v>
                </c:pt>
                <c:pt idx="332">
                  <c:v>0.264541544801757</c:v>
                </c:pt>
                <c:pt idx="333">
                  <c:v>0.264572472223031</c:v>
                </c:pt>
                <c:pt idx="334">
                  <c:v>0.264603865672145</c:v>
                </c:pt>
                <c:pt idx="335">
                  <c:v>0.264635732095332</c:v>
                </c:pt>
                <c:pt idx="336">
                  <c:v>0.264668078540039</c:v>
                </c:pt>
                <c:pt idx="337">
                  <c:v>0.26470091215633</c:v>
                </c:pt>
                <c:pt idx="338">
                  <c:v>0.264734240198308</c:v>
                </c:pt>
                <c:pt idx="339">
                  <c:v>0.264768070025551</c:v>
                </c:pt>
                <c:pt idx="340">
                  <c:v>0.26480240910457</c:v>
                </c:pt>
                <c:pt idx="341">
                  <c:v>0.264837265010281</c:v>
                </c:pt>
                <c:pt idx="342">
                  <c:v>0.2648726454275</c:v>
                </c:pt>
                <c:pt idx="343">
                  <c:v>0.264908558152447</c:v>
                </c:pt>
                <c:pt idx="344">
                  <c:v>0.26494501109428</c:v>
                </c:pt>
                <c:pt idx="345">
                  <c:v>0.264982012276635</c:v>
                </c:pt>
                <c:pt idx="346">
                  <c:v>0.265019569839194</c:v>
                </c:pt>
                <c:pt idx="347">
                  <c:v>0.265057692039265</c:v>
                </c:pt>
                <c:pt idx="348">
                  <c:v>0.265096387253386</c:v>
                </c:pt>
                <c:pt idx="349">
                  <c:v>0.265135663978944</c:v>
                </c:pt>
                <c:pt idx="350">
                  <c:v>0.265175530835811</c:v>
                </c:pt>
                <c:pt idx="351">
                  <c:v>0.265215996568008</c:v>
                </c:pt>
                <c:pt idx="352">
                  <c:v>0.265257070045376</c:v>
                </c:pt>
                <c:pt idx="353">
                  <c:v>0.265298760265276</c:v>
                </c:pt>
                <c:pt idx="354">
                  <c:v>0.265341076354304</c:v>
                </c:pt>
                <c:pt idx="355">
                  <c:v>0.265384027570023</c:v>
                </c:pt>
                <c:pt idx="356">
                  <c:v>0.265427623302721</c:v>
                </c:pt>
                <c:pt idx="357">
                  <c:v>0.265471873077186</c:v>
                </c:pt>
                <c:pt idx="358">
                  <c:v>0.265516786554494</c:v>
                </c:pt>
                <c:pt idx="359">
                  <c:v>0.26556237353383</c:v>
                </c:pt>
                <c:pt idx="360">
                  <c:v>0.265608643954315</c:v>
                </c:pt>
                <c:pt idx="361">
                  <c:v>0.265655607896866</c:v>
                </c:pt>
                <c:pt idx="362">
                  <c:v>0.265703275586063</c:v>
                </c:pt>
                <c:pt idx="363">
                  <c:v>0.265751657392048</c:v>
                </c:pt>
                <c:pt idx="364">
                  <c:v>0.265800763832436</c:v>
                </c:pt>
                <c:pt idx="365">
                  <c:v>0.26585060557425</c:v>
                </c:pt>
                <c:pt idx="366">
                  <c:v>0.265901193435875</c:v>
                </c:pt>
                <c:pt idx="367">
                  <c:v>0.265952538389035</c:v>
                </c:pt>
                <c:pt idx="368">
                  <c:v>0.266004651560784</c:v>
                </c:pt>
                <c:pt idx="369">
                  <c:v>0.266057544235526</c:v>
                </c:pt>
                <c:pt idx="370">
                  <c:v>0.266111227857048</c:v>
                </c:pt>
                <c:pt idx="371">
                  <c:v>0.266165714030578</c:v>
                </c:pt>
                <c:pt idx="372">
                  <c:v>0.26622101452486</c:v>
                </c:pt>
                <c:pt idx="373">
                  <c:v>0.266277141274255</c:v>
                </c:pt>
                <c:pt idx="374">
                  <c:v>0.266334106380856</c:v>
                </c:pt>
                <c:pt idx="375">
                  <c:v>0.266391922116628</c:v>
                </c:pt>
                <c:pt idx="376">
                  <c:v>0.266450600925563</c:v>
                </c:pt>
                <c:pt idx="377">
                  <c:v>0.266510155425867</c:v>
                </c:pt>
                <c:pt idx="378">
                  <c:v>0.266570598412151</c:v>
                </c:pt>
                <c:pt idx="379">
                  <c:v>0.266631942857656</c:v>
                </c:pt>
                <c:pt idx="380">
                  <c:v>0.266694201916491</c:v>
                </c:pt>
                <c:pt idx="381">
                  <c:v>0.266757388925897</c:v>
                </c:pt>
                <c:pt idx="382">
                  <c:v>0.266821517408521</c:v>
                </c:pt>
                <c:pt idx="383">
                  <c:v>0.266886601074721</c:v>
                </c:pt>
                <c:pt idx="384">
                  <c:v>0.266952653824885</c:v>
                </c:pt>
                <c:pt idx="385">
                  <c:v>0.26701968975177</c:v>
                </c:pt>
                <c:pt idx="386">
                  <c:v>0.267087723142865</c:v>
                </c:pt>
                <c:pt idx="387">
                  <c:v>0.267156768482765</c:v>
                </c:pt>
                <c:pt idx="388">
                  <c:v>0.267226840455574</c:v>
                </c:pt>
                <c:pt idx="389">
                  <c:v>0.267297953947319</c:v>
                </c:pt>
                <c:pt idx="390">
                  <c:v>0.267370124048388</c:v>
                </c:pt>
                <c:pt idx="391">
                  <c:v>0.267443366055986</c:v>
                </c:pt>
                <c:pt idx="392">
                  <c:v>0.267517695476607</c:v>
                </c:pt>
                <c:pt idx="393">
                  <c:v>0.267593128028526</c:v>
                </c:pt>
                <c:pt idx="394">
                  <c:v>0.267669679644312</c:v>
                </c:pt>
                <c:pt idx="395">
                  <c:v>0.26774736647335</c:v>
                </c:pt>
                <c:pt idx="396">
                  <c:v>0.267826204884392</c:v>
                </c:pt>
                <c:pt idx="397">
                  <c:v>0.267906211468115</c:v>
                </c:pt>
                <c:pt idx="398">
                  <c:v>0.267987403039701</c:v>
                </c:pt>
                <c:pt idx="399">
                  <c:v>0.268069796641435</c:v>
                </c:pt>
                <c:pt idx="400">
                  <c:v>0.268153409545313</c:v>
                </c:pt>
                <c:pt idx="401">
                  <c:v>0.26823825925567</c:v>
                </c:pt>
                <c:pt idx="402">
                  <c:v>0.268324363511826</c:v>
                </c:pt>
                <c:pt idx="403">
                  <c:v>0.268411740290736</c:v>
                </c:pt>
                <c:pt idx="404">
                  <c:v>0.26850040780967</c:v>
                </c:pt>
                <c:pt idx="405">
                  <c:v>0.26859038452889</c:v>
                </c:pt>
                <c:pt idx="406">
                  <c:v>0.268681689154357</c:v>
                </c:pt>
                <c:pt idx="407">
                  <c:v>0.268774340640436</c:v>
                </c:pt>
                <c:pt idx="408">
                  <c:v>0.268868358192622</c:v>
                </c:pt>
                <c:pt idx="409">
                  <c:v>0.268963761270279</c:v>
                </c:pt>
                <c:pt idx="410">
                  <c:v>0.269060569589379</c:v>
                </c:pt>
                <c:pt idx="411">
                  <c:v>0.269158803125266</c:v>
                </c:pt>
                <c:pt idx="412">
                  <c:v>0.269258482115419</c:v>
                </c:pt>
                <c:pt idx="413">
                  <c:v>0.269359627062227</c:v>
                </c:pt>
                <c:pt idx="414">
                  <c:v>0.269462258735775</c:v>
                </c:pt>
                <c:pt idx="415">
                  <c:v>0.269566398176635</c:v>
                </c:pt>
                <c:pt idx="416">
                  <c:v>0.269672066698661</c:v>
                </c:pt>
                <c:pt idx="417">
                  <c:v>0.269779285891794</c:v>
                </c:pt>
                <c:pt idx="418">
                  <c:v>0.269888077624877</c:v>
                </c:pt>
                <c:pt idx="419">
                  <c:v>0.269998464048454</c:v>
                </c:pt>
                <c:pt idx="420">
                  <c:v>0.2701104675976</c:v>
                </c:pt>
                <c:pt idx="421">
                  <c:v>0.27022411099473</c:v>
                </c:pt>
                <c:pt idx="422">
                  <c:v>0.270339417252423</c:v>
                </c:pt>
                <c:pt idx="423">
                  <c:v>0.270456409676235</c:v>
                </c:pt>
                <c:pt idx="424">
                  <c:v>0.270575111867523</c:v>
                </c:pt>
                <c:pt idx="425">
                  <c:v>0.270695547726258</c:v>
                </c:pt>
                <c:pt idx="426">
                  <c:v>0.270817741453837</c:v>
                </c:pt>
                <c:pt idx="427">
                  <c:v>0.27094171755589</c:v>
                </c:pt>
                <c:pt idx="428">
                  <c:v>0.271067500845084</c:v>
                </c:pt>
                <c:pt idx="429">
                  <c:v>0.271195116443913</c:v>
                </c:pt>
                <c:pt idx="430">
                  <c:v>0.271324589787489</c:v>
                </c:pt>
                <c:pt idx="431">
                  <c:v>0.271455946626312</c:v>
                </c:pt>
                <c:pt idx="432">
                  <c:v>0.27158921302904</c:v>
                </c:pt>
                <c:pt idx="433">
                  <c:v>0.271724415385233</c:v>
                </c:pt>
                <c:pt idx="434">
                  <c:v>0.271861580408096</c:v>
                </c:pt>
                <c:pt idx="435">
                  <c:v>0.272000735137195</c:v>
                </c:pt>
                <c:pt idx="436">
                  <c:v>0.272141906941159</c:v>
                </c:pt>
                <c:pt idx="437">
                  <c:v>0.272285123520365</c:v>
                </c:pt>
                <c:pt idx="438">
                  <c:v>0.272430412909596</c:v>
                </c:pt>
                <c:pt idx="439">
                  <c:v>0.272577803480683</c:v>
                </c:pt>
                <c:pt idx="440">
                  <c:v>0.27272732394511</c:v>
                </c:pt>
                <c:pt idx="441">
                  <c:v>0.272879003356608</c:v>
                </c:pt>
                <c:pt idx="442">
                  <c:v>0.273032871113705</c:v>
                </c:pt>
                <c:pt idx="443">
                  <c:v>0.273188956962251</c:v>
                </c:pt>
                <c:pt idx="444">
                  <c:v>0.273347290997912</c:v>
                </c:pt>
                <c:pt idx="445">
                  <c:v>0.273507903668626</c:v>
                </c:pt>
                <c:pt idx="446">
                  <c:v>0.273670825777015</c:v>
                </c:pt>
                <c:pt idx="447">
                  <c:v>0.273836088482768</c:v>
                </c:pt>
                <c:pt idx="448">
                  <c:v>0.274003723304975</c:v>
                </c:pt>
                <c:pt idx="449">
                  <c:v>0.27417376212441</c:v>
                </c:pt>
                <c:pt idx="450">
                  <c:v>0.274346237185783</c:v>
                </c:pt>
                <c:pt idx="451">
                  <c:v>0.274521181099921</c:v>
                </c:pt>
                <c:pt idx="452">
                  <c:v>0.274698626845912</c:v>
                </c:pt>
                <c:pt idx="453">
                  <c:v>0.274878607773185</c:v>
                </c:pt>
                <c:pt idx="454">
                  <c:v>0.275061157603534</c:v>
                </c:pt>
                <c:pt idx="455">
                  <c:v>0.275246310433079</c:v>
                </c:pt>
                <c:pt idx="456">
                  <c:v>0.275434100734162</c:v>
                </c:pt>
                <c:pt idx="457">
                  <c:v>0.275624563357178</c:v>
                </c:pt>
                <c:pt idx="458">
                  <c:v>0.275817733532332</c:v>
                </c:pt>
                <c:pt idx="459">
                  <c:v>0.276013646871323</c:v>
                </c:pt>
                <c:pt idx="460">
                  <c:v>0.276212339368952</c:v>
                </c:pt>
                <c:pt idx="461">
                  <c:v>0.276413847404642</c:v>
                </c:pt>
                <c:pt idx="462">
                  <c:v>0.276618207743888</c:v>
                </c:pt>
                <c:pt idx="463">
                  <c:v>0.276825457539602</c:v>
                </c:pt>
                <c:pt idx="464">
                  <c:v>0.277035634333378</c:v>
                </c:pt>
                <c:pt idx="465">
                  <c:v>0.277248776056657</c:v>
                </c:pt>
                <c:pt idx="466">
                  <c:v>0.277464921031795</c:v>
                </c:pt>
                <c:pt idx="467">
                  <c:v>0.277684107973022</c:v>
                </c:pt>
                <c:pt idx="468">
                  <c:v>0.277906375987305</c:v>
                </c:pt>
                <c:pt idx="469">
                  <c:v>0.278131764575086</c:v>
                </c:pt>
                <c:pt idx="470">
                  <c:v>0.278360313630917</c:v>
                </c:pt>
                <c:pt idx="471">
                  <c:v>0.278592063443965</c:v>
                </c:pt>
                <c:pt idx="472">
                  <c:v>0.278827054698402</c:v>
                </c:pt>
                <c:pt idx="473">
                  <c:v>0.279065328473654</c:v>
                </c:pt>
                <c:pt idx="474">
                  <c:v>0.279306926244534</c:v>
                </c:pt>
                <c:pt idx="475">
                  <c:v>0.279551889881222</c:v>
                </c:pt>
                <c:pt idx="476">
                  <c:v>0.279800261649108</c:v>
                </c:pt>
                <c:pt idx="477">
                  <c:v>0.280052084208488</c:v>
                </c:pt>
                <c:pt idx="478">
                  <c:v>0.28030740061411</c:v>
                </c:pt>
                <c:pt idx="479">
                  <c:v>0.280566254314558</c:v>
                </c:pt>
                <c:pt idx="480">
                  <c:v>0.280828689151473</c:v>
                </c:pt>
                <c:pt idx="481">
                  <c:v>0.281094749358613</c:v>
                </c:pt>
                <c:pt idx="482">
                  <c:v>0.281364479560733</c:v>
                </c:pt>
                <c:pt idx="483">
                  <c:v>0.28163792477229</c:v>
                </c:pt>
                <c:pt idx="484">
                  <c:v>0.281915130395967</c:v>
                </c:pt>
                <c:pt idx="485">
                  <c:v>0.282196142220998</c:v>
                </c:pt>
                <c:pt idx="486">
                  <c:v>0.282481006421311</c:v>
                </c:pt>
                <c:pt idx="487">
                  <c:v>0.282769769553458</c:v>
                </c:pt>
                <c:pt idx="488">
                  <c:v>0.283062478554349</c:v>
                </c:pt>
                <c:pt idx="489">
                  <c:v>0.283359180738766</c:v>
                </c:pt>
                <c:pt idx="490">
                  <c:v>0.283659923796663</c:v>
                </c:pt>
                <c:pt idx="491">
                  <c:v>0.28396475579024</c:v>
                </c:pt>
                <c:pt idx="492">
                  <c:v>0.284273725150785</c:v>
                </c:pt>
                <c:pt idx="493">
                  <c:v>0.284586880675282</c:v>
                </c:pt>
                <c:pt idx="494">
                  <c:v>0.284904271522774</c:v>
                </c:pt>
                <c:pt idx="495">
                  <c:v>0.285225947210482</c:v>
                </c:pt>
                <c:pt idx="496">
                  <c:v>0.285551957609656</c:v>
                </c:pt>
                <c:pt idx="497">
                  <c:v>0.285882352941176</c:v>
                </c:pt>
                <c:pt idx="498">
                  <c:v>0.286212165736115</c:v>
                </c:pt>
                <c:pt idx="499">
                  <c:v>0.286546331595736</c:v>
                </c:pt>
                <c:pt idx="500">
                  <c:v>0.286884899498757</c:v>
                </c:pt>
                <c:pt idx="501">
                  <c:v>0.287227918734138</c:v>
                </c:pt>
                <c:pt idx="502">
                  <c:v>0.287575438895707</c:v>
                </c:pt>
                <c:pt idx="503">
                  <c:v>0.287927509876495</c:v>
                </c:pt>
                <c:pt idx="504">
                  <c:v>0.288284181862794</c:v>
                </c:pt>
                <c:pt idx="505">
                  <c:v>0.288645505327933</c:v>
                </c:pt>
                <c:pt idx="506">
                  <c:v>0.289011531025751</c:v>
                </c:pt>
                <c:pt idx="507">
                  <c:v>0.289382309983772</c:v>
                </c:pt>
                <c:pt idx="508">
                  <c:v>0.289757893496077</c:v>
                </c:pt>
                <c:pt idx="509">
                  <c:v>0.290138333115858</c:v>
                </c:pt>
                <c:pt idx="510">
                  <c:v>0.290523680647658</c:v>
                </c:pt>
                <c:pt idx="511">
                  <c:v>0.290913988139277</c:v>
                </c:pt>
                <c:pt idx="512">
                  <c:v>0.291309307873358</c:v>
                </c:pt>
                <c:pt idx="513">
                  <c:v>0.291709692358626</c:v>
                </c:pt>
                <c:pt idx="514">
                  <c:v>0.292115194320788</c:v>
                </c:pt>
                <c:pt idx="515">
                  <c:v>0.292525866693081</c:v>
                </c:pt>
                <c:pt idx="516">
                  <c:v>0.292941762606461</c:v>
                </c:pt>
                <c:pt idx="517">
                  <c:v>0.293362935379439</c:v>
                </c:pt>
                <c:pt idx="518">
                  <c:v>0.293789438507537</c:v>
                </c:pt>
                <c:pt idx="519">
                  <c:v>0.294221325652381</c:v>
                </c:pt>
                <c:pt idx="520">
                  <c:v>0.294658650630405</c:v>
                </c:pt>
                <c:pt idx="521">
                  <c:v>0.295101467401175</c:v>
                </c:pt>
                <c:pt idx="522">
                  <c:v>0.295549830055318</c:v>
                </c:pt>
                <c:pt idx="523">
                  <c:v>0.296003792802061</c:v>
                </c:pt>
                <c:pt idx="524">
                  <c:v>0.296463409956355</c:v>
                </c:pt>
                <c:pt idx="525">
                  <c:v>0.296928735925605</c:v>
                </c:pt>
                <c:pt idx="526">
                  <c:v>0.297399825195979</c:v>
                </c:pt>
                <c:pt idx="527">
                  <c:v>0.297876732318299</c:v>
                </c:pt>
                <c:pt idx="528">
                  <c:v>0.298359511893514</c:v>
                </c:pt>
                <c:pt idx="529">
                  <c:v>0.29884821855774</c:v>
                </c:pt>
                <c:pt idx="530">
                  <c:v>0.299342906966871</c:v>
                </c:pt>
                <c:pt idx="531">
                  <c:v>0.299843631780751</c:v>
                </c:pt>
                <c:pt idx="532">
                  <c:v>0.300350447646909</c:v>
                </c:pt>
                <c:pt idx="533">
                  <c:v>0.300863409183845</c:v>
                </c:pt>
                <c:pt idx="534">
                  <c:v>0.301382570963866</c:v>
                </c:pt>
                <c:pt idx="535">
                  <c:v>0.301907987495481</c:v>
                </c:pt>
                <c:pt idx="536">
                  <c:v>0.302439713205326</c:v>
                </c:pt>
                <c:pt idx="537">
                  <c:v>0.302977802419639</c:v>
                </c:pt>
                <c:pt idx="538">
                  <c:v>0.303522309345274</c:v>
                </c:pt>
                <c:pt idx="539">
                  <c:v>0.304073288050249</c:v>
                </c:pt>
                <c:pt idx="540">
                  <c:v>0.304630792443831</c:v>
                </c:pt>
                <c:pt idx="541">
                  <c:v>0.30519487625615</c:v>
                </c:pt>
                <c:pt idx="542">
                  <c:v>0.30576559301735</c:v>
                </c:pt>
                <c:pt idx="543">
                  <c:v>0.306342996036265</c:v>
                </c:pt>
                <c:pt idx="544">
                  <c:v>0.306927138378626</c:v>
                </c:pt>
                <c:pt idx="545">
                  <c:v>0.307518072844803</c:v>
                </c:pt>
                <c:pt idx="546">
                  <c:v>0.308115851947066</c:v>
                </c:pt>
                <c:pt idx="547">
                  <c:v>0.308720527886386</c:v>
                </c:pt>
                <c:pt idx="548">
                  <c:v>0.30933215252876</c:v>
                </c:pt>
                <c:pt idx="549">
                  <c:v>0.309950777381072</c:v>
                </c:pt>
                <c:pt idx="550">
                  <c:v>0.310576453566488</c:v>
                </c:pt>
                <c:pt idx="551">
                  <c:v>0.311209231799386</c:v>
                </c:pt>
                <c:pt idx="552">
                  <c:v>0.311849162359831</c:v>
                </c:pt>
                <c:pt idx="553">
                  <c:v>0.312496295067579</c:v>
                </c:pt>
                <c:pt idx="554">
                  <c:v>0.313150679255652</c:v>
                </c:pt>
                <c:pt idx="555">
                  <c:v>0.313812363743437</c:v>
                </c:pt>
                <c:pt idx="556">
                  <c:v>0.314481396809363</c:v>
                </c:pt>
                <c:pt idx="557">
                  <c:v>0.31515782616313</c:v>
                </c:pt>
                <c:pt idx="558">
                  <c:v>0.315841698917507</c:v>
                </c:pt>
                <c:pt idx="559">
                  <c:v>0.316533061559711</c:v>
                </c:pt>
                <c:pt idx="560">
                  <c:v>0.317231959922361</c:v>
                </c:pt>
                <c:pt idx="561">
                  <c:v>0.317938439154029</c:v>
                </c:pt>
                <c:pt idx="562">
                  <c:v>0.318652543689389</c:v>
                </c:pt>
                <c:pt idx="563">
                  <c:v>0.319374317218978</c:v>
                </c:pt>
                <c:pt idx="564">
                  <c:v>0.320103802658567</c:v>
                </c:pt>
                <c:pt idx="565">
                  <c:v>0.320841042118179</c:v>
                </c:pt>
                <c:pt idx="566">
                  <c:v>0.321586076870732</c:v>
                </c:pt>
                <c:pt idx="567">
                  <c:v>0.32233894732035</c:v>
                </c:pt>
                <c:pt idx="568">
                  <c:v>0.323099692970333</c:v>
                </c:pt>
                <c:pt idx="569">
                  <c:v>0.323868352390814</c:v>
                </c:pt>
                <c:pt idx="570">
                  <c:v>0.324644963186106</c:v>
                </c:pt>
                <c:pt idx="571">
                  <c:v>0.325429561961768</c:v>
                </c:pt>
                <c:pt idx="572">
                  <c:v>0.326222184291394</c:v>
                </c:pt>
                <c:pt idx="573">
                  <c:v>0.327022864683148</c:v>
                </c:pt>
                <c:pt idx="574">
                  <c:v>0.32783163654606</c:v>
                </c:pt>
                <c:pt idx="575">
                  <c:v>0.328648532156104</c:v>
                </c:pt>
                <c:pt idx="576">
                  <c:v>0.32947358262208</c:v>
                </c:pt>
                <c:pt idx="577">
                  <c:v>0.33030681785131</c:v>
                </c:pt>
                <c:pt idx="578">
                  <c:v>0.331148266515177</c:v>
                </c:pt>
                <c:pt idx="579">
                  <c:v>0.331997956014537</c:v>
                </c:pt>
                <c:pt idx="580">
                  <c:v>0.332855912445002</c:v>
                </c:pt>
                <c:pt idx="581">
                  <c:v>0.333722160562143</c:v>
                </c:pt>
                <c:pt idx="582">
                  <c:v>0.334596723746624</c:v>
                </c:pt>
                <c:pt idx="583">
                  <c:v>0.335479623969297</c:v>
                </c:pt>
                <c:pt idx="584">
                  <c:v>0.336370881756277</c:v>
                </c:pt>
                <c:pt idx="585">
                  <c:v>0.337270516154029</c:v>
                </c:pt>
                <c:pt idx="586">
                  <c:v>0.338178544694506</c:v>
                </c:pt>
                <c:pt idx="587">
                  <c:v>0.339094983360334</c:v>
                </c:pt>
                <c:pt idx="588">
                  <c:v>0.340019846550113</c:v>
                </c:pt>
                <c:pt idx="589">
                  <c:v>0.340953147043828</c:v>
                </c:pt>
                <c:pt idx="590">
                  <c:v>0.341894895968431</c:v>
                </c:pt>
                <c:pt idx="591">
                  <c:v>0.3428451027636</c:v>
                </c:pt>
                <c:pt idx="592">
                  <c:v>0.343803775147721</c:v>
                </c:pt>
                <c:pt idx="593">
                  <c:v>0.344770919084129</c:v>
                </c:pt>
                <c:pt idx="594">
                  <c:v>0.345746538747623</c:v>
                </c:pt>
                <c:pt idx="595">
                  <c:v>0.346730636491312</c:v>
                </c:pt>
                <c:pt idx="596">
                  <c:v>0.347723212813809</c:v>
                </c:pt>
                <c:pt idx="597">
                  <c:v>0.348724266326813</c:v>
                </c:pt>
                <c:pt idx="598">
                  <c:v>0.349733793723123</c:v>
                </c:pt>
                <c:pt idx="599">
                  <c:v>0.350751789745109</c:v>
                </c:pt>
                <c:pt idx="600">
                  <c:v>0.351778247153677</c:v>
                </c:pt>
                <c:pt idx="601">
                  <c:v>0.352975494977318</c:v>
                </c:pt>
                <c:pt idx="602">
                  <c:v>0.354323976137494</c:v>
                </c:pt>
                <c:pt idx="603">
                  <c:v>0.355757360795669</c:v>
                </c:pt>
                <c:pt idx="604">
                  <c:v>0.357544347511113</c:v>
                </c:pt>
                <c:pt idx="605">
                  <c:v>0.359345483316364</c:v>
                </c:pt>
                <c:pt idx="606">
                  <c:v>0.361160734927334</c:v>
                </c:pt>
                <c:pt idx="607">
                  <c:v>0.36299006538282</c:v>
                </c:pt>
                <c:pt idx="608">
                  <c:v>0.364833434001208</c:v>
                </c:pt>
                <c:pt idx="609">
                  <c:v>0.36669079633861</c:v>
                </c:pt>
                <c:pt idx="610">
                  <c:v>0.368562104148472</c:v>
                </c:pt>
                <c:pt idx="611">
                  <c:v>0.370447305342751</c:v>
                </c:pt>
                <c:pt idx="612">
                  <c:v>0.372346343954697</c:v>
                </c:pt>
                <c:pt idx="613">
                  <c:v>0.374259160103321</c:v>
                </c:pt>
                <c:pt idx="614">
                  <c:v>0.376185689959619</c:v>
                </c:pt>
                <c:pt idx="615">
                  <c:v>0.378125865714597</c:v>
                </c:pt>
                <c:pt idx="616">
                  <c:v>0.380079615549183</c:v>
                </c:pt>
                <c:pt idx="617">
                  <c:v>0.382046863606075</c:v>
                </c:pt>
                <c:pt idx="618">
                  <c:v>0.384027529963591</c:v>
                </c:pt>
                <c:pt idx="619">
                  <c:v>0.386021530611585</c:v>
                </c:pt>
                <c:pt idx="620">
                  <c:v>0.388028777429496</c:v>
                </c:pt>
                <c:pt idx="621">
                  <c:v>0.390049178166561</c:v>
                </c:pt>
                <c:pt idx="622">
                  <c:v>0.392082636424302</c:v>
                </c:pt>
                <c:pt idx="623">
                  <c:v>0.394129051641283</c:v>
                </c:pt>
                <c:pt idx="624">
                  <c:v>0.396188319080243</c:v>
                </c:pt>
                <c:pt idx="625">
                  <c:v>0.398260329817628</c:v>
                </c:pt>
                <c:pt idx="626">
                  <c:v>0.400344970735594</c:v>
                </c:pt>
                <c:pt idx="627">
                  <c:v>0.40244212451651</c:v>
                </c:pt>
                <c:pt idx="628">
                  <c:v>0.404551669640034</c:v>
                </c:pt>
                <c:pt idx="629">
                  <c:v>0.406673480382785</c:v>
                </c:pt>
                <c:pt idx="630">
                  <c:v>0.408807426820673</c:v>
                </c:pt>
                <c:pt idx="631">
                  <c:v>0.410953374833918</c:v>
                </c:pt>
                <c:pt idx="632">
                  <c:v>0.413111186114805</c:v>
                </c:pt>
                <c:pt idx="633">
                  <c:v>0.415280718178201</c:v>
                </c:pt>
                <c:pt idx="634">
                  <c:v>0.417461824374879</c:v>
                </c:pt>
                <c:pt idx="635">
                  <c:v>0.419654353907681</c:v>
                </c:pt>
                <c:pt idx="636">
                  <c:v>0.421858151850538</c:v>
                </c:pt>
                <c:pt idx="637">
                  <c:v>0.424073059170377</c:v>
                </c:pt>
                <c:pt idx="638">
                  <c:v>0.42629891275195</c:v>
                </c:pt>
                <c:pt idx="639">
                  <c:v>0.42853554542558</c:v>
                </c:pt>
                <c:pt idx="640">
                  <c:v>0.43078278599787</c:v>
                </c:pt>
                <c:pt idx="641">
                  <c:v>0.433040459285358</c:v>
                </c:pt>
                <c:pt idx="642">
                  <c:v>0.435308386151153</c:v>
                </c:pt>
                <c:pt idx="643">
                  <c:v>0.437586383544539</c:v>
                </c:pt>
                <c:pt idx="644">
                  <c:v>0.439874264543566</c:v>
                </c:pt>
                <c:pt idx="645">
                  <c:v>0.442171838400611</c:v>
                </c:pt>
                <c:pt idx="646">
                  <c:v>0.444478910590919</c:v>
                </c:pt>
                <c:pt idx="647">
                  <c:v>0.446795282864105</c:v>
                </c:pt>
                <c:pt idx="648">
                  <c:v>0.449120753298612</c:v>
                </c:pt>
                <c:pt idx="649">
                  <c:v>0.451455116359102</c:v>
                </c:pt>
                <c:pt idx="650">
                  <c:v>0.453798162956772</c:v>
                </c:pt>
                <c:pt idx="651">
                  <c:v>0.456149680512555</c:v>
                </c:pt>
                <c:pt idx="652">
                  <c:v>0.458509453023197</c:v>
                </c:pt>
                <c:pt idx="653">
                  <c:v>0.460877261130166</c:v>
                </c:pt>
                <c:pt idx="654">
                  <c:v>0.463252882191357</c:v>
                </c:pt>
                <c:pt idx="655">
                  <c:v>0.465636090355567</c:v>
                </c:pt>
                <c:pt idx="656">
                  <c:v>0.468026656639688</c:v>
                </c:pt>
                <c:pt idx="657">
                  <c:v>0.470424349008565</c:v>
                </c:pt>
                <c:pt idx="658">
                  <c:v>0.472828932457488</c:v>
                </c:pt>
                <c:pt idx="659">
                  <c:v>0.475240169097241</c:v>
                </c:pt>
                <c:pt idx="660">
                  <c:v>0.477657818241669</c:v>
                </c:pt>
                <c:pt idx="661">
                  <c:v>0.480081636497694</c:v>
                </c:pt>
                <c:pt idx="662">
                  <c:v>0.482511377857705</c:v>
                </c:pt>
                <c:pt idx="663">
                  <c:v>0.484946793794281</c:v>
                </c:pt>
                <c:pt idx="664">
                  <c:v>0.487387633357137</c:v>
                </c:pt>
                <c:pt idx="665">
                  <c:v>0.489833643272256</c:v>
                </c:pt>
                <c:pt idx="666">
                  <c:v>0.492284568043097</c:v>
                </c:pt>
                <c:pt idx="667">
                  <c:v>0.494740150053816</c:v>
                </c:pt>
                <c:pt idx="668">
                  <c:v>0.497200129674409</c:v>
                </c:pt>
                <c:pt idx="669">
                  <c:v>0.499664245367688</c:v>
                </c:pt>
                <c:pt idx="670">
                  <c:v>0.502132233798001</c:v>
                </c:pt>
                <c:pt idx="671">
                  <c:v>0.504603829941605</c:v>
                </c:pt>
                <c:pt idx="672">
                  <c:v>0.507078767198586</c:v>
                </c:pt>
                <c:pt idx="673">
                  <c:v>0.509556777506237</c:v>
                </c:pt>
                <c:pt idx="674">
                  <c:v>0.512037591453803</c:v>
                </c:pt>
                <c:pt idx="675">
                  <c:v>0.514520938398454</c:v>
                </c:pt>
                <c:pt idx="676">
                  <c:v>0.517006546582426</c:v>
                </c:pt>
                <c:pt idx="677">
                  <c:v>0.519494143251191</c:v>
                </c:pt>
                <c:pt idx="678">
                  <c:v>0.521983454772564</c:v>
                </c:pt>
                <c:pt idx="679">
                  <c:v>0.524474206756629</c:v>
                </c:pt>
                <c:pt idx="680">
                  <c:v>0.526966124176372</c:v>
                </c:pt>
                <c:pt idx="681">
                  <c:v>0.529458931488923</c:v>
                </c:pt>
                <c:pt idx="682">
                  <c:v>0.531952352757272</c:v>
                </c:pt>
                <c:pt idx="683">
                  <c:v>0.534446111772361</c:v>
                </c:pt>
                <c:pt idx="684">
                  <c:v>0.536939932175435</c:v>
                </c:pt>
                <c:pt idx="685">
                  <c:v>0.539433537580519</c:v>
                </c:pt>
                <c:pt idx="686">
                  <c:v>0.541926651696945</c:v>
                </c:pt>
                <c:pt idx="687">
                  <c:v>0.54441899845177</c:v>
                </c:pt>
                <c:pt idx="688">
                  <c:v>0.546910302111994</c:v>
                </c:pt>
                <c:pt idx="689">
                  <c:v>0.549400287406461</c:v>
                </c:pt>
                <c:pt idx="690">
                  <c:v>0.551888679647322</c:v>
                </c:pt>
                <c:pt idx="691">
                  <c:v>0.554375204850955</c:v>
                </c:pt>
                <c:pt idx="692">
                  <c:v>0.556859589858219</c:v>
                </c:pt>
                <c:pt idx="693">
                  <c:v>0.559341562453936</c:v>
                </c:pt>
                <c:pt idx="694">
                  <c:v>0.561820851485494</c:v>
                </c:pt>
                <c:pt idx="695">
                  <c:v>0.564297186980454</c:v>
                </c:pt>
                <c:pt idx="696">
                  <c:v>0.566770300263061</c:v>
                </c:pt>
                <c:pt idx="697">
                  <c:v>0.569239924069542</c:v>
                </c:pt>
                <c:pt idx="698">
                  <c:v>0.571705792662106</c:v>
                </c:pt>
                <c:pt idx="699">
                  <c:v>0.574167641941521</c:v>
                </c:pt>
                <c:pt idx="700">
                  <c:v>0.576625209558194</c:v>
                </c:pt>
                <c:pt idx="701">
                  <c:v>0.579078235021627</c:v>
                </c:pt>
                <c:pt idx="702">
                  <c:v>0.581526459808186</c:v>
                </c:pt>
                <c:pt idx="703">
                  <c:v>0.583969627467069</c:v>
                </c:pt>
                <c:pt idx="704">
                  <c:v>0.586407483724386</c:v>
                </c:pt>
                <c:pt idx="705">
                  <c:v>0.588839776585276</c:v>
                </c:pt>
                <c:pt idx="706">
                  <c:v>0.591266256433969</c:v>
                </c:pt>
                <c:pt idx="707">
                  <c:v>0.593686676131718</c:v>
                </c:pt>
                <c:pt idx="708">
                  <c:v>0.596100791112509</c:v>
                </c:pt>
                <c:pt idx="709">
                  <c:v>0.598508359476505</c:v>
                </c:pt>
                <c:pt idx="710">
                  <c:v>0.600909142081118</c:v>
                </c:pt>
                <c:pt idx="711">
                  <c:v>0.603302902629676</c:v>
                </c:pt>
                <c:pt idx="712">
                  <c:v>0.605689407757597</c:v>
                </c:pt>
                <c:pt idx="713">
                  <c:v>0.608068427116022</c:v>
                </c:pt>
                <c:pt idx="714">
                  <c:v>0.610439733452851</c:v>
                </c:pt>
                <c:pt idx="715">
                  <c:v>0.612803102691128</c:v>
                </c:pt>
                <c:pt idx="716">
                  <c:v>0.615158314004722</c:v>
                </c:pt>
                <c:pt idx="717">
                  <c:v>0.617505149891274</c:v>
                </c:pt>
                <c:pt idx="718">
                  <c:v>0.619843396242352</c:v>
                </c:pt>
                <c:pt idx="719">
                  <c:v>0.622172842410786</c:v>
                </c:pt>
                <c:pt idx="720">
                  <c:v>0.624493281275151</c:v>
                </c:pt>
                <c:pt idx="721">
                  <c:v>0.626804509301375</c:v>
                </c:pt>
                <c:pt idx="722">
                  <c:v>0.62910632660142</c:v>
                </c:pt>
                <c:pt idx="723">
                  <c:v>0.631398536989055</c:v>
                </c:pt>
                <c:pt idx="724">
                  <c:v>0.633680948032666</c:v>
                </c:pt>
                <c:pt idx="725">
                  <c:v>0.635953371105122</c:v>
                </c:pt>
                <c:pt idx="726">
                  <c:v>0.638215621430647</c:v>
                </c:pt>
                <c:pt idx="727">
                  <c:v>0.640467518128746</c:v>
                </c:pt>
                <c:pt idx="728">
                  <c:v>0.642708884255123</c:v>
                </c:pt>
                <c:pt idx="729">
                  <c:v>0.644939546839643</c:v>
                </c:pt>
                <c:pt idx="730">
                  <c:v>0.647159336921308</c:v>
                </c:pt>
                <c:pt idx="731">
                  <c:v>0.649368089580269</c:v>
                </c:pt>
                <c:pt idx="732">
                  <c:v>0.651565643966896</c:v>
                </c:pt>
                <c:pt idx="733">
                  <c:v>0.653751843327888</c:v>
                </c:pt>
                <c:pt idx="734">
                  <c:v>0.655926535029484</c:v>
                </c:pt>
                <c:pt idx="735">
                  <c:v>0.658089570577762</c:v>
                </c:pt>
                <c:pt idx="736">
                  <c:v>0.660240805636066</c:v>
                </c:pt>
                <c:pt idx="737">
                  <c:v>0.662380100039585</c:v>
                </c:pt>
                <c:pt idx="738">
                  <c:v>0.664507317807117</c:v>
                </c:pt>
                <c:pt idx="739">
                  <c:v>0.666622327150043</c:v>
                </c:pt>
                <c:pt idx="740">
                  <c:v>0.668725000478562</c:v>
                </c:pt>
                <c:pt idx="741">
                  <c:v>0.670815214405202</c:v>
                </c:pt>
                <c:pt idx="742">
                  <c:v>0.672892849745674</c:v>
                </c:pt>
                <c:pt idx="743">
                  <c:v>0.674957791517096</c:v>
                </c:pt>
                <c:pt idx="744">
                  <c:v>0.677009928933627</c:v>
                </c:pt>
                <c:pt idx="745">
                  <c:v>0.679049155399583</c:v>
                </c:pt>
                <c:pt idx="746">
                  <c:v>0.68107536850005</c:v>
                </c:pt>
                <c:pt idx="747">
                  <c:v>0.683088469989085</c:v>
                </c:pt>
                <c:pt idx="748">
                  <c:v>0.685088365775519</c:v>
                </c:pt>
                <c:pt idx="749">
                  <c:v>0.687074965906441</c:v>
                </c:pt>
                <c:pt idx="750">
                  <c:v>0.689048184548422</c:v>
                </c:pt>
                <c:pt idx="751">
                  <c:v>0.69100793996651</c:v>
                </c:pt>
                <c:pt idx="752">
                  <c:v>0.692954154501094</c:v>
                </c:pt>
                <c:pt idx="753">
                  <c:v>0.694886754542654</c:v>
                </c:pt>
                <c:pt idx="754">
                  <c:v>0.696805670504503</c:v>
                </c:pt>
                <c:pt idx="755">
                  <c:v>0.698710836793539</c:v>
                </c:pt>
                <c:pt idx="756">
                  <c:v>0.700602191779109</c:v>
                </c:pt>
                <c:pt idx="757">
                  <c:v>0.702479677760024</c:v>
                </c:pt>
                <c:pt idx="758">
                  <c:v>0.704343240929793</c:v>
                </c:pt>
                <c:pt idx="759">
                  <c:v>0.706192831340154</c:v>
                </c:pt>
                <c:pt idx="760">
                  <c:v>0.708028402862948</c:v>
                </c:pt>
                <c:pt idx="761">
                  <c:v>0.709849913150424</c:v>
                </c:pt>
                <c:pt idx="762">
                  <c:v>0.711657323594012</c:v>
                </c:pt>
                <c:pt idx="763">
                  <c:v>0.713450599281663</c:v>
                </c:pt>
                <c:pt idx="764">
                  <c:v>0.715229708953798</c:v>
                </c:pt>
                <c:pt idx="765">
                  <c:v>0.716994624957931</c:v>
                </c:pt>
                <c:pt idx="766">
                  <c:v>0.718745323202057</c:v>
                </c:pt>
                <c:pt idx="767">
                  <c:v>0.720481783106837</c:v>
                </c:pt>
                <c:pt idx="768">
                  <c:v>0.722203987556671</c:v>
                </c:pt>
                <c:pt idx="769">
                  <c:v>0.723911922849709</c:v>
                </c:pt>
                <c:pt idx="770">
                  <c:v>0.725605578646871</c:v>
                </c:pt>
                <c:pt idx="771">
                  <c:v>0.727284947919934</c:v>
                </c:pt>
                <c:pt idx="772">
                  <c:v>0.728950026898758</c:v>
                </c:pt>
                <c:pt idx="773">
                  <c:v>0.7306008150177</c:v>
                </c:pt>
                <c:pt idx="774">
                  <c:v>0.732237314861288</c:v>
                </c:pt>
                <c:pt idx="775">
                  <c:v>0.733859532109217</c:v>
                </c:pt>
                <c:pt idx="776">
                  <c:v>0.735467475480709</c:v>
                </c:pt>
                <c:pt idx="777">
                  <c:v>0.737061156678324</c:v>
                </c:pt>
                <c:pt idx="778">
                  <c:v>0.738640590331248</c:v>
                </c:pt>
                <c:pt idx="779">
                  <c:v>0.740205793938145</c:v>
                </c:pt>
                <c:pt idx="780">
                  <c:v>0.741756787809604</c:v>
                </c:pt>
                <c:pt idx="781">
                  <c:v>0.743293595010249</c:v>
                </c:pt>
                <c:pt idx="782">
                  <c:v>0.744816241300563</c:v>
                </c:pt>
                <c:pt idx="783">
                  <c:v>0.746324755078476</c:v>
                </c:pt>
                <c:pt idx="784">
                  <c:v>0.747819167320762</c:v>
                </c:pt>
                <c:pt idx="785">
                  <c:v>0.749299511524313</c:v>
                </c:pt>
                <c:pt idx="786">
                  <c:v>0.750765823647318</c:v>
                </c:pt>
                <c:pt idx="787">
                  <c:v>0.752218142050399</c:v>
                </c:pt>
                <c:pt idx="788">
                  <c:v>0.753656507437766</c:v>
                </c:pt>
                <c:pt idx="789">
                  <c:v>0.755080962798403</c:v>
                </c:pt>
                <c:pt idx="790">
                  <c:v>0.756491553347367</c:v>
                </c:pt>
                <c:pt idx="791">
                  <c:v>0.757888326467202</c:v>
                </c:pt>
                <c:pt idx="792">
                  <c:v>0.759271331649545</c:v>
                </c:pt>
                <c:pt idx="793">
                  <c:v>0.760640620436931</c:v>
                </c:pt>
                <c:pt idx="794">
                  <c:v>0.761996246364861</c:v>
                </c:pt>
                <c:pt idx="795">
                  <c:v>0.763338264904144</c:v>
                </c:pt>
                <c:pt idx="796">
                  <c:v>0.764666733403572</c:v>
                </c:pt>
                <c:pt idx="797">
                  <c:v>0.765981711032943</c:v>
                </c:pt>
                <c:pt idx="798">
                  <c:v>0.767283258726474</c:v>
                </c:pt>
                <c:pt idx="799">
                  <c:v>0.768571439126628</c:v>
                </c:pt>
                <c:pt idx="800">
                  <c:v>0.769846316528388</c:v>
                </c:pt>
                <c:pt idx="801">
                  <c:v>0.77110795682401</c:v>
                </c:pt>
                <c:pt idx="802">
                  <c:v>0.772356427448272</c:v>
                </c:pt>
                <c:pt idx="803">
                  <c:v>0.773591797324246</c:v>
                </c:pt>
                <c:pt idx="804">
                  <c:v>0.774814136809631</c:v>
                </c:pt>
                <c:pt idx="805">
                  <c:v>0.776023517643649</c:v>
                </c:pt>
                <c:pt idx="806">
                  <c:v>0.777220012894531</c:v>
                </c:pt>
                <c:pt idx="807">
                  <c:v>0.778403696907637</c:v>
                </c:pt>
                <c:pt idx="808">
                  <c:v>0.779574645254186</c:v>
                </c:pt>
                <c:pt idx="809">
                  <c:v>0.780732934680648</c:v>
                </c:pt>
                <c:pt idx="810">
                  <c:v>0.781878643058809</c:v>
                </c:pt>
                <c:pt idx="811">
                  <c:v>0.783011849336501</c:v>
                </c:pt>
                <c:pt idx="812">
                  <c:v>0.784132633489051</c:v>
                </c:pt>
                <c:pt idx="813">
                  <c:v>0.785241076471419</c:v>
                </c:pt>
                <c:pt idx="814">
                  <c:v>0.786337260171076</c:v>
                </c:pt>
                <c:pt idx="815">
                  <c:v>0.787421267361604</c:v>
                </c:pt>
                <c:pt idx="816">
                  <c:v>0.788493181657043</c:v>
                </c:pt>
                <c:pt idx="817">
                  <c:v>0.789553087466992</c:v>
                </c:pt>
                <c:pt idx="818">
                  <c:v>0.790601069952464</c:v>
                </c:pt>
                <c:pt idx="819">
                  <c:v>0.79163721498252</c:v>
                </c:pt>
                <c:pt idx="820">
                  <c:v>0.792661609091659</c:v>
                </c:pt>
                <c:pt idx="821">
                  <c:v>0.79367433943801</c:v>
                </c:pt>
                <c:pt idx="822">
                  <c:v>0.794675493762282</c:v>
                </c:pt>
                <c:pt idx="823">
                  <c:v>0.795665160347523</c:v>
                </c:pt>
                <c:pt idx="824">
                  <c:v>0.796643427979651</c:v>
                </c:pt>
                <c:pt idx="825">
                  <c:v>0.797610385908788</c:v>
                </c:pt>
                <c:pt idx="826">
                  <c:v>0.798566123811386</c:v>
                </c:pt>
                <c:pt idx="827">
                  <c:v>0.799510731753136</c:v>
                </c:pt>
                <c:pt idx="828">
                  <c:v>0.800444300152682</c:v>
                </c:pt>
                <c:pt idx="829">
                  <c:v>0.801366919746123</c:v>
                </c:pt>
                <c:pt idx="830">
                  <c:v>0.802278681552303</c:v>
                </c:pt>
                <c:pt idx="831">
                  <c:v>0.803179676838895</c:v>
                </c:pt>
                <c:pt idx="832">
                  <c:v>0.80406999708926</c:v>
                </c:pt>
                <c:pt idx="833">
                  <c:v>0.804949733970111</c:v>
                </c:pt>
                <c:pt idx="834">
                  <c:v>0.805818979299926</c:v>
                </c:pt>
                <c:pt idx="835">
                  <c:v>0.806677825018163</c:v>
                </c:pt>
                <c:pt idx="836">
                  <c:v>0.807526363155221</c:v>
                </c:pt>
                <c:pt idx="837">
                  <c:v>0.80836468580319</c:v>
                </c:pt>
                <c:pt idx="838">
                  <c:v>0.809192885087334</c:v>
                </c:pt>
                <c:pt idx="839">
                  <c:v>0.810011053138349</c:v>
                </c:pt>
                <c:pt idx="840">
                  <c:v>0.810819282065352</c:v>
                </c:pt>
                <c:pt idx="841">
                  <c:v>0.811617663929616</c:v>
                </c:pt>
                <c:pt idx="842">
                  <c:v>0.812406290719037</c:v>
                </c:pt>
                <c:pt idx="843">
                  <c:v>0.813185254323321</c:v>
                </c:pt>
                <c:pt idx="844">
                  <c:v>0.813954646509892</c:v>
                </c:pt>
                <c:pt idx="845">
                  <c:v>0.814714558900504</c:v>
                </c:pt>
                <c:pt idx="846">
                  <c:v>0.815465082948563</c:v>
                </c:pt>
                <c:pt idx="847">
                  <c:v>0.816206309917121</c:v>
                </c:pt>
                <c:pt idx="848">
                  <c:v>0.816938330857576</c:v>
                </c:pt>
                <c:pt idx="849">
                  <c:v>0.817661236589023</c:v>
                </c:pt>
                <c:pt idx="850">
                  <c:v>0.818375117678282</c:v>
                </c:pt>
                <c:pt idx="851">
                  <c:v>0.819080064420582</c:v>
                </c:pt>
                <c:pt idx="852">
                  <c:v>0.81977616682088</c:v>
                </c:pt>
                <c:pt idx="853">
                  <c:v>0.82046351457582</c:v>
                </c:pt>
                <c:pt idx="854">
                  <c:v>0.821142197056317</c:v>
                </c:pt>
                <c:pt idx="855">
                  <c:v>0.821812303290759</c:v>
                </c:pt>
                <c:pt idx="856">
                  <c:v>0.822473921948805</c:v>
                </c:pt>
                <c:pt idx="857">
                  <c:v>0.823127141325788</c:v>
                </c:pt>
                <c:pt idx="858">
                  <c:v>0.823772049327693</c:v>
                </c:pt>
                <c:pt idx="859">
                  <c:v>0.824408733456719</c:v>
                </c:pt>
                <c:pt idx="860">
                  <c:v>0.825037280797392</c:v>
                </c:pt>
                <c:pt idx="861">
                  <c:v>0.825657778003244</c:v>
                </c:pt>
                <c:pt idx="862">
                  <c:v>0.826270311284023</c:v>
                </c:pt>
                <c:pt idx="863">
                  <c:v>0.826874966393447</c:v>
                </c:pt>
                <c:pt idx="864">
                  <c:v>0.827471828617466</c:v>
                </c:pt>
                <c:pt idx="865">
                  <c:v>0.82806098276305</c:v>
                </c:pt>
                <c:pt idx="866">
                  <c:v>0.828642513147465</c:v>
                </c:pt>
                <c:pt idx="867">
                  <c:v>0.829216503588047</c:v>
                </c:pt>
                <c:pt idx="868">
                  <c:v>0.829783037392455</c:v>
                </c:pt>
                <c:pt idx="869">
                  <c:v>0.830342197349387</c:v>
                </c:pt>
                <c:pt idx="870">
                  <c:v>0.830894065719765</c:v>
                </c:pt>
                <c:pt idx="871">
                  <c:v>0.831438724228368</c:v>
                </c:pt>
                <c:pt idx="872">
                  <c:v>0.831976254055891</c:v>
                </c:pt>
                <c:pt idx="873">
                  <c:v>0.832506735831447</c:v>
                </c:pt>
                <c:pt idx="874">
                  <c:v>0.83303024962549</c:v>
                </c:pt>
                <c:pt idx="875">
                  <c:v>0.833546874943126</c:v>
                </c:pt>
                <c:pt idx="876">
                  <c:v>0.834056690717845</c:v>
                </c:pt>
                <c:pt idx="877">
                  <c:v>0.834559775305636</c:v>
                </c:pt>
                <c:pt idx="878">
                  <c:v>0.835056206479474</c:v>
                </c:pt>
                <c:pt idx="879">
                  <c:v>0.83554606142418</c:v>
                </c:pt>
                <c:pt idx="880">
                  <c:v>0.836029416731654</c:v>
                </c:pt>
                <c:pt idx="881">
                  <c:v>0.836506348396436</c:v>
                </c:pt>
                <c:pt idx="882">
                  <c:v>0.836976931811632</c:v>
                </c:pt>
                <c:pt idx="883">
                  <c:v>0.837441241765155</c:v>
                </c:pt>
                <c:pt idx="884">
                  <c:v>0.837899352436301</c:v>
                </c:pt>
                <c:pt idx="885">
                  <c:v>0.83835133739263</c:v>
                </c:pt>
                <c:pt idx="886">
                  <c:v>0.838797269587167</c:v>
                </c:pt>
                <c:pt idx="887">
                  <c:v>0.839237221355886</c:v>
                </c:pt>
                <c:pt idx="888">
                  <c:v>0.83967126441549</c:v>
                </c:pt>
                <c:pt idx="889">
                  <c:v>0.840099469861468</c:v>
                </c:pt>
                <c:pt idx="890">
                  <c:v>0.840521908166436</c:v>
                </c:pt>
                <c:pt idx="891">
                  <c:v>0.840938649178718</c:v>
                </c:pt>
                <c:pt idx="892">
                  <c:v>0.841349762121211</c:v>
                </c:pt>
                <c:pt idx="893">
                  <c:v>0.841755315590478</c:v>
                </c:pt>
                <c:pt idx="894">
                  <c:v>0.842155377556089</c:v>
                </c:pt>
                <c:pt idx="895">
                  <c:v>0.8425500153602</c:v>
                </c:pt>
                <c:pt idx="896">
                  <c:v>0.842939295717344</c:v>
                </c:pt>
                <c:pt idx="897">
                  <c:v>0.843323284714458</c:v>
                </c:pt>
                <c:pt idx="898">
                  <c:v>0.843702047811102</c:v>
                </c:pt>
                <c:pt idx="899">
                  <c:v>0.844075649839898</c:v>
                </c:pt>
                <c:pt idx="900">
                  <c:v>0.844444155007158</c:v>
                </c:pt>
                <c:pt idx="901">
                  <c:v>0.844807626893706</c:v>
                </c:pt>
                <c:pt idx="902">
                  <c:v>0.845166128455877</c:v>
                </c:pt>
                <c:pt idx="903">
                  <c:v>0.845519722026702</c:v>
                </c:pt>
                <c:pt idx="904">
                  <c:v>0.845868469317263</c:v>
                </c:pt>
                <c:pt idx="905">
                  <c:v>0.846212431418205</c:v>
                </c:pt>
                <c:pt idx="906">
                  <c:v>0.84655166880141</c:v>
                </c:pt>
                <c:pt idx="907">
                  <c:v>0.846886241321835</c:v>
                </c:pt>
                <c:pt idx="908">
                  <c:v>0.847216208219477</c:v>
                </c:pt>
                <c:pt idx="909">
                  <c:v>0.847541628121492</c:v>
                </c:pt>
                <c:pt idx="910">
                  <c:v>0.847862559044449</c:v>
                </c:pt>
                <c:pt idx="911">
                  <c:v>0.848179058396715</c:v>
                </c:pt>
                <c:pt idx="912">
                  <c:v>0.848491182980953</c:v>
                </c:pt>
                <c:pt idx="913">
                  <c:v>0.848798988996756</c:v>
                </c:pt>
                <c:pt idx="914">
                  <c:v>0.849102532043388</c:v>
                </c:pt>
                <c:pt idx="915">
                  <c:v>0.849401867122627</c:v>
                </c:pt>
                <c:pt idx="916">
                  <c:v>0.849697048641736</c:v>
                </c:pt>
                <c:pt idx="917">
                  <c:v>0.849988130416502</c:v>
                </c:pt>
                <c:pt idx="918">
                  <c:v>0.850275165674399</c:v>
                </c:pt>
                <c:pt idx="919">
                  <c:v>0.850558207057827</c:v>
                </c:pt>
                <c:pt idx="920">
                  <c:v>0.850837306627443</c:v>
                </c:pt>
                <c:pt idx="921">
                  <c:v>0.851112515865571</c:v>
                </c:pt>
                <c:pt idx="922">
                  <c:v>0.851383885679692</c:v>
                </c:pt>
                <c:pt idx="923">
                  <c:v>0.851651466406012</c:v>
                </c:pt>
                <c:pt idx="924">
                  <c:v>0.851915307813096</c:v>
                </c:pt>
                <c:pt idx="925">
                  <c:v>0.85217545910557</c:v>
                </c:pt>
                <c:pt idx="926">
                  <c:v>0.852431968927884</c:v>
                </c:pt>
                <c:pt idx="927">
                  <c:v>0.852684885368141</c:v>
                </c:pt>
                <c:pt idx="928">
                  <c:v>0.852934255961973</c:v>
                </c:pt>
                <c:pt idx="929">
                  <c:v>0.853180127696478</c:v>
                </c:pt>
                <c:pt idx="930">
                  <c:v>0.853422547014198</c:v>
                </c:pt>
                <c:pt idx="931">
                  <c:v>0.853661559817149</c:v>
                </c:pt>
                <c:pt idx="932">
                  <c:v>0.853897211470897</c:v>
                </c:pt>
                <c:pt idx="933">
                  <c:v>0.854129546808656</c:v>
                </c:pt>
                <c:pt idx="934">
                  <c:v>0.854358610135452</c:v>
                </c:pt>
                <c:pt idx="935">
                  <c:v>0.854584445232293</c:v>
                </c:pt>
                <c:pt idx="936">
                  <c:v>0.85480709536039</c:v>
                </c:pt>
                <c:pt idx="937">
                  <c:v>0.855026603265394</c:v>
                </c:pt>
                <c:pt idx="938">
                  <c:v>0.855243011181664</c:v>
                </c:pt>
                <c:pt idx="939">
                  <c:v>0.855456360836566</c:v>
                </c:pt>
                <c:pt idx="940">
                  <c:v>0.855666693454781</c:v>
                </c:pt>
                <c:pt idx="941">
                  <c:v>0.855874049762632</c:v>
                </c:pt>
                <c:pt idx="942">
                  <c:v>0.856078469992444</c:v>
                </c:pt>
                <c:pt idx="943">
                  <c:v>0.856279993886899</c:v>
                </c:pt>
                <c:pt idx="944">
                  <c:v>0.856478660703412</c:v>
                </c:pt>
                <c:pt idx="945">
                  <c:v>0.856674509218519</c:v>
                </c:pt>
                <c:pt idx="946">
                  <c:v>0.856867577732269</c:v>
                </c:pt>
                <c:pt idx="947">
                  <c:v>0.857057904072625</c:v>
                </c:pt>
                <c:pt idx="948">
                  <c:v>0.85724552559987</c:v>
                </c:pt>
                <c:pt idx="949">
                  <c:v>0.857430479211008</c:v>
                </c:pt>
                <c:pt idx="950">
                  <c:v>0.857612801344181</c:v>
                </c:pt>
                <c:pt idx="951">
                  <c:v>0.85779252798307</c:v>
                </c:pt>
                <c:pt idx="952">
                  <c:v>0.857969694661305</c:v>
                </c:pt>
                <c:pt idx="953">
                  <c:v>0.858144336466862</c:v>
                </c:pt>
                <c:pt idx="954">
                  <c:v>0.858316488046464</c:v>
                </c:pt>
                <c:pt idx="955">
                  <c:v>0.858486183609969</c:v>
                </c:pt>
                <c:pt idx="956">
                  <c:v>0.858653456934751</c:v>
                </c:pt>
                <c:pt idx="957">
                  <c:v>0.858818341370068</c:v>
                </c:pt>
                <c:pt idx="958">
                  <c:v>0.858980869841435</c:v>
                </c:pt>
                <c:pt idx="959">
                  <c:v>0.859141074854965</c:v>
                </c:pt>
                <c:pt idx="960">
                  <c:v>0.859298988501704</c:v>
                </c:pt>
                <c:pt idx="961">
                  <c:v>0.859454642461962</c:v>
                </c:pt>
                <c:pt idx="962">
                  <c:v>0.859608068009617</c:v>
                </c:pt>
                <c:pt idx="963">
                  <c:v>0.859759296016401</c:v>
                </c:pt>
                <c:pt idx="964">
                  <c:v>0.859908356956182</c:v>
                </c:pt>
                <c:pt idx="965">
                  <c:v>0.860055280909217</c:v>
                </c:pt>
                <c:pt idx="966">
                  <c:v>0.86020009756639</c:v>
                </c:pt>
                <c:pt idx="967">
                  <c:v>0.860342836233426</c:v>
                </c:pt>
                <c:pt idx="968">
                  <c:v>0.860483525835089</c:v>
                </c:pt>
                <c:pt idx="969">
                  <c:v>0.860622194919363</c:v>
                </c:pt>
                <c:pt idx="970">
                  <c:v>0.860758871661598</c:v>
                </c:pt>
                <c:pt idx="971">
                  <c:v>0.860893583868639</c:v>
                </c:pt>
                <c:pt idx="972">
                  <c:v>0.861026358982939</c:v>
                </c:pt>
                <c:pt idx="973">
                  <c:v>0.86115722408664</c:v>
                </c:pt>
                <c:pt idx="974">
                  <c:v>0.861286205905626</c:v>
                </c:pt>
                <c:pt idx="975">
                  <c:v>0.861413330813559</c:v>
                </c:pt>
                <c:pt idx="976">
                  <c:v>0.861538624835885</c:v>
                </c:pt>
                <c:pt idx="977">
                  <c:v>0.861662113653815</c:v>
                </c:pt>
                <c:pt idx="978">
                  <c:v>0.861783822608274</c:v>
                </c:pt>
                <c:pt idx="979">
                  <c:v>0.861903776703832</c:v>
                </c:pt>
                <c:pt idx="980">
                  <c:v>0.862022000612602</c:v>
                </c:pt>
                <c:pt idx="981">
                  <c:v>0.862138518678106</c:v>
                </c:pt>
                <c:pt idx="982">
                  <c:v>0.862253354919119</c:v>
                </c:pt>
                <c:pt idx="983">
                  <c:v>0.862366533033482</c:v>
                </c:pt>
                <c:pt idx="984">
                  <c:v>0.862478076401888</c:v>
                </c:pt>
                <c:pt idx="985">
                  <c:v>0.862588008091628</c:v>
                </c:pt>
                <c:pt idx="986">
                  <c:v>0.862696350860328</c:v>
                </c:pt>
                <c:pt idx="987">
                  <c:v>0.862803127159632</c:v>
                </c:pt>
                <c:pt idx="988">
                  <c:v>0.862908359138874</c:v>
                </c:pt>
                <c:pt idx="989">
                  <c:v>0.863012068648706</c:v>
                </c:pt>
                <c:pt idx="990">
                  <c:v>0.863114277244709</c:v>
                </c:pt>
                <c:pt idx="991">
                  <c:v>0.863215006190958</c:v>
                </c:pt>
                <c:pt idx="992">
                  <c:v>0.863314276463569</c:v>
                </c:pt>
                <c:pt idx="993">
                  <c:v>0.863412108754205</c:v>
                </c:pt>
                <c:pt idx="994">
                  <c:v>0.863508523473564</c:v>
                </c:pt>
                <c:pt idx="995">
                  <c:v>0.863603540754816</c:v>
                </c:pt>
                <c:pt idx="996">
                  <c:v>0.863697180457027</c:v>
                </c:pt>
                <c:pt idx="997">
                  <c:v>0.863789462168547</c:v>
                </c:pt>
                <c:pt idx="998">
                  <c:v>0.863880405210355</c:v>
                </c:pt>
              </c:numCache>
            </c:numRef>
          </c:yVal>
          <c:smooth val="0"/>
        </c:ser>
        <c:dLbls>
          <c:showLegendKey val="0"/>
          <c:showVal val="0"/>
          <c:showCatName val="0"/>
          <c:showSerName val="0"/>
          <c:showPercent val="0"/>
          <c:showBubbleSize val="0"/>
        </c:dLbls>
        <c:axId val="1941249432"/>
        <c:axId val="1941213192"/>
      </c:scatterChart>
      <c:valAx>
        <c:axId val="1941249432"/>
        <c:scaling>
          <c:logBase val="10.0"/>
          <c:orientation val="minMax"/>
          <c:max val="1000.0"/>
          <c:min val="0.001"/>
        </c:scaling>
        <c:delete val="0"/>
        <c:axPos val="b"/>
        <c:majorGridlines/>
        <c:minorGridlines>
          <c:spPr>
            <a:ln>
              <a:prstDash val="sysDot"/>
            </a:ln>
          </c:spPr>
        </c:minorGridlines>
        <c:title>
          <c:tx>
            <c:rich>
              <a:bodyPr/>
              <a:lstStyle/>
              <a:p>
                <a:pPr>
                  <a:defRPr sz="2400" b="1" i="0" u="none" strike="noStrike" baseline="0">
                    <a:solidFill>
                      <a:srgbClr val="3C3C3C"/>
                    </a:solidFill>
                    <a:latin typeface="+mn-lt"/>
                    <a:ea typeface="Arial"/>
                    <a:cs typeface="Arial"/>
                  </a:defRPr>
                </a:pPr>
                <a:r>
                  <a:rPr lang="en-US" sz="2400" b="1">
                    <a:latin typeface="+mn-lt"/>
                  </a:rPr>
                  <a:t>GPUweight</a:t>
                </a:r>
              </a:p>
            </c:rich>
          </c:tx>
          <c:layout>
            <c:manualLayout>
              <c:xMode val="edge"/>
              <c:yMode val="edge"/>
              <c:x val="0.449498479147964"/>
              <c:y val="0.898460270941466"/>
            </c:manualLayout>
          </c:layout>
          <c:overlay val="0"/>
          <c:spPr>
            <a:noFill/>
            <a:ln w="25400">
              <a:noFill/>
            </a:ln>
          </c:spPr>
        </c:title>
        <c:numFmt formatCode="General" sourceLinked="1"/>
        <c:majorTickMark val="out"/>
        <c:minorTickMark val="out"/>
        <c:tickLblPos val="nextTo"/>
        <c:spPr>
          <a:ln w="3175">
            <a:solidFill>
              <a:sysClr val="windowText" lastClr="000000"/>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1941213192"/>
        <c:crossesAt val="0.0"/>
        <c:crossBetween val="midCat"/>
      </c:valAx>
      <c:valAx>
        <c:axId val="1941213192"/>
        <c:scaling>
          <c:orientation val="minMax"/>
          <c:max val="1.0"/>
        </c:scaling>
        <c:delete val="0"/>
        <c:axPos val="l"/>
        <c:majorGridlines>
          <c:spPr>
            <a:ln w="3175">
              <a:solidFill>
                <a:schemeClr val="tx1"/>
              </a:solidFill>
              <a:prstDash val="solid"/>
            </a:ln>
          </c:spPr>
        </c:majorGridlines>
        <c:title>
          <c:tx>
            <c:rich>
              <a:bodyPr/>
              <a:lstStyle/>
              <a:p>
                <a:pPr>
                  <a:defRPr sz="2400" b="1" i="0" u="none" strike="noStrike" baseline="0">
                    <a:solidFill>
                      <a:srgbClr val="3C3C3C"/>
                    </a:solidFill>
                    <a:latin typeface="+mn-lt"/>
                    <a:ea typeface="Arial"/>
                    <a:cs typeface="Arial"/>
                  </a:defRPr>
                </a:pPr>
                <a:r>
                  <a:rPr lang="en-US" sz="2400" b="1">
                    <a:latin typeface="+mn-lt"/>
                  </a:rPr>
                  <a:t>System Performance</a:t>
                </a:r>
              </a:p>
            </c:rich>
          </c:tx>
          <c:layout>
            <c:manualLayout>
              <c:xMode val="edge"/>
              <c:yMode val="edge"/>
              <c:x val="0.0"/>
              <c:y val="0.0724788437319774"/>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1941249432"/>
        <c:crossesAt val="0.0"/>
        <c:crossBetween val="midCat"/>
      </c:valAx>
      <c:spPr>
        <a:noFill/>
        <a:ln w="3175">
          <a:solidFill>
            <a:schemeClr val="tx1"/>
          </a:solidFill>
          <a:prstDash val="solid"/>
        </a:ln>
      </c:spPr>
    </c:plotArea>
    <c:legend>
      <c:legendPos val="r"/>
      <c:layout>
        <c:manualLayout>
          <c:xMode val="edge"/>
          <c:yMode val="edge"/>
          <c:x val="0.187092575299441"/>
          <c:y val="0.104008097642503"/>
          <c:w val="0.376736168453755"/>
          <c:h val="0.332556524604829"/>
        </c:manualLayout>
      </c:layout>
      <c:overlay val="0"/>
      <c:spPr>
        <a:solidFill>
          <a:sysClr val="window" lastClr="FFFFFF"/>
        </a:solidFill>
        <a:ln w="25400">
          <a:solidFill>
            <a:sysClr val="windowText" lastClr="000000"/>
          </a:solidFill>
        </a:ln>
      </c:spPr>
      <c:txPr>
        <a:bodyPr/>
        <a:lstStyle/>
        <a:p>
          <a:pPr>
            <a:defRPr sz="2400" b="1" i="0" u="none" strike="noStrike" baseline="0">
              <a:solidFill>
                <a:srgbClr val="3C3C3C"/>
              </a:solidFill>
              <a:latin typeface="+mn-lt"/>
              <a:ea typeface="Arial"/>
              <a:cs typeface="Arial"/>
            </a:defRPr>
          </a:pPr>
          <a:endParaRPr lang="en-US"/>
        </a:p>
      </c:txPr>
    </c:legend>
    <c:plotVisOnly val="1"/>
    <c:dispBlanksAs val="span"/>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774816812146"/>
          <c:y val="0.0688763344043878"/>
          <c:w val="0.779458563663099"/>
          <c:h val="0.697674418604657"/>
        </c:manualLayout>
      </c:layout>
      <c:scatterChart>
        <c:scatterStyle val="lineMarker"/>
        <c:varyColors val="0"/>
        <c:ser>
          <c:idx val="4"/>
          <c:order val="0"/>
          <c:tx>
            <c:v>Previous Best</c:v>
          </c:tx>
          <c:spPr>
            <a:ln w="63500">
              <a:solidFill>
                <a:srgbClr val="FF0000"/>
              </a:solidFill>
              <a:prstDash val="solid"/>
            </a:ln>
          </c:spPr>
          <c:marker>
            <c:symbol val="none"/>
          </c:marker>
          <c:xVal>
            <c:numRef>
              <c:f>Sheet1!$I$2:$I$1000</c:f>
              <c:numCache>
                <c:formatCode>General</c:formatCode>
                <c:ptCount val="999"/>
                <c:pt idx="0">
                  <c:v>0.000546772366257719</c:v>
                </c:pt>
                <c:pt idx="1">
                  <c:v>0.000555098848992606</c:v>
                </c:pt>
                <c:pt idx="2">
                  <c:v>0.00056355213095696</c:v>
                </c:pt>
                <c:pt idx="3">
                  <c:v>0.000572134143103516</c:v>
                </c:pt>
                <c:pt idx="4">
                  <c:v>0.000580846845790371</c:v>
                </c:pt>
                <c:pt idx="5">
                  <c:v>0.000589692229228802</c:v>
                </c:pt>
                <c:pt idx="6">
                  <c:v>0.000598672313937872</c:v>
                </c:pt>
                <c:pt idx="7">
                  <c:v>0.000607789151205959</c:v>
                </c:pt>
                <c:pt idx="8">
                  <c:v>0.00061704482355935</c:v>
                </c:pt>
                <c:pt idx="9">
                  <c:v>0.000626441445237916</c:v>
                </c:pt>
                <c:pt idx="10">
                  <c:v>0.000635981162678088</c:v>
                </c:pt>
                <c:pt idx="11">
                  <c:v>0.000645666155003139</c:v>
                </c:pt>
                <c:pt idx="12">
                  <c:v>0.000655498634520949</c:v>
                </c:pt>
                <c:pt idx="13">
                  <c:v>0.00066548084722939</c:v>
                </c:pt>
                <c:pt idx="14">
                  <c:v>0.000675615073329333</c:v>
                </c:pt>
                <c:pt idx="15">
                  <c:v>0.000685903627745512</c:v>
                </c:pt>
                <c:pt idx="16">
                  <c:v>0.000696348860655344</c:v>
                </c:pt>
                <c:pt idx="17">
                  <c:v>0.000706953158025729</c:v>
                </c:pt>
                <c:pt idx="18">
                  <c:v>0.0007177189421581</c:v>
                </c:pt>
                <c:pt idx="19">
                  <c:v>0.000728648672241728</c:v>
                </c:pt>
                <c:pt idx="20">
                  <c:v>0.00073974484491546</c:v>
                </c:pt>
                <c:pt idx="21">
                  <c:v>0.00075100999483803</c:v>
                </c:pt>
                <c:pt idx="22">
                  <c:v>0.000762446695267034</c:v>
                </c:pt>
                <c:pt idx="23">
                  <c:v>0.000774057558646736</c:v>
                </c:pt>
                <c:pt idx="24">
                  <c:v>0.000785845237204809</c:v>
                </c:pt>
                <c:pt idx="25">
                  <c:v>0.000797812423558183</c:v>
                </c:pt>
                <c:pt idx="26">
                  <c:v>0.000809961851328106</c:v>
                </c:pt>
                <c:pt idx="27">
                  <c:v>0.000822296295764573</c:v>
                </c:pt>
                <c:pt idx="28">
                  <c:v>0.000834818574380273</c:v>
                </c:pt>
                <c:pt idx="29">
                  <c:v>0.000847531547594187</c:v>
                </c:pt>
                <c:pt idx="30">
                  <c:v>0.000860438119384962</c:v>
                </c:pt>
                <c:pt idx="31">
                  <c:v>0.00087354123795428</c:v>
                </c:pt>
                <c:pt idx="32">
                  <c:v>0.000886843896400283</c:v>
                </c:pt>
                <c:pt idx="33">
                  <c:v>0.000900349133401303</c:v>
                </c:pt>
                <c:pt idx="34">
                  <c:v>0.00091406003390995</c:v>
                </c:pt>
                <c:pt idx="35">
                  <c:v>0.00092797972985782</c:v>
                </c:pt>
                <c:pt idx="36">
                  <c:v>0.000942111400870882</c:v>
                </c:pt>
                <c:pt idx="37">
                  <c:v>0.00095645827499582</c:v>
                </c:pt>
                <c:pt idx="38">
                  <c:v>0.00097102362943738</c:v>
                </c:pt>
                <c:pt idx="39">
                  <c:v>0.000985810791306987</c:v>
                </c:pt>
                <c:pt idx="40">
                  <c:v>0.00100082313838272</c:v>
                </c:pt>
                <c:pt idx="41">
                  <c:v>0.00101606409988094</c:v>
                </c:pt>
                <c:pt idx="42">
                  <c:v>0.00103153715723953</c:v>
                </c:pt>
                <c:pt idx="43">
                  <c:v>0.00104724584491323</c:v>
                </c:pt>
                <c:pt idx="44">
                  <c:v>0.00106319375118094</c:v>
                </c:pt>
                <c:pt idx="45">
                  <c:v>0.00107938451896542</c:v>
                </c:pt>
                <c:pt idx="46">
                  <c:v>0.0010958218466654</c:v>
                </c:pt>
                <c:pt idx="47">
                  <c:v>0.00111250948900041</c:v>
                </c:pt>
                <c:pt idx="48">
                  <c:v>0.00112945125786844</c:v>
                </c:pt>
                <c:pt idx="49">
                  <c:v>0.00114665102321669</c:v>
                </c:pt>
                <c:pt idx="50">
                  <c:v>0.00116411271392558</c:v>
                </c:pt>
                <c:pt idx="51">
                  <c:v>0.00118184031870616</c:v>
                </c:pt>
                <c:pt idx="52">
                  <c:v>0.00119983788701134</c:v>
                </c:pt>
                <c:pt idx="53">
                  <c:v>0.00121810952996075</c:v>
                </c:pt>
                <c:pt idx="54">
                  <c:v>0.00123665942127995</c:v>
                </c:pt>
                <c:pt idx="55">
                  <c:v>0.00125549179825375</c:v>
                </c:pt>
                <c:pt idx="56">
                  <c:v>0.00127461096269417</c:v>
                </c:pt>
                <c:pt idx="57">
                  <c:v>0.00129402128192301</c:v>
                </c:pt>
                <c:pt idx="58">
                  <c:v>0.00131372718976955</c:v>
                </c:pt>
                <c:pt idx="59">
                  <c:v>0.0013337331875833</c:v>
                </c:pt>
                <c:pt idx="60">
                  <c:v>0.00135404384526224</c:v>
                </c:pt>
                <c:pt idx="61">
                  <c:v>0.00137466380229668</c:v>
                </c:pt>
                <c:pt idx="62">
                  <c:v>0.00139559776882912</c:v>
                </c:pt>
                <c:pt idx="63">
                  <c:v>0.00141685052673008</c:v>
                </c:pt>
                <c:pt idx="64">
                  <c:v>0.00143842693069043</c:v>
                </c:pt>
                <c:pt idx="65">
                  <c:v>0.00146033190933039</c:v>
                </c:pt>
                <c:pt idx="66">
                  <c:v>0.00148257046632527</c:v>
                </c:pt>
                <c:pt idx="67">
                  <c:v>0.00150514768154849</c:v>
                </c:pt>
                <c:pt idx="68">
                  <c:v>0.00152806871223197</c:v>
                </c:pt>
                <c:pt idx="69">
                  <c:v>0.00155133879414413</c:v>
                </c:pt>
                <c:pt idx="70">
                  <c:v>0.00157496324278592</c:v>
                </c:pt>
                <c:pt idx="71">
                  <c:v>0.001598947454605</c:v>
                </c:pt>
                <c:pt idx="72">
                  <c:v>0.00162329690822842</c:v>
                </c:pt>
                <c:pt idx="73">
                  <c:v>0.00164801716571414</c:v>
                </c:pt>
                <c:pt idx="74">
                  <c:v>0.00167311387382146</c:v>
                </c:pt>
                <c:pt idx="75">
                  <c:v>0.00169859276530098</c:v>
                </c:pt>
                <c:pt idx="76">
                  <c:v>0.00172445966020403</c:v>
                </c:pt>
                <c:pt idx="77">
                  <c:v>0.00175072046721221</c:v>
                </c:pt>
                <c:pt idx="78">
                  <c:v>0.00177738118498702</c:v>
                </c:pt>
                <c:pt idx="79">
                  <c:v>0.00180444790354013</c:v>
                </c:pt>
                <c:pt idx="80">
                  <c:v>0.00183192680562449</c:v>
                </c:pt>
                <c:pt idx="81">
                  <c:v>0.00185982416814669</c:v>
                </c:pt>
                <c:pt idx="82">
                  <c:v>0.00188814636360071</c:v>
                </c:pt>
                <c:pt idx="83">
                  <c:v>0.00191689986152356</c:v>
                </c:pt>
                <c:pt idx="84">
                  <c:v>0.00194609122997316</c:v>
                </c:pt>
                <c:pt idx="85">
                  <c:v>0.00197572713702859</c:v>
                </c:pt>
                <c:pt idx="86">
                  <c:v>0.00200581435231328</c:v>
                </c:pt>
                <c:pt idx="87">
                  <c:v>0.00203635974854141</c:v>
                </c:pt>
                <c:pt idx="88">
                  <c:v>0.00206737030308773</c:v>
                </c:pt>
                <c:pt idx="89">
                  <c:v>0.00209885309958144</c:v>
                </c:pt>
                <c:pt idx="90">
                  <c:v>0.0021308153295243</c:v>
                </c:pt>
                <c:pt idx="91">
                  <c:v>0.00216326429393331</c:v>
                </c:pt>
                <c:pt idx="92">
                  <c:v>0.00219620740500843</c:v>
                </c:pt>
                <c:pt idx="93">
                  <c:v>0.00222965218782581</c:v>
                </c:pt>
                <c:pt idx="94">
                  <c:v>0.00226360628205668</c:v>
                </c:pt>
                <c:pt idx="95">
                  <c:v>0.00229807744371236</c:v>
                </c:pt>
                <c:pt idx="96">
                  <c:v>0.0023330735469161</c:v>
                </c:pt>
                <c:pt idx="97">
                  <c:v>0.00236860258570162</c:v>
                </c:pt>
                <c:pt idx="98">
                  <c:v>0.0024046726758392</c:v>
                </c:pt>
                <c:pt idx="99">
                  <c:v>0.00244129205668955</c:v>
                </c:pt>
                <c:pt idx="100">
                  <c:v>0.00247846909308583</c:v>
                </c:pt>
                <c:pt idx="101">
                  <c:v>0.0025162122772445</c:v>
                </c:pt>
                <c:pt idx="102">
                  <c:v>0.00255453023070509</c:v>
                </c:pt>
                <c:pt idx="103">
                  <c:v>0.00259343170629959</c:v>
                </c:pt>
                <c:pt idx="104">
                  <c:v>0.00263292559015185</c:v>
                </c:pt>
                <c:pt idx="105">
                  <c:v>0.00267302090370747</c:v>
                </c:pt>
                <c:pt idx="106">
                  <c:v>0.00271372680579439</c:v>
                </c:pt>
                <c:pt idx="107">
                  <c:v>0.0027550525947151</c:v>
                </c:pt>
                <c:pt idx="108">
                  <c:v>0.00279700771037068</c:v>
                </c:pt>
                <c:pt idx="109">
                  <c:v>0.00283960173641692</c:v>
                </c:pt>
                <c:pt idx="110">
                  <c:v>0.00288284440245372</c:v>
                </c:pt>
                <c:pt idx="111">
                  <c:v>0.00292674558624744</c:v>
                </c:pt>
                <c:pt idx="112">
                  <c:v>0.00297131531598724</c:v>
                </c:pt>
                <c:pt idx="113">
                  <c:v>0.00301656377257588</c:v>
                </c:pt>
                <c:pt idx="114">
                  <c:v>0.00306250129195522</c:v>
                </c:pt>
                <c:pt idx="115">
                  <c:v>0.00310913836746723</c:v>
                </c:pt>
                <c:pt idx="116">
                  <c:v>0.00315648565225098</c:v>
                </c:pt>
                <c:pt idx="117">
                  <c:v>0.00320455396167614</c:v>
                </c:pt>
                <c:pt idx="118">
                  <c:v>0.00325335427581334</c:v>
                </c:pt>
                <c:pt idx="119">
                  <c:v>0.00330289774194248</c:v>
                </c:pt>
                <c:pt idx="120">
                  <c:v>0.00335319567709895</c:v>
                </c:pt>
                <c:pt idx="121">
                  <c:v>0.00340425957065883</c:v>
                </c:pt>
                <c:pt idx="122">
                  <c:v>0.00345610108696328</c:v>
                </c:pt>
                <c:pt idx="123">
                  <c:v>0.00350873206798304</c:v>
                </c:pt>
                <c:pt idx="124">
                  <c:v>0.00356216453602339</c:v>
                </c:pt>
                <c:pt idx="125">
                  <c:v>0.00361641069647044</c:v>
                </c:pt>
                <c:pt idx="126">
                  <c:v>0.00367148294057912</c:v>
                </c:pt>
                <c:pt idx="127">
                  <c:v>0.0037273938483037</c:v>
                </c:pt>
                <c:pt idx="128">
                  <c:v>0.00378415619117125</c:v>
                </c:pt>
                <c:pt idx="129">
                  <c:v>0.00384178293519923</c:v>
                </c:pt>
                <c:pt idx="130">
                  <c:v>0.0039002872438571</c:v>
                </c:pt>
                <c:pt idx="131">
                  <c:v>0.00395968248107318</c:v>
                </c:pt>
                <c:pt idx="132">
                  <c:v>0.0040199822142875</c:v>
                </c:pt>
                <c:pt idx="133">
                  <c:v>0.00408120021755077</c:v>
                </c:pt>
                <c:pt idx="134">
                  <c:v>0.00414335047467084</c:v>
                </c:pt>
                <c:pt idx="135">
                  <c:v>0.00420644718240695</c:v>
                </c:pt>
                <c:pt idx="136">
                  <c:v>0.00427050475371264</c:v>
                </c:pt>
                <c:pt idx="137">
                  <c:v>0.00433553782102803</c:v>
                </c:pt>
                <c:pt idx="138">
                  <c:v>0.00440156123962239</c:v>
                </c:pt>
                <c:pt idx="139">
                  <c:v>0.00446859009098719</c:v>
                </c:pt>
                <c:pt idx="140">
                  <c:v>0.00453663968628142</c:v>
                </c:pt>
                <c:pt idx="141">
                  <c:v>0.00460572556982883</c:v>
                </c:pt>
                <c:pt idx="142">
                  <c:v>0.00467586352266889</c:v>
                </c:pt>
                <c:pt idx="143">
                  <c:v>0.00474706956616128</c:v>
                </c:pt>
                <c:pt idx="144">
                  <c:v>0.00481935996564597</c:v>
                </c:pt>
                <c:pt idx="145">
                  <c:v>0.00489275123415835</c:v>
                </c:pt>
                <c:pt idx="146">
                  <c:v>0.00496726013620139</c:v>
                </c:pt>
                <c:pt idx="147">
                  <c:v>0.00504290369157501</c:v>
                </c:pt>
                <c:pt idx="148">
                  <c:v>0.00511969917926397</c:v>
                </c:pt>
                <c:pt idx="149">
                  <c:v>0.00519766414138474</c:v>
                </c:pt>
                <c:pt idx="150">
                  <c:v>0.00527681638719264</c:v>
                </c:pt>
                <c:pt idx="151">
                  <c:v>0.00535717399714986</c:v>
                </c:pt>
                <c:pt idx="152">
                  <c:v>0.0054387553270557</c:v>
                </c:pt>
                <c:pt idx="153">
                  <c:v>0.00552157901223929</c:v>
                </c:pt>
                <c:pt idx="154">
                  <c:v>0.00560566397181654</c:v>
                </c:pt>
                <c:pt idx="155">
                  <c:v>0.00569102941301174</c:v>
                </c:pt>
                <c:pt idx="156">
                  <c:v>0.00577769483554491</c:v>
                </c:pt>
                <c:pt idx="157">
                  <c:v>0.00586568003608618</c:v>
                </c:pt>
                <c:pt idx="158">
                  <c:v>0.00595500511277786</c:v>
                </c:pt>
                <c:pt idx="159">
                  <c:v>0.00604569046982524</c:v>
                </c:pt>
                <c:pt idx="160">
                  <c:v>0.00613775682215758</c:v>
                </c:pt>
                <c:pt idx="161">
                  <c:v>0.00623122520016</c:v>
                </c:pt>
                <c:pt idx="162">
                  <c:v>0.00632611695447714</c:v>
                </c:pt>
                <c:pt idx="163">
                  <c:v>0.0064224537608905</c:v>
                </c:pt>
                <c:pt idx="164">
                  <c:v>0.00652025762526956</c:v>
                </c:pt>
                <c:pt idx="165">
                  <c:v>0.00661955088859852</c:v>
                </c:pt>
                <c:pt idx="166">
                  <c:v>0.00672035623207972</c:v>
                </c:pt>
                <c:pt idx="167">
                  <c:v>0.00682269668231446</c:v>
                </c:pt>
                <c:pt idx="168">
                  <c:v>0.00692659561656289</c:v>
                </c:pt>
                <c:pt idx="169">
                  <c:v>0.00703207676808416</c:v>
                </c:pt>
                <c:pt idx="170">
                  <c:v>0.0071391642315575</c:v>
                </c:pt>
                <c:pt idx="171">
                  <c:v>0.00724788246858629</c:v>
                </c:pt>
                <c:pt idx="172">
                  <c:v>0.00735825631328559</c:v>
                </c:pt>
                <c:pt idx="173">
                  <c:v>0.00747031097795491</c:v>
                </c:pt>
                <c:pt idx="174">
                  <c:v>0.00758407205883747</c:v>
                </c:pt>
                <c:pt idx="175">
                  <c:v>0.00769956554196697</c:v>
                </c:pt>
                <c:pt idx="176">
                  <c:v>0.00781681780910353</c:v>
                </c:pt>
                <c:pt idx="177">
                  <c:v>0.00793585564375992</c:v>
                </c:pt>
                <c:pt idx="178">
                  <c:v>0.0080567062373198</c:v>
                </c:pt>
                <c:pt idx="179">
                  <c:v>0.00817939719524845</c:v>
                </c:pt>
                <c:pt idx="180">
                  <c:v>0.00830395654339948</c:v>
                </c:pt>
                <c:pt idx="181">
                  <c:v>0.00843041273441571</c:v>
                </c:pt>
                <c:pt idx="182">
                  <c:v>0.00855879465422916</c:v>
                </c:pt>
                <c:pt idx="183">
                  <c:v>0.008689131628659</c:v>
                </c:pt>
                <c:pt idx="184">
                  <c:v>0.00882145343011065</c:v>
                </c:pt>
                <c:pt idx="185">
                  <c:v>0.00895579028437636</c:v>
                </c:pt>
                <c:pt idx="186">
                  <c:v>0.00909217287753943</c:v>
                </c:pt>
                <c:pt idx="187">
                  <c:v>0.00923063236298415</c:v>
                </c:pt>
                <c:pt idx="188">
                  <c:v>0.00937120036851183</c:v>
                </c:pt>
                <c:pt idx="189">
                  <c:v>0.00951390900356535</c:v>
                </c:pt>
                <c:pt idx="190">
                  <c:v>0.00965879086656377</c:v>
                </c:pt>
                <c:pt idx="191">
                  <c:v>0.00980587905234907</c:v>
                </c:pt>
                <c:pt idx="192">
                  <c:v>0.00995520715974526</c:v>
                </c:pt>
                <c:pt idx="193">
                  <c:v>0.0101068092992338</c:v>
                </c:pt>
                <c:pt idx="194">
                  <c:v>0.0102607201007449</c:v>
                </c:pt>
                <c:pt idx="195">
                  <c:v>0.0104169747215684</c:v>
                </c:pt>
                <c:pt idx="196">
                  <c:v>0.0105756088543841</c:v>
                </c:pt>
                <c:pt idx="197">
                  <c:v>0.0107366587354154</c:v>
                </c:pt>
                <c:pt idx="198">
                  <c:v>0.010900161152706</c:v>
                </c:pt>
                <c:pt idx="199">
                  <c:v>0.0110661534545238</c:v>
                </c:pt>
                <c:pt idx="200">
                  <c:v>0.0112346735578922</c:v>
                </c:pt>
                <c:pt idx="201">
                  <c:v>0.011405759957251</c:v>
                </c:pt>
                <c:pt idx="202">
                  <c:v>0.0115794517332497</c:v>
                </c:pt>
                <c:pt idx="203">
                  <c:v>0.0117557885616748</c:v>
                </c:pt>
                <c:pt idx="204">
                  <c:v>0.0119348107225126</c:v>
                </c:pt>
                <c:pt idx="205">
                  <c:v>0.0121165591091498</c:v>
                </c:pt>
                <c:pt idx="206">
                  <c:v>0.0123010752377156</c:v>
                </c:pt>
                <c:pt idx="207">
                  <c:v>0.012488401256564</c:v>
                </c:pt>
                <c:pt idx="208">
                  <c:v>0.0126785799559025</c:v>
                </c:pt>
                <c:pt idx="209">
                  <c:v>0.012871654777566</c:v>
                </c:pt>
                <c:pt idx="210">
                  <c:v>0.0130676698249401</c:v>
                </c:pt>
                <c:pt idx="211">
                  <c:v>0.0132666698730356</c:v>
                </c:pt>
                <c:pt idx="212">
                  <c:v>0.0134687003787164</c:v>
                </c:pt>
                <c:pt idx="213">
                  <c:v>0.0136738074910827</c:v>
                </c:pt>
                <c:pt idx="214">
                  <c:v>0.0138820380620129</c:v>
                </c:pt>
                <c:pt idx="215">
                  <c:v>0.0140934396568658</c:v>
                </c:pt>
                <c:pt idx="216">
                  <c:v>0.014308060565346</c:v>
                </c:pt>
                <c:pt idx="217">
                  <c:v>0.014525949812534</c:v>
                </c:pt>
                <c:pt idx="218">
                  <c:v>0.0147471571700853</c:v>
                </c:pt>
                <c:pt idx="219">
                  <c:v>0.0149717331675993</c:v>
                </c:pt>
                <c:pt idx="220">
                  <c:v>0.0151997291041617</c:v>
                </c:pt>
                <c:pt idx="221">
                  <c:v>0.0154311970600626</c:v>
                </c:pt>
                <c:pt idx="222">
                  <c:v>0.015666189908693</c:v>
                </c:pt>
                <c:pt idx="223">
                  <c:v>0.0159047613286224</c:v>
                </c:pt>
                <c:pt idx="224">
                  <c:v>0.0161469658158603</c:v>
                </c:pt>
                <c:pt idx="225">
                  <c:v>0.0163928586963049</c:v>
                </c:pt>
                <c:pt idx="226">
                  <c:v>0.0166424961383806</c:v>
                </c:pt>
                <c:pt idx="227">
                  <c:v>0.0168959351658686</c:v>
                </c:pt>
                <c:pt idx="228">
                  <c:v>0.0171532336709326</c:v>
                </c:pt>
                <c:pt idx="229">
                  <c:v>0.0174144504273427</c:v>
                </c:pt>
                <c:pt idx="230">
                  <c:v>0.0176796451039012</c:v>
                </c:pt>
                <c:pt idx="231">
                  <c:v>0.0179488782780724</c:v>
                </c:pt>
                <c:pt idx="232">
                  <c:v>0.0182222114498197</c:v>
                </c:pt>
                <c:pt idx="233">
                  <c:v>0.0184997070556544</c:v>
                </c:pt>
                <c:pt idx="234">
                  <c:v>0.018781428482898</c:v>
                </c:pt>
                <c:pt idx="235">
                  <c:v>0.0190674400841604</c:v>
                </c:pt>
                <c:pt idx="236">
                  <c:v>0.0193578071920409</c:v>
                </c:pt>
                <c:pt idx="237">
                  <c:v>0.0196525961340517</c:v>
                </c:pt>
                <c:pt idx="238">
                  <c:v>0.0199518742477684</c:v>
                </c:pt>
                <c:pt idx="239">
                  <c:v>0.0202557098962114</c:v>
                </c:pt>
                <c:pt idx="240">
                  <c:v>0.0205641724834635</c:v>
                </c:pt>
                <c:pt idx="241">
                  <c:v>0.0208773324705214</c:v>
                </c:pt>
                <c:pt idx="242">
                  <c:v>0.021195261391392</c:v>
                </c:pt>
                <c:pt idx="243">
                  <c:v>0.0215180318694335</c:v>
                </c:pt>
                <c:pt idx="244">
                  <c:v>0.0218457176339428</c:v>
                </c:pt>
                <c:pt idx="245">
                  <c:v>0.0221783935369976</c:v>
                </c:pt>
                <c:pt idx="246">
                  <c:v>0.022516135570556</c:v>
                </c:pt>
                <c:pt idx="247">
                  <c:v>0.0228590208838133</c:v>
                </c:pt>
                <c:pt idx="248">
                  <c:v>0.0232071278008257</c:v>
                </c:pt>
                <c:pt idx="249">
                  <c:v>0.0235605358384016</c:v>
                </c:pt>
                <c:pt idx="250">
                  <c:v>0.0239193257242656</c:v>
                </c:pt>
                <c:pt idx="251">
                  <c:v>0.024283579415498</c:v>
                </c:pt>
                <c:pt idx="252">
                  <c:v>0.024653380117257</c:v>
                </c:pt>
                <c:pt idx="253">
                  <c:v>0.0250288123017836</c:v>
                </c:pt>
                <c:pt idx="254">
                  <c:v>0.0254099617276993</c:v>
                </c:pt>
                <c:pt idx="255">
                  <c:v>0.0257969154595932</c:v>
                </c:pt>
                <c:pt idx="256">
                  <c:v>0.0261897618879118</c:v>
                </c:pt>
                <c:pt idx="257">
                  <c:v>0.0265885907491489</c:v>
                </c:pt>
                <c:pt idx="258">
                  <c:v>0.0269934931463441</c:v>
                </c:pt>
                <c:pt idx="259">
                  <c:v>0.0274045615698925</c:v>
                </c:pt>
                <c:pt idx="260">
                  <c:v>0.0278218899186726</c:v>
                </c:pt>
                <c:pt idx="261">
                  <c:v>0.0282455735214951</c:v>
                </c:pt>
                <c:pt idx="262">
                  <c:v>0.0286757091588782</c:v>
                </c:pt>
                <c:pt idx="263">
                  <c:v>0.0291123950851556</c:v>
                </c:pt>
                <c:pt idx="264">
                  <c:v>0.0295557310509193</c:v>
                </c:pt>
                <c:pt idx="265">
                  <c:v>0.0300058183258065</c:v>
                </c:pt>
                <c:pt idx="266">
                  <c:v>0.0304627597216308</c:v>
                </c:pt>
                <c:pt idx="267">
                  <c:v>0.0309266596158689</c:v>
                </c:pt>
                <c:pt idx="268">
                  <c:v>0.0313976239755014</c:v>
                </c:pt>
                <c:pt idx="269">
                  <c:v>0.0318757603812199</c:v>
                </c:pt>
                <c:pt idx="270">
                  <c:v>0.0323611780519998</c:v>
                </c:pt>
                <c:pt idx="271">
                  <c:v>0.0328539878700506</c:v>
                </c:pt>
                <c:pt idx="272">
                  <c:v>0.0333543024061426</c:v>
                </c:pt>
                <c:pt idx="273">
                  <c:v>0.0338622359453224</c:v>
                </c:pt>
                <c:pt idx="274">
                  <c:v>0.0343779045130177</c:v>
                </c:pt>
                <c:pt idx="275">
                  <c:v>0.0349014259015408</c:v>
                </c:pt>
                <c:pt idx="276">
                  <c:v>0.0354329196969958</c:v>
                </c:pt>
                <c:pt idx="277">
                  <c:v>0.0359725073065947</c:v>
                </c:pt>
                <c:pt idx="278">
                  <c:v>0.0365203119863906</c:v>
                </c:pt>
                <c:pt idx="279">
                  <c:v>0.037076458869432</c:v>
                </c:pt>
                <c:pt idx="280">
                  <c:v>0.0376410749943472</c:v>
                </c:pt>
                <c:pt idx="281">
                  <c:v>0.0382142893343626</c:v>
                </c:pt>
                <c:pt idx="282">
                  <c:v>0.0387962328267642</c:v>
                </c:pt>
                <c:pt idx="283">
                  <c:v>0.0393870384028062</c:v>
                </c:pt>
                <c:pt idx="284">
                  <c:v>0.0399868410180774</c:v>
                </c:pt>
                <c:pt idx="285">
                  <c:v>0.0405957776833273</c:v>
                </c:pt>
                <c:pt idx="286">
                  <c:v>0.0412139874957638</c:v>
                </c:pt>
                <c:pt idx="287">
                  <c:v>0.0418416116708262</c:v>
                </c:pt>
                <c:pt idx="288">
                  <c:v>0.0424787935744428</c:v>
                </c:pt>
                <c:pt idx="289">
                  <c:v>0.0431256787557794</c:v>
                </c:pt>
                <c:pt idx="290">
                  <c:v>0.0437824149804871</c:v>
                </c:pt>
                <c:pt idx="291">
                  <c:v>0.0444491522644533</c:v>
                </c:pt>
                <c:pt idx="292">
                  <c:v>0.0451260429080747</c:v>
                </c:pt>
                <c:pt idx="293">
                  <c:v>0.0458132415310406</c:v>
                </c:pt>
                <c:pt idx="294">
                  <c:v>0.0465109051076551</c:v>
                </c:pt>
                <c:pt idx="295">
                  <c:v>0.0472191930026956</c:v>
                </c:pt>
                <c:pt idx="296">
                  <c:v>0.0479382670078128</c:v>
                </c:pt>
                <c:pt idx="297">
                  <c:v>0.0486682913784901</c:v>
                </c:pt>
                <c:pt idx="298">
                  <c:v>0.0494094328715636</c:v>
                </c:pt>
                <c:pt idx="299">
                  <c:v>0.0501618607833133</c:v>
                </c:pt>
                <c:pt idx="300">
                  <c:v>0.0509257469881353</c:v>
                </c:pt>
                <c:pt idx="301">
                  <c:v>0.0517012659778023</c:v>
                </c:pt>
                <c:pt idx="302">
                  <c:v>0.0524885949013224</c:v>
                </c:pt>
                <c:pt idx="303">
                  <c:v>0.0532879136054032</c:v>
                </c:pt>
                <c:pt idx="304">
                  <c:v>0.0540994046755365</c:v>
                </c:pt>
                <c:pt idx="305">
                  <c:v>0.0549232534777018</c:v>
                </c:pt>
                <c:pt idx="306">
                  <c:v>0.0557596482007125</c:v>
                </c:pt>
                <c:pt idx="307">
                  <c:v>0.0566087798992005</c:v>
                </c:pt>
                <c:pt idx="308">
                  <c:v>0.0574708425372593</c:v>
                </c:pt>
                <c:pt idx="309">
                  <c:v>0.0583460330327508</c:v>
                </c:pt>
                <c:pt idx="310">
                  <c:v>0.0592345513022849</c:v>
                </c:pt>
                <c:pt idx="311">
                  <c:v>0.0601366003068885</c:v>
                </c:pt>
                <c:pt idx="312">
                  <c:v>0.0610523860983637</c:v>
                </c:pt>
                <c:pt idx="313">
                  <c:v>0.0619821178663591</c:v>
                </c:pt>
                <c:pt idx="314">
                  <c:v>0.0629260079861515</c:v>
                </c:pt>
                <c:pt idx="315">
                  <c:v>0.0638842720671587</c:v>
                </c:pt>
                <c:pt idx="316">
                  <c:v>0.0648571290021918</c:v>
                </c:pt>
                <c:pt idx="317">
                  <c:v>0.0658448010174534</c:v>
                </c:pt>
                <c:pt idx="318">
                  <c:v>0.0668475137233029</c:v>
                </c:pt>
                <c:pt idx="319">
                  <c:v>0.0678654961657898</c:v>
                </c:pt>
                <c:pt idx="320">
                  <c:v>0.0688989808789744</c:v>
                </c:pt>
                <c:pt idx="321">
                  <c:v>0.0699482039380454</c:v>
                </c:pt>
                <c:pt idx="322">
                  <c:v>0.071013405013244</c:v>
                </c:pt>
                <c:pt idx="323">
                  <c:v>0.072094827424613</c:v>
                </c:pt>
                <c:pt idx="324">
                  <c:v>0.0731927181975767</c:v>
                </c:pt>
                <c:pt idx="325">
                  <c:v>0.0743073281193671</c:v>
                </c:pt>
                <c:pt idx="326">
                  <c:v>0.0754389117963118</c:v>
                </c:pt>
                <c:pt idx="327">
                  <c:v>0.0765877277119917</c:v>
                </c:pt>
                <c:pt idx="328">
                  <c:v>0.077754038286286</c:v>
                </c:pt>
                <c:pt idx="329">
                  <c:v>0.0789381099353157</c:v>
                </c:pt>
                <c:pt idx="330">
                  <c:v>0.0801402131323002</c:v>
                </c:pt>
                <c:pt idx="331">
                  <c:v>0.0813606224693403</c:v>
                </c:pt>
                <c:pt idx="332">
                  <c:v>0.0825996167201425</c:v>
                </c:pt>
                <c:pt idx="333">
                  <c:v>0.0838574789036987</c:v>
                </c:pt>
                <c:pt idx="334">
                  <c:v>0.0851344963489325</c:v>
                </c:pt>
                <c:pt idx="335">
                  <c:v>0.086430960760337</c:v>
                </c:pt>
                <c:pt idx="336">
                  <c:v>0.0877471682846065</c:v>
                </c:pt>
                <c:pt idx="337">
                  <c:v>0.0890834195782803</c:v>
                </c:pt>
                <c:pt idx="338">
                  <c:v>0.0904400198764266</c:v>
                </c:pt>
                <c:pt idx="339">
                  <c:v>0.0918172790623621</c:v>
                </c:pt>
                <c:pt idx="340">
                  <c:v>0.0932155117384387</c:v>
                </c:pt>
                <c:pt idx="341">
                  <c:v>0.0946350372979073</c:v>
                </c:pt>
                <c:pt idx="342">
                  <c:v>0.0960761799978755</c:v>
                </c:pt>
                <c:pt idx="343">
                  <c:v>0.0975392690333762</c:v>
                </c:pt>
                <c:pt idx="344">
                  <c:v>0.0990246386125646</c:v>
                </c:pt>
                <c:pt idx="345">
                  <c:v>0.100532628033061</c:v>
                </c:pt>
                <c:pt idx="346">
                  <c:v>0.102063581759452</c:v>
                </c:pt>
                <c:pt idx="347">
                  <c:v>0.103617849501982</c:v>
                </c:pt>
                <c:pt idx="348">
                  <c:v>0.105195786296429</c:v>
                </c:pt>
                <c:pt idx="349">
                  <c:v>0.106797752585207</c:v>
                </c:pt>
                <c:pt idx="350">
                  <c:v>0.108424114299702</c:v>
                </c:pt>
                <c:pt idx="351">
                  <c:v>0.11007524294386</c:v>
                </c:pt>
                <c:pt idx="352">
                  <c:v>0.111751515679045</c:v>
                </c:pt>
                <c:pt idx="353">
                  <c:v>0.113453315410198</c:v>
                </c:pt>
                <c:pt idx="354">
                  <c:v>0.115181030873298</c:v>
                </c:pt>
                <c:pt idx="355">
                  <c:v>0.11693505672416</c:v>
                </c:pt>
                <c:pt idx="356">
                  <c:v>0.11871579362859</c:v>
                </c:pt>
                <c:pt idx="357">
                  <c:v>0.120523648353898</c:v>
                </c:pt>
                <c:pt idx="358">
                  <c:v>0.122359033861825</c:v>
                </c:pt>
                <c:pt idx="359">
                  <c:v>0.124222369402868</c:v>
                </c:pt>
                <c:pt idx="360">
                  <c:v>0.126114080612049</c:v>
                </c:pt>
                <c:pt idx="361">
                  <c:v>0.128034599606141</c:v>
                </c:pt>
                <c:pt idx="362">
                  <c:v>0.129984365082377</c:v>
                </c:pt>
                <c:pt idx="363">
                  <c:v>0.131963822418656</c:v>
                </c:pt>
                <c:pt idx="364">
                  <c:v>0.133973423775286</c:v>
                </c:pt>
                <c:pt idx="365">
                  <c:v>0.13601362819826</c:v>
                </c:pt>
                <c:pt idx="366">
                  <c:v>0.138084901724122</c:v>
                </c:pt>
                <c:pt idx="367">
                  <c:v>0.140187717486418</c:v>
                </c:pt>
                <c:pt idx="368">
                  <c:v>0.142322555823774</c:v>
                </c:pt>
                <c:pt idx="369">
                  <c:v>0.144489904389619</c:v>
                </c:pt>
                <c:pt idx="370">
                  <c:v>0.146690258263572</c:v>
                </c:pt>
                <c:pt idx="371">
                  <c:v>0.14892412006454</c:v>
                </c:pt>
                <c:pt idx="372">
                  <c:v>0.151192000065523</c:v>
                </c:pt>
                <c:pt idx="373">
                  <c:v>0.153494416310177</c:v>
                </c:pt>
                <c:pt idx="374">
                  <c:v>0.155831894731144</c:v>
                </c:pt>
                <c:pt idx="375">
                  <c:v>0.158204969270196</c:v>
                </c:pt>
                <c:pt idx="376">
                  <c:v>0.160614182000199</c:v>
                </c:pt>
                <c:pt idx="377">
                  <c:v>0.163060083248933</c:v>
                </c:pt>
                <c:pt idx="378">
                  <c:v>0.165543231724806</c:v>
                </c:pt>
                <c:pt idx="379">
                  <c:v>0.168064194644473</c:v>
                </c:pt>
                <c:pt idx="380">
                  <c:v>0.170623547862408</c:v>
                </c:pt>
                <c:pt idx="381">
                  <c:v>0.173221876002445</c:v>
                </c:pt>
                <c:pt idx="382">
                  <c:v>0.175859772591315</c:v>
                </c:pt>
                <c:pt idx="383">
                  <c:v>0.178537840194229</c:v>
                </c:pt>
                <c:pt idx="384">
                  <c:v>0.181256690552516</c:v>
                </c:pt>
                <c:pt idx="385">
                  <c:v>0.184016944723367</c:v>
                </c:pt>
                <c:pt idx="386">
                  <c:v>0.186819233221693</c:v>
                </c:pt>
                <c:pt idx="387">
                  <c:v>0.189664196164154</c:v>
                </c:pt>
                <c:pt idx="388">
                  <c:v>0.192552483415385</c:v>
                </c:pt>
                <c:pt idx="389">
                  <c:v>0.195484754736432</c:v>
                </c:pt>
                <c:pt idx="390">
                  <c:v>0.198461679935463</c:v>
                </c:pt>
                <c:pt idx="391">
                  <c:v>0.201483939020775</c:v>
                </c:pt>
                <c:pt idx="392">
                  <c:v>0.204552222356117</c:v>
                </c:pt>
                <c:pt idx="393">
                  <c:v>0.207667230818393</c:v>
                </c:pt>
                <c:pt idx="394">
                  <c:v>0.210829675957759</c:v>
                </c:pt>
                <c:pt idx="395">
                  <c:v>0.214040280160163</c:v>
                </c:pt>
                <c:pt idx="396">
                  <c:v>0.217299776812347</c:v>
                </c:pt>
                <c:pt idx="397">
                  <c:v>0.220608910469387</c:v>
                </c:pt>
                <c:pt idx="398">
                  <c:v>0.223968437024759</c:v>
                </c:pt>
                <c:pt idx="399">
                  <c:v>0.227379123883004</c:v>
                </c:pt>
                <c:pt idx="400">
                  <c:v>0.230841750135029</c:v>
                </c:pt>
                <c:pt idx="401">
                  <c:v>0.23435710673607</c:v>
                </c:pt>
                <c:pt idx="402">
                  <c:v>0.237925996686366</c:v>
                </c:pt>
                <c:pt idx="403">
                  <c:v>0.241549235214584</c:v>
                </c:pt>
                <c:pt idx="404">
                  <c:v>0.245227649964045</c:v>
                </c:pt>
                <c:pt idx="405">
                  <c:v>0.248962081181773</c:v>
                </c:pt>
                <c:pt idx="406">
                  <c:v>0.252753381910428</c:v>
                </c:pt>
                <c:pt idx="407">
                  <c:v>0.256602418183176</c:v>
                </c:pt>
                <c:pt idx="408">
                  <c:v>0.260510069221499</c:v>
                </c:pt>
                <c:pt idx="409">
                  <c:v>0.264477227636039</c:v>
                </c:pt>
                <c:pt idx="410">
                  <c:v>0.268504799630497</c:v>
                </c:pt>
                <c:pt idx="411">
                  <c:v>0.272593705208626</c:v>
                </c:pt>
                <c:pt idx="412">
                  <c:v>0.276744878384392</c:v>
                </c:pt>
                <c:pt idx="413">
                  <c:v>0.280959267395322</c:v>
                </c:pt>
                <c:pt idx="414">
                  <c:v>0.285237834919108</c:v>
                </c:pt>
                <c:pt idx="415">
                  <c:v>0.289581558293511</c:v>
                </c:pt>
                <c:pt idx="416">
                  <c:v>0.293991429739606</c:v>
                </c:pt>
                <c:pt idx="417">
                  <c:v>0.298468456588431</c:v>
                </c:pt>
                <c:pt idx="418">
                  <c:v>0.303013661511098</c:v>
                </c:pt>
                <c:pt idx="419">
                  <c:v>0.307628082752384</c:v>
                </c:pt>
                <c:pt idx="420">
                  <c:v>0.312312774367905</c:v>
                </c:pt>
                <c:pt idx="421">
                  <c:v>0.317068806464877</c:v>
                </c:pt>
                <c:pt idx="422">
                  <c:v>0.321897265446574</c:v>
                </c:pt>
                <c:pt idx="423">
                  <c:v>0.326799254260481</c:v>
                </c:pt>
                <c:pt idx="424">
                  <c:v>0.331775892650235</c:v>
                </c:pt>
                <c:pt idx="425">
                  <c:v>0.336828317411408</c:v>
                </c:pt>
                <c:pt idx="426">
                  <c:v>0.341957682651173</c:v>
                </c:pt>
                <c:pt idx="427">
                  <c:v>0.347165160051952</c:v>
                </c:pt>
                <c:pt idx="428">
                  <c:v>0.352451939139038</c:v>
                </c:pt>
                <c:pt idx="429">
                  <c:v>0.357819227552323</c:v>
                </c:pt>
                <c:pt idx="430">
                  <c:v>0.363268251322156</c:v>
                </c:pt>
                <c:pt idx="431">
                  <c:v>0.368800255149397</c:v>
                </c:pt>
                <c:pt idx="432">
                  <c:v>0.374416502689744</c:v>
                </c:pt>
                <c:pt idx="433">
                  <c:v>0.380118276842379</c:v>
                </c:pt>
                <c:pt idx="434">
                  <c:v>0.385906880043025</c:v>
                </c:pt>
                <c:pt idx="435">
                  <c:v>0.391783634561445</c:v>
                </c:pt>
                <c:pt idx="436">
                  <c:v>0.397749882803498</c:v>
                </c:pt>
                <c:pt idx="437">
                  <c:v>0.403806987617766</c:v>
                </c:pt>
                <c:pt idx="438">
                  <c:v>0.409956332606867</c:v>
                </c:pt>
                <c:pt idx="439">
                  <c:v>0.416199322443519</c:v>
                </c:pt>
                <c:pt idx="440">
                  <c:v>0.422537383191391</c:v>
                </c:pt>
                <c:pt idx="441">
                  <c:v>0.428971962630855</c:v>
                </c:pt>
                <c:pt idx="442">
                  <c:v>0.4355045305897</c:v>
                </c:pt>
                <c:pt idx="443">
                  <c:v>0.442136579278883</c:v>
                </c:pt>
                <c:pt idx="444">
                  <c:v>0.448869623633383</c:v>
                </c:pt>
                <c:pt idx="445">
                  <c:v>0.455705201658257</c:v>
                </c:pt>
                <c:pt idx="446">
                  <c:v>0.462644874779957</c:v>
                </c:pt>
                <c:pt idx="447">
                  <c:v>0.469690228203001</c:v>
                </c:pt>
                <c:pt idx="448">
                  <c:v>0.476842871272084</c:v>
                </c:pt>
                <c:pt idx="449">
                  <c:v>0.484104437839679</c:v>
                </c:pt>
                <c:pt idx="450">
                  <c:v>0.491476586639269</c:v>
                </c:pt>
                <c:pt idx="451">
                  <c:v>0.498961001664231</c:v>
                </c:pt>
                <c:pt idx="452">
                  <c:v>0.506559392552518</c:v>
                </c:pt>
                <c:pt idx="453">
                  <c:v>0.514273494977175</c:v>
                </c:pt>
                <c:pt idx="454">
                  <c:v>0.522105071042818</c:v>
                </c:pt>
                <c:pt idx="455">
                  <c:v>0.53005590968814</c:v>
                </c:pt>
                <c:pt idx="456">
                  <c:v>0.538127827094559</c:v>
                </c:pt>
                <c:pt idx="457">
                  <c:v>0.546322667101074</c:v>
                </c:pt>
                <c:pt idx="458">
                  <c:v>0.554642301625456</c:v>
                </c:pt>
                <c:pt idx="459">
                  <c:v>0.563088631091834</c:v>
                </c:pt>
                <c:pt idx="460">
                  <c:v>0.571663584864806</c:v>
                </c:pt>
                <c:pt idx="461">
                  <c:v>0.580369121690156</c:v>
                </c:pt>
                <c:pt idx="462">
                  <c:v>0.589207230142292</c:v>
                </c:pt>
                <c:pt idx="463">
                  <c:v>0.598179929078469</c:v>
                </c:pt>
                <c:pt idx="464">
                  <c:v>0.607289268099969</c:v>
                </c:pt>
                <c:pt idx="465">
                  <c:v>0.616537328020273</c:v>
                </c:pt>
                <c:pt idx="466">
                  <c:v>0.625926221340381</c:v>
                </c:pt>
                <c:pt idx="467">
                  <c:v>0.635458092731349</c:v>
                </c:pt>
                <c:pt idx="468">
                  <c:v>0.645135119524213</c:v>
                </c:pt>
                <c:pt idx="469">
                  <c:v>0.654959512207325</c:v>
                </c:pt>
                <c:pt idx="470">
                  <c:v>0.664933514931292</c:v>
                </c:pt>
                <c:pt idx="471">
                  <c:v>0.675059406021619</c:v>
                </c:pt>
                <c:pt idx="472">
                  <c:v>0.685339498499105</c:v>
                </c:pt>
                <c:pt idx="473">
                  <c:v>0.695776140608226</c:v>
                </c:pt>
                <c:pt idx="474">
                  <c:v>0.706371716353533</c:v>
                </c:pt>
                <c:pt idx="475">
                  <c:v>0.717128646044196</c:v>
                </c:pt>
                <c:pt idx="476">
                  <c:v>0.728049386846897</c:v>
                </c:pt>
                <c:pt idx="477">
                  <c:v>0.739136433347103</c:v>
                </c:pt>
                <c:pt idx="478">
                  <c:v>0.750392318118888</c:v>
                </c:pt>
                <c:pt idx="479">
                  <c:v>0.761819612303442</c:v>
                </c:pt>
                <c:pt idx="480">
                  <c:v>0.773420926196384</c:v>
                </c:pt>
                <c:pt idx="481">
                  <c:v>0.785198909844042</c:v>
                </c:pt>
                <c:pt idx="482">
                  <c:v>0.797156253648777</c:v>
                </c:pt>
                <c:pt idx="483">
                  <c:v>0.809295688983529</c:v>
                </c:pt>
                <c:pt idx="484">
                  <c:v>0.821619988815764</c:v>
                </c:pt>
                <c:pt idx="485">
                  <c:v>0.834131968340879</c:v>
                </c:pt>
                <c:pt idx="486">
                  <c:v>0.846834485625256</c:v>
                </c:pt>
                <c:pt idx="487">
                  <c:v>0.859730442259146</c:v>
                </c:pt>
                <c:pt idx="488">
                  <c:v>0.872822784019435</c:v>
                </c:pt>
                <c:pt idx="489">
                  <c:v>0.886114501542573</c:v>
                </c:pt>
                <c:pt idx="490">
                  <c:v>0.899608631007689</c:v>
                </c:pt>
                <c:pt idx="491">
                  <c:v>0.913308254830141</c:v>
                </c:pt>
                <c:pt idx="492">
                  <c:v>0.927216502365625</c:v>
                </c:pt>
                <c:pt idx="493">
                  <c:v>0.941336550625</c:v>
                </c:pt>
                <c:pt idx="494">
                  <c:v>0.955671625000002</c:v>
                </c:pt>
                <c:pt idx="495">
                  <c:v>0.970225000000002</c:v>
                </c:pt>
                <c:pt idx="496">
                  <c:v>0.985</c:v>
                </c:pt>
                <c:pt idx="497">
                  <c:v>1.0</c:v>
                </c:pt>
                <c:pt idx="498">
                  <c:v>1.014999999999996</c:v>
                </c:pt>
                <c:pt idx="499">
                  <c:v>1.030224999999996</c:v>
                </c:pt>
                <c:pt idx="500">
                  <c:v>1.045678375</c:v>
                </c:pt>
                <c:pt idx="501">
                  <c:v>1.061363550624995</c:v>
                </c:pt>
                <c:pt idx="502">
                  <c:v>1.077284003884374</c:v>
                </c:pt>
                <c:pt idx="503">
                  <c:v>1.09344326394264</c:v>
                </c:pt>
                <c:pt idx="504">
                  <c:v>1.10984491290178</c:v>
                </c:pt>
                <c:pt idx="505">
                  <c:v>1.12649258659531</c:v>
                </c:pt>
                <c:pt idx="506">
                  <c:v>1.143389975394235</c:v>
                </c:pt>
                <c:pt idx="507">
                  <c:v>1.16054082502515</c:v>
                </c:pt>
                <c:pt idx="508">
                  <c:v>1.177948937400526</c:v>
                </c:pt>
                <c:pt idx="509">
                  <c:v>1.19561817146154</c:v>
                </c:pt>
                <c:pt idx="510">
                  <c:v>1.213552444033456</c:v>
                </c:pt>
                <c:pt idx="511">
                  <c:v>1.231755730693958</c:v>
                </c:pt>
                <c:pt idx="512">
                  <c:v>1.250232066654368</c:v>
                </c:pt>
                <c:pt idx="513">
                  <c:v>1.268985547654182</c:v>
                </c:pt>
                <c:pt idx="514">
                  <c:v>1.288020330868995</c:v>
                </c:pt>
                <c:pt idx="515">
                  <c:v>1.30734063583203</c:v>
                </c:pt>
                <c:pt idx="516">
                  <c:v>1.32695074536951</c:v>
                </c:pt>
                <c:pt idx="517">
                  <c:v>1.346855006550057</c:v>
                </c:pt>
                <c:pt idx="518">
                  <c:v>1.367057831648311</c:v>
                </c:pt>
                <c:pt idx="519">
                  <c:v>1.387563699123028</c:v>
                </c:pt>
                <c:pt idx="520">
                  <c:v>1.408377154609873</c:v>
                </c:pt>
                <c:pt idx="521">
                  <c:v>1.429502811929021</c:v>
                </c:pt>
                <c:pt idx="522">
                  <c:v>1.450945354107956</c:v>
                </c:pt>
                <c:pt idx="523">
                  <c:v>1.472709534419576</c:v>
                </c:pt>
                <c:pt idx="524">
                  <c:v>1.494800177435869</c:v>
                </c:pt>
                <c:pt idx="525">
                  <c:v>1.517222180097404</c:v>
                </c:pt>
                <c:pt idx="526">
                  <c:v>1.539980512798868</c:v>
                </c:pt>
                <c:pt idx="527">
                  <c:v>1.563080220490851</c:v>
                </c:pt>
                <c:pt idx="528">
                  <c:v>1.586526423798217</c:v>
                </c:pt>
                <c:pt idx="529">
                  <c:v>1.610324320155186</c:v>
                </c:pt>
                <c:pt idx="530">
                  <c:v>1.634479184957518</c:v>
                </c:pt>
                <c:pt idx="531">
                  <c:v>1.658996372731877</c:v>
                </c:pt>
                <c:pt idx="532">
                  <c:v>1.683881318322854</c:v>
                </c:pt>
                <c:pt idx="533">
                  <c:v>1.709139538097693</c:v>
                </c:pt>
                <c:pt idx="534">
                  <c:v>1.734776631169159</c:v>
                </c:pt>
                <c:pt idx="535">
                  <c:v>1.7607982806367</c:v>
                </c:pt>
                <c:pt idx="536">
                  <c:v>1.787210254846251</c:v>
                </c:pt>
                <c:pt idx="537">
                  <c:v>1.814018408668944</c:v>
                </c:pt>
                <c:pt idx="538">
                  <c:v>1.841228684798978</c:v>
                </c:pt>
                <c:pt idx="539">
                  <c:v>1.868847115070962</c:v>
                </c:pt>
                <c:pt idx="540">
                  <c:v>1.89687982179703</c:v>
                </c:pt>
                <c:pt idx="541">
                  <c:v>1.925333019123982</c:v>
                </c:pt>
                <c:pt idx="542">
                  <c:v>1.954213014410846</c:v>
                </c:pt>
                <c:pt idx="543">
                  <c:v>1.983526209627004</c:v>
                </c:pt>
                <c:pt idx="544">
                  <c:v>2.013279102771409</c:v>
                </c:pt>
                <c:pt idx="545">
                  <c:v>2.04347828931298</c:v>
                </c:pt>
                <c:pt idx="546">
                  <c:v>2.074130463652675</c:v>
                </c:pt>
                <c:pt idx="547">
                  <c:v>2.105242420607463</c:v>
                </c:pt>
                <c:pt idx="548">
                  <c:v>2.13682105691658</c:v>
                </c:pt>
                <c:pt idx="549">
                  <c:v>2.168873372770332</c:v>
                </c:pt>
                <c:pt idx="550">
                  <c:v>2.201406473361878</c:v>
                </c:pt>
                <c:pt idx="551">
                  <c:v>2.234427570462321</c:v>
                </c:pt>
                <c:pt idx="552">
                  <c:v>2.26794398401924</c:v>
                </c:pt>
                <c:pt idx="553">
                  <c:v>2.301963143779527</c:v>
                </c:pt>
                <c:pt idx="554">
                  <c:v>2.336492590936213</c:v>
                </c:pt>
                <c:pt idx="555">
                  <c:v>2.371539979800258</c:v>
                </c:pt>
                <c:pt idx="556">
                  <c:v>2.40711307949727</c:v>
                </c:pt>
                <c:pt idx="557">
                  <c:v>2.443219775689728</c:v>
                </c:pt>
                <c:pt idx="558">
                  <c:v>2.479868072325073</c:v>
                </c:pt>
                <c:pt idx="559">
                  <c:v>2.517066093409947</c:v>
                </c:pt>
                <c:pt idx="560">
                  <c:v>2.554822084811098</c:v>
                </c:pt>
                <c:pt idx="561">
                  <c:v>2.593144416083258</c:v>
                </c:pt>
                <c:pt idx="562">
                  <c:v>2.632041582324513</c:v>
                </c:pt>
                <c:pt idx="563">
                  <c:v>2.67152220605938</c:v>
                </c:pt>
                <c:pt idx="564">
                  <c:v>2.711595039150262</c:v>
                </c:pt>
                <c:pt idx="565">
                  <c:v>2.752268964737523</c:v>
                </c:pt>
                <c:pt idx="566">
                  <c:v>2.793552999208578</c:v>
                </c:pt>
                <c:pt idx="567">
                  <c:v>2.835456294196696</c:v>
                </c:pt>
                <c:pt idx="568">
                  <c:v>2.877988138609659</c:v>
                </c:pt>
                <c:pt idx="569">
                  <c:v>2.921157960688811</c:v>
                </c:pt>
                <c:pt idx="570">
                  <c:v>2.964975330099138</c:v>
                </c:pt>
                <c:pt idx="571">
                  <c:v>3.009449960050622</c:v>
                </c:pt>
                <c:pt idx="572">
                  <c:v>3.0545917094514</c:v>
                </c:pt>
                <c:pt idx="573">
                  <c:v>3.100410585093159</c:v>
                </c:pt>
                <c:pt idx="574">
                  <c:v>3.14691674386956</c:v>
                </c:pt>
                <c:pt idx="575">
                  <c:v>3.1941204950276</c:v>
                </c:pt>
                <c:pt idx="576">
                  <c:v>3.242032302453014</c:v>
                </c:pt>
                <c:pt idx="577">
                  <c:v>3.290662786989808</c:v>
                </c:pt>
                <c:pt idx="578">
                  <c:v>3.340022728794655</c:v>
                </c:pt>
                <c:pt idx="579">
                  <c:v>3.390123069726575</c:v>
                </c:pt>
                <c:pt idx="580">
                  <c:v>3.440974915772481</c:v>
                </c:pt>
                <c:pt idx="581">
                  <c:v>3.492589539509057</c:v>
                </c:pt>
                <c:pt idx="582">
                  <c:v>3.544978382601695</c:v>
                </c:pt>
                <c:pt idx="583">
                  <c:v>3.59815305834072</c:v>
                </c:pt>
                <c:pt idx="584">
                  <c:v>3.65212535421583</c:v>
                </c:pt>
                <c:pt idx="585">
                  <c:v>3.706907234529067</c:v>
                </c:pt>
                <c:pt idx="586">
                  <c:v>3.762510843047011</c:v>
                </c:pt>
                <c:pt idx="587">
                  <c:v>3.818948505692699</c:v>
                </c:pt>
                <c:pt idx="588">
                  <c:v>3.876232733278073</c:v>
                </c:pt>
                <c:pt idx="589">
                  <c:v>3.934376224277268</c:v>
                </c:pt>
                <c:pt idx="590">
                  <c:v>3.993391867641443</c:v>
                </c:pt>
                <c:pt idx="591">
                  <c:v>4.053292745656052</c:v>
                </c:pt>
                <c:pt idx="592">
                  <c:v>4.114092136840886</c:v>
                </c:pt>
                <c:pt idx="593">
                  <c:v>4.175803518893502</c:v>
                </c:pt>
                <c:pt idx="594">
                  <c:v>4.238440571676898</c:v>
                </c:pt>
                <c:pt idx="595">
                  <c:v>4.302017180252057</c:v>
                </c:pt>
                <c:pt idx="596">
                  <c:v>4.366547437955837</c:v>
                </c:pt>
                <c:pt idx="597">
                  <c:v>4.432045649525175</c:v>
                </c:pt>
                <c:pt idx="598">
                  <c:v>4.498526334268051</c:v>
                </c:pt>
                <c:pt idx="599">
                  <c:v>4.566004229282067</c:v>
                </c:pt>
                <c:pt idx="600">
                  <c:v>4.634494292721301</c:v>
                </c:pt>
                <c:pt idx="601">
                  <c:v>4.704011707112121</c:v>
                </c:pt>
                <c:pt idx="602">
                  <c:v>4.774571882718803</c:v>
                </c:pt>
                <c:pt idx="603">
                  <c:v>4.846190460959584</c:v>
                </c:pt>
                <c:pt idx="604">
                  <c:v>4.918883317873978</c:v>
                </c:pt>
                <c:pt idx="605">
                  <c:v>4.992666567642087</c:v>
                </c:pt>
                <c:pt idx="606">
                  <c:v>5.067556566156647</c:v>
                </c:pt>
                <c:pt idx="607">
                  <c:v>5.143569914649071</c:v>
                </c:pt>
                <c:pt idx="608">
                  <c:v>5.220723463368803</c:v>
                </c:pt>
                <c:pt idx="609">
                  <c:v>5.299034315319338</c:v>
                </c:pt>
                <c:pt idx="610">
                  <c:v>5.378519830049124</c:v>
                </c:pt>
                <c:pt idx="611">
                  <c:v>5.459197627499862</c:v>
                </c:pt>
                <c:pt idx="612">
                  <c:v>5.541085591912358</c:v>
                </c:pt>
                <c:pt idx="613">
                  <c:v>5.624201875791034</c:v>
                </c:pt>
                <c:pt idx="614">
                  <c:v>5.708564903927908</c:v>
                </c:pt>
                <c:pt idx="615">
                  <c:v>5.794193377486826</c:v>
                </c:pt>
                <c:pt idx="616">
                  <c:v>5.881106278149128</c:v>
                </c:pt>
                <c:pt idx="617">
                  <c:v>5.969322872321373</c:v>
                </c:pt>
                <c:pt idx="618">
                  <c:v>6.058862715406193</c:v>
                </c:pt>
                <c:pt idx="619">
                  <c:v>6.149745656137275</c:v>
                </c:pt>
                <c:pt idx="620">
                  <c:v>6.241991840979334</c:v>
                </c:pt>
                <c:pt idx="621">
                  <c:v>6.335621718594041</c:v>
                </c:pt>
                <c:pt idx="622">
                  <c:v>6.430656044372948</c:v>
                </c:pt>
                <c:pt idx="623">
                  <c:v>6.527115885038524</c:v>
                </c:pt>
                <c:pt idx="624">
                  <c:v>6.625022623314104</c:v>
                </c:pt>
                <c:pt idx="625">
                  <c:v>6.724397962663815</c:v>
                </c:pt>
                <c:pt idx="626">
                  <c:v>6.825263932103773</c:v>
                </c:pt>
                <c:pt idx="627">
                  <c:v>6.927642891085331</c:v>
                </c:pt>
                <c:pt idx="628">
                  <c:v>7.03155753445161</c:v>
                </c:pt>
                <c:pt idx="629">
                  <c:v>7.137030897468374</c:v>
                </c:pt>
                <c:pt idx="630">
                  <c:v>7.244086360930384</c:v>
                </c:pt>
                <c:pt idx="631">
                  <c:v>7.35274765634436</c:v>
                </c:pt>
                <c:pt idx="632">
                  <c:v>7.463038871189525</c:v>
                </c:pt>
                <c:pt idx="633">
                  <c:v>7.574984454257367</c:v>
                </c:pt>
                <c:pt idx="634">
                  <c:v>7.68860922107123</c:v>
                </c:pt>
                <c:pt idx="635">
                  <c:v>7.803938359387264</c:v>
                </c:pt>
                <c:pt idx="636">
                  <c:v>7.92099743477811</c:v>
                </c:pt>
                <c:pt idx="637">
                  <c:v>8.039812396299773</c:v>
                </c:pt>
                <c:pt idx="638">
                  <c:v>8.16040958224431</c:v>
                </c:pt>
                <c:pt idx="639">
                  <c:v>8.282815725977933</c:v>
                </c:pt>
                <c:pt idx="640">
                  <c:v>8.4070579618676</c:v>
                </c:pt>
                <c:pt idx="641">
                  <c:v>8.533163831295613</c:v>
                </c:pt>
                <c:pt idx="642">
                  <c:v>8.661161288765047</c:v>
                </c:pt>
                <c:pt idx="643">
                  <c:v>8.791078708096412</c:v>
                </c:pt>
                <c:pt idx="644">
                  <c:v>8.922944888717976</c:v>
                </c:pt>
                <c:pt idx="645">
                  <c:v>9.05678906204878</c:v>
                </c:pt>
                <c:pt idx="646">
                  <c:v>9.192640897979474</c:v>
                </c:pt>
                <c:pt idx="647">
                  <c:v>9.33053051144921</c:v>
                </c:pt>
                <c:pt idx="648">
                  <c:v>9.470488469120894</c:v>
                </c:pt>
                <c:pt idx="649">
                  <c:v>9.612545796157707</c:v>
                </c:pt>
                <c:pt idx="650">
                  <c:v>9.756733983100073</c:v>
                </c:pt>
                <c:pt idx="651">
                  <c:v>9.903084992846572</c:v>
                </c:pt>
                <c:pt idx="652">
                  <c:v>10.0516312677393</c:v>
                </c:pt>
                <c:pt idx="653">
                  <c:v>10.20240573675537</c:v>
                </c:pt>
                <c:pt idx="654">
                  <c:v>10.35544182280676</c:v>
                </c:pt>
                <c:pt idx="655">
                  <c:v>10.51077345014879</c:v>
                </c:pt>
                <c:pt idx="656">
                  <c:v>10.66843505190102</c:v>
                </c:pt>
                <c:pt idx="657">
                  <c:v>10.82846157767953</c:v>
                </c:pt>
                <c:pt idx="658">
                  <c:v>10.99088850134473</c:v>
                </c:pt>
                <c:pt idx="659">
                  <c:v>11.15575182886494</c:v>
                </c:pt>
                <c:pt idx="660">
                  <c:v>11.32308810629787</c:v>
                </c:pt>
                <c:pt idx="661">
                  <c:v>11.49293442789235</c:v>
                </c:pt>
                <c:pt idx="662">
                  <c:v>11.66532844431069</c:v>
                </c:pt>
                <c:pt idx="663">
                  <c:v>11.84030837097537</c:v>
                </c:pt>
                <c:pt idx="664">
                  <c:v>12.01791299654001</c:v>
                </c:pt>
                <c:pt idx="665">
                  <c:v>12.19818169148811</c:v>
                </c:pt>
                <c:pt idx="666">
                  <c:v>12.38115441686043</c:v>
                </c:pt>
                <c:pt idx="667">
                  <c:v>12.56687173311333</c:v>
                </c:pt>
                <c:pt idx="668">
                  <c:v>12.75537480911003</c:v>
                </c:pt>
                <c:pt idx="669">
                  <c:v>12.94670543124668</c:v>
                </c:pt>
                <c:pt idx="670">
                  <c:v>13.14090601271538</c:v>
                </c:pt>
                <c:pt idx="671">
                  <c:v>13.33801960290611</c:v>
                </c:pt>
                <c:pt idx="672">
                  <c:v>13.53808989694973</c:v>
                </c:pt>
                <c:pt idx="673">
                  <c:v>13.74116124540394</c:v>
                </c:pt>
                <c:pt idx="674">
                  <c:v>13.947278664085</c:v>
                </c:pt>
                <c:pt idx="675">
                  <c:v>14.15648784404634</c:v>
                </c:pt>
                <c:pt idx="676">
                  <c:v>14.36883516170697</c:v>
                </c:pt>
                <c:pt idx="677">
                  <c:v>14.58436768913253</c:v>
                </c:pt>
                <c:pt idx="678">
                  <c:v>14.80313320446957</c:v>
                </c:pt>
                <c:pt idx="679">
                  <c:v>15.02518020253663</c:v>
                </c:pt>
                <c:pt idx="680">
                  <c:v>15.25055790557465</c:v>
                </c:pt>
                <c:pt idx="681">
                  <c:v>15.47931627415831</c:v>
                </c:pt>
                <c:pt idx="682">
                  <c:v>15.71150601827065</c:v>
                </c:pt>
                <c:pt idx="683">
                  <c:v>15.94717860854469</c:v>
                </c:pt>
                <c:pt idx="684">
                  <c:v>16.1863862876728</c:v>
                </c:pt>
                <c:pt idx="685">
                  <c:v>16.42918208198778</c:v>
                </c:pt>
                <c:pt idx="686">
                  <c:v>16.67561981321777</c:v>
                </c:pt>
                <c:pt idx="687">
                  <c:v>16.92575411041604</c:v>
                </c:pt>
                <c:pt idx="688">
                  <c:v>17.17964042207228</c:v>
                </c:pt>
                <c:pt idx="689">
                  <c:v>17.43733502840336</c:v>
                </c:pt>
                <c:pt idx="690">
                  <c:v>17.69889505382944</c:v>
                </c:pt>
                <c:pt idx="691">
                  <c:v>17.96437847963685</c:v>
                </c:pt>
                <c:pt idx="692">
                  <c:v>18.2338441568314</c:v>
                </c:pt>
                <c:pt idx="693">
                  <c:v>18.50735181918387</c:v>
                </c:pt>
                <c:pt idx="694">
                  <c:v>18.78496209647162</c:v>
                </c:pt>
                <c:pt idx="695">
                  <c:v>19.06673652791869</c:v>
                </c:pt>
                <c:pt idx="696">
                  <c:v>19.35273757583727</c:v>
                </c:pt>
                <c:pt idx="697">
                  <c:v>19.64302863947503</c:v>
                </c:pt>
                <c:pt idx="698">
                  <c:v>19.93767406906716</c:v>
                </c:pt>
                <c:pt idx="699">
                  <c:v>20.23673918010302</c:v>
                </c:pt>
                <c:pt idx="700">
                  <c:v>20.54029026780471</c:v>
                </c:pt>
                <c:pt idx="701">
                  <c:v>20.84839462182177</c:v>
                </c:pt>
                <c:pt idx="702">
                  <c:v>21.16112054114909</c:v>
                </c:pt>
                <c:pt idx="703">
                  <c:v>21.47853734926622</c:v>
                </c:pt>
                <c:pt idx="704">
                  <c:v>21.80071540950533</c:v>
                </c:pt>
                <c:pt idx="705">
                  <c:v>22.12772614064789</c:v>
                </c:pt>
                <c:pt idx="706">
                  <c:v>22.45964203275748</c:v>
                </c:pt>
                <c:pt idx="707">
                  <c:v>22.79653666324898</c:v>
                </c:pt>
                <c:pt idx="708">
                  <c:v>23.13848471319773</c:v>
                </c:pt>
                <c:pt idx="709">
                  <c:v>23.48556198389563</c:v>
                </c:pt>
                <c:pt idx="710">
                  <c:v>23.83784541365424</c:v>
                </c:pt>
                <c:pt idx="711">
                  <c:v>24.19541309485892</c:v>
                </c:pt>
                <c:pt idx="712">
                  <c:v>24.55834429128172</c:v>
                </c:pt>
                <c:pt idx="713">
                  <c:v>24.92671945565099</c:v>
                </c:pt>
                <c:pt idx="714">
                  <c:v>25.30062024748579</c:v>
                </c:pt>
                <c:pt idx="715">
                  <c:v>25.68012955119802</c:v>
                </c:pt>
                <c:pt idx="716">
                  <c:v>26.06533149446603</c:v>
                </c:pt>
                <c:pt idx="717">
                  <c:v>26.45631146688304</c:v>
                </c:pt>
                <c:pt idx="718">
                  <c:v>26.8531561388863</c:v>
                </c:pt>
                <c:pt idx="719">
                  <c:v>27.25595348096957</c:v>
                </c:pt>
                <c:pt idx="720">
                  <c:v>27.66479278318411</c:v>
                </c:pt>
                <c:pt idx="721">
                  <c:v>28.07976467493178</c:v>
                </c:pt>
                <c:pt idx="722">
                  <c:v>28.50096114505592</c:v>
                </c:pt>
                <c:pt idx="723">
                  <c:v>28.92847556223168</c:v>
                </c:pt>
                <c:pt idx="724">
                  <c:v>29.36240269566498</c:v>
                </c:pt>
                <c:pt idx="725">
                  <c:v>29.80283873610013</c:v>
                </c:pt>
                <c:pt idx="726">
                  <c:v>30.24988131714163</c:v>
                </c:pt>
                <c:pt idx="727">
                  <c:v>30.70362953689867</c:v>
                </c:pt>
                <c:pt idx="728">
                  <c:v>31.16418397995222</c:v>
                </c:pt>
                <c:pt idx="729">
                  <c:v>31.6316467396515</c:v>
                </c:pt>
                <c:pt idx="730">
                  <c:v>32.10612144074614</c:v>
                </c:pt>
                <c:pt idx="731">
                  <c:v>32.58771326235745</c:v>
                </c:pt>
                <c:pt idx="732">
                  <c:v>33.07652896129279</c:v>
                </c:pt>
                <c:pt idx="733">
                  <c:v>33.57267689571209</c:v>
                </c:pt>
                <c:pt idx="734">
                  <c:v>34.07626704914789</c:v>
                </c:pt>
                <c:pt idx="735">
                  <c:v>34.5874110548851</c:v>
                </c:pt>
                <c:pt idx="736">
                  <c:v>35.10622222070838</c:v>
                </c:pt>
                <c:pt idx="737">
                  <c:v>35.63281555401901</c:v>
                </c:pt>
                <c:pt idx="738">
                  <c:v>36.1673077873293</c:v>
                </c:pt>
                <c:pt idx="739">
                  <c:v>36.70981740413922</c:v>
                </c:pt>
                <c:pt idx="740">
                  <c:v>37.26046466520102</c:v>
                </c:pt>
                <c:pt idx="741">
                  <c:v>37.81937163517932</c:v>
                </c:pt>
                <c:pt idx="742">
                  <c:v>38.38666220970674</c:v>
                </c:pt>
                <c:pt idx="743">
                  <c:v>38.96246214285262</c:v>
                </c:pt>
                <c:pt idx="744">
                  <c:v>39.54689907499539</c:v>
                </c:pt>
                <c:pt idx="745">
                  <c:v>40.14010256112033</c:v>
                </c:pt>
                <c:pt idx="746">
                  <c:v>40.74220409953713</c:v>
                </c:pt>
                <c:pt idx="747">
                  <c:v>41.35333716103</c:v>
                </c:pt>
                <c:pt idx="748">
                  <c:v>41.97363721844562</c:v>
                </c:pt>
                <c:pt idx="749">
                  <c:v>42.60324177672219</c:v>
                </c:pt>
                <c:pt idx="750">
                  <c:v>43.24229040337315</c:v>
                </c:pt>
                <c:pt idx="751">
                  <c:v>43.89092475942374</c:v>
                </c:pt>
                <c:pt idx="752">
                  <c:v>44.5492886308151</c:v>
                </c:pt>
                <c:pt idx="753">
                  <c:v>45.21752796027729</c:v>
                </c:pt>
                <c:pt idx="754">
                  <c:v>45.89579087968147</c:v>
                </c:pt>
                <c:pt idx="755">
                  <c:v>46.58422774287654</c:v>
                </c:pt>
                <c:pt idx="756">
                  <c:v>47.28299115901983</c:v>
                </c:pt>
                <c:pt idx="757">
                  <c:v>47.99223602640527</c:v>
                </c:pt>
                <c:pt idx="758">
                  <c:v>48.71211956680121</c:v>
                </c:pt>
                <c:pt idx="759">
                  <c:v>49.44280136030309</c:v>
                </c:pt>
                <c:pt idx="760">
                  <c:v>50.18444338070775</c:v>
                </c:pt>
                <c:pt idx="761">
                  <c:v>50.93721003141835</c:v>
                </c:pt>
                <c:pt idx="762">
                  <c:v>51.70126818188962</c:v>
                </c:pt>
                <c:pt idx="763">
                  <c:v>52.47678720461784</c:v>
                </c:pt>
                <c:pt idx="764">
                  <c:v>53.26393901268723</c:v>
                </c:pt>
                <c:pt idx="765">
                  <c:v>54.06289809787754</c:v>
                </c:pt>
                <c:pt idx="766">
                  <c:v>54.87384156934508</c:v>
                </c:pt>
                <c:pt idx="767">
                  <c:v>55.69694919288601</c:v>
                </c:pt>
                <c:pt idx="768">
                  <c:v>56.53240343077916</c:v>
                </c:pt>
                <c:pt idx="769">
                  <c:v>57.38038948224033</c:v>
                </c:pt>
                <c:pt idx="770">
                  <c:v>58.24109532447456</c:v>
                </c:pt>
                <c:pt idx="771">
                  <c:v>59.11471175434139</c:v>
                </c:pt>
                <c:pt idx="772">
                  <c:v>60.00143243065654</c:v>
                </c:pt>
                <c:pt idx="773">
                  <c:v>60.90145391711629</c:v>
                </c:pt>
                <c:pt idx="774">
                  <c:v>61.81497572587325</c:v>
                </c:pt>
                <c:pt idx="775">
                  <c:v>62.74220036176135</c:v>
                </c:pt>
                <c:pt idx="776">
                  <c:v>63.68333336718786</c:v>
                </c:pt>
                <c:pt idx="777">
                  <c:v>64.63858336769545</c:v>
                </c:pt>
                <c:pt idx="778">
                  <c:v>65.60816211821056</c:v>
                </c:pt>
                <c:pt idx="779">
                  <c:v>66.59228454998415</c:v>
                </c:pt>
                <c:pt idx="780">
                  <c:v>67.59116881823391</c:v>
                </c:pt>
                <c:pt idx="781">
                  <c:v>68.60503635050658</c:v>
                </c:pt>
                <c:pt idx="782">
                  <c:v>69.63411189576501</c:v>
                </c:pt>
                <c:pt idx="783">
                  <c:v>70.67862357420148</c:v>
                </c:pt>
                <c:pt idx="784">
                  <c:v>71.73880292781438</c:v>
                </c:pt>
                <c:pt idx="785">
                  <c:v>72.8148849717317</c:v>
                </c:pt>
                <c:pt idx="786">
                  <c:v>73.9071082463079</c:v>
                </c:pt>
                <c:pt idx="787">
                  <c:v>75.01571487000228</c:v>
                </c:pt>
                <c:pt idx="788">
                  <c:v>76.14095059305231</c:v>
                </c:pt>
                <c:pt idx="789">
                  <c:v>77.2830648519481</c:v>
                </c:pt>
                <c:pt idx="790">
                  <c:v>78.4423108247273</c:v>
                </c:pt>
                <c:pt idx="791">
                  <c:v>79.6189454870982</c:v>
                </c:pt>
                <c:pt idx="792">
                  <c:v>80.813229669405</c:v>
                </c:pt>
                <c:pt idx="793">
                  <c:v>82.02542811444499</c:v>
                </c:pt>
                <c:pt idx="794">
                  <c:v>83.25580953616235</c:v>
                </c:pt>
                <c:pt idx="795">
                  <c:v>84.50464667920482</c:v>
                </c:pt>
                <c:pt idx="796">
                  <c:v>85.77221637939288</c:v>
                </c:pt>
                <c:pt idx="797">
                  <c:v>87.05879962508378</c:v>
                </c:pt>
                <c:pt idx="798">
                  <c:v>88.36468161946003</c:v>
                </c:pt>
                <c:pt idx="799">
                  <c:v>89.69015184375124</c:v>
                </c:pt>
                <c:pt idx="800">
                  <c:v>91.03550412140818</c:v>
                </c:pt>
                <c:pt idx="801">
                  <c:v>92.4010366832293</c:v>
                </c:pt>
                <c:pt idx="802">
                  <c:v>93.78705223347774</c:v>
                </c:pt>
                <c:pt idx="803">
                  <c:v>95.19385801697916</c:v>
                </c:pt>
                <c:pt idx="804">
                  <c:v>96.62176588723445</c:v>
                </c:pt>
                <c:pt idx="805">
                  <c:v>98.07109237554305</c:v>
                </c:pt>
                <c:pt idx="806">
                  <c:v>99.54215876117622</c:v>
                </c:pt>
                <c:pt idx="807">
                  <c:v>101.0352911425934</c:v>
                </c:pt>
                <c:pt idx="808">
                  <c:v>102.5508205097328</c:v>
                </c:pt>
                <c:pt idx="809">
                  <c:v>104.0890828173785</c:v>
                </c:pt>
                <c:pt idx="810">
                  <c:v>105.6504190596394</c:v>
                </c:pt>
                <c:pt idx="811">
                  <c:v>107.2351753455339</c:v>
                </c:pt>
                <c:pt idx="812">
                  <c:v>108.843702975717</c:v>
                </c:pt>
                <c:pt idx="813">
                  <c:v>110.4763585203527</c:v>
                </c:pt>
                <c:pt idx="814">
                  <c:v>112.133503898158</c:v>
                </c:pt>
                <c:pt idx="815">
                  <c:v>113.8155064566303</c:v>
                </c:pt>
                <c:pt idx="816">
                  <c:v>115.5227390534793</c:v>
                </c:pt>
                <c:pt idx="817">
                  <c:v>117.2555801392816</c:v>
                </c:pt>
                <c:pt idx="818">
                  <c:v>119.0144138413716</c:v>
                </c:pt>
                <c:pt idx="819">
                  <c:v>120.7996300489918</c:v>
                </c:pt>
                <c:pt idx="820">
                  <c:v>122.611624499727</c:v>
                </c:pt>
                <c:pt idx="821">
                  <c:v>124.4507988672225</c:v>
                </c:pt>
                <c:pt idx="822">
                  <c:v>126.317560850231</c:v>
                </c:pt>
                <c:pt idx="823">
                  <c:v>128.2123242629843</c:v>
                </c:pt>
                <c:pt idx="824">
                  <c:v>130.1355091269285</c:v>
                </c:pt>
                <c:pt idx="825">
                  <c:v>132.087541763833</c:v>
                </c:pt>
                <c:pt idx="826">
                  <c:v>134.0688548902905</c:v>
                </c:pt>
                <c:pt idx="827">
                  <c:v>136.0798877136448</c:v>
                </c:pt>
                <c:pt idx="828">
                  <c:v>138.1210860293495</c:v>
                </c:pt>
                <c:pt idx="829">
                  <c:v>140.1929023197902</c:v>
                </c:pt>
                <c:pt idx="830">
                  <c:v>142.2957958545865</c:v>
                </c:pt>
                <c:pt idx="831">
                  <c:v>144.4302327924054</c:v>
                </c:pt>
                <c:pt idx="832">
                  <c:v>146.5966862842915</c:v>
                </c:pt>
                <c:pt idx="833">
                  <c:v>148.7956365785558</c:v>
                </c:pt>
                <c:pt idx="834">
                  <c:v>151.0275711272342</c:v>
                </c:pt>
                <c:pt idx="835">
                  <c:v>153.2929846941402</c:v>
                </c:pt>
                <c:pt idx="836">
                  <c:v>155.5923794645548</c:v>
                </c:pt>
                <c:pt idx="837">
                  <c:v>157.9262651565231</c:v>
                </c:pt>
                <c:pt idx="838">
                  <c:v>160.2951591338702</c:v>
                </c:pt>
                <c:pt idx="839">
                  <c:v>162.6995865208779</c:v>
                </c:pt>
                <c:pt idx="840">
                  <c:v>165.1400803186922</c:v>
                </c:pt>
                <c:pt idx="841">
                  <c:v>167.617181523472</c:v>
                </c:pt>
                <c:pt idx="842">
                  <c:v>170.1314392463247</c:v>
                </c:pt>
                <c:pt idx="843">
                  <c:v>172.68341083502</c:v>
                </c:pt>
                <c:pt idx="844">
                  <c:v>175.2736619975437</c:v>
                </c:pt>
                <c:pt idx="845">
                  <c:v>177.9027669275078</c:v>
                </c:pt>
                <c:pt idx="846">
                  <c:v>180.571308431421</c:v>
                </c:pt>
                <c:pt idx="847">
                  <c:v>183.2798780578916</c:v>
                </c:pt>
                <c:pt idx="848">
                  <c:v>186.02907622876</c:v>
                </c:pt>
                <c:pt idx="849">
                  <c:v>188.8195123721914</c:v>
                </c:pt>
                <c:pt idx="850">
                  <c:v>191.6518050577748</c:v>
                </c:pt>
                <c:pt idx="851">
                  <c:v>194.5265821336407</c:v>
                </c:pt>
                <c:pt idx="852">
                  <c:v>197.4444808656455</c:v>
                </c:pt>
                <c:pt idx="853">
                  <c:v>200.4061480786311</c:v>
                </c:pt>
                <c:pt idx="854">
                  <c:v>203.4122402998096</c:v>
                </c:pt>
                <c:pt idx="855">
                  <c:v>206.4634239043066</c:v>
                </c:pt>
                <c:pt idx="856">
                  <c:v>209.5603752628708</c:v>
                </c:pt>
                <c:pt idx="857">
                  <c:v>212.7037808918136</c:v>
                </c:pt>
                <c:pt idx="858">
                  <c:v>215.894337605192</c:v>
                </c:pt>
                <c:pt idx="859">
                  <c:v>219.1327526692687</c:v>
                </c:pt>
                <c:pt idx="860">
                  <c:v>222.4197439593079</c:v>
                </c:pt>
                <c:pt idx="861">
                  <c:v>225.7560401186985</c:v>
                </c:pt>
                <c:pt idx="862">
                  <c:v>229.1423807204781</c:v>
                </c:pt>
                <c:pt idx="863">
                  <c:v>232.5795164312856</c:v>
                </c:pt>
                <c:pt idx="864">
                  <c:v>236.0682091777554</c:v>
                </c:pt>
                <c:pt idx="865">
                  <c:v>239.6092323154217</c:v>
                </c:pt>
                <c:pt idx="866">
                  <c:v>243.2033708001518</c:v>
                </c:pt>
                <c:pt idx="867">
                  <c:v>246.8514213621554</c:v>
                </c:pt>
                <c:pt idx="868">
                  <c:v>250.554192682587</c:v>
                </c:pt>
                <c:pt idx="869">
                  <c:v>254.3125055728258</c:v>
                </c:pt>
                <c:pt idx="870">
                  <c:v>258.1271931564182</c:v>
                </c:pt>
                <c:pt idx="871">
                  <c:v>261.9991010537644</c:v>
                </c:pt>
                <c:pt idx="872">
                  <c:v>265.9290875695706</c:v>
                </c:pt>
                <c:pt idx="873">
                  <c:v>269.9180238831142</c:v>
                </c:pt>
                <c:pt idx="874">
                  <c:v>273.9667942413611</c:v>
                </c:pt>
                <c:pt idx="875">
                  <c:v>278.0762961549815</c:v>
                </c:pt>
                <c:pt idx="876">
                  <c:v>282.2474405973074</c:v>
                </c:pt>
                <c:pt idx="877">
                  <c:v>286.4811522062623</c:v>
                </c:pt>
                <c:pt idx="878">
                  <c:v>290.7783694893596</c:v>
                </c:pt>
                <c:pt idx="879">
                  <c:v>295.1400450317017</c:v>
                </c:pt>
                <c:pt idx="880">
                  <c:v>299.5671457071736</c:v>
                </c:pt>
                <c:pt idx="881">
                  <c:v>304.0606528927833</c:v>
                </c:pt>
                <c:pt idx="882">
                  <c:v>308.6215626861746</c:v>
                </c:pt>
                <c:pt idx="883">
                  <c:v>313.2508861264693</c:v>
                </c:pt>
                <c:pt idx="884">
                  <c:v>317.9496494183644</c:v>
                </c:pt>
                <c:pt idx="885">
                  <c:v>322.7188941596398</c:v>
                </c:pt>
                <c:pt idx="886">
                  <c:v>327.5596775720344</c:v>
                </c:pt>
                <c:pt idx="887">
                  <c:v>332.4730727356139</c:v>
                </c:pt>
                <c:pt idx="888">
                  <c:v>337.460168826649</c:v>
                </c:pt>
                <c:pt idx="889">
                  <c:v>342.5220713590488</c:v>
                </c:pt>
                <c:pt idx="890">
                  <c:v>347.6599024294355</c:v>
                </c:pt>
                <c:pt idx="891">
                  <c:v>352.874800965876</c:v>
                </c:pt>
                <c:pt idx="892">
                  <c:v>358.1679229803643</c:v>
                </c:pt>
                <c:pt idx="893">
                  <c:v>363.5404418250706</c:v>
                </c:pt>
                <c:pt idx="894">
                  <c:v>368.9935484524423</c:v>
                </c:pt>
                <c:pt idx="895">
                  <c:v>374.5284516792321</c:v>
                </c:pt>
                <c:pt idx="896">
                  <c:v>380.1463784544206</c:v>
                </c:pt>
                <c:pt idx="897">
                  <c:v>385.848574131237</c:v>
                </c:pt>
                <c:pt idx="898">
                  <c:v>391.6363027432024</c:v>
                </c:pt>
                <c:pt idx="899">
                  <c:v>397.5108472843544</c:v>
                </c:pt>
                <c:pt idx="900">
                  <c:v>403.4735099936169</c:v>
                </c:pt>
                <c:pt idx="901">
                  <c:v>409.5256126435229</c:v>
                </c:pt>
                <c:pt idx="902">
                  <c:v>415.6684968331757</c:v>
                </c:pt>
                <c:pt idx="903">
                  <c:v>421.9035242856716</c:v>
                </c:pt>
                <c:pt idx="904">
                  <c:v>428.2320771499584</c:v>
                </c:pt>
                <c:pt idx="905">
                  <c:v>434.6555583072076</c:v>
                </c:pt>
                <c:pt idx="906">
                  <c:v>441.1753916818158</c:v>
                </c:pt>
                <c:pt idx="907">
                  <c:v>447.7930225570419</c:v>
                </c:pt>
                <c:pt idx="908">
                  <c:v>454.5099178953987</c:v>
                </c:pt>
                <c:pt idx="909">
                  <c:v>461.3275666638297</c:v>
                </c:pt>
                <c:pt idx="910">
                  <c:v>468.2474801637887</c:v>
                </c:pt>
                <c:pt idx="911">
                  <c:v>475.2711923662416</c:v>
                </c:pt>
                <c:pt idx="912">
                  <c:v>482.4002602517373</c:v>
                </c:pt>
                <c:pt idx="913">
                  <c:v>489.6362641555133</c:v>
                </c:pt>
                <c:pt idx="914">
                  <c:v>496.980808117846</c:v>
                </c:pt>
                <c:pt idx="915">
                  <c:v>504.4355202396135</c:v>
                </c:pt>
                <c:pt idx="916">
                  <c:v>512.0020530432074</c:v>
                </c:pt>
                <c:pt idx="917">
                  <c:v>519.6820838388556</c:v>
                </c:pt>
                <c:pt idx="918">
                  <c:v>527.4773150964384</c:v>
                </c:pt>
                <c:pt idx="919">
                  <c:v>535.389474822885</c:v>
                </c:pt>
                <c:pt idx="920">
                  <c:v>543.420316945228</c:v>
                </c:pt>
                <c:pt idx="921">
                  <c:v>551.5716216994064</c:v>
                </c:pt>
                <c:pt idx="922">
                  <c:v>559.8451960248974</c:v>
                </c:pt>
                <c:pt idx="923">
                  <c:v>568.2428739652715</c:v>
                </c:pt>
                <c:pt idx="924">
                  <c:v>576.7665170747479</c:v>
                </c:pt>
                <c:pt idx="925">
                  <c:v>585.4180148308712</c:v>
                </c:pt>
                <c:pt idx="926">
                  <c:v>594.1992850533345</c:v>
                </c:pt>
                <c:pt idx="927">
                  <c:v>603.1122743291346</c:v>
                </c:pt>
                <c:pt idx="928">
                  <c:v>612.1589584440712</c:v>
                </c:pt>
                <c:pt idx="929">
                  <c:v>621.3413428207323</c:v>
                </c:pt>
                <c:pt idx="930">
                  <c:v>630.6614629630432</c:v>
                </c:pt>
                <c:pt idx="931">
                  <c:v>640.1213849074887</c:v>
                </c:pt>
                <c:pt idx="932">
                  <c:v>649.723205681101</c:v>
                </c:pt>
                <c:pt idx="933">
                  <c:v>659.4690537663175</c:v>
                </c:pt>
                <c:pt idx="934">
                  <c:v>669.3610895728126</c:v>
                </c:pt>
                <c:pt idx="935">
                  <c:v>679.4015059164044</c:v>
                </c:pt>
                <c:pt idx="936">
                  <c:v>689.5925285051504</c:v>
                </c:pt>
                <c:pt idx="937">
                  <c:v>699.9364164327274</c:v>
                </c:pt>
                <c:pt idx="938">
                  <c:v>710.4354626792184</c:v>
                </c:pt>
                <c:pt idx="939">
                  <c:v>721.0919946194066</c:v>
                </c:pt>
                <c:pt idx="940">
                  <c:v>731.908374538702</c:v>
                </c:pt>
                <c:pt idx="941">
                  <c:v>742.8870001567781</c:v>
                </c:pt>
                <c:pt idx="942">
                  <c:v>754.0303051591296</c:v>
                </c:pt>
                <c:pt idx="943">
                  <c:v>765.3407597365166</c:v>
                </c:pt>
                <c:pt idx="944">
                  <c:v>776.8208711325641</c:v>
                </c:pt>
                <c:pt idx="945">
                  <c:v>788.4731841995525</c:v>
                </c:pt>
                <c:pt idx="946">
                  <c:v>800.3002819625457</c:v>
                </c:pt>
                <c:pt idx="947">
                  <c:v>812.3047861919829</c:v>
                </c:pt>
                <c:pt idx="948">
                  <c:v>824.4893579848634</c:v>
                </c:pt>
                <c:pt idx="949">
                  <c:v>836.8566983546325</c:v>
                </c:pt>
                <c:pt idx="950">
                  <c:v>849.4095488299554</c:v>
                </c:pt>
                <c:pt idx="951">
                  <c:v>862.150692062403</c:v>
                </c:pt>
                <c:pt idx="952">
                  <c:v>875.082952443341</c:v>
                </c:pt>
                <c:pt idx="953">
                  <c:v>888.209196729991</c:v>
                </c:pt>
                <c:pt idx="954">
                  <c:v>901.5323346809404</c:v>
                </c:pt>
                <c:pt idx="955">
                  <c:v>915.0553197011549</c:v>
                </c:pt>
                <c:pt idx="956">
                  <c:v>928.781149496673</c:v>
                </c:pt>
                <c:pt idx="957">
                  <c:v>942.7128667391225</c:v>
                </c:pt>
                <c:pt idx="958">
                  <c:v>956.8535597402079</c:v>
                </c:pt>
                <c:pt idx="959">
                  <c:v>971.206363136313</c:v>
                </c:pt>
                <c:pt idx="960">
                  <c:v>985.7744585833585</c:v>
                </c:pt>
                <c:pt idx="961">
                  <c:v>1000.561075462107</c:v>
                </c:pt>
                <c:pt idx="962">
                  <c:v>1015.569491594038</c:v>
                </c:pt>
                <c:pt idx="963">
                  <c:v>1030.803033967948</c:v>
                </c:pt>
                <c:pt idx="964">
                  <c:v>1046.265079477468</c:v>
                </c:pt>
                <c:pt idx="965">
                  <c:v>1061.959055669634</c:v>
                </c:pt>
                <c:pt idx="966">
                  <c:v>1077.888441504673</c:v>
                </c:pt>
                <c:pt idx="967">
                  <c:v>1094.05676812725</c:v>
                </c:pt>
                <c:pt idx="968">
                  <c:v>1110.467619649157</c:v>
                </c:pt>
                <c:pt idx="969">
                  <c:v>1127.12463394389</c:v>
                </c:pt>
                <c:pt idx="970">
                  <c:v>1144.031503453048</c:v>
                </c:pt>
                <c:pt idx="971">
                  <c:v>1161.191976004839</c:v>
                </c:pt>
                <c:pt idx="972">
                  <c:v>1178.609855644916</c:v>
                </c:pt>
                <c:pt idx="973">
                  <c:v>1196.28900347959</c:v>
                </c:pt>
                <c:pt idx="974">
                  <c:v>1214.233338531779</c:v>
                </c:pt>
                <c:pt idx="975">
                  <c:v>1232.44683860976</c:v>
                </c:pt>
                <c:pt idx="976">
                  <c:v>1250.933541188907</c:v>
                </c:pt>
                <c:pt idx="977">
                  <c:v>1269.69754430674</c:v>
                </c:pt>
                <c:pt idx="978">
                  <c:v>1288.743007471341</c:v>
                </c:pt>
                <c:pt idx="979">
                  <c:v>1308.074152583411</c:v>
                </c:pt>
                <c:pt idx="980">
                  <c:v>1327.695264872162</c:v>
                </c:pt>
                <c:pt idx="981">
                  <c:v>1347.610693845245</c:v>
                </c:pt>
                <c:pt idx="982">
                  <c:v>1367.824854252919</c:v>
                </c:pt>
                <c:pt idx="983">
                  <c:v>1388.342227066716</c:v>
                </c:pt>
                <c:pt idx="984">
                  <c:v>1409.167360472717</c:v>
                </c:pt>
                <c:pt idx="985">
                  <c:v>1430.304870879802</c:v>
                </c:pt>
                <c:pt idx="986">
                  <c:v>1451.759443943004</c:v>
                </c:pt>
                <c:pt idx="987">
                  <c:v>1473.535835602151</c:v>
                </c:pt>
                <c:pt idx="988">
                  <c:v>1495.638873136182</c:v>
                </c:pt>
                <c:pt idx="989">
                  <c:v>1518.07345623322</c:v>
                </c:pt>
                <c:pt idx="990">
                  <c:v>1540.844558076722</c:v>
                </c:pt>
                <c:pt idx="991">
                  <c:v>1563.957226447873</c:v>
                </c:pt>
                <c:pt idx="992">
                  <c:v>1587.416584844596</c:v>
                </c:pt>
                <c:pt idx="993">
                  <c:v>1611.22783361726</c:v>
                </c:pt>
                <c:pt idx="994">
                  <c:v>1635.396251121521</c:v>
                </c:pt>
                <c:pt idx="995">
                  <c:v>1659.927194888341</c:v>
                </c:pt>
                <c:pt idx="996">
                  <c:v>1684.826102811666</c:v>
                </c:pt>
                <c:pt idx="997">
                  <c:v>1710.098494353836</c:v>
                </c:pt>
                <c:pt idx="998">
                  <c:v>1735.749971769153</c:v>
                </c:pt>
              </c:numCache>
            </c:numRef>
          </c:xVal>
          <c:yVal>
            <c:numRef>
              <c:f>Sheet1!$AI$2:$AI$1000</c:f>
              <c:numCache>
                <c:formatCode>General</c:formatCode>
                <c:ptCount val="999"/>
                <c:pt idx="0">
                  <c:v>0.262513583411785</c:v>
                </c:pt>
                <c:pt idx="1">
                  <c:v>0.262513790258595</c:v>
                </c:pt>
                <c:pt idx="2">
                  <c:v>0.262514000255136</c:v>
                </c:pt>
                <c:pt idx="3">
                  <c:v>0.262514213449368</c:v>
                </c:pt>
                <c:pt idx="4">
                  <c:v>0.262514429889979</c:v>
                </c:pt>
                <c:pt idx="5">
                  <c:v>0.262514649626397</c:v>
                </c:pt>
                <c:pt idx="6">
                  <c:v>0.262514872708808</c:v>
                </c:pt>
                <c:pt idx="7">
                  <c:v>0.262515099188155</c:v>
                </c:pt>
                <c:pt idx="8">
                  <c:v>0.262515329116163</c:v>
                </c:pt>
                <c:pt idx="9">
                  <c:v>0.262515562545341</c:v>
                </c:pt>
                <c:pt idx="10">
                  <c:v>0.262515799528998</c:v>
                </c:pt>
                <c:pt idx="11">
                  <c:v>0.262516040121253</c:v>
                </c:pt>
                <c:pt idx="12">
                  <c:v>0.262516284377054</c:v>
                </c:pt>
                <c:pt idx="13">
                  <c:v>0.262516532352176</c:v>
                </c:pt>
                <c:pt idx="14">
                  <c:v>0.262516784103255</c:v>
                </c:pt>
                <c:pt idx="15">
                  <c:v>0.262517039687778</c:v>
                </c:pt>
                <c:pt idx="16">
                  <c:v>0.262517299164116</c:v>
                </c:pt>
                <c:pt idx="17">
                  <c:v>0.262517562591524</c:v>
                </c:pt>
                <c:pt idx="18">
                  <c:v>0.26251783003016</c:v>
                </c:pt>
                <c:pt idx="19">
                  <c:v>0.262518101541097</c:v>
                </c:pt>
                <c:pt idx="20">
                  <c:v>0.262518377186339</c:v>
                </c:pt>
                <c:pt idx="21">
                  <c:v>0.262518657028833</c:v>
                </c:pt>
                <c:pt idx="22">
                  <c:v>0.262518941132487</c:v>
                </c:pt>
                <c:pt idx="23">
                  <c:v>0.262519229562173</c:v>
                </c:pt>
                <c:pt idx="24">
                  <c:v>0.262519522383764</c:v>
                </c:pt>
                <c:pt idx="25">
                  <c:v>0.262519819664124</c:v>
                </c:pt>
                <c:pt idx="26">
                  <c:v>0.262520121471142</c:v>
                </c:pt>
                <c:pt idx="27">
                  <c:v>0.262520427873738</c:v>
                </c:pt>
                <c:pt idx="28">
                  <c:v>0.262520738941879</c:v>
                </c:pt>
                <c:pt idx="29">
                  <c:v>0.2625210547466</c:v>
                </c:pt>
                <c:pt idx="30">
                  <c:v>0.262521375360019</c:v>
                </c:pt>
                <c:pt idx="31">
                  <c:v>0.262521700855344</c:v>
                </c:pt>
                <c:pt idx="32">
                  <c:v>0.262522031306906</c:v>
                </c:pt>
                <c:pt idx="33">
                  <c:v>0.262522366790164</c:v>
                </c:pt>
                <c:pt idx="34">
                  <c:v>0.262522707381724</c:v>
                </c:pt>
                <c:pt idx="35">
                  <c:v>0.26252305315936</c:v>
                </c:pt>
                <c:pt idx="36">
                  <c:v>0.26252340420203</c:v>
                </c:pt>
                <c:pt idx="37">
                  <c:v>0.262523760589895</c:v>
                </c:pt>
                <c:pt idx="38">
                  <c:v>0.26252412240433</c:v>
                </c:pt>
                <c:pt idx="39">
                  <c:v>0.262524489727959</c:v>
                </c:pt>
                <c:pt idx="40">
                  <c:v>0.262524862644652</c:v>
                </c:pt>
                <c:pt idx="41">
                  <c:v>0.262525241239562</c:v>
                </c:pt>
                <c:pt idx="42">
                  <c:v>0.262525625599141</c:v>
                </c:pt>
                <c:pt idx="43">
                  <c:v>0.26252601581115</c:v>
                </c:pt>
                <c:pt idx="44">
                  <c:v>0.262526411964693</c:v>
                </c:pt>
                <c:pt idx="45">
                  <c:v>0.26252681415022</c:v>
                </c:pt>
                <c:pt idx="46">
                  <c:v>0.262527222459568</c:v>
                </c:pt>
                <c:pt idx="47">
                  <c:v>0.262527636985967</c:v>
                </c:pt>
                <c:pt idx="48">
                  <c:v>0.262528057824067</c:v>
                </c:pt>
                <c:pt idx="49">
                  <c:v>0.262528485069958</c:v>
                </c:pt>
                <c:pt idx="50">
                  <c:v>0.262528918821189</c:v>
                </c:pt>
                <c:pt idx="51">
                  <c:v>0.262529359176802</c:v>
                </c:pt>
                <c:pt idx="52">
                  <c:v>0.26252980623734</c:v>
                </c:pt>
                <c:pt idx="53">
                  <c:v>0.262530260104878</c:v>
                </c:pt>
                <c:pt idx="54">
                  <c:v>0.262530720883043</c:v>
                </c:pt>
                <c:pt idx="55">
                  <c:v>0.262531188677042</c:v>
                </c:pt>
                <c:pt idx="56">
                  <c:v>0.262531663593682</c:v>
                </c:pt>
                <c:pt idx="57">
                  <c:v>0.262532145741392</c:v>
                </c:pt>
                <c:pt idx="58">
                  <c:v>0.262532635230259</c:v>
                </c:pt>
                <c:pt idx="59">
                  <c:v>0.262533132172036</c:v>
                </c:pt>
                <c:pt idx="60">
                  <c:v>0.262533636680183</c:v>
                </c:pt>
                <c:pt idx="61">
                  <c:v>0.262534148869887</c:v>
                </c:pt>
                <c:pt idx="62">
                  <c:v>0.262534668858083</c:v>
                </c:pt>
                <c:pt idx="63">
                  <c:v>0.262535196763489</c:v>
                </c:pt>
                <c:pt idx="64">
                  <c:v>0.262535732706628</c:v>
                </c:pt>
                <c:pt idx="65">
                  <c:v>0.262536276809862</c:v>
                </c:pt>
                <c:pt idx="66">
                  <c:v>0.262536829197406</c:v>
                </c:pt>
                <c:pt idx="67">
                  <c:v>0.262537389995372</c:v>
                </c:pt>
                <c:pt idx="68">
                  <c:v>0.26253795933179</c:v>
                </c:pt>
                <c:pt idx="69">
                  <c:v>0.262538537336638</c:v>
                </c:pt>
                <c:pt idx="70">
                  <c:v>0.26253912414187</c:v>
                </c:pt>
                <c:pt idx="71">
                  <c:v>0.26253971988145</c:v>
                </c:pt>
                <c:pt idx="72">
                  <c:v>0.262540324691379</c:v>
                </c:pt>
                <c:pt idx="73">
                  <c:v>0.26254093870973</c:v>
                </c:pt>
                <c:pt idx="74">
                  <c:v>0.262541562076672</c:v>
                </c:pt>
                <c:pt idx="75">
                  <c:v>0.262542194934512</c:v>
                </c:pt>
                <c:pt idx="76">
                  <c:v>0.26254283742772</c:v>
                </c:pt>
                <c:pt idx="77">
                  <c:v>0.262543489702963</c:v>
                </c:pt>
                <c:pt idx="78">
                  <c:v>0.262544151909141</c:v>
                </c:pt>
                <c:pt idx="79">
                  <c:v>0.26254482419742</c:v>
                </c:pt>
                <c:pt idx="80">
                  <c:v>0.262545506721266</c:v>
                </c:pt>
                <c:pt idx="81">
                  <c:v>0.262546199636477</c:v>
                </c:pt>
                <c:pt idx="82">
                  <c:v>0.262546903101226</c:v>
                </c:pt>
                <c:pt idx="83">
                  <c:v>0.262547617276088</c:v>
                </c:pt>
                <c:pt idx="84">
                  <c:v>0.262548342324084</c:v>
                </c:pt>
                <c:pt idx="85">
                  <c:v>0.262549078410714</c:v>
                </c:pt>
                <c:pt idx="86">
                  <c:v>0.262549825703996</c:v>
                </c:pt>
                <c:pt idx="87">
                  <c:v>0.262550584374505</c:v>
                </c:pt>
                <c:pt idx="88">
                  <c:v>0.262551354595407</c:v>
                </c:pt>
                <c:pt idx="89">
                  <c:v>0.262552136542509</c:v>
                </c:pt>
                <c:pt idx="90">
                  <c:v>0.262552930394288</c:v>
                </c:pt>
                <c:pt idx="91">
                  <c:v>0.262553736331934</c:v>
                </c:pt>
                <c:pt idx="92">
                  <c:v>0.2625545545394</c:v>
                </c:pt>
                <c:pt idx="93">
                  <c:v>0.262555385203433</c:v>
                </c:pt>
                <c:pt idx="94">
                  <c:v>0.262556228513619</c:v>
                </c:pt>
                <c:pt idx="95">
                  <c:v>0.262557084662431</c:v>
                </c:pt>
                <c:pt idx="96">
                  <c:v>0.26255795384527</c:v>
                </c:pt>
                <c:pt idx="97">
                  <c:v>0.262558836260506</c:v>
                </c:pt>
                <c:pt idx="98">
                  <c:v>0.26255973210953</c:v>
                </c:pt>
                <c:pt idx="99">
                  <c:v>0.262560641596793</c:v>
                </c:pt>
                <c:pt idx="100">
                  <c:v>0.26256156492986</c:v>
                </c:pt>
                <c:pt idx="101">
                  <c:v>0.262562502319446</c:v>
                </c:pt>
                <c:pt idx="102">
                  <c:v>0.262563453979476</c:v>
                </c:pt>
                <c:pt idx="103">
                  <c:v>0.262564420127128</c:v>
                </c:pt>
                <c:pt idx="104">
                  <c:v>0.262565400982886</c:v>
                </c:pt>
                <c:pt idx="105">
                  <c:v>0.262566396770579</c:v>
                </c:pt>
                <c:pt idx="106">
                  <c:v>0.26256740771745</c:v>
                </c:pt>
                <c:pt idx="107">
                  <c:v>0.262568434054186</c:v>
                </c:pt>
                <c:pt idx="108">
                  <c:v>0.262569476014995</c:v>
                </c:pt>
                <c:pt idx="109">
                  <c:v>0.26257053383764</c:v>
                </c:pt>
                <c:pt idx="110">
                  <c:v>0.262571607763496</c:v>
                </c:pt>
                <c:pt idx="111">
                  <c:v>0.262572698037618</c:v>
                </c:pt>
                <c:pt idx="112">
                  <c:v>0.262573804908778</c:v>
                </c:pt>
                <c:pt idx="113">
                  <c:v>0.262574928629538</c:v>
                </c:pt>
                <c:pt idx="114">
                  <c:v>0.262576069456297</c:v>
                </c:pt>
                <c:pt idx="115">
                  <c:v>0.262577227649351</c:v>
                </c:pt>
                <c:pt idx="116">
                  <c:v>0.262578403472959</c:v>
                </c:pt>
                <c:pt idx="117">
                  <c:v>0.262579597195391</c:v>
                </c:pt>
                <c:pt idx="118">
                  <c:v>0.262580809089004</c:v>
                </c:pt>
                <c:pt idx="119">
                  <c:v>0.262582039430286</c:v>
                </c:pt>
                <c:pt idx="120">
                  <c:v>0.262583288499938</c:v>
                </c:pt>
                <c:pt idx="121">
                  <c:v>0.262584556582924</c:v>
                </c:pt>
                <c:pt idx="122">
                  <c:v>0.26258584396854</c:v>
                </c:pt>
                <c:pt idx="123">
                  <c:v>0.262587150950481</c:v>
                </c:pt>
                <c:pt idx="124">
                  <c:v>0.262588477826907</c:v>
                </c:pt>
                <c:pt idx="125">
                  <c:v>0.262589824900507</c:v>
                </c:pt>
                <c:pt idx="126">
                  <c:v>0.262591192478577</c:v>
                </c:pt>
                <c:pt idx="127">
                  <c:v>0.262592580873083</c:v>
                </c:pt>
                <c:pt idx="128">
                  <c:v>0.262593990400727</c:v>
                </c:pt>
                <c:pt idx="129">
                  <c:v>0.262595421383031</c:v>
                </c:pt>
                <c:pt idx="130">
                  <c:v>0.262596874146402</c:v>
                </c:pt>
                <c:pt idx="131">
                  <c:v>0.262598349022208</c:v>
                </c:pt>
                <c:pt idx="132">
                  <c:v>0.262599846346853</c:v>
                </c:pt>
                <c:pt idx="133">
                  <c:v>0.262601366461853</c:v>
                </c:pt>
                <c:pt idx="134">
                  <c:v>0.262602909713917</c:v>
                </c:pt>
                <c:pt idx="135">
                  <c:v>0.26260447645502</c:v>
                </c:pt>
                <c:pt idx="136">
                  <c:v>0.262606067042488</c:v>
                </c:pt>
                <c:pt idx="137">
                  <c:v>0.262607681839074</c:v>
                </c:pt>
                <c:pt idx="138">
                  <c:v>0.262609321213046</c:v>
                </c:pt>
                <c:pt idx="139">
                  <c:v>0.262610985538269</c:v>
                </c:pt>
                <c:pt idx="140">
                  <c:v>0.262612675194285</c:v>
                </c:pt>
                <c:pt idx="141">
                  <c:v>0.262614390566403</c:v>
                </c:pt>
                <c:pt idx="142">
                  <c:v>0.262616132045792</c:v>
                </c:pt>
                <c:pt idx="143">
                  <c:v>0.262617900029557</c:v>
                </c:pt>
                <c:pt idx="144">
                  <c:v>0.26261969492084</c:v>
                </c:pt>
                <c:pt idx="145">
                  <c:v>0.262621517128906</c:v>
                </c:pt>
                <c:pt idx="146">
                  <c:v>0.262623367069239</c:v>
                </c:pt>
                <c:pt idx="147">
                  <c:v>0.262625245163631</c:v>
                </c:pt>
                <c:pt idx="148">
                  <c:v>0.262627151840287</c:v>
                </c:pt>
                <c:pt idx="149">
                  <c:v>0.26262908753391</c:v>
                </c:pt>
                <c:pt idx="150">
                  <c:v>0.262631052685808</c:v>
                </c:pt>
                <c:pt idx="151">
                  <c:v>0.262633047743996</c:v>
                </c:pt>
                <c:pt idx="152">
                  <c:v>0.262635073163289</c:v>
                </c:pt>
                <c:pt idx="153">
                  <c:v>0.262637129405407</c:v>
                </c:pt>
                <c:pt idx="154">
                  <c:v>0.262639216939089</c:v>
                </c:pt>
                <c:pt idx="155">
                  <c:v>0.262641336240185</c:v>
                </c:pt>
                <c:pt idx="156">
                  <c:v>0.262643487791778</c:v>
                </c:pt>
                <c:pt idx="157">
                  <c:v>0.262645672084282</c:v>
                </c:pt>
                <c:pt idx="158">
                  <c:v>0.262647889615557</c:v>
                </c:pt>
                <c:pt idx="159">
                  <c:v>0.262650140891025</c:v>
                </c:pt>
                <c:pt idx="160">
                  <c:v>0.26265242642378</c:v>
                </c:pt>
                <c:pt idx="161">
                  <c:v>0.262654746734707</c:v>
                </c:pt>
                <c:pt idx="162">
                  <c:v>0.262657102352597</c:v>
                </c:pt>
                <c:pt idx="163">
                  <c:v>0.26265949381427</c:v>
                </c:pt>
                <c:pt idx="164">
                  <c:v>0.262661921664692</c:v>
                </c:pt>
                <c:pt idx="165">
                  <c:v>0.262664386457106</c:v>
                </c:pt>
                <c:pt idx="166">
                  <c:v>0.262666888753149</c:v>
                </c:pt>
                <c:pt idx="167">
                  <c:v>0.262669429122982</c:v>
                </c:pt>
                <c:pt idx="168">
                  <c:v>0.26267200814542</c:v>
                </c:pt>
                <c:pt idx="169">
                  <c:v>0.262674626408063</c:v>
                </c:pt>
                <c:pt idx="170">
                  <c:v>0.262677284507427</c:v>
                </c:pt>
                <c:pt idx="171">
                  <c:v>0.262679983049081</c:v>
                </c:pt>
                <c:pt idx="172">
                  <c:v>0.262682722647778</c:v>
                </c:pt>
                <c:pt idx="173">
                  <c:v>0.262685503927608</c:v>
                </c:pt>
                <c:pt idx="174">
                  <c:v>0.262688327522118</c:v>
                </c:pt>
                <c:pt idx="175">
                  <c:v>0.262691194074476</c:v>
                </c:pt>
                <c:pt idx="176">
                  <c:v>0.262694104237604</c:v>
                </c:pt>
                <c:pt idx="177">
                  <c:v>0.262697058674324</c:v>
                </c:pt>
                <c:pt idx="178">
                  <c:v>0.26270005805752</c:v>
                </c:pt>
                <c:pt idx="179">
                  <c:v>0.262703103070277</c:v>
                </c:pt>
                <c:pt idx="180">
                  <c:v>0.262706194406037</c:v>
                </c:pt>
                <c:pt idx="181">
                  <c:v>0.262709332768768</c:v>
                </c:pt>
                <c:pt idx="182">
                  <c:v>0.262712518873104</c:v>
                </c:pt>
                <c:pt idx="183">
                  <c:v>0.26271575344452</c:v>
                </c:pt>
                <c:pt idx="184">
                  <c:v>0.26271903721949</c:v>
                </c:pt>
                <c:pt idx="185">
                  <c:v>0.262722370945657</c:v>
                </c:pt>
                <c:pt idx="186">
                  <c:v>0.262725755381991</c:v>
                </c:pt>
                <c:pt idx="187">
                  <c:v>0.262729191298979</c:v>
                </c:pt>
                <c:pt idx="188">
                  <c:v>0.262732679478779</c:v>
                </c:pt>
                <c:pt idx="189">
                  <c:v>0.262736220715408</c:v>
                </c:pt>
                <c:pt idx="190">
                  <c:v>0.262739815814916</c:v>
                </c:pt>
                <c:pt idx="191">
                  <c:v>0.26274346559557</c:v>
                </c:pt>
                <c:pt idx="192">
                  <c:v>0.262747170888038</c:v>
                </c:pt>
                <c:pt idx="193">
                  <c:v>0.262750932535572</c:v>
                </c:pt>
                <c:pt idx="194">
                  <c:v>0.262754751394207</c:v>
                </c:pt>
                <c:pt idx="195">
                  <c:v>0.262758628332939</c:v>
                </c:pt>
                <c:pt idx="196">
                  <c:v>0.262762564233936</c:v>
                </c:pt>
                <c:pt idx="197">
                  <c:v>0.262766559992728</c:v>
                </c:pt>
                <c:pt idx="198">
                  <c:v>0.262770616518409</c:v>
                </c:pt>
                <c:pt idx="199">
                  <c:v>0.262774734733841</c:v>
                </c:pt>
                <c:pt idx="200">
                  <c:v>0.262778915575865</c:v>
                </c:pt>
                <c:pt idx="201">
                  <c:v>0.262783159995504</c:v>
                </c:pt>
                <c:pt idx="202">
                  <c:v>0.26278746895819</c:v>
                </c:pt>
                <c:pt idx="203">
                  <c:v>0.262791843443964</c:v>
                </c:pt>
                <c:pt idx="204">
                  <c:v>0.262796284447712</c:v>
                </c:pt>
                <c:pt idx="205">
                  <c:v>0.262800792979375</c:v>
                </c:pt>
                <c:pt idx="206">
                  <c:v>0.262805370064179</c:v>
                </c:pt>
                <c:pt idx="207">
                  <c:v>0.262810016742876</c:v>
                </c:pt>
                <c:pt idx="208">
                  <c:v>0.262814734071961</c:v>
                </c:pt>
                <c:pt idx="209">
                  <c:v>0.262819523123921</c:v>
                </c:pt>
                <c:pt idx="210">
                  <c:v>0.262824384987471</c:v>
                </c:pt>
                <c:pt idx="211">
                  <c:v>0.262829320767789</c:v>
                </c:pt>
                <c:pt idx="212">
                  <c:v>0.262834331586786</c:v>
                </c:pt>
                <c:pt idx="213">
                  <c:v>0.262839418583332</c:v>
                </c:pt>
                <c:pt idx="214">
                  <c:v>0.262844582913533</c:v>
                </c:pt>
                <c:pt idx="215">
                  <c:v>0.262849825750968</c:v>
                </c:pt>
                <c:pt idx="216">
                  <c:v>0.26285514828697</c:v>
                </c:pt>
                <c:pt idx="217">
                  <c:v>0.262860551730885</c:v>
                </c:pt>
                <c:pt idx="218">
                  <c:v>0.262866037310335</c:v>
                </c:pt>
                <c:pt idx="219">
                  <c:v>0.262871606271511</c:v>
                </c:pt>
                <c:pt idx="220">
                  <c:v>0.262877259879434</c:v>
                </c:pt>
                <c:pt idx="221">
                  <c:v>0.262882999418244</c:v>
                </c:pt>
                <c:pt idx="222">
                  <c:v>0.262888826191485</c:v>
                </c:pt>
                <c:pt idx="223">
                  <c:v>0.262894741522403</c:v>
                </c:pt>
                <c:pt idx="224">
                  <c:v>0.262900746754229</c:v>
                </c:pt>
                <c:pt idx="225">
                  <c:v>0.262906843250493</c:v>
                </c:pt>
                <c:pt idx="226">
                  <c:v>0.26291303239531</c:v>
                </c:pt>
                <c:pt idx="227">
                  <c:v>0.262919315593709</c:v>
                </c:pt>
                <c:pt idx="228">
                  <c:v>0.26292569427193</c:v>
                </c:pt>
                <c:pt idx="229">
                  <c:v>0.262932169877749</c:v>
                </c:pt>
                <c:pt idx="230">
                  <c:v>0.262938743880794</c:v>
                </c:pt>
                <c:pt idx="231">
                  <c:v>0.262945417772884</c:v>
                </c:pt>
                <c:pt idx="232">
                  <c:v>0.26295219306835</c:v>
                </c:pt>
                <c:pt idx="233">
                  <c:v>0.262959071304375</c:v>
                </c:pt>
                <c:pt idx="234">
                  <c:v>0.262966054041331</c:v>
                </c:pt>
                <c:pt idx="235">
                  <c:v>0.262973142863141</c:v>
                </c:pt>
                <c:pt idx="236">
                  <c:v>0.262980339377613</c:v>
                </c:pt>
                <c:pt idx="237">
                  <c:v>0.262987645216799</c:v>
                </c:pt>
                <c:pt idx="238">
                  <c:v>0.262995062037373</c:v>
                </c:pt>
                <c:pt idx="239">
                  <c:v>0.263002591520981</c:v>
                </c:pt>
                <c:pt idx="240">
                  <c:v>0.263010235374622</c:v>
                </c:pt>
                <c:pt idx="241">
                  <c:v>0.263017995331018</c:v>
                </c:pt>
                <c:pt idx="242">
                  <c:v>0.263025873149016</c:v>
                </c:pt>
                <c:pt idx="243">
                  <c:v>0.263033870613951</c:v>
                </c:pt>
                <c:pt idx="244">
                  <c:v>0.263041989538068</c:v>
                </c:pt>
                <c:pt idx="245">
                  <c:v>0.263050231760902</c:v>
                </c:pt>
                <c:pt idx="246">
                  <c:v>0.263058599149696</c:v>
                </c:pt>
                <c:pt idx="247">
                  <c:v>0.263067093599806</c:v>
                </c:pt>
                <c:pt idx="248">
                  <c:v>0.263075717035126</c:v>
                </c:pt>
                <c:pt idx="249">
                  <c:v>0.263084471408512</c:v>
                </c:pt>
                <c:pt idx="250">
                  <c:v>0.263093358702208</c:v>
                </c:pt>
                <c:pt idx="251">
                  <c:v>0.263102380928284</c:v>
                </c:pt>
                <c:pt idx="252">
                  <c:v>0.263111540129084</c:v>
                </c:pt>
                <c:pt idx="253">
                  <c:v>0.263120838377672</c:v>
                </c:pt>
                <c:pt idx="254">
                  <c:v>0.263130277778283</c:v>
                </c:pt>
                <c:pt idx="255">
                  <c:v>0.263139860466801</c:v>
                </c:pt>
                <c:pt idx="256">
                  <c:v>0.263149588611212</c:v>
                </c:pt>
                <c:pt idx="257">
                  <c:v>0.263159464412089</c:v>
                </c:pt>
                <c:pt idx="258">
                  <c:v>0.263169490103073</c:v>
                </c:pt>
                <c:pt idx="259">
                  <c:v>0.263179667951363</c:v>
                </c:pt>
                <c:pt idx="260">
                  <c:v>0.263190000258215</c:v>
                </c:pt>
                <c:pt idx="261">
                  <c:v>0.263200489359445</c:v>
                </c:pt>
                <c:pt idx="262">
                  <c:v>0.263211137625932</c:v>
                </c:pt>
                <c:pt idx="263">
                  <c:v>0.263221947464159</c:v>
                </c:pt>
                <c:pt idx="264">
                  <c:v>0.263232921316714</c:v>
                </c:pt>
                <c:pt idx="265">
                  <c:v>0.263244061662839</c:v>
                </c:pt>
                <c:pt idx="266">
                  <c:v>0.263255371018969</c:v>
                </c:pt>
                <c:pt idx="267">
                  <c:v>0.263266851939277</c:v>
                </c:pt>
                <c:pt idx="268">
                  <c:v>0.263278507016231</c:v>
                </c:pt>
                <c:pt idx="269">
                  <c:v>0.26329033888117</c:v>
                </c:pt>
                <c:pt idx="270">
                  <c:v>0.263302350204866</c:v>
                </c:pt>
                <c:pt idx="271">
                  <c:v>0.263314543698098</c:v>
                </c:pt>
                <c:pt idx="272">
                  <c:v>0.263326922112267</c:v>
                </c:pt>
                <c:pt idx="273">
                  <c:v>0.263339488239964</c:v>
                </c:pt>
                <c:pt idx="274">
                  <c:v>0.2633522449156</c:v>
                </c:pt>
                <c:pt idx="275">
                  <c:v>0.263365195016008</c:v>
                </c:pt>
                <c:pt idx="276">
                  <c:v>0.263378341461069</c:v>
                </c:pt>
                <c:pt idx="277">
                  <c:v>0.263391687214348</c:v>
                </c:pt>
                <c:pt idx="278">
                  <c:v>0.263405235283725</c:v>
                </c:pt>
                <c:pt idx="279">
                  <c:v>0.263418988722067</c:v>
                </c:pt>
                <c:pt idx="280">
                  <c:v>0.263432950627857</c:v>
                </c:pt>
                <c:pt idx="281">
                  <c:v>0.263447124145891</c:v>
                </c:pt>
                <c:pt idx="282">
                  <c:v>0.263461512467942</c:v>
                </c:pt>
                <c:pt idx="283">
                  <c:v>0.263476118833447</c:v>
                </c:pt>
                <c:pt idx="284">
                  <c:v>0.263490946530208</c:v>
                </c:pt>
                <c:pt idx="285">
                  <c:v>0.263505998895102</c:v>
                </c:pt>
                <c:pt idx="286">
                  <c:v>0.263521279314792</c:v>
                </c:pt>
                <c:pt idx="287">
                  <c:v>0.263536791226456</c:v>
                </c:pt>
                <c:pt idx="288">
                  <c:v>0.263552538118523</c:v>
                </c:pt>
                <c:pt idx="289">
                  <c:v>0.263568523531429</c:v>
                </c:pt>
                <c:pt idx="290">
                  <c:v>0.26358475105836</c:v>
                </c:pt>
                <c:pt idx="291">
                  <c:v>0.26360122434603</c:v>
                </c:pt>
                <c:pt idx="292">
                  <c:v>0.26361794709546</c:v>
                </c:pt>
                <c:pt idx="293">
                  <c:v>0.263634923062762</c:v>
                </c:pt>
                <c:pt idx="294">
                  <c:v>0.263652156059945</c:v>
                </c:pt>
                <c:pt idx="295">
                  <c:v>0.263669649955723</c:v>
                </c:pt>
                <c:pt idx="296">
                  <c:v>0.263687408676339</c:v>
                </c:pt>
                <c:pt idx="297">
                  <c:v>0.263705436206401</c:v>
                </c:pt>
                <c:pt idx="298">
                  <c:v>0.263723736589723</c:v>
                </c:pt>
                <c:pt idx="299">
                  <c:v>0.263742313930184</c:v>
                </c:pt>
                <c:pt idx="300">
                  <c:v>0.263761172392601</c:v>
                </c:pt>
                <c:pt idx="301">
                  <c:v>0.2637803162036</c:v>
                </c:pt>
                <c:pt idx="302">
                  <c:v>0.263799749652518</c:v>
                </c:pt>
                <c:pt idx="303">
                  <c:v>0.263819477092304</c:v>
                </c:pt>
                <c:pt idx="304">
                  <c:v>0.26383950294043</c:v>
                </c:pt>
                <c:pt idx="305">
                  <c:v>0.263859831679835</c:v>
                </c:pt>
                <c:pt idx="306">
                  <c:v>0.263880467859851</c:v>
                </c:pt>
                <c:pt idx="307">
                  <c:v>0.263901416097159</c:v>
                </c:pt>
                <c:pt idx="308">
                  <c:v>0.263922681076777</c:v>
                </c:pt>
                <c:pt idx="309">
                  <c:v>0.26394426755301</c:v>
                </c:pt>
                <c:pt idx="310">
                  <c:v>0.263966180350469</c:v>
                </c:pt>
                <c:pt idx="311">
                  <c:v>0.263988424365055</c:v>
                </c:pt>
                <c:pt idx="312">
                  <c:v>0.264011004565</c:v>
                </c:pt>
                <c:pt idx="313">
                  <c:v>0.264033925991891</c:v>
                </c:pt>
                <c:pt idx="314">
                  <c:v>0.264057193761713</c:v>
                </c:pt>
                <c:pt idx="315">
                  <c:v>0.26408081306592</c:v>
                </c:pt>
                <c:pt idx="316">
                  <c:v>0.2641047891725</c:v>
                </c:pt>
                <c:pt idx="317">
                  <c:v>0.264129127427073</c:v>
                </c:pt>
                <c:pt idx="318">
                  <c:v>0.264153833253992</c:v>
                </c:pt>
                <c:pt idx="319">
                  <c:v>0.264178912157459</c:v>
                </c:pt>
                <c:pt idx="320">
                  <c:v>0.264204369722655</c:v>
                </c:pt>
                <c:pt idx="321">
                  <c:v>0.264230211616896</c:v>
                </c:pt>
                <c:pt idx="322">
                  <c:v>0.264256443590792</c:v>
                </c:pt>
                <c:pt idx="323">
                  <c:v>0.264283071479418</c:v>
                </c:pt>
                <c:pt idx="324">
                  <c:v>0.264310101203516</c:v>
                </c:pt>
                <c:pt idx="325">
                  <c:v>0.264337538770693</c:v>
                </c:pt>
                <c:pt idx="326">
                  <c:v>0.264365390276656</c:v>
                </c:pt>
                <c:pt idx="327">
                  <c:v>0.264393661906442</c:v>
                </c:pt>
                <c:pt idx="328">
                  <c:v>0.264422359935674</c:v>
                </c:pt>
                <c:pt idx="329">
                  <c:v>0.264451490731835</c:v>
                </c:pt>
                <c:pt idx="330">
                  <c:v>0.264481060755557</c:v>
                </c:pt>
                <c:pt idx="331">
                  <c:v>0.264511076561916</c:v>
                </c:pt>
                <c:pt idx="332">
                  <c:v>0.264541544801757</c:v>
                </c:pt>
                <c:pt idx="333">
                  <c:v>0.264572472223031</c:v>
                </c:pt>
                <c:pt idx="334">
                  <c:v>0.264603865672146</c:v>
                </c:pt>
                <c:pt idx="335">
                  <c:v>0.264635732095331</c:v>
                </c:pt>
                <c:pt idx="336">
                  <c:v>0.264668078540039</c:v>
                </c:pt>
                <c:pt idx="337">
                  <c:v>0.26470091215633</c:v>
                </c:pt>
                <c:pt idx="338">
                  <c:v>0.264734240198307</c:v>
                </c:pt>
                <c:pt idx="339">
                  <c:v>0.264768070025551</c:v>
                </c:pt>
                <c:pt idx="340">
                  <c:v>0.264802409104571</c:v>
                </c:pt>
                <c:pt idx="341">
                  <c:v>0.264837265010281</c:v>
                </c:pt>
                <c:pt idx="342">
                  <c:v>0.2648726454275</c:v>
                </c:pt>
                <c:pt idx="343">
                  <c:v>0.264908558152448</c:v>
                </c:pt>
                <c:pt idx="344">
                  <c:v>0.26494501109428</c:v>
                </c:pt>
                <c:pt idx="345">
                  <c:v>0.264982012276635</c:v>
                </c:pt>
                <c:pt idx="346">
                  <c:v>0.265019569839195</c:v>
                </c:pt>
                <c:pt idx="347">
                  <c:v>0.265057692039265</c:v>
                </c:pt>
                <c:pt idx="348">
                  <c:v>0.265096387253386</c:v>
                </c:pt>
                <c:pt idx="349">
                  <c:v>0.265135663978945</c:v>
                </c:pt>
                <c:pt idx="350">
                  <c:v>0.265175530835811</c:v>
                </c:pt>
                <c:pt idx="351">
                  <c:v>0.265215996568008</c:v>
                </c:pt>
                <c:pt idx="352">
                  <c:v>0.265257070045376</c:v>
                </c:pt>
                <c:pt idx="353">
                  <c:v>0.265298760265276</c:v>
                </c:pt>
                <c:pt idx="354">
                  <c:v>0.265341076354304</c:v>
                </c:pt>
                <c:pt idx="355">
                  <c:v>0.265384027570023</c:v>
                </c:pt>
                <c:pt idx="356">
                  <c:v>0.265427623302722</c:v>
                </c:pt>
                <c:pt idx="357">
                  <c:v>0.265471873077186</c:v>
                </c:pt>
                <c:pt idx="358">
                  <c:v>0.265516786554495</c:v>
                </c:pt>
                <c:pt idx="359">
                  <c:v>0.26556237353383</c:v>
                </c:pt>
                <c:pt idx="360">
                  <c:v>0.265608643954315</c:v>
                </c:pt>
                <c:pt idx="361">
                  <c:v>0.265655607896866</c:v>
                </c:pt>
                <c:pt idx="362">
                  <c:v>0.265703275586063</c:v>
                </c:pt>
                <c:pt idx="363">
                  <c:v>0.265751657392048</c:v>
                </c:pt>
                <c:pt idx="364">
                  <c:v>0.265800763832438</c:v>
                </c:pt>
                <c:pt idx="365">
                  <c:v>0.265850605574251</c:v>
                </c:pt>
                <c:pt idx="366">
                  <c:v>0.265901193435875</c:v>
                </c:pt>
                <c:pt idx="367">
                  <c:v>0.265952538389035</c:v>
                </c:pt>
                <c:pt idx="368">
                  <c:v>0.266004651560784</c:v>
                </c:pt>
                <c:pt idx="369">
                  <c:v>0.266057544235526</c:v>
                </c:pt>
                <c:pt idx="370">
                  <c:v>0.266111227857048</c:v>
                </c:pt>
                <c:pt idx="371">
                  <c:v>0.266165714030578</c:v>
                </c:pt>
                <c:pt idx="372">
                  <c:v>0.26622101452486</c:v>
                </c:pt>
                <c:pt idx="373">
                  <c:v>0.266277141274256</c:v>
                </c:pt>
                <c:pt idx="374">
                  <c:v>0.266334106380858</c:v>
                </c:pt>
                <c:pt idx="375">
                  <c:v>0.266391922116628</c:v>
                </c:pt>
                <c:pt idx="376">
                  <c:v>0.266450600925564</c:v>
                </c:pt>
                <c:pt idx="377">
                  <c:v>0.266510155425867</c:v>
                </c:pt>
                <c:pt idx="378">
                  <c:v>0.266570598412151</c:v>
                </c:pt>
                <c:pt idx="379">
                  <c:v>0.266631942857656</c:v>
                </c:pt>
                <c:pt idx="380">
                  <c:v>0.266694201916491</c:v>
                </c:pt>
                <c:pt idx="381">
                  <c:v>0.266757388925897</c:v>
                </c:pt>
                <c:pt idx="382">
                  <c:v>0.266821517408521</c:v>
                </c:pt>
                <c:pt idx="383">
                  <c:v>0.266886601074723</c:v>
                </c:pt>
                <c:pt idx="384">
                  <c:v>0.266952653824886</c:v>
                </c:pt>
                <c:pt idx="385">
                  <c:v>0.26701968975177</c:v>
                </c:pt>
                <c:pt idx="386">
                  <c:v>0.267087723142867</c:v>
                </c:pt>
                <c:pt idx="387">
                  <c:v>0.267156768482765</c:v>
                </c:pt>
                <c:pt idx="388">
                  <c:v>0.267226840455574</c:v>
                </c:pt>
                <c:pt idx="389">
                  <c:v>0.267297953947319</c:v>
                </c:pt>
                <c:pt idx="390">
                  <c:v>0.267370124048388</c:v>
                </c:pt>
                <c:pt idx="391">
                  <c:v>0.267443366055986</c:v>
                </c:pt>
                <c:pt idx="392">
                  <c:v>0.267517695476607</c:v>
                </c:pt>
                <c:pt idx="393">
                  <c:v>0.267593128028525</c:v>
                </c:pt>
                <c:pt idx="394">
                  <c:v>0.267669679644312</c:v>
                </c:pt>
                <c:pt idx="395">
                  <c:v>0.26774736647335</c:v>
                </c:pt>
                <c:pt idx="396">
                  <c:v>0.267826204884393</c:v>
                </c:pt>
                <c:pt idx="397">
                  <c:v>0.267906211468115</c:v>
                </c:pt>
                <c:pt idx="398">
                  <c:v>0.267987403039702</c:v>
                </c:pt>
                <c:pt idx="399">
                  <c:v>0.268069796641435</c:v>
                </c:pt>
                <c:pt idx="400">
                  <c:v>0.268153409545313</c:v>
                </c:pt>
                <c:pt idx="401">
                  <c:v>0.26823825925567</c:v>
                </c:pt>
                <c:pt idx="402">
                  <c:v>0.268324363511827</c:v>
                </c:pt>
                <c:pt idx="403">
                  <c:v>0.268411740290736</c:v>
                </c:pt>
                <c:pt idx="404">
                  <c:v>0.268500407809671</c:v>
                </c:pt>
                <c:pt idx="405">
                  <c:v>0.26859038452889</c:v>
                </c:pt>
                <c:pt idx="406">
                  <c:v>0.268681689154358</c:v>
                </c:pt>
                <c:pt idx="407">
                  <c:v>0.268774340640436</c:v>
                </c:pt>
                <c:pt idx="408">
                  <c:v>0.268868358192623</c:v>
                </c:pt>
                <c:pt idx="409">
                  <c:v>0.26896376127028</c:v>
                </c:pt>
                <c:pt idx="410">
                  <c:v>0.26906056958938</c:v>
                </c:pt>
                <c:pt idx="411">
                  <c:v>0.269158803125267</c:v>
                </c:pt>
                <c:pt idx="412">
                  <c:v>0.269258482115419</c:v>
                </c:pt>
                <c:pt idx="413">
                  <c:v>0.269359627062227</c:v>
                </c:pt>
                <c:pt idx="414">
                  <c:v>0.269462258735775</c:v>
                </c:pt>
                <c:pt idx="415">
                  <c:v>0.269566398176635</c:v>
                </c:pt>
                <c:pt idx="416">
                  <c:v>0.269672066698661</c:v>
                </c:pt>
                <c:pt idx="417">
                  <c:v>0.269779285891794</c:v>
                </c:pt>
                <c:pt idx="418">
                  <c:v>0.269888077624879</c:v>
                </c:pt>
                <c:pt idx="419">
                  <c:v>0.269998464048455</c:v>
                </c:pt>
                <c:pt idx="420">
                  <c:v>0.2701104675976</c:v>
                </c:pt>
                <c:pt idx="421">
                  <c:v>0.27022411099473</c:v>
                </c:pt>
                <c:pt idx="422">
                  <c:v>0.270339417252424</c:v>
                </c:pt>
                <c:pt idx="423">
                  <c:v>0.270456409676235</c:v>
                </c:pt>
                <c:pt idx="424">
                  <c:v>0.270575111867523</c:v>
                </c:pt>
                <c:pt idx="425">
                  <c:v>0.270695547726258</c:v>
                </c:pt>
                <c:pt idx="426">
                  <c:v>0.270817741453837</c:v>
                </c:pt>
                <c:pt idx="427">
                  <c:v>0.27094171755589</c:v>
                </c:pt>
                <c:pt idx="428">
                  <c:v>0.271067500845084</c:v>
                </c:pt>
                <c:pt idx="429">
                  <c:v>0.271195116443912</c:v>
                </c:pt>
                <c:pt idx="430">
                  <c:v>0.271324589787491</c:v>
                </c:pt>
                <c:pt idx="431">
                  <c:v>0.271455946626312</c:v>
                </c:pt>
                <c:pt idx="432">
                  <c:v>0.271589213029042</c:v>
                </c:pt>
                <c:pt idx="433">
                  <c:v>0.271724415385234</c:v>
                </c:pt>
                <c:pt idx="434">
                  <c:v>0.271861580408096</c:v>
                </c:pt>
                <c:pt idx="435">
                  <c:v>0.272000735137195</c:v>
                </c:pt>
                <c:pt idx="436">
                  <c:v>0.272141906941159</c:v>
                </c:pt>
                <c:pt idx="437">
                  <c:v>0.272285123520365</c:v>
                </c:pt>
                <c:pt idx="438">
                  <c:v>0.272430412909596</c:v>
                </c:pt>
                <c:pt idx="439">
                  <c:v>0.272577803480683</c:v>
                </c:pt>
                <c:pt idx="440">
                  <c:v>0.27272732394511</c:v>
                </c:pt>
                <c:pt idx="441">
                  <c:v>0.272879003356609</c:v>
                </c:pt>
                <c:pt idx="442">
                  <c:v>0.273032871113705</c:v>
                </c:pt>
                <c:pt idx="443">
                  <c:v>0.273188956962252</c:v>
                </c:pt>
                <c:pt idx="444">
                  <c:v>0.273347290997912</c:v>
                </c:pt>
                <c:pt idx="445">
                  <c:v>0.273507903668626</c:v>
                </c:pt>
                <c:pt idx="446">
                  <c:v>0.273670825777016</c:v>
                </c:pt>
                <c:pt idx="447">
                  <c:v>0.273836088482768</c:v>
                </c:pt>
                <c:pt idx="448">
                  <c:v>0.274003723304976</c:v>
                </c:pt>
                <c:pt idx="449">
                  <c:v>0.274173762124411</c:v>
                </c:pt>
                <c:pt idx="450">
                  <c:v>0.274346237185783</c:v>
                </c:pt>
                <c:pt idx="451">
                  <c:v>0.274521181099922</c:v>
                </c:pt>
                <c:pt idx="452">
                  <c:v>0.274698626845912</c:v>
                </c:pt>
                <c:pt idx="453">
                  <c:v>0.274878607773186</c:v>
                </c:pt>
                <c:pt idx="454">
                  <c:v>0.275061157603533</c:v>
                </c:pt>
                <c:pt idx="455">
                  <c:v>0.275246310433079</c:v>
                </c:pt>
                <c:pt idx="456">
                  <c:v>0.275434100734162</c:v>
                </c:pt>
                <c:pt idx="457">
                  <c:v>0.27562456335718</c:v>
                </c:pt>
                <c:pt idx="458">
                  <c:v>0.275817733532332</c:v>
                </c:pt>
                <c:pt idx="459">
                  <c:v>0.276013646871323</c:v>
                </c:pt>
                <c:pt idx="460">
                  <c:v>0.276212339368952</c:v>
                </c:pt>
                <c:pt idx="461">
                  <c:v>0.276413847404644</c:v>
                </c:pt>
                <c:pt idx="462">
                  <c:v>0.276618207743889</c:v>
                </c:pt>
                <c:pt idx="463">
                  <c:v>0.276825457539604</c:v>
                </c:pt>
                <c:pt idx="464">
                  <c:v>0.277035634333378</c:v>
                </c:pt>
                <c:pt idx="465">
                  <c:v>0.277248776056657</c:v>
                </c:pt>
                <c:pt idx="466">
                  <c:v>0.277464921031795</c:v>
                </c:pt>
                <c:pt idx="467">
                  <c:v>0.277684107973023</c:v>
                </c:pt>
                <c:pt idx="468">
                  <c:v>0.277906375987306</c:v>
                </c:pt>
                <c:pt idx="469">
                  <c:v>0.278131764575086</c:v>
                </c:pt>
                <c:pt idx="470">
                  <c:v>0.278360313630918</c:v>
                </c:pt>
                <c:pt idx="471">
                  <c:v>0.278592063443965</c:v>
                </c:pt>
                <c:pt idx="472">
                  <c:v>0.278827054698402</c:v>
                </c:pt>
                <c:pt idx="473">
                  <c:v>0.279065328473654</c:v>
                </c:pt>
                <c:pt idx="474">
                  <c:v>0.279306926244535</c:v>
                </c:pt>
                <c:pt idx="475">
                  <c:v>0.279551889881222</c:v>
                </c:pt>
                <c:pt idx="476">
                  <c:v>0.279800261649109</c:v>
                </c:pt>
                <c:pt idx="477">
                  <c:v>0.280052084208488</c:v>
                </c:pt>
                <c:pt idx="478">
                  <c:v>0.28030740061411</c:v>
                </c:pt>
                <c:pt idx="479">
                  <c:v>0.280566254314559</c:v>
                </c:pt>
                <c:pt idx="480">
                  <c:v>0.280828689151475</c:v>
                </c:pt>
                <c:pt idx="481">
                  <c:v>0.281094749358614</c:v>
                </c:pt>
                <c:pt idx="482">
                  <c:v>0.281364479560734</c:v>
                </c:pt>
                <c:pt idx="483">
                  <c:v>0.28163792477229</c:v>
                </c:pt>
                <c:pt idx="484">
                  <c:v>0.281915130395967</c:v>
                </c:pt>
                <c:pt idx="485">
                  <c:v>0.282196142220998</c:v>
                </c:pt>
                <c:pt idx="486">
                  <c:v>0.282481006421311</c:v>
                </c:pt>
                <c:pt idx="487">
                  <c:v>0.282769769553459</c:v>
                </c:pt>
                <c:pt idx="488">
                  <c:v>0.28306247855435</c:v>
                </c:pt>
                <c:pt idx="489">
                  <c:v>0.283359180738766</c:v>
                </c:pt>
                <c:pt idx="490">
                  <c:v>0.283659923796663</c:v>
                </c:pt>
                <c:pt idx="491">
                  <c:v>0.283964755790242</c:v>
                </c:pt>
                <c:pt idx="492">
                  <c:v>0.284273725150785</c:v>
                </c:pt>
                <c:pt idx="493">
                  <c:v>0.284586880675283</c:v>
                </c:pt>
                <c:pt idx="494">
                  <c:v>0.284904271522776</c:v>
                </c:pt>
                <c:pt idx="495">
                  <c:v>0.285225947210483</c:v>
                </c:pt>
                <c:pt idx="496">
                  <c:v>0.285551957609657</c:v>
                </c:pt>
                <c:pt idx="497">
                  <c:v>0.285882352941176</c:v>
                </c:pt>
                <c:pt idx="498">
                  <c:v>0.286212165736115</c:v>
                </c:pt>
                <c:pt idx="499">
                  <c:v>0.286546331595736</c:v>
                </c:pt>
                <c:pt idx="500">
                  <c:v>0.286884899498758</c:v>
                </c:pt>
                <c:pt idx="501">
                  <c:v>0.287227918734138</c:v>
                </c:pt>
                <c:pt idx="502">
                  <c:v>0.287575438895707</c:v>
                </c:pt>
                <c:pt idx="503">
                  <c:v>0.287927509876496</c:v>
                </c:pt>
                <c:pt idx="504">
                  <c:v>0.288284181862795</c:v>
                </c:pt>
                <c:pt idx="505">
                  <c:v>0.288645505327933</c:v>
                </c:pt>
                <c:pt idx="506">
                  <c:v>0.289011531025752</c:v>
                </c:pt>
                <c:pt idx="507">
                  <c:v>0.289382309983774</c:v>
                </c:pt>
                <c:pt idx="508">
                  <c:v>0.289757893496077</c:v>
                </c:pt>
                <c:pt idx="509">
                  <c:v>0.290138333115859</c:v>
                </c:pt>
                <c:pt idx="510">
                  <c:v>0.290523680647659</c:v>
                </c:pt>
                <c:pt idx="511">
                  <c:v>0.290913988139278</c:v>
                </c:pt>
                <c:pt idx="512">
                  <c:v>0.291309307873359</c:v>
                </c:pt>
                <c:pt idx="513">
                  <c:v>0.291709692358626</c:v>
                </c:pt>
                <c:pt idx="514">
                  <c:v>0.292115194320788</c:v>
                </c:pt>
                <c:pt idx="515">
                  <c:v>0.292525866693082</c:v>
                </c:pt>
                <c:pt idx="516">
                  <c:v>0.292941762606461</c:v>
                </c:pt>
                <c:pt idx="517">
                  <c:v>0.293362935379441</c:v>
                </c:pt>
                <c:pt idx="518">
                  <c:v>0.293789438507537</c:v>
                </c:pt>
                <c:pt idx="519">
                  <c:v>0.294221325652381</c:v>
                </c:pt>
                <c:pt idx="520">
                  <c:v>0.294658650630405</c:v>
                </c:pt>
                <c:pt idx="521">
                  <c:v>0.295101467401175</c:v>
                </c:pt>
                <c:pt idx="522">
                  <c:v>0.295549830055318</c:v>
                </c:pt>
                <c:pt idx="523">
                  <c:v>0.296003792802062</c:v>
                </c:pt>
                <c:pt idx="524">
                  <c:v>0.296463409956356</c:v>
                </c:pt>
                <c:pt idx="525">
                  <c:v>0.296928735925607</c:v>
                </c:pt>
                <c:pt idx="526">
                  <c:v>0.29739982519598</c:v>
                </c:pt>
                <c:pt idx="527">
                  <c:v>0.2978767323183</c:v>
                </c:pt>
                <c:pt idx="528">
                  <c:v>0.298359511893515</c:v>
                </c:pt>
                <c:pt idx="529">
                  <c:v>0.298848218557741</c:v>
                </c:pt>
                <c:pt idx="530">
                  <c:v>0.299342906966873</c:v>
                </c:pt>
                <c:pt idx="531">
                  <c:v>0.299843631780752</c:v>
                </c:pt>
                <c:pt idx="532">
                  <c:v>0.300350447646909</c:v>
                </c:pt>
                <c:pt idx="533">
                  <c:v>0.300863409183846</c:v>
                </c:pt>
                <c:pt idx="534">
                  <c:v>0.301382570963869</c:v>
                </c:pt>
                <c:pt idx="535">
                  <c:v>0.301907987495482</c:v>
                </c:pt>
                <c:pt idx="536">
                  <c:v>0.302439713205326</c:v>
                </c:pt>
                <c:pt idx="537">
                  <c:v>0.30297780241964</c:v>
                </c:pt>
                <c:pt idx="538">
                  <c:v>0.303522309345276</c:v>
                </c:pt>
                <c:pt idx="539">
                  <c:v>0.30407328805025</c:v>
                </c:pt>
                <c:pt idx="540">
                  <c:v>0.304630792443831</c:v>
                </c:pt>
                <c:pt idx="541">
                  <c:v>0.30519487625615</c:v>
                </c:pt>
                <c:pt idx="542">
                  <c:v>0.305765593017351</c:v>
                </c:pt>
                <c:pt idx="543">
                  <c:v>0.306342996036266</c:v>
                </c:pt>
                <c:pt idx="544">
                  <c:v>0.306927138378627</c:v>
                </c:pt>
                <c:pt idx="545">
                  <c:v>0.307518072844805</c:v>
                </c:pt>
                <c:pt idx="546">
                  <c:v>0.308115851947067</c:v>
                </c:pt>
                <c:pt idx="547">
                  <c:v>0.308720527886386</c:v>
                </c:pt>
                <c:pt idx="548">
                  <c:v>0.30933215252876</c:v>
                </c:pt>
                <c:pt idx="549">
                  <c:v>0.309950777381074</c:v>
                </c:pt>
                <c:pt idx="550">
                  <c:v>0.310576453566488</c:v>
                </c:pt>
                <c:pt idx="551">
                  <c:v>0.311209231799386</c:v>
                </c:pt>
                <c:pt idx="552">
                  <c:v>0.311849162359832</c:v>
                </c:pt>
                <c:pt idx="553">
                  <c:v>0.312496295067581</c:v>
                </c:pt>
                <c:pt idx="554">
                  <c:v>0.313150679255655</c:v>
                </c:pt>
                <c:pt idx="555">
                  <c:v>0.313812363743439</c:v>
                </c:pt>
                <c:pt idx="556">
                  <c:v>0.314481396809365</c:v>
                </c:pt>
                <c:pt idx="557">
                  <c:v>0.31515782616313</c:v>
                </c:pt>
                <c:pt idx="558">
                  <c:v>0.315841698917508</c:v>
                </c:pt>
                <c:pt idx="559">
                  <c:v>0.316533061559712</c:v>
                </c:pt>
                <c:pt idx="560">
                  <c:v>0.317231959922361</c:v>
                </c:pt>
                <c:pt idx="561">
                  <c:v>0.31793843915403</c:v>
                </c:pt>
                <c:pt idx="562">
                  <c:v>0.31865254368939</c:v>
                </c:pt>
                <c:pt idx="563">
                  <c:v>0.31937431721898</c:v>
                </c:pt>
                <c:pt idx="564">
                  <c:v>0.320103802658567</c:v>
                </c:pt>
                <c:pt idx="565">
                  <c:v>0.320841042118179</c:v>
                </c:pt>
                <c:pt idx="566">
                  <c:v>0.321586076870734</c:v>
                </c:pt>
                <c:pt idx="567">
                  <c:v>0.322338947320352</c:v>
                </c:pt>
                <c:pt idx="568">
                  <c:v>0.323099692970333</c:v>
                </c:pt>
                <c:pt idx="569">
                  <c:v>0.323868352390816</c:v>
                </c:pt>
                <c:pt idx="570">
                  <c:v>0.324644963186107</c:v>
                </c:pt>
                <c:pt idx="571">
                  <c:v>0.32542956196177</c:v>
                </c:pt>
                <c:pt idx="572">
                  <c:v>0.326222184291394</c:v>
                </c:pt>
                <c:pt idx="573">
                  <c:v>0.32702286468315</c:v>
                </c:pt>
                <c:pt idx="574">
                  <c:v>0.32783163654606</c:v>
                </c:pt>
                <c:pt idx="575">
                  <c:v>0.328648532156104</c:v>
                </c:pt>
                <c:pt idx="576">
                  <c:v>0.329473582622082</c:v>
                </c:pt>
                <c:pt idx="577">
                  <c:v>0.330306817851311</c:v>
                </c:pt>
                <c:pt idx="578">
                  <c:v>0.331148266515177</c:v>
                </c:pt>
                <c:pt idx="579">
                  <c:v>0.331997956014537</c:v>
                </c:pt>
                <c:pt idx="580">
                  <c:v>0.332855912445003</c:v>
                </c:pt>
                <c:pt idx="581">
                  <c:v>0.333722160562144</c:v>
                </c:pt>
                <c:pt idx="582">
                  <c:v>0.334596723746625</c:v>
                </c:pt>
                <c:pt idx="583">
                  <c:v>0.335479623969299</c:v>
                </c:pt>
                <c:pt idx="584">
                  <c:v>0.336370881756279</c:v>
                </c:pt>
                <c:pt idx="585">
                  <c:v>0.33727051615403</c:v>
                </c:pt>
                <c:pt idx="586">
                  <c:v>0.338178544694507</c:v>
                </c:pt>
                <c:pt idx="587">
                  <c:v>0.339094983360336</c:v>
                </c:pt>
                <c:pt idx="588">
                  <c:v>0.340019846550113</c:v>
                </c:pt>
                <c:pt idx="589">
                  <c:v>0.340953147043828</c:v>
                </c:pt>
                <c:pt idx="590">
                  <c:v>0.341894895968432</c:v>
                </c:pt>
                <c:pt idx="591">
                  <c:v>0.3428451027636</c:v>
                </c:pt>
                <c:pt idx="592">
                  <c:v>0.343803775147722</c:v>
                </c:pt>
                <c:pt idx="593">
                  <c:v>0.344770919084129</c:v>
                </c:pt>
                <c:pt idx="594">
                  <c:v>0.345746538747623</c:v>
                </c:pt>
                <c:pt idx="595">
                  <c:v>0.346730636491311</c:v>
                </c:pt>
                <c:pt idx="596">
                  <c:v>0.347723212813809</c:v>
                </c:pt>
                <c:pt idx="597">
                  <c:v>0.348724266326814</c:v>
                </c:pt>
                <c:pt idx="598">
                  <c:v>0.349733793723123</c:v>
                </c:pt>
                <c:pt idx="599">
                  <c:v>0.350751789745109</c:v>
                </c:pt>
                <c:pt idx="600">
                  <c:v>0.351778247153678</c:v>
                </c:pt>
                <c:pt idx="601">
                  <c:v>0.352975494977319</c:v>
                </c:pt>
                <c:pt idx="602">
                  <c:v>0.354323976137495</c:v>
                </c:pt>
                <c:pt idx="603">
                  <c:v>0.35575736079567</c:v>
                </c:pt>
                <c:pt idx="604">
                  <c:v>0.357544347511113</c:v>
                </c:pt>
                <c:pt idx="605">
                  <c:v>0.359345483316365</c:v>
                </c:pt>
                <c:pt idx="606">
                  <c:v>0.361160734927334</c:v>
                </c:pt>
                <c:pt idx="607">
                  <c:v>0.362990065382822</c:v>
                </c:pt>
                <c:pt idx="608">
                  <c:v>0.364833434001208</c:v>
                </c:pt>
                <c:pt idx="609">
                  <c:v>0.366690796338611</c:v>
                </c:pt>
                <c:pt idx="610">
                  <c:v>0.368562104148473</c:v>
                </c:pt>
                <c:pt idx="611">
                  <c:v>0.370447305342753</c:v>
                </c:pt>
                <c:pt idx="612">
                  <c:v>0.372346343954698</c:v>
                </c:pt>
                <c:pt idx="613">
                  <c:v>0.374259160103321</c:v>
                </c:pt>
                <c:pt idx="614">
                  <c:v>0.376185689959621</c:v>
                </c:pt>
                <c:pt idx="615">
                  <c:v>0.378125865714599</c:v>
                </c:pt>
                <c:pt idx="616">
                  <c:v>0.380079615549184</c:v>
                </c:pt>
                <c:pt idx="617">
                  <c:v>0.382046863606077</c:v>
                </c:pt>
                <c:pt idx="618">
                  <c:v>0.384027529963592</c:v>
                </c:pt>
                <c:pt idx="619">
                  <c:v>0.386021530611585</c:v>
                </c:pt>
                <c:pt idx="620">
                  <c:v>0.388028777429498</c:v>
                </c:pt>
                <c:pt idx="621">
                  <c:v>0.390049178166561</c:v>
                </c:pt>
                <c:pt idx="622">
                  <c:v>0.392082636424303</c:v>
                </c:pt>
                <c:pt idx="623">
                  <c:v>0.394129051641283</c:v>
                </c:pt>
                <c:pt idx="624">
                  <c:v>0.396188319080245</c:v>
                </c:pt>
                <c:pt idx="625">
                  <c:v>0.398260329817629</c:v>
                </c:pt>
                <c:pt idx="626">
                  <c:v>0.400344970735594</c:v>
                </c:pt>
                <c:pt idx="627">
                  <c:v>0.40244212451651</c:v>
                </c:pt>
                <c:pt idx="628">
                  <c:v>0.404551669640034</c:v>
                </c:pt>
                <c:pt idx="629">
                  <c:v>0.406673480382786</c:v>
                </c:pt>
                <c:pt idx="630">
                  <c:v>0.408807426820674</c:v>
                </c:pt>
                <c:pt idx="631">
                  <c:v>0.410953374833918</c:v>
                </c:pt>
                <c:pt idx="632">
                  <c:v>0.413111186114806</c:v>
                </c:pt>
                <c:pt idx="633">
                  <c:v>0.415280718178201</c:v>
                </c:pt>
                <c:pt idx="634">
                  <c:v>0.41746182437488</c:v>
                </c:pt>
                <c:pt idx="635">
                  <c:v>0.419654353907682</c:v>
                </c:pt>
                <c:pt idx="636">
                  <c:v>0.421858151850538</c:v>
                </c:pt>
                <c:pt idx="637">
                  <c:v>0.424073059170377</c:v>
                </c:pt>
                <c:pt idx="638">
                  <c:v>0.42629891275195</c:v>
                </c:pt>
                <c:pt idx="639">
                  <c:v>0.42853554542558</c:v>
                </c:pt>
                <c:pt idx="640">
                  <c:v>0.430782785997873</c:v>
                </c:pt>
                <c:pt idx="641">
                  <c:v>0.433040459285359</c:v>
                </c:pt>
                <c:pt idx="642">
                  <c:v>0.435308386151154</c:v>
                </c:pt>
                <c:pt idx="643">
                  <c:v>0.437586383544541</c:v>
                </c:pt>
                <c:pt idx="644">
                  <c:v>0.439874264543567</c:v>
                </c:pt>
                <c:pt idx="645">
                  <c:v>0.442171838400611</c:v>
                </c:pt>
                <c:pt idx="646">
                  <c:v>0.444478910590919</c:v>
                </c:pt>
                <c:pt idx="647">
                  <c:v>0.446795282864105</c:v>
                </c:pt>
                <c:pt idx="648">
                  <c:v>0.449120753298613</c:v>
                </c:pt>
                <c:pt idx="649">
                  <c:v>0.451455116359102</c:v>
                </c:pt>
                <c:pt idx="650">
                  <c:v>0.453798162956772</c:v>
                </c:pt>
                <c:pt idx="651">
                  <c:v>0.456149680512555</c:v>
                </c:pt>
                <c:pt idx="652">
                  <c:v>0.458509453023197</c:v>
                </c:pt>
                <c:pt idx="653">
                  <c:v>0.460877261130167</c:v>
                </c:pt>
                <c:pt idx="654">
                  <c:v>0.463252882191357</c:v>
                </c:pt>
                <c:pt idx="655">
                  <c:v>0.465636090355567</c:v>
                </c:pt>
                <c:pt idx="656">
                  <c:v>0.468026656639689</c:v>
                </c:pt>
                <c:pt idx="657">
                  <c:v>0.470424349008566</c:v>
                </c:pt>
                <c:pt idx="658">
                  <c:v>0.472828932457489</c:v>
                </c:pt>
                <c:pt idx="659">
                  <c:v>0.475240169097242</c:v>
                </c:pt>
                <c:pt idx="660">
                  <c:v>0.477657818241669</c:v>
                </c:pt>
                <c:pt idx="661">
                  <c:v>0.480081636497694</c:v>
                </c:pt>
                <c:pt idx="662">
                  <c:v>0.482511377857707</c:v>
                </c:pt>
                <c:pt idx="663">
                  <c:v>0.484946793794283</c:v>
                </c:pt>
                <c:pt idx="664">
                  <c:v>0.487387633357138</c:v>
                </c:pt>
                <c:pt idx="665">
                  <c:v>0.489833643272257</c:v>
                </c:pt>
                <c:pt idx="666">
                  <c:v>0.492284568043098</c:v>
                </c:pt>
                <c:pt idx="667">
                  <c:v>0.494740150053816</c:v>
                </c:pt>
                <c:pt idx="668">
                  <c:v>0.49720012967441</c:v>
                </c:pt>
                <c:pt idx="669">
                  <c:v>0.499664245367689</c:v>
                </c:pt>
                <c:pt idx="670">
                  <c:v>0.502132233798001</c:v>
                </c:pt>
                <c:pt idx="671">
                  <c:v>0.504603829941605</c:v>
                </c:pt>
                <c:pt idx="672">
                  <c:v>0.507078767198587</c:v>
                </c:pt>
                <c:pt idx="673">
                  <c:v>0.509556777506235</c:v>
                </c:pt>
                <c:pt idx="674">
                  <c:v>0.512037591453803</c:v>
                </c:pt>
                <c:pt idx="675">
                  <c:v>0.514520938398454</c:v>
                </c:pt>
                <c:pt idx="676">
                  <c:v>0.517006546582426</c:v>
                </c:pt>
                <c:pt idx="677">
                  <c:v>0.519494143251191</c:v>
                </c:pt>
                <c:pt idx="678">
                  <c:v>0.521983454772564</c:v>
                </c:pt>
                <c:pt idx="679">
                  <c:v>0.524474206756629</c:v>
                </c:pt>
                <c:pt idx="680">
                  <c:v>0.526966124176372</c:v>
                </c:pt>
                <c:pt idx="681">
                  <c:v>0.529458931488923</c:v>
                </c:pt>
                <c:pt idx="682">
                  <c:v>0.531952352757271</c:v>
                </c:pt>
                <c:pt idx="683">
                  <c:v>0.534446111772358</c:v>
                </c:pt>
                <c:pt idx="684">
                  <c:v>0.536939932175436</c:v>
                </c:pt>
                <c:pt idx="685">
                  <c:v>0.539433537580519</c:v>
                </c:pt>
                <c:pt idx="686">
                  <c:v>0.541926651696945</c:v>
                </c:pt>
                <c:pt idx="687">
                  <c:v>0.54441899845177</c:v>
                </c:pt>
                <c:pt idx="688">
                  <c:v>0.546910302111994</c:v>
                </c:pt>
                <c:pt idx="689">
                  <c:v>0.549400287406461</c:v>
                </c:pt>
                <c:pt idx="690">
                  <c:v>0.551888679647322</c:v>
                </c:pt>
                <c:pt idx="691">
                  <c:v>0.554375204850955</c:v>
                </c:pt>
                <c:pt idx="692">
                  <c:v>0.556859589858218</c:v>
                </c:pt>
                <c:pt idx="693">
                  <c:v>0.559341562453936</c:v>
                </c:pt>
                <c:pt idx="694">
                  <c:v>0.561820851485497</c:v>
                </c:pt>
                <c:pt idx="695">
                  <c:v>0.564297186980454</c:v>
                </c:pt>
                <c:pt idx="696">
                  <c:v>0.566770300263062</c:v>
                </c:pt>
                <c:pt idx="697">
                  <c:v>0.569239924069542</c:v>
                </c:pt>
                <c:pt idx="698">
                  <c:v>0.571705792662109</c:v>
                </c:pt>
                <c:pt idx="699">
                  <c:v>0.574167641941521</c:v>
                </c:pt>
                <c:pt idx="700">
                  <c:v>0.576625209558198</c:v>
                </c:pt>
                <c:pt idx="701">
                  <c:v>0.579078235021627</c:v>
                </c:pt>
                <c:pt idx="702">
                  <c:v>0.581526459808186</c:v>
                </c:pt>
                <c:pt idx="703">
                  <c:v>0.583969627467069</c:v>
                </c:pt>
                <c:pt idx="704">
                  <c:v>0.586407483724386</c:v>
                </c:pt>
                <c:pt idx="705">
                  <c:v>0.588839776585276</c:v>
                </c:pt>
                <c:pt idx="706">
                  <c:v>0.591266256433969</c:v>
                </c:pt>
                <c:pt idx="707">
                  <c:v>0.593686676131718</c:v>
                </c:pt>
                <c:pt idx="708">
                  <c:v>0.596100791112509</c:v>
                </c:pt>
                <c:pt idx="709">
                  <c:v>0.598508359476505</c:v>
                </c:pt>
                <c:pt idx="710">
                  <c:v>0.60090914208112</c:v>
                </c:pt>
                <c:pt idx="711">
                  <c:v>0.603302902629678</c:v>
                </c:pt>
                <c:pt idx="712">
                  <c:v>0.605689407757599</c:v>
                </c:pt>
                <c:pt idx="713">
                  <c:v>0.608068427116022</c:v>
                </c:pt>
                <c:pt idx="714">
                  <c:v>0.610439733452851</c:v>
                </c:pt>
                <c:pt idx="715">
                  <c:v>0.61280310269113</c:v>
                </c:pt>
                <c:pt idx="716">
                  <c:v>0.615158314004723</c:v>
                </c:pt>
                <c:pt idx="717">
                  <c:v>0.617505149891274</c:v>
                </c:pt>
                <c:pt idx="718">
                  <c:v>0.619843396242353</c:v>
                </c:pt>
                <c:pt idx="719">
                  <c:v>0.622172842410788</c:v>
                </c:pt>
                <c:pt idx="720">
                  <c:v>0.624493281275151</c:v>
                </c:pt>
                <c:pt idx="721">
                  <c:v>0.626804509301376</c:v>
                </c:pt>
                <c:pt idx="722">
                  <c:v>0.62910632660142</c:v>
                </c:pt>
                <c:pt idx="723">
                  <c:v>0.631398536989056</c:v>
                </c:pt>
                <c:pt idx="724">
                  <c:v>0.633680948032666</c:v>
                </c:pt>
                <c:pt idx="725">
                  <c:v>0.635953371105122</c:v>
                </c:pt>
                <c:pt idx="726">
                  <c:v>0.638215621430647</c:v>
                </c:pt>
                <c:pt idx="727">
                  <c:v>0.640467518128746</c:v>
                </c:pt>
                <c:pt idx="728">
                  <c:v>0.642708884255126</c:v>
                </c:pt>
                <c:pt idx="729">
                  <c:v>0.644939546839644</c:v>
                </c:pt>
                <c:pt idx="730">
                  <c:v>0.64715933692131</c:v>
                </c:pt>
                <c:pt idx="731">
                  <c:v>0.649368089580269</c:v>
                </c:pt>
                <c:pt idx="732">
                  <c:v>0.651565643966896</c:v>
                </c:pt>
                <c:pt idx="733">
                  <c:v>0.653751843327892</c:v>
                </c:pt>
                <c:pt idx="734">
                  <c:v>0.655926535029486</c:v>
                </c:pt>
                <c:pt idx="735">
                  <c:v>0.658089570577762</c:v>
                </c:pt>
                <c:pt idx="736">
                  <c:v>0.660240805636068</c:v>
                </c:pt>
                <c:pt idx="737">
                  <c:v>0.662380100039587</c:v>
                </c:pt>
                <c:pt idx="738">
                  <c:v>0.664507317807117</c:v>
                </c:pt>
                <c:pt idx="739">
                  <c:v>0.666622327150045</c:v>
                </c:pt>
                <c:pt idx="740">
                  <c:v>0.668725000478567</c:v>
                </c:pt>
                <c:pt idx="741">
                  <c:v>0.670815214405204</c:v>
                </c:pt>
                <c:pt idx="742">
                  <c:v>0.672892849745675</c:v>
                </c:pt>
                <c:pt idx="743">
                  <c:v>0.674957791517098</c:v>
                </c:pt>
                <c:pt idx="744">
                  <c:v>0.677009928933629</c:v>
                </c:pt>
                <c:pt idx="745">
                  <c:v>0.679049155399588</c:v>
                </c:pt>
                <c:pt idx="746">
                  <c:v>0.68107536850005</c:v>
                </c:pt>
                <c:pt idx="747">
                  <c:v>0.683088469989085</c:v>
                </c:pt>
                <c:pt idx="748">
                  <c:v>0.685088365775519</c:v>
                </c:pt>
                <c:pt idx="749">
                  <c:v>0.687074965906441</c:v>
                </c:pt>
                <c:pt idx="750">
                  <c:v>0.689048184548422</c:v>
                </c:pt>
                <c:pt idx="751">
                  <c:v>0.69100793996651</c:v>
                </c:pt>
                <c:pt idx="752">
                  <c:v>0.692954154501095</c:v>
                </c:pt>
                <c:pt idx="753">
                  <c:v>0.694886754542654</c:v>
                </c:pt>
                <c:pt idx="754">
                  <c:v>0.696805670504506</c:v>
                </c:pt>
                <c:pt idx="755">
                  <c:v>0.698710836793541</c:v>
                </c:pt>
                <c:pt idx="756">
                  <c:v>0.700602191779109</c:v>
                </c:pt>
                <c:pt idx="757">
                  <c:v>0.702479677760024</c:v>
                </c:pt>
                <c:pt idx="758">
                  <c:v>0.704343240929794</c:v>
                </c:pt>
                <c:pt idx="759">
                  <c:v>0.706192831340155</c:v>
                </c:pt>
                <c:pt idx="760">
                  <c:v>0.708028402862948</c:v>
                </c:pt>
                <c:pt idx="761">
                  <c:v>0.709849913150427</c:v>
                </c:pt>
                <c:pt idx="762">
                  <c:v>0.711657323594014</c:v>
                </c:pt>
                <c:pt idx="763">
                  <c:v>0.713450599281661</c:v>
                </c:pt>
                <c:pt idx="764">
                  <c:v>0.7152297089538</c:v>
                </c:pt>
                <c:pt idx="765">
                  <c:v>0.716994624957931</c:v>
                </c:pt>
                <c:pt idx="766">
                  <c:v>0.718745323202058</c:v>
                </c:pt>
                <c:pt idx="767">
                  <c:v>0.720481783106837</c:v>
                </c:pt>
                <c:pt idx="768">
                  <c:v>0.722203987556671</c:v>
                </c:pt>
                <c:pt idx="769">
                  <c:v>0.72391192284971</c:v>
                </c:pt>
                <c:pt idx="770">
                  <c:v>0.725605578646875</c:v>
                </c:pt>
                <c:pt idx="771">
                  <c:v>0.727284947919934</c:v>
                </c:pt>
                <c:pt idx="772">
                  <c:v>0.728950026898759</c:v>
                </c:pt>
                <c:pt idx="773">
                  <c:v>0.730600815017702</c:v>
                </c:pt>
                <c:pt idx="774">
                  <c:v>0.732237314861288</c:v>
                </c:pt>
                <c:pt idx="775">
                  <c:v>0.733859532109219</c:v>
                </c:pt>
                <c:pt idx="776">
                  <c:v>0.735467475480709</c:v>
                </c:pt>
                <c:pt idx="777">
                  <c:v>0.737061156678327</c:v>
                </c:pt>
                <c:pt idx="778">
                  <c:v>0.738640590331249</c:v>
                </c:pt>
                <c:pt idx="779">
                  <c:v>0.740205793938147</c:v>
                </c:pt>
                <c:pt idx="780">
                  <c:v>0.741756787809604</c:v>
                </c:pt>
                <c:pt idx="781">
                  <c:v>0.743293595010248</c:v>
                </c:pt>
                <c:pt idx="782">
                  <c:v>0.744816241300563</c:v>
                </c:pt>
                <c:pt idx="783">
                  <c:v>0.746324755078478</c:v>
                </c:pt>
                <c:pt idx="784">
                  <c:v>0.747819167320762</c:v>
                </c:pt>
                <c:pt idx="785">
                  <c:v>0.749299511524315</c:v>
                </c:pt>
                <c:pt idx="786">
                  <c:v>0.75076582364732</c:v>
                </c:pt>
                <c:pt idx="787">
                  <c:v>0.752218142050399</c:v>
                </c:pt>
                <c:pt idx="788">
                  <c:v>0.753656507437766</c:v>
                </c:pt>
                <c:pt idx="789">
                  <c:v>0.755080962798404</c:v>
                </c:pt>
                <c:pt idx="790">
                  <c:v>0.756491553347367</c:v>
                </c:pt>
                <c:pt idx="791">
                  <c:v>0.757888326467202</c:v>
                </c:pt>
                <c:pt idx="792">
                  <c:v>0.759271331649548</c:v>
                </c:pt>
                <c:pt idx="793">
                  <c:v>0.760640620436933</c:v>
                </c:pt>
                <c:pt idx="794">
                  <c:v>0.761996246364863</c:v>
                </c:pt>
                <c:pt idx="795">
                  <c:v>0.763338264904144</c:v>
                </c:pt>
                <c:pt idx="796">
                  <c:v>0.764666733403576</c:v>
                </c:pt>
                <c:pt idx="797">
                  <c:v>0.765981711032943</c:v>
                </c:pt>
                <c:pt idx="798">
                  <c:v>0.767283258726475</c:v>
                </c:pt>
                <c:pt idx="799">
                  <c:v>0.768571439126628</c:v>
                </c:pt>
                <c:pt idx="800">
                  <c:v>0.769846316528393</c:v>
                </c:pt>
                <c:pt idx="801">
                  <c:v>0.771107956824012</c:v>
                </c:pt>
                <c:pt idx="802">
                  <c:v>0.772356427448274</c:v>
                </c:pt>
                <c:pt idx="803">
                  <c:v>0.773591797324246</c:v>
                </c:pt>
                <c:pt idx="804">
                  <c:v>0.774814136809631</c:v>
                </c:pt>
                <c:pt idx="805">
                  <c:v>0.776023517643651</c:v>
                </c:pt>
                <c:pt idx="806">
                  <c:v>0.777220012894535</c:v>
                </c:pt>
                <c:pt idx="807">
                  <c:v>0.778403696907637</c:v>
                </c:pt>
                <c:pt idx="808">
                  <c:v>0.779574645254188</c:v>
                </c:pt>
                <c:pt idx="809">
                  <c:v>0.780732934680648</c:v>
                </c:pt>
                <c:pt idx="810">
                  <c:v>0.781878643058811</c:v>
                </c:pt>
                <c:pt idx="811">
                  <c:v>0.783011849336501</c:v>
                </c:pt>
                <c:pt idx="812">
                  <c:v>0.784132633489051</c:v>
                </c:pt>
                <c:pt idx="813">
                  <c:v>0.785241076471421</c:v>
                </c:pt>
                <c:pt idx="814">
                  <c:v>0.786337260171076</c:v>
                </c:pt>
                <c:pt idx="815">
                  <c:v>0.787421267361604</c:v>
                </c:pt>
                <c:pt idx="816">
                  <c:v>0.788493181657041</c:v>
                </c:pt>
                <c:pt idx="817">
                  <c:v>0.789553087466992</c:v>
                </c:pt>
                <c:pt idx="818">
                  <c:v>0.790601069952464</c:v>
                </c:pt>
                <c:pt idx="819">
                  <c:v>0.79163721498252</c:v>
                </c:pt>
                <c:pt idx="820">
                  <c:v>0.792661609091659</c:v>
                </c:pt>
                <c:pt idx="821">
                  <c:v>0.793674339438012</c:v>
                </c:pt>
                <c:pt idx="822">
                  <c:v>0.794675493762283</c:v>
                </c:pt>
                <c:pt idx="823">
                  <c:v>0.795665160347523</c:v>
                </c:pt>
                <c:pt idx="824">
                  <c:v>0.796643427979651</c:v>
                </c:pt>
                <c:pt idx="825">
                  <c:v>0.797610385908788</c:v>
                </c:pt>
                <c:pt idx="826">
                  <c:v>0.798566123811384</c:v>
                </c:pt>
                <c:pt idx="827">
                  <c:v>0.799510731753136</c:v>
                </c:pt>
                <c:pt idx="828">
                  <c:v>0.800444300152682</c:v>
                </c:pt>
                <c:pt idx="829">
                  <c:v>0.801366919746121</c:v>
                </c:pt>
                <c:pt idx="830">
                  <c:v>0.802278681552303</c:v>
                </c:pt>
                <c:pt idx="831">
                  <c:v>0.803179676838898</c:v>
                </c:pt>
                <c:pt idx="832">
                  <c:v>0.80406999708926</c:v>
                </c:pt>
                <c:pt idx="833">
                  <c:v>0.804949733970113</c:v>
                </c:pt>
                <c:pt idx="834">
                  <c:v>0.805818979299926</c:v>
                </c:pt>
                <c:pt idx="835">
                  <c:v>0.806677825018163</c:v>
                </c:pt>
                <c:pt idx="836">
                  <c:v>0.807526363155219</c:v>
                </c:pt>
                <c:pt idx="837">
                  <c:v>0.80836468580319</c:v>
                </c:pt>
                <c:pt idx="838">
                  <c:v>0.809192885087334</c:v>
                </c:pt>
                <c:pt idx="839">
                  <c:v>0.81001105313835</c:v>
                </c:pt>
                <c:pt idx="840">
                  <c:v>0.810819282065352</c:v>
                </c:pt>
                <c:pt idx="841">
                  <c:v>0.811617663929616</c:v>
                </c:pt>
                <c:pt idx="842">
                  <c:v>0.812406290719037</c:v>
                </c:pt>
                <c:pt idx="843">
                  <c:v>0.813185254323323</c:v>
                </c:pt>
                <c:pt idx="844">
                  <c:v>0.813954646509895</c:v>
                </c:pt>
                <c:pt idx="845">
                  <c:v>0.814714558900504</c:v>
                </c:pt>
                <c:pt idx="846">
                  <c:v>0.815465082948563</c:v>
                </c:pt>
                <c:pt idx="847">
                  <c:v>0.816206309917119</c:v>
                </c:pt>
                <c:pt idx="848">
                  <c:v>0.816938330857577</c:v>
                </c:pt>
                <c:pt idx="849">
                  <c:v>0.817661236589026</c:v>
                </c:pt>
                <c:pt idx="850">
                  <c:v>0.818375117678285</c:v>
                </c:pt>
                <c:pt idx="851">
                  <c:v>0.819080064420584</c:v>
                </c:pt>
                <c:pt idx="852">
                  <c:v>0.819776166820881</c:v>
                </c:pt>
                <c:pt idx="853">
                  <c:v>0.82046351457582</c:v>
                </c:pt>
                <c:pt idx="854">
                  <c:v>0.821142197056317</c:v>
                </c:pt>
                <c:pt idx="855">
                  <c:v>0.821812303290759</c:v>
                </c:pt>
                <c:pt idx="856">
                  <c:v>0.822473921948805</c:v>
                </c:pt>
                <c:pt idx="857">
                  <c:v>0.823127141325788</c:v>
                </c:pt>
                <c:pt idx="858">
                  <c:v>0.823772049327693</c:v>
                </c:pt>
                <c:pt idx="859">
                  <c:v>0.82440873345672</c:v>
                </c:pt>
                <c:pt idx="860">
                  <c:v>0.825037280797392</c:v>
                </c:pt>
                <c:pt idx="861">
                  <c:v>0.825657778003244</c:v>
                </c:pt>
                <c:pt idx="862">
                  <c:v>0.826270311284024</c:v>
                </c:pt>
                <c:pt idx="863">
                  <c:v>0.826874966393449</c:v>
                </c:pt>
                <c:pt idx="864">
                  <c:v>0.827471828617466</c:v>
                </c:pt>
                <c:pt idx="865">
                  <c:v>0.82806098276305</c:v>
                </c:pt>
                <c:pt idx="866">
                  <c:v>0.828642513147466</c:v>
                </c:pt>
                <c:pt idx="867">
                  <c:v>0.829216503588047</c:v>
                </c:pt>
                <c:pt idx="868">
                  <c:v>0.829783037392455</c:v>
                </c:pt>
                <c:pt idx="869">
                  <c:v>0.830342197349387</c:v>
                </c:pt>
                <c:pt idx="870">
                  <c:v>0.830894065719765</c:v>
                </c:pt>
                <c:pt idx="871">
                  <c:v>0.831438724228367</c:v>
                </c:pt>
                <c:pt idx="872">
                  <c:v>0.831976254055893</c:v>
                </c:pt>
                <c:pt idx="873">
                  <c:v>0.832506735831445</c:v>
                </c:pt>
                <c:pt idx="874">
                  <c:v>0.833030249625492</c:v>
                </c:pt>
                <c:pt idx="875">
                  <c:v>0.833546874943126</c:v>
                </c:pt>
                <c:pt idx="876">
                  <c:v>0.834056690717845</c:v>
                </c:pt>
                <c:pt idx="877">
                  <c:v>0.834559775305636</c:v>
                </c:pt>
                <c:pt idx="878">
                  <c:v>0.835056206479477</c:v>
                </c:pt>
                <c:pt idx="879">
                  <c:v>0.835546061424181</c:v>
                </c:pt>
                <c:pt idx="880">
                  <c:v>0.836029416731654</c:v>
                </c:pt>
                <c:pt idx="881">
                  <c:v>0.836506348396436</c:v>
                </c:pt>
                <c:pt idx="882">
                  <c:v>0.836976931811632</c:v>
                </c:pt>
                <c:pt idx="883">
                  <c:v>0.837441241765155</c:v>
                </c:pt>
                <c:pt idx="884">
                  <c:v>0.837899352436304</c:v>
                </c:pt>
                <c:pt idx="885">
                  <c:v>0.83835133739263</c:v>
                </c:pt>
                <c:pt idx="886">
                  <c:v>0.838797269587167</c:v>
                </c:pt>
                <c:pt idx="887">
                  <c:v>0.839237221355886</c:v>
                </c:pt>
                <c:pt idx="888">
                  <c:v>0.839671264415493</c:v>
                </c:pt>
                <c:pt idx="889">
                  <c:v>0.840099469861468</c:v>
                </c:pt>
                <c:pt idx="890">
                  <c:v>0.840521908166436</c:v>
                </c:pt>
                <c:pt idx="891">
                  <c:v>0.840938649178718</c:v>
                </c:pt>
                <c:pt idx="892">
                  <c:v>0.841349762121211</c:v>
                </c:pt>
                <c:pt idx="893">
                  <c:v>0.841755315590481</c:v>
                </c:pt>
                <c:pt idx="894">
                  <c:v>0.842155377556091</c:v>
                </c:pt>
                <c:pt idx="895">
                  <c:v>0.8425500153602</c:v>
                </c:pt>
                <c:pt idx="896">
                  <c:v>0.842939295717344</c:v>
                </c:pt>
                <c:pt idx="897">
                  <c:v>0.843323284714457</c:v>
                </c:pt>
                <c:pt idx="898">
                  <c:v>0.843702047811102</c:v>
                </c:pt>
                <c:pt idx="899">
                  <c:v>0.8440756498399</c:v>
                </c:pt>
                <c:pt idx="900">
                  <c:v>0.844444155007158</c:v>
                </c:pt>
                <c:pt idx="901">
                  <c:v>0.844807626893708</c:v>
                </c:pt>
                <c:pt idx="902">
                  <c:v>0.845166128455877</c:v>
                </c:pt>
                <c:pt idx="903">
                  <c:v>0.845519722026702</c:v>
                </c:pt>
                <c:pt idx="904">
                  <c:v>0.845868469317263</c:v>
                </c:pt>
                <c:pt idx="905">
                  <c:v>0.846212431418205</c:v>
                </c:pt>
                <c:pt idx="906">
                  <c:v>0.84655166880141</c:v>
                </c:pt>
                <c:pt idx="907">
                  <c:v>0.846886241321835</c:v>
                </c:pt>
                <c:pt idx="908">
                  <c:v>0.847216208219477</c:v>
                </c:pt>
                <c:pt idx="909">
                  <c:v>0.847541628121494</c:v>
                </c:pt>
                <c:pt idx="910">
                  <c:v>0.847862559044449</c:v>
                </c:pt>
                <c:pt idx="911">
                  <c:v>0.848179058396717</c:v>
                </c:pt>
                <c:pt idx="912">
                  <c:v>0.848491182980952</c:v>
                </c:pt>
                <c:pt idx="913">
                  <c:v>0.848798988996756</c:v>
                </c:pt>
                <c:pt idx="914">
                  <c:v>0.84910253204339</c:v>
                </c:pt>
                <c:pt idx="915">
                  <c:v>0.849401867122627</c:v>
                </c:pt>
                <c:pt idx="916">
                  <c:v>0.849697048641738</c:v>
                </c:pt>
                <c:pt idx="917">
                  <c:v>0.849988130416503</c:v>
                </c:pt>
                <c:pt idx="918">
                  <c:v>0.850275165674399</c:v>
                </c:pt>
                <c:pt idx="919">
                  <c:v>0.850558207057827</c:v>
                </c:pt>
                <c:pt idx="920">
                  <c:v>0.850837306627444</c:v>
                </c:pt>
                <c:pt idx="921">
                  <c:v>0.851112515865571</c:v>
                </c:pt>
                <c:pt idx="922">
                  <c:v>0.851383885679692</c:v>
                </c:pt>
                <c:pt idx="923">
                  <c:v>0.851651466406015</c:v>
                </c:pt>
                <c:pt idx="924">
                  <c:v>0.851915307813098</c:v>
                </c:pt>
                <c:pt idx="925">
                  <c:v>0.852175459105573</c:v>
                </c:pt>
                <c:pt idx="926">
                  <c:v>0.852431968927884</c:v>
                </c:pt>
                <c:pt idx="927">
                  <c:v>0.852684885368143</c:v>
                </c:pt>
                <c:pt idx="928">
                  <c:v>0.852934255961973</c:v>
                </c:pt>
                <c:pt idx="929">
                  <c:v>0.85318012769648</c:v>
                </c:pt>
                <c:pt idx="930">
                  <c:v>0.853422547014198</c:v>
                </c:pt>
                <c:pt idx="931">
                  <c:v>0.853661559817149</c:v>
                </c:pt>
                <c:pt idx="932">
                  <c:v>0.8538972114709</c:v>
                </c:pt>
                <c:pt idx="933">
                  <c:v>0.854129546808656</c:v>
                </c:pt>
                <c:pt idx="934">
                  <c:v>0.854358610135454</c:v>
                </c:pt>
                <c:pt idx="935">
                  <c:v>0.854584445232293</c:v>
                </c:pt>
                <c:pt idx="936">
                  <c:v>0.854807095360392</c:v>
                </c:pt>
                <c:pt idx="937">
                  <c:v>0.855026603265396</c:v>
                </c:pt>
                <c:pt idx="938">
                  <c:v>0.855243011181664</c:v>
                </c:pt>
                <c:pt idx="939">
                  <c:v>0.855456360836564</c:v>
                </c:pt>
                <c:pt idx="940">
                  <c:v>0.855666693454784</c:v>
                </c:pt>
                <c:pt idx="941">
                  <c:v>0.855874049762632</c:v>
                </c:pt>
                <c:pt idx="942">
                  <c:v>0.856078469992444</c:v>
                </c:pt>
                <c:pt idx="943">
                  <c:v>0.8562799938869</c:v>
                </c:pt>
                <c:pt idx="944">
                  <c:v>0.856478660703412</c:v>
                </c:pt>
                <c:pt idx="945">
                  <c:v>0.856674509218522</c:v>
                </c:pt>
                <c:pt idx="946">
                  <c:v>0.856867577732267</c:v>
                </c:pt>
                <c:pt idx="947">
                  <c:v>0.857057904072625</c:v>
                </c:pt>
                <c:pt idx="948">
                  <c:v>0.857245525599873</c:v>
                </c:pt>
                <c:pt idx="949">
                  <c:v>0.857430479211008</c:v>
                </c:pt>
                <c:pt idx="950">
                  <c:v>0.857612801344183</c:v>
                </c:pt>
                <c:pt idx="951">
                  <c:v>0.85779252798307</c:v>
                </c:pt>
                <c:pt idx="952">
                  <c:v>0.857969694661306</c:v>
                </c:pt>
                <c:pt idx="953">
                  <c:v>0.858144336466865</c:v>
                </c:pt>
                <c:pt idx="954">
                  <c:v>0.858316488046463</c:v>
                </c:pt>
                <c:pt idx="955">
                  <c:v>0.858486183609968</c:v>
                </c:pt>
                <c:pt idx="956">
                  <c:v>0.858653456934753</c:v>
                </c:pt>
                <c:pt idx="957">
                  <c:v>0.858818341370068</c:v>
                </c:pt>
                <c:pt idx="958">
                  <c:v>0.858980869841435</c:v>
                </c:pt>
                <c:pt idx="959">
                  <c:v>0.859141074854965</c:v>
                </c:pt>
                <c:pt idx="960">
                  <c:v>0.859298988501704</c:v>
                </c:pt>
                <c:pt idx="961">
                  <c:v>0.859454642461962</c:v>
                </c:pt>
                <c:pt idx="962">
                  <c:v>0.859608068009617</c:v>
                </c:pt>
                <c:pt idx="963">
                  <c:v>0.859759296016404</c:v>
                </c:pt>
                <c:pt idx="964">
                  <c:v>0.859908356956184</c:v>
                </c:pt>
                <c:pt idx="965">
                  <c:v>0.860055280909217</c:v>
                </c:pt>
                <c:pt idx="966">
                  <c:v>0.860200097566392</c:v>
                </c:pt>
                <c:pt idx="967">
                  <c:v>0.860342836233429</c:v>
                </c:pt>
                <c:pt idx="968">
                  <c:v>0.860483525835089</c:v>
                </c:pt>
                <c:pt idx="969">
                  <c:v>0.860622194919363</c:v>
                </c:pt>
                <c:pt idx="970">
                  <c:v>0.860758871661601</c:v>
                </c:pt>
                <c:pt idx="971">
                  <c:v>0.860893583868639</c:v>
                </c:pt>
                <c:pt idx="972">
                  <c:v>0.861026358982938</c:v>
                </c:pt>
                <c:pt idx="973">
                  <c:v>0.86115722408664</c:v>
                </c:pt>
                <c:pt idx="974">
                  <c:v>0.861286205905624</c:v>
                </c:pt>
                <c:pt idx="975">
                  <c:v>0.861413330813559</c:v>
                </c:pt>
                <c:pt idx="976">
                  <c:v>0.861538624835886</c:v>
                </c:pt>
                <c:pt idx="977">
                  <c:v>0.861662113653817</c:v>
                </c:pt>
                <c:pt idx="978">
                  <c:v>0.861783822608277</c:v>
                </c:pt>
                <c:pt idx="979">
                  <c:v>0.861903776703834</c:v>
                </c:pt>
                <c:pt idx="980">
                  <c:v>0.862022000612602</c:v>
                </c:pt>
                <c:pt idx="981">
                  <c:v>0.862138518678109</c:v>
                </c:pt>
                <c:pt idx="982">
                  <c:v>0.862253354919119</c:v>
                </c:pt>
                <c:pt idx="983">
                  <c:v>0.862366533033483</c:v>
                </c:pt>
                <c:pt idx="984">
                  <c:v>0.862478076401891</c:v>
                </c:pt>
                <c:pt idx="985">
                  <c:v>0.862588008091628</c:v>
                </c:pt>
                <c:pt idx="986">
                  <c:v>0.862696350860328</c:v>
                </c:pt>
                <c:pt idx="987">
                  <c:v>0.862803127159632</c:v>
                </c:pt>
                <c:pt idx="988">
                  <c:v>0.862908359138877</c:v>
                </c:pt>
                <c:pt idx="989">
                  <c:v>0.863012068648706</c:v>
                </c:pt>
                <c:pt idx="990">
                  <c:v>0.863114277244711</c:v>
                </c:pt>
                <c:pt idx="991">
                  <c:v>0.863215006190958</c:v>
                </c:pt>
                <c:pt idx="992">
                  <c:v>0.863314276463572</c:v>
                </c:pt>
                <c:pt idx="993">
                  <c:v>0.863412108754203</c:v>
                </c:pt>
                <c:pt idx="994">
                  <c:v>0.863508523473566</c:v>
                </c:pt>
                <c:pt idx="995">
                  <c:v>0.863603540754816</c:v>
                </c:pt>
                <c:pt idx="996">
                  <c:v>0.863697180457027</c:v>
                </c:pt>
                <c:pt idx="997">
                  <c:v>0.86378946216855</c:v>
                </c:pt>
                <c:pt idx="998">
                  <c:v>0.863880405210355</c:v>
                </c:pt>
              </c:numCache>
            </c:numRef>
          </c:yVal>
          <c:smooth val="0"/>
        </c:ser>
        <c:ser>
          <c:idx val="6"/>
          <c:order val="1"/>
          <c:tx>
            <c:v>SMS</c:v>
          </c:tx>
          <c:spPr>
            <a:ln w="63500">
              <a:solidFill>
                <a:srgbClr val="0070C0"/>
              </a:solidFill>
            </a:ln>
          </c:spPr>
          <c:marker>
            <c:symbol val="none"/>
          </c:marker>
          <c:xVal>
            <c:numRef>
              <c:f>Sheet1!$I$2:$I$1000</c:f>
              <c:numCache>
                <c:formatCode>General</c:formatCode>
                <c:ptCount val="999"/>
                <c:pt idx="0">
                  <c:v>0.000546772366257719</c:v>
                </c:pt>
                <c:pt idx="1">
                  <c:v>0.000555098848992606</c:v>
                </c:pt>
                <c:pt idx="2">
                  <c:v>0.00056355213095696</c:v>
                </c:pt>
                <c:pt idx="3">
                  <c:v>0.000572134143103516</c:v>
                </c:pt>
                <c:pt idx="4">
                  <c:v>0.000580846845790371</c:v>
                </c:pt>
                <c:pt idx="5">
                  <c:v>0.000589692229228802</c:v>
                </c:pt>
                <c:pt idx="6">
                  <c:v>0.000598672313937872</c:v>
                </c:pt>
                <c:pt idx="7">
                  <c:v>0.000607789151205959</c:v>
                </c:pt>
                <c:pt idx="8">
                  <c:v>0.00061704482355935</c:v>
                </c:pt>
                <c:pt idx="9">
                  <c:v>0.000626441445237916</c:v>
                </c:pt>
                <c:pt idx="10">
                  <c:v>0.000635981162678088</c:v>
                </c:pt>
                <c:pt idx="11">
                  <c:v>0.000645666155003139</c:v>
                </c:pt>
                <c:pt idx="12">
                  <c:v>0.000655498634520949</c:v>
                </c:pt>
                <c:pt idx="13">
                  <c:v>0.00066548084722939</c:v>
                </c:pt>
                <c:pt idx="14">
                  <c:v>0.000675615073329333</c:v>
                </c:pt>
                <c:pt idx="15">
                  <c:v>0.000685903627745512</c:v>
                </c:pt>
                <c:pt idx="16">
                  <c:v>0.000696348860655344</c:v>
                </c:pt>
                <c:pt idx="17">
                  <c:v>0.000706953158025729</c:v>
                </c:pt>
                <c:pt idx="18">
                  <c:v>0.0007177189421581</c:v>
                </c:pt>
                <c:pt idx="19">
                  <c:v>0.000728648672241728</c:v>
                </c:pt>
                <c:pt idx="20">
                  <c:v>0.00073974484491546</c:v>
                </c:pt>
                <c:pt idx="21">
                  <c:v>0.00075100999483803</c:v>
                </c:pt>
                <c:pt idx="22">
                  <c:v>0.000762446695267034</c:v>
                </c:pt>
                <c:pt idx="23">
                  <c:v>0.000774057558646736</c:v>
                </c:pt>
                <c:pt idx="24">
                  <c:v>0.000785845237204809</c:v>
                </c:pt>
                <c:pt idx="25">
                  <c:v>0.000797812423558183</c:v>
                </c:pt>
                <c:pt idx="26">
                  <c:v>0.000809961851328106</c:v>
                </c:pt>
                <c:pt idx="27">
                  <c:v>0.000822296295764573</c:v>
                </c:pt>
                <c:pt idx="28">
                  <c:v>0.000834818574380273</c:v>
                </c:pt>
                <c:pt idx="29">
                  <c:v>0.000847531547594187</c:v>
                </c:pt>
                <c:pt idx="30">
                  <c:v>0.000860438119384962</c:v>
                </c:pt>
                <c:pt idx="31">
                  <c:v>0.00087354123795428</c:v>
                </c:pt>
                <c:pt idx="32">
                  <c:v>0.000886843896400283</c:v>
                </c:pt>
                <c:pt idx="33">
                  <c:v>0.000900349133401303</c:v>
                </c:pt>
                <c:pt idx="34">
                  <c:v>0.00091406003390995</c:v>
                </c:pt>
                <c:pt idx="35">
                  <c:v>0.00092797972985782</c:v>
                </c:pt>
                <c:pt idx="36">
                  <c:v>0.000942111400870882</c:v>
                </c:pt>
                <c:pt idx="37">
                  <c:v>0.00095645827499582</c:v>
                </c:pt>
                <c:pt idx="38">
                  <c:v>0.00097102362943738</c:v>
                </c:pt>
                <c:pt idx="39">
                  <c:v>0.000985810791306987</c:v>
                </c:pt>
                <c:pt idx="40">
                  <c:v>0.00100082313838272</c:v>
                </c:pt>
                <c:pt idx="41">
                  <c:v>0.00101606409988094</c:v>
                </c:pt>
                <c:pt idx="42">
                  <c:v>0.00103153715723953</c:v>
                </c:pt>
                <c:pt idx="43">
                  <c:v>0.00104724584491323</c:v>
                </c:pt>
                <c:pt idx="44">
                  <c:v>0.00106319375118094</c:v>
                </c:pt>
                <c:pt idx="45">
                  <c:v>0.00107938451896542</c:v>
                </c:pt>
                <c:pt idx="46">
                  <c:v>0.0010958218466654</c:v>
                </c:pt>
                <c:pt idx="47">
                  <c:v>0.00111250948900041</c:v>
                </c:pt>
                <c:pt idx="48">
                  <c:v>0.00112945125786844</c:v>
                </c:pt>
                <c:pt idx="49">
                  <c:v>0.00114665102321669</c:v>
                </c:pt>
                <c:pt idx="50">
                  <c:v>0.00116411271392558</c:v>
                </c:pt>
                <c:pt idx="51">
                  <c:v>0.00118184031870616</c:v>
                </c:pt>
                <c:pt idx="52">
                  <c:v>0.00119983788701134</c:v>
                </c:pt>
                <c:pt idx="53">
                  <c:v>0.00121810952996075</c:v>
                </c:pt>
                <c:pt idx="54">
                  <c:v>0.00123665942127995</c:v>
                </c:pt>
                <c:pt idx="55">
                  <c:v>0.00125549179825375</c:v>
                </c:pt>
                <c:pt idx="56">
                  <c:v>0.00127461096269417</c:v>
                </c:pt>
                <c:pt idx="57">
                  <c:v>0.00129402128192301</c:v>
                </c:pt>
                <c:pt idx="58">
                  <c:v>0.00131372718976955</c:v>
                </c:pt>
                <c:pt idx="59">
                  <c:v>0.0013337331875833</c:v>
                </c:pt>
                <c:pt idx="60">
                  <c:v>0.00135404384526224</c:v>
                </c:pt>
                <c:pt idx="61">
                  <c:v>0.00137466380229668</c:v>
                </c:pt>
                <c:pt idx="62">
                  <c:v>0.00139559776882912</c:v>
                </c:pt>
                <c:pt idx="63">
                  <c:v>0.00141685052673008</c:v>
                </c:pt>
                <c:pt idx="64">
                  <c:v>0.00143842693069043</c:v>
                </c:pt>
                <c:pt idx="65">
                  <c:v>0.00146033190933039</c:v>
                </c:pt>
                <c:pt idx="66">
                  <c:v>0.00148257046632527</c:v>
                </c:pt>
                <c:pt idx="67">
                  <c:v>0.00150514768154849</c:v>
                </c:pt>
                <c:pt idx="68">
                  <c:v>0.00152806871223197</c:v>
                </c:pt>
                <c:pt idx="69">
                  <c:v>0.00155133879414413</c:v>
                </c:pt>
                <c:pt idx="70">
                  <c:v>0.00157496324278592</c:v>
                </c:pt>
                <c:pt idx="71">
                  <c:v>0.001598947454605</c:v>
                </c:pt>
                <c:pt idx="72">
                  <c:v>0.00162329690822842</c:v>
                </c:pt>
                <c:pt idx="73">
                  <c:v>0.00164801716571414</c:v>
                </c:pt>
                <c:pt idx="74">
                  <c:v>0.00167311387382146</c:v>
                </c:pt>
                <c:pt idx="75">
                  <c:v>0.00169859276530098</c:v>
                </c:pt>
                <c:pt idx="76">
                  <c:v>0.00172445966020403</c:v>
                </c:pt>
                <c:pt idx="77">
                  <c:v>0.00175072046721221</c:v>
                </c:pt>
                <c:pt idx="78">
                  <c:v>0.00177738118498702</c:v>
                </c:pt>
                <c:pt idx="79">
                  <c:v>0.00180444790354013</c:v>
                </c:pt>
                <c:pt idx="80">
                  <c:v>0.00183192680562449</c:v>
                </c:pt>
                <c:pt idx="81">
                  <c:v>0.00185982416814669</c:v>
                </c:pt>
                <c:pt idx="82">
                  <c:v>0.00188814636360071</c:v>
                </c:pt>
                <c:pt idx="83">
                  <c:v>0.00191689986152356</c:v>
                </c:pt>
                <c:pt idx="84">
                  <c:v>0.00194609122997316</c:v>
                </c:pt>
                <c:pt idx="85">
                  <c:v>0.00197572713702859</c:v>
                </c:pt>
                <c:pt idx="86">
                  <c:v>0.00200581435231328</c:v>
                </c:pt>
                <c:pt idx="87">
                  <c:v>0.00203635974854141</c:v>
                </c:pt>
                <c:pt idx="88">
                  <c:v>0.00206737030308773</c:v>
                </c:pt>
                <c:pt idx="89">
                  <c:v>0.00209885309958144</c:v>
                </c:pt>
                <c:pt idx="90">
                  <c:v>0.0021308153295243</c:v>
                </c:pt>
                <c:pt idx="91">
                  <c:v>0.00216326429393331</c:v>
                </c:pt>
                <c:pt idx="92">
                  <c:v>0.00219620740500843</c:v>
                </c:pt>
                <c:pt idx="93">
                  <c:v>0.00222965218782581</c:v>
                </c:pt>
                <c:pt idx="94">
                  <c:v>0.00226360628205668</c:v>
                </c:pt>
                <c:pt idx="95">
                  <c:v>0.00229807744371236</c:v>
                </c:pt>
                <c:pt idx="96">
                  <c:v>0.0023330735469161</c:v>
                </c:pt>
                <c:pt idx="97">
                  <c:v>0.00236860258570162</c:v>
                </c:pt>
                <c:pt idx="98">
                  <c:v>0.0024046726758392</c:v>
                </c:pt>
                <c:pt idx="99">
                  <c:v>0.00244129205668955</c:v>
                </c:pt>
                <c:pt idx="100">
                  <c:v>0.00247846909308583</c:v>
                </c:pt>
                <c:pt idx="101">
                  <c:v>0.0025162122772445</c:v>
                </c:pt>
                <c:pt idx="102">
                  <c:v>0.00255453023070509</c:v>
                </c:pt>
                <c:pt idx="103">
                  <c:v>0.00259343170629959</c:v>
                </c:pt>
                <c:pt idx="104">
                  <c:v>0.00263292559015185</c:v>
                </c:pt>
                <c:pt idx="105">
                  <c:v>0.00267302090370747</c:v>
                </c:pt>
                <c:pt idx="106">
                  <c:v>0.00271372680579439</c:v>
                </c:pt>
                <c:pt idx="107">
                  <c:v>0.0027550525947151</c:v>
                </c:pt>
                <c:pt idx="108">
                  <c:v>0.00279700771037068</c:v>
                </c:pt>
                <c:pt idx="109">
                  <c:v>0.00283960173641692</c:v>
                </c:pt>
                <c:pt idx="110">
                  <c:v>0.00288284440245372</c:v>
                </c:pt>
                <c:pt idx="111">
                  <c:v>0.00292674558624744</c:v>
                </c:pt>
                <c:pt idx="112">
                  <c:v>0.00297131531598724</c:v>
                </c:pt>
                <c:pt idx="113">
                  <c:v>0.00301656377257588</c:v>
                </c:pt>
                <c:pt idx="114">
                  <c:v>0.00306250129195522</c:v>
                </c:pt>
                <c:pt idx="115">
                  <c:v>0.00310913836746723</c:v>
                </c:pt>
                <c:pt idx="116">
                  <c:v>0.00315648565225098</c:v>
                </c:pt>
                <c:pt idx="117">
                  <c:v>0.00320455396167614</c:v>
                </c:pt>
                <c:pt idx="118">
                  <c:v>0.00325335427581334</c:v>
                </c:pt>
                <c:pt idx="119">
                  <c:v>0.00330289774194248</c:v>
                </c:pt>
                <c:pt idx="120">
                  <c:v>0.00335319567709895</c:v>
                </c:pt>
                <c:pt idx="121">
                  <c:v>0.00340425957065883</c:v>
                </c:pt>
                <c:pt idx="122">
                  <c:v>0.00345610108696328</c:v>
                </c:pt>
                <c:pt idx="123">
                  <c:v>0.00350873206798304</c:v>
                </c:pt>
                <c:pt idx="124">
                  <c:v>0.00356216453602339</c:v>
                </c:pt>
                <c:pt idx="125">
                  <c:v>0.00361641069647044</c:v>
                </c:pt>
                <c:pt idx="126">
                  <c:v>0.00367148294057912</c:v>
                </c:pt>
                <c:pt idx="127">
                  <c:v>0.0037273938483037</c:v>
                </c:pt>
                <c:pt idx="128">
                  <c:v>0.00378415619117125</c:v>
                </c:pt>
                <c:pt idx="129">
                  <c:v>0.00384178293519923</c:v>
                </c:pt>
                <c:pt idx="130">
                  <c:v>0.0039002872438571</c:v>
                </c:pt>
                <c:pt idx="131">
                  <c:v>0.00395968248107318</c:v>
                </c:pt>
                <c:pt idx="132">
                  <c:v>0.0040199822142875</c:v>
                </c:pt>
                <c:pt idx="133">
                  <c:v>0.00408120021755077</c:v>
                </c:pt>
                <c:pt idx="134">
                  <c:v>0.00414335047467084</c:v>
                </c:pt>
                <c:pt idx="135">
                  <c:v>0.00420644718240695</c:v>
                </c:pt>
                <c:pt idx="136">
                  <c:v>0.00427050475371264</c:v>
                </c:pt>
                <c:pt idx="137">
                  <c:v>0.00433553782102803</c:v>
                </c:pt>
                <c:pt idx="138">
                  <c:v>0.00440156123962239</c:v>
                </c:pt>
                <c:pt idx="139">
                  <c:v>0.00446859009098719</c:v>
                </c:pt>
                <c:pt idx="140">
                  <c:v>0.00453663968628142</c:v>
                </c:pt>
                <c:pt idx="141">
                  <c:v>0.00460572556982883</c:v>
                </c:pt>
                <c:pt idx="142">
                  <c:v>0.00467586352266889</c:v>
                </c:pt>
                <c:pt idx="143">
                  <c:v>0.00474706956616128</c:v>
                </c:pt>
                <c:pt idx="144">
                  <c:v>0.00481935996564597</c:v>
                </c:pt>
                <c:pt idx="145">
                  <c:v>0.00489275123415835</c:v>
                </c:pt>
                <c:pt idx="146">
                  <c:v>0.00496726013620139</c:v>
                </c:pt>
                <c:pt idx="147">
                  <c:v>0.00504290369157501</c:v>
                </c:pt>
                <c:pt idx="148">
                  <c:v>0.00511969917926397</c:v>
                </c:pt>
                <c:pt idx="149">
                  <c:v>0.00519766414138474</c:v>
                </c:pt>
                <c:pt idx="150">
                  <c:v>0.00527681638719264</c:v>
                </c:pt>
                <c:pt idx="151">
                  <c:v>0.00535717399714986</c:v>
                </c:pt>
                <c:pt idx="152">
                  <c:v>0.0054387553270557</c:v>
                </c:pt>
                <c:pt idx="153">
                  <c:v>0.00552157901223929</c:v>
                </c:pt>
                <c:pt idx="154">
                  <c:v>0.00560566397181654</c:v>
                </c:pt>
                <c:pt idx="155">
                  <c:v>0.00569102941301174</c:v>
                </c:pt>
                <c:pt idx="156">
                  <c:v>0.00577769483554491</c:v>
                </c:pt>
                <c:pt idx="157">
                  <c:v>0.00586568003608618</c:v>
                </c:pt>
                <c:pt idx="158">
                  <c:v>0.00595500511277786</c:v>
                </c:pt>
                <c:pt idx="159">
                  <c:v>0.00604569046982524</c:v>
                </c:pt>
                <c:pt idx="160">
                  <c:v>0.00613775682215758</c:v>
                </c:pt>
                <c:pt idx="161">
                  <c:v>0.00623122520016</c:v>
                </c:pt>
                <c:pt idx="162">
                  <c:v>0.00632611695447714</c:v>
                </c:pt>
                <c:pt idx="163">
                  <c:v>0.0064224537608905</c:v>
                </c:pt>
                <c:pt idx="164">
                  <c:v>0.00652025762526956</c:v>
                </c:pt>
                <c:pt idx="165">
                  <c:v>0.00661955088859852</c:v>
                </c:pt>
                <c:pt idx="166">
                  <c:v>0.00672035623207972</c:v>
                </c:pt>
                <c:pt idx="167">
                  <c:v>0.00682269668231446</c:v>
                </c:pt>
                <c:pt idx="168">
                  <c:v>0.00692659561656289</c:v>
                </c:pt>
                <c:pt idx="169">
                  <c:v>0.00703207676808416</c:v>
                </c:pt>
                <c:pt idx="170">
                  <c:v>0.0071391642315575</c:v>
                </c:pt>
                <c:pt idx="171">
                  <c:v>0.00724788246858629</c:v>
                </c:pt>
                <c:pt idx="172">
                  <c:v>0.00735825631328559</c:v>
                </c:pt>
                <c:pt idx="173">
                  <c:v>0.00747031097795491</c:v>
                </c:pt>
                <c:pt idx="174">
                  <c:v>0.00758407205883747</c:v>
                </c:pt>
                <c:pt idx="175">
                  <c:v>0.00769956554196697</c:v>
                </c:pt>
                <c:pt idx="176">
                  <c:v>0.00781681780910353</c:v>
                </c:pt>
                <c:pt idx="177">
                  <c:v>0.00793585564375992</c:v>
                </c:pt>
                <c:pt idx="178">
                  <c:v>0.0080567062373198</c:v>
                </c:pt>
                <c:pt idx="179">
                  <c:v>0.00817939719524845</c:v>
                </c:pt>
                <c:pt idx="180">
                  <c:v>0.00830395654339948</c:v>
                </c:pt>
                <c:pt idx="181">
                  <c:v>0.00843041273441571</c:v>
                </c:pt>
                <c:pt idx="182">
                  <c:v>0.00855879465422916</c:v>
                </c:pt>
                <c:pt idx="183">
                  <c:v>0.008689131628659</c:v>
                </c:pt>
                <c:pt idx="184">
                  <c:v>0.00882145343011065</c:v>
                </c:pt>
                <c:pt idx="185">
                  <c:v>0.00895579028437636</c:v>
                </c:pt>
                <c:pt idx="186">
                  <c:v>0.00909217287753943</c:v>
                </c:pt>
                <c:pt idx="187">
                  <c:v>0.00923063236298415</c:v>
                </c:pt>
                <c:pt idx="188">
                  <c:v>0.00937120036851183</c:v>
                </c:pt>
                <c:pt idx="189">
                  <c:v>0.00951390900356535</c:v>
                </c:pt>
                <c:pt idx="190">
                  <c:v>0.00965879086656377</c:v>
                </c:pt>
                <c:pt idx="191">
                  <c:v>0.00980587905234907</c:v>
                </c:pt>
                <c:pt idx="192">
                  <c:v>0.00995520715974526</c:v>
                </c:pt>
                <c:pt idx="193">
                  <c:v>0.0101068092992338</c:v>
                </c:pt>
                <c:pt idx="194">
                  <c:v>0.0102607201007449</c:v>
                </c:pt>
                <c:pt idx="195">
                  <c:v>0.0104169747215684</c:v>
                </c:pt>
                <c:pt idx="196">
                  <c:v>0.0105756088543841</c:v>
                </c:pt>
                <c:pt idx="197">
                  <c:v>0.0107366587354154</c:v>
                </c:pt>
                <c:pt idx="198">
                  <c:v>0.010900161152706</c:v>
                </c:pt>
                <c:pt idx="199">
                  <c:v>0.0110661534545238</c:v>
                </c:pt>
                <c:pt idx="200">
                  <c:v>0.0112346735578922</c:v>
                </c:pt>
                <c:pt idx="201">
                  <c:v>0.011405759957251</c:v>
                </c:pt>
                <c:pt idx="202">
                  <c:v>0.0115794517332497</c:v>
                </c:pt>
                <c:pt idx="203">
                  <c:v>0.0117557885616748</c:v>
                </c:pt>
                <c:pt idx="204">
                  <c:v>0.0119348107225126</c:v>
                </c:pt>
                <c:pt idx="205">
                  <c:v>0.0121165591091498</c:v>
                </c:pt>
                <c:pt idx="206">
                  <c:v>0.0123010752377156</c:v>
                </c:pt>
                <c:pt idx="207">
                  <c:v>0.012488401256564</c:v>
                </c:pt>
                <c:pt idx="208">
                  <c:v>0.0126785799559025</c:v>
                </c:pt>
                <c:pt idx="209">
                  <c:v>0.012871654777566</c:v>
                </c:pt>
                <c:pt idx="210">
                  <c:v>0.0130676698249401</c:v>
                </c:pt>
                <c:pt idx="211">
                  <c:v>0.0132666698730356</c:v>
                </c:pt>
                <c:pt idx="212">
                  <c:v>0.0134687003787164</c:v>
                </c:pt>
                <c:pt idx="213">
                  <c:v>0.0136738074910827</c:v>
                </c:pt>
                <c:pt idx="214">
                  <c:v>0.0138820380620129</c:v>
                </c:pt>
                <c:pt idx="215">
                  <c:v>0.0140934396568658</c:v>
                </c:pt>
                <c:pt idx="216">
                  <c:v>0.014308060565346</c:v>
                </c:pt>
                <c:pt idx="217">
                  <c:v>0.014525949812534</c:v>
                </c:pt>
                <c:pt idx="218">
                  <c:v>0.0147471571700853</c:v>
                </c:pt>
                <c:pt idx="219">
                  <c:v>0.0149717331675993</c:v>
                </c:pt>
                <c:pt idx="220">
                  <c:v>0.0151997291041617</c:v>
                </c:pt>
                <c:pt idx="221">
                  <c:v>0.0154311970600626</c:v>
                </c:pt>
                <c:pt idx="222">
                  <c:v>0.015666189908693</c:v>
                </c:pt>
                <c:pt idx="223">
                  <c:v>0.0159047613286224</c:v>
                </c:pt>
                <c:pt idx="224">
                  <c:v>0.0161469658158603</c:v>
                </c:pt>
                <c:pt idx="225">
                  <c:v>0.0163928586963049</c:v>
                </c:pt>
                <c:pt idx="226">
                  <c:v>0.0166424961383806</c:v>
                </c:pt>
                <c:pt idx="227">
                  <c:v>0.0168959351658686</c:v>
                </c:pt>
                <c:pt idx="228">
                  <c:v>0.0171532336709326</c:v>
                </c:pt>
                <c:pt idx="229">
                  <c:v>0.0174144504273427</c:v>
                </c:pt>
                <c:pt idx="230">
                  <c:v>0.0176796451039012</c:v>
                </c:pt>
                <c:pt idx="231">
                  <c:v>0.0179488782780724</c:v>
                </c:pt>
                <c:pt idx="232">
                  <c:v>0.0182222114498197</c:v>
                </c:pt>
                <c:pt idx="233">
                  <c:v>0.0184997070556544</c:v>
                </c:pt>
                <c:pt idx="234">
                  <c:v>0.018781428482898</c:v>
                </c:pt>
                <c:pt idx="235">
                  <c:v>0.0190674400841604</c:v>
                </c:pt>
                <c:pt idx="236">
                  <c:v>0.0193578071920409</c:v>
                </c:pt>
                <c:pt idx="237">
                  <c:v>0.0196525961340517</c:v>
                </c:pt>
                <c:pt idx="238">
                  <c:v>0.0199518742477684</c:v>
                </c:pt>
                <c:pt idx="239">
                  <c:v>0.0202557098962114</c:v>
                </c:pt>
                <c:pt idx="240">
                  <c:v>0.0205641724834635</c:v>
                </c:pt>
                <c:pt idx="241">
                  <c:v>0.0208773324705214</c:v>
                </c:pt>
                <c:pt idx="242">
                  <c:v>0.021195261391392</c:v>
                </c:pt>
                <c:pt idx="243">
                  <c:v>0.0215180318694335</c:v>
                </c:pt>
                <c:pt idx="244">
                  <c:v>0.0218457176339428</c:v>
                </c:pt>
                <c:pt idx="245">
                  <c:v>0.0221783935369976</c:v>
                </c:pt>
                <c:pt idx="246">
                  <c:v>0.022516135570556</c:v>
                </c:pt>
                <c:pt idx="247">
                  <c:v>0.0228590208838133</c:v>
                </c:pt>
                <c:pt idx="248">
                  <c:v>0.0232071278008257</c:v>
                </c:pt>
                <c:pt idx="249">
                  <c:v>0.0235605358384016</c:v>
                </c:pt>
                <c:pt idx="250">
                  <c:v>0.0239193257242656</c:v>
                </c:pt>
                <c:pt idx="251">
                  <c:v>0.024283579415498</c:v>
                </c:pt>
                <c:pt idx="252">
                  <c:v>0.024653380117257</c:v>
                </c:pt>
                <c:pt idx="253">
                  <c:v>0.0250288123017836</c:v>
                </c:pt>
                <c:pt idx="254">
                  <c:v>0.0254099617276993</c:v>
                </c:pt>
                <c:pt idx="255">
                  <c:v>0.0257969154595932</c:v>
                </c:pt>
                <c:pt idx="256">
                  <c:v>0.0261897618879118</c:v>
                </c:pt>
                <c:pt idx="257">
                  <c:v>0.0265885907491489</c:v>
                </c:pt>
                <c:pt idx="258">
                  <c:v>0.0269934931463441</c:v>
                </c:pt>
                <c:pt idx="259">
                  <c:v>0.0274045615698925</c:v>
                </c:pt>
                <c:pt idx="260">
                  <c:v>0.0278218899186726</c:v>
                </c:pt>
                <c:pt idx="261">
                  <c:v>0.0282455735214951</c:v>
                </c:pt>
                <c:pt idx="262">
                  <c:v>0.0286757091588782</c:v>
                </c:pt>
                <c:pt idx="263">
                  <c:v>0.0291123950851556</c:v>
                </c:pt>
                <c:pt idx="264">
                  <c:v>0.0295557310509193</c:v>
                </c:pt>
                <c:pt idx="265">
                  <c:v>0.0300058183258065</c:v>
                </c:pt>
                <c:pt idx="266">
                  <c:v>0.0304627597216308</c:v>
                </c:pt>
                <c:pt idx="267">
                  <c:v>0.0309266596158689</c:v>
                </c:pt>
                <c:pt idx="268">
                  <c:v>0.0313976239755014</c:v>
                </c:pt>
                <c:pt idx="269">
                  <c:v>0.0318757603812199</c:v>
                </c:pt>
                <c:pt idx="270">
                  <c:v>0.0323611780519998</c:v>
                </c:pt>
                <c:pt idx="271">
                  <c:v>0.0328539878700506</c:v>
                </c:pt>
                <c:pt idx="272">
                  <c:v>0.0333543024061426</c:v>
                </c:pt>
                <c:pt idx="273">
                  <c:v>0.0338622359453224</c:v>
                </c:pt>
                <c:pt idx="274">
                  <c:v>0.0343779045130177</c:v>
                </c:pt>
                <c:pt idx="275">
                  <c:v>0.0349014259015408</c:v>
                </c:pt>
                <c:pt idx="276">
                  <c:v>0.0354329196969958</c:v>
                </c:pt>
                <c:pt idx="277">
                  <c:v>0.0359725073065947</c:v>
                </c:pt>
                <c:pt idx="278">
                  <c:v>0.0365203119863906</c:v>
                </c:pt>
                <c:pt idx="279">
                  <c:v>0.037076458869432</c:v>
                </c:pt>
                <c:pt idx="280">
                  <c:v>0.0376410749943472</c:v>
                </c:pt>
                <c:pt idx="281">
                  <c:v>0.0382142893343626</c:v>
                </c:pt>
                <c:pt idx="282">
                  <c:v>0.0387962328267642</c:v>
                </c:pt>
                <c:pt idx="283">
                  <c:v>0.0393870384028062</c:v>
                </c:pt>
                <c:pt idx="284">
                  <c:v>0.0399868410180774</c:v>
                </c:pt>
                <c:pt idx="285">
                  <c:v>0.0405957776833273</c:v>
                </c:pt>
                <c:pt idx="286">
                  <c:v>0.0412139874957638</c:v>
                </c:pt>
                <c:pt idx="287">
                  <c:v>0.0418416116708262</c:v>
                </c:pt>
                <c:pt idx="288">
                  <c:v>0.0424787935744428</c:v>
                </c:pt>
                <c:pt idx="289">
                  <c:v>0.0431256787557794</c:v>
                </c:pt>
                <c:pt idx="290">
                  <c:v>0.0437824149804871</c:v>
                </c:pt>
                <c:pt idx="291">
                  <c:v>0.0444491522644533</c:v>
                </c:pt>
                <c:pt idx="292">
                  <c:v>0.0451260429080747</c:v>
                </c:pt>
                <c:pt idx="293">
                  <c:v>0.0458132415310406</c:v>
                </c:pt>
                <c:pt idx="294">
                  <c:v>0.0465109051076551</c:v>
                </c:pt>
                <c:pt idx="295">
                  <c:v>0.0472191930026956</c:v>
                </c:pt>
                <c:pt idx="296">
                  <c:v>0.0479382670078128</c:v>
                </c:pt>
                <c:pt idx="297">
                  <c:v>0.0486682913784901</c:v>
                </c:pt>
                <c:pt idx="298">
                  <c:v>0.0494094328715636</c:v>
                </c:pt>
                <c:pt idx="299">
                  <c:v>0.0501618607833133</c:v>
                </c:pt>
                <c:pt idx="300">
                  <c:v>0.0509257469881353</c:v>
                </c:pt>
                <c:pt idx="301">
                  <c:v>0.0517012659778023</c:v>
                </c:pt>
                <c:pt idx="302">
                  <c:v>0.0524885949013224</c:v>
                </c:pt>
                <c:pt idx="303">
                  <c:v>0.0532879136054032</c:v>
                </c:pt>
                <c:pt idx="304">
                  <c:v>0.0540994046755365</c:v>
                </c:pt>
                <c:pt idx="305">
                  <c:v>0.0549232534777018</c:v>
                </c:pt>
                <c:pt idx="306">
                  <c:v>0.0557596482007125</c:v>
                </c:pt>
                <c:pt idx="307">
                  <c:v>0.0566087798992005</c:v>
                </c:pt>
                <c:pt idx="308">
                  <c:v>0.0574708425372593</c:v>
                </c:pt>
                <c:pt idx="309">
                  <c:v>0.0583460330327508</c:v>
                </c:pt>
                <c:pt idx="310">
                  <c:v>0.0592345513022849</c:v>
                </c:pt>
                <c:pt idx="311">
                  <c:v>0.0601366003068885</c:v>
                </c:pt>
                <c:pt idx="312">
                  <c:v>0.0610523860983637</c:v>
                </c:pt>
                <c:pt idx="313">
                  <c:v>0.0619821178663591</c:v>
                </c:pt>
                <c:pt idx="314">
                  <c:v>0.0629260079861515</c:v>
                </c:pt>
                <c:pt idx="315">
                  <c:v>0.0638842720671587</c:v>
                </c:pt>
                <c:pt idx="316">
                  <c:v>0.0648571290021918</c:v>
                </c:pt>
                <c:pt idx="317">
                  <c:v>0.0658448010174534</c:v>
                </c:pt>
                <c:pt idx="318">
                  <c:v>0.0668475137233029</c:v>
                </c:pt>
                <c:pt idx="319">
                  <c:v>0.0678654961657898</c:v>
                </c:pt>
                <c:pt idx="320">
                  <c:v>0.0688989808789744</c:v>
                </c:pt>
                <c:pt idx="321">
                  <c:v>0.0699482039380454</c:v>
                </c:pt>
                <c:pt idx="322">
                  <c:v>0.071013405013244</c:v>
                </c:pt>
                <c:pt idx="323">
                  <c:v>0.072094827424613</c:v>
                </c:pt>
                <c:pt idx="324">
                  <c:v>0.0731927181975767</c:v>
                </c:pt>
                <c:pt idx="325">
                  <c:v>0.0743073281193671</c:v>
                </c:pt>
                <c:pt idx="326">
                  <c:v>0.0754389117963118</c:v>
                </c:pt>
                <c:pt idx="327">
                  <c:v>0.0765877277119917</c:v>
                </c:pt>
                <c:pt idx="328">
                  <c:v>0.077754038286286</c:v>
                </c:pt>
                <c:pt idx="329">
                  <c:v>0.0789381099353157</c:v>
                </c:pt>
                <c:pt idx="330">
                  <c:v>0.0801402131323002</c:v>
                </c:pt>
                <c:pt idx="331">
                  <c:v>0.0813606224693403</c:v>
                </c:pt>
                <c:pt idx="332">
                  <c:v>0.0825996167201425</c:v>
                </c:pt>
                <c:pt idx="333">
                  <c:v>0.0838574789036987</c:v>
                </c:pt>
                <c:pt idx="334">
                  <c:v>0.0851344963489325</c:v>
                </c:pt>
                <c:pt idx="335">
                  <c:v>0.086430960760337</c:v>
                </c:pt>
                <c:pt idx="336">
                  <c:v>0.0877471682846065</c:v>
                </c:pt>
                <c:pt idx="337">
                  <c:v>0.0890834195782803</c:v>
                </c:pt>
                <c:pt idx="338">
                  <c:v>0.0904400198764266</c:v>
                </c:pt>
                <c:pt idx="339">
                  <c:v>0.0918172790623621</c:v>
                </c:pt>
                <c:pt idx="340">
                  <c:v>0.0932155117384387</c:v>
                </c:pt>
                <c:pt idx="341">
                  <c:v>0.0946350372979073</c:v>
                </c:pt>
                <c:pt idx="342">
                  <c:v>0.0960761799978755</c:v>
                </c:pt>
                <c:pt idx="343">
                  <c:v>0.0975392690333762</c:v>
                </c:pt>
                <c:pt idx="344">
                  <c:v>0.0990246386125646</c:v>
                </c:pt>
                <c:pt idx="345">
                  <c:v>0.100532628033061</c:v>
                </c:pt>
                <c:pt idx="346">
                  <c:v>0.102063581759452</c:v>
                </c:pt>
                <c:pt idx="347">
                  <c:v>0.103617849501982</c:v>
                </c:pt>
                <c:pt idx="348">
                  <c:v>0.105195786296429</c:v>
                </c:pt>
                <c:pt idx="349">
                  <c:v>0.106797752585207</c:v>
                </c:pt>
                <c:pt idx="350">
                  <c:v>0.108424114299702</c:v>
                </c:pt>
                <c:pt idx="351">
                  <c:v>0.11007524294386</c:v>
                </c:pt>
                <c:pt idx="352">
                  <c:v>0.111751515679045</c:v>
                </c:pt>
                <c:pt idx="353">
                  <c:v>0.113453315410198</c:v>
                </c:pt>
                <c:pt idx="354">
                  <c:v>0.115181030873298</c:v>
                </c:pt>
                <c:pt idx="355">
                  <c:v>0.11693505672416</c:v>
                </c:pt>
                <c:pt idx="356">
                  <c:v>0.11871579362859</c:v>
                </c:pt>
                <c:pt idx="357">
                  <c:v>0.120523648353898</c:v>
                </c:pt>
                <c:pt idx="358">
                  <c:v>0.122359033861825</c:v>
                </c:pt>
                <c:pt idx="359">
                  <c:v>0.124222369402868</c:v>
                </c:pt>
                <c:pt idx="360">
                  <c:v>0.126114080612049</c:v>
                </c:pt>
                <c:pt idx="361">
                  <c:v>0.128034599606141</c:v>
                </c:pt>
                <c:pt idx="362">
                  <c:v>0.129984365082377</c:v>
                </c:pt>
                <c:pt idx="363">
                  <c:v>0.131963822418656</c:v>
                </c:pt>
                <c:pt idx="364">
                  <c:v>0.133973423775286</c:v>
                </c:pt>
                <c:pt idx="365">
                  <c:v>0.13601362819826</c:v>
                </c:pt>
                <c:pt idx="366">
                  <c:v>0.138084901724122</c:v>
                </c:pt>
                <c:pt idx="367">
                  <c:v>0.140187717486418</c:v>
                </c:pt>
                <c:pt idx="368">
                  <c:v>0.142322555823774</c:v>
                </c:pt>
                <c:pt idx="369">
                  <c:v>0.144489904389619</c:v>
                </c:pt>
                <c:pt idx="370">
                  <c:v>0.146690258263572</c:v>
                </c:pt>
                <c:pt idx="371">
                  <c:v>0.14892412006454</c:v>
                </c:pt>
                <c:pt idx="372">
                  <c:v>0.151192000065523</c:v>
                </c:pt>
                <c:pt idx="373">
                  <c:v>0.153494416310177</c:v>
                </c:pt>
                <c:pt idx="374">
                  <c:v>0.155831894731144</c:v>
                </c:pt>
                <c:pt idx="375">
                  <c:v>0.158204969270196</c:v>
                </c:pt>
                <c:pt idx="376">
                  <c:v>0.160614182000199</c:v>
                </c:pt>
                <c:pt idx="377">
                  <c:v>0.163060083248933</c:v>
                </c:pt>
                <c:pt idx="378">
                  <c:v>0.165543231724806</c:v>
                </c:pt>
                <c:pt idx="379">
                  <c:v>0.168064194644473</c:v>
                </c:pt>
                <c:pt idx="380">
                  <c:v>0.170623547862408</c:v>
                </c:pt>
                <c:pt idx="381">
                  <c:v>0.173221876002445</c:v>
                </c:pt>
                <c:pt idx="382">
                  <c:v>0.175859772591315</c:v>
                </c:pt>
                <c:pt idx="383">
                  <c:v>0.178537840194229</c:v>
                </c:pt>
                <c:pt idx="384">
                  <c:v>0.181256690552516</c:v>
                </c:pt>
                <c:pt idx="385">
                  <c:v>0.184016944723367</c:v>
                </c:pt>
                <c:pt idx="386">
                  <c:v>0.186819233221693</c:v>
                </c:pt>
                <c:pt idx="387">
                  <c:v>0.189664196164154</c:v>
                </c:pt>
                <c:pt idx="388">
                  <c:v>0.192552483415385</c:v>
                </c:pt>
                <c:pt idx="389">
                  <c:v>0.195484754736432</c:v>
                </c:pt>
                <c:pt idx="390">
                  <c:v>0.198461679935463</c:v>
                </c:pt>
                <c:pt idx="391">
                  <c:v>0.201483939020775</c:v>
                </c:pt>
                <c:pt idx="392">
                  <c:v>0.204552222356117</c:v>
                </c:pt>
                <c:pt idx="393">
                  <c:v>0.207667230818393</c:v>
                </c:pt>
                <c:pt idx="394">
                  <c:v>0.210829675957759</c:v>
                </c:pt>
                <c:pt idx="395">
                  <c:v>0.214040280160163</c:v>
                </c:pt>
                <c:pt idx="396">
                  <c:v>0.217299776812347</c:v>
                </c:pt>
                <c:pt idx="397">
                  <c:v>0.220608910469387</c:v>
                </c:pt>
                <c:pt idx="398">
                  <c:v>0.223968437024759</c:v>
                </c:pt>
                <c:pt idx="399">
                  <c:v>0.227379123883004</c:v>
                </c:pt>
                <c:pt idx="400">
                  <c:v>0.230841750135029</c:v>
                </c:pt>
                <c:pt idx="401">
                  <c:v>0.23435710673607</c:v>
                </c:pt>
                <c:pt idx="402">
                  <c:v>0.237925996686366</c:v>
                </c:pt>
                <c:pt idx="403">
                  <c:v>0.241549235214584</c:v>
                </c:pt>
                <c:pt idx="404">
                  <c:v>0.245227649964045</c:v>
                </c:pt>
                <c:pt idx="405">
                  <c:v>0.248962081181773</c:v>
                </c:pt>
                <c:pt idx="406">
                  <c:v>0.252753381910428</c:v>
                </c:pt>
                <c:pt idx="407">
                  <c:v>0.256602418183176</c:v>
                </c:pt>
                <c:pt idx="408">
                  <c:v>0.260510069221499</c:v>
                </c:pt>
                <c:pt idx="409">
                  <c:v>0.264477227636039</c:v>
                </c:pt>
                <c:pt idx="410">
                  <c:v>0.268504799630497</c:v>
                </c:pt>
                <c:pt idx="411">
                  <c:v>0.272593705208626</c:v>
                </c:pt>
                <c:pt idx="412">
                  <c:v>0.276744878384392</c:v>
                </c:pt>
                <c:pt idx="413">
                  <c:v>0.280959267395322</c:v>
                </c:pt>
                <c:pt idx="414">
                  <c:v>0.285237834919108</c:v>
                </c:pt>
                <c:pt idx="415">
                  <c:v>0.289581558293511</c:v>
                </c:pt>
                <c:pt idx="416">
                  <c:v>0.293991429739606</c:v>
                </c:pt>
                <c:pt idx="417">
                  <c:v>0.298468456588431</c:v>
                </c:pt>
                <c:pt idx="418">
                  <c:v>0.303013661511098</c:v>
                </c:pt>
                <c:pt idx="419">
                  <c:v>0.307628082752384</c:v>
                </c:pt>
                <c:pt idx="420">
                  <c:v>0.312312774367905</c:v>
                </c:pt>
                <c:pt idx="421">
                  <c:v>0.317068806464877</c:v>
                </c:pt>
                <c:pt idx="422">
                  <c:v>0.321897265446574</c:v>
                </c:pt>
                <c:pt idx="423">
                  <c:v>0.326799254260481</c:v>
                </c:pt>
                <c:pt idx="424">
                  <c:v>0.331775892650235</c:v>
                </c:pt>
                <c:pt idx="425">
                  <c:v>0.336828317411408</c:v>
                </c:pt>
                <c:pt idx="426">
                  <c:v>0.341957682651173</c:v>
                </c:pt>
                <c:pt idx="427">
                  <c:v>0.347165160051952</c:v>
                </c:pt>
                <c:pt idx="428">
                  <c:v>0.352451939139038</c:v>
                </c:pt>
                <c:pt idx="429">
                  <c:v>0.357819227552323</c:v>
                </c:pt>
                <c:pt idx="430">
                  <c:v>0.363268251322156</c:v>
                </c:pt>
                <c:pt idx="431">
                  <c:v>0.368800255149397</c:v>
                </c:pt>
                <c:pt idx="432">
                  <c:v>0.374416502689744</c:v>
                </c:pt>
                <c:pt idx="433">
                  <c:v>0.380118276842379</c:v>
                </c:pt>
                <c:pt idx="434">
                  <c:v>0.385906880043025</c:v>
                </c:pt>
                <c:pt idx="435">
                  <c:v>0.391783634561445</c:v>
                </c:pt>
                <c:pt idx="436">
                  <c:v>0.397749882803498</c:v>
                </c:pt>
                <c:pt idx="437">
                  <c:v>0.403806987617766</c:v>
                </c:pt>
                <c:pt idx="438">
                  <c:v>0.409956332606867</c:v>
                </c:pt>
                <c:pt idx="439">
                  <c:v>0.416199322443519</c:v>
                </c:pt>
                <c:pt idx="440">
                  <c:v>0.422537383191391</c:v>
                </c:pt>
                <c:pt idx="441">
                  <c:v>0.428971962630855</c:v>
                </c:pt>
                <c:pt idx="442">
                  <c:v>0.4355045305897</c:v>
                </c:pt>
                <c:pt idx="443">
                  <c:v>0.442136579278883</c:v>
                </c:pt>
                <c:pt idx="444">
                  <c:v>0.448869623633383</c:v>
                </c:pt>
                <c:pt idx="445">
                  <c:v>0.455705201658257</c:v>
                </c:pt>
                <c:pt idx="446">
                  <c:v>0.462644874779957</c:v>
                </c:pt>
                <c:pt idx="447">
                  <c:v>0.469690228203001</c:v>
                </c:pt>
                <c:pt idx="448">
                  <c:v>0.476842871272084</c:v>
                </c:pt>
                <c:pt idx="449">
                  <c:v>0.484104437839679</c:v>
                </c:pt>
                <c:pt idx="450">
                  <c:v>0.491476586639269</c:v>
                </c:pt>
                <c:pt idx="451">
                  <c:v>0.498961001664231</c:v>
                </c:pt>
                <c:pt idx="452">
                  <c:v>0.506559392552518</c:v>
                </c:pt>
                <c:pt idx="453">
                  <c:v>0.514273494977175</c:v>
                </c:pt>
                <c:pt idx="454">
                  <c:v>0.522105071042818</c:v>
                </c:pt>
                <c:pt idx="455">
                  <c:v>0.53005590968814</c:v>
                </c:pt>
                <c:pt idx="456">
                  <c:v>0.538127827094559</c:v>
                </c:pt>
                <c:pt idx="457">
                  <c:v>0.546322667101074</c:v>
                </c:pt>
                <c:pt idx="458">
                  <c:v>0.554642301625456</c:v>
                </c:pt>
                <c:pt idx="459">
                  <c:v>0.563088631091834</c:v>
                </c:pt>
                <c:pt idx="460">
                  <c:v>0.571663584864806</c:v>
                </c:pt>
                <c:pt idx="461">
                  <c:v>0.580369121690156</c:v>
                </c:pt>
                <c:pt idx="462">
                  <c:v>0.589207230142292</c:v>
                </c:pt>
                <c:pt idx="463">
                  <c:v>0.598179929078469</c:v>
                </c:pt>
                <c:pt idx="464">
                  <c:v>0.607289268099969</c:v>
                </c:pt>
                <c:pt idx="465">
                  <c:v>0.616537328020273</c:v>
                </c:pt>
                <c:pt idx="466">
                  <c:v>0.625926221340381</c:v>
                </c:pt>
                <c:pt idx="467">
                  <c:v>0.635458092731349</c:v>
                </c:pt>
                <c:pt idx="468">
                  <c:v>0.645135119524213</c:v>
                </c:pt>
                <c:pt idx="469">
                  <c:v>0.654959512207325</c:v>
                </c:pt>
                <c:pt idx="470">
                  <c:v>0.664933514931292</c:v>
                </c:pt>
                <c:pt idx="471">
                  <c:v>0.675059406021619</c:v>
                </c:pt>
                <c:pt idx="472">
                  <c:v>0.685339498499105</c:v>
                </c:pt>
                <c:pt idx="473">
                  <c:v>0.695776140608226</c:v>
                </c:pt>
                <c:pt idx="474">
                  <c:v>0.706371716353533</c:v>
                </c:pt>
                <c:pt idx="475">
                  <c:v>0.717128646044196</c:v>
                </c:pt>
                <c:pt idx="476">
                  <c:v>0.728049386846897</c:v>
                </c:pt>
                <c:pt idx="477">
                  <c:v>0.739136433347103</c:v>
                </c:pt>
                <c:pt idx="478">
                  <c:v>0.750392318118888</c:v>
                </c:pt>
                <c:pt idx="479">
                  <c:v>0.761819612303442</c:v>
                </c:pt>
                <c:pt idx="480">
                  <c:v>0.773420926196384</c:v>
                </c:pt>
                <c:pt idx="481">
                  <c:v>0.785198909844042</c:v>
                </c:pt>
                <c:pt idx="482">
                  <c:v>0.797156253648777</c:v>
                </c:pt>
                <c:pt idx="483">
                  <c:v>0.809295688983529</c:v>
                </c:pt>
                <c:pt idx="484">
                  <c:v>0.821619988815764</c:v>
                </c:pt>
                <c:pt idx="485">
                  <c:v>0.834131968340879</c:v>
                </c:pt>
                <c:pt idx="486">
                  <c:v>0.846834485625256</c:v>
                </c:pt>
                <c:pt idx="487">
                  <c:v>0.859730442259146</c:v>
                </c:pt>
                <c:pt idx="488">
                  <c:v>0.872822784019435</c:v>
                </c:pt>
                <c:pt idx="489">
                  <c:v>0.886114501542573</c:v>
                </c:pt>
                <c:pt idx="490">
                  <c:v>0.899608631007689</c:v>
                </c:pt>
                <c:pt idx="491">
                  <c:v>0.913308254830141</c:v>
                </c:pt>
                <c:pt idx="492">
                  <c:v>0.927216502365625</c:v>
                </c:pt>
                <c:pt idx="493">
                  <c:v>0.941336550625</c:v>
                </c:pt>
                <c:pt idx="494">
                  <c:v>0.955671625000002</c:v>
                </c:pt>
                <c:pt idx="495">
                  <c:v>0.970225000000002</c:v>
                </c:pt>
                <c:pt idx="496">
                  <c:v>0.985</c:v>
                </c:pt>
                <c:pt idx="497">
                  <c:v>1.0</c:v>
                </c:pt>
                <c:pt idx="498">
                  <c:v>1.014999999999996</c:v>
                </c:pt>
                <c:pt idx="499">
                  <c:v>1.030224999999996</c:v>
                </c:pt>
                <c:pt idx="500">
                  <c:v>1.045678375</c:v>
                </c:pt>
                <c:pt idx="501">
                  <c:v>1.061363550624995</c:v>
                </c:pt>
                <c:pt idx="502">
                  <c:v>1.077284003884374</c:v>
                </c:pt>
                <c:pt idx="503">
                  <c:v>1.09344326394264</c:v>
                </c:pt>
                <c:pt idx="504">
                  <c:v>1.10984491290178</c:v>
                </c:pt>
                <c:pt idx="505">
                  <c:v>1.12649258659531</c:v>
                </c:pt>
                <c:pt idx="506">
                  <c:v>1.143389975394235</c:v>
                </c:pt>
                <c:pt idx="507">
                  <c:v>1.16054082502515</c:v>
                </c:pt>
                <c:pt idx="508">
                  <c:v>1.177948937400526</c:v>
                </c:pt>
                <c:pt idx="509">
                  <c:v>1.19561817146154</c:v>
                </c:pt>
                <c:pt idx="510">
                  <c:v>1.213552444033456</c:v>
                </c:pt>
                <c:pt idx="511">
                  <c:v>1.231755730693958</c:v>
                </c:pt>
                <c:pt idx="512">
                  <c:v>1.250232066654368</c:v>
                </c:pt>
                <c:pt idx="513">
                  <c:v>1.268985547654182</c:v>
                </c:pt>
                <c:pt idx="514">
                  <c:v>1.288020330868995</c:v>
                </c:pt>
                <c:pt idx="515">
                  <c:v>1.30734063583203</c:v>
                </c:pt>
                <c:pt idx="516">
                  <c:v>1.32695074536951</c:v>
                </c:pt>
                <c:pt idx="517">
                  <c:v>1.346855006550057</c:v>
                </c:pt>
                <c:pt idx="518">
                  <c:v>1.367057831648311</c:v>
                </c:pt>
                <c:pt idx="519">
                  <c:v>1.387563699123028</c:v>
                </c:pt>
                <c:pt idx="520">
                  <c:v>1.408377154609873</c:v>
                </c:pt>
                <c:pt idx="521">
                  <c:v>1.429502811929021</c:v>
                </c:pt>
                <c:pt idx="522">
                  <c:v>1.450945354107956</c:v>
                </c:pt>
                <c:pt idx="523">
                  <c:v>1.472709534419576</c:v>
                </c:pt>
                <c:pt idx="524">
                  <c:v>1.494800177435869</c:v>
                </c:pt>
                <c:pt idx="525">
                  <c:v>1.517222180097404</c:v>
                </c:pt>
                <c:pt idx="526">
                  <c:v>1.539980512798868</c:v>
                </c:pt>
                <c:pt idx="527">
                  <c:v>1.563080220490851</c:v>
                </c:pt>
                <c:pt idx="528">
                  <c:v>1.586526423798217</c:v>
                </c:pt>
                <c:pt idx="529">
                  <c:v>1.610324320155186</c:v>
                </c:pt>
                <c:pt idx="530">
                  <c:v>1.634479184957518</c:v>
                </c:pt>
                <c:pt idx="531">
                  <c:v>1.658996372731877</c:v>
                </c:pt>
                <c:pt idx="532">
                  <c:v>1.683881318322854</c:v>
                </c:pt>
                <c:pt idx="533">
                  <c:v>1.709139538097693</c:v>
                </c:pt>
                <c:pt idx="534">
                  <c:v>1.734776631169159</c:v>
                </c:pt>
                <c:pt idx="535">
                  <c:v>1.7607982806367</c:v>
                </c:pt>
                <c:pt idx="536">
                  <c:v>1.787210254846251</c:v>
                </c:pt>
                <c:pt idx="537">
                  <c:v>1.814018408668944</c:v>
                </c:pt>
                <c:pt idx="538">
                  <c:v>1.841228684798978</c:v>
                </c:pt>
                <c:pt idx="539">
                  <c:v>1.868847115070962</c:v>
                </c:pt>
                <c:pt idx="540">
                  <c:v>1.89687982179703</c:v>
                </c:pt>
                <c:pt idx="541">
                  <c:v>1.925333019123982</c:v>
                </c:pt>
                <c:pt idx="542">
                  <c:v>1.954213014410846</c:v>
                </c:pt>
                <c:pt idx="543">
                  <c:v>1.983526209627004</c:v>
                </c:pt>
                <c:pt idx="544">
                  <c:v>2.013279102771409</c:v>
                </c:pt>
                <c:pt idx="545">
                  <c:v>2.04347828931298</c:v>
                </c:pt>
                <c:pt idx="546">
                  <c:v>2.074130463652675</c:v>
                </c:pt>
                <c:pt idx="547">
                  <c:v>2.105242420607463</c:v>
                </c:pt>
                <c:pt idx="548">
                  <c:v>2.13682105691658</c:v>
                </c:pt>
                <c:pt idx="549">
                  <c:v>2.168873372770332</c:v>
                </c:pt>
                <c:pt idx="550">
                  <c:v>2.201406473361878</c:v>
                </c:pt>
                <c:pt idx="551">
                  <c:v>2.234427570462321</c:v>
                </c:pt>
                <c:pt idx="552">
                  <c:v>2.26794398401924</c:v>
                </c:pt>
                <c:pt idx="553">
                  <c:v>2.301963143779527</c:v>
                </c:pt>
                <c:pt idx="554">
                  <c:v>2.336492590936213</c:v>
                </c:pt>
                <c:pt idx="555">
                  <c:v>2.371539979800258</c:v>
                </c:pt>
                <c:pt idx="556">
                  <c:v>2.40711307949727</c:v>
                </c:pt>
                <c:pt idx="557">
                  <c:v>2.443219775689728</c:v>
                </c:pt>
                <c:pt idx="558">
                  <c:v>2.479868072325073</c:v>
                </c:pt>
                <c:pt idx="559">
                  <c:v>2.517066093409947</c:v>
                </c:pt>
                <c:pt idx="560">
                  <c:v>2.554822084811098</c:v>
                </c:pt>
                <c:pt idx="561">
                  <c:v>2.593144416083258</c:v>
                </c:pt>
                <c:pt idx="562">
                  <c:v>2.632041582324513</c:v>
                </c:pt>
                <c:pt idx="563">
                  <c:v>2.67152220605938</c:v>
                </c:pt>
                <c:pt idx="564">
                  <c:v>2.711595039150262</c:v>
                </c:pt>
                <c:pt idx="565">
                  <c:v>2.752268964737523</c:v>
                </c:pt>
                <c:pt idx="566">
                  <c:v>2.793552999208578</c:v>
                </c:pt>
                <c:pt idx="567">
                  <c:v>2.835456294196696</c:v>
                </c:pt>
                <c:pt idx="568">
                  <c:v>2.877988138609659</c:v>
                </c:pt>
                <c:pt idx="569">
                  <c:v>2.921157960688811</c:v>
                </c:pt>
                <c:pt idx="570">
                  <c:v>2.964975330099138</c:v>
                </c:pt>
                <c:pt idx="571">
                  <c:v>3.009449960050622</c:v>
                </c:pt>
                <c:pt idx="572">
                  <c:v>3.0545917094514</c:v>
                </c:pt>
                <c:pt idx="573">
                  <c:v>3.100410585093159</c:v>
                </c:pt>
                <c:pt idx="574">
                  <c:v>3.14691674386956</c:v>
                </c:pt>
                <c:pt idx="575">
                  <c:v>3.1941204950276</c:v>
                </c:pt>
                <c:pt idx="576">
                  <c:v>3.242032302453014</c:v>
                </c:pt>
                <c:pt idx="577">
                  <c:v>3.290662786989808</c:v>
                </c:pt>
                <c:pt idx="578">
                  <c:v>3.340022728794655</c:v>
                </c:pt>
                <c:pt idx="579">
                  <c:v>3.390123069726575</c:v>
                </c:pt>
                <c:pt idx="580">
                  <c:v>3.440974915772481</c:v>
                </c:pt>
                <c:pt idx="581">
                  <c:v>3.492589539509057</c:v>
                </c:pt>
                <c:pt idx="582">
                  <c:v>3.544978382601695</c:v>
                </c:pt>
                <c:pt idx="583">
                  <c:v>3.59815305834072</c:v>
                </c:pt>
                <c:pt idx="584">
                  <c:v>3.65212535421583</c:v>
                </c:pt>
                <c:pt idx="585">
                  <c:v>3.706907234529067</c:v>
                </c:pt>
                <c:pt idx="586">
                  <c:v>3.762510843047011</c:v>
                </c:pt>
                <c:pt idx="587">
                  <c:v>3.818948505692699</c:v>
                </c:pt>
                <c:pt idx="588">
                  <c:v>3.876232733278073</c:v>
                </c:pt>
                <c:pt idx="589">
                  <c:v>3.934376224277268</c:v>
                </c:pt>
                <c:pt idx="590">
                  <c:v>3.993391867641443</c:v>
                </c:pt>
                <c:pt idx="591">
                  <c:v>4.053292745656052</c:v>
                </c:pt>
                <c:pt idx="592">
                  <c:v>4.114092136840886</c:v>
                </c:pt>
                <c:pt idx="593">
                  <c:v>4.175803518893502</c:v>
                </c:pt>
                <c:pt idx="594">
                  <c:v>4.238440571676898</c:v>
                </c:pt>
                <c:pt idx="595">
                  <c:v>4.302017180252057</c:v>
                </c:pt>
                <c:pt idx="596">
                  <c:v>4.366547437955837</c:v>
                </c:pt>
                <c:pt idx="597">
                  <c:v>4.432045649525175</c:v>
                </c:pt>
                <c:pt idx="598">
                  <c:v>4.498526334268051</c:v>
                </c:pt>
                <c:pt idx="599">
                  <c:v>4.566004229282067</c:v>
                </c:pt>
                <c:pt idx="600">
                  <c:v>4.634494292721301</c:v>
                </c:pt>
                <c:pt idx="601">
                  <c:v>4.704011707112121</c:v>
                </c:pt>
                <c:pt idx="602">
                  <c:v>4.774571882718803</c:v>
                </c:pt>
                <c:pt idx="603">
                  <c:v>4.846190460959584</c:v>
                </c:pt>
                <c:pt idx="604">
                  <c:v>4.918883317873978</c:v>
                </c:pt>
                <c:pt idx="605">
                  <c:v>4.992666567642087</c:v>
                </c:pt>
                <c:pt idx="606">
                  <c:v>5.067556566156647</c:v>
                </c:pt>
                <c:pt idx="607">
                  <c:v>5.143569914649071</c:v>
                </c:pt>
                <c:pt idx="608">
                  <c:v>5.220723463368803</c:v>
                </c:pt>
                <c:pt idx="609">
                  <c:v>5.299034315319338</c:v>
                </c:pt>
                <c:pt idx="610">
                  <c:v>5.378519830049124</c:v>
                </c:pt>
                <c:pt idx="611">
                  <c:v>5.459197627499862</c:v>
                </c:pt>
                <c:pt idx="612">
                  <c:v>5.541085591912358</c:v>
                </c:pt>
                <c:pt idx="613">
                  <c:v>5.624201875791034</c:v>
                </c:pt>
                <c:pt idx="614">
                  <c:v>5.708564903927908</c:v>
                </c:pt>
                <c:pt idx="615">
                  <c:v>5.794193377486826</c:v>
                </c:pt>
                <c:pt idx="616">
                  <c:v>5.881106278149128</c:v>
                </c:pt>
                <c:pt idx="617">
                  <c:v>5.969322872321373</c:v>
                </c:pt>
                <c:pt idx="618">
                  <c:v>6.058862715406193</c:v>
                </c:pt>
                <c:pt idx="619">
                  <c:v>6.149745656137275</c:v>
                </c:pt>
                <c:pt idx="620">
                  <c:v>6.241991840979334</c:v>
                </c:pt>
                <c:pt idx="621">
                  <c:v>6.335621718594041</c:v>
                </c:pt>
                <c:pt idx="622">
                  <c:v>6.430656044372948</c:v>
                </c:pt>
                <c:pt idx="623">
                  <c:v>6.527115885038524</c:v>
                </c:pt>
                <c:pt idx="624">
                  <c:v>6.625022623314104</c:v>
                </c:pt>
                <c:pt idx="625">
                  <c:v>6.724397962663815</c:v>
                </c:pt>
                <c:pt idx="626">
                  <c:v>6.825263932103773</c:v>
                </c:pt>
                <c:pt idx="627">
                  <c:v>6.927642891085331</c:v>
                </c:pt>
                <c:pt idx="628">
                  <c:v>7.03155753445161</c:v>
                </c:pt>
                <c:pt idx="629">
                  <c:v>7.137030897468374</c:v>
                </c:pt>
                <c:pt idx="630">
                  <c:v>7.244086360930384</c:v>
                </c:pt>
                <c:pt idx="631">
                  <c:v>7.35274765634436</c:v>
                </c:pt>
                <c:pt idx="632">
                  <c:v>7.463038871189525</c:v>
                </c:pt>
                <c:pt idx="633">
                  <c:v>7.574984454257367</c:v>
                </c:pt>
                <c:pt idx="634">
                  <c:v>7.68860922107123</c:v>
                </c:pt>
                <c:pt idx="635">
                  <c:v>7.803938359387264</c:v>
                </c:pt>
                <c:pt idx="636">
                  <c:v>7.92099743477811</c:v>
                </c:pt>
                <c:pt idx="637">
                  <c:v>8.039812396299773</c:v>
                </c:pt>
                <c:pt idx="638">
                  <c:v>8.16040958224431</c:v>
                </c:pt>
                <c:pt idx="639">
                  <c:v>8.282815725977933</c:v>
                </c:pt>
                <c:pt idx="640">
                  <c:v>8.4070579618676</c:v>
                </c:pt>
                <c:pt idx="641">
                  <c:v>8.533163831295613</c:v>
                </c:pt>
                <c:pt idx="642">
                  <c:v>8.661161288765047</c:v>
                </c:pt>
                <c:pt idx="643">
                  <c:v>8.791078708096412</c:v>
                </c:pt>
                <c:pt idx="644">
                  <c:v>8.922944888717976</c:v>
                </c:pt>
                <c:pt idx="645">
                  <c:v>9.05678906204878</c:v>
                </c:pt>
                <c:pt idx="646">
                  <c:v>9.192640897979474</c:v>
                </c:pt>
                <c:pt idx="647">
                  <c:v>9.33053051144921</c:v>
                </c:pt>
                <c:pt idx="648">
                  <c:v>9.470488469120894</c:v>
                </c:pt>
                <c:pt idx="649">
                  <c:v>9.612545796157707</c:v>
                </c:pt>
                <c:pt idx="650">
                  <c:v>9.756733983100073</c:v>
                </c:pt>
                <c:pt idx="651">
                  <c:v>9.903084992846572</c:v>
                </c:pt>
                <c:pt idx="652">
                  <c:v>10.0516312677393</c:v>
                </c:pt>
                <c:pt idx="653">
                  <c:v>10.20240573675537</c:v>
                </c:pt>
                <c:pt idx="654">
                  <c:v>10.35544182280676</c:v>
                </c:pt>
                <c:pt idx="655">
                  <c:v>10.51077345014879</c:v>
                </c:pt>
                <c:pt idx="656">
                  <c:v>10.66843505190102</c:v>
                </c:pt>
                <c:pt idx="657">
                  <c:v>10.82846157767953</c:v>
                </c:pt>
                <c:pt idx="658">
                  <c:v>10.99088850134473</c:v>
                </c:pt>
                <c:pt idx="659">
                  <c:v>11.15575182886494</c:v>
                </c:pt>
                <c:pt idx="660">
                  <c:v>11.32308810629787</c:v>
                </c:pt>
                <c:pt idx="661">
                  <c:v>11.49293442789235</c:v>
                </c:pt>
                <c:pt idx="662">
                  <c:v>11.66532844431069</c:v>
                </c:pt>
                <c:pt idx="663">
                  <c:v>11.84030837097537</c:v>
                </c:pt>
                <c:pt idx="664">
                  <c:v>12.01791299654001</c:v>
                </c:pt>
                <c:pt idx="665">
                  <c:v>12.19818169148811</c:v>
                </c:pt>
                <c:pt idx="666">
                  <c:v>12.38115441686043</c:v>
                </c:pt>
                <c:pt idx="667">
                  <c:v>12.56687173311333</c:v>
                </c:pt>
                <c:pt idx="668">
                  <c:v>12.75537480911003</c:v>
                </c:pt>
                <c:pt idx="669">
                  <c:v>12.94670543124668</c:v>
                </c:pt>
                <c:pt idx="670">
                  <c:v>13.14090601271538</c:v>
                </c:pt>
                <c:pt idx="671">
                  <c:v>13.33801960290611</c:v>
                </c:pt>
                <c:pt idx="672">
                  <c:v>13.53808989694973</c:v>
                </c:pt>
                <c:pt idx="673">
                  <c:v>13.74116124540394</c:v>
                </c:pt>
                <c:pt idx="674">
                  <c:v>13.947278664085</c:v>
                </c:pt>
                <c:pt idx="675">
                  <c:v>14.15648784404634</c:v>
                </c:pt>
                <c:pt idx="676">
                  <c:v>14.36883516170697</c:v>
                </c:pt>
                <c:pt idx="677">
                  <c:v>14.58436768913253</c:v>
                </c:pt>
                <c:pt idx="678">
                  <c:v>14.80313320446957</c:v>
                </c:pt>
                <c:pt idx="679">
                  <c:v>15.02518020253663</c:v>
                </c:pt>
                <c:pt idx="680">
                  <c:v>15.25055790557465</c:v>
                </c:pt>
                <c:pt idx="681">
                  <c:v>15.47931627415831</c:v>
                </c:pt>
                <c:pt idx="682">
                  <c:v>15.71150601827065</c:v>
                </c:pt>
                <c:pt idx="683">
                  <c:v>15.94717860854469</c:v>
                </c:pt>
                <c:pt idx="684">
                  <c:v>16.1863862876728</c:v>
                </c:pt>
                <c:pt idx="685">
                  <c:v>16.42918208198778</c:v>
                </c:pt>
                <c:pt idx="686">
                  <c:v>16.67561981321777</c:v>
                </c:pt>
                <c:pt idx="687">
                  <c:v>16.92575411041604</c:v>
                </c:pt>
                <c:pt idx="688">
                  <c:v>17.17964042207228</c:v>
                </c:pt>
                <c:pt idx="689">
                  <c:v>17.43733502840336</c:v>
                </c:pt>
                <c:pt idx="690">
                  <c:v>17.69889505382944</c:v>
                </c:pt>
                <c:pt idx="691">
                  <c:v>17.96437847963685</c:v>
                </c:pt>
                <c:pt idx="692">
                  <c:v>18.2338441568314</c:v>
                </c:pt>
                <c:pt idx="693">
                  <c:v>18.50735181918387</c:v>
                </c:pt>
                <c:pt idx="694">
                  <c:v>18.78496209647162</c:v>
                </c:pt>
                <c:pt idx="695">
                  <c:v>19.06673652791869</c:v>
                </c:pt>
                <c:pt idx="696">
                  <c:v>19.35273757583727</c:v>
                </c:pt>
                <c:pt idx="697">
                  <c:v>19.64302863947503</c:v>
                </c:pt>
                <c:pt idx="698">
                  <c:v>19.93767406906716</c:v>
                </c:pt>
                <c:pt idx="699">
                  <c:v>20.23673918010302</c:v>
                </c:pt>
                <c:pt idx="700">
                  <c:v>20.54029026780471</c:v>
                </c:pt>
                <c:pt idx="701">
                  <c:v>20.84839462182177</c:v>
                </c:pt>
                <c:pt idx="702">
                  <c:v>21.16112054114909</c:v>
                </c:pt>
                <c:pt idx="703">
                  <c:v>21.47853734926622</c:v>
                </c:pt>
                <c:pt idx="704">
                  <c:v>21.80071540950533</c:v>
                </c:pt>
                <c:pt idx="705">
                  <c:v>22.12772614064789</c:v>
                </c:pt>
                <c:pt idx="706">
                  <c:v>22.45964203275748</c:v>
                </c:pt>
                <c:pt idx="707">
                  <c:v>22.79653666324898</c:v>
                </c:pt>
                <c:pt idx="708">
                  <c:v>23.13848471319773</c:v>
                </c:pt>
                <c:pt idx="709">
                  <c:v>23.48556198389563</c:v>
                </c:pt>
                <c:pt idx="710">
                  <c:v>23.83784541365424</c:v>
                </c:pt>
                <c:pt idx="711">
                  <c:v>24.19541309485892</c:v>
                </c:pt>
                <c:pt idx="712">
                  <c:v>24.55834429128172</c:v>
                </c:pt>
                <c:pt idx="713">
                  <c:v>24.92671945565099</c:v>
                </c:pt>
                <c:pt idx="714">
                  <c:v>25.30062024748579</c:v>
                </c:pt>
                <c:pt idx="715">
                  <c:v>25.68012955119802</c:v>
                </c:pt>
                <c:pt idx="716">
                  <c:v>26.06533149446603</c:v>
                </c:pt>
                <c:pt idx="717">
                  <c:v>26.45631146688304</c:v>
                </c:pt>
                <c:pt idx="718">
                  <c:v>26.8531561388863</c:v>
                </c:pt>
                <c:pt idx="719">
                  <c:v>27.25595348096957</c:v>
                </c:pt>
                <c:pt idx="720">
                  <c:v>27.66479278318411</c:v>
                </c:pt>
                <c:pt idx="721">
                  <c:v>28.07976467493178</c:v>
                </c:pt>
                <c:pt idx="722">
                  <c:v>28.50096114505592</c:v>
                </c:pt>
                <c:pt idx="723">
                  <c:v>28.92847556223168</c:v>
                </c:pt>
                <c:pt idx="724">
                  <c:v>29.36240269566498</c:v>
                </c:pt>
                <c:pt idx="725">
                  <c:v>29.80283873610013</c:v>
                </c:pt>
                <c:pt idx="726">
                  <c:v>30.24988131714163</c:v>
                </c:pt>
                <c:pt idx="727">
                  <c:v>30.70362953689867</c:v>
                </c:pt>
                <c:pt idx="728">
                  <c:v>31.16418397995222</c:v>
                </c:pt>
                <c:pt idx="729">
                  <c:v>31.6316467396515</c:v>
                </c:pt>
                <c:pt idx="730">
                  <c:v>32.10612144074614</c:v>
                </c:pt>
                <c:pt idx="731">
                  <c:v>32.58771326235745</c:v>
                </c:pt>
                <c:pt idx="732">
                  <c:v>33.07652896129279</c:v>
                </c:pt>
                <c:pt idx="733">
                  <c:v>33.57267689571209</c:v>
                </c:pt>
                <c:pt idx="734">
                  <c:v>34.07626704914789</c:v>
                </c:pt>
                <c:pt idx="735">
                  <c:v>34.5874110548851</c:v>
                </c:pt>
                <c:pt idx="736">
                  <c:v>35.10622222070838</c:v>
                </c:pt>
                <c:pt idx="737">
                  <c:v>35.63281555401901</c:v>
                </c:pt>
                <c:pt idx="738">
                  <c:v>36.1673077873293</c:v>
                </c:pt>
                <c:pt idx="739">
                  <c:v>36.70981740413922</c:v>
                </c:pt>
                <c:pt idx="740">
                  <c:v>37.26046466520102</c:v>
                </c:pt>
                <c:pt idx="741">
                  <c:v>37.81937163517932</c:v>
                </c:pt>
                <c:pt idx="742">
                  <c:v>38.38666220970674</c:v>
                </c:pt>
                <c:pt idx="743">
                  <c:v>38.96246214285262</c:v>
                </c:pt>
                <c:pt idx="744">
                  <c:v>39.54689907499539</c:v>
                </c:pt>
                <c:pt idx="745">
                  <c:v>40.14010256112033</c:v>
                </c:pt>
                <c:pt idx="746">
                  <c:v>40.74220409953713</c:v>
                </c:pt>
                <c:pt idx="747">
                  <c:v>41.35333716103</c:v>
                </c:pt>
                <c:pt idx="748">
                  <c:v>41.97363721844562</c:v>
                </c:pt>
                <c:pt idx="749">
                  <c:v>42.60324177672219</c:v>
                </c:pt>
                <c:pt idx="750">
                  <c:v>43.24229040337315</c:v>
                </c:pt>
                <c:pt idx="751">
                  <c:v>43.89092475942374</c:v>
                </c:pt>
                <c:pt idx="752">
                  <c:v>44.5492886308151</c:v>
                </c:pt>
                <c:pt idx="753">
                  <c:v>45.21752796027729</c:v>
                </c:pt>
                <c:pt idx="754">
                  <c:v>45.89579087968147</c:v>
                </c:pt>
                <c:pt idx="755">
                  <c:v>46.58422774287654</c:v>
                </c:pt>
                <c:pt idx="756">
                  <c:v>47.28299115901983</c:v>
                </c:pt>
                <c:pt idx="757">
                  <c:v>47.99223602640527</c:v>
                </c:pt>
                <c:pt idx="758">
                  <c:v>48.71211956680121</c:v>
                </c:pt>
                <c:pt idx="759">
                  <c:v>49.44280136030309</c:v>
                </c:pt>
                <c:pt idx="760">
                  <c:v>50.18444338070775</c:v>
                </c:pt>
                <c:pt idx="761">
                  <c:v>50.93721003141835</c:v>
                </c:pt>
                <c:pt idx="762">
                  <c:v>51.70126818188962</c:v>
                </c:pt>
                <c:pt idx="763">
                  <c:v>52.47678720461784</c:v>
                </c:pt>
                <c:pt idx="764">
                  <c:v>53.26393901268723</c:v>
                </c:pt>
                <c:pt idx="765">
                  <c:v>54.06289809787754</c:v>
                </c:pt>
                <c:pt idx="766">
                  <c:v>54.87384156934508</c:v>
                </c:pt>
                <c:pt idx="767">
                  <c:v>55.69694919288601</c:v>
                </c:pt>
                <c:pt idx="768">
                  <c:v>56.53240343077916</c:v>
                </c:pt>
                <c:pt idx="769">
                  <c:v>57.38038948224033</c:v>
                </c:pt>
                <c:pt idx="770">
                  <c:v>58.24109532447456</c:v>
                </c:pt>
                <c:pt idx="771">
                  <c:v>59.11471175434139</c:v>
                </c:pt>
                <c:pt idx="772">
                  <c:v>60.00143243065654</c:v>
                </c:pt>
                <c:pt idx="773">
                  <c:v>60.90145391711629</c:v>
                </c:pt>
                <c:pt idx="774">
                  <c:v>61.81497572587325</c:v>
                </c:pt>
                <c:pt idx="775">
                  <c:v>62.74220036176135</c:v>
                </c:pt>
                <c:pt idx="776">
                  <c:v>63.68333336718786</c:v>
                </c:pt>
                <c:pt idx="777">
                  <c:v>64.63858336769545</c:v>
                </c:pt>
                <c:pt idx="778">
                  <c:v>65.60816211821056</c:v>
                </c:pt>
                <c:pt idx="779">
                  <c:v>66.59228454998415</c:v>
                </c:pt>
                <c:pt idx="780">
                  <c:v>67.59116881823391</c:v>
                </c:pt>
                <c:pt idx="781">
                  <c:v>68.60503635050658</c:v>
                </c:pt>
                <c:pt idx="782">
                  <c:v>69.63411189576501</c:v>
                </c:pt>
                <c:pt idx="783">
                  <c:v>70.67862357420148</c:v>
                </c:pt>
                <c:pt idx="784">
                  <c:v>71.73880292781438</c:v>
                </c:pt>
                <c:pt idx="785">
                  <c:v>72.8148849717317</c:v>
                </c:pt>
                <c:pt idx="786">
                  <c:v>73.9071082463079</c:v>
                </c:pt>
                <c:pt idx="787">
                  <c:v>75.01571487000228</c:v>
                </c:pt>
                <c:pt idx="788">
                  <c:v>76.14095059305231</c:v>
                </c:pt>
                <c:pt idx="789">
                  <c:v>77.2830648519481</c:v>
                </c:pt>
                <c:pt idx="790">
                  <c:v>78.4423108247273</c:v>
                </c:pt>
                <c:pt idx="791">
                  <c:v>79.6189454870982</c:v>
                </c:pt>
                <c:pt idx="792">
                  <c:v>80.813229669405</c:v>
                </c:pt>
                <c:pt idx="793">
                  <c:v>82.02542811444499</c:v>
                </c:pt>
                <c:pt idx="794">
                  <c:v>83.25580953616235</c:v>
                </c:pt>
                <c:pt idx="795">
                  <c:v>84.50464667920482</c:v>
                </c:pt>
                <c:pt idx="796">
                  <c:v>85.77221637939288</c:v>
                </c:pt>
                <c:pt idx="797">
                  <c:v>87.05879962508378</c:v>
                </c:pt>
                <c:pt idx="798">
                  <c:v>88.36468161946003</c:v>
                </c:pt>
                <c:pt idx="799">
                  <c:v>89.69015184375124</c:v>
                </c:pt>
                <c:pt idx="800">
                  <c:v>91.03550412140818</c:v>
                </c:pt>
                <c:pt idx="801">
                  <c:v>92.4010366832293</c:v>
                </c:pt>
                <c:pt idx="802">
                  <c:v>93.78705223347774</c:v>
                </c:pt>
                <c:pt idx="803">
                  <c:v>95.19385801697916</c:v>
                </c:pt>
                <c:pt idx="804">
                  <c:v>96.62176588723445</c:v>
                </c:pt>
                <c:pt idx="805">
                  <c:v>98.07109237554305</c:v>
                </c:pt>
                <c:pt idx="806">
                  <c:v>99.54215876117622</c:v>
                </c:pt>
                <c:pt idx="807">
                  <c:v>101.0352911425934</c:v>
                </c:pt>
                <c:pt idx="808">
                  <c:v>102.5508205097328</c:v>
                </c:pt>
                <c:pt idx="809">
                  <c:v>104.0890828173785</c:v>
                </c:pt>
                <c:pt idx="810">
                  <c:v>105.6504190596394</c:v>
                </c:pt>
                <c:pt idx="811">
                  <c:v>107.2351753455339</c:v>
                </c:pt>
                <c:pt idx="812">
                  <c:v>108.843702975717</c:v>
                </c:pt>
                <c:pt idx="813">
                  <c:v>110.4763585203527</c:v>
                </c:pt>
                <c:pt idx="814">
                  <c:v>112.133503898158</c:v>
                </c:pt>
                <c:pt idx="815">
                  <c:v>113.8155064566303</c:v>
                </c:pt>
                <c:pt idx="816">
                  <c:v>115.5227390534793</c:v>
                </c:pt>
                <c:pt idx="817">
                  <c:v>117.2555801392816</c:v>
                </c:pt>
                <c:pt idx="818">
                  <c:v>119.0144138413716</c:v>
                </c:pt>
                <c:pt idx="819">
                  <c:v>120.7996300489918</c:v>
                </c:pt>
                <c:pt idx="820">
                  <c:v>122.611624499727</c:v>
                </c:pt>
                <c:pt idx="821">
                  <c:v>124.4507988672225</c:v>
                </c:pt>
                <c:pt idx="822">
                  <c:v>126.317560850231</c:v>
                </c:pt>
                <c:pt idx="823">
                  <c:v>128.2123242629843</c:v>
                </c:pt>
                <c:pt idx="824">
                  <c:v>130.1355091269285</c:v>
                </c:pt>
                <c:pt idx="825">
                  <c:v>132.087541763833</c:v>
                </c:pt>
                <c:pt idx="826">
                  <c:v>134.0688548902905</c:v>
                </c:pt>
                <c:pt idx="827">
                  <c:v>136.0798877136448</c:v>
                </c:pt>
                <c:pt idx="828">
                  <c:v>138.1210860293495</c:v>
                </c:pt>
                <c:pt idx="829">
                  <c:v>140.1929023197902</c:v>
                </c:pt>
                <c:pt idx="830">
                  <c:v>142.2957958545865</c:v>
                </c:pt>
                <c:pt idx="831">
                  <c:v>144.4302327924054</c:v>
                </c:pt>
                <c:pt idx="832">
                  <c:v>146.5966862842915</c:v>
                </c:pt>
                <c:pt idx="833">
                  <c:v>148.7956365785558</c:v>
                </c:pt>
                <c:pt idx="834">
                  <c:v>151.0275711272342</c:v>
                </c:pt>
                <c:pt idx="835">
                  <c:v>153.2929846941402</c:v>
                </c:pt>
                <c:pt idx="836">
                  <c:v>155.5923794645548</c:v>
                </c:pt>
                <c:pt idx="837">
                  <c:v>157.9262651565231</c:v>
                </c:pt>
                <c:pt idx="838">
                  <c:v>160.2951591338702</c:v>
                </c:pt>
                <c:pt idx="839">
                  <c:v>162.6995865208779</c:v>
                </c:pt>
                <c:pt idx="840">
                  <c:v>165.1400803186922</c:v>
                </c:pt>
                <c:pt idx="841">
                  <c:v>167.617181523472</c:v>
                </c:pt>
                <c:pt idx="842">
                  <c:v>170.1314392463247</c:v>
                </c:pt>
                <c:pt idx="843">
                  <c:v>172.68341083502</c:v>
                </c:pt>
                <c:pt idx="844">
                  <c:v>175.2736619975437</c:v>
                </c:pt>
                <c:pt idx="845">
                  <c:v>177.9027669275078</c:v>
                </c:pt>
                <c:pt idx="846">
                  <c:v>180.571308431421</c:v>
                </c:pt>
                <c:pt idx="847">
                  <c:v>183.2798780578916</c:v>
                </c:pt>
                <c:pt idx="848">
                  <c:v>186.02907622876</c:v>
                </c:pt>
                <c:pt idx="849">
                  <c:v>188.8195123721914</c:v>
                </c:pt>
                <c:pt idx="850">
                  <c:v>191.6518050577748</c:v>
                </c:pt>
                <c:pt idx="851">
                  <c:v>194.5265821336407</c:v>
                </c:pt>
                <c:pt idx="852">
                  <c:v>197.4444808656455</c:v>
                </c:pt>
                <c:pt idx="853">
                  <c:v>200.4061480786311</c:v>
                </c:pt>
                <c:pt idx="854">
                  <c:v>203.4122402998096</c:v>
                </c:pt>
                <c:pt idx="855">
                  <c:v>206.4634239043066</c:v>
                </c:pt>
                <c:pt idx="856">
                  <c:v>209.5603752628708</c:v>
                </c:pt>
                <c:pt idx="857">
                  <c:v>212.7037808918136</c:v>
                </c:pt>
                <c:pt idx="858">
                  <c:v>215.894337605192</c:v>
                </c:pt>
                <c:pt idx="859">
                  <c:v>219.1327526692687</c:v>
                </c:pt>
                <c:pt idx="860">
                  <c:v>222.4197439593079</c:v>
                </c:pt>
                <c:pt idx="861">
                  <c:v>225.7560401186985</c:v>
                </c:pt>
                <c:pt idx="862">
                  <c:v>229.1423807204781</c:v>
                </c:pt>
                <c:pt idx="863">
                  <c:v>232.5795164312856</c:v>
                </c:pt>
                <c:pt idx="864">
                  <c:v>236.0682091777554</c:v>
                </c:pt>
                <c:pt idx="865">
                  <c:v>239.6092323154217</c:v>
                </c:pt>
                <c:pt idx="866">
                  <c:v>243.2033708001518</c:v>
                </c:pt>
                <c:pt idx="867">
                  <c:v>246.8514213621554</c:v>
                </c:pt>
                <c:pt idx="868">
                  <c:v>250.554192682587</c:v>
                </c:pt>
                <c:pt idx="869">
                  <c:v>254.3125055728258</c:v>
                </c:pt>
                <c:pt idx="870">
                  <c:v>258.1271931564182</c:v>
                </c:pt>
                <c:pt idx="871">
                  <c:v>261.9991010537644</c:v>
                </c:pt>
                <c:pt idx="872">
                  <c:v>265.9290875695706</c:v>
                </c:pt>
                <c:pt idx="873">
                  <c:v>269.9180238831142</c:v>
                </c:pt>
                <c:pt idx="874">
                  <c:v>273.9667942413611</c:v>
                </c:pt>
                <c:pt idx="875">
                  <c:v>278.0762961549815</c:v>
                </c:pt>
                <c:pt idx="876">
                  <c:v>282.2474405973074</c:v>
                </c:pt>
                <c:pt idx="877">
                  <c:v>286.4811522062623</c:v>
                </c:pt>
                <c:pt idx="878">
                  <c:v>290.7783694893596</c:v>
                </c:pt>
                <c:pt idx="879">
                  <c:v>295.1400450317017</c:v>
                </c:pt>
                <c:pt idx="880">
                  <c:v>299.5671457071736</c:v>
                </c:pt>
                <c:pt idx="881">
                  <c:v>304.0606528927833</c:v>
                </c:pt>
                <c:pt idx="882">
                  <c:v>308.6215626861746</c:v>
                </c:pt>
                <c:pt idx="883">
                  <c:v>313.2508861264693</c:v>
                </c:pt>
                <c:pt idx="884">
                  <c:v>317.9496494183644</c:v>
                </c:pt>
                <c:pt idx="885">
                  <c:v>322.7188941596398</c:v>
                </c:pt>
                <c:pt idx="886">
                  <c:v>327.5596775720344</c:v>
                </c:pt>
                <c:pt idx="887">
                  <c:v>332.4730727356139</c:v>
                </c:pt>
                <c:pt idx="888">
                  <c:v>337.460168826649</c:v>
                </c:pt>
                <c:pt idx="889">
                  <c:v>342.5220713590488</c:v>
                </c:pt>
                <c:pt idx="890">
                  <c:v>347.6599024294355</c:v>
                </c:pt>
                <c:pt idx="891">
                  <c:v>352.874800965876</c:v>
                </c:pt>
                <c:pt idx="892">
                  <c:v>358.1679229803643</c:v>
                </c:pt>
                <c:pt idx="893">
                  <c:v>363.5404418250706</c:v>
                </c:pt>
                <c:pt idx="894">
                  <c:v>368.9935484524423</c:v>
                </c:pt>
                <c:pt idx="895">
                  <c:v>374.5284516792321</c:v>
                </c:pt>
                <c:pt idx="896">
                  <c:v>380.1463784544206</c:v>
                </c:pt>
                <c:pt idx="897">
                  <c:v>385.848574131237</c:v>
                </c:pt>
                <c:pt idx="898">
                  <c:v>391.6363027432024</c:v>
                </c:pt>
                <c:pt idx="899">
                  <c:v>397.5108472843544</c:v>
                </c:pt>
                <c:pt idx="900">
                  <c:v>403.4735099936169</c:v>
                </c:pt>
                <c:pt idx="901">
                  <c:v>409.5256126435229</c:v>
                </c:pt>
                <c:pt idx="902">
                  <c:v>415.6684968331757</c:v>
                </c:pt>
                <c:pt idx="903">
                  <c:v>421.9035242856716</c:v>
                </c:pt>
                <c:pt idx="904">
                  <c:v>428.2320771499584</c:v>
                </c:pt>
                <c:pt idx="905">
                  <c:v>434.6555583072076</c:v>
                </c:pt>
                <c:pt idx="906">
                  <c:v>441.1753916818158</c:v>
                </c:pt>
                <c:pt idx="907">
                  <c:v>447.7930225570419</c:v>
                </c:pt>
                <c:pt idx="908">
                  <c:v>454.5099178953987</c:v>
                </c:pt>
                <c:pt idx="909">
                  <c:v>461.3275666638297</c:v>
                </c:pt>
                <c:pt idx="910">
                  <c:v>468.2474801637887</c:v>
                </c:pt>
                <c:pt idx="911">
                  <c:v>475.2711923662416</c:v>
                </c:pt>
                <c:pt idx="912">
                  <c:v>482.4002602517373</c:v>
                </c:pt>
                <c:pt idx="913">
                  <c:v>489.6362641555133</c:v>
                </c:pt>
                <c:pt idx="914">
                  <c:v>496.980808117846</c:v>
                </c:pt>
                <c:pt idx="915">
                  <c:v>504.4355202396135</c:v>
                </c:pt>
                <c:pt idx="916">
                  <c:v>512.0020530432074</c:v>
                </c:pt>
                <c:pt idx="917">
                  <c:v>519.6820838388556</c:v>
                </c:pt>
                <c:pt idx="918">
                  <c:v>527.4773150964384</c:v>
                </c:pt>
                <c:pt idx="919">
                  <c:v>535.389474822885</c:v>
                </c:pt>
                <c:pt idx="920">
                  <c:v>543.420316945228</c:v>
                </c:pt>
                <c:pt idx="921">
                  <c:v>551.5716216994064</c:v>
                </c:pt>
                <c:pt idx="922">
                  <c:v>559.8451960248974</c:v>
                </c:pt>
                <c:pt idx="923">
                  <c:v>568.2428739652715</c:v>
                </c:pt>
                <c:pt idx="924">
                  <c:v>576.7665170747479</c:v>
                </c:pt>
                <c:pt idx="925">
                  <c:v>585.4180148308712</c:v>
                </c:pt>
                <c:pt idx="926">
                  <c:v>594.1992850533345</c:v>
                </c:pt>
                <c:pt idx="927">
                  <c:v>603.1122743291346</c:v>
                </c:pt>
                <c:pt idx="928">
                  <c:v>612.1589584440712</c:v>
                </c:pt>
                <c:pt idx="929">
                  <c:v>621.3413428207323</c:v>
                </c:pt>
                <c:pt idx="930">
                  <c:v>630.6614629630432</c:v>
                </c:pt>
                <c:pt idx="931">
                  <c:v>640.1213849074887</c:v>
                </c:pt>
                <c:pt idx="932">
                  <c:v>649.723205681101</c:v>
                </c:pt>
                <c:pt idx="933">
                  <c:v>659.4690537663175</c:v>
                </c:pt>
                <c:pt idx="934">
                  <c:v>669.3610895728126</c:v>
                </c:pt>
                <c:pt idx="935">
                  <c:v>679.4015059164044</c:v>
                </c:pt>
                <c:pt idx="936">
                  <c:v>689.5925285051504</c:v>
                </c:pt>
                <c:pt idx="937">
                  <c:v>699.9364164327274</c:v>
                </c:pt>
                <c:pt idx="938">
                  <c:v>710.4354626792184</c:v>
                </c:pt>
                <c:pt idx="939">
                  <c:v>721.0919946194066</c:v>
                </c:pt>
                <c:pt idx="940">
                  <c:v>731.908374538702</c:v>
                </c:pt>
                <c:pt idx="941">
                  <c:v>742.8870001567781</c:v>
                </c:pt>
                <c:pt idx="942">
                  <c:v>754.0303051591296</c:v>
                </c:pt>
                <c:pt idx="943">
                  <c:v>765.3407597365166</c:v>
                </c:pt>
                <c:pt idx="944">
                  <c:v>776.8208711325641</c:v>
                </c:pt>
                <c:pt idx="945">
                  <c:v>788.4731841995525</c:v>
                </c:pt>
                <c:pt idx="946">
                  <c:v>800.3002819625457</c:v>
                </c:pt>
                <c:pt idx="947">
                  <c:v>812.3047861919829</c:v>
                </c:pt>
                <c:pt idx="948">
                  <c:v>824.4893579848634</c:v>
                </c:pt>
                <c:pt idx="949">
                  <c:v>836.8566983546325</c:v>
                </c:pt>
                <c:pt idx="950">
                  <c:v>849.4095488299554</c:v>
                </c:pt>
                <c:pt idx="951">
                  <c:v>862.150692062403</c:v>
                </c:pt>
                <c:pt idx="952">
                  <c:v>875.082952443341</c:v>
                </c:pt>
                <c:pt idx="953">
                  <c:v>888.209196729991</c:v>
                </c:pt>
                <c:pt idx="954">
                  <c:v>901.5323346809404</c:v>
                </c:pt>
                <c:pt idx="955">
                  <c:v>915.0553197011549</c:v>
                </c:pt>
                <c:pt idx="956">
                  <c:v>928.781149496673</c:v>
                </c:pt>
                <c:pt idx="957">
                  <c:v>942.7128667391225</c:v>
                </c:pt>
                <c:pt idx="958">
                  <c:v>956.8535597402079</c:v>
                </c:pt>
                <c:pt idx="959">
                  <c:v>971.206363136313</c:v>
                </c:pt>
                <c:pt idx="960">
                  <c:v>985.7744585833585</c:v>
                </c:pt>
                <c:pt idx="961">
                  <c:v>1000.561075462107</c:v>
                </c:pt>
                <c:pt idx="962">
                  <c:v>1015.569491594038</c:v>
                </c:pt>
                <c:pt idx="963">
                  <c:v>1030.803033967948</c:v>
                </c:pt>
                <c:pt idx="964">
                  <c:v>1046.265079477468</c:v>
                </c:pt>
                <c:pt idx="965">
                  <c:v>1061.959055669634</c:v>
                </c:pt>
                <c:pt idx="966">
                  <c:v>1077.888441504673</c:v>
                </c:pt>
                <c:pt idx="967">
                  <c:v>1094.05676812725</c:v>
                </c:pt>
                <c:pt idx="968">
                  <c:v>1110.467619649157</c:v>
                </c:pt>
                <c:pt idx="969">
                  <c:v>1127.12463394389</c:v>
                </c:pt>
                <c:pt idx="970">
                  <c:v>1144.031503453048</c:v>
                </c:pt>
                <c:pt idx="971">
                  <c:v>1161.191976004839</c:v>
                </c:pt>
                <c:pt idx="972">
                  <c:v>1178.609855644916</c:v>
                </c:pt>
                <c:pt idx="973">
                  <c:v>1196.28900347959</c:v>
                </c:pt>
                <c:pt idx="974">
                  <c:v>1214.233338531779</c:v>
                </c:pt>
                <c:pt idx="975">
                  <c:v>1232.44683860976</c:v>
                </c:pt>
                <c:pt idx="976">
                  <c:v>1250.933541188907</c:v>
                </c:pt>
                <c:pt idx="977">
                  <c:v>1269.69754430674</c:v>
                </c:pt>
                <c:pt idx="978">
                  <c:v>1288.743007471341</c:v>
                </c:pt>
                <c:pt idx="979">
                  <c:v>1308.074152583411</c:v>
                </c:pt>
                <c:pt idx="980">
                  <c:v>1327.695264872162</c:v>
                </c:pt>
                <c:pt idx="981">
                  <c:v>1347.610693845245</c:v>
                </c:pt>
                <c:pt idx="982">
                  <c:v>1367.824854252919</c:v>
                </c:pt>
                <c:pt idx="983">
                  <c:v>1388.342227066716</c:v>
                </c:pt>
                <c:pt idx="984">
                  <c:v>1409.167360472717</c:v>
                </c:pt>
                <c:pt idx="985">
                  <c:v>1430.304870879802</c:v>
                </c:pt>
                <c:pt idx="986">
                  <c:v>1451.759443943004</c:v>
                </c:pt>
                <c:pt idx="987">
                  <c:v>1473.535835602151</c:v>
                </c:pt>
                <c:pt idx="988">
                  <c:v>1495.638873136182</c:v>
                </c:pt>
                <c:pt idx="989">
                  <c:v>1518.07345623322</c:v>
                </c:pt>
                <c:pt idx="990">
                  <c:v>1540.844558076722</c:v>
                </c:pt>
                <c:pt idx="991">
                  <c:v>1563.957226447873</c:v>
                </c:pt>
                <c:pt idx="992">
                  <c:v>1587.416584844596</c:v>
                </c:pt>
                <c:pt idx="993">
                  <c:v>1611.22783361726</c:v>
                </c:pt>
                <c:pt idx="994">
                  <c:v>1635.396251121521</c:v>
                </c:pt>
                <c:pt idx="995">
                  <c:v>1659.927194888341</c:v>
                </c:pt>
                <c:pt idx="996">
                  <c:v>1684.826102811666</c:v>
                </c:pt>
                <c:pt idx="997">
                  <c:v>1710.098494353836</c:v>
                </c:pt>
                <c:pt idx="998">
                  <c:v>1735.749971769153</c:v>
                </c:pt>
              </c:numCache>
            </c:numRef>
          </c:xVal>
          <c:yVal>
            <c:numRef>
              <c:f>Sheet1!$U$2:$U$1000</c:f>
              <c:numCache>
                <c:formatCode>General</c:formatCode>
                <c:ptCount val="999"/>
                <c:pt idx="0">
                  <c:v>0.321258500311149</c:v>
                </c:pt>
                <c:pt idx="1">
                  <c:v>0.321258629753021</c:v>
                </c:pt>
                <c:pt idx="2">
                  <c:v>0.321258761165952</c:v>
                </c:pt>
                <c:pt idx="3">
                  <c:v>0.321258894579952</c:v>
                </c:pt>
                <c:pt idx="4">
                  <c:v>0.321259030025489</c:v>
                </c:pt>
                <c:pt idx="5">
                  <c:v>0.3212591675335</c:v>
                </c:pt>
                <c:pt idx="6">
                  <c:v>0.321259307135385</c:v>
                </c:pt>
                <c:pt idx="7">
                  <c:v>0.321259448863028</c:v>
                </c:pt>
                <c:pt idx="8">
                  <c:v>0.321259592748794</c:v>
                </c:pt>
                <c:pt idx="9">
                  <c:v>0.321259738825544</c:v>
                </c:pt>
                <c:pt idx="10">
                  <c:v>0.321259887126638</c:v>
                </c:pt>
                <c:pt idx="11">
                  <c:v>0.321260037685943</c:v>
                </c:pt>
                <c:pt idx="12">
                  <c:v>0.321260190537842</c:v>
                </c:pt>
                <c:pt idx="13">
                  <c:v>0.321260345717244</c:v>
                </c:pt>
                <c:pt idx="14">
                  <c:v>0.321260503259585</c:v>
                </c:pt>
                <c:pt idx="15">
                  <c:v>0.321260663200845</c:v>
                </c:pt>
                <c:pt idx="16">
                  <c:v>0.321260825577546</c:v>
                </c:pt>
                <c:pt idx="17">
                  <c:v>0.321260990426771</c:v>
                </c:pt>
                <c:pt idx="18">
                  <c:v>0.321261157786169</c:v>
                </c:pt>
                <c:pt idx="19">
                  <c:v>0.321261327693957</c:v>
                </c:pt>
                <c:pt idx="20">
                  <c:v>0.321261500188935</c:v>
                </c:pt>
                <c:pt idx="21">
                  <c:v>0.321261675310498</c:v>
                </c:pt>
                <c:pt idx="22">
                  <c:v>0.321261853098631</c:v>
                </c:pt>
                <c:pt idx="23">
                  <c:v>0.321262033593939</c:v>
                </c:pt>
                <c:pt idx="24">
                  <c:v>0.321262216837639</c:v>
                </c:pt>
                <c:pt idx="25">
                  <c:v>0.321262402871575</c:v>
                </c:pt>
                <c:pt idx="26">
                  <c:v>0.321262591738232</c:v>
                </c:pt>
                <c:pt idx="27">
                  <c:v>0.321262783480736</c:v>
                </c:pt>
                <c:pt idx="28">
                  <c:v>0.321262978142876</c:v>
                </c:pt>
                <c:pt idx="29">
                  <c:v>0.3212631757691</c:v>
                </c:pt>
                <c:pt idx="30">
                  <c:v>0.321263376404539</c:v>
                </c:pt>
                <c:pt idx="31">
                  <c:v>0.321263580095011</c:v>
                </c:pt>
                <c:pt idx="32">
                  <c:v>0.321263786887027</c:v>
                </c:pt>
                <c:pt idx="33">
                  <c:v>0.321263996827808</c:v>
                </c:pt>
                <c:pt idx="34">
                  <c:v>0.321264209965293</c:v>
                </c:pt>
                <c:pt idx="35">
                  <c:v>0.321264426348154</c:v>
                </c:pt>
                <c:pt idx="36">
                  <c:v>0.321264646025799</c:v>
                </c:pt>
                <c:pt idx="37">
                  <c:v>0.321264869048394</c:v>
                </c:pt>
                <c:pt idx="38">
                  <c:v>0.321265095466861</c:v>
                </c:pt>
                <c:pt idx="39">
                  <c:v>0.321265325332905</c:v>
                </c:pt>
                <c:pt idx="40">
                  <c:v>0.32126555869901</c:v>
                </c:pt>
                <c:pt idx="41">
                  <c:v>0.321265795618469</c:v>
                </c:pt>
                <c:pt idx="42">
                  <c:v>0.321266036145374</c:v>
                </c:pt>
                <c:pt idx="43">
                  <c:v>0.321266280334653</c:v>
                </c:pt>
                <c:pt idx="44">
                  <c:v>0.321266528242057</c:v>
                </c:pt>
                <c:pt idx="45">
                  <c:v>0.321266779924196</c:v>
                </c:pt>
                <c:pt idx="46">
                  <c:v>0.321267035438534</c:v>
                </c:pt>
                <c:pt idx="47">
                  <c:v>0.321267294843419</c:v>
                </c:pt>
                <c:pt idx="48">
                  <c:v>0.321267558198079</c:v>
                </c:pt>
                <c:pt idx="49">
                  <c:v>0.321267825562647</c:v>
                </c:pt>
                <c:pt idx="50">
                  <c:v>0.321268096998166</c:v>
                </c:pt>
                <c:pt idx="51">
                  <c:v>0.321268372566616</c:v>
                </c:pt>
                <c:pt idx="52">
                  <c:v>0.321268652330915</c:v>
                </c:pt>
                <c:pt idx="53">
                  <c:v>0.32126893635494</c:v>
                </c:pt>
                <c:pt idx="54">
                  <c:v>0.321269224703539</c:v>
                </c:pt>
                <c:pt idx="55">
                  <c:v>0.321269517442553</c:v>
                </c:pt>
                <c:pt idx="56">
                  <c:v>0.321269814638814</c:v>
                </c:pt>
                <c:pt idx="57">
                  <c:v>0.32127011636018</c:v>
                </c:pt>
                <c:pt idx="58">
                  <c:v>0.321270422675539</c:v>
                </c:pt>
                <c:pt idx="59">
                  <c:v>0.32127073365483</c:v>
                </c:pt>
                <c:pt idx="60">
                  <c:v>0.321271049369048</c:v>
                </c:pt>
                <c:pt idx="61">
                  <c:v>0.321271369890277</c:v>
                </c:pt>
                <c:pt idx="62">
                  <c:v>0.321271695291695</c:v>
                </c:pt>
                <c:pt idx="63">
                  <c:v>0.321272025647593</c:v>
                </c:pt>
                <c:pt idx="64">
                  <c:v>0.321272361033395</c:v>
                </c:pt>
                <c:pt idx="65">
                  <c:v>0.32127270152567</c:v>
                </c:pt>
                <c:pt idx="66">
                  <c:v>0.321273047202151</c:v>
                </c:pt>
                <c:pt idx="67">
                  <c:v>0.321273398141758</c:v>
                </c:pt>
                <c:pt idx="68">
                  <c:v>0.321273754424611</c:v>
                </c:pt>
                <c:pt idx="69">
                  <c:v>0.321274116132049</c:v>
                </c:pt>
                <c:pt idx="70">
                  <c:v>0.321274483346645</c:v>
                </c:pt>
                <c:pt idx="71">
                  <c:v>0.321274856152229</c:v>
                </c:pt>
                <c:pt idx="72">
                  <c:v>0.321275234633914</c:v>
                </c:pt>
                <c:pt idx="73">
                  <c:v>0.321275618878101</c:v>
                </c:pt>
                <c:pt idx="74">
                  <c:v>0.32127600897251</c:v>
                </c:pt>
                <c:pt idx="75">
                  <c:v>0.321276405006188</c:v>
                </c:pt>
                <c:pt idx="76">
                  <c:v>0.32127680706955</c:v>
                </c:pt>
                <c:pt idx="77">
                  <c:v>0.321277215254371</c:v>
                </c:pt>
                <c:pt idx="78">
                  <c:v>0.321277629653834</c:v>
                </c:pt>
                <c:pt idx="79">
                  <c:v>0.321278050362537</c:v>
                </c:pt>
                <c:pt idx="80">
                  <c:v>0.321278477476516</c:v>
                </c:pt>
                <c:pt idx="81">
                  <c:v>0.321278911093269</c:v>
                </c:pt>
                <c:pt idx="82">
                  <c:v>0.321279351311773</c:v>
                </c:pt>
                <c:pt idx="83">
                  <c:v>0.321279798232521</c:v>
                </c:pt>
                <c:pt idx="84">
                  <c:v>0.321280251957525</c:v>
                </c:pt>
                <c:pt idx="85">
                  <c:v>0.321280712590353</c:v>
                </c:pt>
                <c:pt idx="86">
                  <c:v>0.321281180236148</c:v>
                </c:pt>
                <c:pt idx="87">
                  <c:v>0.321281655001656</c:v>
                </c:pt>
                <c:pt idx="88">
                  <c:v>0.32128213699524</c:v>
                </c:pt>
                <c:pt idx="89">
                  <c:v>0.321282626326917</c:v>
                </c:pt>
                <c:pt idx="90">
                  <c:v>0.321283123108374</c:v>
                </c:pt>
                <c:pt idx="91">
                  <c:v>0.321283627453003</c:v>
                </c:pt>
                <c:pt idx="92">
                  <c:v>0.321284139475915</c:v>
                </c:pt>
                <c:pt idx="93">
                  <c:v>0.321284659293974</c:v>
                </c:pt>
                <c:pt idx="94">
                  <c:v>0.32128518702582</c:v>
                </c:pt>
                <c:pt idx="95">
                  <c:v>0.321285722791899</c:v>
                </c:pt>
                <c:pt idx="96">
                  <c:v>0.321286266714495</c:v>
                </c:pt>
                <c:pt idx="97">
                  <c:v>0.321286818917739</c:v>
                </c:pt>
                <c:pt idx="98">
                  <c:v>0.321287379527664</c:v>
                </c:pt>
                <c:pt idx="99">
                  <c:v>0.321287948672208</c:v>
                </c:pt>
                <c:pt idx="100">
                  <c:v>0.321288526481263</c:v>
                </c:pt>
                <c:pt idx="101">
                  <c:v>0.321289113086697</c:v>
                </c:pt>
                <c:pt idx="102">
                  <c:v>0.321289708622376</c:v>
                </c:pt>
                <c:pt idx="103">
                  <c:v>0.321290313224211</c:v>
                </c:pt>
                <c:pt idx="104">
                  <c:v>0.32129092703017</c:v>
                </c:pt>
                <c:pt idx="105">
                  <c:v>0.321291550180331</c:v>
                </c:pt>
                <c:pt idx="106">
                  <c:v>0.321292182816894</c:v>
                </c:pt>
                <c:pt idx="107">
                  <c:v>0.321292825084225</c:v>
                </c:pt>
                <c:pt idx="108">
                  <c:v>0.321293477128882</c:v>
                </c:pt>
                <c:pt idx="109">
                  <c:v>0.321294139099656</c:v>
                </c:pt>
                <c:pt idx="110">
                  <c:v>0.321294811147598</c:v>
                </c:pt>
                <c:pt idx="111">
                  <c:v>0.321295493426056</c:v>
                </c:pt>
                <c:pt idx="112">
                  <c:v>0.321296186090713</c:v>
                </c:pt>
                <c:pt idx="113">
                  <c:v>0.321296889299619</c:v>
                </c:pt>
                <c:pt idx="114">
                  <c:v>0.321297603213217</c:v>
                </c:pt>
                <c:pt idx="115">
                  <c:v>0.321298327994407</c:v>
                </c:pt>
                <c:pt idx="116">
                  <c:v>0.32129906380855</c:v>
                </c:pt>
                <c:pt idx="117">
                  <c:v>0.321299810823531</c:v>
                </c:pt>
                <c:pt idx="118">
                  <c:v>0.321300569209787</c:v>
                </c:pt>
                <c:pt idx="119">
                  <c:v>0.321301339140336</c:v>
                </c:pt>
                <c:pt idx="120">
                  <c:v>0.321302120790844</c:v>
                </c:pt>
                <c:pt idx="121">
                  <c:v>0.321302914339631</c:v>
                </c:pt>
                <c:pt idx="122">
                  <c:v>0.321303719967736</c:v>
                </c:pt>
                <c:pt idx="123">
                  <c:v>0.321304537858951</c:v>
                </c:pt>
                <c:pt idx="124">
                  <c:v>0.321305368199859</c:v>
                </c:pt>
                <c:pt idx="125">
                  <c:v>0.32130621117988</c:v>
                </c:pt>
                <c:pt idx="126">
                  <c:v>0.321307066991312</c:v>
                </c:pt>
                <c:pt idx="127">
                  <c:v>0.321307935829384</c:v>
                </c:pt>
                <c:pt idx="128">
                  <c:v>0.321308817892282</c:v>
                </c:pt>
                <c:pt idx="129">
                  <c:v>0.321309713381207</c:v>
                </c:pt>
                <c:pt idx="130">
                  <c:v>0.321310622500423</c:v>
                </c:pt>
                <c:pt idx="131">
                  <c:v>0.321311545457295</c:v>
                </c:pt>
                <c:pt idx="132">
                  <c:v>0.32131248246234</c:v>
                </c:pt>
                <c:pt idx="133">
                  <c:v>0.321313433729275</c:v>
                </c:pt>
                <c:pt idx="134">
                  <c:v>0.321314399475063</c:v>
                </c:pt>
                <c:pt idx="135">
                  <c:v>0.321315379919968</c:v>
                </c:pt>
                <c:pt idx="136">
                  <c:v>0.321316375287597</c:v>
                </c:pt>
                <c:pt idx="137">
                  <c:v>0.321317385804957</c:v>
                </c:pt>
                <c:pt idx="138">
                  <c:v>0.321318411702506</c:v>
                </c:pt>
                <c:pt idx="139">
                  <c:v>0.321319453214201</c:v>
                </c:pt>
                <c:pt idx="140">
                  <c:v>0.321320510577557</c:v>
                </c:pt>
                <c:pt idx="141">
                  <c:v>0.321321584033694</c:v>
                </c:pt>
                <c:pt idx="142">
                  <c:v>0.321322673827401</c:v>
                </c:pt>
                <c:pt idx="143">
                  <c:v>0.321323780207177</c:v>
                </c:pt>
                <c:pt idx="144">
                  <c:v>0.321324903425307</c:v>
                </c:pt>
                <c:pt idx="145">
                  <c:v>0.321326043737902</c:v>
                </c:pt>
                <c:pt idx="146">
                  <c:v>0.321327201404966</c:v>
                </c:pt>
                <c:pt idx="147">
                  <c:v>0.321328376690451</c:v>
                </c:pt>
                <c:pt idx="148">
                  <c:v>0.32132956986232</c:v>
                </c:pt>
                <c:pt idx="149">
                  <c:v>0.321330781192607</c:v>
                </c:pt>
                <c:pt idx="150">
                  <c:v>0.321332010957473</c:v>
                </c:pt>
                <c:pt idx="151">
                  <c:v>0.321333259437281</c:v>
                </c:pt>
                <c:pt idx="152">
                  <c:v>0.321334526916651</c:v>
                </c:pt>
                <c:pt idx="153">
                  <c:v>0.321335813684517</c:v>
                </c:pt>
                <c:pt idx="154">
                  <c:v>0.32133712003421</c:v>
                </c:pt>
                <c:pt idx="155">
                  <c:v>0.321338446263513</c:v>
                </c:pt>
                <c:pt idx="156">
                  <c:v>0.32133979267473</c:v>
                </c:pt>
                <c:pt idx="157">
                  <c:v>0.321341159574756</c:v>
                </c:pt>
                <c:pt idx="158">
                  <c:v>0.321342547275146</c:v>
                </c:pt>
                <c:pt idx="159">
                  <c:v>0.321343956092182</c:v>
                </c:pt>
                <c:pt idx="160">
                  <c:v>0.321345386346958</c:v>
                </c:pt>
                <c:pt idx="161">
                  <c:v>0.321346838365431</c:v>
                </c:pt>
                <c:pt idx="162">
                  <c:v>0.321348312478512</c:v>
                </c:pt>
                <c:pt idx="163">
                  <c:v>0.321349809022138</c:v>
                </c:pt>
                <c:pt idx="164">
                  <c:v>0.321351328337339</c:v>
                </c:pt>
                <c:pt idx="165">
                  <c:v>0.321352870770329</c:v>
                </c:pt>
                <c:pt idx="166">
                  <c:v>0.321354436672569</c:v>
                </c:pt>
                <c:pt idx="167">
                  <c:v>0.321356026400861</c:v>
                </c:pt>
                <c:pt idx="168">
                  <c:v>0.321357640317418</c:v>
                </c:pt>
                <c:pt idx="169">
                  <c:v>0.321359278789953</c:v>
                </c:pt>
                <c:pt idx="170">
                  <c:v>0.321360942191756</c:v>
                </c:pt>
                <c:pt idx="171">
                  <c:v>0.321362630901784</c:v>
                </c:pt>
                <c:pt idx="172">
                  <c:v>0.321364345304745</c:v>
                </c:pt>
                <c:pt idx="173">
                  <c:v>0.321366085791177</c:v>
                </c:pt>
                <c:pt idx="174">
                  <c:v>0.321367852757553</c:v>
                </c:pt>
                <c:pt idx="175">
                  <c:v>0.321369646606355</c:v>
                </c:pt>
                <c:pt idx="176">
                  <c:v>0.321371467746175</c:v>
                </c:pt>
                <c:pt idx="177">
                  <c:v>0.321373316591795</c:v>
                </c:pt>
                <c:pt idx="178">
                  <c:v>0.3213751935643</c:v>
                </c:pt>
                <c:pt idx="179">
                  <c:v>0.321377099091149</c:v>
                </c:pt>
                <c:pt idx="180">
                  <c:v>0.321379033606294</c:v>
                </c:pt>
                <c:pt idx="181">
                  <c:v>0.32138099755027</c:v>
                </c:pt>
                <c:pt idx="182">
                  <c:v>0.321382991370279</c:v>
                </c:pt>
                <c:pt idx="183">
                  <c:v>0.321385015520314</c:v>
                </c:pt>
                <c:pt idx="184">
                  <c:v>0.321387070461254</c:v>
                </c:pt>
                <c:pt idx="185">
                  <c:v>0.321389156660962</c:v>
                </c:pt>
                <c:pt idx="186">
                  <c:v>0.321391274594391</c:v>
                </c:pt>
                <c:pt idx="187">
                  <c:v>0.321393424743701</c:v>
                </c:pt>
                <c:pt idx="188">
                  <c:v>0.321395607598356</c:v>
                </c:pt>
                <c:pt idx="189">
                  <c:v>0.321397823655241</c:v>
                </c:pt>
                <c:pt idx="190">
                  <c:v>0.321400073418769</c:v>
                </c:pt>
                <c:pt idx="191">
                  <c:v>0.321402357401002</c:v>
                </c:pt>
                <c:pt idx="192">
                  <c:v>0.321404676121761</c:v>
                </c:pt>
                <c:pt idx="193">
                  <c:v>0.321407030108739</c:v>
                </c:pt>
                <c:pt idx="194">
                  <c:v>0.321409419897634</c:v>
                </c:pt>
                <c:pt idx="195">
                  <c:v>0.321411846032249</c:v>
                </c:pt>
                <c:pt idx="196">
                  <c:v>0.321414309064635</c:v>
                </c:pt>
                <c:pt idx="197">
                  <c:v>0.321416809555199</c:v>
                </c:pt>
                <c:pt idx="198">
                  <c:v>0.321419348072843</c:v>
                </c:pt>
                <c:pt idx="199">
                  <c:v>0.321421925195078</c:v>
                </c:pt>
                <c:pt idx="200">
                  <c:v>0.321424541508167</c:v>
                </c:pt>
                <c:pt idx="201">
                  <c:v>0.321427197607252</c:v>
                </c:pt>
                <c:pt idx="202">
                  <c:v>0.321429894096479</c:v>
                </c:pt>
                <c:pt idx="203">
                  <c:v>0.321432631589149</c:v>
                </c:pt>
                <c:pt idx="204">
                  <c:v>0.321435410707847</c:v>
                </c:pt>
                <c:pt idx="205">
                  <c:v>0.321438232084577</c:v>
                </c:pt>
                <c:pt idx="206">
                  <c:v>0.321441096360918</c:v>
                </c:pt>
                <c:pt idx="207">
                  <c:v>0.321444004188152</c:v>
                </c:pt>
                <c:pt idx="208">
                  <c:v>0.321446956227423</c:v>
                </c:pt>
                <c:pt idx="209">
                  <c:v>0.321449953149877</c:v>
                </c:pt>
                <c:pt idx="210">
                  <c:v>0.321452995636814</c:v>
                </c:pt>
                <c:pt idx="211">
                  <c:v>0.321456084379846</c:v>
                </c:pt>
                <c:pt idx="212">
                  <c:v>0.321459220081039</c:v>
                </c:pt>
                <c:pt idx="213">
                  <c:v>0.321462403453094</c:v>
                </c:pt>
                <c:pt idx="214">
                  <c:v>0.321465635219477</c:v>
                </c:pt>
                <c:pt idx="215">
                  <c:v>0.321468916114602</c:v>
                </c:pt>
                <c:pt idx="216">
                  <c:v>0.321472246883986</c:v>
                </c:pt>
                <c:pt idx="217">
                  <c:v>0.321475628284423</c:v>
                </c:pt>
                <c:pt idx="218">
                  <c:v>0.321479061084143</c:v>
                </c:pt>
                <c:pt idx="219">
                  <c:v>0.321482546062991</c:v>
                </c:pt>
                <c:pt idx="220">
                  <c:v>0.321486084012604</c:v>
                </c:pt>
                <c:pt idx="221">
                  <c:v>0.321489675736575</c:v>
                </c:pt>
                <c:pt idx="222">
                  <c:v>0.321493322050647</c:v>
                </c:pt>
                <c:pt idx="223">
                  <c:v>0.321497023782888</c:v>
                </c:pt>
                <c:pt idx="224">
                  <c:v>0.321500781773875</c:v>
                </c:pt>
                <c:pt idx="225">
                  <c:v>0.321504596876882</c:v>
                </c:pt>
                <c:pt idx="226">
                  <c:v>0.321508469958074</c:v>
                </c:pt>
                <c:pt idx="227">
                  <c:v>0.321512401896694</c:v>
                </c:pt>
                <c:pt idx="228">
                  <c:v>0.321516393585266</c:v>
                </c:pt>
                <c:pt idx="229">
                  <c:v>0.321520445929787</c:v>
                </c:pt>
                <c:pt idx="230">
                  <c:v>0.321524559849932</c:v>
                </c:pt>
                <c:pt idx="231">
                  <c:v>0.32152873627926</c:v>
                </c:pt>
                <c:pt idx="232">
                  <c:v>0.321532976165415</c:v>
                </c:pt>
                <c:pt idx="233">
                  <c:v>0.321537280470347</c:v>
                </c:pt>
                <c:pt idx="234">
                  <c:v>0.321541650170519</c:v>
                </c:pt>
                <c:pt idx="235">
                  <c:v>0.321546086257124</c:v>
                </c:pt>
                <c:pt idx="236">
                  <c:v>0.321550589736305</c:v>
                </c:pt>
                <c:pt idx="237">
                  <c:v>0.321555161629382</c:v>
                </c:pt>
                <c:pt idx="238">
                  <c:v>0.321559802973074</c:v>
                </c:pt>
                <c:pt idx="239">
                  <c:v>0.321564514819735</c:v>
                </c:pt>
                <c:pt idx="240">
                  <c:v>0.321569298237578</c:v>
                </c:pt>
                <c:pt idx="241">
                  <c:v>0.321574154310921</c:v>
                </c:pt>
                <c:pt idx="242">
                  <c:v>0.321579084140422</c:v>
                </c:pt>
                <c:pt idx="243">
                  <c:v>0.321584088843322</c:v>
                </c:pt>
                <c:pt idx="244">
                  <c:v>0.321589169553698</c:v>
                </c:pt>
                <c:pt idx="245">
                  <c:v>0.321594327422704</c:v>
                </c:pt>
                <c:pt idx="246">
                  <c:v>0.321599563618835</c:v>
                </c:pt>
                <c:pt idx="247">
                  <c:v>0.321604879328181</c:v>
                </c:pt>
                <c:pt idx="248">
                  <c:v>0.321610275754688</c:v>
                </c:pt>
                <c:pt idx="249">
                  <c:v>0.321615754120421</c:v>
                </c:pt>
                <c:pt idx="250">
                  <c:v>0.321621315665849</c:v>
                </c:pt>
                <c:pt idx="251">
                  <c:v>0.321626961650092</c:v>
                </c:pt>
                <c:pt idx="252">
                  <c:v>0.321632693351221</c:v>
                </c:pt>
                <c:pt idx="253">
                  <c:v>0.32163851206653</c:v>
                </c:pt>
                <c:pt idx="254">
                  <c:v>0.321644419112827</c:v>
                </c:pt>
                <c:pt idx="255">
                  <c:v>0.32165041582671</c:v>
                </c:pt>
                <c:pt idx="256">
                  <c:v>0.32165650356488</c:v>
                </c:pt>
                <c:pt idx="257">
                  <c:v>0.321662683704422</c:v>
                </c:pt>
                <c:pt idx="258">
                  <c:v>0.321668957643118</c:v>
                </c:pt>
                <c:pt idx="259">
                  <c:v>0.321675326799754</c:v>
                </c:pt>
                <c:pt idx="260">
                  <c:v>0.321681792614419</c:v>
                </c:pt>
                <c:pt idx="261">
                  <c:v>0.321688356548834</c:v>
                </c:pt>
                <c:pt idx="262">
                  <c:v>0.321695020086668</c:v>
                </c:pt>
                <c:pt idx="263">
                  <c:v>0.321701784733861</c:v>
                </c:pt>
                <c:pt idx="264">
                  <c:v>0.32170865201895</c:v>
                </c:pt>
                <c:pt idx="265">
                  <c:v>0.321715623493412</c:v>
                </c:pt>
                <c:pt idx="266">
                  <c:v>0.321722700731996</c:v>
                </c:pt>
                <c:pt idx="267">
                  <c:v>0.321729885333071</c:v>
                </c:pt>
                <c:pt idx="268">
                  <c:v>0.321737178918962</c:v>
                </c:pt>
                <c:pt idx="269">
                  <c:v>0.32174458313633</c:v>
                </c:pt>
                <c:pt idx="270">
                  <c:v>0.321752099656503</c:v>
                </c:pt>
                <c:pt idx="271">
                  <c:v>0.321759730175855</c:v>
                </c:pt>
                <c:pt idx="272">
                  <c:v>0.321767476416166</c:v>
                </c:pt>
                <c:pt idx="273">
                  <c:v>0.321775340125008</c:v>
                </c:pt>
                <c:pt idx="274">
                  <c:v>0.321783323076114</c:v>
                </c:pt>
                <c:pt idx="275">
                  <c:v>0.321791427069766</c:v>
                </c:pt>
                <c:pt idx="276">
                  <c:v>0.321799653933184</c:v>
                </c:pt>
                <c:pt idx="277">
                  <c:v>0.321808005520929</c:v>
                </c:pt>
                <c:pt idx="278">
                  <c:v>0.32181648371529</c:v>
                </c:pt>
                <c:pt idx="279">
                  <c:v>0.321825090426701</c:v>
                </c:pt>
                <c:pt idx="280">
                  <c:v>0.321833827594163</c:v>
                </c:pt>
                <c:pt idx="281">
                  <c:v>0.321842697185639</c:v>
                </c:pt>
                <c:pt idx="282">
                  <c:v>0.321851701198493</c:v>
                </c:pt>
                <c:pt idx="283">
                  <c:v>0.321860841659926</c:v>
                </c:pt>
                <c:pt idx="284">
                  <c:v>0.321870120627395</c:v>
                </c:pt>
                <c:pt idx="285">
                  <c:v>0.321879540189075</c:v>
                </c:pt>
                <c:pt idx="286">
                  <c:v>0.321889102464289</c:v>
                </c:pt>
                <c:pt idx="287">
                  <c:v>0.321898809603978</c:v>
                </c:pt>
                <c:pt idx="288">
                  <c:v>0.321908663791154</c:v>
                </c:pt>
                <c:pt idx="289">
                  <c:v>0.321918667241368</c:v>
                </c:pt>
                <c:pt idx="290">
                  <c:v>0.321928822203189</c:v>
                </c:pt>
                <c:pt idx="291">
                  <c:v>0.32193913095868</c:v>
                </c:pt>
                <c:pt idx="292">
                  <c:v>0.32194959582389</c:v>
                </c:pt>
                <c:pt idx="293">
                  <c:v>0.32196021914934</c:v>
                </c:pt>
                <c:pt idx="294">
                  <c:v>0.321971003320533</c:v>
                </c:pt>
                <c:pt idx="295">
                  <c:v>0.321981950758457</c:v>
                </c:pt>
                <c:pt idx="296">
                  <c:v>0.3219930639201</c:v>
                </c:pt>
                <c:pt idx="297">
                  <c:v>0.322004345298976</c:v>
                </c:pt>
                <c:pt idx="298">
                  <c:v>0.322015797425646</c:v>
                </c:pt>
                <c:pt idx="299">
                  <c:v>0.322027422868261</c:v>
                </c:pt>
                <c:pt idx="300">
                  <c:v>0.322039224233105</c:v>
                </c:pt>
                <c:pt idx="301">
                  <c:v>0.322051204165146</c:v>
                </c:pt>
                <c:pt idx="302">
                  <c:v>0.32206336534859</c:v>
                </c:pt>
                <c:pt idx="303">
                  <c:v>0.322075710507449</c:v>
                </c:pt>
                <c:pt idx="304">
                  <c:v>0.322088242406118</c:v>
                </c:pt>
                <c:pt idx="305">
                  <c:v>0.322100963849962</c:v>
                </c:pt>
                <c:pt idx="306">
                  <c:v>0.322113877685882</c:v>
                </c:pt>
                <c:pt idx="307">
                  <c:v>0.322126986802941</c:v>
                </c:pt>
                <c:pt idx="308">
                  <c:v>0.322140294132952</c:v>
                </c:pt>
                <c:pt idx="309">
                  <c:v>0.322153802651097</c:v>
                </c:pt>
                <c:pt idx="310">
                  <c:v>0.322167515376551</c:v>
                </c:pt>
                <c:pt idx="311">
                  <c:v>0.322181435373101</c:v>
                </c:pt>
                <c:pt idx="312">
                  <c:v>0.322195565749797</c:v>
                </c:pt>
                <c:pt idx="313">
                  <c:v>0.322209909661592</c:v>
                </c:pt>
                <c:pt idx="314">
                  <c:v>0.322224470310005</c:v>
                </c:pt>
                <c:pt idx="315">
                  <c:v>0.322239250943767</c:v>
                </c:pt>
                <c:pt idx="316">
                  <c:v>0.32225425485952</c:v>
                </c:pt>
                <c:pt idx="317">
                  <c:v>0.322269485402478</c:v>
                </c:pt>
                <c:pt idx="318">
                  <c:v>0.322284945967122</c:v>
                </c:pt>
                <c:pt idx="319">
                  <c:v>0.322300639997908</c:v>
                </c:pt>
                <c:pt idx="320">
                  <c:v>0.322316570989966</c:v>
                </c:pt>
                <c:pt idx="321">
                  <c:v>0.32233274248982</c:v>
                </c:pt>
                <c:pt idx="322">
                  <c:v>0.322349158096124</c:v>
                </c:pt>
                <c:pt idx="323">
                  <c:v>0.322365821460391</c:v>
                </c:pt>
                <c:pt idx="324">
                  <c:v>0.322382736287736</c:v>
                </c:pt>
                <c:pt idx="325">
                  <c:v>0.322399906337636</c:v>
                </c:pt>
                <c:pt idx="326">
                  <c:v>0.322417335424701</c:v>
                </c:pt>
                <c:pt idx="327">
                  <c:v>0.322435027419439</c:v>
                </c:pt>
                <c:pt idx="328">
                  <c:v>0.322452986249056</c:v>
                </c:pt>
                <c:pt idx="329">
                  <c:v>0.322471215898225</c:v>
                </c:pt>
                <c:pt idx="330">
                  <c:v>0.322489720409925</c:v>
                </c:pt>
                <c:pt idx="331">
                  <c:v>0.322508503886232</c:v>
                </c:pt>
                <c:pt idx="332">
                  <c:v>0.322527570489152</c:v>
                </c:pt>
                <c:pt idx="333">
                  <c:v>0.322546924441457</c:v>
                </c:pt>
                <c:pt idx="334">
                  <c:v>0.322566570027538</c:v>
                </c:pt>
                <c:pt idx="335">
                  <c:v>0.322586511594251</c:v>
                </c:pt>
                <c:pt idx="336">
                  <c:v>0.322606753551785</c:v>
                </c:pt>
                <c:pt idx="337">
                  <c:v>0.322627300374561</c:v>
                </c:pt>
                <c:pt idx="338">
                  <c:v>0.322648156602086</c:v>
                </c:pt>
                <c:pt idx="339">
                  <c:v>0.32266932683989</c:v>
                </c:pt>
                <c:pt idx="340">
                  <c:v>0.322690815760408</c:v>
                </c:pt>
                <c:pt idx="341">
                  <c:v>0.322712628103918</c:v>
                </c:pt>
                <c:pt idx="342">
                  <c:v>0.322734768679475</c:v>
                </c:pt>
                <c:pt idx="343">
                  <c:v>0.322757242365839</c:v>
                </c:pt>
                <c:pt idx="344">
                  <c:v>0.322780054112459</c:v>
                </c:pt>
                <c:pt idx="345">
                  <c:v>0.322803208940411</c:v>
                </c:pt>
                <c:pt idx="346">
                  <c:v>0.322826711943397</c:v>
                </c:pt>
                <c:pt idx="347">
                  <c:v>0.322850568288724</c:v>
                </c:pt>
                <c:pt idx="348">
                  <c:v>0.322874783218316</c:v>
                </c:pt>
                <c:pt idx="349">
                  <c:v>0.322899362049718</c:v>
                </c:pt>
                <c:pt idx="350">
                  <c:v>0.322924310177128</c:v>
                </c:pt>
                <c:pt idx="351">
                  <c:v>0.322949633072434</c:v>
                </c:pt>
                <c:pt idx="352">
                  <c:v>0.322975336286258</c:v>
                </c:pt>
                <c:pt idx="353">
                  <c:v>0.323001425449025</c:v>
                </c:pt>
                <c:pt idx="354">
                  <c:v>0.323027906272034</c:v>
                </c:pt>
                <c:pt idx="355">
                  <c:v>0.323054784548536</c:v>
                </c:pt>
                <c:pt idx="356">
                  <c:v>0.323082066154851</c:v>
                </c:pt>
                <c:pt idx="357">
                  <c:v>0.323109757051447</c:v>
                </c:pt>
                <c:pt idx="358">
                  <c:v>0.323137863284103</c:v>
                </c:pt>
                <c:pt idx="359">
                  <c:v>0.323166390985008</c:v>
                </c:pt>
                <c:pt idx="360">
                  <c:v>0.323195346373927</c:v>
                </c:pt>
                <c:pt idx="361">
                  <c:v>0.323224735759361</c:v>
                </c:pt>
                <c:pt idx="362">
                  <c:v>0.323254565539708</c:v>
                </c:pt>
                <c:pt idx="363">
                  <c:v>0.32328484220446</c:v>
                </c:pt>
                <c:pt idx="364">
                  <c:v>0.323315572335394</c:v>
                </c:pt>
                <c:pt idx="365">
                  <c:v>0.323346762607787</c:v>
                </c:pt>
                <c:pt idx="366">
                  <c:v>0.323378419791635</c:v>
                </c:pt>
                <c:pt idx="367">
                  <c:v>0.323410550752888</c:v>
                </c:pt>
                <c:pt idx="368">
                  <c:v>0.323443162454705</c:v>
                </c:pt>
                <c:pt idx="369">
                  <c:v>0.323476261958713</c:v>
                </c:pt>
                <c:pt idx="370">
                  <c:v>0.323509856426266</c:v>
                </c:pt>
                <c:pt idx="371">
                  <c:v>0.323543953119765</c:v>
                </c:pt>
                <c:pt idx="372">
                  <c:v>0.323578559403922</c:v>
                </c:pt>
                <c:pt idx="373">
                  <c:v>0.323613682747098</c:v>
                </c:pt>
                <c:pt idx="374">
                  <c:v>0.323649330722611</c:v>
                </c:pt>
                <c:pt idx="375">
                  <c:v>0.323685511010092</c:v>
                </c:pt>
                <c:pt idx="376">
                  <c:v>0.323722231396816</c:v>
                </c:pt>
                <c:pt idx="377">
                  <c:v>0.323759499779081</c:v>
                </c:pt>
                <c:pt idx="378">
                  <c:v>0.323797324163578</c:v>
                </c:pt>
                <c:pt idx="379">
                  <c:v>0.323835712668784</c:v>
                </c:pt>
                <c:pt idx="380">
                  <c:v>0.32387467352636</c:v>
                </c:pt>
                <c:pt idx="381">
                  <c:v>0.32391421508256</c:v>
                </c:pt>
                <c:pt idx="382">
                  <c:v>0.323954345799674</c:v>
                </c:pt>
                <c:pt idx="383">
                  <c:v>0.323995074257453</c:v>
                </c:pt>
                <c:pt idx="384">
                  <c:v>0.324036409154568</c:v>
                </c:pt>
                <c:pt idx="385">
                  <c:v>0.324078359310072</c:v>
                </c:pt>
                <c:pt idx="386">
                  <c:v>0.324120933664877</c:v>
                </c:pt>
                <c:pt idx="387">
                  <c:v>0.324164141283242</c:v>
                </c:pt>
                <c:pt idx="388">
                  <c:v>0.324207991354277</c:v>
                </c:pt>
                <c:pt idx="389">
                  <c:v>0.32425249319345</c:v>
                </c:pt>
                <c:pt idx="390">
                  <c:v>0.324297656244117</c:v>
                </c:pt>
                <c:pt idx="391">
                  <c:v>0.324343490079062</c:v>
                </c:pt>
                <c:pt idx="392">
                  <c:v>0.324390004402028</c:v>
                </c:pt>
                <c:pt idx="393">
                  <c:v>0.324437209049299</c:v>
                </c:pt>
                <c:pt idx="394">
                  <c:v>0.324485113991254</c:v>
                </c:pt>
                <c:pt idx="395">
                  <c:v>0.324533729333953</c:v>
                </c:pt>
                <c:pt idx="396">
                  <c:v>0.324583065320738</c:v>
                </c:pt>
                <c:pt idx="397">
                  <c:v>0.32463313233382</c:v>
                </c:pt>
                <c:pt idx="398">
                  <c:v>0.324683940895914</c:v>
                </c:pt>
                <c:pt idx="399">
                  <c:v>0.324735501671842</c:v>
                </c:pt>
                <c:pt idx="400">
                  <c:v>0.32478782547018</c:v>
                </c:pt>
                <c:pt idx="401">
                  <c:v>0.324840923244903</c:v>
                </c:pt>
                <c:pt idx="402">
                  <c:v>0.324894806097025</c:v>
                </c:pt>
                <c:pt idx="403">
                  <c:v>0.32494948527628</c:v>
                </c:pt>
                <c:pt idx="404">
                  <c:v>0.325004972182783</c:v>
                </c:pt>
                <c:pt idx="405">
                  <c:v>0.325061278368709</c:v>
                </c:pt>
                <c:pt idx="406">
                  <c:v>0.325118415539992</c:v>
                </c:pt>
                <c:pt idx="407">
                  <c:v>0.32517639555801</c:v>
                </c:pt>
                <c:pt idx="408">
                  <c:v>0.325235230441294</c:v>
                </c:pt>
                <c:pt idx="409">
                  <c:v>0.325294932367252</c:v>
                </c:pt>
                <c:pt idx="410">
                  <c:v>0.325355513673859</c:v>
                </c:pt>
                <c:pt idx="411">
                  <c:v>0.325416986861411</c:v>
                </c:pt>
                <c:pt idx="412">
                  <c:v>0.325479364594243</c:v>
                </c:pt>
                <c:pt idx="413">
                  <c:v>0.325542659702464</c:v>
                </c:pt>
                <c:pt idx="414">
                  <c:v>0.325606885183711</c:v>
                </c:pt>
                <c:pt idx="415">
                  <c:v>0.325672054204877</c:v>
                </c:pt>
                <c:pt idx="416">
                  <c:v>0.32573818010388</c:v>
                </c:pt>
                <c:pt idx="417">
                  <c:v>0.325805276391408</c:v>
                </c:pt>
                <c:pt idx="418">
                  <c:v>0.325873356752676</c:v>
                </c:pt>
                <c:pt idx="419">
                  <c:v>0.325942435049191</c:v>
                </c:pt>
                <c:pt idx="420">
                  <c:v>0.326012525320513</c:v>
                </c:pt>
                <c:pt idx="421">
                  <c:v>0.326083641786012</c:v>
                </c:pt>
                <c:pt idx="422">
                  <c:v>0.326155798846643</c:v>
                </c:pt>
                <c:pt idx="423">
                  <c:v>0.3262290110867</c:v>
                </c:pt>
                <c:pt idx="424">
                  <c:v>0.32630329327559</c:v>
                </c:pt>
                <c:pt idx="425">
                  <c:v>0.32637866036958</c:v>
                </c:pt>
                <c:pt idx="426">
                  <c:v>0.326455127513565</c:v>
                </c:pt>
                <c:pt idx="427">
                  <c:v>0.326532710042838</c:v>
                </c:pt>
                <c:pt idx="428">
                  <c:v>0.326611423484818</c:v>
                </c:pt>
                <c:pt idx="429">
                  <c:v>0.326691283560815</c:v>
                </c:pt>
                <c:pt idx="430">
                  <c:v>0.326772306187769</c:v>
                </c:pt>
                <c:pt idx="431">
                  <c:v>0.32685450747999</c:v>
                </c:pt>
                <c:pt idx="432">
                  <c:v>0.326937903750879</c:v>
                </c:pt>
                <c:pt idx="433">
                  <c:v>0.327022511514661</c:v>
                </c:pt>
                <c:pt idx="434">
                  <c:v>0.327108347488085</c:v>
                </c:pt>
                <c:pt idx="435">
                  <c:v>0.327195428592144</c:v>
                </c:pt>
                <c:pt idx="436">
                  <c:v>0.327283771953746</c:v>
                </c:pt>
                <c:pt idx="437">
                  <c:v>0.327373394907399</c:v>
                </c:pt>
                <c:pt idx="438">
                  <c:v>0.327464314996887</c:v>
                </c:pt>
                <c:pt idx="439">
                  <c:v>0.327556549976906</c:v>
                </c:pt>
                <c:pt idx="440">
                  <c:v>0.327650117814709</c:v>
                </c:pt>
                <c:pt idx="441">
                  <c:v>0.327745036691714</c:v>
                </c:pt>
                <c:pt idx="442">
                  <c:v>0.327841325005117</c:v>
                </c:pt>
                <c:pt idx="443">
                  <c:v>0.327939001369461</c:v>
                </c:pt>
                <c:pt idx="444">
                  <c:v>0.32803808461819</c:v>
                </c:pt>
                <c:pt idx="445">
                  <c:v>0.328138593805211</c:v>
                </c:pt>
                <c:pt idx="446">
                  <c:v>0.328240548206371</c:v>
                </c:pt>
                <c:pt idx="447">
                  <c:v>0.32834396732098</c:v>
                </c:pt>
                <c:pt idx="448">
                  <c:v>0.32844887087324</c:v>
                </c:pt>
                <c:pt idx="449">
                  <c:v>0.328555278813704</c:v>
                </c:pt>
                <c:pt idx="450">
                  <c:v>0.328663211320665</c:v>
                </c:pt>
                <c:pt idx="451">
                  <c:v>0.328772688801523</c:v>
                </c:pt>
                <c:pt idx="452">
                  <c:v>0.328883731894142</c:v>
                </c:pt>
                <c:pt idx="453">
                  <c:v>0.328996361468126</c:v>
                </c:pt>
                <c:pt idx="454">
                  <c:v>0.329110598626111</c:v>
                </c:pt>
                <c:pt idx="455">
                  <c:v>0.329226464704979</c:v>
                </c:pt>
                <c:pt idx="456">
                  <c:v>0.329343981277041</c:v>
                </c:pt>
                <c:pt idx="457">
                  <c:v>0.32946317015119</c:v>
                </c:pt>
                <c:pt idx="458">
                  <c:v>0.329584053374009</c:v>
                </c:pt>
                <c:pt idx="459">
                  <c:v>0.329706653230798</c:v>
                </c:pt>
                <c:pt idx="460">
                  <c:v>0.32983099224661</c:v>
                </c:pt>
                <c:pt idx="461">
                  <c:v>0.329957093187183</c:v>
                </c:pt>
                <c:pt idx="462">
                  <c:v>0.330084979059859</c:v>
                </c:pt>
                <c:pt idx="463">
                  <c:v>0.330214673114408</c:v>
                </c:pt>
                <c:pt idx="464">
                  <c:v>0.330346198843846</c:v>
                </c:pt>
                <c:pt idx="465">
                  <c:v>0.330479579985144</c:v>
                </c:pt>
                <c:pt idx="466">
                  <c:v>0.330614840519898</c:v>
                </c:pt>
                <c:pt idx="467">
                  <c:v>0.330752004674943</c:v>
                </c:pt>
                <c:pt idx="468">
                  <c:v>0.330891096922874</c:v>
                </c:pt>
                <c:pt idx="469">
                  <c:v>0.331032141982523</c:v>
                </c:pt>
                <c:pt idx="470">
                  <c:v>0.331175164819349</c:v>
                </c:pt>
                <c:pt idx="471">
                  <c:v>0.331320190645754</c:v>
                </c:pt>
                <c:pt idx="472">
                  <c:v>0.331467244921327</c:v>
                </c:pt>
                <c:pt idx="473">
                  <c:v>0.331616353353011</c:v>
                </c:pt>
                <c:pt idx="474">
                  <c:v>0.331767541895165</c:v>
                </c:pt>
                <c:pt idx="475">
                  <c:v>0.331920836749572</c:v>
                </c:pt>
                <c:pt idx="476">
                  <c:v>0.332076264365324</c:v>
                </c:pt>
                <c:pt idx="477">
                  <c:v>0.332233851438645</c:v>
                </c:pt>
                <c:pt idx="478">
                  <c:v>0.332393624912605</c:v>
                </c:pt>
                <c:pt idx="479">
                  <c:v>0.332555611976721</c:v>
                </c:pt>
                <c:pt idx="480">
                  <c:v>0.332719840066488</c:v>
                </c:pt>
                <c:pt idx="481">
                  <c:v>0.332886336862782</c:v>
                </c:pt>
                <c:pt idx="482">
                  <c:v>0.33305513029115</c:v>
                </c:pt>
                <c:pt idx="483">
                  <c:v>0.333226248521024</c:v>
                </c:pt>
                <c:pt idx="484">
                  <c:v>0.333399719964774</c:v>
                </c:pt>
                <c:pt idx="485">
                  <c:v>0.333575573276665</c:v>
                </c:pt>
                <c:pt idx="486">
                  <c:v>0.333753837351702</c:v>
                </c:pt>
                <c:pt idx="487">
                  <c:v>0.333934541324335</c:v>
                </c:pt>
                <c:pt idx="488">
                  <c:v>0.33411771456703</c:v>
                </c:pt>
                <c:pt idx="489">
                  <c:v>0.334303386688726</c:v>
                </c:pt>
                <c:pt idx="490">
                  <c:v>0.334491587533132</c:v>
                </c:pt>
                <c:pt idx="491">
                  <c:v>0.334682347176912</c:v>
                </c:pt>
                <c:pt idx="492">
                  <c:v>0.334875695927695</c:v>
                </c:pt>
                <c:pt idx="493">
                  <c:v>0.335071664321955</c:v>
                </c:pt>
                <c:pt idx="494">
                  <c:v>0.335270283122745</c:v>
                </c:pt>
                <c:pt idx="495">
                  <c:v>0.335471583317254</c:v>
                </c:pt>
                <c:pt idx="496">
                  <c:v>0.33567559611422</c:v>
                </c:pt>
                <c:pt idx="497">
                  <c:v>0.335882352941178</c:v>
                </c:pt>
                <c:pt idx="498">
                  <c:v>0.336088745224805</c:v>
                </c:pt>
                <c:pt idx="499">
                  <c:v>0.336297861596075</c:v>
                </c:pt>
                <c:pt idx="500">
                  <c:v>0.336509732705196</c:v>
                </c:pt>
                <c:pt idx="501">
                  <c:v>0.336724389396522</c:v>
                </c:pt>
                <c:pt idx="502">
                  <c:v>0.336941862705176</c:v>
                </c:pt>
                <c:pt idx="503">
                  <c:v>0.337162183853531</c:v>
                </c:pt>
                <c:pt idx="504">
                  <c:v>0.337385384247474</c:v>
                </c:pt>
                <c:pt idx="505">
                  <c:v>0.337611495472513</c:v>
                </c:pt>
                <c:pt idx="506">
                  <c:v>0.337840549289702</c:v>
                </c:pt>
                <c:pt idx="507">
                  <c:v>0.338072577631356</c:v>
                </c:pt>
                <c:pt idx="508">
                  <c:v>0.338307612596603</c:v>
                </c:pt>
                <c:pt idx="509">
                  <c:v>0.338545686446716</c:v>
                </c:pt>
                <c:pt idx="510">
                  <c:v>0.338786831600266</c:v>
                </c:pt>
                <c:pt idx="511">
                  <c:v>0.339031080628038</c:v>
                </c:pt>
                <c:pt idx="512">
                  <c:v>0.339278466247795</c:v>
                </c:pt>
                <c:pt idx="513">
                  <c:v>0.339529021318765</c:v>
                </c:pt>
                <c:pt idx="514">
                  <c:v>0.339782778835967</c:v>
                </c:pt>
                <c:pt idx="515">
                  <c:v>0.340039771924288</c:v>
                </c:pt>
                <c:pt idx="516">
                  <c:v>0.340300033832346</c:v>
                </c:pt>
                <c:pt idx="517">
                  <c:v>0.340563597926127</c:v>
                </c:pt>
                <c:pt idx="518">
                  <c:v>0.34083049768239</c:v>
                </c:pt>
                <c:pt idx="519">
                  <c:v>0.341100766681836</c:v>
                </c:pt>
                <c:pt idx="520">
                  <c:v>0.341374438602047</c:v>
                </c:pt>
                <c:pt idx="521">
                  <c:v>0.341651547210169</c:v>
                </c:pt>
                <c:pt idx="522">
                  <c:v>0.341932126355372</c:v>
                </c:pt>
                <c:pt idx="523">
                  <c:v>0.342216209961038</c:v>
                </c:pt>
                <c:pt idx="524">
                  <c:v>0.342503832016712</c:v>
                </c:pt>
                <c:pt idx="525">
                  <c:v>0.342795026569796</c:v>
                </c:pt>
                <c:pt idx="526">
                  <c:v>0.34308982771698</c:v>
                </c:pt>
                <c:pt idx="527">
                  <c:v>0.343388269595416</c:v>
                </c:pt>
                <c:pt idx="528">
                  <c:v>0.343690386373614</c:v>
                </c:pt>
                <c:pt idx="529">
                  <c:v>0.343996212242108</c:v>
                </c:pt>
                <c:pt idx="530">
                  <c:v>0.344305781403797</c:v>
                </c:pt>
                <c:pt idx="531">
                  <c:v>0.344619128064055</c:v>
                </c:pt>
                <c:pt idx="532">
                  <c:v>0.34493628642055</c:v>
                </c:pt>
                <c:pt idx="533">
                  <c:v>0.345257290652783</c:v>
                </c:pt>
                <c:pt idx="534">
                  <c:v>0.345582174911351</c:v>
                </c:pt>
                <c:pt idx="535">
                  <c:v>0.345910973306922</c:v>
                </c:pt>
                <c:pt idx="536">
                  <c:v>0.34624371989893</c:v>
                </c:pt>
                <c:pt idx="537">
                  <c:v>0.346580448683988</c:v>
                </c:pt>
                <c:pt idx="538">
                  <c:v>0.346921193583992</c:v>
                </c:pt>
                <c:pt idx="539">
                  <c:v>0.347265988433961</c:v>
                </c:pt>
                <c:pt idx="540">
                  <c:v>0.347614866969569</c:v>
                </c:pt>
                <c:pt idx="541">
                  <c:v>0.347967862814384</c:v>
                </c:pt>
                <c:pt idx="542">
                  <c:v>0.348325009466832</c:v>
                </c:pt>
                <c:pt idx="543">
                  <c:v>0.348686340286846</c:v>
                </c:pt>
                <c:pt idx="544">
                  <c:v>0.349051888482222</c:v>
                </c:pt>
                <c:pt idx="545">
                  <c:v>0.349421687094706</c:v>
                </c:pt>
                <c:pt idx="546">
                  <c:v>0.349795768985743</c:v>
                </c:pt>
                <c:pt idx="547">
                  <c:v>0.350174166821984</c:v>
                </c:pt>
                <c:pt idx="548">
                  <c:v>0.350556913060452</c:v>
                </c:pt>
                <c:pt idx="549">
                  <c:v>0.350944039933438</c:v>
                </c:pt>
                <c:pt idx="550">
                  <c:v>0.351335579433116</c:v>
                </c:pt>
                <c:pt idx="551">
                  <c:v>0.351731563295844</c:v>
                </c:pt>
                <c:pt idx="552">
                  <c:v>0.352132022986183</c:v>
                </c:pt>
                <c:pt idx="553">
                  <c:v>0.352536989680657</c:v>
                </c:pt>
                <c:pt idx="554">
                  <c:v>0.352946494251178</c:v>
                </c:pt>
                <c:pt idx="555">
                  <c:v>0.353360567248254</c:v>
                </c:pt>
                <c:pt idx="556">
                  <c:v>0.353779238883847</c:v>
                </c:pt>
                <c:pt idx="557">
                  <c:v>0.354202539014034</c:v>
                </c:pt>
                <c:pt idx="558">
                  <c:v>0.354630497121333</c:v>
                </c:pt>
                <c:pt idx="559">
                  <c:v>0.3550631422968</c:v>
                </c:pt>
                <c:pt idx="560">
                  <c:v>0.355500503221856</c:v>
                </c:pt>
                <c:pt idx="561">
                  <c:v>0.35594260814985</c:v>
                </c:pt>
                <c:pt idx="562">
                  <c:v>0.356389484887386</c:v>
                </c:pt>
                <c:pt idx="563">
                  <c:v>0.356841160775398</c:v>
                </c:pt>
                <c:pt idx="564">
                  <c:v>0.357297662669984</c:v>
                </c:pt>
                <c:pt idx="565">
                  <c:v>0.357759016923011</c:v>
                </c:pt>
                <c:pt idx="566">
                  <c:v>0.358225249362502</c:v>
                </c:pt>
                <c:pt idx="567">
                  <c:v>0.358696385272799</c:v>
                </c:pt>
                <c:pt idx="568">
                  <c:v>0.359172449374518</c:v>
                </c:pt>
                <c:pt idx="569">
                  <c:v>0.359653465804315</c:v>
                </c:pt>
                <c:pt idx="570">
                  <c:v>0.36013945809445</c:v>
                </c:pt>
                <c:pt idx="571">
                  <c:v>0.360630449152175</c:v>
                </c:pt>
                <c:pt idx="572">
                  <c:v>0.361126461238956</c:v>
                </c:pt>
                <c:pt idx="573">
                  <c:v>0.361627515949518</c:v>
                </c:pt>
                <c:pt idx="574">
                  <c:v>0.362133634190773</c:v>
                </c:pt>
                <c:pt idx="575">
                  <c:v>0.362644836160581</c:v>
                </c:pt>
                <c:pt idx="576">
                  <c:v>0.363161141326396</c:v>
                </c:pt>
                <c:pt idx="577">
                  <c:v>0.363682568403808</c:v>
                </c:pt>
                <c:pt idx="578">
                  <c:v>0.36420913533497</c:v>
                </c:pt>
                <c:pt idx="579">
                  <c:v>0.364740859266959</c:v>
                </c:pt>
                <c:pt idx="580">
                  <c:v>0.365277756530048</c:v>
                </c:pt>
                <c:pt idx="581">
                  <c:v>0.365819842615932</c:v>
                </c:pt>
                <c:pt idx="582">
                  <c:v>0.366367132155906</c:v>
                </c:pt>
                <c:pt idx="583">
                  <c:v>0.366919638899027</c:v>
                </c:pt>
                <c:pt idx="584">
                  <c:v>0.36747737569025</c:v>
                </c:pt>
                <c:pt idx="585">
                  <c:v>0.36804035444859</c:v>
                </c:pt>
                <c:pt idx="586">
                  <c:v>0.368608586145305</c:v>
                </c:pt>
                <c:pt idx="587">
                  <c:v>0.369182080782097</c:v>
                </c:pt>
                <c:pt idx="588">
                  <c:v>0.369760847369412</c:v>
                </c:pt>
                <c:pt idx="589">
                  <c:v>0.370344893904788</c:v>
                </c:pt>
                <c:pt idx="590">
                  <c:v>0.370934227351314</c:v>
                </c:pt>
                <c:pt idx="591">
                  <c:v>0.371528853616216</c:v>
                </c:pt>
                <c:pt idx="592">
                  <c:v>0.372128777529551</c:v>
                </c:pt>
                <c:pt idx="593">
                  <c:v>0.372734002823087</c:v>
                </c:pt>
                <c:pt idx="594">
                  <c:v>0.37351162403637</c:v>
                </c:pt>
                <c:pt idx="595">
                  <c:v>0.374565351337396</c:v>
                </c:pt>
                <c:pt idx="596">
                  <c:v>0.375628157116674</c:v>
                </c:pt>
                <c:pt idx="597">
                  <c:v>0.376700039887674</c:v>
                </c:pt>
                <c:pt idx="598">
                  <c:v>0.377780996109194</c:v>
                </c:pt>
                <c:pt idx="599">
                  <c:v>0.378871020151604</c:v>
                </c:pt>
                <c:pt idx="600">
                  <c:v>0.380053688315226</c:v>
                </c:pt>
                <c:pt idx="601">
                  <c:v>0.381329425866447</c:v>
                </c:pt>
                <c:pt idx="602">
                  <c:v>0.382615568481502</c:v>
                </c:pt>
                <c:pt idx="603">
                  <c:v>0.383912099686386</c:v>
                </c:pt>
                <c:pt idx="604">
                  <c:v>0.385219000418575</c:v>
                </c:pt>
                <c:pt idx="605">
                  <c:v>0.386536248992565</c:v>
                </c:pt>
                <c:pt idx="606">
                  <c:v>0.387863821066261</c:v>
                </c:pt>
                <c:pt idx="607">
                  <c:v>0.389201689608331</c:v>
                </c:pt>
                <c:pt idx="608">
                  <c:v>0.390549824866555</c:v>
                </c:pt>
                <c:pt idx="609">
                  <c:v>0.391908194337194</c:v>
                </c:pt>
                <c:pt idx="610">
                  <c:v>0.393276762735452</c:v>
                </c:pt>
                <c:pt idx="611">
                  <c:v>0.394655491967088</c:v>
                </c:pt>
                <c:pt idx="612">
                  <c:v>0.396044341101196</c:v>
                </c:pt>
                <c:pt idx="613">
                  <c:v>0.397443266344222</c:v>
                </c:pt>
                <c:pt idx="614">
                  <c:v>0.398852221015246</c:v>
                </c:pt>
                <c:pt idx="615">
                  <c:v>0.400271155522616</c:v>
                </c:pt>
                <c:pt idx="616">
                  <c:v>0.401700017341941</c:v>
                </c:pt>
                <c:pt idx="617">
                  <c:v>0.403138750995488</c:v>
                </c:pt>
                <c:pt idx="618">
                  <c:v>0.404587298033074</c:v>
                </c:pt>
                <c:pt idx="619">
                  <c:v>0.406045597014445</c:v>
                </c:pt>
                <c:pt idx="620">
                  <c:v>0.407513583493213</c:v>
                </c:pt>
                <c:pt idx="621">
                  <c:v>0.408991190002411</c:v>
                </c:pt>
                <c:pt idx="622">
                  <c:v>0.410478346041655</c:v>
                </c:pt>
                <c:pt idx="623">
                  <c:v>0.411974978066014</c:v>
                </c:pt>
                <c:pt idx="624">
                  <c:v>0.413481009476595</c:v>
                </c:pt>
                <c:pt idx="625">
                  <c:v>0.414996360612893</c:v>
                </c:pt>
                <c:pt idx="626">
                  <c:v>0.416576290784108</c:v>
                </c:pt>
                <c:pt idx="627">
                  <c:v>0.418333048335659</c:v>
                </c:pt>
                <c:pt idx="628">
                  <c:v>0.420100185948463</c:v>
                </c:pt>
                <c:pt idx="629">
                  <c:v>0.421877598305729</c:v>
                </c:pt>
                <c:pt idx="630">
                  <c:v>0.423665176571795</c:v>
                </c:pt>
                <c:pt idx="631">
                  <c:v>0.425462808396324</c:v>
                </c:pt>
                <c:pt idx="632">
                  <c:v>0.427270377920799</c:v>
                </c:pt>
                <c:pt idx="633">
                  <c:v>0.429087765787337</c:v>
                </c:pt>
                <c:pt idx="634">
                  <c:v>0.430914849149854</c:v>
                </c:pt>
                <c:pt idx="635">
                  <c:v>0.432751501687591</c:v>
                </c:pt>
                <c:pt idx="636">
                  <c:v>0.434597593621066</c:v>
                </c:pt>
                <c:pt idx="637">
                  <c:v>0.436452991730411</c:v>
                </c:pt>
                <c:pt idx="638">
                  <c:v>0.438317559376168</c:v>
                </c:pt>
                <c:pt idx="639">
                  <c:v>0.440191156522546</c:v>
                </c:pt>
                <c:pt idx="640">
                  <c:v>0.442073639763141</c:v>
                </c:pt>
                <c:pt idx="641">
                  <c:v>0.443964862349117</c:v>
                </c:pt>
                <c:pt idx="642">
                  <c:v>0.445864674219904</c:v>
                </c:pt>
                <c:pt idx="643">
                  <c:v>0.447772922036377</c:v>
                </c:pt>
                <c:pt idx="644">
                  <c:v>0.449689449216532</c:v>
                </c:pt>
                <c:pt idx="645">
                  <c:v>0.451614095973648</c:v>
                </c:pt>
                <c:pt idx="646">
                  <c:v>0.453546699356946</c:v>
                </c:pt>
                <c:pt idx="647">
                  <c:v>0.455487093294747</c:v>
                </c:pt>
                <c:pt idx="648">
                  <c:v>0.457435108640068</c:v>
                </c:pt>
                <c:pt idx="649">
                  <c:v>0.459390573218726</c:v>
                </c:pt>
                <c:pt idx="650">
                  <c:v>0.461353311879834</c:v>
                </c:pt>
                <c:pt idx="651">
                  <c:v>0.463323146548763</c:v>
                </c:pt>
                <c:pt idx="652">
                  <c:v>0.465299896282492</c:v>
                </c:pt>
                <c:pt idx="653">
                  <c:v>0.467283377327323</c:v>
                </c:pt>
                <c:pt idx="654">
                  <c:v>0.469273403178954</c:v>
                </c:pt>
                <c:pt idx="655">
                  <c:v>0.47126978464487</c:v>
                </c:pt>
                <c:pt idx="656">
                  <c:v>0.473272329908992</c:v>
                </c:pt>
                <c:pt idx="657">
                  <c:v>0.475280844598593</c:v>
                </c:pt>
                <c:pt idx="658">
                  <c:v>0.477295131853381</c:v>
                </c:pt>
                <c:pt idx="659">
                  <c:v>0.479314992396758</c:v>
                </c:pt>
                <c:pt idx="660">
                  <c:v>0.48134022460916</c:v>
                </c:pt>
                <c:pt idx="661">
                  <c:v>0.483370624603479</c:v>
                </c:pt>
                <c:pt idx="662">
                  <c:v>0.485405986302445</c:v>
                </c:pt>
                <c:pt idx="663">
                  <c:v>0.487446101517971</c:v>
                </c:pt>
                <c:pt idx="664">
                  <c:v>0.489490760032379</c:v>
                </c:pt>
                <c:pt idx="665">
                  <c:v>0.491539749681424</c:v>
                </c:pt>
                <c:pt idx="666">
                  <c:v>0.493592856439087</c:v>
                </c:pt>
                <c:pt idx="667">
                  <c:v>0.495743499864237</c:v>
                </c:pt>
                <c:pt idx="668">
                  <c:v>0.498065794058304</c:v>
                </c:pt>
                <c:pt idx="669">
                  <c:v>0.500391992828452</c:v>
                </c:pt>
                <c:pt idx="670">
                  <c:v>0.502721847577964</c:v>
                </c:pt>
                <c:pt idx="671">
                  <c:v>0.505055108116515</c:v>
                </c:pt>
                <c:pt idx="672">
                  <c:v>0.507391522765829</c:v>
                </c:pt>
                <c:pt idx="673">
                  <c:v>0.50973083846671</c:v>
                </c:pt>
                <c:pt idx="674">
                  <c:v>0.512072800887356</c:v>
                </c:pt>
                <c:pt idx="675">
                  <c:v>0.514417154532866</c:v>
                </c:pt>
                <c:pt idx="676">
                  <c:v>0.516763642855798</c:v>
                </c:pt>
                <c:pt idx="677">
                  <c:v>0.519112008367727</c:v>
                </c:pt>
                <c:pt idx="678">
                  <c:v>0.521461992751712</c:v>
                </c:pt>
                <c:pt idx="679">
                  <c:v>0.523813336975474</c:v>
                </c:pt>
                <c:pt idx="680">
                  <c:v>0.526165781405306</c:v>
                </c:pt>
                <c:pt idx="681">
                  <c:v>0.528519065920513</c:v>
                </c:pt>
                <c:pt idx="682">
                  <c:v>0.53087293002832</c:v>
                </c:pt>
                <c:pt idx="683">
                  <c:v>0.533227112979133</c:v>
                </c:pt>
                <c:pt idx="684">
                  <c:v>0.535581353882031</c:v>
                </c:pt>
                <c:pt idx="685">
                  <c:v>0.537935391820414</c:v>
                </c:pt>
                <c:pt idx="686">
                  <c:v>0.540288965967634</c:v>
                </c:pt>
                <c:pt idx="687">
                  <c:v>0.542641815702604</c:v>
                </c:pt>
                <c:pt idx="688">
                  <c:v>0.544993680725129</c:v>
                </c:pt>
                <c:pt idx="689">
                  <c:v>0.547344301171024</c:v>
                </c:pt>
                <c:pt idx="690">
                  <c:v>0.549693417726764</c:v>
                </c:pt>
                <c:pt idx="691">
                  <c:v>0.552040771743626</c:v>
                </c:pt>
                <c:pt idx="692">
                  <c:v>0.554386105351226</c:v>
                </c:pt>
                <c:pt idx="693">
                  <c:v>0.55672916157032</c:v>
                </c:pt>
                <c:pt idx="694">
                  <c:v>0.559069684424739</c:v>
                </c:pt>
                <c:pt idx="695">
                  <c:v>0.561407419052444</c:v>
                </c:pt>
                <c:pt idx="696">
                  <c:v>0.563742111815502</c:v>
                </c:pt>
                <c:pt idx="697">
                  <c:v>0.566073510408934</c:v>
                </c:pt>
                <c:pt idx="698">
                  <c:v>0.568401363968331</c:v>
                </c:pt>
                <c:pt idx="699">
                  <c:v>0.57072542317614</c:v>
                </c:pt>
                <c:pt idx="700">
                  <c:v>0.573045440366506</c:v>
                </c:pt>
                <c:pt idx="701">
                  <c:v>0.575361169628624</c:v>
                </c:pt>
                <c:pt idx="702">
                  <c:v>0.577672366908477</c:v>
                </c:pt>
                <c:pt idx="703">
                  <c:v>0.57997879010884</c:v>
                </c:pt>
                <c:pt idx="704">
                  <c:v>0.582280199187573</c:v>
                </c:pt>
                <c:pt idx="705">
                  <c:v>0.58457635625401</c:v>
                </c:pt>
                <c:pt idx="706">
                  <c:v>0.586867025663411</c:v>
                </c:pt>
                <c:pt idx="707">
                  <c:v>0.58915197410942</c:v>
                </c:pt>
                <c:pt idx="708">
                  <c:v>0.591430970714419</c:v>
                </c:pt>
                <c:pt idx="709">
                  <c:v>0.593703787117743</c:v>
                </c:pt>
                <c:pt idx="710">
                  <c:v>0.595970197561652</c:v>
                </c:pt>
                <c:pt idx="711">
                  <c:v>0.598375826284322</c:v>
                </c:pt>
                <c:pt idx="712">
                  <c:v>0.60089590446045</c:v>
                </c:pt>
                <c:pt idx="713">
                  <c:v>0.603408077887441</c:v>
                </c:pt>
                <c:pt idx="714">
                  <c:v>0.605912106593869</c:v>
                </c:pt>
                <c:pt idx="715">
                  <c:v>0.608407753961153</c:v>
                </c:pt>
                <c:pt idx="716">
                  <c:v>0.610894786803496</c:v>
                </c:pt>
                <c:pt idx="717">
                  <c:v>0.613372975444892</c:v>
                </c:pt>
                <c:pt idx="718">
                  <c:v>0.61584209379323</c:v>
                </c:pt>
                <c:pt idx="719">
                  <c:v>0.618301919411391</c:v>
                </c:pt>
                <c:pt idx="720">
                  <c:v>0.62075223358533</c:v>
                </c:pt>
                <c:pt idx="721">
                  <c:v>0.62319282138914</c:v>
                </c:pt>
                <c:pt idx="722">
                  <c:v>0.625623471747022</c:v>
                </c:pt>
                <c:pt idx="723">
                  <c:v>0.628043977492177</c:v>
                </c:pt>
                <c:pt idx="724">
                  <c:v>0.630454135422555</c:v>
                </c:pt>
                <c:pt idx="725">
                  <c:v>0.632853746353546</c:v>
                </c:pt>
                <c:pt idx="726">
                  <c:v>0.635242615167438</c:v>
                </c:pt>
                <c:pt idx="727">
                  <c:v>0.637620550859834</c:v>
                </c:pt>
                <c:pt idx="728">
                  <c:v>0.639987366582835</c:v>
                </c:pt>
                <c:pt idx="729">
                  <c:v>0.642342879685148</c:v>
                </c:pt>
                <c:pt idx="730">
                  <c:v>0.644686911748993</c:v>
                </c:pt>
                <c:pt idx="731">
                  <c:v>0.647019288623942</c:v>
                </c:pt>
                <c:pt idx="732">
                  <c:v>0.649339840457583</c:v>
                </c:pt>
                <c:pt idx="733">
                  <c:v>0.651648401723109</c:v>
                </c:pt>
                <c:pt idx="734">
                  <c:v>0.653944811243825</c:v>
                </c:pt>
                <c:pt idx="735">
                  <c:v>0.656228912214582</c:v>
                </c:pt>
                <c:pt idx="736">
                  <c:v>0.658500552220178</c:v>
                </c:pt>
                <c:pt idx="737">
                  <c:v>0.660759583250757</c:v>
                </c:pt>
                <c:pt idx="738">
                  <c:v>0.663005861714231</c:v>
                </c:pt>
                <c:pt idx="739">
                  <c:v>0.665239248445756</c:v>
                </c:pt>
                <c:pt idx="740">
                  <c:v>0.667459608714303</c:v>
                </c:pt>
                <c:pt idx="741">
                  <c:v>0.669666812226392</c:v>
                </c:pt>
                <c:pt idx="742">
                  <c:v>0.671860733126961</c:v>
                </c:pt>
                <c:pt idx="743">
                  <c:v>0.674041249997532</c:v>
                </c:pt>
                <c:pt idx="744">
                  <c:v>0.676208245851554</c:v>
                </c:pt>
                <c:pt idx="745">
                  <c:v>0.678361608127174</c:v>
                </c:pt>
                <c:pt idx="746">
                  <c:v>0.680501228677292</c:v>
                </c:pt>
                <c:pt idx="747">
                  <c:v>0.682627003757131</c:v>
                </c:pt>
                <c:pt idx="748">
                  <c:v>0.684738834009224</c:v>
                </c:pt>
                <c:pt idx="749">
                  <c:v>0.686836624445981</c:v>
                </c:pt>
                <c:pt idx="750">
                  <c:v>0.688920284429864</c:v>
                </c:pt>
                <c:pt idx="751">
                  <c:v>0.690989727651203</c:v>
                </c:pt>
                <c:pt idx="752">
                  <c:v>0.69304487210377</c:v>
                </c:pt>
                <c:pt idx="753">
                  <c:v>0.695085640058103</c:v>
                </c:pt>
                <c:pt idx="754">
                  <c:v>0.697111958032739</c:v>
                </c:pt>
                <c:pt idx="755">
                  <c:v>0.699123756763326</c:v>
                </c:pt>
                <c:pt idx="756">
                  <c:v>0.701120971169731</c:v>
                </c:pt>
                <c:pt idx="757">
                  <c:v>0.703103540321219</c:v>
                </c:pt>
                <c:pt idx="758">
                  <c:v>0.705071407399747</c:v>
                </c:pt>
                <c:pt idx="759">
                  <c:v>0.707024519661432</c:v>
                </c:pt>
                <c:pt idx="760">
                  <c:v>0.708962828396322</c:v>
                </c:pt>
                <c:pt idx="761">
                  <c:v>0.710886288886452</c:v>
                </c:pt>
                <c:pt idx="762">
                  <c:v>0.712794860362334</c:v>
                </c:pt>
                <c:pt idx="763">
                  <c:v>0.714688505957876</c:v>
                </c:pt>
                <c:pt idx="764">
                  <c:v>0.7165671926639</c:v>
                </c:pt>
                <c:pt idx="765">
                  <c:v>0.718430891280203</c:v>
                </c:pt>
                <c:pt idx="766">
                  <c:v>0.720279576366352</c:v>
                </c:pt>
                <c:pt idx="767">
                  <c:v>0.722113226191177</c:v>
                </c:pt>
                <c:pt idx="768">
                  <c:v>0.723931822681115</c:v>
                </c:pt>
                <c:pt idx="769">
                  <c:v>0.725735351367417</c:v>
                </c:pt>
                <c:pt idx="770">
                  <c:v>0.72752380133233</c:v>
                </c:pt>
                <c:pt idx="771">
                  <c:v>0.729297165154259</c:v>
                </c:pt>
                <c:pt idx="772">
                  <c:v>0.731055438852047</c:v>
                </c:pt>
                <c:pt idx="773">
                  <c:v>0.732798621828394</c:v>
                </c:pt>
                <c:pt idx="774">
                  <c:v>0.73452671681248</c:v>
                </c:pt>
                <c:pt idx="775">
                  <c:v>0.736239729801897</c:v>
                </c:pt>
                <c:pt idx="776">
                  <c:v>0.737937670003887</c:v>
                </c:pt>
                <c:pt idx="777">
                  <c:v>0.739620549775991</c:v>
                </c:pt>
                <c:pt idx="778">
                  <c:v>0.741288384566205</c:v>
                </c:pt>
                <c:pt idx="779">
                  <c:v>0.742941192852597</c:v>
                </c:pt>
                <c:pt idx="780">
                  <c:v>0.74457899608253</c:v>
                </c:pt>
                <c:pt idx="781">
                  <c:v>0.746201818611574</c:v>
                </c:pt>
                <c:pt idx="782">
                  <c:v>0.747809687642015</c:v>
                </c:pt>
                <c:pt idx="783">
                  <c:v>0.749402633161226</c:v>
                </c:pt>
                <c:pt idx="784">
                  <c:v>0.750980687879759</c:v>
                </c:pt>
                <c:pt idx="785">
                  <c:v>0.752543887169331</c:v>
                </c:pt>
                <c:pt idx="786">
                  <c:v>0.754092269000712</c:v>
                </c:pt>
                <c:pt idx="787">
                  <c:v>0.755625873881584</c:v>
                </c:pt>
                <c:pt idx="788">
                  <c:v>0.757144744794357</c:v>
                </c:pt>
                <c:pt idx="789">
                  <c:v>0.758648927134139</c:v>
                </c:pt>
                <c:pt idx="790">
                  <c:v>0.760138468646659</c:v>
                </c:pt>
                <c:pt idx="791">
                  <c:v>0.761613419366488</c:v>
                </c:pt>
                <c:pt idx="792">
                  <c:v>0.763073831555305</c:v>
                </c:pt>
                <c:pt idx="793">
                  <c:v>0.764519759640493</c:v>
                </c:pt>
                <c:pt idx="794">
                  <c:v>0.76595126015394</c:v>
                </c:pt>
                <c:pt idx="795">
                  <c:v>0.767368391671166</c:v>
                </c:pt>
                <c:pt idx="796">
                  <c:v>0.76877121475079</c:v>
                </c:pt>
                <c:pt idx="797">
                  <c:v>0.770159791874339</c:v>
                </c:pt>
                <c:pt idx="798">
                  <c:v>0.771534187386538</c:v>
                </c:pt>
                <c:pt idx="799">
                  <c:v>0.772894467435956</c:v>
                </c:pt>
                <c:pt idx="800">
                  <c:v>0.774240699916173</c:v>
                </c:pt>
                <c:pt idx="801">
                  <c:v>0.775572954407443</c:v>
                </c:pt>
                <c:pt idx="802">
                  <c:v>0.776891302118889</c:v>
                </c:pt>
                <c:pt idx="803">
                  <c:v>0.778195815831202</c:v>
                </c:pt>
                <c:pt idx="804">
                  <c:v>0.779486569840019</c:v>
                </c:pt>
                <c:pt idx="805">
                  <c:v>0.780763639899823</c:v>
                </c:pt>
                <c:pt idx="806">
                  <c:v>0.782027103168481</c:v>
                </c:pt>
                <c:pt idx="807">
                  <c:v>0.783277038152467</c:v>
                </c:pt>
                <c:pt idx="808">
                  <c:v>0.784513524652738</c:v>
                </c:pt>
                <c:pt idx="809">
                  <c:v>0.785736643711281</c:v>
                </c:pt>
                <c:pt idx="810">
                  <c:v>0.786946477558371</c:v>
                </c:pt>
                <c:pt idx="811">
                  <c:v>0.788143109560559</c:v>
                </c:pt>
                <c:pt idx="812">
                  <c:v>0.789326624169408</c:v>
                </c:pt>
                <c:pt idx="813">
                  <c:v>0.790497106870937</c:v>
                </c:pt>
                <c:pt idx="814">
                  <c:v>0.791654644135878</c:v>
                </c:pt>
                <c:pt idx="815">
                  <c:v>0.79279932337065</c:v>
                </c:pt>
                <c:pt idx="816">
                  <c:v>0.793931232869195</c:v>
                </c:pt>
                <c:pt idx="817">
                  <c:v>0.795050461765518</c:v>
                </c:pt>
                <c:pt idx="818">
                  <c:v>0.796157099987117</c:v>
                </c:pt>
                <c:pt idx="819">
                  <c:v>0.797251238209155</c:v>
                </c:pt>
                <c:pt idx="820">
                  <c:v>0.798332967809476</c:v>
                </c:pt>
                <c:pt idx="821">
                  <c:v>0.799402380824462</c:v>
                </c:pt>
                <c:pt idx="822">
                  <c:v>0.800459569905694</c:v>
                </c:pt>
                <c:pt idx="823">
                  <c:v>0.801504628277421</c:v>
                </c:pt>
                <c:pt idx="824">
                  <c:v>0.80253764969493</c:v>
                </c:pt>
                <c:pt idx="825">
                  <c:v>0.803558728403684</c:v>
                </c:pt>
                <c:pt idx="826">
                  <c:v>0.804567959099335</c:v>
                </c:pt>
                <c:pt idx="827">
                  <c:v>0.805565436888576</c:v>
                </c:pt>
                <c:pt idx="828">
                  <c:v>0.806551257250783</c:v>
                </c:pt>
                <c:pt idx="829">
                  <c:v>0.807525516000574</c:v>
                </c:pt>
                <c:pt idx="830">
                  <c:v>0.808488309251127</c:v>
                </c:pt>
                <c:pt idx="831">
                  <c:v>0.809439733378387</c:v>
                </c:pt>
                <c:pt idx="832">
                  <c:v>0.810379884986047</c:v>
                </c:pt>
                <c:pt idx="833">
                  <c:v>0.811308860871422</c:v>
                </c:pt>
                <c:pt idx="834">
                  <c:v>0.812226757992087</c:v>
                </c:pt>
                <c:pt idx="835">
                  <c:v>0.813133673433359</c:v>
                </c:pt>
                <c:pt idx="836">
                  <c:v>0.814029704376598</c:v>
                </c:pt>
                <c:pt idx="837">
                  <c:v>0.814914948068294</c:v>
                </c:pt>
                <c:pt idx="838">
                  <c:v>0.815789501789983</c:v>
                </c:pt>
                <c:pt idx="839">
                  <c:v>0.816653462828929</c:v>
                </c:pt>
                <c:pt idx="840">
                  <c:v>0.817506928449606</c:v>
                </c:pt>
                <c:pt idx="841">
                  <c:v>0.818349995865975</c:v>
                </c:pt>
                <c:pt idx="842">
                  <c:v>0.819182762214506</c:v>
                </c:pt>
                <c:pt idx="843">
                  <c:v>0.820005324527984</c:v>
                </c:pt>
                <c:pt idx="844">
                  <c:v>0.820817779710071</c:v>
                </c:pt>
                <c:pt idx="845">
                  <c:v>0.821620224510609</c:v>
                </c:pt>
                <c:pt idx="846">
                  <c:v>0.822412755501651</c:v>
                </c:pt>
                <c:pt idx="847">
                  <c:v>0.823195469054275</c:v>
                </c:pt>
                <c:pt idx="848">
                  <c:v>0.823968461316022</c:v>
                </c:pt>
                <c:pt idx="849">
                  <c:v>0.824731828189156</c:v>
                </c:pt>
                <c:pt idx="850">
                  <c:v>0.825485665309529</c:v>
                </c:pt>
                <c:pt idx="851">
                  <c:v>0.826230068026212</c:v>
                </c:pt>
                <c:pt idx="852">
                  <c:v>0.82696513138175</c:v>
                </c:pt>
                <c:pt idx="853">
                  <c:v>0.827690950093127</c:v>
                </c:pt>
                <c:pt idx="854">
                  <c:v>0.828407618533351</c:v>
                </c:pt>
                <c:pt idx="855">
                  <c:v>0.82911523071375</c:v>
                </c:pt>
                <c:pt idx="856">
                  <c:v>0.829813880266835</c:v>
                </c:pt>
                <c:pt idx="857">
                  <c:v>0.830503660429843</c:v>
                </c:pt>
                <c:pt idx="858">
                  <c:v>0.831184664028873</c:v>
                </c:pt>
                <c:pt idx="859">
                  <c:v>0.831856983463625</c:v>
                </c:pt>
                <c:pt idx="860">
                  <c:v>0.832520710692769</c:v>
                </c:pt>
                <c:pt idx="861">
                  <c:v>0.833175937219846</c:v>
                </c:pt>
                <c:pt idx="862">
                  <c:v>0.833822754079773</c:v>
                </c:pt>
                <c:pt idx="863">
                  <c:v>0.834461251825916</c:v>
                </c:pt>
                <c:pt idx="864">
                  <c:v>0.835091520517698</c:v>
                </c:pt>
                <c:pt idx="865">
                  <c:v>0.835713649708743</c:v>
                </c:pt>
                <c:pt idx="866">
                  <c:v>0.83632772843557</c:v>
                </c:pt>
                <c:pt idx="867">
                  <c:v>0.836933845206782</c:v>
                </c:pt>
                <c:pt idx="868">
                  <c:v>0.837532087992779</c:v>
                </c:pt>
                <c:pt idx="869">
                  <c:v>0.838122544215957</c:v>
                </c:pt>
                <c:pt idx="870">
                  <c:v>0.838705300741395</c:v>
                </c:pt>
                <c:pt idx="871">
                  <c:v>0.839280443868016</c:v>
                </c:pt>
                <c:pt idx="872">
                  <c:v>0.839848059320215</c:v>
                </c:pt>
                <c:pt idx="873">
                  <c:v>0.840408232239927</c:v>
                </c:pt>
                <c:pt idx="874">
                  <c:v>0.840961047179156</c:v>
                </c:pt>
                <c:pt idx="875">
                  <c:v>0.841506588092924</c:v>
                </c:pt>
                <c:pt idx="876">
                  <c:v>0.842044938332651</c:v>
                </c:pt>
                <c:pt idx="877">
                  <c:v>0.842576180639907</c:v>
                </c:pt>
                <c:pt idx="878">
                  <c:v>0.843100397140638</c:v>
                </c:pt>
                <c:pt idx="879">
                  <c:v>0.843617669339713</c:v>
                </c:pt>
                <c:pt idx="880">
                  <c:v>0.844128078115891</c:v>
                </c:pt>
                <c:pt idx="881">
                  <c:v>0.844631703717133</c:v>
                </c:pt>
                <c:pt idx="882">
                  <c:v>0.845128625756313</c:v>
                </c:pt>
                <c:pt idx="883">
                  <c:v>0.845618923207235</c:v>
                </c:pt>
                <c:pt idx="884">
                  <c:v>0.846102674401019</c:v>
                </c:pt>
                <c:pt idx="885">
                  <c:v>0.846579957022815</c:v>
                </c:pt>
                <c:pt idx="886">
                  <c:v>0.847050848108839</c:v>
                </c:pt>
                <c:pt idx="887">
                  <c:v>0.847515424043716</c:v>
                </c:pt>
                <c:pt idx="888">
                  <c:v>0.847973760558149</c:v>
                </c:pt>
                <c:pt idx="889">
                  <c:v>0.84842593272685</c:v>
                </c:pt>
                <c:pt idx="890">
                  <c:v>0.848872014966796</c:v>
                </c:pt>
                <c:pt idx="891">
                  <c:v>0.849312081035733</c:v>
                </c:pt>
                <c:pt idx="892">
                  <c:v>0.849746204030982</c:v>
                </c:pt>
                <c:pt idx="893">
                  <c:v>0.850174456388456</c:v>
                </c:pt>
                <c:pt idx="894">
                  <c:v>0.850596909881987</c:v>
                </c:pt>
                <c:pt idx="895">
                  <c:v>0.851013635622899</c:v>
                </c:pt>
                <c:pt idx="896">
                  <c:v>0.851424704059733</c:v>
                </c:pt>
                <c:pt idx="897">
                  <c:v>0.851830184978327</c:v>
                </c:pt>
                <c:pt idx="898">
                  <c:v>0.852230147502021</c:v>
                </c:pt>
                <c:pt idx="899">
                  <c:v>0.852624660092133</c:v>
                </c:pt>
                <c:pt idx="900">
                  <c:v>0.853013790548605</c:v>
                </c:pt>
                <c:pt idx="901">
                  <c:v>0.853397606010894</c:v>
                </c:pt>
                <c:pt idx="902">
                  <c:v>0.853776172959005</c:v>
                </c:pt>
                <c:pt idx="903">
                  <c:v>0.854149557214766</c:v>
                </c:pt>
                <c:pt idx="904">
                  <c:v>0.854517823943229</c:v>
                </c:pt>
                <c:pt idx="905">
                  <c:v>0.854881037654302</c:v>
                </c:pt>
                <c:pt idx="906">
                  <c:v>0.855239262204478</c:v>
                </c:pt>
                <c:pt idx="907">
                  <c:v>0.855592560798804</c:v>
                </c:pt>
                <c:pt idx="908">
                  <c:v>0.855940995992955</c:v>
                </c:pt>
                <c:pt idx="909">
                  <c:v>0.856284629695456</c:v>
                </c:pt>
                <c:pt idx="910">
                  <c:v>0.856623523170074</c:v>
                </c:pt>
                <c:pt idx="911">
                  <c:v>0.856957737038324</c:v>
                </c:pt>
                <c:pt idx="912">
                  <c:v>0.857287331282125</c:v>
                </c:pt>
                <c:pt idx="913">
                  <c:v>0.857612365246575</c:v>
                </c:pt>
                <c:pt idx="914">
                  <c:v>0.857932897642831</c:v>
                </c:pt>
                <c:pt idx="915">
                  <c:v>0.858248986551135</c:v>
                </c:pt>
                <c:pt idx="916">
                  <c:v>0.858560689423922</c:v>
                </c:pt>
                <c:pt idx="917">
                  <c:v>0.858868063089067</c:v>
                </c:pt>
                <c:pt idx="918">
                  <c:v>0.859171163753192</c:v>
                </c:pt>
                <c:pt idx="919">
                  <c:v>0.859470047005095</c:v>
                </c:pt>
                <c:pt idx="920">
                  <c:v>0.859764767819278</c:v>
                </c:pt>
                <c:pt idx="921">
                  <c:v>0.860055380559541</c:v>
                </c:pt>
                <c:pt idx="922">
                  <c:v>0.860341938982659</c:v>
                </c:pt>
                <c:pt idx="923">
                  <c:v>0.860624496242174</c:v>
                </c:pt>
                <c:pt idx="924">
                  <c:v>0.860903104892187</c:v>
                </c:pt>
                <c:pt idx="925">
                  <c:v>0.861177816891331</c:v>
                </c:pt>
                <c:pt idx="926">
                  <c:v>0.861448683606686</c:v>
                </c:pt>
                <c:pt idx="927">
                  <c:v>0.86171575581785</c:v>
                </c:pt>
                <c:pt idx="928">
                  <c:v>0.861979083721039</c:v>
                </c:pt>
                <c:pt idx="929">
                  <c:v>0.862238716933222</c:v>
                </c:pt>
                <c:pt idx="930">
                  <c:v>0.862494704496336</c:v>
                </c:pt>
                <c:pt idx="931">
                  <c:v>0.862747094881544</c:v>
                </c:pt>
                <c:pt idx="932">
                  <c:v>0.862995935993524</c:v>
                </c:pt>
                <c:pt idx="933">
                  <c:v>0.863241275174815</c:v>
                </c:pt>
                <c:pt idx="934">
                  <c:v>0.863483159210197</c:v>
                </c:pt>
                <c:pt idx="935">
                  <c:v>0.86372163433112</c:v>
                </c:pt>
                <c:pt idx="936">
                  <c:v>0.863956746220114</c:v>
                </c:pt>
                <c:pt idx="937">
                  <c:v>0.864188540015321</c:v>
                </c:pt>
                <c:pt idx="938">
                  <c:v>0.864417060314966</c:v>
                </c:pt>
                <c:pt idx="939">
                  <c:v>0.864642351181899</c:v>
                </c:pt>
                <c:pt idx="940">
                  <c:v>0.864864456148149</c:v>
                </c:pt>
                <c:pt idx="941">
                  <c:v>0.865083418219499</c:v>
                </c:pt>
                <c:pt idx="942">
                  <c:v>0.865299279880084</c:v>
                </c:pt>
                <c:pt idx="943">
                  <c:v>0.865512083096987</c:v>
                </c:pt>
                <c:pt idx="944">
                  <c:v>0.865721869324876</c:v>
                </c:pt>
                <c:pt idx="945">
                  <c:v>0.865928679510602</c:v>
                </c:pt>
                <c:pt idx="946">
                  <c:v>0.866132554097881</c:v>
                </c:pt>
                <c:pt idx="947">
                  <c:v>0.866333533031914</c:v>
                </c:pt>
                <c:pt idx="948">
                  <c:v>0.866531655764041</c:v>
                </c:pt>
                <c:pt idx="949">
                  <c:v>0.8667269612564</c:v>
                </c:pt>
                <c:pt idx="950">
                  <c:v>0.866919487986581</c:v>
                </c:pt>
                <c:pt idx="951">
                  <c:v>0.867109273952273</c:v>
                </c:pt>
                <c:pt idx="952">
                  <c:v>0.86729635667593</c:v>
                </c:pt>
                <c:pt idx="953">
                  <c:v>0.867480773209411</c:v>
                </c:pt>
                <c:pt idx="954">
                  <c:v>0.867662560138617</c:v>
                </c:pt>
                <c:pt idx="955">
                  <c:v>0.867841753588145</c:v>
                </c:pt>
                <c:pt idx="956">
                  <c:v>0.868018389225875</c:v>
                </c:pt>
                <c:pt idx="957">
                  <c:v>0.868192502267647</c:v>
                </c:pt>
                <c:pt idx="958">
                  <c:v>0.868364127481815</c:v>
                </c:pt>
                <c:pt idx="959">
                  <c:v>0.868533299193862</c:v>
                </c:pt>
                <c:pt idx="960">
                  <c:v>0.868700051290981</c:v>
                </c:pt>
                <c:pt idx="961">
                  <c:v>0.868864417226626</c:v>
                </c:pt>
                <c:pt idx="962">
                  <c:v>0.869026430025083</c:v>
                </c:pt>
                <c:pt idx="963">
                  <c:v>0.869186122285975</c:v>
                </c:pt>
                <c:pt idx="964">
                  <c:v>0.869343526188806</c:v>
                </c:pt>
                <c:pt idx="965">
                  <c:v>0.869498673497422</c:v>
                </c:pt>
                <c:pt idx="966">
                  <c:v>0.869651595564512</c:v>
                </c:pt>
                <c:pt idx="967">
                  <c:v>0.869802323336042</c:v>
                </c:pt>
                <c:pt idx="968">
                  <c:v>0.869950887355712</c:v>
                </c:pt>
                <c:pt idx="969">
                  <c:v>0.870097317769328</c:v>
                </c:pt>
                <c:pt idx="970">
                  <c:v>0.870241644329226</c:v>
                </c:pt>
                <c:pt idx="971">
                  <c:v>0.870383896398602</c:v>
                </c:pt>
                <c:pt idx="972">
                  <c:v>0.870524102955865</c:v>
                </c:pt>
                <c:pt idx="973">
                  <c:v>0.870662292598954</c:v>
                </c:pt>
                <c:pt idx="974">
                  <c:v>0.870798493549603</c:v>
                </c:pt>
                <c:pt idx="975">
                  <c:v>0.870932733657602</c:v>
                </c:pt>
                <c:pt idx="976">
                  <c:v>0.871065040405058</c:v>
                </c:pt>
                <c:pt idx="977">
                  <c:v>0.871195440910559</c:v>
                </c:pt>
                <c:pt idx="978">
                  <c:v>0.871323961933363</c:v>
                </c:pt>
                <c:pt idx="979">
                  <c:v>0.871450629877553</c:v>
                </c:pt>
                <c:pt idx="980">
                  <c:v>0.871575470796143</c:v>
                </c:pt>
                <c:pt idx="981">
                  <c:v>0.871698510395167</c:v>
                </c:pt>
                <c:pt idx="982">
                  <c:v>0.871819774037726</c:v>
                </c:pt>
                <c:pt idx="983">
                  <c:v>0.871939286748044</c:v>
                </c:pt>
                <c:pt idx="984">
                  <c:v>0.872057073215428</c:v>
                </c:pt>
                <c:pt idx="985">
                  <c:v>0.872173157798249</c:v>
                </c:pt>
                <c:pt idx="986">
                  <c:v>0.872287564527884</c:v>
                </c:pt>
                <c:pt idx="987">
                  <c:v>0.872400317112599</c:v>
                </c:pt>
                <c:pt idx="988">
                  <c:v>0.872511438941422</c:v>
                </c:pt>
                <c:pt idx="989">
                  <c:v>0.872620953088003</c:v>
                </c:pt>
                <c:pt idx="990">
                  <c:v>0.87272888231438</c:v>
                </c:pt>
                <c:pt idx="991">
                  <c:v>0.872835249074783</c:v>
                </c:pt>
                <c:pt idx="992">
                  <c:v>0.872940075519368</c:v>
                </c:pt>
                <c:pt idx="993">
                  <c:v>0.873043383497911</c:v>
                </c:pt>
                <c:pt idx="994">
                  <c:v>0.873145194563506</c:v>
                </c:pt>
                <c:pt idx="995">
                  <c:v>0.873245529976167</c:v>
                </c:pt>
                <c:pt idx="996">
                  <c:v>0.87334441070649</c:v>
                </c:pt>
                <c:pt idx="997">
                  <c:v>0.873441857439179</c:v>
                </c:pt>
                <c:pt idx="998">
                  <c:v>0.873537890576606</c:v>
                </c:pt>
              </c:numCache>
            </c:numRef>
          </c:yVal>
          <c:smooth val="0"/>
        </c:ser>
        <c:dLbls>
          <c:showLegendKey val="0"/>
          <c:showVal val="0"/>
          <c:showCatName val="0"/>
          <c:showSerName val="0"/>
          <c:showPercent val="0"/>
          <c:showBubbleSize val="0"/>
        </c:dLbls>
        <c:axId val="1342144728"/>
        <c:axId val="1342129144"/>
      </c:scatterChart>
      <c:valAx>
        <c:axId val="1342144728"/>
        <c:scaling>
          <c:logBase val="10.0"/>
          <c:orientation val="minMax"/>
          <c:max val="1000.0"/>
          <c:min val="0.001"/>
        </c:scaling>
        <c:delete val="0"/>
        <c:axPos val="b"/>
        <c:majorGridlines/>
        <c:minorGridlines>
          <c:spPr>
            <a:ln>
              <a:prstDash val="sysDot"/>
            </a:ln>
          </c:spPr>
        </c:minorGridlines>
        <c:title>
          <c:tx>
            <c:rich>
              <a:bodyPr/>
              <a:lstStyle/>
              <a:p>
                <a:pPr>
                  <a:defRPr sz="2400" b="1" i="0" u="none" strike="noStrike" baseline="0">
                    <a:solidFill>
                      <a:srgbClr val="3C3C3C"/>
                    </a:solidFill>
                    <a:latin typeface="+mn-lt"/>
                    <a:ea typeface="Arial"/>
                    <a:cs typeface="Arial"/>
                  </a:defRPr>
                </a:pPr>
                <a:r>
                  <a:rPr lang="en-US" sz="2400" b="1">
                    <a:latin typeface="+mn-lt"/>
                  </a:rPr>
                  <a:t>GPUweight</a:t>
                </a:r>
              </a:p>
            </c:rich>
          </c:tx>
          <c:layout>
            <c:manualLayout>
              <c:xMode val="edge"/>
              <c:yMode val="edge"/>
              <c:x val="0.449498479147964"/>
              <c:y val="0.898460270941466"/>
            </c:manualLayout>
          </c:layout>
          <c:overlay val="0"/>
          <c:spPr>
            <a:noFill/>
            <a:ln w="25400">
              <a:noFill/>
            </a:ln>
          </c:spPr>
        </c:title>
        <c:numFmt formatCode="General" sourceLinked="1"/>
        <c:majorTickMark val="out"/>
        <c:minorTickMark val="out"/>
        <c:tickLblPos val="nextTo"/>
        <c:spPr>
          <a:ln w="3175">
            <a:solidFill>
              <a:sysClr val="windowText" lastClr="000000"/>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1342129144"/>
        <c:crossesAt val="0.0"/>
        <c:crossBetween val="midCat"/>
      </c:valAx>
      <c:valAx>
        <c:axId val="1342129144"/>
        <c:scaling>
          <c:orientation val="minMax"/>
          <c:max val="1.0"/>
        </c:scaling>
        <c:delete val="0"/>
        <c:axPos val="l"/>
        <c:majorGridlines>
          <c:spPr>
            <a:ln w="3175">
              <a:solidFill>
                <a:schemeClr val="tx1"/>
              </a:solidFill>
              <a:prstDash val="solid"/>
            </a:ln>
          </c:spPr>
        </c:majorGridlines>
        <c:title>
          <c:tx>
            <c:rich>
              <a:bodyPr/>
              <a:lstStyle/>
              <a:p>
                <a:pPr>
                  <a:defRPr sz="2400" b="1" i="0" u="none" strike="noStrike" baseline="0">
                    <a:solidFill>
                      <a:srgbClr val="3C3C3C"/>
                    </a:solidFill>
                    <a:latin typeface="+mn-lt"/>
                    <a:ea typeface="Arial"/>
                    <a:cs typeface="Arial"/>
                  </a:defRPr>
                </a:pPr>
                <a:r>
                  <a:rPr lang="en-US" sz="2400" b="1">
                    <a:latin typeface="+mn-lt"/>
                  </a:rPr>
                  <a:t>System Performance</a:t>
                </a:r>
              </a:p>
            </c:rich>
          </c:tx>
          <c:layout>
            <c:manualLayout>
              <c:xMode val="edge"/>
              <c:yMode val="edge"/>
              <c:x val="0.0"/>
              <c:y val="0.0724788437319774"/>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1342144728"/>
        <c:crossesAt val="0.0"/>
        <c:crossBetween val="midCat"/>
      </c:valAx>
      <c:spPr>
        <a:noFill/>
        <a:ln w="3175">
          <a:solidFill>
            <a:schemeClr val="tx1"/>
          </a:solidFill>
          <a:prstDash val="solid"/>
        </a:ln>
      </c:spPr>
    </c:plotArea>
    <c:legend>
      <c:legendPos val="r"/>
      <c:layout>
        <c:manualLayout>
          <c:xMode val="edge"/>
          <c:yMode val="edge"/>
          <c:x val="0.187092575299441"/>
          <c:y val="0.104008097642503"/>
          <c:w val="0.376736168453755"/>
          <c:h val="0.33255652460483"/>
        </c:manualLayout>
      </c:layout>
      <c:overlay val="0"/>
      <c:spPr>
        <a:solidFill>
          <a:sysClr val="window" lastClr="FFFFFF"/>
        </a:solidFill>
        <a:ln w="25400">
          <a:solidFill>
            <a:sysClr val="windowText" lastClr="000000"/>
          </a:solidFill>
        </a:ln>
      </c:spPr>
      <c:txPr>
        <a:bodyPr/>
        <a:lstStyle/>
        <a:p>
          <a:pPr>
            <a:defRPr sz="2400" b="1" i="0" u="none" strike="noStrike" baseline="0">
              <a:solidFill>
                <a:srgbClr val="3C3C3C"/>
              </a:solidFill>
              <a:latin typeface="+mn-lt"/>
              <a:ea typeface="Arial"/>
              <a:cs typeface="Arial"/>
            </a:defRPr>
          </a:pPr>
          <a:endParaRPr lang="en-US"/>
        </a:p>
      </c:txPr>
    </c:legend>
    <c:plotVisOnly val="1"/>
    <c:dispBlanksAs val="span"/>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'with gcc'!$A$2</c:f>
              <c:strCache>
                <c:ptCount val="1"/>
                <c:pt idx="0">
                  <c:v>Slowdown</c:v>
                </c:pt>
              </c:strCache>
            </c:strRef>
          </c:tx>
          <c:invertIfNegative val="0"/>
          <c:dPt>
            <c:idx val="0"/>
            <c:invertIfNegative val="0"/>
            <c:bubble3D val="0"/>
            <c:spPr>
              <a:solidFill>
                <a:srgbClr val="FF0000"/>
              </a:solidFill>
            </c:spPr>
          </c:dPt>
          <c:dPt>
            <c:idx val="1"/>
            <c:invertIfNegative val="0"/>
            <c:bubble3D val="0"/>
            <c:spPr>
              <a:solidFill>
                <a:srgbClr val="0070C0"/>
              </a:solidFill>
            </c:spPr>
          </c:dPt>
          <c:cat>
            <c:strRef>
              <c:f>'with gcc'!$B$1:$C$1</c:f>
              <c:strCache>
                <c:ptCount val="2"/>
                <c:pt idx="0">
                  <c:v>leslie3d (core 0)</c:v>
                </c:pt>
                <c:pt idx="1">
                  <c:v>gcc (core 1)</c:v>
                </c:pt>
              </c:strCache>
            </c:strRef>
          </c:cat>
          <c:val>
            <c:numRef>
              <c:f>'with gcc'!$B$2:$C$2</c:f>
              <c:numCache>
                <c:formatCode>General</c:formatCode>
                <c:ptCount val="2"/>
                <c:pt idx="0">
                  <c:v>1.9</c:v>
                </c:pt>
                <c:pt idx="1">
                  <c:v>1.1</c:v>
                </c:pt>
              </c:numCache>
            </c:numRef>
          </c:val>
        </c:ser>
        <c:dLbls>
          <c:showLegendKey val="0"/>
          <c:showVal val="0"/>
          <c:showCatName val="0"/>
          <c:showSerName val="0"/>
          <c:showPercent val="0"/>
          <c:showBubbleSize val="0"/>
        </c:dLbls>
        <c:gapWidth val="150"/>
        <c:axId val="-2011784136"/>
        <c:axId val="-2011789512"/>
      </c:barChart>
      <c:catAx>
        <c:axId val="-2011784136"/>
        <c:scaling>
          <c:orientation val="minMax"/>
        </c:scaling>
        <c:delete val="0"/>
        <c:axPos val="b"/>
        <c:majorTickMark val="out"/>
        <c:minorTickMark val="none"/>
        <c:tickLblPos val="nextTo"/>
        <c:txPr>
          <a:bodyPr/>
          <a:lstStyle/>
          <a:p>
            <a:pPr>
              <a:defRPr sz="1800">
                <a:latin typeface="Tahoma" pitchFamily="34" charset="0"/>
                <a:ea typeface="Tahoma" pitchFamily="34" charset="0"/>
                <a:cs typeface="Tahoma" pitchFamily="34" charset="0"/>
              </a:defRPr>
            </a:pPr>
            <a:endParaRPr lang="en-US"/>
          </a:p>
        </c:txPr>
        <c:crossAx val="-2011789512"/>
        <c:crossesAt val="0.0"/>
        <c:auto val="1"/>
        <c:lblAlgn val="ctr"/>
        <c:lblOffset val="100"/>
        <c:noMultiLvlLbl val="0"/>
      </c:catAx>
      <c:valAx>
        <c:axId val="-2011789512"/>
        <c:scaling>
          <c:orientation val="minMax"/>
          <c:max val="6.0"/>
        </c:scaling>
        <c:delete val="0"/>
        <c:axPos val="l"/>
        <c:majorGridlines/>
        <c:title>
          <c:tx>
            <c:rich>
              <a:bodyPr rot="-5400000" vert="horz"/>
              <a:lstStyle/>
              <a:p>
                <a:pPr>
                  <a:defRPr sz="2500">
                    <a:latin typeface="Tahoma" pitchFamily="34" charset="0"/>
                    <a:ea typeface="Tahoma" pitchFamily="34" charset="0"/>
                    <a:cs typeface="Tahoma" pitchFamily="34" charset="0"/>
                  </a:defRPr>
                </a:pPr>
                <a:r>
                  <a:rPr lang="en-US" sz="2500" dirty="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2011784136"/>
        <c:crosses val="autoZero"/>
        <c:crossBetween val="between"/>
        <c:majorUnit val="1.0"/>
        <c:minorUnit val="0.2"/>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'with mcf'!$A$2</c:f>
              <c:strCache>
                <c:ptCount val="1"/>
                <c:pt idx="0">
                  <c:v>Slowdown</c:v>
                </c:pt>
              </c:strCache>
            </c:strRef>
          </c:tx>
          <c:invertIfNegative val="0"/>
          <c:dPt>
            <c:idx val="0"/>
            <c:invertIfNegative val="0"/>
            <c:bubble3D val="0"/>
            <c:spPr>
              <a:solidFill>
                <a:srgbClr val="FF0000"/>
              </a:solidFill>
            </c:spPr>
          </c:dPt>
          <c:dPt>
            <c:idx val="1"/>
            <c:invertIfNegative val="0"/>
            <c:bubble3D val="0"/>
            <c:spPr>
              <a:solidFill>
                <a:srgbClr val="0070C0"/>
              </a:solidFill>
            </c:spPr>
          </c:dPt>
          <c:cat>
            <c:strRef>
              <c:f>'with mcf'!$B$1:$C$1</c:f>
              <c:strCache>
                <c:ptCount val="2"/>
                <c:pt idx="0">
                  <c:v>leslie3d (core 0)</c:v>
                </c:pt>
                <c:pt idx="1">
                  <c:v>mcf (core 1)</c:v>
                </c:pt>
              </c:strCache>
            </c:strRef>
          </c:cat>
          <c:val>
            <c:numRef>
              <c:f>'with mcf'!$B$2:$C$2</c:f>
              <c:numCache>
                <c:formatCode>General</c:formatCode>
                <c:ptCount val="2"/>
                <c:pt idx="0">
                  <c:v>5.4</c:v>
                </c:pt>
                <c:pt idx="1">
                  <c:v>2.1</c:v>
                </c:pt>
              </c:numCache>
            </c:numRef>
          </c:val>
        </c:ser>
        <c:dLbls>
          <c:showLegendKey val="0"/>
          <c:showVal val="0"/>
          <c:showCatName val="0"/>
          <c:showSerName val="0"/>
          <c:showPercent val="0"/>
          <c:showBubbleSize val="0"/>
        </c:dLbls>
        <c:gapWidth val="150"/>
        <c:axId val="1941055336"/>
        <c:axId val="1941058376"/>
      </c:barChart>
      <c:catAx>
        <c:axId val="1941055336"/>
        <c:scaling>
          <c:orientation val="minMax"/>
        </c:scaling>
        <c:delete val="0"/>
        <c:axPos val="b"/>
        <c:majorTickMark val="out"/>
        <c:minorTickMark val="none"/>
        <c:tickLblPos val="nextTo"/>
        <c:txPr>
          <a:bodyPr/>
          <a:lstStyle/>
          <a:p>
            <a:pPr>
              <a:defRPr sz="1800">
                <a:latin typeface="Tahoma" pitchFamily="34" charset="0"/>
                <a:ea typeface="Tahoma" pitchFamily="34" charset="0"/>
                <a:cs typeface="Tahoma" pitchFamily="34" charset="0"/>
              </a:defRPr>
            </a:pPr>
            <a:endParaRPr lang="en-US"/>
          </a:p>
        </c:txPr>
        <c:crossAx val="1941058376"/>
        <c:crosses val="autoZero"/>
        <c:auto val="1"/>
        <c:lblAlgn val="ctr"/>
        <c:lblOffset val="100"/>
        <c:noMultiLvlLbl val="0"/>
      </c:catAx>
      <c:valAx>
        <c:axId val="1941058376"/>
        <c:scaling>
          <c:orientation val="minMax"/>
          <c:max val="6.0"/>
          <c:min val="0.0"/>
        </c:scaling>
        <c:delete val="0"/>
        <c:axPos val="l"/>
        <c:majorGridlines/>
        <c:title>
          <c:tx>
            <c:rich>
              <a:bodyPr rot="-5400000" vert="horz"/>
              <a:lstStyle/>
              <a:p>
                <a:pPr>
                  <a:defRPr sz="1800">
                    <a:latin typeface="Tahoma" pitchFamily="34" charset="0"/>
                    <a:ea typeface="Tahoma" pitchFamily="34" charset="0"/>
                    <a:cs typeface="Tahoma" pitchFamily="34" charset="0"/>
                  </a:defRPr>
                </a:pPr>
                <a:r>
                  <a:rPr lang="en-US" sz="2500" dirty="0" smtClean="0">
                    <a:latin typeface="Tahoma" pitchFamily="34" charset="0"/>
                    <a:ea typeface="Tahoma" pitchFamily="34" charset="0"/>
                    <a:cs typeface="Tahoma" pitchFamily="34" charset="0"/>
                  </a:rPr>
                  <a:t>Slowdown</a:t>
                </a:r>
                <a:endParaRPr lang="en-US" sz="2500" dirty="0">
                  <a:latin typeface="Tahoma" pitchFamily="34" charset="0"/>
                  <a:ea typeface="Tahoma" pitchFamily="34" charset="0"/>
                  <a:cs typeface="Tahoma" pitchFamily="34" charset="0"/>
                </a:endParaRP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941055336"/>
        <c:crosses val="autoZero"/>
        <c:crossBetween val="between"/>
        <c:majorUnit val="1.0"/>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wmf"/><Relationship Id="rId1" Type="http://schemas.openxmlformats.org/officeDocument/2006/relationships/image" Target="../media/image17.wmf"/><Relationship Id="rId2"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9/21/13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9/21/13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024" rtl="0" eaLnBrk="1" latinLnBrk="0" hangingPunct="1">
      <a:defRPr sz="1200" kern="1200">
        <a:solidFill>
          <a:schemeClr val="tx1"/>
        </a:solidFill>
        <a:latin typeface="+mn-lt"/>
        <a:ea typeface="+mn-ea"/>
        <a:cs typeface="+mn-cs"/>
      </a:defRPr>
    </a:lvl1pPr>
    <a:lvl2pPr marL="457011" algn="l" defTabSz="914024" rtl="0" eaLnBrk="1" latinLnBrk="0" hangingPunct="1">
      <a:defRPr sz="1200" kern="1200">
        <a:solidFill>
          <a:schemeClr val="tx1"/>
        </a:solidFill>
        <a:latin typeface="+mn-lt"/>
        <a:ea typeface="+mn-ea"/>
        <a:cs typeface="+mn-cs"/>
      </a:defRPr>
    </a:lvl2pPr>
    <a:lvl3pPr marL="914024" algn="l" defTabSz="914024" rtl="0" eaLnBrk="1" latinLnBrk="0" hangingPunct="1">
      <a:defRPr sz="1200" kern="1200">
        <a:solidFill>
          <a:schemeClr val="tx1"/>
        </a:solidFill>
        <a:latin typeface="+mn-lt"/>
        <a:ea typeface="+mn-ea"/>
        <a:cs typeface="+mn-cs"/>
      </a:defRPr>
    </a:lvl3pPr>
    <a:lvl4pPr marL="1371040" algn="l" defTabSz="914024" rtl="0" eaLnBrk="1" latinLnBrk="0" hangingPunct="1">
      <a:defRPr sz="1200" kern="1200">
        <a:solidFill>
          <a:schemeClr val="tx1"/>
        </a:solidFill>
        <a:latin typeface="+mn-lt"/>
        <a:ea typeface="+mn-ea"/>
        <a:cs typeface="+mn-cs"/>
      </a:defRPr>
    </a:lvl4pPr>
    <a:lvl5pPr marL="1828052" algn="l" defTabSz="914024" rtl="0" eaLnBrk="1" latinLnBrk="0" hangingPunct="1">
      <a:defRPr sz="1200" kern="1200">
        <a:solidFill>
          <a:schemeClr val="tx1"/>
        </a:solidFill>
        <a:latin typeface="+mn-lt"/>
        <a:ea typeface="+mn-ea"/>
        <a:cs typeface="+mn-cs"/>
      </a:defRPr>
    </a:lvl5pPr>
    <a:lvl6pPr marL="2285064" algn="l" defTabSz="914024" rtl="0" eaLnBrk="1" latinLnBrk="0" hangingPunct="1">
      <a:defRPr sz="1200" kern="1200">
        <a:solidFill>
          <a:schemeClr val="tx1"/>
        </a:solidFill>
        <a:latin typeface="+mn-lt"/>
        <a:ea typeface="+mn-ea"/>
        <a:cs typeface="+mn-cs"/>
      </a:defRPr>
    </a:lvl6pPr>
    <a:lvl7pPr marL="2742079" algn="l" defTabSz="914024" rtl="0" eaLnBrk="1" latinLnBrk="0" hangingPunct="1">
      <a:defRPr sz="1200" kern="1200">
        <a:solidFill>
          <a:schemeClr val="tx1"/>
        </a:solidFill>
        <a:latin typeface="+mn-lt"/>
        <a:ea typeface="+mn-ea"/>
        <a:cs typeface="+mn-cs"/>
      </a:defRPr>
    </a:lvl7pPr>
    <a:lvl8pPr marL="3199088" algn="l" defTabSz="914024" rtl="0" eaLnBrk="1" latinLnBrk="0" hangingPunct="1">
      <a:defRPr sz="1200" kern="1200">
        <a:solidFill>
          <a:schemeClr val="tx1"/>
        </a:solidFill>
        <a:latin typeface="+mn-lt"/>
        <a:ea typeface="+mn-ea"/>
        <a:cs typeface="+mn-cs"/>
      </a:defRPr>
    </a:lvl8pPr>
    <a:lvl9pPr marL="3656104" algn="l" defTabSz="91402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067F3B-8EE4-074B-B60C-8281764CC4EC}" type="slidenum">
              <a:rPr lang="en-US" sz="1200">
                <a:solidFill>
                  <a:srgbClr val="000000"/>
                </a:solidFill>
              </a:rPr>
              <a:pPr eaLnBrk="1" hangingPunct="1"/>
              <a:t>1</a:t>
            </a:fld>
            <a:endParaRPr lang="en-US" sz="1200">
              <a:solidFill>
                <a:srgbClr val="000000"/>
              </a:solidFill>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 the memory non-intensive cluster,</a:t>
            </a:r>
            <a:r>
              <a:rPr lang="en-US" baseline="0" dirty="0" smtClean="0"/>
              <a:t> threads are prioritized according to their memory intensity where the least intensive thread receives the highest priority. [ONUR: replaced latency-sensitive]</a:t>
            </a:r>
          </a:p>
          <a:p>
            <a:endParaRPr lang="en-US" baseline="0" dirty="0" smtClean="0"/>
          </a:p>
          <a:p>
            <a:r>
              <a:rPr lang="en-US" baseline="0" dirty="0" smtClean="0"/>
              <a:t>This is, again, to increase system throughput. The least intensive thread has the greatest potential for making progress.</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15</a:t>
            </a:fld>
            <a:endParaRPr lang="en-US" dirty="0">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a:t>
            </a:r>
            <a:r>
              <a:rPr lang="en-US" baseline="0" dirty="0" smtClean="0"/>
              <a:t> the intensive cluster, we periodically shuffle the priority of threads.</a:t>
            </a:r>
          </a:p>
          <a:p>
            <a:r>
              <a:rPr lang="en-US" baseline="0" dirty="0" smtClean="0"/>
              <a:t>By shuffling, we can increase fairness, since every thread is given a fair chance of being the most prioritized.</a:t>
            </a:r>
          </a:p>
          <a:p>
            <a:endParaRPr lang="en-US" baseline="0" dirty="0" smtClean="0"/>
          </a:p>
          <a:p>
            <a:r>
              <a:rPr lang="en-US" baseline="0" dirty="0" smtClean="0"/>
              <a:t>Treating all threads in an such an equal manner may be good enough in some cases.</a:t>
            </a:r>
          </a:p>
          <a:p>
            <a:endParaRPr lang="en-US" baseline="0" dirty="0" smtClean="0"/>
          </a:p>
          <a:p>
            <a:r>
              <a:rPr lang="en-US" baseline="0" dirty="0" smtClean="0"/>
              <a:t>But we noticed that in other cases, giving each thread equal turns does not necessarily lead to equal slowdowns.</a:t>
            </a:r>
          </a:p>
          <a:p>
            <a:r>
              <a:rPr lang="en-US" baseline="0" dirty="0" smtClean="0"/>
              <a:t>Specifically, threads are not created equal and some threads are more easily slowed down than others.</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16</a:t>
            </a:fld>
            <a:endParaRPr lang="en-US" dirty="0">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illustrate how some threads are more easily slowed down than others using a case study, where two memory-intensive threads are contending for memory: a random-access thread and a streaming thread.</a:t>
            </a:r>
          </a:p>
          <a:p>
            <a:endParaRPr lang="en-US" baseline="0" dirty="0" smtClean="0"/>
          </a:p>
          <a:p>
            <a:r>
              <a:rPr lang="en-US" baseline="0" dirty="0" smtClean="0"/>
              <a:t>Which of these two threads is slowed down more easily?</a:t>
            </a:r>
          </a:p>
          <a:p>
            <a:endParaRPr lang="en-US" baseline="0" dirty="0" smtClean="0"/>
          </a:p>
          <a:p>
            <a:r>
              <a:rPr lang="en-US" baseline="0" dirty="0" smtClean="0"/>
              <a:t>In the first case, we prioritize the random-access thread and see that the streaming thread is slowed down by a factor of 7.</a:t>
            </a:r>
          </a:p>
          <a:p>
            <a:r>
              <a:rPr lang="en-US" baseline="0" dirty="0" smtClean="0"/>
              <a:t>In the second case, we prioritize the streaming thread and see that the random-access thread is slowed down by a factor of 11.</a:t>
            </a:r>
          </a:p>
          <a:p>
            <a:endParaRPr lang="en-US" baseline="0" dirty="0" smtClean="0"/>
          </a:p>
          <a:p>
            <a:r>
              <a:rPr lang="en-US" baseline="0" dirty="0" smtClean="0"/>
              <a:t>Clearly, comparing the two cases, we see that the random-access threads is more easily slowed down.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17</a:t>
            </a:fld>
            <a:endParaRPr lang="en-US" dirty="0">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ONUR: Again, if you prefer, you can use “vulnerable” instead of</a:t>
            </a:r>
            <a:r>
              <a:rPr lang="en-US" baseline="0" dirty="0" smtClean="0"/>
              <a:t> “susceptible.”</a:t>
            </a:r>
            <a:endParaRPr lang="en-US" dirty="0" smtClean="0"/>
          </a:p>
          <a:p>
            <a:endParaRPr lang="en-US" dirty="0" smtClean="0"/>
          </a:p>
          <a:p>
            <a:r>
              <a:rPr lang="en-US" dirty="0" smtClean="0"/>
              <a:t>So</a:t>
            </a:r>
            <a:r>
              <a:rPr lang="en-US" baseline="0" dirty="0" smtClean="0"/>
              <a:t> why are these two threads different? </a:t>
            </a:r>
          </a:p>
          <a:p>
            <a:r>
              <a:rPr lang="en-US" baseline="0" dirty="0" smtClean="0"/>
              <a:t>To explain their difference, we must examine their memory access behavior.</a:t>
            </a:r>
          </a:p>
          <a:p>
            <a:endParaRPr lang="en-US" baseline="0" dirty="0" smtClean="0"/>
          </a:p>
          <a:p>
            <a:r>
              <a:rPr lang="en-US" baseline="0" dirty="0" smtClean="0"/>
              <a:t>First, the memory comprises multiple memory banks which can be accessed in parallel. [ONUR: removed structurally]</a:t>
            </a:r>
          </a:p>
          <a:p>
            <a:r>
              <a:rPr lang="en-US" baseline="0" dirty="0" smtClean="0"/>
              <a:t>Additionally, each bank is basically a two-dimensional bit-array and comprises multiple rows.</a:t>
            </a:r>
          </a:p>
          <a:p>
            <a:endParaRPr lang="en-US" baseline="0" dirty="0" smtClean="0"/>
          </a:p>
          <a:p>
            <a:r>
              <a:rPr lang="en-US" baseline="0" dirty="0" smtClean="0"/>
              <a:t>The random access thread distributes its memory requests, to different banks.</a:t>
            </a:r>
          </a:p>
          <a:p>
            <a:r>
              <a:rPr lang="en-US" baseline="0" dirty="0" smtClean="0"/>
              <a:t>Across the banks, the requests are serviced concurrently and their individual latencies are overlapped.</a:t>
            </a:r>
          </a:p>
          <a:p>
            <a:r>
              <a:rPr lang="en-US" baseline="0" dirty="0" smtClean="0"/>
              <a:t>Therefore, the random-access thread has high bank-level parallelism.</a:t>
            </a:r>
          </a:p>
          <a:p>
            <a:endParaRPr lang="en-US" baseline="0" dirty="0" smtClean="0"/>
          </a:p>
          <a:p>
            <a:r>
              <a:rPr lang="en-US" baseline="0" dirty="0" smtClean="0"/>
              <a:t>On the other hand, the streaming thread sends its memory requests to the same bank.</a:t>
            </a:r>
          </a:p>
          <a:p>
            <a:r>
              <a:rPr lang="en-US" baseline="0" dirty="0" smtClean="0"/>
              <a:t>There it is serviced at the same row over and over again.</a:t>
            </a:r>
          </a:p>
          <a:p>
            <a:endParaRPr lang="en-US" baseline="0" dirty="0" smtClean="0"/>
          </a:p>
          <a:p>
            <a:r>
              <a:rPr lang="en-US" baseline="0" dirty="0" smtClean="0"/>
              <a:t>When consecutive requests are serviced at the same row, it is called a row-buffer hit and has a lower latency.</a:t>
            </a:r>
          </a:p>
          <a:p>
            <a:r>
              <a:rPr lang="en-US" baseline="0" dirty="0" smtClean="0"/>
              <a:t>Therefore, the streaming thread has higher row-buffer locality.</a:t>
            </a:r>
          </a:p>
          <a:p>
            <a:endParaRPr lang="en-US" baseline="0" dirty="0" smtClean="0"/>
          </a:p>
          <a:p>
            <a:r>
              <a:rPr lang="en-US" baseline="0" dirty="0" smtClean="0"/>
              <a:t>What would happen if we put those threads together?</a:t>
            </a:r>
          </a:p>
          <a:p>
            <a:r>
              <a:rPr lang="en-US" baseline="0" dirty="0" smtClean="0"/>
              <a:t>For the purpose of illustration, we will assume that the streaming thread is prioritized.</a:t>
            </a:r>
          </a:p>
          <a:p>
            <a:r>
              <a:rPr lang="en-US" baseline="0" dirty="0" smtClean="0"/>
              <a:t>You can see that the random-access thread’s request becomes stuck behind those of the streaming thread at Bank 3.</a:t>
            </a:r>
          </a:p>
          <a:p>
            <a:r>
              <a:rPr lang="en-US" baseline="0" dirty="0" smtClean="0"/>
              <a:t>This breaks the bank-level parallelism of the random-access thread and serializes its latency, leading to reduced performance.</a:t>
            </a:r>
          </a:p>
          <a:p>
            <a:endParaRPr lang="en-US" baseline="0" dirty="0" smtClean="0"/>
          </a:p>
          <a:p>
            <a:r>
              <a:rPr lang="en-US" baseline="0" dirty="0" smtClean="0"/>
              <a:t>This is why, the random-access thread is more susceptible to interference.</a:t>
            </a:r>
          </a:p>
          <a:p>
            <a:endParaRPr lang="en-US" baseline="0" dirty="0" smtClean="0"/>
          </a:p>
          <a:p>
            <a:r>
              <a:rPr lang="en-US" baseline="0" dirty="0" smtClean="0"/>
              <a:t>If the two threads were prioritized the other way around, the streaming thread would not be interfered with as much, since the random-access thread has only a single request to Bank 3.</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18</a:t>
            </a:fld>
            <a:endParaRPr lang="en-US" dirty="0">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Clustering is performed at regular time intervals called quanta.</a:t>
            </a:r>
          </a:p>
          <a:p>
            <a:r>
              <a:rPr lang="en-US" baseline="0" dirty="0" smtClean="0"/>
              <a:t>THIS IS DONE [ONUR] to account for phase changes in threads’ memory access behavior.</a:t>
            </a:r>
          </a:p>
          <a:p>
            <a:endParaRPr lang="en-US" baseline="0" dirty="0" smtClean="0"/>
          </a:p>
          <a:p>
            <a:r>
              <a:rPr lang="en-US" baseline="0" dirty="0" smtClean="0"/>
              <a:t>During A [ONUR] quantum, TCM monitors each thread’s memory access behavior:</a:t>
            </a:r>
          </a:p>
          <a:p>
            <a:r>
              <a:rPr lang="en-US" baseline="0" dirty="0" smtClean="0"/>
              <a:t>memory intensity, bank-level parallelism, and row-buffer locality.</a:t>
            </a:r>
          </a:p>
          <a:p>
            <a:endParaRPr lang="en-US" baseline="0" dirty="0" smtClean="0"/>
          </a:p>
          <a:p>
            <a:r>
              <a:rPr lang="en-US" baseline="0" dirty="0" smtClean="0"/>
              <a:t>At the beginning of the next quantum, TCM is invoked to perform clustering and calculate niceness for the intensive threads.</a:t>
            </a:r>
          </a:p>
          <a:p>
            <a:endParaRPr lang="en-US" baseline="0" dirty="0" smtClean="0"/>
          </a:p>
          <a:p>
            <a:r>
              <a:rPr lang="en-US" baseline="0" dirty="0" smtClean="0"/>
              <a:t>Throughout the quantum, shuffling of the intensive threads is performed periodically.</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25</a:t>
            </a:fld>
            <a:endParaRPr lang="en-US" dirty="0">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bring it all together, TCM</a:t>
            </a:r>
            <a:r>
              <a:rPr lang="en-US" baseline="0" dirty="0" smtClean="0"/>
              <a:t> comprises three simple request prioritization rules.</a:t>
            </a:r>
          </a:p>
          <a:p>
            <a:endParaRPr lang="en-US" baseline="0" dirty="0" smtClean="0"/>
          </a:p>
          <a:p>
            <a:r>
              <a:rPr lang="en-US" baseline="0" dirty="0" smtClean="0"/>
              <a:t>The first is the highest-rank rule, where requests from higher ranked threads are prioritized.</a:t>
            </a:r>
          </a:p>
          <a:p>
            <a:endParaRPr lang="en-US" baseline="0" dirty="0" smtClean="0"/>
          </a:p>
          <a:p>
            <a:r>
              <a:rPr lang="en-US" baseline="0" dirty="0" smtClean="0"/>
              <a:t>The intensive cluster is prioritized over the non-intensive cluster TO IMPROVE SYSTEM [ONUR] throughput.</a:t>
            </a:r>
          </a:p>
          <a:p>
            <a:r>
              <a:rPr lang="en-US" baseline="0" dirty="0" smtClean="0"/>
              <a:t>Within the intensive cluster, threads are assigned higher rank in the order of decreasing intensity. This, again, is to increase SYSTEM [ONUR] throughput.</a:t>
            </a:r>
          </a:p>
          <a:p>
            <a:r>
              <a:rPr lang="en-US" baseline="0" dirty="0" smtClean="0"/>
              <a:t>Within the non-intensive cluster, the rank of threads are periodically shuffled and does not stay constant, TO ACHIEVE FAIRNESS [ONUR].</a:t>
            </a:r>
          </a:p>
          <a:p>
            <a:endParaRPr lang="en-US" baseline="0" dirty="0" smtClean="0"/>
          </a:p>
          <a:p>
            <a:r>
              <a:rPr lang="en-US" baseline="0" dirty="0" smtClean="0"/>
              <a:t>As a tie-breaker, the second rule is row-hit where row-buffer hitting requests are prioritized.</a:t>
            </a:r>
          </a:p>
          <a:p>
            <a:endParaRPr lang="en-US" baseline="0" dirty="0" smtClean="0"/>
          </a:p>
          <a:p>
            <a:r>
              <a:rPr lang="en-US" baseline="0" dirty="0" smtClean="0"/>
              <a:t>Lastly, all else being the same, we prioritize the oldest request.</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26</a:t>
            </a:fld>
            <a:endParaRPr lang="en-US" dirty="0">
              <a:solidFill>
                <a:prstClr val="black"/>
              </a:solidFill>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ONUR: Have a separate bullet saying “No computation is on the processor critical path; Can be approximated.”</a:t>
            </a:r>
          </a:p>
          <a:p>
            <a:endParaRPr lang="en-US" dirty="0" smtClean="0"/>
          </a:p>
          <a:p>
            <a:r>
              <a:rPr lang="en-US" dirty="0" smtClean="0"/>
              <a:t>Basically, DRAM latency is very long so we can afford to do this computation especially since we are doing it over intervals.</a:t>
            </a:r>
          </a:p>
          <a:p>
            <a:r>
              <a:rPr lang="en-US" dirty="0" smtClean="0"/>
              <a:t>You can have 4 cores in the first bullet and remove the </a:t>
            </a:r>
            <a:r>
              <a:rPr lang="en-US" dirty="0" err="1" smtClean="0"/>
              <a:t>subbullet</a:t>
            </a:r>
            <a:r>
              <a:rPr lang="en-US" dirty="0" smtClean="0"/>
              <a:t>.</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27</a:t>
            </a:fld>
            <a:endParaRPr lang="en-US" dirty="0">
              <a:solidFill>
                <a:prstClr val="black"/>
              </a:solidFill>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figure shows the performance of the four previous scheduling algorithms in addition to TCM, averaged over 96 workloads.</a:t>
            </a:r>
          </a:p>
          <a:p>
            <a:endParaRPr lang="en-US" baseline="0" dirty="0" smtClean="0"/>
          </a:p>
          <a:p>
            <a:r>
              <a:rPr lang="en-US" baseline="0" dirty="0" smtClean="0"/>
              <a:t>FRFCFS has low system throughput and fairness.</a:t>
            </a:r>
          </a:p>
          <a:p>
            <a:r>
              <a:rPr lang="en-US" baseline="0" dirty="0" smtClean="0"/>
              <a:t>STFM and PAR-BS is biased towards fairness, while ATLAS is biased towards system throughput.</a:t>
            </a:r>
          </a:p>
          <a:p>
            <a:endParaRPr lang="en-US" baseline="0" dirty="0" smtClean="0"/>
          </a:p>
          <a:p>
            <a:r>
              <a:rPr lang="en-US" baseline="0" dirty="0" smtClean="0"/>
              <a:t>TCM lies towards the lower right part of the figure and provides the best fairness and system throughput.</a:t>
            </a:r>
          </a:p>
          <a:p>
            <a:r>
              <a:rPr lang="en-US" baseline="0" dirty="0" smtClean="0"/>
              <a:t>Compared to ATLAS, TCM provides approx 5% better throughput and 39% better fairness.</a:t>
            </a:r>
          </a:p>
          <a:p>
            <a:r>
              <a:rPr lang="en-US" baseline="0" dirty="0" smtClean="0"/>
              <a:t>Compared to PAR-BS, TCM provides approx 5% better fairness and 8% better throughput. </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29</a:t>
            </a:fld>
            <a:endParaRPr lang="en-US" dirty="0">
              <a:solidFill>
                <a:prstClr val="black"/>
              </a:solidFill>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34</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 observe</a:t>
            </a:r>
            <a:r>
              <a:rPr lang="en-US" b="1" baseline="0" dirty="0" smtClean="0"/>
              <a:t> that</a:t>
            </a:r>
            <a:r>
              <a:rPr lang="en-US" b="1" dirty="0" smtClean="0"/>
              <a:t> </a:t>
            </a:r>
            <a:r>
              <a:rPr lang="en-US" sz="2200" dirty="0" smtClean="0"/>
              <a:t>Heterogeneous CPU-GPU systems require memory schedulers with </a:t>
            </a:r>
            <a:r>
              <a:rPr lang="en-US" sz="2200" dirty="0" smtClean="0">
                <a:solidFill>
                  <a:srgbClr val="FF0000"/>
                </a:solidFill>
              </a:rPr>
              <a:t>large request buffers</a:t>
            </a:r>
            <a:r>
              <a:rPr lang="en-US" sz="2200" baseline="0" dirty="0" smtClean="0">
                <a:solidFill>
                  <a:srgbClr val="FF0000"/>
                </a:solidFill>
              </a:rPr>
              <a:t> and this becomes a problem for </a:t>
            </a:r>
            <a:r>
              <a:rPr lang="en-US" sz="2200" baseline="0" dirty="0" smtClean="0">
                <a:solidFill>
                  <a:schemeClr val="tx1"/>
                </a:solidFill>
              </a:rPr>
              <a:t>e</a:t>
            </a:r>
            <a:r>
              <a:rPr lang="en-US" sz="2200" dirty="0" smtClean="0"/>
              <a:t>xisting monolithic application-aware memory scheduler designs because they are </a:t>
            </a:r>
            <a:r>
              <a:rPr lang="en-US" sz="2200" dirty="0" smtClean="0">
                <a:solidFill>
                  <a:srgbClr val="FF0000"/>
                </a:solidFill>
              </a:rPr>
              <a:t>hard to scale</a:t>
            </a:r>
            <a:r>
              <a:rPr lang="en-US" sz="2200" dirty="0" smtClean="0"/>
              <a:t> to large request buffer size</a:t>
            </a:r>
            <a:endParaRPr lang="en-US" sz="1000" dirty="0" smtClean="0"/>
          </a:p>
          <a:p>
            <a:r>
              <a:rPr lang="en-US" b="1" dirty="0" smtClean="0"/>
              <a:t>Our Solution</a:t>
            </a:r>
            <a:r>
              <a:rPr lang="en-US" b="1" baseline="0" dirty="0" smtClean="0"/>
              <a:t>, staged memory scheduling, </a:t>
            </a:r>
            <a:r>
              <a:rPr lang="en-US" sz="2200" dirty="0" smtClean="0">
                <a:solidFill>
                  <a:srgbClr val="0000FF"/>
                </a:solidFill>
              </a:rPr>
              <a:t>decomposes MC into three simpler stages</a:t>
            </a:r>
            <a:r>
              <a:rPr lang="en-US" sz="2200" dirty="0" smtClean="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1) Batch formation:</a:t>
            </a:r>
            <a:r>
              <a:rPr lang="en-US" baseline="0" dirty="0" smtClean="0"/>
              <a:t> m</a:t>
            </a:r>
            <a:r>
              <a:rPr lang="en-US" dirty="0" smtClean="0"/>
              <a:t>aintains</a:t>
            </a:r>
            <a:r>
              <a:rPr lang="en-US" baseline="0" dirty="0" smtClean="0"/>
              <a:t> row buffer locality by forming batches of row-hitting requests.</a:t>
            </a:r>
            <a:endParaRPr lang="en-US" dirty="0" smtClean="0"/>
          </a:p>
          <a:p>
            <a:pPr lvl="1">
              <a:buNone/>
            </a:pPr>
            <a:r>
              <a:rPr lang="en-US" dirty="0" smtClean="0"/>
              <a:t>2) Batch scheduler: reduces interference between applications by picking the next batch to prioritize.</a:t>
            </a:r>
          </a:p>
          <a:p>
            <a:pPr lvl="1">
              <a:buNone/>
            </a:pPr>
            <a:r>
              <a:rPr lang="en-US" dirty="0" smtClean="0"/>
              <a:t>3) DRAM command scheduler: issues requests to DRAM</a:t>
            </a:r>
          </a:p>
          <a:p>
            <a:r>
              <a:rPr lang="en-US" dirty="0" smtClean="0"/>
              <a:t>Compared to state-of-the-art memory schedulers:</a:t>
            </a:r>
          </a:p>
          <a:p>
            <a:pPr lvl="1"/>
            <a:r>
              <a:rPr lang="en-US" dirty="0" smtClean="0">
                <a:solidFill>
                  <a:srgbClr val="0000FF"/>
                </a:solidFill>
              </a:rPr>
              <a:t>SMS is significantly simpler and more scalable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SMS provides higher performance and fairness,</a:t>
            </a:r>
            <a:r>
              <a:rPr lang="en-US" baseline="0" dirty="0" smtClean="0">
                <a:solidFill>
                  <a:srgbClr val="0000FF"/>
                </a:solidFill>
              </a:rPr>
              <a:t> e</a:t>
            </a:r>
            <a:r>
              <a:rPr lang="en-US" dirty="0" smtClean="0">
                <a:solidFill>
                  <a:srgbClr val="0000FF"/>
                </a:solidFill>
              </a:rPr>
              <a:t>specially in</a:t>
            </a:r>
            <a:r>
              <a:rPr lang="en-US" baseline="0" dirty="0" smtClean="0">
                <a:solidFill>
                  <a:srgbClr val="0000FF"/>
                </a:solidFill>
              </a:rPr>
              <a:t> heterogeneous CPU-GPU systems.</a:t>
            </a:r>
            <a:endParaRPr lang="en-US" sz="100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35</a:t>
            </a:fld>
            <a:endParaRPr lang="en-US">
              <a:solidFill>
                <a:prstClr val="black"/>
              </a:solidFill>
              <a:latin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With these key observations, we will show how we can decouple a monolithic schedulers into a simpler design through &lt;click&gt; stage 1, the batch formation, &lt;click&gt; stage 2, the batch scheduler, &lt;click&gt; stage 3, the DRAM command scheduler</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36</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8</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let me explain how the batch formation works …</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37</a:t>
            </a:fld>
            <a:endParaRPr lang="en-US">
              <a:solidFill>
                <a:prstClr val="black"/>
              </a:solidFill>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a:t>
            </a:r>
            <a:r>
              <a:rPr lang="en-US" baseline="0" dirty="0" smtClean="0"/>
              <a:t> the system consist of 4 CPU cores and a GPU, and the color represent a row the request wants to access. Similar color means these requests want to access the same row. </a:t>
            </a:r>
          </a:p>
          <a:p>
            <a:r>
              <a:rPr lang="en-US" baseline="0" dirty="0" smtClean="0"/>
              <a:t>In the batch formation stage, memory requests that access the same row will be batched.</a:t>
            </a:r>
            <a:endParaRPr lang="en-US" baseline="0" dirty="0"/>
          </a:p>
          <a:p>
            <a:r>
              <a:rPr lang="en-US" baseline="0" dirty="0" smtClean="0"/>
              <a:t>&lt;click&gt;</a:t>
            </a:r>
          </a:p>
          <a:p>
            <a:r>
              <a:rPr lang="en-US" baseline="0" dirty="0" smtClean="0"/>
              <a:t>One criteria that a batch becomes ready to be scheduled is when the next request is going to a different row, as illustrated in this example at core 2 and core 3. &lt;click </a:t>
            </a:r>
            <a:r>
              <a:rPr lang="en-US" baseline="0" dirty="0" err="1" smtClean="0"/>
              <a:t>click</a:t>
            </a:r>
            <a:r>
              <a:rPr lang="en-US" baseline="0" dirty="0" smtClean="0"/>
              <a:t>&gt;</a:t>
            </a:r>
          </a:p>
          <a:p>
            <a:r>
              <a:rPr lang="en-US" baseline="0" dirty="0" smtClean="0"/>
              <a:t>Another criteria is when the timeout for the batch formation expires.</a:t>
            </a:r>
          </a:p>
          <a:p>
            <a:r>
              <a:rPr lang="en-US" baseline="0" dirty="0" smtClean="0"/>
              <a:t>This batching process will happen across all cores including the GPU </a:t>
            </a:r>
          </a:p>
          <a:p>
            <a:r>
              <a:rPr lang="en-US" baseline="0" dirty="0" smtClean="0"/>
              <a:t>&lt;click&gt;</a:t>
            </a:r>
          </a:p>
          <a:p>
            <a:r>
              <a:rPr lang="en-US" baseline="0" dirty="0" smtClean="0"/>
              <a:t>&lt;click&gt; and how the batch scheduler will select one of these front batch to send to &lt;click&gt; the DRAM command scheduler. </a:t>
            </a:r>
          </a:p>
          <a:p>
            <a:r>
              <a:rPr lang="en-US" baseline="0" dirty="0" smtClean="0"/>
              <a:t>The scheduler can either use a shortest job </a:t>
            </a:r>
            <a:r>
              <a:rPr lang="en-US" baseline="0" dirty="0" err="1" smtClean="0"/>
              <a:t>poilcy</a:t>
            </a:r>
            <a:endParaRPr lang="en-US" baseline="0" dirty="0" smtClean="0"/>
          </a:p>
          <a:p>
            <a:r>
              <a:rPr lang="en-US" baseline="0" dirty="0" smtClean="0"/>
              <a:t>&lt;click&gt; which will pick this purple request because it is from an application with the fewest number of requests.</a:t>
            </a:r>
          </a:p>
          <a:p>
            <a:r>
              <a:rPr lang="en-US" baseline="0" dirty="0" smtClean="0"/>
              <a:t>Or a round-robin policy</a:t>
            </a:r>
          </a:p>
          <a:p>
            <a:r>
              <a:rPr lang="en-US" baseline="0" dirty="0" smtClean="0"/>
              <a:t>&lt;click&gt; </a:t>
            </a:r>
          </a:p>
          <a:p>
            <a:r>
              <a:rPr lang="en-US" baseline="0" dirty="0" smtClean="0"/>
              <a:t>Whenever the bank is ready to schedule a next request. DRAM command scheduler will schedule the requests in an in-order manner.</a:t>
            </a:r>
          </a:p>
          <a:p>
            <a:r>
              <a:rPr lang="en-US" baseline="0" dirty="0" smtClean="0"/>
              <a:t>&lt;click&gt;</a:t>
            </a:r>
          </a:p>
          <a:p>
            <a:r>
              <a:rPr lang="en-US" dirty="0" smtClean="0"/>
              <a:t>Now that I told you about how SMS works, let me tell you about the complexity of SMS</a:t>
            </a:r>
          </a:p>
          <a:p>
            <a:r>
              <a:rPr lang="en-US" baseline="0" dirty="0" smtClean="0"/>
              <a:t>&lt;click … transition&gt;</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38</a:t>
            </a:fld>
            <a:endParaRPr lang="en-US">
              <a:solidFill>
                <a:prstClr val="black"/>
              </a:solidFill>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&lt;transition from the previous slide&gt;</a:t>
            </a:r>
          </a:p>
          <a:p>
            <a:r>
              <a:rPr lang="en-US" dirty="0" smtClean="0"/>
              <a:t>Now that I told you about how SMS works, let me tell you about the complexity of SMS.</a:t>
            </a:r>
          </a:p>
          <a:p>
            <a:r>
              <a:rPr lang="en-US" dirty="0" smtClean="0"/>
              <a:t>Compared to a row hit first scheduler, which is the one</a:t>
            </a:r>
            <a:r>
              <a:rPr lang="en-US" baseline="0" dirty="0" smtClean="0"/>
              <a:t> of the simplest memory scheduling algorithm that has been proposed,</a:t>
            </a:r>
            <a:r>
              <a:rPr lang="en-US" dirty="0" smtClean="0"/>
              <a:t> SMS consumes 66% </a:t>
            </a:r>
            <a:r>
              <a:rPr lang="en-US" dirty="0" smtClean="0">
                <a:solidFill>
                  <a:srgbClr val="0000FF"/>
                </a:solidFill>
              </a:rPr>
              <a:t>less area</a:t>
            </a:r>
            <a:r>
              <a:rPr lang="en-US" baseline="0" dirty="0" smtClean="0">
                <a:solidFill>
                  <a:srgbClr val="0000FF"/>
                </a:solidFill>
              </a:rPr>
              <a:t> and </a:t>
            </a:r>
            <a:r>
              <a:rPr lang="en-US" dirty="0" smtClean="0"/>
              <a:t>46% </a:t>
            </a:r>
            <a:r>
              <a:rPr lang="en-US" dirty="0" smtClean="0">
                <a:solidFill>
                  <a:srgbClr val="0000FF"/>
                </a:solidFill>
              </a:rPr>
              <a:t>less static power</a:t>
            </a:r>
            <a:endParaRPr lang="en-US" dirty="0" smtClean="0"/>
          </a:p>
          <a:p>
            <a:pPr lvl="1"/>
            <a:endParaRPr lang="en-US" dirty="0" smtClean="0"/>
          </a:p>
          <a:p>
            <a:r>
              <a:rPr lang="en-US" dirty="0" smtClean="0"/>
              <a:t>The reduction in area and static power comes from:</a:t>
            </a:r>
          </a:p>
          <a:p>
            <a:pPr lvl="1"/>
            <a:r>
              <a:rPr lang="en-US" dirty="0" smtClean="0">
                <a:solidFill>
                  <a:srgbClr val="FF0000"/>
                </a:solidFill>
              </a:rPr>
              <a:t>Decoupling</a:t>
            </a:r>
            <a:r>
              <a:rPr lang="en-US" baseline="0" dirty="0" smtClean="0">
                <a:solidFill>
                  <a:srgbClr val="FF0000"/>
                </a:solidFill>
              </a:rPr>
              <a:t> the m</a:t>
            </a:r>
            <a:r>
              <a:rPr lang="en-US" dirty="0" smtClean="0">
                <a:solidFill>
                  <a:srgbClr val="FF0000"/>
                </a:solidFill>
              </a:rPr>
              <a:t>onolithic scheduler </a:t>
            </a:r>
            <a:r>
              <a:rPr lang="en-US" dirty="0" smtClean="0">
                <a:solidFill>
                  <a:srgbClr val="FF0000"/>
                </a:solidFill>
                <a:sym typeface="Wingdings" pitchFamily="2" charset="2"/>
              </a:rPr>
              <a:t>into stages of simpler schedulers</a:t>
            </a:r>
          </a:p>
          <a:p>
            <a:pPr lvl="1"/>
            <a:r>
              <a:rPr lang="en-US" dirty="0" smtClean="0">
                <a:solidFill>
                  <a:srgbClr val="0000FF"/>
                </a:solidFill>
                <a:sym typeface="Wingdings" pitchFamily="2" charset="2"/>
              </a:rPr>
              <a:t>Each stage has simpler scheduler,</a:t>
            </a:r>
            <a:r>
              <a:rPr lang="en-US" baseline="0" dirty="0" smtClean="0">
                <a:solidFill>
                  <a:srgbClr val="0000FF"/>
                </a:solidFill>
                <a:sym typeface="Wingdings" pitchFamily="2" charset="2"/>
              </a:rPr>
              <a:t> which c</a:t>
            </a:r>
            <a:r>
              <a:rPr lang="en-US" dirty="0" smtClean="0">
                <a:sym typeface="Wingdings" pitchFamily="2" charset="2"/>
              </a:rPr>
              <a:t>onsiders fewer properties at a time to make the scheduling decision</a:t>
            </a:r>
          </a:p>
          <a:p>
            <a:pPr lvl="1"/>
            <a:r>
              <a:rPr lang="en-US" dirty="0" smtClean="0">
                <a:solidFill>
                  <a:srgbClr val="0000FF"/>
                </a:solidFill>
                <a:sym typeface="Wingdings" pitchFamily="2" charset="2"/>
              </a:rPr>
              <a:t>Each stage has simpler buffers</a:t>
            </a:r>
            <a:r>
              <a:rPr lang="en-US" baseline="0" dirty="0" smtClean="0">
                <a:solidFill>
                  <a:srgbClr val="0000FF"/>
                </a:solidFill>
                <a:sym typeface="Wingdings" pitchFamily="2" charset="2"/>
              </a:rPr>
              <a:t>, which is a </a:t>
            </a:r>
            <a:r>
              <a:rPr lang="en-US" dirty="0" smtClean="0">
                <a:sym typeface="Wingdings" pitchFamily="2" charset="2"/>
              </a:rPr>
              <a:t>FIFO instead of out-of-order</a:t>
            </a:r>
            <a:r>
              <a:rPr lang="en-US" baseline="0" dirty="0" smtClean="0">
                <a:sym typeface="Wingdings" pitchFamily="2" charset="2"/>
              </a:rPr>
              <a:t> buffers</a:t>
            </a:r>
            <a:endParaRPr lang="en-US" dirty="0" smtClean="0">
              <a:sym typeface="Wingdings" pitchFamily="2" charset="2"/>
            </a:endParaRPr>
          </a:p>
          <a:p>
            <a:pPr lvl="1"/>
            <a:r>
              <a:rPr lang="en-US" dirty="0" smtClean="0">
                <a:solidFill>
                  <a:srgbClr val="0000FF"/>
                </a:solidFill>
                <a:sym typeface="Wingdings" pitchFamily="2" charset="2"/>
              </a:rPr>
              <a:t>Each stage has a portion of the total buffer size </a:t>
            </a:r>
            <a:r>
              <a:rPr lang="en-US" dirty="0" smtClean="0">
                <a:solidFill>
                  <a:schemeClr val="tx1"/>
                </a:solidFill>
                <a:sym typeface="Wingdings" pitchFamily="2" charset="2"/>
              </a:rPr>
              <a:t>and</a:t>
            </a:r>
            <a:r>
              <a:rPr lang="en-US" baseline="0" dirty="0" smtClean="0">
                <a:solidFill>
                  <a:schemeClr val="tx1"/>
                </a:solidFill>
                <a:sym typeface="Wingdings" pitchFamily="2" charset="2"/>
              </a:rPr>
              <a:t> </a:t>
            </a:r>
            <a:r>
              <a:rPr lang="en-US" dirty="0" smtClean="0">
                <a:sym typeface="Wingdings" pitchFamily="2" charset="2"/>
              </a:rPr>
              <a:t>buffering is distributed across stages</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39</a:t>
            </a:fld>
            <a:endParaRPr lang="en-US">
              <a:solidFill>
                <a:prstClr val="black"/>
              </a:solidFill>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plot, we show the performance of SMS, compared to the best performing scheduler. Note that the best previous algorithm is different for different weights. We vary the GPU weight of 0.001 to 1000. The Y-Axis shows the system performance measured by dividing the CPU-GPU weighted speedup by the total weight to make sure it is bound between 0 and 1.</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40</a:t>
            </a:fld>
            <a:endParaRPr lang="en-US">
              <a:solidFill>
                <a:prstClr val="black"/>
              </a:solidFill>
              <a:latin typeface="Calibri"/>
            </a:endParaRPr>
          </a:p>
        </p:txBody>
      </p:sp>
    </p:spTree>
    <p:extLst>
      <p:ext uri="{BB962C8B-B14F-4D97-AF65-F5344CB8AC3E}">
        <p14:creationId xmlns:p14="http://schemas.microsoft.com/office/powerpoint/2010/main" val="2138980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found that a</a:t>
            </a:r>
            <a:r>
              <a:rPr lang="en-US" dirty="0" smtClean="0"/>
              <a:t>t every GPU weight, we can configure the </a:t>
            </a:r>
            <a:r>
              <a:rPr lang="en-US" dirty="0" err="1" smtClean="0"/>
              <a:t>probablity</a:t>
            </a:r>
            <a:r>
              <a:rPr lang="en-US" dirty="0" smtClean="0"/>
              <a:t> of using shortest job first batch scheduling policy such that SMS outperforms the best previous mechanism for that weight</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2138980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42</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everyone. My name is </a:t>
            </a:r>
            <a:r>
              <a:rPr lang="en-US" dirty="0" err="1" smtClean="0"/>
              <a:t>Lavanya</a:t>
            </a:r>
            <a:r>
              <a:rPr lang="en-US" baseline="0" dirty="0" smtClean="0"/>
              <a:t> Subramanian.</a:t>
            </a:r>
          </a:p>
          <a:p>
            <a:r>
              <a:rPr lang="en-US" baseline="0" dirty="0" smtClean="0"/>
              <a:t>Today, I will present “MISE: Providing </a:t>
            </a:r>
            <a:r>
              <a:rPr lang="en-US" baseline="0" dirty="0" err="1" smtClean="0"/>
              <a:t>perfomance</a:t>
            </a:r>
            <a:r>
              <a:rPr lang="en-US" baseline="0" dirty="0" smtClean="0"/>
              <a:t> …”.</a:t>
            </a:r>
          </a:p>
          <a:p>
            <a:r>
              <a:rPr lang="en-US" baseline="0" dirty="0" smtClean="0"/>
              <a:t>This is work done in collaboration with my co-authors </a:t>
            </a:r>
            <a:r>
              <a:rPr lang="en-US" baseline="0" dirty="0" err="1" smtClean="0"/>
              <a:t>Vivek</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44</a:t>
            </a:fld>
            <a:endParaRPr lang="en-US">
              <a:solidFill>
                <a:prstClr val="black"/>
              </a:solidFill>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graph shows two applications from the SPEC CPU 2006 suite, leslie3d and </a:t>
            </a:r>
            <a:r>
              <a:rPr lang="en-US" baseline="0" dirty="0" err="1" smtClean="0"/>
              <a:t>gcc</a:t>
            </a:r>
            <a:r>
              <a:rPr lang="en-US" baseline="0" dirty="0" smtClean="0"/>
              <a:t>. These applications are run on either core of a two core system and share main memory. The y-axis shows each application’s slowdown as compared to when the application is run standalone on the same system.</a:t>
            </a:r>
          </a:p>
          <a:p>
            <a:endParaRPr lang="en-US" baseline="0" dirty="0" smtClean="0"/>
          </a:p>
          <a:p>
            <a:r>
              <a:rPr lang="en-US" baseline="0" dirty="0" smtClean="0"/>
              <a:t>Now, let’s look at leslie3d. It slows down by 2x when run with </a:t>
            </a:r>
            <a:r>
              <a:rPr lang="en-US" baseline="0" dirty="0" err="1" smtClean="0"/>
              <a:t>gcc</a:t>
            </a:r>
            <a:r>
              <a:rPr lang="en-US" baseline="0" dirty="0" smtClean="0"/>
              <a:t>.</a:t>
            </a:r>
          </a:p>
          <a:p>
            <a:endParaRPr lang="en-US" baseline="0" dirty="0" smtClean="0"/>
          </a:p>
          <a:p>
            <a:r>
              <a:rPr lang="en-US" baseline="0" dirty="0" smtClean="0"/>
              <a:t>Let’s look at another case when leslie3d is run with another application, </a:t>
            </a:r>
            <a:r>
              <a:rPr lang="en-US" baseline="0" dirty="0" err="1" smtClean="0"/>
              <a:t>mcf</a:t>
            </a:r>
            <a:r>
              <a:rPr lang="en-US" baseline="0" dirty="0" smtClean="0"/>
              <a:t>. Leslie now slows down by 5.5x, while it slowed down by 2x when run with </a:t>
            </a:r>
            <a:r>
              <a:rPr lang="en-US" baseline="0" dirty="0" err="1" smtClean="0"/>
              <a:t>gcc</a:t>
            </a:r>
            <a:r>
              <a:rPr lang="en-US" baseline="0" dirty="0" smtClean="0"/>
              <a:t>. Leslie experiences different slowdowns when run with different applications.</a:t>
            </a:r>
          </a:p>
          <a:p>
            <a:endParaRPr lang="en-US" baseline="0" dirty="0" smtClean="0"/>
          </a:p>
          <a:p>
            <a:r>
              <a:rPr lang="en-US" baseline="0" dirty="0" smtClean="0"/>
              <a:t>More generally, an application’s performance depends on which applications it is running with. Such performance unpredictability is undesirable….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45</a:t>
            </a:fld>
            <a:endParaRPr lang="en-US">
              <a:solidFill>
                <a:prstClr val="black"/>
              </a:solidFill>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there is a need for predictable performance</a:t>
            </a:r>
          </a:p>
          <a:p>
            <a:endParaRPr lang="en-US" dirty="0" smtClean="0"/>
          </a:p>
          <a:p>
            <a:pPr marL="228600" indent="-228600">
              <a:buAutoNum type="arabicPeriod"/>
            </a:pPr>
            <a:r>
              <a:rPr lang="en-US" baseline="0" dirty="0" smtClean="0"/>
              <a:t>When multiple applications share resources and </a:t>
            </a:r>
          </a:p>
          <a:p>
            <a:pPr marL="228600" indent="-228600">
              <a:buAutoNum type="arabicPeriod"/>
            </a:pPr>
            <a:r>
              <a:rPr lang="en-US" baseline="0" dirty="0" smtClean="0"/>
              <a:t>Especially when some applications require guarantees on performance.</a:t>
            </a:r>
          </a:p>
          <a:p>
            <a:pPr marL="228600" indent="-228600">
              <a:buAutoNum type="arabicPeriod"/>
            </a:pPr>
            <a:endParaRPr lang="en-US" baseline="0" dirty="0" smtClean="0"/>
          </a:p>
          <a:p>
            <a:pPr marL="228600" indent="-228600">
              <a:buNone/>
            </a:pPr>
            <a:r>
              <a:rPr lang="en-US" baseline="0" dirty="0" smtClean="0"/>
              <a:t>For example, in mobile systems, interactive applications are run with non-interactive ones.</a:t>
            </a:r>
          </a:p>
          <a:p>
            <a:pPr marL="228600" indent="-228600">
              <a:buNone/>
            </a:pPr>
            <a:r>
              <a:rPr lang="en-US" baseline="0" dirty="0" smtClean="0"/>
              <a:t>And there is a need to provide guarantees on performance to the interactive applications.</a:t>
            </a:r>
          </a:p>
          <a:p>
            <a:pPr marL="228600" indent="-228600">
              <a:buNone/>
            </a:pPr>
            <a:endParaRPr lang="en-US" baseline="0" dirty="0" smtClean="0"/>
          </a:p>
          <a:p>
            <a:pPr marL="228600" indent="-228600">
              <a:buNone/>
            </a:pPr>
            <a:r>
              <a:rPr lang="en-US" baseline="0" dirty="0" smtClean="0"/>
              <a:t>In server systems, different users’ jobs are heavily consolidated onto the same server.</a:t>
            </a:r>
          </a:p>
          <a:p>
            <a:pPr marL="228600" indent="-228600">
              <a:buNone/>
            </a:pPr>
            <a:r>
              <a:rPr lang="en-US" baseline="0" dirty="0" smtClean="0"/>
              <a:t>In such a scenario, there is a need to achieve bounded slowdowns for critical jobs of users.</a:t>
            </a:r>
          </a:p>
          <a:p>
            <a:pPr marL="228600" indent="-228600">
              <a:buNone/>
            </a:pPr>
            <a:endParaRPr lang="en-US" baseline="0" dirty="0" smtClean="0"/>
          </a:p>
          <a:p>
            <a:pPr marL="228600" indent="-228600">
              <a:buNone/>
            </a:pPr>
            <a:r>
              <a:rPr lang="en-US" baseline="0" dirty="0" smtClean="0"/>
              <a:t>These are a couple of examples of systems that need predictable performance.</a:t>
            </a:r>
          </a:p>
          <a:p>
            <a:pPr marL="228600" indent="-228600">
              <a:buNone/>
            </a:pPr>
            <a:r>
              <a:rPr lang="en-US" baseline="0" dirty="0" smtClean="0"/>
              <a:t>There are many other systems (such as …) in which performance predictability is necessary.</a:t>
            </a:r>
          </a:p>
          <a:p>
            <a:pPr marL="228600" indent="-228600">
              <a:buNone/>
            </a:pPr>
            <a:endParaRPr lang="en-US" baseline="0" dirty="0" smtClean="0"/>
          </a:p>
          <a:p>
            <a:pPr marL="228600" indent="-228600">
              <a:buNone/>
            </a:pPr>
            <a:r>
              <a:rPr lang="en-US" baseline="0" dirty="0" smtClean="0"/>
              <a:t>Therefore, our goal in this work is to provide predictable performance in the presence of memory interference.</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46</a:t>
            </a:fld>
            <a:endParaRPr lang="en-US">
              <a:solidFill>
                <a:prstClr val="black"/>
              </a:solidFill>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let me describe the key observations that</a:t>
            </a:r>
            <a:r>
              <a:rPr lang="en-US" baseline="0" dirty="0" smtClean="0"/>
              <a:t> enable us to estimate application slowdowns.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47</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a:t>
            </a:r>
            <a:r>
              <a:rPr lang="en-US" baseline="0" dirty="0" smtClean="0"/>
              <a:t> is that previously proposed scheduling algorithms are biased.</a:t>
            </a:r>
          </a:p>
          <a:p>
            <a:endParaRPr lang="en-US" baseline="0" dirty="0" smtClean="0"/>
          </a:p>
          <a:p>
            <a:r>
              <a:rPr lang="en-US" baseline="0" dirty="0" smtClean="0"/>
              <a:t>Shown here is a plot, where the x-axis is weighted speedup, a metric of system throughput and system throughput increases as you move towards the right on the x-axis.</a:t>
            </a:r>
          </a:p>
          <a:p>
            <a:r>
              <a:rPr lang="en-US" baseline="0" dirty="0" smtClean="0"/>
              <a:t>The y-axis is maximum slowdown, which is the slowdown of the most unfairly treated thread within a workload. Correspondingly, fairness increases as you move downwards on the y-axis.</a:t>
            </a:r>
          </a:p>
          <a:p>
            <a:endParaRPr lang="en-US" baseline="0" dirty="0" smtClean="0"/>
          </a:p>
          <a:p>
            <a:r>
              <a:rPr lang="en-US" baseline="0" dirty="0" smtClean="0"/>
              <a:t>Ideally, a memory scheduling algorithm would be situated towards the lower right part of the graph where fairness and system throughput are both high.</a:t>
            </a:r>
          </a:p>
          <a:p>
            <a:endParaRPr lang="en-US" baseline="0" dirty="0" smtClean="0"/>
          </a:p>
          <a:p>
            <a:r>
              <a:rPr lang="en-US" baseline="0" dirty="0" smtClean="0"/>
              <a:t>However, some previous algorithms are biased towards system throughput, whereas some are biased towards fairness, while others are optimized for neither.</a:t>
            </a:r>
          </a:p>
          <a:p>
            <a:endParaRPr lang="en-US" baseline="0" dirty="0" smtClean="0"/>
          </a:p>
          <a:p>
            <a:r>
              <a:rPr lang="en-US" baseline="0" dirty="0" smtClean="0"/>
              <a:t>The takeaway is that no previous memory scheduling algorithm provides both the best fairness and system throughput.</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9</a:t>
            </a:fld>
            <a:endParaRPr lang="en-US" dirty="0">
              <a:solidFill>
                <a:prstClr val="black"/>
              </a:solidFill>
              <a:latin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Slowdown of an application</a:t>
            </a:r>
            <a:r>
              <a:rPr lang="en-US" baseline="0" dirty="0" smtClean="0"/>
              <a:t> is its performance when it is run stand alone on a system to its performance when it is sharing the system with other applications.</a:t>
            </a:r>
          </a:p>
          <a:p>
            <a:endParaRPr lang="en-US" baseline="0" dirty="0" smtClean="0"/>
          </a:p>
          <a:p>
            <a:r>
              <a:rPr lang="en-US" baseline="0" dirty="0" smtClean="0"/>
              <a:t>An application’s performance when it is sharing the system with other applications can be measured in a straightforward manner. However, measuring an application’s alone performance, without actually running it alone is harder.</a:t>
            </a:r>
          </a:p>
          <a:p>
            <a:r>
              <a:rPr lang="en-US" baseline="0" dirty="0" smtClean="0"/>
              <a:t>This is where are first observation comes in.</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48</a:t>
            </a:fld>
            <a:endParaRPr lang="en-US">
              <a:solidFill>
                <a:prstClr val="black"/>
              </a:solidFill>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aseline="0" dirty="0" smtClean="0"/>
              <a:t>We observe that for a memory bound application, its performance is roughly proportional to the rate at which its memory requests are serviced.</a:t>
            </a:r>
          </a:p>
          <a:p>
            <a:r>
              <a:rPr lang="en-US" baseline="0" dirty="0" smtClean="0"/>
              <a:t>This plot shows the results of our experiment on an Intel, 4-core system. We run </a:t>
            </a:r>
            <a:r>
              <a:rPr lang="en-US" baseline="0" dirty="0" err="1" smtClean="0"/>
              <a:t>omnetpp</a:t>
            </a:r>
            <a:r>
              <a:rPr lang="en-US" baseline="0" dirty="0" smtClean="0"/>
              <a:t>, a SPEC CPU 2006 benchmark along with another memory hog, whose memory intensity can be varied. This, in turn, lets us vary the rate at which the memory requests of </a:t>
            </a:r>
            <a:r>
              <a:rPr lang="en-US" baseline="0" dirty="0" err="1" smtClean="0"/>
              <a:t>omnetpp</a:t>
            </a:r>
            <a:r>
              <a:rPr lang="en-US" baseline="0" dirty="0" smtClean="0"/>
              <a:t> are serviced.</a:t>
            </a:r>
          </a:p>
          <a:p>
            <a:r>
              <a:rPr lang="en-US" baseline="0" dirty="0" smtClean="0"/>
              <a:t>The x-axis shows the normalized request service rate of </a:t>
            </a:r>
            <a:r>
              <a:rPr lang="en-US" baseline="0" dirty="0" err="1" smtClean="0"/>
              <a:t>omnetpp</a:t>
            </a:r>
            <a:r>
              <a:rPr lang="en-US" baseline="0" dirty="0" smtClean="0"/>
              <a:t>, normalized to when it is run alone.</a:t>
            </a:r>
          </a:p>
          <a:p>
            <a:r>
              <a:rPr lang="en-US" baseline="0" dirty="0" smtClean="0"/>
              <a:t>The y-axis shows the performance of </a:t>
            </a:r>
            <a:r>
              <a:rPr lang="en-US" baseline="0" dirty="0" err="1" smtClean="0"/>
              <a:t>omnetpp</a:t>
            </a:r>
            <a:r>
              <a:rPr lang="en-US" baseline="0" dirty="0" smtClean="0"/>
              <a:t>, normalized to when it is run alone.</a:t>
            </a:r>
          </a:p>
          <a:p>
            <a:endParaRPr lang="en-US" baseline="0" dirty="0" smtClean="0"/>
          </a:p>
          <a:p>
            <a:r>
              <a:rPr lang="en-US" baseline="0" dirty="0" smtClean="0"/>
              <a:t>As can be seen, there is a very strong, y=x like correlation between request service rate and performance.</a:t>
            </a:r>
          </a:p>
          <a:p>
            <a:r>
              <a:rPr lang="en-US" baseline="0" dirty="0" smtClean="0"/>
              <a:t>We observe the same trend for various memory bound applications. Here are a couple of more examples.</a:t>
            </a:r>
          </a:p>
          <a:p>
            <a:endParaRPr lang="en-US" baseline="0" dirty="0" smtClean="0"/>
          </a:p>
          <a:p>
            <a:r>
              <a:rPr lang="en-US" b="1" baseline="0" dirty="0" smtClean="0"/>
              <a:t>Therefore, memory request service rate can be used as a proxy for performance.</a:t>
            </a:r>
          </a:p>
          <a:p>
            <a:endParaRPr lang="en-US" baseline="0" dirty="0" smtClean="0"/>
          </a:p>
          <a:p>
            <a:r>
              <a:rPr lang="en-US" baseline="0" dirty="0" smtClean="0"/>
              <a:t>Now, going back to the slowdown equation. We can replace performance by request service rate, based on our first observation, enabling us to express slowdown as the ratio of alone to shared request service rates.</a:t>
            </a:r>
          </a:p>
          <a:p>
            <a:endParaRPr lang="en-US" baseline="0" dirty="0" smtClean="0"/>
          </a:p>
          <a:p>
            <a:r>
              <a:rPr lang="en-US" baseline="0" dirty="0" smtClean="0"/>
              <a:t>Shared request service rate can be measured in a relatively straightforward manner when an application is run along with other applications.</a:t>
            </a:r>
          </a:p>
          <a:p>
            <a:r>
              <a:rPr lang="en-US" baseline="0" dirty="0" smtClean="0"/>
              <a:t>Measuring alone request service rate, without actually running an application alone is harder. This is where our second observation comes into play.</a:t>
            </a:r>
          </a:p>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49</a:t>
            </a:fld>
            <a:endParaRPr lang="en-US">
              <a:solidFill>
                <a:prstClr val="black"/>
              </a:solidFill>
              <a:latin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t>We observe that</a:t>
            </a:r>
            <a:r>
              <a:rPr lang="en-US" baseline="0" dirty="0" smtClean="0"/>
              <a:t> an application’s alone request service rate can be estimated by giving the application highest priority in accessing memory.</a:t>
            </a:r>
          </a:p>
          <a:p>
            <a:r>
              <a:rPr lang="en-US" baseline="0" dirty="0" smtClean="0"/>
              <a:t>Because, when an application has highest priority, it receives little interference from other applications, almost as though the application were run alone.</a:t>
            </a:r>
            <a:endParaRPr lang="en-US" dirty="0" smtClean="0"/>
          </a:p>
        </p:txBody>
      </p:sp>
      <p:sp>
        <p:nvSpPr>
          <p:cNvPr id="34820" name="Slide Number Placeholder 3"/>
          <p:cNvSpPr>
            <a:spLocks noGrp="1"/>
          </p:cNvSpPr>
          <p:nvPr>
            <p:ph type="sldNum" sz="quarter" idx="5"/>
          </p:nvPr>
        </p:nvSpPr>
        <p:spPr>
          <a:noFill/>
        </p:spPr>
        <p:txBody>
          <a:bodyPr/>
          <a:lstStyle/>
          <a:p>
            <a:fld id="{03F3AC2A-D45D-4A1B-8026-65A5A9B8F010}" type="slidenum">
              <a:rPr lang="en-US" smtClean="0">
                <a:solidFill>
                  <a:prstClr val="black"/>
                </a:solidFill>
                <a:latin typeface="Calibri"/>
              </a:rPr>
              <a:pPr/>
              <a:t>50</a:t>
            </a:fld>
            <a:endParaRPr lang="en-US" smtClean="0">
              <a:solidFill>
                <a:prstClr val="black"/>
              </a:solidFill>
              <a:latin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a:t>
            </a:r>
          </a:p>
          <a:p>
            <a:r>
              <a:rPr lang="en-US" dirty="0" smtClean="0"/>
              <a:t>An</a:t>
            </a:r>
            <a:r>
              <a:rPr lang="en-US" baseline="0" dirty="0" smtClean="0"/>
              <a:t> application, let’s call it the red application, is run by itself on a system. Two of its requests are queued at the memory controller request buffers. Since these are the only two requests queued up for main memory at this point, the memory controller schedules them back to back and they are serviced in two time units.</a:t>
            </a:r>
          </a:p>
          <a:p>
            <a:endParaRPr lang="en-US" baseline="0" dirty="0" smtClean="0"/>
          </a:p>
          <a:p>
            <a:r>
              <a:rPr lang="en-US" baseline="0" dirty="0" smtClean="0"/>
              <a:t>Now, the red application is run with another application, the blue application. The blue application’s request makes its way between two of the red application’s requests. A naïve memory scheduler could potentially schedule the requests in the order in which they arrived, delaying the red application’s second request by one time unit, as compared to when the application was run alone.</a:t>
            </a:r>
          </a:p>
          <a:p>
            <a:endParaRPr lang="en-US" baseline="0" dirty="0" smtClean="0"/>
          </a:p>
          <a:p>
            <a:r>
              <a:rPr lang="en-US" baseline="0" dirty="0" smtClean="0"/>
              <a:t>Next, let’s consider running the red and blue applications together, but give the red application highest priority. In this case, the memory scheduler schedules the two requests of the red application back to back, servicing them in two time units. Therefore, when the red application is given highest priority, its requests are serviced as though the application were run alone.</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51</a:t>
            </a:fld>
            <a:endParaRPr lang="en-US">
              <a:solidFill>
                <a:prstClr val="black"/>
              </a:solidFill>
              <a:latin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these two observations, our</a:t>
            </a:r>
            <a:r>
              <a:rPr lang="en-US" baseline="0" dirty="0" smtClean="0"/>
              <a:t> memory interference  induced slowdown estimation (MISE) model for memory bound applications is as follows. Now, let’s analyze why this request service rate ratio based model holds for memory bound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52</a:t>
            </a:fld>
            <a:endParaRPr lang="en-US">
              <a:solidFill>
                <a:prstClr val="black"/>
              </a:solidFill>
              <a:latin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memory-bound application spends significant fraction of its execution time waiting for memory.</a:t>
            </a:r>
          </a:p>
          <a:p>
            <a:r>
              <a:rPr lang="en-US" baseline="0" dirty="0" smtClean="0"/>
              <a:t>Let’s first look at the case when a memory-bound application is not receiving any interference.</a:t>
            </a:r>
          </a:p>
          <a:p>
            <a:endParaRPr lang="en-US" baseline="0" dirty="0" smtClean="0"/>
          </a:p>
          <a:p>
            <a:r>
              <a:rPr lang="en-US" baseline="0" dirty="0" smtClean="0"/>
              <a:t>The application does a small amount of compute at the core and then sends out a bunch of memory requests. The application cannot do any more compute until these requests are serviced.</a:t>
            </a:r>
          </a:p>
          <a:p>
            <a:endParaRPr lang="en-US" baseline="0" dirty="0" smtClean="0"/>
          </a:p>
          <a:p>
            <a:r>
              <a:rPr lang="en-US" baseline="0" dirty="0" smtClean="0"/>
              <a:t>Now, when this application experiences interference, the length of its compute phase does not change. However, the time taken to service the memory requests increases. In essence, since the application spends most of its time in the memory phase, the memory induced slowdown of the application dominates the overall slowdown of the application.</a:t>
            </a:r>
          </a:p>
          <a:p>
            <a:endParaRPr lang="en-US" baseline="0" dirty="0" smtClean="0"/>
          </a:p>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53</a:t>
            </a:fld>
            <a:endParaRPr lang="en-US">
              <a:solidFill>
                <a:prstClr val="black"/>
              </a:solidFill>
              <a:latin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a:t>
            </a:r>
            <a:r>
              <a:rPr lang="en-US" baseline="0" dirty="0" smtClean="0"/>
              <a:t> this is not the case for a non-memory-bound application.</a:t>
            </a:r>
          </a:p>
          <a:p>
            <a:endParaRPr lang="en-US" baseline="0" dirty="0" smtClean="0"/>
          </a:p>
          <a:p>
            <a:r>
              <a:rPr lang="en-US" baseline="0" dirty="0" smtClean="0"/>
              <a:t>A non-memory-bound application spends a sizeable fraction of its time doing compute at the core and a smaller fraction of time waiting for memory. When the application experiences interference, the length of the compute phase does not change, whereas the memory phase slows down with interference.</a:t>
            </a:r>
          </a:p>
          <a:p>
            <a:endParaRPr lang="en-US" baseline="0" dirty="0" smtClean="0"/>
          </a:p>
          <a:p>
            <a:r>
              <a:rPr lang="en-US" baseline="0" dirty="0" smtClean="0"/>
              <a:t>Specifically, if alpha is the fraction of time the application spends in the memory phase, then 1 – alpha is the fraction of time it spends in the compute phase. The 1 – alpha fraction does not change with memory interference, however the alpha fraction slows down as the ratio of request service rate alone to request service rate shared.</a:t>
            </a:r>
          </a:p>
          <a:p>
            <a:endParaRPr lang="en-US" baseline="0" dirty="0" smtClean="0"/>
          </a:p>
          <a:p>
            <a:r>
              <a:rPr lang="en-US" baseline="0" dirty="0" smtClean="0"/>
              <a:t>We augment the MISE model to take this into account. Slowdown for non-memory-bound applications can be expressed as the sum of two quantities -  1 – alpha, the compute fraction that does not change with interference and the memory induced slowdown.</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54</a:t>
            </a:fld>
            <a:endParaRPr lang="en-US">
              <a:solidFill>
                <a:prstClr val="black"/>
              </a:solidFill>
              <a:latin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Shared</a:t>
            </a:r>
            <a:r>
              <a:rPr lang="en-US" baseline="0" dirty="0" smtClean="0"/>
              <a:t> request service rate can be measured using per-core counters to track the number of requests serviced during each interval.</a:t>
            </a:r>
          </a:p>
          <a:p>
            <a:r>
              <a:rPr lang="en-US" baseline="0" dirty="0" smtClean="0"/>
              <a:t>At the end of the interval, SRSR can be computed as the number of requests serviced divided by the length of the interval.</a:t>
            </a:r>
          </a:p>
          <a:p>
            <a:endParaRPr lang="en-US" baseline="0" dirty="0" smtClean="0"/>
          </a:p>
          <a:p>
            <a:r>
              <a:rPr lang="en-US" baseline="0" dirty="0" smtClean="0"/>
              <a:t>Memory phase fraction  of each application can be computed by counting the number of cycles the core stalls waiting for memory and then computing what fraction are these cycles of the interval length.</a:t>
            </a:r>
          </a:p>
          <a:p>
            <a:endParaRPr lang="en-US" baseline="0" dirty="0" smtClean="0"/>
          </a:p>
          <a:p>
            <a:r>
              <a:rPr lang="en-US" baseline="0" dirty="0" smtClean="0"/>
              <a:t>Measuring SRSR and alpha is the straightforward part. Now, for the more interesting part, estimating alone request service rate.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55</a:t>
            </a:fld>
            <a:endParaRPr lang="en-US">
              <a:solidFill>
                <a:prstClr val="black"/>
              </a:solidFill>
              <a:latin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goal is to estimate alone request service rate. To do this, we periodically give each application the highest priority in accessing memory, based on observation 2.</a:t>
            </a:r>
          </a:p>
          <a:p>
            <a:endParaRPr lang="en-US" baseline="0" dirty="0" smtClean="0"/>
          </a:p>
          <a:p>
            <a:r>
              <a:rPr lang="en-US" baseline="0" dirty="0" smtClean="0"/>
              <a:t>How exactly do we do this. First, each interval is divided into shorter epochs. At the beginning of each epoch, the memory controller picks one application at random and designates it the highest priority application. This way each application is given highest priority at different epochs during the interval.</a:t>
            </a:r>
          </a:p>
          <a:p>
            <a:endParaRPr lang="en-US" baseline="0" dirty="0" smtClean="0"/>
          </a:p>
          <a:p>
            <a:r>
              <a:rPr lang="en-US" baseline="0" dirty="0" smtClean="0"/>
              <a:t>At the end of the interval, ARSR is estimated for each application as the ratio of the number of requests of the application serviced during the high priority epochs to the number of cycles the application was given highest priority.</a:t>
            </a:r>
          </a:p>
          <a:p>
            <a:endParaRPr lang="en-US" baseline="0" dirty="0" smtClean="0"/>
          </a:p>
          <a:p>
            <a:r>
              <a:rPr lang="en-US" baseline="0" dirty="0" smtClean="0"/>
              <a:t>Now, is this an accurate way of estimating ARSR. It turns out not. We have been ignoring an inaccuracy all along.</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56</a:t>
            </a:fld>
            <a:endParaRPr lang="en-US">
              <a:solidFill>
                <a:prstClr val="black"/>
              </a:solidFill>
              <a:latin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That is, even</a:t>
            </a:r>
            <a:r>
              <a:rPr lang="en-US" baseline="0" dirty="0" smtClean="0"/>
              <a:t> when an application has highest priority, it </a:t>
            </a:r>
            <a:r>
              <a:rPr lang="en-US" i="1" baseline="0" dirty="0" smtClean="0"/>
              <a:t>still</a:t>
            </a:r>
            <a:r>
              <a:rPr lang="en-US" baseline="0" dirty="0" smtClean="0"/>
              <a:t> experiences some interference from other applications.</a:t>
            </a:r>
          </a:p>
          <a:p>
            <a:endParaRPr lang="en-US" baseline="0" dirty="0" smtClean="0"/>
          </a:p>
          <a:p>
            <a:r>
              <a:rPr lang="en-US" baseline="0" dirty="0" smtClean="0"/>
              <a:t>Here is an example showing why.</a:t>
            </a:r>
          </a:p>
          <a:p>
            <a:endParaRPr lang="en-US" baseline="0" dirty="0" smtClean="0"/>
          </a:p>
          <a:p>
            <a:r>
              <a:rPr lang="en-US" baseline="0" dirty="0" smtClean="0"/>
              <a:t>The red application has highest priority and is run along with another application, the blue application. First, there is just one request in the request buffer and it is from the red application. Since this is the only request, it is scheduled by the memory controller and completes in one time unit.</a:t>
            </a:r>
          </a:p>
          <a:p>
            <a:endParaRPr lang="en-US" baseline="0" dirty="0" smtClean="0"/>
          </a:p>
          <a:p>
            <a:r>
              <a:rPr lang="en-US" baseline="0" dirty="0" smtClean="0"/>
              <a:t>While this request is being serviced, there comes another request from the blue application. Our memory controller is work conserving and schedules another application’s request, if there is no request from the red application. So, it schedules the blue application’s request next. </a:t>
            </a:r>
          </a:p>
          <a:p>
            <a:endParaRPr lang="en-US" baseline="0" dirty="0" smtClean="0"/>
          </a:p>
          <a:p>
            <a:r>
              <a:rPr lang="en-US" baseline="0" dirty="0" smtClean="0"/>
              <a:t>However, just as the blue application’s request is being scheduled comes another request from the red application. Ideally, we would like to pre-empt the blue application’s request. However, because of the way DRAM operates, preempting the blue application’s request incurs overhead. Therefore, the red application’s request would have to wait until the blue application’s request completes and only then is it serviced. These extra cycles that the red application spent waiting for the blue application’s request to complete are interference cycles that it would not have experienced had it been running alone.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57</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do previous algorithms fail?</a:t>
            </a:r>
          </a:p>
          <a:p>
            <a:endParaRPr lang="en-US" dirty="0" smtClean="0"/>
          </a:p>
          <a:p>
            <a:r>
              <a:rPr lang="en-US" dirty="0" smtClean="0"/>
              <a:t>On the one hand there is the throughput biased approach</a:t>
            </a:r>
            <a:r>
              <a:rPr lang="en-US" baseline="0" dirty="0" smtClean="0"/>
              <a:t> that prioritizes less memory-intensive threads.</a:t>
            </a:r>
          </a:p>
          <a:p>
            <a:r>
              <a:rPr lang="en-US" baseline="0" dirty="0" smtClean="0"/>
              <a:t>Servicing memory requests from such threads allow them to make progress in the processor, increasing throughput.</a:t>
            </a:r>
          </a:p>
          <a:p>
            <a:r>
              <a:rPr lang="en-US" baseline="0" dirty="0" smtClean="0"/>
              <a:t>However, the most memory-intensive thread, thread C, remains persistently </a:t>
            </a:r>
            <a:r>
              <a:rPr lang="en-US" baseline="0" dirty="0" err="1" smtClean="0"/>
              <a:t>deprioritized</a:t>
            </a:r>
            <a:r>
              <a:rPr lang="en-US" baseline="0" dirty="0" smtClean="0"/>
              <a:t> and </a:t>
            </a:r>
            <a:r>
              <a:rPr lang="en-US" baseline="0" dirty="0" err="1" smtClean="0"/>
              <a:t>and</a:t>
            </a:r>
            <a:r>
              <a:rPr lang="en-US" baseline="0" dirty="0" smtClean="0"/>
              <a:t> becomes prone to starvation causing large slowdowns and, ultimately, unfairness.</a:t>
            </a:r>
          </a:p>
          <a:p>
            <a:endParaRPr lang="en-US" baseline="0" dirty="0" smtClean="0"/>
          </a:p>
          <a:p>
            <a:r>
              <a:rPr lang="en-US" baseline="0" dirty="0" smtClean="0"/>
              <a:t>On the other hand there is the fairness biased approach where threads take turns accessing the memory.</a:t>
            </a:r>
          </a:p>
          <a:p>
            <a:r>
              <a:rPr lang="en-US" baseline="0" dirty="0" smtClean="0"/>
              <a:t>In this case, the most memory-intensive thread does not starve.</a:t>
            </a:r>
          </a:p>
          <a:p>
            <a:r>
              <a:rPr lang="en-US" baseline="0" dirty="0" smtClean="0"/>
              <a:t>However, the least memory-intensive thread, thread A, is not prioritized, leading to reduced throughput.</a:t>
            </a:r>
          </a:p>
          <a:p>
            <a:endParaRPr lang="en-US" baseline="0" dirty="0" smtClean="0"/>
          </a:p>
          <a:p>
            <a:r>
              <a:rPr lang="en-US" baseline="0" dirty="0" smtClean="0"/>
              <a:t>As you can see, a single policy applied to all threads is insufficient since different threads have different memory access needs.</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10</a:t>
            </a:fld>
            <a:endParaRPr lang="en-US" dirty="0">
              <a:solidFill>
                <a:prstClr val="black"/>
              </a:solidFill>
              <a:latin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solution to account</a:t>
            </a:r>
            <a:r>
              <a:rPr lang="en-US" baseline="0" dirty="0" smtClean="0"/>
              <a:t> for this interference is to determine and remove such interference cycles from the ARSR computation.</a:t>
            </a:r>
          </a:p>
          <a:p>
            <a:endParaRPr lang="en-US" baseline="0" dirty="0" smtClean="0"/>
          </a:p>
          <a:p>
            <a:r>
              <a:rPr lang="en-US" dirty="0" smtClean="0"/>
              <a:t>How we do this is to</a:t>
            </a:r>
            <a:r>
              <a:rPr lang="en-US" baseline="0" dirty="0" smtClean="0"/>
              <a:t> subtract</a:t>
            </a:r>
            <a:r>
              <a:rPr lang="en-US" dirty="0" smtClean="0"/>
              <a:t> these cycles from the number</a:t>
            </a:r>
            <a:r>
              <a:rPr lang="en-US" baseline="0" dirty="0" smtClean="0"/>
              <a:t> of high priority epoch cycles.</a:t>
            </a:r>
          </a:p>
          <a:p>
            <a:endParaRPr lang="en-US" baseline="0" dirty="0" smtClean="0"/>
          </a:p>
          <a:p>
            <a:r>
              <a:rPr lang="en-US" baseline="0" dirty="0" smtClean="0"/>
              <a:t>Now, the question is how do we determine which cycles are interference cycles.</a:t>
            </a:r>
          </a:p>
          <a:p>
            <a:endParaRPr lang="en-US" baseline="0" dirty="0" smtClean="0"/>
          </a:p>
          <a:p>
            <a:r>
              <a:rPr lang="en-US" baseline="0" dirty="0" smtClean="0"/>
              <a:t>We deem a cycle an interference cycle if …. (read from slide)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58</a:t>
            </a:fld>
            <a:endParaRPr lang="en-US">
              <a:solidFill>
                <a:prstClr val="black"/>
              </a:solidFill>
              <a:latin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a:t>
            </a:r>
            <a:r>
              <a:rPr lang="en-US" baseline="0" dirty="0" smtClean="0"/>
              <a:t> described the key observations behind our model and its implementation, we will put it all together</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59</a:t>
            </a:fld>
            <a:endParaRPr lang="en-US">
              <a:solidFill>
                <a:prstClr val="black"/>
              </a:solidFill>
              <a:latin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MISE operates on an interval basis.</a:t>
            </a:r>
          </a:p>
          <a:p>
            <a:endParaRPr lang="en-US" baseline="0" dirty="0" smtClean="0"/>
          </a:p>
          <a:p>
            <a:r>
              <a:rPr lang="en-US" baseline="0" dirty="0" smtClean="0"/>
              <a:t>Execution time is divided into intervals. During an interval, each application’s shared request service rate and alpha are measured.</a:t>
            </a:r>
          </a:p>
          <a:p>
            <a:r>
              <a:rPr lang="en-US" baseline="0" dirty="0" smtClean="0"/>
              <a:t>And alone request service rate is estimated.</a:t>
            </a:r>
          </a:p>
          <a:p>
            <a:endParaRPr lang="en-US" baseline="0" dirty="0" smtClean="0"/>
          </a:p>
          <a:p>
            <a:r>
              <a:rPr lang="en-US" baseline="0" dirty="0" smtClean="0"/>
              <a:t>At the end of the interval, slowdown is estimated as a function of these three quantities.</a:t>
            </a:r>
          </a:p>
          <a:p>
            <a:endParaRPr lang="en-US" baseline="0" dirty="0" smtClean="0"/>
          </a:p>
          <a:p>
            <a:r>
              <a:rPr lang="en-US" baseline="0" dirty="0" smtClean="0"/>
              <a:t>Now, let us look at how each of these quantities is measured/estimated.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60</a:t>
            </a:fld>
            <a:endParaRPr lang="en-US">
              <a:solidFill>
                <a:prstClr val="black"/>
              </a:solidFill>
              <a:latin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 relevant previous</a:t>
            </a:r>
            <a:r>
              <a:rPr lang="en-US" baseline="0" dirty="0" smtClean="0"/>
              <a:t> works on slowdown estimation are STFM, stall time fair memory scheduling and FST, fairness via source throttling.</a:t>
            </a:r>
          </a:p>
          <a:p>
            <a:endParaRPr lang="en-US" baseline="0" dirty="0" smtClean="0"/>
          </a:p>
          <a:p>
            <a:r>
              <a:rPr lang="en-US" baseline="0" dirty="0" smtClean="0"/>
              <a:t>FST employs similar mechanisms as STFM for memory-induced slowdown estimation, therefore, I will focus on STFM for the rest of the evaluation.</a:t>
            </a:r>
          </a:p>
          <a:p>
            <a:endParaRPr lang="en-US" baseline="0" dirty="0" smtClean="0"/>
          </a:p>
          <a:p>
            <a:r>
              <a:rPr lang="en-US" baseline="0" dirty="0" smtClean="0"/>
              <a:t>STFM estimates slowdown as the ratio of alone to shared stall times.</a:t>
            </a:r>
          </a:p>
          <a:p>
            <a:r>
              <a:rPr lang="en-US" baseline="0" dirty="0" smtClean="0"/>
              <a:t>Stall time shared is easy to measure, analogous to shared request service rate</a:t>
            </a:r>
          </a:p>
          <a:p>
            <a:r>
              <a:rPr lang="en-US" baseline="0" dirty="0" smtClean="0"/>
              <a:t>Stall time alone is harder and STFM estimates it by counting the number of cycles an application receives interference from other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61</a:t>
            </a:fld>
            <a:endParaRPr lang="en-US">
              <a:solidFill>
                <a:prstClr val="black"/>
              </a:solidFill>
              <a:latin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 now</a:t>
            </a:r>
            <a:r>
              <a:rPr lang="en-US" baseline="0" dirty="0" smtClean="0"/>
              <a:t> present the two major advantages of MISE over STFM, qualitatively.</a:t>
            </a:r>
          </a:p>
          <a:p>
            <a:endParaRPr lang="en-US" baseline="0" dirty="0" smtClean="0"/>
          </a:p>
          <a:p>
            <a:r>
              <a:rPr lang="en-US" baseline="0" dirty="0" smtClean="0"/>
              <a:t>First, STFM estimates alone performance of an application while it is receiving interference. This is hard because of BLP effects.</a:t>
            </a:r>
          </a:p>
          <a:p>
            <a:r>
              <a:rPr lang="en-US" baseline="0" dirty="0" smtClean="0"/>
              <a:t>MISE addresses this difficulty by giving an application highest priority and then estimating its alone performance.</a:t>
            </a:r>
          </a:p>
          <a:p>
            <a:endParaRPr lang="en-US" baseline="0" dirty="0" smtClean="0"/>
          </a:p>
          <a:p>
            <a:r>
              <a:rPr lang="en-US" baseline="0" dirty="0" smtClean="0"/>
              <a:t>Second, STFM does not take into account compute phase for non-</a:t>
            </a:r>
            <a:r>
              <a:rPr lang="en-US" baseline="0" dirty="0" err="1" smtClean="0"/>
              <a:t>mem</a:t>
            </a:r>
            <a:r>
              <a:rPr lang="en-US" baseline="0" dirty="0" smtClean="0"/>
              <a:t>-bound applications. MISE accounts for compute phase and hence achieves better accuracy.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62</a:t>
            </a:fld>
            <a:endParaRPr lang="en-US">
              <a:solidFill>
                <a:prstClr val="black"/>
              </a:solidFill>
              <a:latin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I will quantitatively compare MISE and STFM. Before that, let me present our methodology.</a:t>
            </a:r>
          </a:p>
          <a:p>
            <a:endParaRPr lang="en-US" baseline="0" dirty="0" smtClean="0"/>
          </a:p>
          <a:p>
            <a:r>
              <a:rPr lang="en-US" baseline="0" dirty="0" smtClean="0"/>
              <a:t>We carry out our evaluations on a 4-core, 1-channel DDR3 1066 DRAM system.</a:t>
            </a:r>
          </a:p>
          <a:p>
            <a:r>
              <a:rPr lang="en-US" baseline="0" dirty="0" smtClean="0"/>
              <a:t>Our workloads are composed of SPEC CPU 2006 applications. We build 300 </a:t>
            </a:r>
            <a:r>
              <a:rPr lang="en-US" baseline="0" dirty="0" err="1" smtClean="0"/>
              <a:t>multiprogrammed</a:t>
            </a:r>
            <a:r>
              <a:rPr lang="en-US" baseline="0" dirty="0" smtClean="0"/>
              <a:t> workloads from these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63</a:t>
            </a:fld>
            <a:endParaRPr lang="en-US">
              <a:solidFill>
                <a:prstClr val="black"/>
              </a:solidFill>
              <a:latin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graph shows the actual slowdown of leslie3d, a memory-bound application, with time (in million cycles).</a:t>
            </a:r>
          </a:p>
          <a:p>
            <a:endParaRPr lang="en-US" baseline="0" dirty="0" smtClean="0"/>
          </a:p>
          <a:p>
            <a:r>
              <a:rPr lang="en-US" baseline="0" dirty="0" smtClean="0"/>
              <a:t>Here are slowdown estimates from STFM and here are slowdown estimates from MISE. As can be seen, MISE’s slowdown estimates are much closer to the actual slowdowns. This is because MISE estimates </a:t>
            </a:r>
            <a:r>
              <a:rPr lang="en-US" baseline="0" dirty="0" err="1" smtClean="0"/>
              <a:t>leslie’s</a:t>
            </a:r>
            <a:r>
              <a:rPr lang="en-US" baseline="0" dirty="0" smtClean="0"/>
              <a:t> alone performance while giving it highest priority, whereas STFM tries to estimate it while </a:t>
            </a:r>
            <a:r>
              <a:rPr lang="en-US" baseline="0" dirty="0" err="1" smtClean="0"/>
              <a:t>leslie</a:t>
            </a:r>
            <a:r>
              <a:rPr lang="en-US" baseline="0" dirty="0" smtClean="0"/>
              <a:t> receives interference from other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64</a:t>
            </a:fld>
            <a:endParaRPr lang="en-US">
              <a:solidFill>
                <a:prstClr val="black"/>
              </a:solidFill>
              <a:latin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a:t>
            </a:r>
            <a:r>
              <a:rPr lang="en-US" baseline="0" dirty="0" smtClean="0"/>
              <a:t> more applications. For most applications, MISE’s slowdown estimates are more accurate.</a:t>
            </a:r>
          </a:p>
          <a:p>
            <a:endParaRPr lang="en-US" baseline="0" dirty="0" smtClean="0"/>
          </a:p>
          <a:p>
            <a:r>
              <a:rPr lang="en-US" baseline="0" dirty="0" smtClean="0"/>
              <a:t>On average, MISE’s error is 8.2%, while STFM’s error is 29.4%, across our 300 workloads.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65</a:t>
            </a:fld>
            <a:endParaRPr lang="en-US">
              <a:solidFill>
                <a:prstClr val="black"/>
              </a:solidFill>
              <a:latin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goal of</a:t>
            </a:r>
            <a:r>
              <a:rPr lang="en-US" baseline="0" dirty="0" smtClean="0"/>
              <a:t> this mechanism is to .. &lt;read off slide&gt;.</a:t>
            </a:r>
          </a:p>
          <a:p>
            <a:endParaRPr lang="en-US" baseline="0" dirty="0" smtClean="0"/>
          </a:p>
          <a:p>
            <a:r>
              <a:rPr lang="en-US" baseline="0" dirty="0" smtClean="0"/>
              <a:t>The basic idea is to allocate just enough bandwidth the </a:t>
            </a:r>
            <a:r>
              <a:rPr lang="en-US" baseline="0" dirty="0" err="1" smtClean="0"/>
              <a:t>QoS</a:t>
            </a:r>
            <a:r>
              <a:rPr lang="en-US" baseline="0" dirty="0" smtClean="0"/>
              <a:t>-critical application, while assigning the remaining bandwidth among the other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66</a:t>
            </a:fld>
            <a:endParaRPr lang="en-US">
              <a:solidFill>
                <a:prstClr val="black"/>
              </a:solidFill>
              <a:latin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NEEDS WORK</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67</a:t>
            </a:fld>
            <a:endParaRPr lang="en-US">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r>
              <a:rPr lang="en-US" dirty="0" smtClean="0"/>
              <a:t>how do we achieve the best of both worlds? Our</a:t>
            </a:r>
            <a:r>
              <a:rPr lang="en-US" baseline="0" dirty="0" smtClean="0"/>
              <a:t> algorithm is based on the following insights:</a:t>
            </a:r>
            <a:endParaRPr lang="en-US" dirty="0" smtClean="0"/>
          </a:p>
          <a:p>
            <a:endParaRPr lang="en-US" dirty="0" smtClean="0"/>
          </a:p>
          <a:p>
            <a:r>
              <a:rPr lang="en-US" dirty="0" smtClean="0"/>
              <a:t>First, </a:t>
            </a:r>
            <a:r>
              <a:rPr lang="en-US" baseline="0" dirty="0" smtClean="0"/>
              <a:t>we would like to prioritize the memory-non-intensive threads to increase system throughput. </a:t>
            </a:r>
          </a:p>
          <a:p>
            <a:r>
              <a:rPr lang="en-US" baseline="0" dirty="0" smtClean="0"/>
              <a:t>Doing so does not degrade unfairness, since memory-non-intensive threads are inherently “light” and rarely cause interference for the memory-intensive threads.</a:t>
            </a:r>
          </a:p>
          <a:p>
            <a:endParaRPr lang="en-US" baseline="0" dirty="0" smtClean="0"/>
          </a:p>
          <a:p>
            <a:r>
              <a:rPr lang="en-US" baseline="0" dirty="0" smtClean="0"/>
              <a:t>For fairness, we discovered that unfairness is usually caused when one memory-intensive thread is prioritized over another. </a:t>
            </a:r>
          </a:p>
          <a:p>
            <a:r>
              <a:rPr lang="en-US" baseline="0" dirty="0" smtClean="0"/>
              <a:t>As we’ve seen, the most </a:t>
            </a:r>
            <a:r>
              <a:rPr lang="en-US" baseline="0" dirty="0" err="1" smtClean="0"/>
              <a:t>deprioritized</a:t>
            </a:r>
            <a:r>
              <a:rPr lang="en-US" baseline="0" dirty="0" smtClean="0"/>
              <a:t> thread can starve.</a:t>
            </a:r>
          </a:p>
          <a:p>
            <a:r>
              <a:rPr lang="en-US" baseline="0" dirty="0" smtClean="0"/>
              <a:t>To address this problem, we would like to shuffle their priority so that no single thread is persistently prioritized over another thread.</a:t>
            </a:r>
          </a:p>
          <a:p>
            <a:endParaRPr lang="en-US" baseline="0" dirty="0" smtClean="0"/>
          </a:p>
          <a:p>
            <a:r>
              <a:rPr lang="en-US" baseline="0" dirty="0" smtClean="0"/>
              <a:t>However, memory-intensive threads are not created equal.</a:t>
            </a:r>
          </a:p>
          <a:p>
            <a:r>
              <a:rPr lang="en-US" baseline="0" dirty="0" smtClean="0"/>
              <a:t>They have different vulnerability to memory interference.</a:t>
            </a:r>
          </a:p>
          <a:p>
            <a:r>
              <a:rPr lang="en-US" baseline="0" dirty="0" smtClean="0"/>
              <a:t>To address their differences, shuffling should be performed in an asymmetric manner.</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a:t>
            </a:fld>
            <a:endParaRPr lang="en-US" dirty="0">
              <a:solidFill>
                <a:prstClr val="black"/>
              </a:solidFill>
              <a:latin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off slide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68</a:t>
            </a:fld>
            <a:endParaRPr lang="en-US">
              <a:solidFill>
                <a:prstClr val="black"/>
              </a:solidFill>
              <a:latin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69</a:t>
            </a:fld>
            <a:endParaRPr lang="en-US">
              <a:solidFill>
                <a:prstClr val="black"/>
              </a:solidFill>
              <a:latin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75</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77</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85</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87</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Rot="1" noChangeAspect="1" noChangeArrowheads="1"/>
          </p:cNvSpPr>
          <p:nvPr>
            <p:ph type="sldImg"/>
          </p:nvPr>
        </p:nvSpPr>
        <p:spPr>
          <a:solidFill>
            <a:srgbClr val="FFFFFF"/>
          </a:solidFill>
          <a:ln/>
        </p:spPr>
      </p:sp>
      <p:sp>
        <p:nvSpPr>
          <p:cNvPr id="43011" name="Rectangle 2"/>
          <p:cNvSpPr>
            <a:spLocks noGrp="1" noChangeArrowheads="1"/>
          </p:cNvSpPr>
          <p:nvPr>
            <p:ph type="body" idx="1"/>
          </p:nvPr>
        </p:nvSpPr>
        <p:spPr>
          <a:noFill/>
          <a:ln/>
        </p:spPr>
        <p:txBody>
          <a:bodyPr>
            <a:normAutofit fontScale="92500" lnSpcReduction="20000"/>
          </a:bodyPr>
          <a:lstStyle/>
          <a:p>
            <a:pPr eaLnBrk="1" hangingPunct="1"/>
            <a:endParaRPr lang="en-US" sz="1800" dirty="0">
              <a:latin typeface="Lucida Grande" pitchFamily="30" charset="0"/>
              <a:ea typeface="Lucida Grande" pitchFamily="30" charset="0"/>
              <a:cs typeface="Lucida Grande" pitchFamily="30" charset="0"/>
              <a:sym typeface="Lucida Grande" pitchFamily="30"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p:cNvSpPr>
          <p:nvPr>
            <p:ph type="sldImg"/>
          </p:nvPr>
        </p:nvSpPr>
        <p:spPr>
          <a:solidFill>
            <a:srgbClr val="FFFFFF"/>
          </a:solidFill>
          <a:ln/>
        </p:spPr>
      </p:sp>
      <p:sp>
        <p:nvSpPr>
          <p:cNvPr id="61443" name="Rectangle 2"/>
          <p:cNvSpPr>
            <a:spLocks noGrp="1" noChangeArrowheads="1"/>
          </p:cNvSpPr>
          <p:nvPr>
            <p:ph type="body" idx="1"/>
          </p:nvPr>
        </p:nvSpPr>
        <p:spPr>
          <a:noFill/>
          <a:ln/>
        </p:spPr>
        <p:txBody>
          <a:bodyPr>
            <a:normAutofit fontScale="62500" lnSpcReduction="20000"/>
          </a:bodyPr>
          <a:lstStyle/>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95</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96</a:t>
            </a:fld>
            <a:endParaRPr lang="en-US">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a</a:t>
            </a:r>
            <a:r>
              <a:rPr lang="en-US" dirty="0" smtClean="0"/>
              <a:t>lgorithm,</a:t>
            </a:r>
            <a:r>
              <a:rPr lang="en-US" baseline="0" dirty="0" smtClean="0"/>
              <a:t> Thread Cluster Memory Scheduling, first groups threads into two clusters.</a:t>
            </a:r>
          </a:p>
          <a:p>
            <a:endParaRPr lang="en-US" baseline="0" dirty="0" smtClean="0"/>
          </a:p>
          <a:p>
            <a:pPr defTabSz="881390">
              <a:defRPr/>
            </a:pPr>
            <a:r>
              <a:rPr lang="en-US" baseline="0" dirty="0" smtClean="0"/>
              <a:t>Among the threads executing in the system, some are memory-non-intensive whereas some are memory-intensive.</a:t>
            </a:r>
          </a:p>
          <a:p>
            <a:r>
              <a:rPr lang="en-US" baseline="0" dirty="0" smtClean="0"/>
              <a:t>We isolate the memory-non-intensive threads into the non-intensive cluster and the memory-intensive threads into the intensive cluster.</a:t>
            </a:r>
          </a:p>
          <a:p>
            <a:r>
              <a:rPr lang="en-US" baseline="0" dirty="0" smtClean="0"/>
              <a:t>This is so that we can apply different policies for different threads.</a:t>
            </a:r>
          </a:p>
          <a:p>
            <a:endParaRPr lang="en-US" baseline="0" dirty="0" smtClean="0"/>
          </a:p>
          <a:p>
            <a:r>
              <a:rPr lang="en-US" baseline="0" dirty="0" smtClean="0"/>
              <a:t>Subsequently, we prioritize the non-intensive cluster over the intensive cluster since the non-intensive threads have greater potential for making progress IN THEIR CORES [ONUR].</a:t>
            </a:r>
          </a:p>
          <a:p>
            <a:endParaRPr lang="en-US" baseline="0" dirty="0" smtClean="0"/>
          </a:p>
          <a:p>
            <a:r>
              <a:rPr lang="en-US" baseline="0" dirty="0" smtClean="0"/>
              <a:t>Finally, we apply different policies within each cluster, one optimized for throughput and the other for fairness.</a:t>
            </a:r>
          </a:p>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12</a:t>
            </a:fld>
            <a:endParaRPr lang="en-US" dirty="0">
              <a:solidFill>
                <a:prstClr val="black"/>
              </a:solidFill>
              <a:latin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97</a:t>
            </a:fld>
            <a:endParaRPr lang="en-US">
              <a:solidFill>
                <a:prstClr val="black"/>
              </a:solidFill>
              <a:latin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98</a:t>
            </a:fld>
            <a:endParaRPr lang="en-US">
              <a:solidFill>
                <a:prstClr val="black"/>
              </a:solidFill>
              <a:latin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067F3B-8EE4-074B-B60C-8281764CC4EC}" type="slidenum">
              <a:rPr lang="en-US" sz="1200">
                <a:solidFill>
                  <a:srgbClr val="000000"/>
                </a:solidFill>
              </a:rPr>
              <a:pPr eaLnBrk="1" hangingPunct="1"/>
              <a:t>101</a:t>
            </a:fld>
            <a:endParaRPr lang="en-US" sz="1200">
              <a:solidFill>
                <a:srgbClr val="000000"/>
              </a:solidFill>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group threads into two clusters, we first sort threads according to their MPKI, which stands for last-level cache-misses per </a:t>
            </a:r>
            <a:r>
              <a:rPr lang="en-US" baseline="0" dirty="0" err="1" smtClean="0"/>
              <a:t>kiloinstruction</a:t>
            </a:r>
            <a:r>
              <a:rPr lang="en-US" baseline="0" dirty="0" smtClean="0"/>
              <a:t> and is a metric of memory intensity.</a:t>
            </a:r>
          </a:p>
          <a:p>
            <a:endParaRPr lang="en-US" baseline="0" dirty="0" smtClean="0"/>
          </a:p>
          <a:p>
            <a:r>
              <a:rPr lang="en-US" baseline="0" dirty="0" smtClean="0"/>
              <a:t>After sorting, the leftmost thread is the thread with the lowest MPKI.</a:t>
            </a:r>
          </a:p>
          <a:p>
            <a:endParaRPr lang="en-US" baseline="0" dirty="0" smtClean="0"/>
          </a:p>
          <a:p>
            <a:r>
              <a:rPr lang="en-US" baseline="0" dirty="0" smtClean="0"/>
              <a:t>We then define a quantity called T, which is the total memory bandwidth usage across all threads.</a:t>
            </a:r>
          </a:p>
          <a:p>
            <a:endParaRPr lang="en-US" baseline="0" dirty="0" smtClean="0"/>
          </a:p>
          <a:p>
            <a:r>
              <a:rPr lang="en-US" baseline="0" dirty="0" smtClean="0"/>
              <a:t>Second, we form the non-intensive cluster by including threads whose bandwidth usage sums up to a certain fraction of the memory bandwidth usage.</a:t>
            </a:r>
          </a:p>
          <a:p>
            <a:r>
              <a:rPr lang="en-US" baseline="0" dirty="0" smtClean="0"/>
              <a:t>That fraction is defined by a parameter called the </a:t>
            </a:r>
            <a:r>
              <a:rPr lang="en-US" baseline="0" dirty="0" err="1" smtClean="0"/>
              <a:t>ClusterThreshold</a:t>
            </a:r>
            <a:r>
              <a:rPr lang="en-US" baseline="0" dirty="0" smtClean="0"/>
              <a:t>. I will show later in the presentation how adjusting this parameter we can trade off between throughput and fairness.</a:t>
            </a:r>
          </a:p>
          <a:p>
            <a:endParaRPr lang="en-US" baseline="0" dirty="0" smtClean="0"/>
          </a:p>
          <a:p>
            <a:r>
              <a:rPr lang="en-US" baseline="0" dirty="0" smtClean="0"/>
              <a:t>Lastly, the remaining threads become the intensive cluster.</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13</a:t>
            </a:fld>
            <a:endParaRPr lang="en-US" dirty="0">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Between the two clusters, we statically prioritize the non-intensive cluster</a:t>
            </a:r>
            <a:r>
              <a:rPr lang="en-US" baseline="0" dirty="0" smtClean="0"/>
              <a:t> [ONUR: fixed plural </a:t>
            </a:r>
            <a:r>
              <a:rPr lang="en-US" baseline="0" dirty="0" err="1" smtClean="0">
                <a:sym typeface="Wingdings"/>
              </a:rPr>
              <a:t></a:t>
            </a:r>
            <a:r>
              <a:rPr lang="en-US" baseline="0" dirty="0" smtClean="0">
                <a:sym typeface="Wingdings"/>
              </a:rPr>
              <a:t> singular]</a:t>
            </a:r>
            <a:r>
              <a:rPr lang="en-US" dirty="0" smtClean="0"/>
              <a:t> so that non-intensive threads’ [ONUR: fixed wording] memory</a:t>
            </a:r>
            <a:r>
              <a:rPr lang="en-US" baseline="0" dirty="0" smtClean="0"/>
              <a:t> requests are serviced first.</a:t>
            </a:r>
          </a:p>
          <a:p>
            <a:endParaRPr lang="en-US" baseline="0" dirty="0" smtClean="0"/>
          </a:p>
          <a:p>
            <a:r>
              <a:rPr lang="en-US" baseline="0" dirty="0" smtClean="0"/>
              <a:t>This increases system throughput because non-intensive threads have greater potential for making progress  BY QUICKLY RETURNING TO COMPUTE PERIODS IN THEIR CORES [ONUR].</a:t>
            </a:r>
          </a:p>
          <a:p>
            <a:endParaRPr lang="en-US" baseline="0" dirty="0" smtClean="0"/>
          </a:p>
          <a:p>
            <a:r>
              <a:rPr lang="en-US" baseline="0" dirty="0" smtClean="0"/>
              <a:t>Doing so does not degrade fairness, since non-intensive threads are “light” and consequently rarely interfere with intensive threads. [ONUR: removed “by design”… can be confusing if the listener is not in the right mindset]</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14</a:t>
            </a:fld>
            <a:endParaRPr lang="en-US" dirty="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10.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lIns="91402" tIns="45702" rIns="91402" bIns="45702"/>
          <a:lstStyle>
            <a:lvl1pPr marL="0" indent="0">
              <a:buNone/>
              <a:defRPr sz="3200">
                <a:latin typeface="Arial"/>
                <a:cs typeface="Arial"/>
              </a:defRPr>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dirty="0"/>
          </a:p>
        </p:txBody>
      </p:sp>
      <p:sp>
        <p:nvSpPr>
          <p:cNvPr id="4" name="Text Placeholder 3"/>
          <p:cNvSpPr>
            <a:spLocks noGrp="1"/>
          </p:cNvSpPr>
          <p:nvPr>
            <p:ph type="body" sz="half" idx="2"/>
          </p:nvPr>
        </p:nvSpPr>
        <p:spPr>
          <a:xfrm>
            <a:off x="1792288" y="5252358"/>
            <a:ext cx="5486400" cy="804862"/>
          </a:xfrm>
          <a:prstGeom prst="rect">
            <a:avLst/>
          </a:prstGeom>
        </p:spPr>
        <p:txBody>
          <a:bodyPr lIns="91402" tIns="45702" rIns="91402" bIns="45702"/>
          <a:lstStyle>
            <a:lvl1pPr marL="0" indent="0">
              <a:buNone/>
              <a:defRPr sz="1400">
                <a:latin typeface="Arial"/>
                <a:cs typeface="Arial"/>
              </a:defRPr>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46"/>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lIns="91402" tIns="45702" rIns="91402" bIns="45702"/>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lIns="91402" tIns="45702" rIns="91402" bIns="45702"/>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lIns="91402" tIns="45702" rIns="91402" bIns="45702"/>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9"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02" tIns="45702" rIns="91402" bIns="45702" rtlCol="0" anchor="ctr"/>
          <a:lstStyle/>
          <a:p>
            <a:pPr algn="ctr" defTabSz="457011"/>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9/21/13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02" tIns="45702" rIns="91402" bIns="45702"/>
          <a:lstStyle/>
          <a:p>
            <a:pPr>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02" tIns="45702" rIns="91402" bIns="45702"/>
          <a:lstStyle/>
          <a:p>
            <a:pPr>
              <a:defRPr/>
            </a:pPr>
            <a:endParaRPr lang="en-US" kern="0">
              <a:solidFill>
                <a:sysClr val="windowText" lastClr="000000"/>
              </a:solidFill>
              <a:latin typeface="Calibri"/>
            </a:endParaRPr>
          </a:p>
        </p:txBody>
      </p:sp>
    </p:spTree>
    <p:extLst>
      <p:ext uri="{BB962C8B-B14F-4D97-AF65-F5344CB8AC3E}">
        <p14:creationId xmlns:p14="http://schemas.microsoft.com/office/powerpoint/2010/main" val="1382976373"/>
      </p:ext>
    </p:extLst>
  </p:cSld>
  <p:clrMapOvr>
    <a:masterClrMapping/>
  </p:clrMapOvr>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9/21/13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83"/>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558695"/>
      </p:ext>
    </p:extLst>
  </p:cSld>
  <p:clrMapOvr>
    <a:masterClrMapping/>
  </p:clrMapOvr>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4" indent="0">
              <a:buNone/>
              <a:defRPr sz="1600">
                <a:solidFill>
                  <a:schemeClr val="tx1">
                    <a:tint val="75000"/>
                  </a:schemeClr>
                </a:solidFill>
              </a:defRPr>
            </a:lvl3pPr>
            <a:lvl4pPr marL="1371040" indent="0">
              <a:buNone/>
              <a:defRPr sz="1400">
                <a:solidFill>
                  <a:schemeClr val="tx1">
                    <a:tint val="75000"/>
                  </a:schemeClr>
                </a:solidFill>
              </a:defRPr>
            </a:lvl4pPr>
            <a:lvl5pPr marL="1828052" indent="0">
              <a:buNone/>
              <a:defRPr sz="1400">
                <a:solidFill>
                  <a:schemeClr val="tx1">
                    <a:tint val="75000"/>
                  </a:schemeClr>
                </a:solidFill>
              </a:defRPr>
            </a:lvl5pPr>
            <a:lvl6pPr marL="2285064" indent="0">
              <a:buNone/>
              <a:defRPr sz="1400">
                <a:solidFill>
                  <a:schemeClr val="tx1">
                    <a:tint val="75000"/>
                  </a:schemeClr>
                </a:solidFill>
              </a:defRPr>
            </a:lvl6pPr>
            <a:lvl7pPr marL="2742079" indent="0">
              <a:buNone/>
              <a:defRPr sz="1400">
                <a:solidFill>
                  <a:schemeClr val="tx1">
                    <a:tint val="75000"/>
                  </a:schemeClr>
                </a:solidFill>
              </a:defRPr>
            </a:lvl7pPr>
            <a:lvl8pPr marL="3199088" indent="0">
              <a:buNone/>
              <a:defRPr sz="1400">
                <a:solidFill>
                  <a:schemeClr val="tx1">
                    <a:tint val="75000"/>
                  </a:schemeClr>
                </a:solidFill>
              </a:defRPr>
            </a:lvl8pPr>
            <a:lvl9pPr marL="3656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9/21/13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28101047"/>
      </p:ext>
    </p:extLst>
  </p:cSld>
  <p:clrMapOvr>
    <a:masterClrMapping/>
  </p:clrMapOvr>
  <p:timing>
    <p:tnLst>
      <p:par>
        <p:cTn xmlns:p14="http://schemas.microsoft.com/office/powerpoint/2010/mai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33567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52815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9561142"/>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9/21/13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8198976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2029346"/>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8143701"/>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4628822"/>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5966882"/>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4105525"/>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3619711"/>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7402257"/>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594847"/>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84410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2621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9/21/13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2013615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688019"/>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3348592"/>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9739250"/>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5356559"/>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8691333"/>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4512098"/>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7955604"/>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1626177"/>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6891558"/>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29959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9/21/13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18684311"/>
      </p:ext>
    </p:extLst>
  </p:cSld>
  <p:clrMapOvr>
    <a:masterClrMapping/>
  </p:clrMapOvr>
  <p:timing>
    <p:tnLst>
      <p:par>
        <p:cTn xmlns:p14="http://schemas.microsoft.com/office/powerpoint/2010/mai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26039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1259971"/>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8076922"/>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443920"/>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974067"/>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5190644"/>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484637"/>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6303332"/>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5053826"/>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0933153"/>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9/21/13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5242222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22548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59035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2263400"/>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9408738"/>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3786252"/>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6355537"/>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3459160"/>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3648371"/>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7111235"/>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7169217"/>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9/21/13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7369085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006536"/>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99845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72086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3463096"/>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2539705"/>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7927467"/>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0256707"/>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0168803"/>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6641380"/>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29913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9/21/13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843208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3270741"/>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8225930"/>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defTabSz="914165" fontAlgn="base">
              <a:spcBef>
                <a:spcPct val="0"/>
              </a:spcBef>
              <a:spcAft>
                <a:spcPct val="0"/>
              </a:spcAft>
              <a:defRPr/>
            </a:pPr>
            <a:r>
              <a:rPr lang="en-US" smtClean="0"/>
              <a:t>Efficient Runahead Execution</a:t>
            </a:r>
            <a:endParaRPr lang="en-US"/>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CFB08E3E-FD0F-944B-98DB-F0391CC9CF67}" type="slidenum">
              <a:rPr lang="en-US"/>
              <a:pPr>
                <a:defRPr/>
              </a:pPr>
              <a:t>‹#›</a:t>
            </a:fld>
            <a:endParaRPr lang="en-US"/>
          </a:p>
        </p:txBody>
      </p:sp>
    </p:spTree>
    <p:extLst>
      <p:ext uri="{BB962C8B-B14F-4D97-AF65-F5344CB8AC3E}">
        <p14:creationId xmlns:p14="http://schemas.microsoft.com/office/powerpoint/2010/main" val="268016389"/>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30"/>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01C7A6-1A12-9941-AC8E-888EB46A5B1C}" type="slidenum">
              <a:rPr lang="en-US"/>
              <a:pPr>
                <a:defRPr/>
              </a:pPr>
              <a:t>‹#›</a:t>
            </a:fld>
            <a:endParaRPr lang="en-US"/>
          </a:p>
        </p:txBody>
      </p:sp>
    </p:spTree>
    <p:extLst>
      <p:ext uri="{BB962C8B-B14F-4D97-AF65-F5344CB8AC3E}">
        <p14:creationId xmlns:p14="http://schemas.microsoft.com/office/powerpoint/2010/main" val="785245626"/>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9EF1FA1-0AD3-F546-93DA-B4DF0D3F9A5C}" type="slidenum">
              <a:rPr lang="en-US"/>
              <a:pPr>
                <a:defRPr/>
              </a:pPr>
              <a:t>‹#›</a:t>
            </a:fld>
            <a:endParaRPr lang="en-US"/>
          </a:p>
        </p:txBody>
      </p:sp>
    </p:spTree>
    <p:extLst>
      <p:ext uri="{BB962C8B-B14F-4D97-AF65-F5344CB8AC3E}">
        <p14:creationId xmlns:p14="http://schemas.microsoft.com/office/powerpoint/2010/main" val="2635474407"/>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FD83F977-CD84-C547-B340-0CA7D45C0E48}" type="slidenum">
              <a:rPr lang="en-US"/>
              <a:pPr>
                <a:defRPr/>
              </a:pPr>
              <a:t>‹#›</a:t>
            </a:fld>
            <a:endParaRPr lang="en-US"/>
          </a:p>
        </p:txBody>
      </p:sp>
    </p:spTree>
    <p:extLst>
      <p:ext uri="{BB962C8B-B14F-4D97-AF65-F5344CB8AC3E}">
        <p14:creationId xmlns:p14="http://schemas.microsoft.com/office/powerpoint/2010/main" val="3382639175"/>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8500AF3-3DD8-DC40-9A25-33BE05830F75}" type="slidenum">
              <a:rPr lang="en-US"/>
              <a:pPr>
                <a:defRPr/>
              </a:pPr>
              <a:t>‹#›</a:t>
            </a:fld>
            <a:endParaRPr lang="en-US"/>
          </a:p>
        </p:txBody>
      </p:sp>
    </p:spTree>
    <p:extLst>
      <p:ext uri="{BB962C8B-B14F-4D97-AF65-F5344CB8AC3E}">
        <p14:creationId xmlns:p14="http://schemas.microsoft.com/office/powerpoint/2010/main" val="2463770577"/>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74A1FAA5-A9B6-A94F-993C-DD0C910C2C67}" type="slidenum">
              <a:rPr lang="en-US"/>
              <a:pPr>
                <a:defRPr/>
              </a:pPr>
              <a:t>‹#›</a:t>
            </a:fld>
            <a:endParaRPr lang="en-US"/>
          </a:p>
        </p:txBody>
      </p:sp>
    </p:spTree>
    <p:extLst>
      <p:ext uri="{BB962C8B-B14F-4D97-AF65-F5344CB8AC3E}">
        <p14:creationId xmlns:p14="http://schemas.microsoft.com/office/powerpoint/2010/main" val="4139900899"/>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77240F2-C9F1-8941-BE91-795E27CDB7C6}" type="slidenum">
              <a:rPr lang="en-US"/>
              <a:pPr>
                <a:defRPr/>
              </a:pPr>
              <a:t>‹#›</a:t>
            </a:fld>
            <a:endParaRPr lang="en-US"/>
          </a:p>
        </p:txBody>
      </p:sp>
    </p:spTree>
    <p:extLst>
      <p:ext uri="{BB962C8B-B14F-4D97-AF65-F5344CB8AC3E}">
        <p14:creationId xmlns:p14="http://schemas.microsoft.com/office/powerpoint/2010/main" val="1799141241"/>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60"/>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6"/>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526CCB17-90BC-1A47-9622-8F2ACB458821}" type="slidenum">
              <a:rPr lang="en-US"/>
              <a:pPr>
                <a:defRPr/>
              </a:pPr>
              <a:t>‹#›</a:t>
            </a:fld>
            <a:endParaRPr lang="en-US"/>
          </a:p>
        </p:txBody>
      </p:sp>
    </p:spTree>
    <p:extLst>
      <p:ext uri="{BB962C8B-B14F-4D97-AF65-F5344CB8AC3E}">
        <p14:creationId xmlns:p14="http://schemas.microsoft.com/office/powerpoint/2010/main" val="90279236"/>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9/21/13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8266901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37291A2-188B-0940-86EB-983D03778A33}" type="slidenum">
              <a:rPr lang="en-US"/>
              <a:pPr>
                <a:defRPr/>
              </a:pPr>
              <a:t>‹#›</a:t>
            </a:fld>
            <a:endParaRPr lang="en-US"/>
          </a:p>
        </p:txBody>
      </p:sp>
    </p:spTree>
    <p:extLst>
      <p:ext uri="{BB962C8B-B14F-4D97-AF65-F5344CB8AC3E}">
        <p14:creationId xmlns:p14="http://schemas.microsoft.com/office/powerpoint/2010/main" val="1519887537"/>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4F535E8-E63E-0445-9609-9DCC8125E0C4}" type="slidenum">
              <a:rPr lang="en-US"/>
              <a:pPr>
                <a:defRPr/>
              </a:pPr>
              <a:t>‹#›</a:t>
            </a:fld>
            <a:endParaRPr lang="en-US"/>
          </a:p>
        </p:txBody>
      </p:sp>
    </p:spTree>
    <p:extLst>
      <p:ext uri="{BB962C8B-B14F-4D97-AF65-F5344CB8AC3E}">
        <p14:creationId xmlns:p14="http://schemas.microsoft.com/office/powerpoint/2010/main" val="218931860"/>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1"/>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11" y="152401"/>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4A21322-3807-BC44-8EA5-44C7AD0250F6}" type="slidenum">
              <a:rPr lang="en-US"/>
              <a:pPr>
                <a:defRPr/>
              </a:pPr>
              <a:t>‹#›</a:t>
            </a:fld>
            <a:endParaRPr lang="en-US"/>
          </a:p>
        </p:txBody>
      </p:sp>
    </p:spTree>
    <p:extLst>
      <p:ext uri="{BB962C8B-B14F-4D97-AF65-F5344CB8AC3E}">
        <p14:creationId xmlns:p14="http://schemas.microsoft.com/office/powerpoint/2010/main" val="3764467979"/>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5EC0CA2C-65A0-E04B-A48D-71EF9CD48738}" type="slidenum">
              <a:rPr lang="en-US"/>
              <a:pPr>
                <a:defRPr/>
              </a:pPr>
              <a:t>‹#›</a:t>
            </a:fld>
            <a:endParaRPr lang="en-US"/>
          </a:p>
        </p:txBody>
      </p:sp>
    </p:spTree>
    <p:extLst>
      <p:ext uri="{BB962C8B-B14F-4D97-AF65-F5344CB8AC3E}">
        <p14:creationId xmlns:p14="http://schemas.microsoft.com/office/powerpoint/2010/main" val="3706606458"/>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1923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52851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4709559"/>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7209897"/>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1237377"/>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0501341"/>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9/21/13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11344923"/>
      </p:ext>
    </p:extLst>
  </p:cSld>
  <p:clrMapOvr>
    <a:masterClrMapping/>
  </p:clrMapOvr>
  <p:timing>
    <p:tnLst>
      <p:par>
        <p:cTn xmlns:p14="http://schemas.microsoft.com/office/powerpoint/2010/mai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549041"/>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783912"/>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2802812"/>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6222546"/>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1331012"/>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8079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7826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3742478"/>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2165953"/>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8847261"/>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031996"/>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1150611"/>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5376310"/>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4842982"/>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4136355"/>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3782023"/>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9891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06148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0118304"/>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3150100"/>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4686996"/>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73998"/>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6040366"/>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900778"/>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8717289"/>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3055680"/>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120993"/>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80495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50711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5500759"/>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1969658"/>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716622"/>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1230437"/>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3675042"/>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3238201"/>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287116"/>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1832254"/>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5273514"/>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082" indent="0" algn="ctr">
              <a:buNone/>
              <a:defRPr>
                <a:solidFill>
                  <a:schemeClr val="tx1">
                    <a:tint val="75000"/>
                  </a:schemeClr>
                </a:solidFill>
              </a:defRPr>
            </a:lvl2pPr>
            <a:lvl3pPr marL="914165" indent="0" algn="ctr">
              <a:buNone/>
              <a:defRPr>
                <a:solidFill>
                  <a:schemeClr val="tx1">
                    <a:tint val="75000"/>
                  </a:schemeClr>
                </a:solidFill>
              </a:defRPr>
            </a:lvl3pPr>
            <a:lvl4pPr marL="1371250" indent="0" algn="ctr">
              <a:buNone/>
              <a:defRPr>
                <a:solidFill>
                  <a:schemeClr val="tx1">
                    <a:tint val="75000"/>
                  </a:schemeClr>
                </a:solidFill>
              </a:defRPr>
            </a:lvl4pPr>
            <a:lvl5pPr marL="1828332" indent="0" algn="ctr">
              <a:buNone/>
              <a:defRPr>
                <a:solidFill>
                  <a:schemeClr val="tx1">
                    <a:tint val="75000"/>
                  </a:schemeClr>
                </a:solidFill>
              </a:defRPr>
            </a:lvl5pPr>
            <a:lvl6pPr marL="2285415" indent="0" algn="ctr">
              <a:buNone/>
              <a:defRPr>
                <a:solidFill>
                  <a:schemeClr val="tx1">
                    <a:tint val="75000"/>
                  </a:schemeClr>
                </a:solidFill>
              </a:defRPr>
            </a:lvl6pPr>
            <a:lvl7pPr marL="2742500" indent="0" algn="ctr">
              <a:buNone/>
              <a:defRPr>
                <a:solidFill>
                  <a:schemeClr val="tx1">
                    <a:tint val="75000"/>
                  </a:schemeClr>
                </a:solidFill>
              </a:defRPr>
            </a:lvl7pPr>
            <a:lvl8pPr marL="3199580" indent="0" algn="ctr">
              <a:buNone/>
              <a:defRPr>
                <a:solidFill>
                  <a:schemeClr val="tx1">
                    <a:tint val="75000"/>
                  </a:schemeClr>
                </a:solidFill>
              </a:defRPr>
            </a:lvl8pPr>
            <a:lvl9pPr marL="36566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9/21/13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16" tIns="45709" rIns="91416" bIns="45709"/>
          <a:lstStyle/>
          <a:p>
            <a:pPr defTabSz="914165">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16" tIns="45709" rIns="91416" bIns="45709"/>
          <a:lstStyle/>
          <a:p>
            <a:pPr defTabSz="914165">
              <a:defRPr/>
            </a:pPr>
            <a:endParaRPr lang="en-US" kern="0">
              <a:solidFill>
                <a:sysClr val="windowText" lastClr="000000"/>
              </a:solidFill>
              <a:latin typeface="Calibri"/>
            </a:endParaRPr>
          </a:p>
        </p:txBody>
      </p:sp>
    </p:spTree>
    <p:extLst>
      <p:ext uri="{BB962C8B-B14F-4D97-AF65-F5344CB8AC3E}">
        <p14:creationId xmlns:p14="http://schemas.microsoft.com/office/powerpoint/2010/main" val="3793825905"/>
      </p:ext>
    </p:extLst>
  </p:cSld>
  <p:clrMapOvr>
    <a:masterClrMapping/>
  </p:clrMapOvr>
  <p:timing>
    <p:tnLst>
      <p:par>
        <p:cTn xmlns:p14="http://schemas.microsoft.com/office/powerpoint/2010/mai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9/21/13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80"/>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759256"/>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082" indent="0">
              <a:buNone/>
              <a:defRPr sz="1800">
                <a:solidFill>
                  <a:schemeClr val="tx1">
                    <a:tint val="75000"/>
                  </a:schemeClr>
                </a:solidFill>
              </a:defRPr>
            </a:lvl2pPr>
            <a:lvl3pPr marL="914165" indent="0">
              <a:buNone/>
              <a:defRPr sz="1600">
                <a:solidFill>
                  <a:schemeClr val="tx1">
                    <a:tint val="75000"/>
                  </a:schemeClr>
                </a:solidFill>
              </a:defRPr>
            </a:lvl3pPr>
            <a:lvl4pPr marL="1371250" indent="0">
              <a:buNone/>
              <a:defRPr sz="1400">
                <a:solidFill>
                  <a:schemeClr val="tx1">
                    <a:tint val="75000"/>
                  </a:schemeClr>
                </a:solidFill>
              </a:defRPr>
            </a:lvl4pPr>
            <a:lvl5pPr marL="1828332" indent="0">
              <a:buNone/>
              <a:defRPr sz="1400">
                <a:solidFill>
                  <a:schemeClr val="tx1">
                    <a:tint val="75000"/>
                  </a:schemeClr>
                </a:solidFill>
              </a:defRPr>
            </a:lvl5pPr>
            <a:lvl6pPr marL="2285415" indent="0">
              <a:buNone/>
              <a:defRPr sz="1400">
                <a:solidFill>
                  <a:schemeClr val="tx1">
                    <a:tint val="75000"/>
                  </a:schemeClr>
                </a:solidFill>
              </a:defRPr>
            </a:lvl6pPr>
            <a:lvl7pPr marL="2742500" indent="0">
              <a:buNone/>
              <a:defRPr sz="1400">
                <a:solidFill>
                  <a:schemeClr val="tx1">
                    <a:tint val="75000"/>
                  </a:schemeClr>
                </a:solidFill>
              </a:defRPr>
            </a:lvl7pPr>
            <a:lvl8pPr marL="3199580" indent="0">
              <a:buNone/>
              <a:defRPr sz="1400">
                <a:solidFill>
                  <a:schemeClr val="tx1">
                    <a:tint val="75000"/>
                  </a:schemeClr>
                </a:solidFill>
              </a:defRPr>
            </a:lvl8pPr>
            <a:lvl9pPr marL="365666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9/21/13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70974363"/>
      </p:ext>
    </p:extLst>
  </p:cSld>
  <p:clrMapOvr>
    <a:masterClrMapping/>
  </p:clrMapOvr>
  <p:timing>
    <p:tnLst>
      <p:par>
        <p:cTn xmlns:p14="http://schemas.microsoft.com/office/powerpoint/2010/mai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9/21/13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4820425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9/21/13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7997206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9/21/13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06780908"/>
      </p:ext>
    </p:extLst>
  </p:cSld>
  <p:clrMapOvr>
    <a:masterClrMapping/>
  </p:clrMapOvr>
  <p:timing>
    <p:tnLst>
      <p:par>
        <p:cTn xmlns:p14="http://schemas.microsoft.com/office/powerpoint/2010/mai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9/21/13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4152187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9/21/13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4945496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9/21/13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0842161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9/21/13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8345181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9/21/13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47038078"/>
      </p:ext>
    </p:extLst>
  </p:cSld>
  <p:clrMapOvr>
    <a:masterClrMapping/>
  </p:clrMapOvr>
  <p:timing>
    <p:tnLst>
      <p:par>
        <p:cTn xmlns:p14="http://schemas.microsoft.com/office/powerpoint/2010/mai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2307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4912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0064142"/>
      </p:ext>
    </p:extLst>
  </p:cSld>
  <p:clrMapOvr>
    <a:masterClrMapping/>
  </p:clrMapOvr>
  <p:transition xmlns:p14="http://schemas.microsoft.com/office/powerpoint/2010/main"/>
</p:sldLayout>
</file>

<file path=ppt/slideLayouts/slideLayout2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8247392"/>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8871581"/>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3355792"/>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9421108"/>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2883070"/>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2005975"/>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5901918"/>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3324463"/>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63795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3046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1798551"/>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1409317"/>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0282835"/>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199488"/>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2742875"/>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0297529"/>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8920249"/>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462743"/>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0481423"/>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359" tIns="45680" rIns="91359" bIns="45680"/>
          <a:lstStyle/>
          <a:p>
            <a:pPr defTabSz="913603"/>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359" tIns="45680" rIns="91359" bIns="45680"/>
          <a:lstStyle/>
          <a:p>
            <a:pPr defTabSz="913603">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359" tIns="45680" rIns="91359" bIns="45680"/>
          <a:lstStyle/>
          <a:p>
            <a:pPr defTabSz="913603">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359" tIns="45680" rIns="91359" bIns="45680" numCol="1" anchor="b" anchorCtr="0" compatLnSpc="1">
            <a:prstTxWarp prst="textNoShape">
              <a:avLst/>
            </a:prstTxWarp>
          </a:bodyPr>
          <a:lstStyle>
            <a:lvl1pPr>
              <a:defRPr sz="1200">
                <a:latin typeface="Garamond" pitchFamily="18" charset="0"/>
              </a:defRPr>
            </a:lvl1pPr>
          </a:lstStyle>
          <a:p>
            <a:pPr defTabSz="913603"/>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5939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78410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7"/>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0"/>
            <a:ext cx="7772400" cy="1500187"/>
          </a:xfrm>
        </p:spPr>
        <p:txBody>
          <a:bodyPr anchor="b"/>
          <a:lstStyle>
            <a:lvl1pPr marL="0" indent="0">
              <a:buNone/>
              <a:defRPr sz="2000"/>
            </a:lvl1pPr>
            <a:lvl2pPr marL="456798" indent="0">
              <a:buNone/>
              <a:defRPr sz="1800"/>
            </a:lvl2pPr>
            <a:lvl3pPr marL="913603" indent="0">
              <a:buNone/>
              <a:defRPr sz="1600"/>
            </a:lvl3pPr>
            <a:lvl4pPr marL="1370410" indent="0">
              <a:buNone/>
              <a:defRPr sz="1400"/>
            </a:lvl4pPr>
            <a:lvl5pPr marL="1827211" indent="0">
              <a:buNone/>
              <a:defRPr sz="1400"/>
            </a:lvl5pPr>
            <a:lvl6pPr marL="2284011" indent="0">
              <a:buNone/>
              <a:defRPr sz="1400"/>
            </a:lvl6pPr>
            <a:lvl7pPr marL="2740817" indent="0">
              <a:buNone/>
              <a:defRPr sz="1400"/>
            </a:lvl7pPr>
            <a:lvl8pPr marL="3197614" indent="0">
              <a:buNone/>
              <a:defRPr sz="1400"/>
            </a:lvl8pPr>
            <a:lvl9pPr marL="3654421"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4822399"/>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9814767"/>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98" indent="0">
              <a:buNone/>
              <a:defRPr sz="2000" b="1"/>
            </a:lvl2pPr>
            <a:lvl3pPr marL="913603" indent="0">
              <a:buNone/>
              <a:defRPr sz="1800" b="1"/>
            </a:lvl3pPr>
            <a:lvl4pPr marL="1370410" indent="0">
              <a:buNone/>
              <a:defRPr sz="1600" b="1"/>
            </a:lvl4pPr>
            <a:lvl5pPr marL="1827211" indent="0">
              <a:buNone/>
              <a:defRPr sz="1600" b="1"/>
            </a:lvl5pPr>
            <a:lvl6pPr marL="2284011" indent="0">
              <a:buNone/>
              <a:defRPr sz="1600" b="1"/>
            </a:lvl6pPr>
            <a:lvl7pPr marL="2740817" indent="0">
              <a:buNone/>
              <a:defRPr sz="1600" b="1"/>
            </a:lvl7pPr>
            <a:lvl8pPr marL="3197614" indent="0">
              <a:buNone/>
              <a:defRPr sz="1600" b="1"/>
            </a:lvl8pPr>
            <a:lvl9pPr marL="36544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98" indent="0">
              <a:buNone/>
              <a:defRPr sz="2000" b="1"/>
            </a:lvl2pPr>
            <a:lvl3pPr marL="913603" indent="0">
              <a:buNone/>
              <a:defRPr sz="1800" b="1"/>
            </a:lvl3pPr>
            <a:lvl4pPr marL="1370410" indent="0">
              <a:buNone/>
              <a:defRPr sz="1600" b="1"/>
            </a:lvl4pPr>
            <a:lvl5pPr marL="1827211" indent="0">
              <a:buNone/>
              <a:defRPr sz="1600" b="1"/>
            </a:lvl5pPr>
            <a:lvl6pPr marL="2284011" indent="0">
              <a:buNone/>
              <a:defRPr sz="1600" b="1"/>
            </a:lvl6pPr>
            <a:lvl7pPr marL="2740817" indent="0">
              <a:buNone/>
              <a:defRPr sz="1600" b="1"/>
            </a:lvl7pPr>
            <a:lvl8pPr marL="3197614" indent="0">
              <a:buNone/>
              <a:defRPr sz="1600" b="1"/>
            </a:lvl8pPr>
            <a:lvl9pPr marL="36544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2829908"/>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0495210"/>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465399"/>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798" indent="0">
              <a:buNone/>
              <a:defRPr sz="1200"/>
            </a:lvl2pPr>
            <a:lvl3pPr marL="913603" indent="0">
              <a:buNone/>
              <a:defRPr sz="1000"/>
            </a:lvl3pPr>
            <a:lvl4pPr marL="1370410" indent="0">
              <a:buNone/>
              <a:defRPr sz="900"/>
            </a:lvl4pPr>
            <a:lvl5pPr marL="1827211" indent="0">
              <a:buNone/>
              <a:defRPr sz="900"/>
            </a:lvl5pPr>
            <a:lvl6pPr marL="2284011" indent="0">
              <a:buNone/>
              <a:defRPr sz="900"/>
            </a:lvl6pPr>
            <a:lvl7pPr marL="2740817" indent="0">
              <a:buNone/>
              <a:defRPr sz="900"/>
            </a:lvl7pPr>
            <a:lvl8pPr marL="3197614" indent="0">
              <a:buNone/>
              <a:defRPr sz="900"/>
            </a:lvl8pPr>
            <a:lvl9pPr marL="365442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063453"/>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98" indent="0">
              <a:buNone/>
              <a:defRPr sz="2800"/>
            </a:lvl2pPr>
            <a:lvl3pPr marL="913603" indent="0">
              <a:buNone/>
              <a:defRPr sz="2400"/>
            </a:lvl3pPr>
            <a:lvl4pPr marL="1370410" indent="0">
              <a:buNone/>
              <a:defRPr sz="2000"/>
            </a:lvl4pPr>
            <a:lvl5pPr marL="1827211" indent="0">
              <a:buNone/>
              <a:defRPr sz="2000"/>
            </a:lvl5pPr>
            <a:lvl6pPr marL="2284011" indent="0">
              <a:buNone/>
              <a:defRPr sz="2000"/>
            </a:lvl6pPr>
            <a:lvl7pPr marL="2740817" indent="0">
              <a:buNone/>
              <a:defRPr sz="2000"/>
            </a:lvl7pPr>
            <a:lvl8pPr marL="3197614" indent="0">
              <a:buNone/>
              <a:defRPr sz="2000"/>
            </a:lvl8pPr>
            <a:lvl9pPr marL="365442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98" indent="0">
              <a:buNone/>
              <a:defRPr sz="1200"/>
            </a:lvl2pPr>
            <a:lvl3pPr marL="913603" indent="0">
              <a:buNone/>
              <a:defRPr sz="1000"/>
            </a:lvl3pPr>
            <a:lvl4pPr marL="1370410" indent="0">
              <a:buNone/>
              <a:defRPr sz="900"/>
            </a:lvl4pPr>
            <a:lvl5pPr marL="1827211" indent="0">
              <a:buNone/>
              <a:defRPr sz="900"/>
            </a:lvl5pPr>
            <a:lvl6pPr marL="2284011" indent="0">
              <a:buNone/>
              <a:defRPr sz="900"/>
            </a:lvl6pPr>
            <a:lvl7pPr marL="2740817" indent="0">
              <a:buNone/>
              <a:defRPr sz="900"/>
            </a:lvl7pPr>
            <a:lvl8pPr marL="3197614" indent="0">
              <a:buNone/>
              <a:defRPr sz="900"/>
            </a:lvl8pPr>
            <a:lvl9pPr marL="365442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9548757"/>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7864425"/>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4379895"/>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6"/>
            <a:ext cx="6400354" cy="1752451"/>
          </a:xfrm>
        </p:spPr>
        <p:txBody>
          <a:bodyPr/>
          <a:lstStyle>
            <a:lvl1pPr marL="0" indent="0" algn="ctr">
              <a:buNone/>
              <a:defRPr/>
            </a:lvl1pPr>
            <a:lvl2pPr marL="321142" indent="0" algn="ctr">
              <a:buNone/>
              <a:defRPr/>
            </a:lvl2pPr>
            <a:lvl3pPr marL="642288" indent="0" algn="ctr">
              <a:buNone/>
              <a:defRPr/>
            </a:lvl3pPr>
            <a:lvl4pPr marL="963431" indent="0" algn="ctr">
              <a:buNone/>
              <a:defRPr/>
            </a:lvl4pPr>
            <a:lvl5pPr marL="1284579" indent="0" algn="ctr">
              <a:buNone/>
              <a:defRPr/>
            </a:lvl5pPr>
            <a:lvl6pPr marL="1605724" indent="0" algn="ctr">
              <a:buNone/>
              <a:defRPr/>
            </a:lvl6pPr>
            <a:lvl7pPr marL="1926868" indent="0" algn="ctr">
              <a:buNone/>
              <a:defRPr/>
            </a:lvl7pPr>
            <a:lvl8pPr marL="2248016" indent="0" algn="ctr">
              <a:buNone/>
              <a:defRPr/>
            </a:lvl8pPr>
            <a:lvl9pPr marL="256916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C337B3E-5984-AE49-8992-6CEE161CCF1D}"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051486816"/>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C7D8A52-8E6B-E641-9853-ACCDC0E5FB2F}"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400275172"/>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142" indent="0">
              <a:buNone/>
              <a:defRPr sz="1300"/>
            </a:lvl2pPr>
            <a:lvl3pPr marL="642288" indent="0">
              <a:buNone/>
              <a:defRPr sz="1100"/>
            </a:lvl3pPr>
            <a:lvl4pPr marL="963431" indent="0">
              <a:buNone/>
              <a:defRPr sz="1000"/>
            </a:lvl4pPr>
            <a:lvl5pPr marL="1284579" indent="0">
              <a:buNone/>
              <a:defRPr sz="1000"/>
            </a:lvl5pPr>
            <a:lvl6pPr marL="1605724" indent="0">
              <a:buNone/>
              <a:defRPr sz="1000"/>
            </a:lvl6pPr>
            <a:lvl7pPr marL="1926868" indent="0">
              <a:buNone/>
              <a:defRPr sz="1000"/>
            </a:lvl7pPr>
            <a:lvl8pPr marL="2248016" indent="0">
              <a:buNone/>
              <a:defRPr sz="1000"/>
            </a:lvl8pPr>
            <a:lvl9pPr marL="2569160" indent="0">
              <a:buNone/>
              <a:defRPr sz="10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30FD9891-E166-CB45-B292-A2CDE9B95EFC}"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705511882"/>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5919" y="1446628"/>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997" y="1446628"/>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75B337AE-4DE3-BD41-BF0F-32AD3D14196D}"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588858404"/>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142" indent="0">
              <a:buNone/>
              <a:defRPr sz="1400" b="1"/>
            </a:lvl2pPr>
            <a:lvl3pPr marL="642288" indent="0">
              <a:buNone/>
              <a:defRPr sz="1300" b="1"/>
            </a:lvl3pPr>
            <a:lvl4pPr marL="963431" indent="0">
              <a:buNone/>
              <a:defRPr sz="1100" b="1"/>
            </a:lvl4pPr>
            <a:lvl5pPr marL="1284579" indent="0">
              <a:buNone/>
              <a:defRPr sz="1100" b="1"/>
            </a:lvl5pPr>
            <a:lvl6pPr marL="1605724" indent="0">
              <a:buNone/>
              <a:defRPr sz="1100" b="1"/>
            </a:lvl6pPr>
            <a:lvl7pPr marL="1926868" indent="0">
              <a:buNone/>
              <a:defRPr sz="1100" b="1"/>
            </a:lvl7pPr>
            <a:lvl8pPr marL="2248016" indent="0">
              <a:buNone/>
              <a:defRPr sz="1100" b="1"/>
            </a:lvl8pPr>
            <a:lvl9pPr marL="256916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142" indent="0">
              <a:buNone/>
              <a:defRPr sz="1400" b="1"/>
            </a:lvl2pPr>
            <a:lvl3pPr marL="642288" indent="0">
              <a:buNone/>
              <a:defRPr sz="1300" b="1"/>
            </a:lvl3pPr>
            <a:lvl4pPr marL="963431" indent="0">
              <a:buNone/>
              <a:defRPr sz="1100" b="1"/>
            </a:lvl4pPr>
            <a:lvl5pPr marL="1284579" indent="0">
              <a:buNone/>
              <a:defRPr sz="1100" b="1"/>
            </a:lvl5pPr>
            <a:lvl6pPr marL="1605724" indent="0">
              <a:buNone/>
              <a:defRPr sz="1100" b="1"/>
            </a:lvl6pPr>
            <a:lvl7pPr marL="1926868" indent="0">
              <a:buNone/>
              <a:defRPr sz="1100" b="1"/>
            </a:lvl7pPr>
            <a:lvl8pPr marL="2248016" indent="0">
              <a:buNone/>
              <a:defRPr sz="1100" b="1"/>
            </a:lvl8pPr>
            <a:lvl9pPr marL="256916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36DE5110-9778-ED4E-B653-CBF28C1F469E}"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886373771"/>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4B02C88-826D-514C-8790-1832A55E08C2}"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262466674"/>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63F6C40-701F-494D-A566-0A799C16EA54}"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272284432"/>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6" y="273492"/>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6" y="1435448"/>
            <a:ext cx="3008189" cy="4690318"/>
          </a:xfrm>
        </p:spPr>
        <p:txBody>
          <a:bodyPr/>
          <a:lstStyle>
            <a:lvl1pPr marL="0" indent="0">
              <a:buNone/>
              <a:defRPr sz="1000"/>
            </a:lvl1pPr>
            <a:lvl2pPr marL="321142" indent="0">
              <a:buNone/>
              <a:defRPr sz="800"/>
            </a:lvl2pPr>
            <a:lvl3pPr marL="642288" indent="0">
              <a:buNone/>
              <a:defRPr sz="700"/>
            </a:lvl3pPr>
            <a:lvl4pPr marL="963431" indent="0">
              <a:buNone/>
              <a:defRPr sz="600"/>
            </a:lvl4pPr>
            <a:lvl5pPr marL="1284579" indent="0">
              <a:buNone/>
              <a:defRPr sz="600"/>
            </a:lvl5pPr>
            <a:lvl6pPr marL="1605724" indent="0">
              <a:buNone/>
              <a:defRPr sz="600"/>
            </a:lvl6pPr>
            <a:lvl7pPr marL="1926868" indent="0">
              <a:buNone/>
              <a:defRPr sz="600"/>
            </a:lvl7pPr>
            <a:lvl8pPr marL="2248016" indent="0">
              <a:buNone/>
              <a:defRPr sz="600"/>
            </a:lvl8pPr>
            <a:lvl9pPr marL="2569160"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AE19A17-E5A7-674E-A929-0000C1C46340}"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697346773"/>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4"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4" y="612800"/>
            <a:ext cx="5486177" cy="4114354"/>
          </a:xfrm>
        </p:spPr>
        <p:txBody>
          <a:bodyPr/>
          <a:lstStyle>
            <a:lvl1pPr marL="0" indent="0">
              <a:buNone/>
              <a:defRPr sz="2200"/>
            </a:lvl1pPr>
            <a:lvl2pPr marL="321142" indent="0">
              <a:buNone/>
              <a:defRPr sz="2000"/>
            </a:lvl2pPr>
            <a:lvl3pPr marL="642288" indent="0">
              <a:buNone/>
              <a:defRPr sz="1700"/>
            </a:lvl3pPr>
            <a:lvl4pPr marL="963431" indent="0">
              <a:buNone/>
              <a:defRPr sz="1400"/>
            </a:lvl4pPr>
            <a:lvl5pPr marL="1284579" indent="0">
              <a:buNone/>
              <a:defRPr sz="1400"/>
            </a:lvl5pPr>
            <a:lvl6pPr marL="1605724" indent="0">
              <a:buNone/>
              <a:defRPr sz="1400"/>
            </a:lvl6pPr>
            <a:lvl7pPr marL="1926868" indent="0">
              <a:buNone/>
              <a:defRPr sz="1400"/>
            </a:lvl7pPr>
            <a:lvl8pPr marL="2248016" indent="0">
              <a:buNone/>
              <a:defRPr sz="1400"/>
            </a:lvl8pPr>
            <a:lvl9pPr marL="2569160" indent="0">
              <a:buNone/>
              <a:defRPr sz="1400"/>
            </a:lvl9pPr>
          </a:lstStyle>
          <a:p>
            <a:pPr lvl="0"/>
            <a:endParaRPr lang="en-US" noProof="0">
              <a:sym typeface="Verdana" charset="0"/>
            </a:endParaRPr>
          </a:p>
        </p:txBody>
      </p:sp>
      <p:sp>
        <p:nvSpPr>
          <p:cNvPr id="4" name="Text Placeholder 3"/>
          <p:cNvSpPr>
            <a:spLocks noGrp="1"/>
          </p:cNvSpPr>
          <p:nvPr>
            <p:ph type="body" sz="half" idx="2"/>
          </p:nvPr>
        </p:nvSpPr>
        <p:spPr>
          <a:xfrm>
            <a:off x="1792654" y="5367860"/>
            <a:ext cx="5486177" cy="804788"/>
          </a:xfrm>
        </p:spPr>
        <p:txBody>
          <a:bodyPr/>
          <a:lstStyle>
            <a:lvl1pPr marL="0" indent="0">
              <a:buNone/>
              <a:defRPr sz="1000"/>
            </a:lvl1pPr>
            <a:lvl2pPr marL="321142" indent="0">
              <a:buNone/>
              <a:defRPr sz="800"/>
            </a:lvl2pPr>
            <a:lvl3pPr marL="642288" indent="0">
              <a:buNone/>
              <a:defRPr sz="700"/>
            </a:lvl3pPr>
            <a:lvl4pPr marL="963431" indent="0">
              <a:buNone/>
              <a:defRPr sz="600"/>
            </a:lvl4pPr>
            <a:lvl5pPr marL="1284579" indent="0">
              <a:buNone/>
              <a:defRPr sz="600"/>
            </a:lvl5pPr>
            <a:lvl6pPr marL="1605724" indent="0">
              <a:buNone/>
              <a:defRPr sz="600"/>
            </a:lvl6pPr>
            <a:lvl7pPr marL="1926868" indent="0">
              <a:buNone/>
              <a:defRPr sz="600"/>
            </a:lvl7pPr>
            <a:lvl8pPr marL="2248016" indent="0">
              <a:buNone/>
              <a:defRPr sz="600"/>
            </a:lvl8pPr>
            <a:lvl9pPr marL="2569160"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7949B5D-D932-584A-8473-B74749903F40}"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596187226"/>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75423AD-16A7-DD45-891E-7AEDA14463C7}"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690187008"/>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368" y="0"/>
            <a:ext cx="2001366"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5939" y="0"/>
            <a:ext cx="5900291"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CFDB7C8-A9EF-1241-B4B9-6B71675E4B6A}"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007781042"/>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0"/>
            <a:ext cx="6400354" cy="1752451"/>
          </a:xfrm>
        </p:spPr>
        <p:txBody>
          <a:bodyPr/>
          <a:lstStyle>
            <a:lvl1pPr marL="0" indent="0" algn="ctr">
              <a:buNone/>
              <a:defRPr/>
            </a:lvl1pPr>
            <a:lvl2pPr marL="321241" indent="0" algn="ctr">
              <a:buNone/>
              <a:defRPr/>
            </a:lvl2pPr>
            <a:lvl3pPr marL="642486" indent="0" algn="ctr">
              <a:buNone/>
              <a:defRPr/>
            </a:lvl3pPr>
            <a:lvl4pPr marL="963727" indent="0" algn="ctr">
              <a:buNone/>
              <a:defRPr/>
            </a:lvl4pPr>
            <a:lvl5pPr marL="1284973" indent="0" algn="ctr">
              <a:buNone/>
              <a:defRPr/>
            </a:lvl5pPr>
            <a:lvl6pPr marL="1606216" indent="0" algn="ctr">
              <a:buNone/>
              <a:defRPr/>
            </a:lvl6pPr>
            <a:lvl7pPr marL="1927460" indent="0" algn="ctr">
              <a:buNone/>
              <a:defRPr/>
            </a:lvl7pPr>
            <a:lvl8pPr marL="2248706" indent="0" algn="ctr">
              <a:buNone/>
              <a:defRPr/>
            </a:lvl8pPr>
            <a:lvl9pPr marL="2569949"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C337B3E-5984-AE49-8992-6CEE161CCF1D}"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996672253"/>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C7D8A52-8E6B-E641-9853-ACCDC0E5FB2F}"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303936142"/>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41" indent="0">
              <a:buNone/>
              <a:defRPr sz="1300"/>
            </a:lvl2pPr>
            <a:lvl3pPr marL="642486" indent="0">
              <a:buNone/>
              <a:defRPr sz="1100"/>
            </a:lvl3pPr>
            <a:lvl4pPr marL="963727" indent="0">
              <a:buNone/>
              <a:defRPr sz="1000"/>
            </a:lvl4pPr>
            <a:lvl5pPr marL="1284973" indent="0">
              <a:buNone/>
              <a:defRPr sz="1000"/>
            </a:lvl5pPr>
            <a:lvl6pPr marL="1606216" indent="0">
              <a:buNone/>
              <a:defRPr sz="1000"/>
            </a:lvl6pPr>
            <a:lvl7pPr marL="1927460" indent="0">
              <a:buNone/>
              <a:defRPr sz="1000"/>
            </a:lvl7pPr>
            <a:lvl8pPr marL="2248706" indent="0">
              <a:buNone/>
              <a:defRPr sz="1000"/>
            </a:lvl8pPr>
            <a:lvl9pPr marL="2569949" indent="0">
              <a:buNone/>
              <a:defRPr sz="10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30FD9891-E166-CB45-B292-A2CDE9B95EFC}"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1378887912"/>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5919" y="1446622"/>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997" y="1446622"/>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75B337AE-4DE3-BD41-BF0F-32AD3D14196D}"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856973864"/>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36DE5110-9778-ED4E-B653-CBF28C1F469E}"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854815335"/>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4B02C88-826D-514C-8790-1832A55E08C2}"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194504010"/>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63F6C40-701F-494D-A566-0A799C16EA54}"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136500063"/>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0" y="273486"/>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0" y="1435448"/>
            <a:ext cx="3008189" cy="469031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AE19A17-E5A7-674E-A929-0000C1C46340}"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210701118"/>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8"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8" y="612800"/>
            <a:ext cx="5486177" cy="4114354"/>
          </a:xfrm>
        </p:spPr>
        <p:txBody>
          <a:bodyPr/>
          <a:lstStyle>
            <a:lvl1pPr marL="0" indent="0">
              <a:buNone/>
              <a:defRPr sz="2200"/>
            </a:lvl1pPr>
            <a:lvl2pPr marL="321241" indent="0">
              <a:buNone/>
              <a:defRPr sz="2000"/>
            </a:lvl2pPr>
            <a:lvl3pPr marL="642486" indent="0">
              <a:buNone/>
              <a:defRPr sz="1700"/>
            </a:lvl3pPr>
            <a:lvl4pPr marL="963727" indent="0">
              <a:buNone/>
              <a:defRPr sz="1400"/>
            </a:lvl4pPr>
            <a:lvl5pPr marL="1284973" indent="0">
              <a:buNone/>
              <a:defRPr sz="1400"/>
            </a:lvl5pPr>
            <a:lvl6pPr marL="1606216" indent="0">
              <a:buNone/>
              <a:defRPr sz="1400"/>
            </a:lvl6pPr>
            <a:lvl7pPr marL="1927460" indent="0">
              <a:buNone/>
              <a:defRPr sz="1400"/>
            </a:lvl7pPr>
            <a:lvl8pPr marL="2248706" indent="0">
              <a:buNone/>
              <a:defRPr sz="1400"/>
            </a:lvl8pPr>
            <a:lvl9pPr marL="2569949" indent="0">
              <a:buNone/>
              <a:defRPr sz="1400"/>
            </a:lvl9pPr>
          </a:lstStyle>
          <a:p>
            <a:pPr lvl="0"/>
            <a:endParaRPr lang="en-US" noProof="0">
              <a:sym typeface="Verdana" charset="0"/>
            </a:endParaRPr>
          </a:p>
        </p:txBody>
      </p:sp>
      <p:sp>
        <p:nvSpPr>
          <p:cNvPr id="4" name="Text Placeholder 3"/>
          <p:cNvSpPr>
            <a:spLocks noGrp="1"/>
          </p:cNvSpPr>
          <p:nvPr>
            <p:ph type="body" sz="half" idx="2"/>
          </p:nvPr>
        </p:nvSpPr>
        <p:spPr>
          <a:xfrm>
            <a:off x="1792648" y="5367860"/>
            <a:ext cx="5486177" cy="80478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7949B5D-D932-584A-8473-B74749903F40}"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1788120360"/>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75423AD-16A7-DD45-891E-7AEDA14463C7}"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730879721"/>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368" y="0"/>
            <a:ext cx="2001366"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5933" y="0"/>
            <a:ext cx="5900291"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CFDB7C8-A9EF-1241-B4B9-6B71675E4B6A}"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1914599490"/>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1721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1"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48213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5460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22806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51486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062360"/>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7326300"/>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0447109"/>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8333362"/>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752411"/>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6666790"/>
      </p:ext>
    </p:extLst>
  </p:cSld>
  <p:clrMapOvr>
    <a:masterClrMapping/>
  </p:clrMapOvr>
  <p:transition xmlns:p14="http://schemas.microsoft.com/office/powerpoint/2010/main"/>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61070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547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7374518"/>
      </p:ext>
    </p:extLst>
  </p:cSld>
  <p:clrMapOvr>
    <a:masterClrMapping/>
  </p:clrMapOvr>
  <p:transition xmlns:p14="http://schemas.microsoft.com/office/powerpoint/2010/main"/>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6208893"/>
      </p:ext>
    </p:extLst>
  </p:cSld>
  <p:clrMapOvr>
    <a:masterClrMapping/>
  </p:clrMapOvr>
  <p:transition xmlns:p14="http://schemas.microsoft.com/office/powerpoint/2010/main"/>
</p:sldLayout>
</file>

<file path=ppt/slideLayouts/slideLayout3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3264104"/>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4364004"/>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6537768"/>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0414945"/>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5110046"/>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0767603"/>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8291102"/>
      </p:ext>
    </p:extLst>
  </p:cSld>
  <p:clrMapOvr>
    <a:masterClrMapping/>
  </p:clrMapOvr>
  <p:transition xmlns:p14="http://schemas.microsoft.com/office/powerpoint/2010/main"/>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smtClean="0"/>
              <a:t>Click to edit Master subtitle style</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FC008519-292D-0A40-9976-A94AD9283F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3572140"/>
      </p:ext>
    </p:extLst>
  </p:cSld>
  <p:clrMapOvr>
    <a:masterClrMapping/>
  </p:clrMapOvr>
  <p:transition xmlns:p14="http://schemas.microsoft.com/office/powerpoint/2010/main"/>
</p:sldLayout>
</file>

<file path=ppt/slideLayouts/slideLayout3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FCFED36-EB44-B944-AB60-DD571B456F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6477653"/>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D5FAB484-4C1F-C946-AE7A-37387125EA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6138918"/>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F1A0C5F-FA75-A445-94F4-D2DBFAF4A4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502840"/>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FAE94D5-7050-1D48-A9D9-D5A8102B6C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6342057"/>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CDC90C3D-C7B3-BC4E-A895-BE1678BCF1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4347195"/>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ACC1347B-3299-8C42-B619-CF8C9415AF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2123006"/>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C6E38CE-44EB-754A-906B-B1E88E4B52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2346038"/>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FFAD492-04A9-BC46-9D39-1B17943E1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4472811"/>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71C1966-97A4-6E46-8FC2-51FD654444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0384795"/>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DC4E275-A083-F64C-9B8F-41D7A2ADB7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2660761"/>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EEEAD62-1390-DA40-8B09-CB65E059EB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005380"/>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smtClean="0"/>
              <a:t>Click to edit Master subtitle style</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FC008519-292D-0A40-9976-A94AD9283F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4714242"/>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FCFED36-EB44-B944-AB60-DD571B456F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5498951"/>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D5FAB484-4C1F-C946-AE7A-37387125EA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6520353"/>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F1A0C5F-FA75-A445-94F4-D2DBFAF4A4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2323624"/>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FAE94D5-7050-1D48-A9D9-D5A8102B6C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1523208"/>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CDC90C3D-C7B3-BC4E-A895-BE1678BCF1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282575"/>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ACC1347B-3299-8C42-B619-CF8C9415AF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8474759"/>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C6E38CE-44EB-754A-906B-B1E88E4B52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2308859"/>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FFAD492-04A9-BC46-9D39-1B17943E1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8867972"/>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71C1966-97A4-6E46-8FC2-51FD654444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376432"/>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DC4E275-A083-F64C-9B8F-41D7A2ADB7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1340470"/>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EEEAD62-1390-DA40-8B09-CB65E059EB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5581984"/>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0935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76433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3074295"/>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784618"/>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013119"/>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5637928"/>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607738"/>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0525477"/>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1453761"/>
      </p:ext>
    </p:extLst>
  </p:cSld>
  <p:clrMapOvr>
    <a:masterClrMapping/>
  </p:clrMapOvr>
  <p:transition xmlns:p14="http://schemas.microsoft.com/office/powerpoint/2010/main"/>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9111991"/>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3500486"/>
      </p:ext>
    </p:extLst>
  </p:cSld>
  <p:clrMapOvr>
    <a:masterClrMapping/>
  </p:clrMapOvr>
  <p:transition xmlns:p14="http://schemas.microsoft.com/office/powerpoint/2010/main"/>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defTabSz="914165" fontAlgn="base">
              <a:spcBef>
                <a:spcPct val="0"/>
              </a:spcBef>
              <a:spcAft>
                <a:spcPct val="0"/>
              </a:spcAft>
              <a:defRPr/>
            </a:pPr>
            <a:r>
              <a:rPr lang="en-US" smtClean="0"/>
              <a:t>Efficient Runahead Execution</a:t>
            </a:r>
            <a:endParaRPr lang="en-US"/>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686862522"/>
      </p:ext>
    </p:extLst>
  </p:cSld>
  <p:clrMapOvr>
    <a:masterClrMapping/>
  </p:clrMapOvr>
  <p:transition xmlns:p14="http://schemas.microsoft.com/office/powerpoint/2010/main"/>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8"/>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2632629373"/>
      </p:ext>
    </p:extLst>
  </p:cSld>
  <p:clrMapOvr>
    <a:masterClrMapping/>
  </p:clrMapOvr>
  <p:transition xmlns:p14="http://schemas.microsoft.com/office/powerpoint/2010/main"/>
</p:sldLayout>
</file>

<file path=ppt/slideLayouts/slideLayout3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4182995774"/>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1518771472"/>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4246447753"/>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804037020"/>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3533771047"/>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3645989054"/>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1241077072"/>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711378946"/>
      </p:ext>
    </p:extLst>
  </p:cSld>
  <p:clrMapOvr>
    <a:masterClrMapping/>
  </p:clrMapOvr>
  <p:transition xmlns:p14="http://schemas.microsoft.com/office/powerpoint/2010/main"/>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3293726623"/>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3826894990"/>
      </p:ext>
    </p:extLst>
  </p:cSld>
  <p:clrMapOvr>
    <a:masterClrMapping/>
  </p:clrMapOvr>
  <p:transition xmlns:p14="http://schemas.microsoft.com/office/powerpoint/2010/main"/>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01156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87571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6296258"/>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436497"/>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1473567"/>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7215879"/>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662884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0287159"/>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8282168"/>
      </p:ext>
    </p:extLst>
  </p:cSld>
  <p:clrMapOvr>
    <a:masterClrMapping/>
  </p:clrMapOvr>
  <p:transition xmlns:p14="http://schemas.microsoft.com/office/powerpoint/2010/main"/>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667311"/>
      </p:ext>
    </p:extLst>
  </p:cSld>
  <p:clrMapOvr>
    <a:masterClrMapping/>
  </p:clrMapOvr>
  <p:transition xmlns:p14="http://schemas.microsoft.com/office/powerpoint/2010/main"/>
</p:sldLayout>
</file>

<file path=ppt/slideLayouts/slideLayout4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4050893"/>
      </p:ext>
    </p:extLst>
  </p:cSld>
  <p:clrMapOvr>
    <a:masterClrMapping/>
  </p:clrMapOvr>
  <p:transition xmlns:p14="http://schemas.microsoft.com/office/powerpoint/2010/main"/>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5348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36303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4173459"/>
      </p:ext>
    </p:extLst>
  </p:cSld>
  <p:clrMapOvr>
    <a:masterClrMapping/>
  </p:clrMapOvr>
  <p:transition xmlns:p14="http://schemas.microsoft.com/office/powerpoint/2010/main"/>
</p:sldLayout>
</file>

<file path=ppt/slideLayouts/slideLayout4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35081"/>
      </p:ext>
    </p:extLst>
  </p:cSld>
  <p:clrMapOvr>
    <a:masterClrMapping/>
  </p:clrMapOvr>
  <p:transition xmlns:p14="http://schemas.microsoft.com/office/powerpoint/2010/main"/>
</p:sldLayout>
</file>

<file path=ppt/slideLayouts/slideLayout4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5726094"/>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2622746"/>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2334824"/>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029748"/>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045756"/>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0062955"/>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307861"/>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Freeform 10"/>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a:lstStyle/>
          <a:p>
            <a:pPr defTabSz="914400">
              <a:defRPr/>
            </a:pPr>
            <a:endParaRPr lang="en-US" kern="0">
              <a:solidFill>
                <a:sysClr val="windowText" lastClr="000000"/>
              </a:solidFill>
              <a:latin typeface="Calisto MT"/>
            </a:endParaRPr>
          </a:p>
        </p:txBody>
      </p:sp>
      <p:sp>
        <p:nvSpPr>
          <p:cNvPr id="12" name="Line 8"/>
          <p:cNvSpPr>
            <a:spLocks noChangeShapeType="1"/>
          </p:cNvSpPr>
          <p:nvPr/>
        </p:nvSpPr>
        <p:spPr bwMode="auto">
          <a:xfrm>
            <a:off x="457200" y="3371850"/>
            <a:ext cx="8229600" cy="0"/>
          </a:xfrm>
          <a:prstGeom prst="line">
            <a:avLst/>
          </a:prstGeom>
          <a:noFill/>
          <a:ln w="19050">
            <a:solidFill>
              <a:srgbClr val="CC9900"/>
            </a:solidFill>
            <a:round/>
            <a:headEnd/>
            <a:tailEnd/>
          </a:ln>
          <a:effectLst/>
        </p:spPr>
        <p:txBody>
          <a:bodyPr/>
          <a:lstStyle/>
          <a:p>
            <a:pPr defTabSz="914400">
              <a:defRPr/>
            </a:pPr>
            <a:endParaRPr lang="en-US" kern="0">
              <a:solidFill>
                <a:sysClr val="windowText" lastClr="000000"/>
              </a:solidFill>
              <a:latin typeface="Calisto MT"/>
            </a:endParaRPr>
          </a:p>
        </p:txBody>
      </p:sp>
    </p:spTree>
    <p:extLst>
      <p:ext uri="{BB962C8B-B14F-4D97-AF65-F5344CB8AC3E}">
        <p14:creationId xmlns:p14="http://schemas.microsoft.com/office/powerpoint/2010/main" val="273084812"/>
      </p:ext>
    </p:extLst>
  </p:cSld>
  <p:clrMapOvr>
    <a:masterClrMapping/>
  </p:clrMapOvr>
  <p:timing>
    <p:tnLst>
      <p:par>
        <p:cTn xmlns:p14="http://schemas.microsoft.com/office/powerpoint/2010/mai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defTabSz="457200"/>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defTabSz="457200">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defTabSz="457200">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9" name="Rectangle 6"/>
          <p:cNvSpPr>
            <a:spLocks noGrp="1" noChangeArrowheads="1"/>
          </p:cNvSpPr>
          <p:nvPr>
            <p:ph type="sldNum" sz="quarter" idx="12"/>
          </p:nvPr>
        </p:nvSpPr>
        <p:spPr>
          <a:xfrm>
            <a:off x="6553200" y="6243638"/>
            <a:ext cx="2133600" cy="457200"/>
          </a:xfrm>
          <a:prstGeom prst="rect">
            <a:avLst/>
          </a:prstGeom>
        </p:spPr>
        <p:txBody>
          <a:bodyPr/>
          <a:lstStyle>
            <a:lvl1pPr>
              <a:defRPr sz="1200"/>
            </a:lvl1pPr>
          </a:lstStyle>
          <a:p>
            <a:fld id="{7341D3D9-3FE8-4025-BF66-8DAB1ABB951F}"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32619180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323594FA-E141-4234-AE05-360401972BE7}"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24943675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C7AC7BA1-BEA2-40AF-9056-44DC8C985687}"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27019373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6"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94D2BBBE-2A44-4D16-8758-0239282DCC58}"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25027400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8"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D5FD5635-BCCD-45D2-B61E-320731E13B17}" type="slidenum">
              <a:rPr lang="en-US" altLang="en-US">
                <a:solidFill>
                  <a:srgbClr val="000000">
                    <a:tint val="75000"/>
                  </a:srgbClr>
                </a:solidFill>
                <a:latin typeface="Tahoma"/>
              </a:rPr>
              <a:pPr/>
              <a:t>‹#›</a:t>
            </a:fld>
            <a:endParaRPr lang="en-US" altLang="en-US" dirty="0">
              <a:solidFill>
                <a:srgbClr val="000000">
                  <a:tint val="75000"/>
                </a:srgbClr>
              </a:solidFill>
              <a:latin typeface="Tahoma"/>
            </a:endParaRPr>
          </a:p>
        </p:txBody>
      </p:sp>
    </p:spTree>
    <p:extLst>
      <p:ext uri="{BB962C8B-B14F-4D97-AF65-F5344CB8AC3E}">
        <p14:creationId xmlns:p14="http://schemas.microsoft.com/office/powerpoint/2010/main" val="1426990168"/>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4"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018A7077-2B78-4FB5-8F56-24239751AEF0}"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32527826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3"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6E86574E-FA2E-425B-A84C-39F9592E9ECB}"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1614651532"/>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6"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9148CFD0-6DDB-45F0-A989-9F5CE648BC1E}"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4837759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6"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9E97B092-8552-4BA4-B0E1-CE51B98A2A2D}"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19367358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F44DDA66-0DFC-412A-A4B0-EFE91F0913E7}"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42571458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4D1F9A79-97CD-456A-8962-B51E5744B9CD}"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7212749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defTabSz="914400"/>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defTabSz="914400">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defTabSz="914400">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defTabSz="914400"/>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46810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8366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1206865"/>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4474439"/>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1222472"/>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082685"/>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432398"/>
      </p:ext>
    </p:extLst>
  </p:cSld>
  <p:clrMapOvr>
    <a:masterClrMapping/>
  </p:clrMapOvr>
  <p:transition xmlns:p14="http://schemas.microsoft.com/office/powerpoint/2010/main"/>
</p:sldLayout>
</file>

<file path=ppt/slideLayouts/slideLayout4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119754"/>
      </p:ext>
    </p:extLst>
  </p:cSld>
  <p:clrMapOvr>
    <a:masterClrMapping/>
  </p:clrMapOvr>
  <p:transition xmlns:p14="http://schemas.microsoft.com/office/powerpoint/2010/main"/>
</p:sldLayout>
</file>

<file path=ppt/slideLayouts/slideLayout4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8693478"/>
      </p:ext>
    </p:extLst>
  </p:cSld>
  <p:clrMapOvr>
    <a:masterClrMapping/>
  </p:clrMapOvr>
  <p:transition xmlns:p14="http://schemas.microsoft.com/office/powerpoint/2010/main"/>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5481233"/>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1368920"/>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defTabSz="914400"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53EC4547-E2B1-9B4F-845F-F274F3C623A5}" type="slidenum">
              <a:rPr lang="en-US"/>
              <a:pPr>
                <a:defRPr/>
              </a:pPr>
              <a:t>‹#›</a:t>
            </a:fld>
            <a:endParaRPr lang="en-US"/>
          </a:p>
        </p:txBody>
      </p:sp>
    </p:spTree>
    <p:extLst>
      <p:ext uri="{BB962C8B-B14F-4D97-AF65-F5344CB8AC3E}">
        <p14:creationId xmlns:p14="http://schemas.microsoft.com/office/powerpoint/2010/main" val="129290775"/>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6BB4180-6920-9C42-9DA1-4829E0437063}" type="slidenum">
              <a:rPr lang="en-US"/>
              <a:pPr>
                <a:defRPr/>
              </a:pPr>
              <a:t>‹#›</a:t>
            </a:fld>
            <a:endParaRPr lang="en-US"/>
          </a:p>
        </p:txBody>
      </p:sp>
    </p:spTree>
    <p:extLst>
      <p:ext uri="{BB962C8B-B14F-4D97-AF65-F5344CB8AC3E}">
        <p14:creationId xmlns:p14="http://schemas.microsoft.com/office/powerpoint/2010/main" val="1588574"/>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4330D3C-7D80-0940-9C38-883CA56758D1}" type="slidenum">
              <a:rPr lang="en-US"/>
              <a:pPr>
                <a:defRPr/>
              </a:pPr>
              <a:t>‹#›</a:t>
            </a:fld>
            <a:endParaRPr lang="en-US"/>
          </a:p>
        </p:txBody>
      </p:sp>
    </p:spTree>
    <p:extLst>
      <p:ext uri="{BB962C8B-B14F-4D97-AF65-F5344CB8AC3E}">
        <p14:creationId xmlns:p14="http://schemas.microsoft.com/office/powerpoint/2010/main" val="2236192972"/>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649F32B-3CEF-984C-BBF2-963F764B3663}" type="slidenum">
              <a:rPr lang="en-US"/>
              <a:pPr>
                <a:defRPr/>
              </a:pPr>
              <a:t>‹#›</a:t>
            </a:fld>
            <a:endParaRPr lang="en-US"/>
          </a:p>
        </p:txBody>
      </p:sp>
    </p:spTree>
    <p:extLst>
      <p:ext uri="{BB962C8B-B14F-4D97-AF65-F5344CB8AC3E}">
        <p14:creationId xmlns:p14="http://schemas.microsoft.com/office/powerpoint/2010/main" val="2122701733"/>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68434898-7376-D942-82A4-9987F9AC7C42}" type="slidenum">
              <a:rPr lang="en-US"/>
              <a:pPr>
                <a:defRPr/>
              </a:pPr>
              <a:t>‹#›</a:t>
            </a:fld>
            <a:endParaRPr lang="en-US"/>
          </a:p>
        </p:txBody>
      </p:sp>
    </p:spTree>
    <p:extLst>
      <p:ext uri="{BB962C8B-B14F-4D97-AF65-F5344CB8AC3E}">
        <p14:creationId xmlns:p14="http://schemas.microsoft.com/office/powerpoint/2010/main" val="16890017"/>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DAE4D29-6AD3-F447-89DA-A4F13DC75D38}" type="slidenum">
              <a:rPr lang="en-US"/>
              <a:pPr>
                <a:defRPr/>
              </a:pPr>
              <a:t>‹#›</a:t>
            </a:fld>
            <a:endParaRPr lang="en-US"/>
          </a:p>
        </p:txBody>
      </p:sp>
    </p:spTree>
    <p:extLst>
      <p:ext uri="{BB962C8B-B14F-4D97-AF65-F5344CB8AC3E}">
        <p14:creationId xmlns:p14="http://schemas.microsoft.com/office/powerpoint/2010/main" val="768595487"/>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5C9A4055-98B6-5F49-80DA-F6F7DEF7F674}" type="slidenum">
              <a:rPr lang="en-US"/>
              <a:pPr>
                <a:defRPr/>
              </a:pPr>
              <a:t>‹#›</a:t>
            </a:fld>
            <a:endParaRPr lang="en-US"/>
          </a:p>
        </p:txBody>
      </p:sp>
    </p:spTree>
    <p:extLst>
      <p:ext uri="{BB962C8B-B14F-4D97-AF65-F5344CB8AC3E}">
        <p14:creationId xmlns:p14="http://schemas.microsoft.com/office/powerpoint/2010/main" val="4001654777"/>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C89ECD9-3D5F-7F4F-998D-56B78CDEA664}" type="slidenum">
              <a:rPr lang="en-US"/>
              <a:pPr>
                <a:defRPr/>
              </a:pPr>
              <a:t>‹#›</a:t>
            </a:fld>
            <a:endParaRPr lang="en-US"/>
          </a:p>
        </p:txBody>
      </p:sp>
    </p:spTree>
    <p:extLst>
      <p:ext uri="{BB962C8B-B14F-4D97-AF65-F5344CB8AC3E}">
        <p14:creationId xmlns:p14="http://schemas.microsoft.com/office/powerpoint/2010/main" val="1688373841"/>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FA65131-7DE5-1D4D-A3CF-3D0607171E1C}" type="slidenum">
              <a:rPr lang="en-US"/>
              <a:pPr>
                <a:defRPr/>
              </a:pPr>
              <a:t>‹#›</a:t>
            </a:fld>
            <a:endParaRPr lang="en-US"/>
          </a:p>
        </p:txBody>
      </p:sp>
    </p:spTree>
    <p:extLst>
      <p:ext uri="{BB962C8B-B14F-4D97-AF65-F5344CB8AC3E}">
        <p14:creationId xmlns:p14="http://schemas.microsoft.com/office/powerpoint/2010/main" val="3894769633"/>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C0B6F9A-1324-4947-8B68-D47C27442892}" type="slidenum">
              <a:rPr lang="en-US"/>
              <a:pPr>
                <a:defRPr/>
              </a:pPr>
              <a:t>‹#›</a:t>
            </a:fld>
            <a:endParaRPr lang="en-US"/>
          </a:p>
        </p:txBody>
      </p:sp>
    </p:spTree>
    <p:extLst>
      <p:ext uri="{BB962C8B-B14F-4D97-AF65-F5344CB8AC3E}">
        <p14:creationId xmlns:p14="http://schemas.microsoft.com/office/powerpoint/2010/main" val="2699830920"/>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A0D1EA7-F64C-644A-BE34-B5A402A870E5}" type="slidenum">
              <a:rPr lang="en-US"/>
              <a:pPr>
                <a:defRPr/>
              </a:pPr>
              <a:t>‹#›</a:t>
            </a:fld>
            <a:endParaRPr lang="en-US"/>
          </a:p>
        </p:txBody>
      </p:sp>
    </p:spTree>
    <p:extLst>
      <p:ext uri="{BB962C8B-B14F-4D97-AF65-F5344CB8AC3E}">
        <p14:creationId xmlns:p14="http://schemas.microsoft.com/office/powerpoint/2010/main" val="2682974706"/>
      </p:ext>
    </p:extLst>
  </p:cSld>
  <p:clrMapOvr>
    <a:masterClrMapping/>
  </p:clrMapOvr>
  <p:transition xmlns:p14="http://schemas.microsoft.com/office/powerpoint/2010/main"/>
</p:sldLayout>
</file>

<file path=ppt/slideLayouts/slideLayout44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E6C4A1C-A8E8-3C42-88AB-792537E5FFC6}" type="slidenum">
              <a:rPr lang="en-US"/>
              <a:pPr>
                <a:defRPr/>
              </a:pPr>
              <a:t>‹#›</a:t>
            </a:fld>
            <a:endParaRPr lang="en-US"/>
          </a:p>
        </p:txBody>
      </p:sp>
    </p:spTree>
    <p:extLst>
      <p:ext uri="{BB962C8B-B14F-4D97-AF65-F5344CB8AC3E}">
        <p14:creationId xmlns:p14="http://schemas.microsoft.com/office/powerpoint/2010/main" val="1647479649"/>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98845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35300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4934947"/>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512268"/>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2150593"/>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036754"/>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9294045"/>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8519671"/>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3594934"/>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1668753"/>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6638683"/>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defTabSz="914259"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2651039517"/>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8"/>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4286930793"/>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2876656774"/>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614462290"/>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1703981032"/>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3878114160"/>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655445966"/>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2619656413"/>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1911398362"/>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3918494332"/>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4001123145"/>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2440735930"/>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1"/>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650" indent="-325305">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5" y="1941516"/>
            <a:ext cx="5009103" cy="1752600"/>
          </a:xfrm>
          <a:prstGeom prst="rect">
            <a:avLst/>
          </a:prstGeom>
        </p:spPr>
        <p:txBody>
          <a:bodyPr lIns="91402" tIns="45702" rIns="91402" bIns="45702"/>
          <a:lstStyle>
            <a:lvl1pPr marL="0" indent="0" algn="l">
              <a:buNone/>
              <a:defRPr sz="2800">
                <a:solidFill>
                  <a:schemeClr val="accent1"/>
                </a:solidFill>
                <a:latin typeface="Aria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lIns="91402" tIns="45702" rIns="91402" bIns="45702" rtlCol="0" anchor="ctr"/>
          <a:lstStyle/>
          <a:p>
            <a:pPr algn="ctr" defTabSz="457011"/>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9"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1"/>
            <a:ext cx="8229600" cy="5046663"/>
          </a:xfrm>
          <a:prstGeom prst="rect">
            <a:avLst/>
          </a:prstGeom>
        </p:spPr>
        <p:txBody>
          <a:bodyPr lIns="91402" tIns="45702" rIns="91402" bIns="45702"/>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37"/>
            <a:ext cx="8229600" cy="4441371"/>
          </a:xfrm>
          <a:prstGeom prst="rect">
            <a:avLst/>
          </a:prstGeom>
        </p:spPr>
        <p:txBody>
          <a:bodyPr lIns="91402" tIns="45702" rIns="91402" bIns="45702">
            <a:normAutofit/>
          </a:bodyPr>
          <a:lstStyle>
            <a:lvl1pPr marL="0" indent="0" algn="l">
              <a:buNone/>
              <a:defRPr sz="2800">
                <a:solidFill>
                  <a:schemeClr val="accent2"/>
                </a:solidFill>
                <a:latin typeface="Aria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1"/>
            <a:ext cx="4038600" cy="5046663"/>
          </a:xfrm>
          <a:prstGeom prst="rect">
            <a:avLst/>
          </a:prstGeom>
        </p:spPr>
        <p:txBody>
          <a:bodyPr lIns="91402" tIns="45702" rIns="91402" bIns="45702"/>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46"/>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1"/>
            <a:ext cx="4038600" cy="5046663"/>
          </a:xfrm>
          <a:prstGeom prst="rect">
            <a:avLst/>
          </a:prstGeom>
        </p:spPr>
        <p:txBody>
          <a:bodyPr lIns="91402" tIns="45702" rIns="91402" bIns="45702"/>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22"/>
            <a:ext cx="4040188" cy="1004661"/>
          </a:xfrm>
          <a:prstGeom prst="rect">
            <a:avLst/>
          </a:prstGeom>
        </p:spPr>
        <p:txBody>
          <a:bodyPr lIns="91402" tIns="45702" rIns="91402" bIns="45702" anchor="t"/>
          <a:lstStyle>
            <a:lvl1pPr marL="0" indent="0">
              <a:buNone/>
              <a:defRPr sz="2400" b="0">
                <a:solidFill>
                  <a:srgbClr val="606060"/>
                </a:solidFill>
                <a:latin typeface="Arial"/>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6" y="1170222"/>
            <a:ext cx="4041775" cy="1004661"/>
          </a:xfrm>
          <a:prstGeom prst="rect">
            <a:avLst/>
          </a:prstGeom>
        </p:spPr>
        <p:txBody>
          <a:bodyPr lIns="91402" tIns="45702" rIns="91402" bIns="45702" anchor="t"/>
          <a:lstStyle>
            <a:lvl1pPr marL="0" indent="0">
              <a:buNone/>
              <a:defRPr sz="2400" b="0">
                <a:solidFill>
                  <a:srgbClr val="606060"/>
                </a:solidFill>
                <a:latin typeface="Arial"/>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lIns="91402" tIns="45702" rIns="91402" bIns="45702"/>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lIns="91402" tIns="45702" rIns="91402" bIns="45702"/>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02" tIns="45702" rIns="91402" bIns="45702" rtlCol="0" anchor="ctr"/>
          <a:lstStyle/>
          <a:p>
            <a:pPr algn="ctr" defTabSz="457011"/>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02" tIns="45702" rIns="91402" bIns="45702" rtlCol="0" anchor="ctr"/>
          <a:lstStyle/>
          <a:p>
            <a:pPr algn="ctr" defTabSz="457011"/>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lIns="91402" tIns="45702" rIns="91402" bIns="45702"/>
          <a:lstStyle>
            <a:lvl1pPr marL="0" indent="0">
              <a:buNone/>
              <a:defRPr sz="3200">
                <a:latin typeface="Arial"/>
              </a:defRPr>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lIns="91402" tIns="45702" rIns="91402" bIns="45702"/>
          <a:lstStyle>
            <a:lvl1pPr marL="0" indent="0">
              <a:buNone/>
              <a:defRPr sz="1400">
                <a:latin typeface="Arial"/>
              </a:defRPr>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46"/>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51"/>
            <a:ext cx="8229600" cy="4525963"/>
          </a:xfrm>
          <a:prstGeom prst="rect">
            <a:avLst/>
          </a:prstGeom>
        </p:spPr>
        <p:txBody>
          <a:bodyPr vert="horz" lIns="91402" tIns="45702" rIns="91402" bIns="45702" rtlCol="0">
            <a:normAutofit/>
          </a:bodyPr>
          <a:lstStyle>
            <a:lvl1pPr marL="342761" marR="0" indent="-342761" algn="l" defTabSz="457011"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761" marR="0" lvl="0" indent="-342761" algn="l" defTabSz="457011"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646" marR="0" lvl="1" indent="-285632" algn="l" defTabSz="457011"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2530" marR="0" lvl="2" indent="-228505" algn="l" defTabSz="457011"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46"/>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51"/>
            <a:ext cx="8229600" cy="4525963"/>
          </a:xfrm>
          <a:prstGeom prst="rect">
            <a:avLst/>
          </a:prstGeom>
        </p:spPr>
        <p:txBody>
          <a:bodyPr vert="horz" lIns="91402" tIns="45702" rIns="91402" bIns="45702" rtlCol="0">
            <a:normAutofit/>
          </a:bodyPr>
          <a:lstStyle>
            <a:lvl1pPr marL="342761" marR="0" indent="-342761" algn="l" defTabSz="457011"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761" marR="0" lvl="0" indent="-342761" algn="l" defTabSz="457011"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646" marR="0" lvl="1" indent="-285632" algn="l" defTabSz="457011"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2530" marR="0" lvl="2" indent="-228505" algn="l" defTabSz="457011"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37"/>
            <a:ext cx="8229600" cy="4441371"/>
          </a:xfrm>
          <a:prstGeom prst="rect">
            <a:avLst/>
          </a:prstGeom>
        </p:spPr>
        <p:txBody>
          <a:bodyPr lIns="91402" tIns="45702" rIns="91402" bIns="45702">
            <a:normAutofit/>
          </a:bodyPr>
          <a:lstStyle>
            <a:lvl1pPr marL="0" indent="0" algn="l">
              <a:buNone/>
              <a:defRPr sz="2400">
                <a:solidFill>
                  <a:schemeClr val="accent2"/>
                </a:solidFill>
                <a:latin typeface="Arial"/>
                <a:cs typeface="Aria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46"/>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slideLayout" Target="../slideLayouts/slideLayout100.xml"/><Relationship Id="rId13" Type="http://schemas.openxmlformats.org/officeDocument/2006/relationships/slideLayout" Target="../slideLayouts/slideLayout101.xml"/><Relationship Id="rId14" Type="http://schemas.openxmlformats.org/officeDocument/2006/relationships/slideLayout" Target="../slideLayouts/slideLayout102.xml"/><Relationship Id="rId15" Type="http://schemas.openxmlformats.org/officeDocument/2006/relationships/theme" Target="../theme/theme10.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theme" Target="../theme/theme15.xml"/><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8.xml"/><Relationship Id="rId12" Type="http://schemas.openxmlformats.org/officeDocument/2006/relationships/theme" Target="../theme/theme16.xml"/><Relationship Id="rId1" Type="http://schemas.openxmlformats.org/officeDocument/2006/relationships/slideLayout" Target="../slideLayouts/slideLayout158.xml"/><Relationship Id="rId2" Type="http://schemas.openxmlformats.org/officeDocument/2006/relationships/slideLayout" Target="../slideLayouts/slideLayout159.xml"/><Relationship Id="rId3" Type="http://schemas.openxmlformats.org/officeDocument/2006/relationships/slideLayout" Target="../slideLayouts/slideLayout160.xml"/><Relationship Id="rId4" Type="http://schemas.openxmlformats.org/officeDocument/2006/relationships/slideLayout" Target="../slideLayouts/slideLayout161.xml"/><Relationship Id="rId5" Type="http://schemas.openxmlformats.org/officeDocument/2006/relationships/slideLayout" Target="../slideLayouts/slideLayout162.xml"/><Relationship Id="rId6" Type="http://schemas.openxmlformats.org/officeDocument/2006/relationships/slideLayout" Target="../slideLayouts/slideLayout163.xml"/><Relationship Id="rId7" Type="http://schemas.openxmlformats.org/officeDocument/2006/relationships/slideLayout" Target="../slideLayouts/slideLayout164.xml"/><Relationship Id="rId8" Type="http://schemas.openxmlformats.org/officeDocument/2006/relationships/slideLayout" Target="../slideLayouts/slideLayout165.xml"/><Relationship Id="rId9" Type="http://schemas.openxmlformats.org/officeDocument/2006/relationships/slideLayout" Target="../slideLayouts/slideLayout166.xml"/><Relationship Id="rId10" Type="http://schemas.openxmlformats.org/officeDocument/2006/relationships/slideLayout" Target="../slideLayouts/slideLayout167.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79.xml"/><Relationship Id="rId12" Type="http://schemas.openxmlformats.org/officeDocument/2006/relationships/theme" Target="../theme/theme17.xml"/><Relationship Id="rId1" Type="http://schemas.openxmlformats.org/officeDocument/2006/relationships/slideLayout" Target="../slideLayouts/slideLayout169.xml"/><Relationship Id="rId2" Type="http://schemas.openxmlformats.org/officeDocument/2006/relationships/slideLayout" Target="../slideLayouts/slideLayout170.xml"/><Relationship Id="rId3" Type="http://schemas.openxmlformats.org/officeDocument/2006/relationships/slideLayout" Target="../slideLayouts/slideLayout171.xml"/><Relationship Id="rId4" Type="http://schemas.openxmlformats.org/officeDocument/2006/relationships/slideLayout" Target="../slideLayouts/slideLayout172.xml"/><Relationship Id="rId5" Type="http://schemas.openxmlformats.org/officeDocument/2006/relationships/slideLayout" Target="../slideLayouts/slideLayout173.xml"/><Relationship Id="rId6" Type="http://schemas.openxmlformats.org/officeDocument/2006/relationships/slideLayout" Target="../slideLayouts/slideLayout174.xml"/><Relationship Id="rId7" Type="http://schemas.openxmlformats.org/officeDocument/2006/relationships/slideLayout" Target="../slideLayouts/slideLayout175.xml"/><Relationship Id="rId8" Type="http://schemas.openxmlformats.org/officeDocument/2006/relationships/slideLayout" Target="../slideLayouts/slideLayout176.xml"/><Relationship Id="rId9" Type="http://schemas.openxmlformats.org/officeDocument/2006/relationships/slideLayout" Target="../slideLayouts/slideLayout177.xml"/><Relationship Id="rId10" Type="http://schemas.openxmlformats.org/officeDocument/2006/relationships/slideLayout" Target="../slideLayouts/slideLayout178.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0.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0.xml"/><Relationship Id="rId2" Type="http://schemas.openxmlformats.org/officeDocument/2006/relationships/slideLayout" Target="../slideLayouts/slideLayout181.xml"/><Relationship Id="rId3" Type="http://schemas.openxmlformats.org/officeDocument/2006/relationships/slideLayout" Target="../slideLayouts/slideLayout182.xml"/><Relationship Id="rId4" Type="http://schemas.openxmlformats.org/officeDocument/2006/relationships/slideLayout" Target="../slideLayouts/slideLayout183.xml"/><Relationship Id="rId5" Type="http://schemas.openxmlformats.org/officeDocument/2006/relationships/slideLayout" Target="../slideLayouts/slideLayout184.xml"/><Relationship Id="rId6" Type="http://schemas.openxmlformats.org/officeDocument/2006/relationships/slideLayout" Target="../slideLayouts/slideLayout185.xml"/><Relationship Id="rId7" Type="http://schemas.openxmlformats.org/officeDocument/2006/relationships/slideLayout" Target="../slideLayouts/slideLayout186.xml"/><Relationship Id="rId8" Type="http://schemas.openxmlformats.org/officeDocument/2006/relationships/slideLayout" Target="../slideLayouts/slideLayout187.xml"/><Relationship Id="rId9" Type="http://schemas.openxmlformats.org/officeDocument/2006/relationships/slideLayout" Target="../slideLayouts/slideLayout188.xml"/><Relationship Id="rId10" Type="http://schemas.openxmlformats.org/officeDocument/2006/relationships/slideLayout" Target="../slideLayouts/slideLayout189.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1.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1.xml"/><Relationship Id="rId2" Type="http://schemas.openxmlformats.org/officeDocument/2006/relationships/slideLayout" Target="../slideLayouts/slideLayout192.xml"/><Relationship Id="rId3" Type="http://schemas.openxmlformats.org/officeDocument/2006/relationships/slideLayout" Target="../slideLayouts/slideLayout193.xml"/><Relationship Id="rId4" Type="http://schemas.openxmlformats.org/officeDocument/2006/relationships/slideLayout" Target="../slideLayouts/slideLayout194.xml"/><Relationship Id="rId5" Type="http://schemas.openxmlformats.org/officeDocument/2006/relationships/slideLayout" Target="../slideLayouts/slideLayout195.xml"/><Relationship Id="rId6" Type="http://schemas.openxmlformats.org/officeDocument/2006/relationships/slideLayout" Target="../slideLayouts/slideLayout196.xml"/><Relationship Id="rId7" Type="http://schemas.openxmlformats.org/officeDocument/2006/relationships/slideLayout" Target="../slideLayouts/slideLayout197.xml"/><Relationship Id="rId8" Type="http://schemas.openxmlformats.org/officeDocument/2006/relationships/slideLayout" Target="../slideLayouts/slideLayout198.xml"/><Relationship Id="rId9" Type="http://schemas.openxmlformats.org/officeDocument/2006/relationships/slideLayout" Target="../slideLayouts/slideLayout199.xml"/><Relationship Id="rId10"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2.xml"/><Relationship Id="rId12" Type="http://schemas.openxmlformats.org/officeDocument/2006/relationships/slideLayout" Target="../slideLayouts/slideLayout213.xml"/><Relationship Id="rId13" Type="http://schemas.openxmlformats.org/officeDocument/2006/relationships/theme" Target="../theme/theme20.xml"/><Relationship Id="rId1" Type="http://schemas.openxmlformats.org/officeDocument/2006/relationships/slideLayout" Target="../slideLayouts/slideLayout202.xml"/><Relationship Id="rId2" Type="http://schemas.openxmlformats.org/officeDocument/2006/relationships/slideLayout" Target="../slideLayouts/slideLayout203.xml"/><Relationship Id="rId3" Type="http://schemas.openxmlformats.org/officeDocument/2006/relationships/slideLayout" Target="../slideLayouts/slideLayout204.xml"/><Relationship Id="rId4" Type="http://schemas.openxmlformats.org/officeDocument/2006/relationships/slideLayout" Target="../slideLayouts/slideLayout205.xml"/><Relationship Id="rId5" Type="http://schemas.openxmlformats.org/officeDocument/2006/relationships/slideLayout" Target="../slideLayouts/slideLayout206.xml"/><Relationship Id="rId6" Type="http://schemas.openxmlformats.org/officeDocument/2006/relationships/slideLayout" Target="../slideLayouts/slideLayout207.xml"/><Relationship Id="rId7" Type="http://schemas.openxmlformats.org/officeDocument/2006/relationships/slideLayout" Target="../slideLayouts/slideLayout208.xml"/><Relationship Id="rId8" Type="http://schemas.openxmlformats.org/officeDocument/2006/relationships/slideLayout" Target="../slideLayouts/slideLayout209.xml"/><Relationship Id="rId9" Type="http://schemas.openxmlformats.org/officeDocument/2006/relationships/slideLayout" Target="../slideLayouts/slideLayout210.xml"/><Relationship Id="rId10" Type="http://schemas.openxmlformats.org/officeDocument/2006/relationships/slideLayout" Target="../slideLayouts/slideLayout211.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4.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14.xml"/><Relationship Id="rId2" Type="http://schemas.openxmlformats.org/officeDocument/2006/relationships/slideLayout" Target="../slideLayouts/slideLayout215.xml"/><Relationship Id="rId3" Type="http://schemas.openxmlformats.org/officeDocument/2006/relationships/slideLayout" Target="../slideLayouts/slideLayout216.xml"/><Relationship Id="rId4" Type="http://schemas.openxmlformats.org/officeDocument/2006/relationships/slideLayout" Target="../slideLayouts/slideLayout217.xml"/><Relationship Id="rId5" Type="http://schemas.openxmlformats.org/officeDocument/2006/relationships/slideLayout" Target="../slideLayouts/slideLayout218.xml"/><Relationship Id="rId6" Type="http://schemas.openxmlformats.org/officeDocument/2006/relationships/slideLayout" Target="../slideLayouts/slideLayout219.xml"/><Relationship Id="rId7" Type="http://schemas.openxmlformats.org/officeDocument/2006/relationships/slideLayout" Target="../slideLayouts/slideLayout220.xml"/><Relationship Id="rId8" Type="http://schemas.openxmlformats.org/officeDocument/2006/relationships/slideLayout" Target="../slideLayouts/slideLayout221.xml"/><Relationship Id="rId9" Type="http://schemas.openxmlformats.org/officeDocument/2006/relationships/slideLayout" Target="../slideLayouts/slideLayout222.xml"/><Relationship Id="rId10" Type="http://schemas.openxmlformats.org/officeDocument/2006/relationships/slideLayout" Target="../slideLayouts/slideLayout223.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5.xml"/><Relationship Id="rId12" Type="http://schemas.openxmlformats.org/officeDocument/2006/relationships/theme" Target="../theme/theme22.xml"/><Relationship Id="rId1" Type="http://schemas.openxmlformats.org/officeDocument/2006/relationships/slideLayout" Target="../slideLayouts/slideLayout225.xml"/><Relationship Id="rId2" Type="http://schemas.openxmlformats.org/officeDocument/2006/relationships/slideLayout" Target="../slideLayouts/slideLayout226.xml"/><Relationship Id="rId3" Type="http://schemas.openxmlformats.org/officeDocument/2006/relationships/slideLayout" Target="../slideLayouts/slideLayout227.xml"/><Relationship Id="rId4" Type="http://schemas.openxmlformats.org/officeDocument/2006/relationships/slideLayout" Target="../slideLayouts/slideLayout228.xml"/><Relationship Id="rId5" Type="http://schemas.openxmlformats.org/officeDocument/2006/relationships/slideLayout" Target="../slideLayouts/slideLayout229.xml"/><Relationship Id="rId6" Type="http://schemas.openxmlformats.org/officeDocument/2006/relationships/slideLayout" Target="../slideLayouts/slideLayout230.xml"/><Relationship Id="rId7" Type="http://schemas.openxmlformats.org/officeDocument/2006/relationships/slideLayout" Target="../slideLayouts/slideLayout231.xml"/><Relationship Id="rId8" Type="http://schemas.openxmlformats.org/officeDocument/2006/relationships/slideLayout" Target="../slideLayouts/slideLayout232.xml"/><Relationship Id="rId9" Type="http://schemas.openxmlformats.org/officeDocument/2006/relationships/slideLayout" Target="../slideLayouts/slideLayout233.xml"/><Relationship Id="rId10" Type="http://schemas.openxmlformats.org/officeDocument/2006/relationships/slideLayout" Target="../slideLayouts/slideLayout234.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6.xml"/><Relationship Id="rId12" Type="http://schemas.openxmlformats.org/officeDocument/2006/relationships/theme" Target="../theme/theme23.xml"/><Relationship Id="rId1" Type="http://schemas.openxmlformats.org/officeDocument/2006/relationships/slideLayout" Target="../slideLayouts/slideLayout236.xml"/><Relationship Id="rId2" Type="http://schemas.openxmlformats.org/officeDocument/2006/relationships/slideLayout" Target="../slideLayouts/slideLayout237.xml"/><Relationship Id="rId3" Type="http://schemas.openxmlformats.org/officeDocument/2006/relationships/slideLayout" Target="../slideLayouts/slideLayout238.xml"/><Relationship Id="rId4" Type="http://schemas.openxmlformats.org/officeDocument/2006/relationships/slideLayout" Target="../slideLayouts/slideLayout239.xml"/><Relationship Id="rId5" Type="http://schemas.openxmlformats.org/officeDocument/2006/relationships/slideLayout" Target="../slideLayouts/slideLayout240.xml"/><Relationship Id="rId6" Type="http://schemas.openxmlformats.org/officeDocument/2006/relationships/slideLayout" Target="../slideLayouts/slideLayout241.xml"/><Relationship Id="rId7" Type="http://schemas.openxmlformats.org/officeDocument/2006/relationships/slideLayout" Target="../slideLayouts/slideLayout242.xml"/><Relationship Id="rId8" Type="http://schemas.openxmlformats.org/officeDocument/2006/relationships/slideLayout" Target="../slideLayouts/slideLayout243.xml"/><Relationship Id="rId9" Type="http://schemas.openxmlformats.org/officeDocument/2006/relationships/slideLayout" Target="../slideLayouts/slideLayout244.xml"/><Relationship Id="rId10" Type="http://schemas.openxmlformats.org/officeDocument/2006/relationships/slideLayout" Target="../slideLayouts/slideLayout245.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7.xml"/><Relationship Id="rId12" Type="http://schemas.openxmlformats.org/officeDocument/2006/relationships/theme" Target="../theme/theme24.xml"/><Relationship Id="rId1" Type="http://schemas.openxmlformats.org/officeDocument/2006/relationships/slideLayout" Target="../slideLayouts/slideLayout247.xml"/><Relationship Id="rId2" Type="http://schemas.openxmlformats.org/officeDocument/2006/relationships/slideLayout" Target="../slideLayouts/slideLayout248.xml"/><Relationship Id="rId3" Type="http://schemas.openxmlformats.org/officeDocument/2006/relationships/slideLayout" Target="../slideLayouts/slideLayout249.xml"/><Relationship Id="rId4" Type="http://schemas.openxmlformats.org/officeDocument/2006/relationships/slideLayout" Target="../slideLayouts/slideLayout250.xml"/><Relationship Id="rId5" Type="http://schemas.openxmlformats.org/officeDocument/2006/relationships/slideLayout" Target="../slideLayouts/slideLayout251.xml"/><Relationship Id="rId6" Type="http://schemas.openxmlformats.org/officeDocument/2006/relationships/slideLayout" Target="../slideLayouts/slideLayout252.xml"/><Relationship Id="rId7" Type="http://schemas.openxmlformats.org/officeDocument/2006/relationships/slideLayout" Target="../slideLayouts/slideLayout253.xml"/><Relationship Id="rId8" Type="http://schemas.openxmlformats.org/officeDocument/2006/relationships/slideLayout" Target="../slideLayouts/slideLayout254.xml"/><Relationship Id="rId9" Type="http://schemas.openxmlformats.org/officeDocument/2006/relationships/slideLayout" Target="../slideLayouts/slideLayout255.xml"/><Relationship Id="rId10" Type="http://schemas.openxmlformats.org/officeDocument/2006/relationships/slideLayout" Target="../slideLayouts/slideLayout256.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68.xml"/><Relationship Id="rId12" Type="http://schemas.openxmlformats.org/officeDocument/2006/relationships/theme" Target="../theme/theme25.xml"/><Relationship Id="rId1" Type="http://schemas.openxmlformats.org/officeDocument/2006/relationships/slideLayout" Target="../slideLayouts/slideLayout258.xml"/><Relationship Id="rId2" Type="http://schemas.openxmlformats.org/officeDocument/2006/relationships/slideLayout" Target="../slideLayouts/slideLayout259.xml"/><Relationship Id="rId3" Type="http://schemas.openxmlformats.org/officeDocument/2006/relationships/slideLayout" Target="../slideLayouts/slideLayout260.xml"/><Relationship Id="rId4" Type="http://schemas.openxmlformats.org/officeDocument/2006/relationships/slideLayout" Target="../slideLayouts/slideLayout261.xml"/><Relationship Id="rId5" Type="http://schemas.openxmlformats.org/officeDocument/2006/relationships/slideLayout" Target="../slideLayouts/slideLayout262.xml"/><Relationship Id="rId6" Type="http://schemas.openxmlformats.org/officeDocument/2006/relationships/slideLayout" Target="../slideLayouts/slideLayout263.xml"/><Relationship Id="rId7" Type="http://schemas.openxmlformats.org/officeDocument/2006/relationships/slideLayout" Target="../slideLayouts/slideLayout264.xml"/><Relationship Id="rId8" Type="http://schemas.openxmlformats.org/officeDocument/2006/relationships/slideLayout" Target="../slideLayouts/slideLayout265.xml"/><Relationship Id="rId9" Type="http://schemas.openxmlformats.org/officeDocument/2006/relationships/slideLayout" Target="../slideLayouts/slideLayout266.xml"/><Relationship Id="rId10" Type="http://schemas.openxmlformats.org/officeDocument/2006/relationships/slideLayout" Target="../slideLayouts/slideLayout267.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79.xml"/><Relationship Id="rId12" Type="http://schemas.openxmlformats.org/officeDocument/2006/relationships/theme" Target="../theme/theme26.xml"/><Relationship Id="rId1" Type="http://schemas.openxmlformats.org/officeDocument/2006/relationships/slideLayout" Target="../slideLayouts/slideLayout269.xml"/><Relationship Id="rId2" Type="http://schemas.openxmlformats.org/officeDocument/2006/relationships/slideLayout" Target="../slideLayouts/slideLayout270.xml"/><Relationship Id="rId3" Type="http://schemas.openxmlformats.org/officeDocument/2006/relationships/slideLayout" Target="../slideLayouts/slideLayout271.xml"/><Relationship Id="rId4" Type="http://schemas.openxmlformats.org/officeDocument/2006/relationships/slideLayout" Target="../slideLayouts/slideLayout272.xml"/><Relationship Id="rId5" Type="http://schemas.openxmlformats.org/officeDocument/2006/relationships/slideLayout" Target="../slideLayouts/slideLayout273.xml"/><Relationship Id="rId6" Type="http://schemas.openxmlformats.org/officeDocument/2006/relationships/slideLayout" Target="../slideLayouts/slideLayout274.xml"/><Relationship Id="rId7" Type="http://schemas.openxmlformats.org/officeDocument/2006/relationships/slideLayout" Target="../slideLayouts/slideLayout275.xml"/><Relationship Id="rId8" Type="http://schemas.openxmlformats.org/officeDocument/2006/relationships/slideLayout" Target="../slideLayouts/slideLayout276.xml"/><Relationship Id="rId9" Type="http://schemas.openxmlformats.org/officeDocument/2006/relationships/slideLayout" Target="../slideLayouts/slideLayout277.xml"/><Relationship Id="rId10" Type="http://schemas.openxmlformats.org/officeDocument/2006/relationships/slideLayout" Target="../slideLayouts/slideLayout278.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0.xml"/><Relationship Id="rId12" Type="http://schemas.openxmlformats.org/officeDocument/2006/relationships/theme" Target="../theme/theme27.xml"/><Relationship Id="rId1" Type="http://schemas.openxmlformats.org/officeDocument/2006/relationships/slideLayout" Target="../slideLayouts/slideLayout280.xml"/><Relationship Id="rId2" Type="http://schemas.openxmlformats.org/officeDocument/2006/relationships/slideLayout" Target="../slideLayouts/slideLayout281.xml"/><Relationship Id="rId3" Type="http://schemas.openxmlformats.org/officeDocument/2006/relationships/slideLayout" Target="../slideLayouts/slideLayout282.xml"/><Relationship Id="rId4" Type="http://schemas.openxmlformats.org/officeDocument/2006/relationships/slideLayout" Target="../slideLayouts/slideLayout283.xml"/><Relationship Id="rId5" Type="http://schemas.openxmlformats.org/officeDocument/2006/relationships/slideLayout" Target="../slideLayouts/slideLayout284.xml"/><Relationship Id="rId6" Type="http://schemas.openxmlformats.org/officeDocument/2006/relationships/slideLayout" Target="../slideLayouts/slideLayout285.xml"/><Relationship Id="rId7" Type="http://schemas.openxmlformats.org/officeDocument/2006/relationships/slideLayout" Target="../slideLayouts/slideLayout286.xml"/><Relationship Id="rId8" Type="http://schemas.openxmlformats.org/officeDocument/2006/relationships/slideLayout" Target="../slideLayouts/slideLayout287.xml"/><Relationship Id="rId9" Type="http://schemas.openxmlformats.org/officeDocument/2006/relationships/slideLayout" Target="../slideLayouts/slideLayout288.xml"/><Relationship Id="rId10" Type="http://schemas.openxmlformats.org/officeDocument/2006/relationships/slideLayout" Target="../slideLayouts/slideLayout289.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1.xml"/><Relationship Id="rId12" Type="http://schemas.openxmlformats.org/officeDocument/2006/relationships/theme" Target="../theme/theme28.xml"/><Relationship Id="rId13" Type="http://schemas.openxmlformats.org/officeDocument/2006/relationships/image" Target="../media/image1.png"/><Relationship Id="rId1" Type="http://schemas.openxmlformats.org/officeDocument/2006/relationships/slideLayout" Target="../slideLayouts/slideLayout291.xml"/><Relationship Id="rId2" Type="http://schemas.openxmlformats.org/officeDocument/2006/relationships/slideLayout" Target="../slideLayouts/slideLayout292.xml"/><Relationship Id="rId3" Type="http://schemas.openxmlformats.org/officeDocument/2006/relationships/slideLayout" Target="../slideLayouts/slideLayout293.xml"/><Relationship Id="rId4" Type="http://schemas.openxmlformats.org/officeDocument/2006/relationships/slideLayout" Target="../slideLayouts/slideLayout294.xml"/><Relationship Id="rId5" Type="http://schemas.openxmlformats.org/officeDocument/2006/relationships/slideLayout" Target="../slideLayouts/slideLayout295.xml"/><Relationship Id="rId6" Type="http://schemas.openxmlformats.org/officeDocument/2006/relationships/slideLayout" Target="../slideLayouts/slideLayout296.xml"/><Relationship Id="rId7" Type="http://schemas.openxmlformats.org/officeDocument/2006/relationships/slideLayout" Target="../slideLayouts/slideLayout297.xml"/><Relationship Id="rId8" Type="http://schemas.openxmlformats.org/officeDocument/2006/relationships/slideLayout" Target="../slideLayouts/slideLayout298.xml"/><Relationship Id="rId9" Type="http://schemas.openxmlformats.org/officeDocument/2006/relationships/slideLayout" Target="../slideLayouts/slideLayout299.xml"/><Relationship Id="rId10" Type="http://schemas.openxmlformats.org/officeDocument/2006/relationships/slideLayout" Target="../slideLayouts/slideLayout300.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2.xml"/><Relationship Id="rId12" Type="http://schemas.openxmlformats.org/officeDocument/2006/relationships/theme" Target="../theme/theme29.xml"/><Relationship Id="rId1" Type="http://schemas.openxmlformats.org/officeDocument/2006/relationships/slideLayout" Target="../slideLayouts/slideLayout302.xml"/><Relationship Id="rId2" Type="http://schemas.openxmlformats.org/officeDocument/2006/relationships/slideLayout" Target="../slideLayouts/slideLayout303.xml"/><Relationship Id="rId3" Type="http://schemas.openxmlformats.org/officeDocument/2006/relationships/slideLayout" Target="../slideLayouts/slideLayout304.xml"/><Relationship Id="rId4" Type="http://schemas.openxmlformats.org/officeDocument/2006/relationships/slideLayout" Target="../slideLayouts/slideLayout305.xml"/><Relationship Id="rId5" Type="http://schemas.openxmlformats.org/officeDocument/2006/relationships/slideLayout" Target="../slideLayouts/slideLayout306.xml"/><Relationship Id="rId6" Type="http://schemas.openxmlformats.org/officeDocument/2006/relationships/slideLayout" Target="../slideLayouts/slideLayout307.xml"/><Relationship Id="rId7" Type="http://schemas.openxmlformats.org/officeDocument/2006/relationships/slideLayout" Target="../slideLayouts/slideLayout308.xml"/><Relationship Id="rId8" Type="http://schemas.openxmlformats.org/officeDocument/2006/relationships/slideLayout" Target="../slideLayouts/slideLayout309.xml"/><Relationship Id="rId9" Type="http://schemas.openxmlformats.org/officeDocument/2006/relationships/slideLayout" Target="../slideLayouts/slideLayout310.xml"/><Relationship Id="rId10" Type="http://schemas.openxmlformats.org/officeDocument/2006/relationships/slideLayout" Target="../slideLayouts/slideLayout31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3.xml"/><Relationship Id="rId12" Type="http://schemas.openxmlformats.org/officeDocument/2006/relationships/theme" Target="../theme/theme30.xml"/><Relationship Id="rId1" Type="http://schemas.openxmlformats.org/officeDocument/2006/relationships/slideLayout" Target="../slideLayouts/slideLayout313.xml"/><Relationship Id="rId2" Type="http://schemas.openxmlformats.org/officeDocument/2006/relationships/slideLayout" Target="../slideLayouts/slideLayout314.xml"/><Relationship Id="rId3" Type="http://schemas.openxmlformats.org/officeDocument/2006/relationships/slideLayout" Target="../slideLayouts/slideLayout315.xml"/><Relationship Id="rId4" Type="http://schemas.openxmlformats.org/officeDocument/2006/relationships/slideLayout" Target="../slideLayouts/slideLayout316.xml"/><Relationship Id="rId5" Type="http://schemas.openxmlformats.org/officeDocument/2006/relationships/slideLayout" Target="../slideLayouts/slideLayout317.xml"/><Relationship Id="rId6" Type="http://schemas.openxmlformats.org/officeDocument/2006/relationships/slideLayout" Target="../slideLayouts/slideLayout318.xml"/><Relationship Id="rId7" Type="http://schemas.openxmlformats.org/officeDocument/2006/relationships/slideLayout" Target="../slideLayouts/slideLayout319.xml"/><Relationship Id="rId8" Type="http://schemas.openxmlformats.org/officeDocument/2006/relationships/slideLayout" Target="../slideLayouts/slideLayout320.xml"/><Relationship Id="rId9" Type="http://schemas.openxmlformats.org/officeDocument/2006/relationships/slideLayout" Target="../slideLayouts/slideLayout321.xml"/><Relationship Id="rId10" Type="http://schemas.openxmlformats.org/officeDocument/2006/relationships/slideLayout" Target="../slideLayouts/slideLayout322.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4.xml"/><Relationship Id="rId12" Type="http://schemas.openxmlformats.org/officeDocument/2006/relationships/theme" Target="../theme/theme31.xml"/><Relationship Id="rId13" Type="http://schemas.openxmlformats.org/officeDocument/2006/relationships/image" Target="../media/image1.png"/><Relationship Id="rId1" Type="http://schemas.openxmlformats.org/officeDocument/2006/relationships/slideLayout" Target="../slideLayouts/slideLayout324.xml"/><Relationship Id="rId2" Type="http://schemas.openxmlformats.org/officeDocument/2006/relationships/slideLayout" Target="../slideLayouts/slideLayout325.xml"/><Relationship Id="rId3" Type="http://schemas.openxmlformats.org/officeDocument/2006/relationships/slideLayout" Target="../slideLayouts/slideLayout326.xml"/><Relationship Id="rId4" Type="http://schemas.openxmlformats.org/officeDocument/2006/relationships/slideLayout" Target="../slideLayouts/slideLayout327.xml"/><Relationship Id="rId5" Type="http://schemas.openxmlformats.org/officeDocument/2006/relationships/slideLayout" Target="../slideLayouts/slideLayout328.xml"/><Relationship Id="rId6" Type="http://schemas.openxmlformats.org/officeDocument/2006/relationships/slideLayout" Target="../slideLayouts/slideLayout329.xml"/><Relationship Id="rId7" Type="http://schemas.openxmlformats.org/officeDocument/2006/relationships/slideLayout" Target="../slideLayouts/slideLayout330.xml"/><Relationship Id="rId8" Type="http://schemas.openxmlformats.org/officeDocument/2006/relationships/slideLayout" Target="../slideLayouts/slideLayout331.xml"/><Relationship Id="rId9" Type="http://schemas.openxmlformats.org/officeDocument/2006/relationships/slideLayout" Target="../slideLayouts/slideLayout332.xml"/><Relationship Id="rId10" Type="http://schemas.openxmlformats.org/officeDocument/2006/relationships/slideLayout" Target="../slideLayouts/slideLayout333.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5.xml"/><Relationship Id="rId12" Type="http://schemas.openxmlformats.org/officeDocument/2006/relationships/theme" Target="../theme/theme32.xml"/><Relationship Id="rId1" Type="http://schemas.openxmlformats.org/officeDocument/2006/relationships/slideLayout" Target="../slideLayouts/slideLayout335.xml"/><Relationship Id="rId2" Type="http://schemas.openxmlformats.org/officeDocument/2006/relationships/slideLayout" Target="../slideLayouts/slideLayout336.xml"/><Relationship Id="rId3" Type="http://schemas.openxmlformats.org/officeDocument/2006/relationships/slideLayout" Target="../slideLayouts/slideLayout337.xml"/><Relationship Id="rId4" Type="http://schemas.openxmlformats.org/officeDocument/2006/relationships/slideLayout" Target="../slideLayouts/slideLayout338.xml"/><Relationship Id="rId5" Type="http://schemas.openxmlformats.org/officeDocument/2006/relationships/slideLayout" Target="../slideLayouts/slideLayout339.xml"/><Relationship Id="rId6" Type="http://schemas.openxmlformats.org/officeDocument/2006/relationships/slideLayout" Target="../slideLayouts/slideLayout340.xml"/><Relationship Id="rId7" Type="http://schemas.openxmlformats.org/officeDocument/2006/relationships/slideLayout" Target="../slideLayouts/slideLayout341.xml"/><Relationship Id="rId8" Type="http://schemas.openxmlformats.org/officeDocument/2006/relationships/slideLayout" Target="../slideLayouts/slideLayout342.xml"/><Relationship Id="rId9" Type="http://schemas.openxmlformats.org/officeDocument/2006/relationships/slideLayout" Target="../slideLayouts/slideLayout343.xml"/><Relationship Id="rId10" Type="http://schemas.openxmlformats.org/officeDocument/2006/relationships/slideLayout" Target="../slideLayouts/slideLayout344.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56.xml"/><Relationship Id="rId12" Type="http://schemas.openxmlformats.org/officeDocument/2006/relationships/slideLayout" Target="../slideLayouts/slideLayout357.xml"/><Relationship Id="rId13" Type="http://schemas.openxmlformats.org/officeDocument/2006/relationships/theme" Target="../theme/theme33.xml"/><Relationship Id="rId1" Type="http://schemas.openxmlformats.org/officeDocument/2006/relationships/slideLayout" Target="../slideLayouts/slideLayout346.xml"/><Relationship Id="rId2" Type="http://schemas.openxmlformats.org/officeDocument/2006/relationships/slideLayout" Target="../slideLayouts/slideLayout347.xml"/><Relationship Id="rId3" Type="http://schemas.openxmlformats.org/officeDocument/2006/relationships/slideLayout" Target="../slideLayouts/slideLayout348.xml"/><Relationship Id="rId4" Type="http://schemas.openxmlformats.org/officeDocument/2006/relationships/slideLayout" Target="../slideLayouts/slideLayout349.xml"/><Relationship Id="rId5" Type="http://schemas.openxmlformats.org/officeDocument/2006/relationships/slideLayout" Target="../slideLayouts/slideLayout350.xml"/><Relationship Id="rId6" Type="http://schemas.openxmlformats.org/officeDocument/2006/relationships/slideLayout" Target="../slideLayouts/slideLayout351.xml"/><Relationship Id="rId7" Type="http://schemas.openxmlformats.org/officeDocument/2006/relationships/slideLayout" Target="../slideLayouts/slideLayout352.xml"/><Relationship Id="rId8" Type="http://schemas.openxmlformats.org/officeDocument/2006/relationships/slideLayout" Target="../slideLayouts/slideLayout353.xml"/><Relationship Id="rId9" Type="http://schemas.openxmlformats.org/officeDocument/2006/relationships/slideLayout" Target="../slideLayouts/slideLayout354.xml"/><Relationship Id="rId10" Type="http://schemas.openxmlformats.org/officeDocument/2006/relationships/slideLayout" Target="../slideLayouts/slideLayout355.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68.xml"/><Relationship Id="rId12" Type="http://schemas.openxmlformats.org/officeDocument/2006/relationships/slideLayout" Target="../slideLayouts/slideLayout369.xml"/><Relationship Id="rId13" Type="http://schemas.openxmlformats.org/officeDocument/2006/relationships/theme" Target="../theme/theme34.xml"/><Relationship Id="rId1" Type="http://schemas.openxmlformats.org/officeDocument/2006/relationships/slideLayout" Target="../slideLayouts/slideLayout358.xml"/><Relationship Id="rId2" Type="http://schemas.openxmlformats.org/officeDocument/2006/relationships/slideLayout" Target="../slideLayouts/slideLayout359.xml"/><Relationship Id="rId3" Type="http://schemas.openxmlformats.org/officeDocument/2006/relationships/slideLayout" Target="../slideLayouts/slideLayout360.xml"/><Relationship Id="rId4" Type="http://schemas.openxmlformats.org/officeDocument/2006/relationships/slideLayout" Target="../slideLayouts/slideLayout361.xml"/><Relationship Id="rId5" Type="http://schemas.openxmlformats.org/officeDocument/2006/relationships/slideLayout" Target="../slideLayouts/slideLayout362.xml"/><Relationship Id="rId6" Type="http://schemas.openxmlformats.org/officeDocument/2006/relationships/slideLayout" Target="../slideLayouts/slideLayout363.xml"/><Relationship Id="rId7" Type="http://schemas.openxmlformats.org/officeDocument/2006/relationships/slideLayout" Target="../slideLayouts/slideLayout364.xml"/><Relationship Id="rId8" Type="http://schemas.openxmlformats.org/officeDocument/2006/relationships/slideLayout" Target="../slideLayouts/slideLayout365.xml"/><Relationship Id="rId9" Type="http://schemas.openxmlformats.org/officeDocument/2006/relationships/slideLayout" Target="../slideLayouts/slideLayout366.xml"/><Relationship Id="rId10" Type="http://schemas.openxmlformats.org/officeDocument/2006/relationships/slideLayout" Target="../slideLayouts/slideLayout367.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0.xml"/><Relationship Id="rId12" Type="http://schemas.openxmlformats.org/officeDocument/2006/relationships/theme" Target="../theme/theme35.xml"/><Relationship Id="rId13" Type="http://schemas.openxmlformats.org/officeDocument/2006/relationships/image" Target="../media/image1.png"/><Relationship Id="rId1" Type="http://schemas.openxmlformats.org/officeDocument/2006/relationships/slideLayout" Target="../slideLayouts/slideLayout370.xml"/><Relationship Id="rId2" Type="http://schemas.openxmlformats.org/officeDocument/2006/relationships/slideLayout" Target="../slideLayouts/slideLayout371.xml"/><Relationship Id="rId3" Type="http://schemas.openxmlformats.org/officeDocument/2006/relationships/slideLayout" Target="../slideLayouts/slideLayout372.xml"/><Relationship Id="rId4" Type="http://schemas.openxmlformats.org/officeDocument/2006/relationships/slideLayout" Target="../slideLayouts/slideLayout373.xml"/><Relationship Id="rId5" Type="http://schemas.openxmlformats.org/officeDocument/2006/relationships/slideLayout" Target="../slideLayouts/slideLayout374.xml"/><Relationship Id="rId6" Type="http://schemas.openxmlformats.org/officeDocument/2006/relationships/slideLayout" Target="../slideLayouts/slideLayout375.xml"/><Relationship Id="rId7" Type="http://schemas.openxmlformats.org/officeDocument/2006/relationships/slideLayout" Target="../slideLayouts/slideLayout376.xml"/><Relationship Id="rId8" Type="http://schemas.openxmlformats.org/officeDocument/2006/relationships/slideLayout" Target="../slideLayouts/slideLayout377.xml"/><Relationship Id="rId9" Type="http://schemas.openxmlformats.org/officeDocument/2006/relationships/slideLayout" Target="../slideLayouts/slideLayout378.xml"/><Relationship Id="rId10" Type="http://schemas.openxmlformats.org/officeDocument/2006/relationships/slideLayout" Target="../slideLayouts/slideLayout379.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1.xml"/><Relationship Id="rId12" Type="http://schemas.openxmlformats.org/officeDocument/2006/relationships/slideLayout" Target="../slideLayouts/slideLayout392.xml"/><Relationship Id="rId13" Type="http://schemas.openxmlformats.org/officeDocument/2006/relationships/theme" Target="../theme/theme36.xml"/><Relationship Id="rId14" Type="http://schemas.openxmlformats.org/officeDocument/2006/relationships/image" Target="../media/image1.png"/><Relationship Id="rId1" Type="http://schemas.openxmlformats.org/officeDocument/2006/relationships/slideLayout" Target="../slideLayouts/slideLayout381.xml"/><Relationship Id="rId2" Type="http://schemas.openxmlformats.org/officeDocument/2006/relationships/slideLayout" Target="../slideLayouts/slideLayout382.xml"/><Relationship Id="rId3" Type="http://schemas.openxmlformats.org/officeDocument/2006/relationships/slideLayout" Target="../slideLayouts/slideLayout383.xml"/><Relationship Id="rId4" Type="http://schemas.openxmlformats.org/officeDocument/2006/relationships/slideLayout" Target="../slideLayouts/slideLayout384.xml"/><Relationship Id="rId5" Type="http://schemas.openxmlformats.org/officeDocument/2006/relationships/slideLayout" Target="../slideLayouts/slideLayout385.xml"/><Relationship Id="rId6" Type="http://schemas.openxmlformats.org/officeDocument/2006/relationships/slideLayout" Target="../slideLayouts/slideLayout386.xml"/><Relationship Id="rId7" Type="http://schemas.openxmlformats.org/officeDocument/2006/relationships/slideLayout" Target="../slideLayouts/slideLayout387.xml"/><Relationship Id="rId8" Type="http://schemas.openxmlformats.org/officeDocument/2006/relationships/slideLayout" Target="../slideLayouts/slideLayout388.xml"/><Relationship Id="rId9" Type="http://schemas.openxmlformats.org/officeDocument/2006/relationships/slideLayout" Target="../slideLayouts/slideLayout389.xml"/><Relationship Id="rId10" Type="http://schemas.openxmlformats.org/officeDocument/2006/relationships/slideLayout" Target="../slideLayouts/slideLayout390.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3.xml"/><Relationship Id="rId12" Type="http://schemas.openxmlformats.org/officeDocument/2006/relationships/theme" Target="../theme/theme37.xml"/><Relationship Id="rId1" Type="http://schemas.openxmlformats.org/officeDocument/2006/relationships/slideLayout" Target="../slideLayouts/slideLayout393.xml"/><Relationship Id="rId2" Type="http://schemas.openxmlformats.org/officeDocument/2006/relationships/slideLayout" Target="../slideLayouts/slideLayout394.xml"/><Relationship Id="rId3" Type="http://schemas.openxmlformats.org/officeDocument/2006/relationships/slideLayout" Target="../slideLayouts/slideLayout395.xml"/><Relationship Id="rId4" Type="http://schemas.openxmlformats.org/officeDocument/2006/relationships/slideLayout" Target="../slideLayouts/slideLayout396.xml"/><Relationship Id="rId5" Type="http://schemas.openxmlformats.org/officeDocument/2006/relationships/slideLayout" Target="../slideLayouts/slideLayout397.xml"/><Relationship Id="rId6" Type="http://schemas.openxmlformats.org/officeDocument/2006/relationships/slideLayout" Target="../slideLayouts/slideLayout398.xml"/><Relationship Id="rId7" Type="http://schemas.openxmlformats.org/officeDocument/2006/relationships/slideLayout" Target="../slideLayouts/slideLayout399.xml"/><Relationship Id="rId8" Type="http://schemas.openxmlformats.org/officeDocument/2006/relationships/slideLayout" Target="../slideLayouts/slideLayout400.xml"/><Relationship Id="rId9" Type="http://schemas.openxmlformats.org/officeDocument/2006/relationships/slideLayout" Target="../slideLayouts/slideLayout401.xml"/><Relationship Id="rId10" Type="http://schemas.openxmlformats.org/officeDocument/2006/relationships/slideLayout" Target="../slideLayouts/slideLayout402.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4.xml"/><Relationship Id="rId12" Type="http://schemas.openxmlformats.org/officeDocument/2006/relationships/theme" Target="../theme/theme38.xml"/><Relationship Id="rId1" Type="http://schemas.openxmlformats.org/officeDocument/2006/relationships/slideLayout" Target="../slideLayouts/slideLayout404.xml"/><Relationship Id="rId2" Type="http://schemas.openxmlformats.org/officeDocument/2006/relationships/slideLayout" Target="../slideLayouts/slideLayout405.xml"/><Relationship Id="rId3" Type="http://schemas.openxmlformats.org/officeDocument/2006/relationships/slideLayout" Target="../slideLayouts/slideLayout406.xml"/><Relationship Id="rId4" Type="http://schemas.openxmlformats.org/officeDocument/2006/relationships/slideLayout" Target="../slideLayouts/slideLayout407.xml"/><Relationship Id="rId5" Type="http://schemas.openxmlformats.org/officeDocument/2006/relationships/slideLayout" Target="../slideLayouts/slideLayout408.xml"/><Relationship Id="rId6" Type="http://schemas.openxmlformats.org/officeDocument/2006/relationships/slideLayout" Target="../slideLayouts/slideLayout409.xml"/><Relationship Id="rId7" Type="http://schemas.openxmlformats.org/officeDocument/2006/relationships/slideLayout" Target="../slideLayouts/slideLayout410.xml"/><Relationship Id="rId8" Type="http://schemas.openxmlformats.org/officeDocument/2006/relationships/slideLayout" Target="../slideLayouts/slideLayout411.xml"/><Relationship Id="rId9" Type="http://schemas.openxmlformats.org/officeDocument/2006/relationships/slideLayout" Target="../slideLayouts/slideLayout412.xml"/><Relationship Id="rId10" Type="http://schemas.openxmlformats.org/officeDocument/2006/relationships/slideLayout" Target="../slideLayouts/slideLayout413.xml"/></Relationships>
</file>

<file path=ppt/slideMasters/_rels/slideMaster39.xml.rels><?xml version="1.0" encoding="UTF-8" standalone="yes"?>
<Relationships xmlns="http://schemas.openxmlformats.org/package/2006/relationships"><Relationship Id="rId1" Type="http://schemas.openxmlformats.org/officeDocument/2006/relationships/slideLayout" Target="../slideLayouts/slideLayout415.xml"/><Relationship Id="rId2"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26.xml"/><Relationship Id="rId12" Type="http://schemas.openxmlformats.org/officeDocument/2006/relationships/theme" Target="../theme/theme40.xml"/><Relationship Id="rId1" Type="http://schemas.openxmlformats.org/officeDocument/2006/relationships/slideLayout" Target="../slideLayouts/slideLayout416.xml"/><Relationship Id="rId2" Type="http://schemas.openxmlformats.org/officeDocument/2006/relationships/slideLayout" Target="../slideLayouts/slideLayout417.xml"/><Relationship Id="rId3" Type="http://schemas.openxmlformats.org/officeDocument/2006/relationships/slideLayout" Target="../slideLayouts/slideLayout418.xml"/><Relationship Id="rId4" Type="http://schemas.openxmlformats.org/officeDocument/2006/relationships/slideLayout" Target="../slideLayouts/slideLayout419.xml"/><Relationship Id="rId5" Type="http://schemas.openxmlformats.org/officeDocument/2006/relationships/slideLayout" Target="../slideLayouts/slideLayout420.xml"/><Relationship Id="rId6" Type="http://schemas.openxmlformats.org/officeDocument/2006/relationships/slideLayout" Target="../slideLayouts/slideLayout421.xml"/><Relationship Id="rId7" Type="http://schemas.openxmlformats.org/officeDocument/2006/relationships/slideLayout" Target="../slideLayouts/slideLayout422.xml"/><Relationship Id="rId8" Type="http://schemas.openxmlformats.org/officeDocument/2006/relationships/slideLayout" Target="../slideLayouts/slideLayout423.xml"/><Relationship Id="rId9" Type="http://schemas.openxmlformats.org/officeDocument/2006/relationships/slideLayout" Target="../slideLayouts/slideLayout424.xml"/><Relationship Id="rId10" Type="http://schemas.openxmlformats.org/officeDocument/2006/relationships/slideLayout" Target="../slideLayouts/slideLayout425.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37.xml"/><Relationship Id="rId12" Type="http://schemas.openxmlformats.org/officeDocument/2006/relationships/theme" Target="../theme/theme41.xml"/><Relationship Id="rId13" Type="http://schemas.openxmlformats.org/officeDocument/2006/relationships/image" Target="../media/image1.png"/><Relationship Id="rId1" Type="http://schemas.openxmlformats.org/officeDocument/2006/relationships/slideLayout" Target="../slideLayouts/slideLayout427.xml"/><Relationship Id="rId2" Type="http://schemas.openxmlformats.org/officeDocument/2006/relationships/slideLayout" Target="../slideLayouts/slideLayout428.xml"/><Relationship Id="rId3" Type="http://schemas.openxmlformats.org/officeDocument/2006/relationships/slideLayout" Target="../slideLayouts/slideLayout429.xml"/><Relationship Id="rId4" Type="http://schemas.openxmlformats.org/officeDocument/2006/relationships/slideLayout" Target="../slideLayouts/slideLayout430.xml"/><Relationship Id="rId5" Type="http://schemas.openxmlformats.org/officeDocument/2006/relationships/slideLayout" Target="../slideLayouts/slideLayout431.xml"/><Relationship Id="rId6" Type="http://schemas.openxmlformats.org/officeDocument/2006/relationships/slideLayout" Target="../slideLayouts/slideLayout432.xml"/><Relationship Id="rId7" Type="http://schemas.openxmlformats.org/officeDocument/2006/relationships/slideLayout" Target="../slideLayouts/slideLayout433.xml"/><Relationship Id="rId8" Type="http://schemas.openxmlformats.org/officeDocument/2006/relationships/slideLayout" Target="../slideLayouts/slideLayout434.xml"/><Relationship Id="rId9" Type="http://schemas.openxmlformats.org/officeDocument/2006/relationships/slideLayout" Target="../slideLayouts/slideLayout435.xml"/><Relationship Id="rId10" Type="http://schemas.openxmlformats.org/officeDocument/2006/relationships/slideLayout" Target="../slideLayouts/slideLayout436.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48.xml"/><Relationship Id="rId12" Type="http://schemas.openxmlformats.org/officeDocument/2006/relationships/slideLayout" Target="../slideLayouts/slideLayout449.xml"/><Relationship Id="rId13" Type="http://schemas.openxmlformats.org/officeDocument/2006/relationships/theme" Target="../theme/theme42.xml"/><Relationship Id="rId1" Type="http://schemas.openxmlformats.org/officeDocument/2006/relationships/slideLayout" Target="../slideLayouts/slideLayout438.xml"/><Relationship Id="rId2" Type="http://schemas.openxmlformats.org/officeDocument/2006/relationships/slideLayout" Target="../slideLayouts/slideLayout439.xml"/><Relationship Id="rId3" Type="http://schemas.openxmlformats.org/officeDocument/2006/relationships/slideLayout" Target="../slideLayouts/slideLayout440.xml"/><Relationship Id="rId4" Type="http://schemas.openxmlformats.org/officeDocument/2006/relationships/slideLayout" Target="../slideLayouts/slideLayout441.xml"/><Relationship Id="rId5" Type="http://schemas.openxmlformats.org/officeDocument/2006/relationships/slideLayout" Target="../slideLayouts/slideLayout442.xml"/><Relationship Id="rId6" Type="http://schemas.openxmlformats.org/officeDocument/2006/relationships/slideLayout" Target="../slideLayouts/slideLayout443.xml"/><Relationship Id="rId7" Type="http://schemas.openxmlformats.org/officeDocument/2006/relationships/slideLayout" Target="../slideLayouts/slideLayout444.xml"/><Relationship Id="rId8" Type="http://schemas.openxmlformats.org/officeDocument/2006/relationships/slideLayout" Target="../slideLayouts/slideLayout445.xml"/><Relationship Id="rId9" Type="http://schemas.openxmlformats.org/officeDocument/2006/relationships/slideLayout" Target="../slideLayouts/slideLayout446.xml"/><Relationship Id="rId10" Type="http://schemas.openxmlformats.org/officeDocument/2006/relationships/slideLayout" Target="../slideLayouts/slideLayout447.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60.xml"/><Relationship Id="rId12" Type="http://schemas.openxmlformats.org/officeDocument/2006/relationships/theme" Target="../theme/theme43.xml"/><Relationship Id="rId13" Type="http://schemas.openxmlformats.org/officeDocument/2006/relationships/image" Target="../media/image1.png"/><Relationship Id="rId1" Type="http://schemas.openxmlformats.org/officeDocument/2006/relationships/slideLayout" Target="../slideLayouts/slideLayout450.xml"/><Relationship Id="rId2" Type="http://schemas.openxmlformats.org/officeDocument/2006/relationships/slideLayout" Target="../slideLayouts/slideLayout451.xml"/><Relationship Id="rId3" Type="http://schemas.openxmlformats.org/officeDocument/2006/relationships/slideLayout" Target="../slideLayouts/slideLayout452.xml"/><Relationship Id="rId4" Type="http://schemas.openxmlformats.org/officeDocument/2006/relationships/slideLayout" Target="../slideLayouts/slideLayout453.xml"/><Relationship Id="rId5" Type="http://schemas.openxmlformats.org/officeDocument/2006/relationships/slideLayout" Target="../slideLayouts/slideLayout454.xml"/><Relationship Id="rId6" Type="http://schemas.openxmlformats.org/officeDocument/2006/relationships/slideLayout" Target="../slideLayouts/slideLayout455.xml"/><Relationship Id="rId7" Type="http://schemas.openxmlformats.org/officeDocument/2006/relationships/slideLayout" Target="../slideLayouts/slideLayout456.xml"/><Relationship Id="rId8" Type="http://schemas.openxmlformats.org/officeDocument/2006/relationships/slideLayout" Target="../slideLayouts/slideLayout457.xml"/><Relationship Id="rId9" Type="http://schemas.openxmlformats.org/officeDocument/2006/relationships/slideLayout" Target="../slideLayouts/slideLayout458.xml"/><Relationship Id="rId10" Type="http://schemas.openxmlformats.org/officeDocument/2006/relationships/slideLayout" Target="../slideLayouts/slideLayout459.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71.xml"/><Relationship Id="rId12" Type="http://schemas.openxmlformats.org/officeDocument/2006/relationships/slideLayout" Target="../slideLayouts/slideLayout472.xml"/><Relationship Id="rId13" Type="http://schemas.openxmlformats.org/officeDocument/2006/relationships/theme" Target="../theme/theme44.xml"/><Relationship Id="rId1" Type="http://schemas.openxmlformats.org/officeDocument/2006/relationships/slideLayout" Target="../slideLayouts/slideLayout461.xml"/><Relationship Id="rId2" Type="http://schemas.openxmlformats.org/officeDocument/2006/relationships/slideLayout" Target="../slideLayouts/slideLayout462.xml"/><Relationship Id="rId3" Type="http://schemas.openxmlformats.org/officeDocument/2006/relationships/slideLayout" Target="../slideLayouts/slideLayout463.xml"/><Relationship Id="rId4" Type="http://schemas.openxmlformats.org/officeDocument/2006/relationships/slideLayout" Target="../slideLayouts/slideLayout464.xml"/><Relationship Id="rId5" Type="http://schemas.openxmlformats.org/officeDocument/2006/relationships/slideLayout" Target="../slideLayouts/slideLayout465.xml"/><Relationship Id="rId6" Type="http://schemas.openxmlformats.org/officeDocument/2006/relationships/slideLayout" Target="../slideLayouts/slideLayout466.xml"/><Relationship Id="rId7" Type="http://schemas.openxmlformats.org/officeDocument/2006/relationships/slideLayout" Target="../slideLayouts/slideLayout467.xml"/><Relationship Id="rId8" Type="http://schemas.openxmlformats.org/officeDocument/2006/relationships/slideLayout" Target="../slideLayouts/slideLayout468.xml"/><Relationship Id="rId9" Type="http://schemas.openxmlformats.org/officeDocument/2006/relationships/slideLayout" Target="../slideLayouts/slideLayout469.xml"/><Relationship Id="rId10" Type="http://schemas.openxmlformats.org/officeDocument/2006/relationships/slideLayout" Target="../slideLayouts/slideLayout47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5.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9.xml"/><Relationship Id="rId13" Type="http://schemas.openxmlformats.org/officeDocument/2006/relationships/image" Target="../media/image1.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46"/>
            <a:ext cx="8387494" cy="532719"/>
          </a:xfrm>
          <a:prstGeom prst="rect">
            <a:avLst/>
          </a:prstGeom>
        </p:spPr>
        <p:txBody>
          <a:bodyPr vert="horz" lIns="91402" tIns="45702" rIns="91402" bIns="45702"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6"/>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75"/>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011" rtl="0" eaLnBrk="1" latinLnBrk="0" hangingPunct="1">
        <a:spcBef>
          <a:spcPct val="0"/>
        </a:spcBef>
        <a:buNone/>
        <a:defRPr sz="3600" kern="1200">
          <a:solidFill>
            <a:schemeClr val="tx1"/>
          </a:solidFill>
          <a:latin typeface="Arial"/>
          <a:ea typeface="+mj-ea"/>
          <a:cs typeface="+mj-cs"/>
        </a:defRPr>
      </a:lvl1pPr>
    </p:titleStyle>
    <p:bodyStyle>
      <a:lvl1pPr marL="342761" indent="-342761" algn="l" defTabSz="457011" rtl="0" eaLnBrk="1" latinLnBrk="0" hangingPunct="1">
        <a:spcBef>
          <a:spcPct val="20000"/>
        </a:spcBef>
        <a:buFont typeface="Arial"/>
        <a:buChar char="•"/>
        <a:defRPr sz="3200" kern="1200">
          <a:solidFill>
            <a:schemeClr val="tx1"/>
          </a:solidFill>
          <a:latin typeface="+mn-lt"/>
          <a:ea typeface="+mn-ea"/>
          <a:cs typeface="+mn-cs"/>
        </a:defRPr>
      </a:lvl1pPr>
      <a:lvl2pPr marL="742646" indent="-285632" algn="l" defTabSz="457011" rtl="0" eaLnBrk="1" latinLnBrk="0" hangingPunct="1">
        <a:spcBef>
          <a:spcPct val="20000"/>
        </a:spcBef>
        <a:buFont typeface="Arial"/>
        <a:buChar char="–"/>
        <a:defRPr sz="2800" kern="1200">
          <a:solidFill>
            <a:schemeClr val="tx1"/>
          </a:solidFill>
          <a:latin typeface="+mn-lt"/>
          <a:ea typeface="+mn-ea"/>
          <a:cs typeface="+mn-cs"/>
        </a:defRPr>
      </a:lvl2pPr>
      <a:lvl3pPr marL="1142530" indent="-228505" algn="l" defTabSz="457011" rtl="0" eaLnBrk="1" latinLnBrk="0" hangingPunct="1">
        <a:spcBef>
          <a:spcPct val="20000"/>
        </a:spcBef>
        <a:buFont typeface="Arial"/>
        <a:buChar char="•"/>
        <a:defRPr sz="2400" kern="1200">
          <a:solidFill>
            <a:schemeClr val="tx1"/>
          </a:solidFill>
          <a:latin typeface="+mn-lt"/>
          <a:ea typeface="+mn-ea"/>
          <a:cs typeface="+mn-cs"/>
        </a:defRPr>
      </a:lvl3pPr>
      <a:lvl4pPr marL="1599544" indent="-228505" algn="l" defTabSz="457011" rtl="0" eaLnBrk="1" latinLnBrk="0" hangingPunct="1">
        <a:spcBef>
          <a:spcPct val="20000"/>
        </a:spcBef>
        <a:buFont typeface="Arial"/>
        <a:buChar char="–"/>
        <a:defRPr sz="2000" kern="1200">
          <a:solidFill>
            <a:schemeClr val="tx1"/>
          </a:solidFill>
          <a:latin typeface="+mn-lt"/>
          <a:ea typeface="+mn-ea"/>
          <a:cs typeface="+mn-cs"/>
        </a:defRPr>
      </a:lvl4pPr>
      <a:lvl5pPr marL="2056560" indent="-228505" algn="l" defTabSz="457011" rtl="0" eaLnBrk="1" latinLnBrk="0" hangingPunct="1">
        <a:spcBef>
          <a:spcPct val="20000"/>
        </a:spcBef>
        <a:buFont typeface="Arial"/>
        <a:buChar char="»"/>
        <a:defRPr sz="2000" kern="1200">
          <a:solidFill>
            <a:schemeClr val="tx1"/>
          </a:solidFill>
          <a:latin typeface="+mn-lt"/>
          <a:ea typeface="+mn-ea"/>
          <a:cs typeface="+mn-cs"/>
        </a:defRPr>
      </a:lvl5pPr>
      <a:lvl6pPr marL="2513573" indent="-228505" algn="l" defTabSz="457011" rtl="0" eaLnBrk="1" latinLnBrk="0" hangingPunct="1">
        <a:spcBef>
          <a:spcPct val="20000"/>
        </a:spcBef>
        <a:buFont typeface="Arial"/>
        <a:buChar char="•"/>
        <a:defRPr sz="2000" kern="1200">
          <a:solidFill>
            <a:schemeClr val="tx1"/>
          </a:solidFill>
          <a:latin typeface="+mn-lt"/>
          <a:ea typeface="+mn-ea"/>
          <a:cs typeface="+mn-cs"/>
        </a:defRPr>
      </a:lvl6pPr>
      <a:lvl7pPr marL="2970584" indent="-228505" algn="l" defTabSz="457011" rtl="0" eaLnBrk="1" latinLnBrk="0" hangingPunct="1">
        <a:spcBef>
          <a:spcPct val="20000"/>
        </a:spcBef>
        <a:buFont typeface="Arial"/>
        <a:buChar char="•"/>
        <a:defRPr sz="2000" kern="1200">
          <a:solidFill>
            <a:schemeClr val="tx1"/>
          </a:solidFill>
          <a:latin typeface="+mn-lt"/>
          <a:ea typeface="+mn-ea"/>
          <a:cs typeface="+mn-cs"/>
        </a:defRPr>
      </a:lvl7pPr>
      <a:lvl8pPr marL="3427598" indent="-228505" algn="l" defTabSz="457011" rtl="0" eaLnBrk="1" latinLnBrk="0" hangingPunct="1">
        <a:spcBef>
          <a:spcPct val="20000"/>
        </a:spcBef>
        <a:buFont typeface="Arial"/>
        <a:buChar char="•"/>
        <a:defRPr sz="2000" kern="1200">
          <a:solidFill>
            <a:schemeClr val="tx1"/>
          </a:solidFill>
          <a:latin typeface="+mn-lt"/>
          <a:ea typeface="+mn-ea"/>
          <a:cs typeface="+mn-cs"/>
        </a:defRPr>
      </a:lvl8pPr>
      <a:lvl9pPr marL="3884609" indent="-228505" algn="l" defTabSz="4570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11" rtl="0" eaLnBrk="1" latinLnBrk="0" hangingPunct="1">
        <a:defRPr sz="1800" kern="1200">
          <a:solidFill>
            <a:schemeClr val="tx1"/>
          </a:solidFill>
          <a:latin typeface="+mn-lt"/>
          <a:ea typeface="+mn-ea"/>
          <a:cs typeface="+mn-cs"/>
        </a:defRPr>
      </a:lvl1pPr>
      <a:lvl2pPr marL="457011" algn="l" defTabSz="457011" rtl="0" eaLnBrk="1" latinLnBrk="0" hangingPunct="1">
        <a:defRPr sz="1800" kern="1200">
          <a:solidFill>
            <a:schemeClr val="tx1"/>
          </a:solidFill>
          <a:latin typeface="+mn-lt"/>
          <a:ea typeface="+mn-ea"/>
          <a:cs typeface="+mn-cs"/>
        </a:defRPr>
      </a:lvl2pPr>
      <a:lvl3pPr marL="914024" algn="l" defTabSz="457011" rtl="0" eaLnBrk="1" latinLnBrk="0" hangingPunct="1">
        <a:defRPr sz="1800" kern="1200">
          <a:solidFill>
            <a:schemeClr val="tx1"/>
          </a:solidFill>
          <a:latin typeface="+mn-lt"/>
          <a:ea typeface="+mn-ea"/>
          <a:cs typeface="+mn-cs"/>
        </a:defRPr>
      </a:lvl3pPr>
      <a:lvl4pPr marL="1371040" algn="l" defTabSz="457011" rtl="0" eaLnBrk="1" latinLnBrk="0" hangingPunct="1">
        <a:defRPr sz="1800" kern="1200">
          <a:solidFill>
            <a:schemeClr val="tx1"/>
          </a:solidFill>
          <a:latin typeface="+mn-lt"/>
          <a:ea typeface="+mn-ea"/>
          <a:cs typeface="+mn-cs"/>
        </a:defRPr>
      </a:lvl4pPr>
      <a:lvl5pPr marL="1828052" algn="l" defTabSz="457011" rtl="0" eaLnBrk="1" latinLnBrk="0" hangingPunct="1">
        <a:defRPr sz="1800" kern="1200">
          <a:solidFill>
            <a:schemeClr val="tx1"/>
          </a:solidFill>
          <a:latin typeface="+mn-lt"/>
          <a:ea typeface="+mn-ea"/>
          <a:cs typeface="+mn-cs"/>
        </a:defRPr>
      </a:lvl5pPr>
      <a:lvl6pPr marL="2285064" algn="l" defTabSz="457011" rtl="0" eaLnBrk="1" latinLnBrk="0" hangingPunct="1">
        <a:defRPr sz="1800" kern="1200">
          <a:solidFill>
            <a:schemeClr val="tx1"/>
          </a:solidFill>
          <a:latin typeface="+mn-lt"/>
          <a:ea typeface="+mn-ea"/>
          <a:cs typeface="+mn-cs"/>
        </a:defRPr>
      </a:lvl6pPr>
      <a:lvl7pPr marL="2742079" algn="l" defTabSz="457011" rtl="0" eaLnBrk="1" latinLnBrk="0" hangingPunct="1">
        <a:defRPr sz="1800" kern="1200">
          <a:solidFill>
            <a:schemeClr val="tx1"/>
          </a:solidFill>
          <a:latin typeface="+mn-lt"/>
          <a:ea typeface="+mn-ea"/>
          <a:cs typeface="+mn-cs"/>
        </a:defRPr>
      </a:lvl7pPr>
      <a:lvl8pPr marL="3199088" algn="l" defTabSz="457011" rtl="0" eaLnBrk="1" latinLnBrk="0" hangingPunct="1">
        <a:defRPr sz="1800" kern="1200">
          <a:solidFill>
            <a:schemeClr val="tx1"/>
          </a:solidFill>
          <a:latin typeface="+mn-lt"/>
          <a:ea typeface="+mn-ea"/>
          <a:cs typeface="+mn-cs"/>
        </a:defRPr>
      </a:lvl8pPr>
      <a:lvl9pPr marL="3656104" algn="l" defTabSz="45701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Tree>
    <p:extLst>
      <p:ext uri="{BB962C8B-B14F-4D97-AF65-F5344CB8AC3E}">
        <p14:creationId xmlns:p14="http://schemas.microsoft.com/office/powerpoint/2010/main" val="301165436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4275690807"/>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173399547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626338648"/>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850065165"/>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30"/>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solidFill>
                  <a:srgbClr val="000000"/>
                </a:solidFill>
                <a:latin typeface="+mj-lt"/>
                <a:ea typeface="+mn-ea"/>
                <a:cs typeface="+mn-cs"/>
              </a:defRPr>
            </a:lvl1pPr>
          </a:lstStyle>
          <a:p>
            <a:pPr defTabSz="914165"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solidFill>
                  <a:srgbClr val="000000"/>
                </a:solidFill>
                <a:latin typeface="Garamond" charset="0"/>
                <a:cs typeface="Arial" charset="0"/>
              </a:defRPr>
            </a:lvl1pPr>
          </a:lstStyle>
          <a:p>
            <a:pPr defTabSz="914165" fontAlgn="base">
              <a:spcBef>
                <a:spcPct val="0"/>
              </a:spcBef>
              <a:spcAft>
                <a:spcPct val="0"/>
              </a:spcAft>
              <a:defRPr/>
            </a:pPr>
            <a:fld id="{D9975433-3AC9-7244-B186-4714F19C1D23}" type="slidenum">
              <a:rPr lang="en-US" smtClean="0">
                <a:ea typeface="ＭＳ Ｐゴシック" charset="0"/>
              </a:rPr>
              <a:pPr defTabSz="914165"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06870334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699196341"/>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836263217"/>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629991832"/>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3004000881"/>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09" rIns="0" bIns="4570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1"/>
            <a:ext cx="8229600" cy="4830763"/>
          </a:xfrm>
          <a:prstGeom prst="rect">
            <a:avLst/>
          </a:prstGeom>
        </p:spPr>
        <p:txBody>
          <a:bodyPr vert="horz" lIns="91416" tIns="45709" rIns="91416" bIns="4570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5"/>
            <a:ext cx="2133600" cy="365125"/>
          </a:xfrm>
          <a:prstGeom prst="rect">
            <a:avLst/>
          </a:prstGeom>
        </p:spPr>
        <p:txBody>
          <a:bodyPr vert="horz" lIns="91416" tIns="45709" rIns="91416" bIns="45709" rtlCol="0" anchor="ctr"/>
          <a:lstStyle>
            <a:lvl1pPr algn="l">
              <a:defRPr sz="1200">
                <a:solidFill>
                  <a:schemeClr val="tx1">
                    <a:tint val="75000"/>
                  </a:schemeClr>
                </a:solidFill>
              </a:defRPr>
            </a:lvl1pPr>
          </a:lstStyle>
          <a:p>
            <a:pPr defTabSz="914165"/>
            <a:fld id="{EFCD136B-938C-4ABE-A595-3497154215A9}" type="datetime1">
              <a:rPr lang="en-US" smtClean="0">
                <a:solidFill>
                  <a:prstClr val="black">
                    <a:tint val="75000"/>
                  </a:prstClr>
                </a:solidFill>
                <a:latin typeface="Calibri"/>
              </a:rPr>
              <a:pPr defTabSz="914165"/>
              <a:t>9/21/13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1" y="6356355"/>
            <a:ext cx="2895600" cy="365125"/>
          </a:xfrm>
          <a:prstGeom prst="rect">
            <a:avLst/>
          </a:prstGeom>
        </p:spPr>
        <p:txBody>
          <a:bodyPr vert="horz" lIns="91416" tIns="45709" rIns="91416" bIns="45709" rtlCol="0" anchor="ctr"/>
          <a:lstStyle>
            <a:lvl1pPr algn="ctr">
              <a:defRPr sz="1200">
                <a:solidFill>
                  <a:schemeClr val="tx1">
                    <a:tint val="75000"/>
                  </a:schemeClr>
                </a:solidFill>
              </a:defRPr>
            </a:lvl1pPr>
          </a:lstStyle>
          <a:p>
            <a:pPr defTabSz="914165"/>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16" tIns="45709" rIns="91416" bIns="45709" rtlCol="0" anchor="ctr"/>
          <a:lstStyle>
            <a:lvl1pPr algn="r">
              <a:defRPr sz="1200">
                <a:solidFill>
                  <a:schemeClr val="tx1">
                    <a:tint val="75000"/>
                  </a:schemeClr>
                </a:solidFill>
              </a:defRPr>
            </a:lvl1pPr>
          </a:lstStyle>
          <a:p>
            <a:pPr defTabSz="914165"/>
            <a:fld id="{58161B50-6D0B-48B4-A1D4-BAD8C599CC84}" type="slidenum">
              <a:rPr lang="en-US" smtClean="0">
                <a:solidFill>
                  <a:prstClr val="black">
                    <a:tint val="75000"/>
                  </a:prstClr>
                </a:solidFill>
                <a:latin typeface="Calibri"/>
              </a:rPr>
              <a:pPr defTabSz="914165"/>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8854479"/>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iming>
    <p:tnLst>
      <p:par>
        <p:cTn xmlns:p14="http://schemas.microsoft.com/office/powerpoint/2010/main" id="1" dur="indefinite" restart="never" nodeType="tmRoot"/>
      </p:par>
    </p:tnLst>
  </p:timing>
  <p:hf hdr="0" ftr="0" dt="0"/>
  <p:txStyles>
    <p:titleStyle>
      <a:lvl1pPr algn="ctr" defTabSz="914165"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813" indent="-342813" algn="l" defTabSz="91416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60" indent="-285677" algn="l" defTabSz="91416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06" indent="-228541" algn="l" defTabSz="91416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90"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75"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959"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40"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4"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5"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390046086"/>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328044238"/>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359" tIns="45680" rIns="91359" bIns="4568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359" tIns="45680" rIns="91359" bIns="4568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59" tIns="45680" rIns="91359" bIns="45680" numCol="1" anchor="b" anchorCtr="0" compatLnSpc="1">
            <a:prstTxWarp prst="textNoShape">
              <a:avLst/>
            </a:prstTxWarp>
          </a:bodyPr>
          <a:lstStyle>
            <a:lvl1pPr algn="ctr">
              <a:defRPr sz="1200">
                <a:latin typeface="Garamond" pitchFamily="18" charset="0"/>
              </a:defRPr>
            </a:lvl1pPr>
          </a:lstStyle>
          <a:p>
            <a:pPr defTabSz="913603"/>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59" tIns="45680" rIns="91359" bIns="45680" numCol="1" anchor="b" anchorCtr="0" compatLnSpc="1">
            <a:prstTxWarp prst="textNoShape">
              <a:avLst/>
            </a:prstTxWarp>
          </a:bodyPr>
          <a:lstStyle>
            <a:lvl1pPr algn="r">
              <a:defRPr sz="1600">
                <a:latin typeface="Garamond" pitchFamily="18" charset="0"/>
              </a:defRPr>
            </a:lvl1pPr>
          </a:lstStyle>
          <a:p>
            <a:pPr defTabSz="913603"/>
            <a:fld id="{6F400BD0-49BF-48FC-8114-37C1D4F5AB3D}" type="slidenum">
              <a:rPr lang="en-US" altLang="en-US" smtClean="0">
                <a:solidFill>
                  <a:srgbClr val="000000"/>
                </a:solidFill>
              </a:rPr>
              <a:pPr defTabSz="913603"/>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359" tIns="45680" rIns="91359" bIns="45680"/>
          <a:lstStyle/>
          <a:p>
            <a:pPr defTabSz="913603">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359" tIns="45680" rIns="91359" bIns="45680"/>
          <a:lstStyle/>
          <a:p>
            <a:pPr defTabSz="913603">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845264431"/>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6798" algn="l" rtl="0" fontAlgn="base">
        <a:spcBef>
          <a:spcPct val="0"/>
        </a:spcBef>
        <a:spcAft>
          <a:spcPct val="0"/>
        </a:spcAft>
        <a:defRPr sz="4000">
          <a:solidFill>
            <a:schemeClr val="tx2"/>
          </a:solidFill>
          <a:latin typeface="Garamond" pitchFamily="18" charset="0"/>
        </a:defRPr>
      </a:lvl6pPr>
      <a:lvl7pPr marL="913603" algn="l" rtl="0" fontAlgn="base">
        <a:spcBef>
          <a:spcPct val="0"/>
        </a:spcBef>
        <a:spcAft>
          <a:spcPct val="0"/>
        </a:spcAft>
        <a:defRPr sz="4000">
          <a:solidFill>
            <a:schemeClr val="tx2"/>
          </a:solidFill>
          <a:latin typeface="Garamond" pitchFamily="18" charset="0"/>
        </a:defRPr>
      </a:lvl7pPr>
      <a:lvl8pPr marL="1370410" algn="l" rtl="0" fontAlgn="base">
        <a:spcBef>
          <a:spcPct val="0"/>
        </a:spcBef>
        <a:spcAft>
          <a:spcPct val="0"/>
        </a:spcAft>
        <a:defRPr sz="4000">
          <a:solidFill>
            <a:schemeClr val="tx2"/>
          </a:solidFill>
          <a:latin typeface="Garamond" pitchFamily="18" charset="0"/>
        </a:defRPr>
      </a:lvl8pPr>
      <a:lvl9pPr marL="1827211" algn="l" rtl="0" fontAlgn="base">
        <a:spcBef>
          <a:spcPct val="0"/>
        </a:spcBef>
        <a:spcAft>
          <a:spcPct val="0"/>
        </a:spcAft>
        <a:defRPr sz="4000">
          <a:solidFill>
            <a:schemeClr val="tx2"/>
          </a:solidFill>
          <a:latin typeface="Garamond" pitchFamily="18" charset="0"/>
        </a:defRPr>
      </a:lvl9pPr>
    </p:titleStyle>
    <p:bodyStyle>
      <a:lvl1pPr marL="342605" indent="-342605"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343" indent="-325156"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464" indent="-350532"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8683" indent="-315641"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79701" indent="-339431"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6510" indent="-339431"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3303" indent="-339431"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0109" indent="-339431"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6903" indent="-339431"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3603" rtl="0" eaLnBrk="1" latinLnBrk="0" hangingPunct="1">
        <a:defRPr sz="1800" kern="1200">
          <a:solidFill>
            <a:schemeClr val="tx1"/>
          </a:solidFill>
          <a:latin typeface="+mn-lt"/>
          <a:ea typeface="+mn-ea"/>
          <a:cs typeface="+mn-cs"/>
        </a:defRPr>
      </a:lvl1pPr>
      <a:lvl2pPr marL="456798" algn="l" defTabSz="913603" rtl="0" eaLnBrk="1" latinLnBrk="0" hangingPunct="1">
        <a:defRPr sz="1800" kern="1200">
          <a:solidFill>
            <a:schemeClr val="tx1"/>
          </a:solidFill>
          <a:latin typeface="+mn-lt"/>
          <a:ea typeface="+mn-ea"/>
          <a:cs typeface="+mn-cs"/>
        </a:defRPr>
      </a:lvl2pPr>
      <a:lvl3pPr marL="913603" algn="l" defTabSz="913603" rtl="0" eaLnBrk="1" latinLnBrk="0" hangingPunct="1">
        <a:defRPr sz="1800" kern="1200">
          <a:solidFill>
            <a:schemeClr val="tx1"/>
          </a:solidFill>
          <a:latin typeface="+mn-lt"/>
          <a:ea typeface="+mn-ea"/>
          <a:cs typeface="+mn-cs"/>
        </a:defRPr>
      </a:lvl3pPr>
      <a:lvl4pPr marL="1370410" algn="l" defTabSz="913603" rtl="0" eaLnBrk="1" latinLnBrk="0" hangingPunct="1">
        <a:defRPr sz="1800" kern="1200">
          <a:solidFill>
            <a:schemeClr val="tx1"/>
          </a:solidFill>
          <a:latin typeface="+mn-lt"/>
          <a:ea typeface="+mn-ea"/>
          <a:cs typeface="+mn-cs"/>
        </a:defRPr>
      </a:lvl4pPr>
      <a:lvl5pPr marL="1827211" algn="l" defTabSz="913603" rtl="0" eaLnBrk="1" latinLnBrk="0" hangingPunct="1">
        <a:defRPr sz="1800" kern="1200">
          <a:solidFill>
            <a:schemeClr val="tx1"/>
          </a:solidFill>
          <a:latin typeface="+mn-lt"/>
          <a:ea typeface="+mn-ea"/>
          <a:cs typeface="+mn-cs"/>
        </a:defRPr>
      </a:lvl5pPr>
      <a:lvl6pPr marL="2284011" algn="l" defTabSz="913603" rtl="0" eaLnBrk="1" latinLnBrk="0" hangingPunct="1">
        <a:defRPr sz="1800" kern="1200">
          <a:solidFill>
            <a:schemeClr val="tx1"/>
          </a:solidFill>
          <a:latin typeface="+mn-lt"/>
          <a:ea typeface="+mn-ea"/>
          <a:cs typeface="+mn-cs"/>
        </a:defRPr>
      </a:lvl6pPr>
      <a:lvl7pPr marL="2740817" algn="l" defTabSz="913603" rtl="0" eaLnBrk="1" latinLnBrk="0" hangingPunct="1">
        <a:defRPr sz="1800" kern="1200">
          <a:solidFill>
            <a:schemeClr val="tx1"/>
          </a:solidFill>
          <a:latin typeface="+mn-lt"/>
          <a:ea typeface="+mn-ea"/>
          <a:cs typeface="+mn-cs"/>
        </a:defRPr>
      </a:lvl7pPr>
      <a:lvl8pPr marL="3197614" algn="l" defTabSz="913603" rtl="0" eaLnBrk="1" latinLnBrk="0" hangingPunct="1">
        <a:defRPr sz="1800" kern="1200">
          <a:solidFill>
            <a:schemeClr val="tx1"/>
          </a:solidFill>
          <a:latin typeface="+mn-lt"/>
          <a:ea typeface="+mn-ea"/>
          <a:cs typeface="+mn-cs"/>
        </a:defRPr>
      </a:lvl8pPr>
      <a:lvl9pPr marL="3654421" algn="l" defTabSz="913603"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bwMode="auto">
          <a:xfrm>
            <a:off x="573732" y="0"/>
            <a:ext cx="8001000" cy="1143000"/>
          </a:xfrm>
          <a:prstGeom prst="rect">
            <a:avLst/>
          </a:prstGeom>
          <a:noFill/>
          <a:ln w="12700">
            <a:noFill/>
            <a:miter lim="800000"/>
            <a:headEnd/>
            <a:tailEnd/>
          </a:ln>
        </p:spPr>
        <p:txBody>
          <a:bodyPr vert="horz" wrap="square" lIns="35680" tIns="35680" rIns="76280" bIns="35680" numCol="1" anchor="b" anchorCtr="0" compatLnSpc="1">
            <a:prstTxWarp prst="textNoShape">
              <a:avLst/>
            </a:prstTxWarp>
          </a:bodyPr>
          <a:lstStyle/>
          <a:p>
            <a:pPr lvl="0"/>
            <a:r>
              <a:rPr lang="en-US">
                <a:sym typeface="Verdana" charset="0"/>
              </a:rPr>
              <a:t>Click to edit Master title style</a:t>
            </a:r>
          </a:p>
        </p:txBody>
      </p:sp>
      <p:sp>
        <p:nvSpPr>
          <p:cNvPr id="26627" name="Rectangle 2"/>
          <p:cNvSpPr>
            <a:spLocks noGrp="1" noChangeArrowheads="1"/>
          </p:cNvSpPr>
          <p:nvPr>
            <p:ph type="body" idx="1"/>
          </p:nvPr>
        </p:nvSpPr>
        <p:spPr bwMode="auto">
          <a:xfrm>
            <a:off x="565919" y="1446627"/>
            <a:ext cx="8001000" cy="5411391"/>
          </a:xfrm>
          <a:prstGeom prst="rect">
            <a:avLst/>
          </a:prstGeom>
          <a:noFill/>
          <a:ln w="12700">
            <a:noFill/>
            <a:miter lim="800000"/>
            <a:headEnd/>
            <a:tailEnd/>
          </a:ln>
        </p:spPr>
        <p:txBody>
          <a:bodyPr vert="horz" wrap="square" lIns="35680" tIns="35680" rIns="76280" bIns="35680" numCol="1" anchor="t" anchorCtr="0" compatLnSpc="1">
            <a:prstTxWarp prst="textNoShape">
              <a:avLst/>
            </a:prstTxWarp>
          </a:bodyPr>
          <a:lstStyle/>
          <a:p>
            <a:pPr lvl="0"/>
            <a:r>
              <a:rPr lang="en-US">
                <a:sym typeface="Verdana" charset="0"/>
              </a:rPr>
              <a:t>Click to edit Master text styles</a:t>
            </a:r>
          </a:p>
          <a:p>
            <a:pPr lvl="1"/>
            <a:r>
              <a:rPr lang="en-US">
                <a:sym typeface="Verdana" charset="0"/>
              </a:rPr>
              <a:t>Second level</a:t>
            </a:r>
          </a:p>
          <a:p>
            <a:pPr lvl="2"/>
            <a:r>
              <a:rPr lang="en-US">
                <a:sym typeface="Verdana" charset="0"/>
              </a:rPr>
              <a:t>Third level</a:t>
            </a:r>
          </a:p>
          <a:p>
            <a:pPr lvl="3"/>
            <a:r>
              <a:rPr lang="en-US">
                <a:sym typeface="Verdana" charset="0"/>
              </a:rPr>
              <a:t>Fourth level</a:t>
            </a:r>
          </a:p>
          <a:p>
            <a:pPr lvl="4"/>
            <a:r>
              <a:rPr lang="en-US">
                <a:sym typeface="Verdana" charset="0"/>
              </a:rPr>
              <a:t>Fifth level</a:t>
            </a:r>
          </a:p>
        </p:txBody>
      </p:sp>
      <p:sp>
        <p:nvSpPr>
          <p:cNvPr id="2051" name="Text Box 3"/>
          <p:cNvSpPr txBox="1">
            <a:spLocks noGrp="1" noChangeArrowheads="1"/>
          </p:cNvSpPr>
          <p:nvPr>
            <p:ph type="sldNum" sz="quarter" idx="4"/>
          </p:nvPr>
        </p:nvSpPr>
        <p:spPr bwMode="auto">
          <a:xfrm>
            <a:off x="8108157" y="6545461"/>
            <a:ext cx="261193" cy="241102"/>
          </a:xfrm>
          <a:prstGeom prst="rect">
            <a:avLst/>
          </a:prstGeom>
          <a:noFill/>
          <a:ln w="12700">
            <a:noFill/>
            <a:miter lim="800000"/>
            <a:headEnd/>
            <a:tailEnd/>
          </a:ln>
          <a:effectLst/>
        </p:spPr>
        <p:txBody>
          <a:bodyPr vert="horz" wrap="none" lIns="64229" tIns="32113" rIns="64229" bIns="32113" numCol="1" anchor="t" anchorCtr="0" compatLnSpc="1">
            <a:prstTxWarp prst="textNoShape">
              <a:avLst/>
            </a:prstTxWarp>
          </a:bodyPr>
          <a:lstStyle>
            <a:lvl1pPr algn="ctr">
              <a:defRPr sz="1100">
                <a:solidFill>
                  <a:schemeClr val="tx1"/>
                </a:solidFill>
                <a:latin typeface="+mn-lt"/>
                <a:ea typeface="Verdana" charset="0"/>
                <a:cs typeface="Verdana" charset="0"/>
                <a:sym typeface="Verdana" charset="0"/>
              </a:defRPr>
            </a:lvl1pPr>
          </a:lstStyle>
          <a:p>
            <a:pPr defTabSz="913836" fontAlgn="base">
              <a:spcBef>
                <a:spcPct val="0"/>
              </a:spcBef>
              <a:spcAft>
                <a:spcPct val="0"/>
              </a:spcAft>
              <a:defRPr/>
            </a:pPr>
            <a:fld id="{8EB36121-9CA8-7C4F-A014-7F4E73DDF31C}" type="slidenum">
              <a:rPr lang="en-US" smtClean="0">
                <a:solidFill>
                  <a:srgbClr val="000000"/>
                </a:solidFill>
                <a:latin typeface="Verdana"/>
              </a:rPr>
              <a:pPr defTabSz="913836" fontAlgn="base">
                <a:spcBef>
                  <a:spcPct val="0"/>
                </a:spcBef>
                <a:spcAft>
                  <a:spcPct val="0"/>
                </a:spcAft>
                <a:defRPr/>
              </a:pPr>
              <a:t>‹#›</a:t>
            </a:fld>
            <a:endParaRPr lang="en-US">
              <a:solidFill>
                <a:srgbClr val="000000"/>
              </a:solidFill>
              <a:latin typeface="Verdana"/>
            </a:endParaRPr>
          </a:p>
        </p:txBody>
      </p:sp>
      <p:grpSp>
        <p:nvGrpSpPr>
          <p:cNvPr id="26629" name="Group 1"/>
          <p:cNvGrpSpPr>
            <a:grpSpLocks/>
          </p:cNvGrpSpPr>
          <p:nvPr userDrawn="1"/>
        </p:nvGrpSpPr>
        <p:grpSpPr bwMode="auto">
          <a:xfrm>
            <a:off x="606103" y="1223385"/>
            <a:ext cx="7958584" cy="109389"/>
            <a:chOff x="0" y="0"/>
            <a:chExt cx="7129" cy="98"/>
          </a:xfrm>
        </p:grpSpPr>
        <p:sp>
          <p:nvSpPr>
            <p:cNvPr id="6" name="Rectangle 2"/>
            <p:cNvSpPr>
              <a:spLocks/>
            </p:cNvSpPr>
            <p:nvPr/>
          </p:nvSpPr>
          <p:spPr bwMode="auto">
            <a:xfrm>
              <a:off x="0" y="0"/>
              <a:ext cx="4170" cy="98"/>
            </a:xfrm>
            <a:prstGeom prst="rect">
              <a:avLst/>
            </a:prstGeom>
            <a:solidFill>
              <a:srgbClr val="CC5500"/>
            </a:solidFill>
            <a:ln w="9525">
              <a:noFill/>
              <a:round/>
              <a:headEnd/>
              <a:tailEnd/>
            </a:ln>
          </p:spPr>
          <p:txBody>
            <a:bodyPr lIns="0" tIns="0" rIns="0" bIns="0">
              <a:prstTxWarp prst="textNoShape">
                <a:avLst/>
              </a:prstTxWarp>
            </a:bodyPr>
            <a:lstStyle/>
            <a:p>
              <a:pPr algn="ctr" defTabSz="913836" fontAlgn="base">
                <a:spcBef>
                  <a:spcPct val="0"/>
                </a:spcBef>
                <a:spcAft>
                  <a:spcPct val="0"/>
                </a:spcAft>
                <a:defRPr/>
              </a:pPr>
              <a:endParaRPr lang="en-US" sz="3000">
                <a:solidFill>
                  <a:srgbClr val="000000"/>
                </a:solidFill>
                <a:latin typeface="Gill Sans" charset="0"/>
                <a:ea typeface="ヒラギノ角ゴ ProN W3" charset="-128"/>
                <a:cs typeface="ヒラギノ角ゴ ProN W3" charset="-128"/>
                <a:sym typeface="Gill Sans" charset="0"/>
              </a:endParaRPr>
            </a:p>
          </p:txBody>
        </p:sp>
        <p:sp>
          <p:nvSpPr>
            <p:cNvPr id="7" name="Line 3"/>
            <p:cNvSpPr>
              <a:spLocks noChangeShapeType="1"/>
            </p:cNvSpPr>
            <p:nvPr/>
          </p:nvSpPr>
          <p:spPr bwMode="auto">
            <a:xfrm>
              <a:off x="0" y="0"/>
              <a:ext cx="7129" cy="0"/>
            </a:xfrm>
            <a:prstGeom prst="line">
              <a:avLst/>
            </a:prstGeom>
            <a:noFill/>
            <a:ln w="9525">
              <a:solidFill>
                <a:srgbClr val="CC5500"/>
              </a:solidFill>
              <a:round/>
              <a:headEnd/>
              <a:tailEnd/>
            </a:ln>
          </p:spPr>
          <p:txBody>
            <a:bodyPr lIns="0" tIns="0" rIns="0" bIns="0">
              <a:prstTxWarp prst="textNoShape">
                <a:avLst/>
              </a:prstTxWarp>
            </a:bodyPr>
            <a:lstStyle/>
            <a:p>
              <a:pPr defTabSz="913836" fontAlgn="base">
                <a:spcBef>
                  <a:spcPct val="0"/>
                </a:spcBef>
                <a:spcAft>
                  <a:spcPct val="0"/>
                </a:spcAft>
                <a:defRPr/>
              </a:pPr>
              <a:endParaRPr lang="en-US" sz="3000">
                <a:solidFill>
                  <a:srgbClr val="000000"/>
                </a:solidFill>
                <a:latin typeface="Gill Sans" charset="0"/>
                <a:ea typeface="ヒラギノ角ゴ ProN W3" charset="-128"/>
                <a:cs typeface="ヒラギノ角ゴ ProN W3" charset="-128"/>
                <a:sym typeface="Gill Sans" charset="0"/>
              </a:endParaRPr>
            </a:p>
          </p:txBody>
        </p:sp>
      </p:grpSp>
    </p:spTree>
    <p:extLst>
      <p:ext uri="{BB962C8B-B14F-4D97-AF65-F5344CB8AC3E}">
        <p14:creationId xmlns:p14="http://schemas.microsoft.com/office/powerpoint/2010/main" val="1967480017"/>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Lst>
  <p:transition xmlns:p14="http://schemas.microsoft.com/office/powerpoint/2010/main"/>
  <p:hf hdr="0" ftr="0" dt="0"/>
  <p:txStyles>
    <p:titleStyle>
      <a:lvl1pPr marL="4465" indent="-4465" algn="l" rtl="0" eaLnBrk="0" fontAlgn="base" hangingPunct="0">
        <a:spcBef>
          <a:spcPct val="0"/>
        </a:spcBef>
        <a:spcAft>
          <a:spcPct val="0"/>
        </a:spcAft>
        <a:defRPr sz="3800">
          <a:solidFill>
            <a:srgbClr val="009900"/>
          </a:solidFill>
          <a:latin typeface="+mj-lt"/>
          <a:ea typeface="+mj-ea"/>
          <a:cs typeface="+mj-cs"/>
          <a:sym typeface="Verdana" charset="0"/>
        </a:defRPr>
      </a:lvl1pPr>
      <a:lvl2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2pPr>
      <a:lvl3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3pPr>
      <a:lvl4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4pPr>
      <a:lvl5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5pPr>
      <a:lvl6pPr marL="325606"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6pPr>
      <a:lvl7pPr marL="646752"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7pPr>
      <a:lvl8pPr marL="967892"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8pPr>
      <a:lvl9pPr marL="1289040"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9pPr>
    </p:titleStyle>
    <p:bodyStyle>
      <a:lvl1pPr marL="356843" indent="-328965" algn="l" rtl="0" eaLnBrk="0" fontAlgn="base" hangingPunct="0">
        <a:spcBef>
          <a:spcPts val="703"/>
        </a:spcBef>
        <a:spcAft>
          <a:spcPct val="0"/>
        </a:spcAft>
        <a:buClr>
          <a:srgbClr val="CC5500"/>
        </a:buClr>
        <a:buSzPct val="125000"/>
        <a:buFont typeface="Arial" charset="0"/>
        <a:buChar char="•"/>
        <a:defRPr sz="3000">
          <a:solidFill>
            <a:schemeClr val="tx1"/>
          </a:solidFill>
          <a:latin typeface="+mn-lt"/>
          <a:ea typeface="+mn-ea"/>
          <a:cs typeface="+mn-cs"/>
          <a:sym typeface="Verdana" charset="0"/>
        </a:defRPr>
      </a:lvl1pPr>
      <a:lvl2pPr marL="628945" indent="-305550" algn="l" rtl="0" eaLnBrk="0" fontAlgn="base" hangingPunct="0">
        <a:spcBef>
          <a:spcPts val="633"/>
        </a:spcBef>
        <a:spcAft>
          <a:spcPct val="0"/>
        </a:spcAft>
        <a:buClr>
          <a:srgbClr val="CC5500"/>
        </a:buClr>
        <a:buSzPct val="125000"/>
        <a:buFont typeface="Arial" charset="0"/>
        <a:buChar char="•"/>
        <a:defRPr sz="2500">
          <a:solidFill>
            <a:schemeClr val="tx1"/>
          </a:solidFill>
          <a:latin typeface="+mn-lt"/>
          <a:ea typeface="+mn-ea"/>
          <a:cs typeface="+mn-cs"/>
          <a:sym typeface="Verdana" charset="0"/>
        </a:defRPr>
      </a:lvl2pPr>
      <a:lvl3pPr marL="907722" indent="-276558" algn="l" rtl="0" eaLnBrk="0" fontAlgn="base" hangingPunct="0">
        <a:spcBef>
          <a:spcPts val="562"/>
        </a:spcBef>
        <a:spcAft>
          <a:spcPct val="0"/>
        </a:spcAft>
        <a:buClr>
          <a:srgbClr val="CC5500"/>
        </a:buClr>
        <a:buSzPct val="125000"/>
        <a:buFont typeface="Arial" charset="0"/>
        <a:buChar char="•"/>
        <a:defRPr sz="2200">
          <a:solidFill>
            <a:schemeClr val="tx1"/>
          </a:solidFill>
          <a:latin typeface="+mn-lt"/>
          <a:ea typeface="+mn-ea"/>
          <a:cs typeface="+mn-cs"/>
          <a:sym typeface="Verdana" charset="0"/>
        </a:defRPr>
      </a:lvl3pPr>
      <a:lvl4pPr marL="1180936" indent="-270978" algn="l" rtl="0" eaLnBrk="0" fontAlgn="base" hangingPunct="0">
        <a:spcBef>
          <a:spcPts val="492"/>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4pPr>
      <a:lvl5pPr marL="1461951" indent="-278788" algn="l" rtl="0" eaLnBrk="0" fontAlgn="base" hangingPunct="0">
        <a:spcBef>
          <a:spcPts val="633"/>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5pPr>
      <a:lvl6pPr marL="1784136" indent="-279889"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6pPr>
      <a:lvl7pPr marL="2105281" indent="-279889"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7pPr>
      <a:lvl8pPr marL="2426431" indent="-279889"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8pPr>
      <a:lvl9pPr marL="2747572" indent="-279889"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9pPr>
    </p:bodyStyle>
    <p:otherStyle>
      <a:defPPr>
        <a:defRPr lang="en-US"/>
      </a:defPPr>
      <a:lvl1pPr marL="0" algn="l" defTabSz="321142" rtl="0" eaLnBrk="1" latinLnBrk="0" hangingPunct="1">
        <a:defRPr sz="1300" kern="1200">
          <a:solidFill>
            <a:schemeClr val="tx1"/>
          </a:solidFill>
          <a:latin typeface="+mn-lt"/>
          <a:ea typeface="+mn-ea"/>
          <a:cs typeface="+mn-cs"/>
        </a:defRPr>
      </a:lvl1pPr>
      <a:lvl2pPr marL="321142" algn="l" defTabSz="321142" rtl="0" eaLnBrk="1" latinLnBrk="0" hangingPunct="1">
        <a:defRPr sz="1300" kern="1200">
          <a:solidFill>
            <a:schemeClr val="tx1"/>
          </a:solidFill>
          <a:latin typeface="+mn-lt"/>
          <a:ea typeface="+mn-ea"/>
          <a:cs typeface="+mn-cs"/>
        </a:defRPr>
      </a:lvl2pPr>
      <a:lvl3pPr marL="642288" algn="l" defTabSz="321142" rtl="0" eaLnBrk="1" latinLnBrk="0" hangingPunct="1">
        <a:defRPr sz="1300" kern="1200">
          <a:solidFill>
            <a:schemeClr val="tx1"/>
          </a:solidFill>
          <a:latin typeface="+mn-lt"/>
          <a:ea typeface="+mn-ea"/>
          <a:cs typeface="+mn-cs"/>
        </a:defRPr>
      </a:lvl3pPr>
      <a:lvl4pPr marL="963431" algn="l" defTabSz="321142" rtl="0" eaLnBrk="1" latinLnBrk="0" hangingPunct="1">
        <a:defRPr sz="1300" kern="1200">
          <a:solidFill>
            <a:schemeClr val="tx1"/>
          </a:solidFill>
          <a:latin typeface="+mn-lt"/>
          <a:ea typeface="+mn-ea"/>
          <a:cs typeface="+mn-cs"/>
        </a:defRPr>
      </a:lvl4pPr>
      <a:lvl5pPr marL="1284579" algn="l" defTabSz="321142" rtl="0" eaLnBrk="1" latinLnBrk="0" hangingPunct="1">
        <a:defRPr sz="1300" kern="1200">
          <a:solidFill>
            <a:schemeClr val="tx1"/>
          </a:solidFill>
          <a:latin typeface="+mn-lt"/>
          <a:ea typeface="+mn-ea"/>
          <a:cs typeface="+mn-cs"/>
        </a:defRPr>
      </a:lvl5pPr>
      <a:lvl6pPr marL="1605724" algn="l" defTabSz="321142" rtl="0" eaLnBrk="1" latinLnBrk="0" hangingPunct="1">
        <a:defRPr sz="1300" kern="1200">
          <a:solidFill>
            <a:schemeClr val="tx1"/>
          </a:solidFill>
          <a:latin typeface="+mn-lt"/>
          <a:ea typeface="+mn-ea"/>
          <a:cs typeface="+mn-cs"/>
        </a:defRPr>
      </a:lvl6pPr>
      <a:lvl7pPr marL="1926868" algn="l" defTabSz="321142" rtl="0" eaLnBrk="1" latinLnBrk="0" hangingPunct="1">
        <a:defRPr sz="1300" kern="1200">
          <a:solidFill>
            <a:schemeClr val="tx1"/>
          </a:solidFill>
          <a:latin typeface="+mn-lt"/>
          <a:ea typeface="+mn-ea"/>
          <a:cs typeface="+mn-cs"/>
        </a:defRPr>
      </a:lvl7pPr>
      <a:lvl8pPr marL="2248016" algn="l" defTabSz="321142" rtl="0" eaLnBrk="1" latinLnBrk="0" hangingPunct="1">
        <a:defRPr sz="1300" kern="1200">
          <a:solidFill>
            <a:schemeClr val="tx1"/>
          </a:solidFill>
          <a:latin typeface="+mn-lt"/>
          <a:ea typeface="+mn-ea"/>
          <a:cs typeface="+mn-cs"/>
        </a:defRPr>
      </a:lvl8pPr>
      <a:lvl9pPr marL="2569160" algn="l" defTabSz="321142"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02" rIns="0" bIns="4570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1"/>
            <a:ext cx="8229600" cy="4830763"/>
          </a:xfrm>
          <a:prstGeom prst="rect">
            <a:avLst/>
          </a:prstGeom>
        </p:spPr>
        <p:txBody>
          <a:bodyPr vert="horz" lIns="91402" tIns="45702" rIns="91402" bIns="457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02" tIns="45702" rIns="91402" bIns="45702" rtlCol="0" anchor="ctr"/>
          <a:lstStyle>
            <a:lvl1pPr algn="l">
              <a:defRPr sz="1200">
                <a:solidFill>
                  <a:schemeClr val="tx1">
                    <a:tint val="75000"/>
                  </a:schemeClr>
                </a:solidFill>
              </a:defRPr>
            </a:lvl1pPr>
          </a:lstStyle>
          <a:p>
            <a:fld id="{EFCD136B-938C-4ABE-A595-3497154215A9}" type="datetime1">
              <a:rPr lang="en-US" smtClean="0">
                <a:solidFill>
                  <a:prstClr val="black">
                    <a:tint val="75000"/>
                  </a:prstClr>
                </a:solidFill>
                <a:latin typeface="Calibri"/>
              </a:rPr>
              <a:pPr/>
              <a:t>9/21/13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1" y="6356358"/>
            <a:ext cx="2895600" cy="365125"/>
          </a:xfrm>
          <a:prstGeom prst="rect">
            <a:avLst/>
          </a:prstGeom>
        </p:spPr>
        <p:txBody>
          <a:bodyPr vert="horz" lIns="91402" tIns="45702" rIns="91402" bIns="45702"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02" tIns="45702" rIns="91402" bIns="45702" rtlCol="0" anchor="ctr"/>
          <a:lstStyle>
            <a:lvl1pPr algn="r">
              <a:defRPr sz="1200">
                <a:solidFill>
                  <a:schemeClr val="tx1">
                    <a:tint val="75000"/>
                  </a:schemeClr>
                </a:solidFill>
              </a:defRPr>
            </a:lvl1p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7" name="Picture 6"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6923677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xmlns:p14="http://schemas.microsoft.com/office/powerpoint/2010/main" id="1" dur="indefinite" restart="never" nodeType="tmRoot"/>
      </p:par>
    </p:tnLst>
  </p:timing>
  <p:hf hdr="0" ftr="0" dt="0"/>
  <p:txStyles>
    <p:titleStyle>
      <a:lvl1pPr algn="ctr" defTabSz="914024"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761" indent="-342761" algn="l" defTabSz="91402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46" indent="-285632" algn="l" defTabSz="91402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30" indent="-228505" algn="l" defTabSz="91402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544"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560"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573"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84"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98"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09"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bwMode="auto">
          <a:xfrm>
            <a:off x="573732" y="0"/>
            <a:ext cx="8001000" cy="1143000"/>
          </a:xfrm>
          <a:prstGeom prst="rect">
            <a:avLst/>
          </a:prstGeom>
          <a:noFill/>
          <a:ln w="12700">
            <a:noFill/>
            <a:miter lim="800000"/>
            <a:headEnd/>
            <a:tailEnd/>
          </a:ln>
        </p:spPr>
        <p:txBody>
          <a:bodyPr vert="horz" wrap="square" lIns="35691" tIns="35691" rIns="76304" bIns="35691" numCol="1" anchor="b" anchorCtr="0" compatLnSpc="1">
            <a:prstTxWarp prst="textNoShape">
              <a:avLst/>
            </a:prstTxWarp>
          </a:bodyPr>
          <a:lstStyle/>
          <a:p>
            <a:pPr lvl="0"/>
            <a:r>
              <a:rPr lang="en-US">
                <a:sym typeface="Verdana" charset="0"/>
              </a:rPr>
              <a:t>Click to edit Master title style</a:t>
            </a:r>
          </a:p>
        </p:txBody>
      </p:sp>
      <p:sp>
        <p:nvSpPr>
          <p:cNvPr id="26627" name="Rectangle 2"/>
          <p:cNvSpPr>
            <a:spLocks noGrp="1" noChangeArrowheads="1"/>
          </p:cNvSpPr>
          <p:nvPr>
            <p:ph type="body" idx="1"/>
          </p:nvPr>
        </p:nvSpPr>
        <p:spPr bwMode="auto">
          <a:xfrm>
            <a:off x="565919" y="1446621"/>
            <a:ext cx="8001000" cy="5411391"/>
          </a:xfrm>
          <a:prstGeom prst="rect">
            <a:avLst/>
          </a:prstGeom>
          <a:noFill/>
          <a:ln w="12700">
            <a:noFill/>
            <a:miter lim="800000"/>
            <a:headEnd/>
            <a:tailEnd/>
          </a:ln>
        </p:spPr>
        <p:txBody>
          <a:bodyPr vert="horz" wrap="square" lIns="35691" tIns="35691" rIns="76304" bIns="35691" numCol="1" anchor="t" anchorCtr="0" compatLnSpc="1">
            <a:prstTxWarp prst="textNoShape">
              <a:avLst/>
            </a:prstTxWarp>
          </a:bodyPr>
          <a:lstStyle/>
          <a:p>
            <a:pPr lvl="0"/>
            <a:r>
              <a:rPr lang="en-US">
                <a:sym typeface="Verdana" charset="0"/>
              </a:rPr>
              <a:t>Click to edit Master text styles</a:t>
            </a:r>
          </a:p>
          <a:p>
            <a:pPr lvl="1"/>
            <a:r>
              <a:rPr lang="en-US">
                <a:sym typeface="Verdana" charset="0"/>
              </a:rPr>
              <a:t>Second level</a:t>
            </a:r>
          </a:p>
          <a:p>
            <a:pPr lvl="2"/>
            <a:r>
              <a:rPr lang="en-US">
                <a:sym typeface="Verdana" charset="0"/>
              </a:rPr>
              <a:t>Third level</a:t>
            </a:r>
          </a:p>
          <a:p>
            <a:pPr lvl="3"/>
            <a:r>
              <a:rPr lang="en-US">
                <a:sym typeface="Verdana" charset="0"/>
              </a:rPr>
              <a:t>Fourth level</a:t>
            </a:r>
          </a:p>
          <a:p>
            <a:pPr lvl="4"/>
            <a:r>
              <a:rPr lang="en-US">
                <a:sym typeface="Verdana" charset="0"/>
              </a:rPr>
              <a:t>Fifth level</a:t>
            </a:r>
          </a:p>
        </p:txBody>
      </p:sp>
      <p:sp>
        <p:nvSpPr>
          <p:cNvPr id="2051" name="Text Box 3"/>
          <p:cNvSpPr txBox="1">
            <a:spLocks noGrp="1" noChangeArrowheads="1"/>
          </p:cNvSpPr>
          <p:nvPr>
            <p:ph type="sldNum" sz="quarter" idx="4"/>
          </p:nvPr>
        </p:nvSpPr>
        <p:spPr bwMode="auto">
          <a:xfrm>
            <a:off x="8108157" y="6545461"/>
            <a:ext cx="261193" cy="241102"/>
          </a:xfrm>
          <a:prstGeom prst="rect">
            <a:avLst/>
          </a:prstGeom>
          <a:noFill/>
          <a:ln w="12700">
            <a:noFill/>
            <a:miter lim="800000"/>
            <a:headEnd/>
            <a:tailEnd/>
          </a:ln>
          <a:effectLst/>
        </p:spPr>
        <p:txBody>
          <a:bodyPr vert="horz" wrap="none" lIns="64248" tIns="32123" rIns="64248" bIns="32123" numCol="1" anchor="t" anchorCtr="0" compatLnSpc="1">
            <a:prstTxWarp prst="textNoShape">
              <a:avLst/>
            </a:prstTxWarp>
          </a:bodyPr>
          <a:lstStyle>
            <a:lvl1pPr algn="ctr">
              <a:defRPr sz="1100">
                <a:solidFill>
                  <a:schemeClr val="tx1"/>
                </a:solidFill>
                <a:latin typeface="+mn-lt"/>
                <a:ea typeface="Verdana" charset="0"/>
                <a:cs typeface="Verdana" charset="0"/>
                <a:sym typeface="Verdana" charset="0"/>
              </a:defRPr>
            </a:lvl1pPr>
          </a:lstStyle>
          <a:p>
            <a:pPr defTabSz="914165" fontAlgn="base">
              <a:spcBef>
                <a:spcPct val="0"/>
              </a:spcBef>
              <a:spcAft>
                <a:spcPct val="0"/>
              </a:spcAft>
              <a:defRPr/>
            </a:pPr>
            <a:fld id="{8EB36121-9CA8-7C4F-A014-7F4E73DDF31C}" type="slidenum">
              <a:rPr lang="en-US" smtClean="0">
                <a:solidFill>
                  <a:srgbClr val="000000"/>
                </a:solidFill>
                <a:latin typeface="Verdana"/>
              </a:rPr>
              <a:pPr defTabSz="914165" fontAlgn="base">
                <a:spcBef>
                  <a:spcPct val="0"/>
                </a:spcBef>
                <a:spcAft>
                  <a:spcPct val="0"/>
                </a:spcAft>
                <a:defRPr/>
              </a:pPr>
              <a:t>‹#›</a:t>
            </a:fld>
            <a:endParaRPr lang="en-US">
              <a:solidFill>
                <a:srgbClr val="000000"/>
              </a:solidFill>
              <a:latin typeface="Verdana"/>
            </a:endParaRPr>
          </a:p>
        </p:txBody>
      </p:sp>
      <p:grpSp>
        <p:nvGrpSpPr>
          <p:cNvPr id="26629" name="Group 1"/>
          <p:cNvGrpSpPr>
            <a:grpSpLocks/>
          </p:cNvGrpSpPr>
          <p:nvPr userDrawn="1"/>
        </p:nvGrpSpPr>
        <p:grpSpPr bwMode="auto">
          <a:xfrm>
            <a:off x="606103" y="1223379"/>
            <a:ext cx="7958584" cy="109389"/>
            <a:chOff x="0" y="0"/>
            <a:chExt cx="7129" cy="98"/>
          </a:xfrm>
        </p:grpSpPr>
        <p:sp>
          <p:nvSpPr>
            <p:cNvPr id="6" name="Rectangle 2"/>
            <p:cNvSpPr>
              <a:spLocks/>
            </p:cNvSpPr>
            <p:nvPr/>
          </p:nvSpPr>
          <p:spPr bwMode="auto">
            <a:xfrm>
              <a:off x="0" y="0"/>
              <a:ext cx="4170" cy="98"/>
            </a:xfrm>
            <a:prstGeom prst="rect">
              <a:avLst/>
            </a:prstGeom>
            <a:solidFill>
              <a:srgbClr val="CC5500"/>
            </a:solidFill>
            <a:ln w="9525">
              <a:noFill/>
              <a:round/>
              <a:headEnd/>
              <a:tailEnd/>
            </a:ln>
          </p:spPr>
          <p:txBody>
            <a:bodyPr lIns="0" tIns="0" rIns="0" bIns="0">
              <a:prstTxWarp prst="textNoShape">
                <a:avLst/>
              </a:prstTxWarp>
            </a:bodyPr>
            <a:lstStyle/>
            <a:p>
              <a:pPr algn="ctr" defTabSz="914165" fontAlgn="base">
                <a:spcBef>
                  <a:spcPct val="0"/>
                </a:spcBef>
                <a:spcAft>
                  <a:spcPct val="0"/>
                </a:spcAft>
                <a:defRPr/>
              </a:pPr>
              <a:endParaRPr lang="en-US" sz="3000">
                <a:solidFill>
                  <a:srgbClr val="000000"/>
                </a:solidFill>
                <a:latin typeface="Gill Sans" charset="0"/>
                <a:ea typeface="ヒラギノ角ゴ ProN W3" charset="-128"/>
                <a:cs typeface="ヒラギノ角ゴ ProN W3" charset="-128"/>
                <a:sym typeface="Gill Sans" charset="0"/>
              </a:endParaRPr>
            </a:p>
          </p:txBody>
        </p:sp>
        <p:sp>
          <p:nvSpPr>
            <p:cNvPr id="7" name="Line 3"/>
            <p:cNvSpPr>
              <a:spLocks noChangeShapeType="1"/>
            </p:cNvSpPr>
            <p:nvPr/>
          </p:nvSpPr>
          <p:spPr bwMode="auto">
            <a:xfrm>
              <a:off x="0" y="0"/>
              <a:ext cx="7129" cy="0"/>
            </a:xfrm>
            <a:prstGeom prst="line">
              <a:avLst/>
            </a:prstGeom>
            <a:noFill/>
            <a:ln w="9525">
              <a:solidFill>
                <a:srgbClr val="CC5500"/>
              </a:solidFill>
              <a:round/>
              <a:headEnd/>
              <a:tailEnd/>
            </a:ln>
          </p:spPr>
          <p:txBody>
            <a:bodyPr lIns="0" tIns="0" rIns="0" bIns="0">
              <a:prstTxWarp prst="textNoShape">
                <a:avLst/>
              </a:prstTxWarp>
            </a:bodyPr>
            <a:lstStyle/>
            <a:p>
              <a:pPr defTabSz="914165" fontAlgn="base">
                <a:spcBef>
                  <a:spcPct val="0"/>
                </a:spcBef>
                <a:spcAft>
                  <a:spcPct val="0"/>
                </a:spcAft>
                <a:defRPr/>
              </a:pPr>
              <a:endParaRPr lang="en-US" sz="3000">
                <a:solidFill>
                  <a:srgbClr val="000000"/>
                </a:solidFill>
                <a:latin typeface="Gill Sans" charset="0"/>
                <a:ea typeface="ヒラギノ角ゴ ProN W3" charset="-128"/>
                <a:cs typeface="ヒラギノ角ゴ ProN W3" charset="-128"/>
                <a:sym typeface="Gill Sans" charset="0"/>
              </a:endParaRPr>
            </a:p>
          </p:txBody>
        </p:sp>
      </p:grpSp>
    </p:spTree>
    <p:extLst>
      <p:ext uri="{BB962C8B-B14F-4D97-AF65-F5344CB8AC3E}">
        <p14:creationId xmlns:p14="http://schemas.microsoft.com/office/powerpoint/2010/main" val="3181798143"/>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Lst>
  <p:transition xmlns:p14="http://schemas.microsoft.com/office/powerpoint/2010/main"/>
  <p:hf hdr="0" ftr="0" dt="0"/>
  <p:txStyles>
    <p:titleStyle>
      <a:lvl1pPr marL="4465" indent="-4465" algn="l" rtl="0" eaLnBrk="0" fontAlgn="base" hangingPunct="0">
        <a:spcBef>
          <a:spcPct val="0"/>
        </a:spcBef>
        <a:spcAft>
          <a:spcPct val="0"/>
        </a:spcAft>
        <a:defRPr sz="3800">
          <a:solidFill>
            <a:srgbClr val="009900"/>
          </a:solidFill>
          <a:latin typeface="+mj-lt"/>
          <a:ea typeface="+mj-ea"/>
          <a:cs typeface="+mj-cs"/>
          <a:sym typeface="Verdana" charset="0"/>
        </a:defRPr>
      </a:lvl1pPr>
      <a:lvl2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2pPr>
      <a:lvl3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3pPr>
      <a:lvl4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4pPr>
      <a:lvl5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5pPr>
      <a:lvl6pPr marL="325705"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6pPr>
      <a:lvl7pPr marL="646950"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7pPr>
      <a:lvl8pPr marL="968190"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8pPr>
      <a:lvl9pPr marL="1289436"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9pPr>
    </p:titleStyle>
    <p:bodyStyle>
      <a:lvl1pPr marL="356951" indent="-329067" algn="l" rtl="0" eaLnBrk="0" fontAlgn="base" hangingPunct="0">
        <a:spcBef>
          <a:spcPts val="703"/>
        </a:spcBef>
        <a:spcAft>
          <a:spcPct val="0"/>
        </a:spcAft>
        <a:buClr>
          <a:srgbClr val="CC5500"/>
        </a:buClr>
        <a:buSzPct val="125000"/>
        <a:buFont typeface="Arial" charset="0"/>
        <a:buChar char="•"/>
        <a:defRPr sz="3000">
          <a:solidFill>
            <a:schemeClr val="tx1"/>
          </a:solidFill>
          <a:latin typeface="+mn-lt"/>
          <a:ea typeface="+mn-ea"/>
          <a:cs typeface="+mn-cs"/>
          <a:sym typeface="Verdana" charset="0"/>
        </a:defRPr>
      </a:lvl1pPr>
      <a:lvl2pPr marL="629137" indent="-305643" algn="l" rtl="0" eaLnBrk="0" fontAlgn="base" hangingPunct="0">
        <a:spcBef>
          <a:spcPts val="633"/>
        </a:spcBef>
        <a:spcAft>
          <a:spcPct val="0"/>
        </a:spcAft>
        <a:buClr>
          <a:srgbClr val="CC5500"/>
        </a:buClr>
        <a:buSzPct val="125000"/>
        <a:buFont typeface="Arial" charset="0"/>
        <a:buChar char="•"/>
        <a:defRPr sz="2500">
          <a:solidFill>
            <a:schemeClr val="tx1"/>
          </a:solidFill>
          <a:latin typeface="+mn-lt"/>
          <a:ea typeface="+mn-ea"/>
          <a:cs typeface="+mn-cs"/>
          <a:sym typeface="Verdana" charset="0"/>
        </a:defRPr>
      </a:lvl2pPr>
      <a:lvl3pPr marL="908002" indent="-276642" algn="l" rtl="0" eaLnBrk="0" fontAlgn="base" hangingPunct="0">
        <a:spcBef>
          <a:spcPts val="562"/>
        </a:spcBef>
        <a:spcAft>
          <a:spcPct val="0"/>
        </a:spcAft>
        <a:buClr>
          <a:srgbClr val="CC5500"/>
        </a:buClr>
        <a:buSzPct val="125000"/>
        <a:buFont typeface="Arial" charset="0"/>
        <a:buChar char="•"/>
        <a:defRPr sz="2200">
          <a:solidFill>
            <a:schemeClr val="tx1"/>
          </a:solidFill>
          <a:latin typeface="+mn-lt"/>
          <a:ea typeface="+mn-ea"/>
          <a:cs typeface="+mn-cs"/>
          <a:sym typeface="Verdana" charset="0"/>
        </a:defRPr>
      </a:lvl3pPr>
      <a:lvl4pPr marL="1181299" indent="-271062" algn="l" rtl="0" eaLnBrk="0" fontAlgn="base" hangingPunct="0">
        <a:spcBef>
          <a:spcPts val="492"/>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4pPr>
      <a:lvl5pPr marL="1462401" indent="-278873" algn="l" rtl="0" eaLnBrk="0" fontAlgn="base" hangingPunct="0">
        <a:spcBef>
          <a:spcPts val="633"/>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5pPr>
      <a:lvl6pPr marL="1784684" indent="-279974"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6pPr>
      <a:lvl7pPr marL="2105928" indent="-279974"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7pPr>
      <a:lvl8pPr marL="2427175" indent="-279974"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8pPr>
      <a:lvl9pPr marL="2748415" indent="-279974"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9pPr>
    </p:bodyStyle>
    <p:otherStyle>
      <a:defPPr>
        <a:defRPr lang="en-US"/>
      </a:defPPr>
      <a:lvl1pPr marL="0" algn="l" defTabSz="321241" rtl="0" eaLnBrk="1" latinLnBrk="0" hangingPunct="1">
        <a:defRPr sz="1300" kern="1200">
          <a:solidFill>
            <a:schemeClr val="tx1"/>
          </a:solidFill>
          <a:latin typeface="+mn-lt"/>
          <a:ea typeface="+mn-ea"/>
          <a:cs typeface="+mn-cs"/>
        </a:defRPr>
      </a:lvl1pPr>
      <a:lvl2pPr marL="321241" algn="l" defTabSz="321241" rtl="0" eaLnBrk="1" latinLnBrk="0" hangingPunct="1">
        <a:defRPr sz="1300" kern="1200">
          <a:solidFill>
            <a:schemeClr val="tx1"/>
          </a:solidFill>
          <a:latin typeface="+mn-lt"/>
          <a:ea typeface="+mn-ea"/>
          <a:cs typeface="+mn-cs"/>
        </a:defRPr>
      </a:lvl2pPr>
      <a:lvl3pPr marL="642486" algn="l" defTabSz="321241" rtl="0" eaLnBrk="1" latinLnBrk="0" hangingPunct="1">
        <a:defRPr sz="1300" kern="1200">
          <a:solidFill>
            <a:schemeClr val="tx1"/>
          </a:solidFill>
          <a:latin typeface="+mn-lt"/>
          <a:ea typeface="+mn-ea"/>
          <a:cs typeface="+mn-cs"/>
        </a:defRPr>
      </a:lvl3pPr>
      <a:lvl4pPr marL="963727" algn="l" defTabSz="321241" rtl="0" eaLnBrk="1" latinLnBrk="0" hangingPunct="1">
        <a:defRPr sz="1300" kern="1200">
          <a:solidFill>
            <a:schemeClr val="tx1"/>
          </a:solidFill>
          <a:latin typeface="+mn-lt"/>
          <a:ea typeface="+mn-ea"/>
          <a:cs typeface="+mn-cs"/>
        </a:defRPr>
      </a:lvl4pPr>
      <a:lvl5pPr marL="1284973" algn="l" defTabSz="321241" rtl="0" eaLnBrk="1" latinLnBrk="0" hangingPunct="1">
        <a:defRPr sz="1300" kern="1200">
          <a:solidFill>
            <a:schemeClr val="tx1"/>
          </a:solidFill>
          <a:latin typeface="+mn-lt"/>
          <a:ea typeface="+mn-ea"/>
          <a:cs typeface="+mn-cs"/>
        </a:defRPr>
      </a:lvl5pPr>
      <a:lvl6pPr marL="1606216" algn="l" defTabSz="321241" rtl="0" eaLnBrk="1" latinLnBrk="0" hangingPunct="1">
        <a:defRPr sz="1300" kern="1200">
          <a:solidFill>
            <a:schemeClr val="tx1"/>
          </a:solidFill>
          <a:latin typeface="+mn-lt"/>
          <a:ea typeface="+mn-ea"/>
          <a:cs typeface="+mn-cs"/>
        </a:defRPr>
      </a:lvl6pPr>
      <a:lvl7pPr marL="1927460" algn="l" defTabSz="321241" rtl="0" eaLnBrk="1" latinLnBrk="0" hangingPunct="1">
        <a:defRPr sz="1300" kern="1200">
          <a:solidFill>
            <a:schemeClr val="tx1"/>
          </a:solidFill>
          <a:latin typeface="+mn-lt"/>
          <a:ea typeface="+mn-ea"/>
          <a:cs typeface="+mn-cs"/>
        </a:defRPr>
      </a:lvl7pPr>
      <a:lvl8pPr marL="2248706" algn="l" defTabSz="321241" rtl="0" eaLnBrk="1" latinLnBrk="0" hangingPunct="1">
        <a:defRPr sz="1300" kern="1200">
          <a:solidFill>
            <a:schemeClr val="tx1"/>
          </a:solidFill>
          <a:latin typeface="+mn-lt"/>
          <a:ea typeface="+mn-ea"/>
          <a:cs typeface="+mn-cs"/>
        </a:defRPr>
      </a:lvl8pPr>
      <a:lvl9pPr marL="2569949" algn="l" defTabSz="321241" rtl="0" eaLnBrk="1" latinLnBrk="0" hangingPunct="1">
        <a:defRPr sz="13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r>
              <a:rPr lang="en-US" altLang="en-US"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25" y="6357958"/>
            <a:ext cx="1347679" cy="389938"/>
          </a:xfrm>
          <a:prstGeom prst="rect">
            <a:avLst/>
          </a:prstGeom>
        </p:spPr>
      </p:pic>
    </p:spTree>
    <p:extLst>
      <p:ext uri="{BB962C8B-B14F-4D97-AF65-F5344CB8AC3E}">
        <p14:creationId xmlns:p14="http://schemas.microsoft.com/office/powerpoint/2010/main" val="3366187679"/>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380466367"/>
      </p:ext>
    </p:extLst>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mj-lt"/>
                <a:ea typeface="+mn-ea"/>
                <a:cs typeface="+mn-cs"/>
              </a:defRPr>
            </a:lvl1pPr>
          </a:lstStyle>
          <a:p>
            <a:pPr defTabSz="914165" fontAlgn="base">
              <a:spcBef>
                <a:spcPct val="0"/>
              </a:spcBef>
              <a:spcAft>
                <a:spcPct val="0"/>
              </a:spcAft>
              <a:defRPr/>
            </a:pPr>
            <a:endParaRPr lang="en-US" altLang="en-US">
              <a:solidFill>
                <a:srgbClr val="000000"/>
              </a:solidFill>
              <a:latin typeface="Garamond"/>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charset="0"/>
              </a:defRPr>
            </a:lvl1pPr>
          </a:lstStyle>
          <a:p>
            <a:pPr defTabSz="914165" fontAlgn="base">
              <a:spcBef>
                <a:spcPct val="0"/>
              </a:spcBef>
              <a:spcAft>
                <a:spcPct val="0"/>
              </a:spcAft>
            </a:pPr>
            <a:fld id="{D466F582-0171-F94E-A701-C8B9F2B60E51}" type="slidenum">
              <a:rPr lang="en-US" smtClean="0">
                <a:solidFill>
                  <a:srgbClr val="000000"/>
                </a:solidFill>
                <a:ea typeface="ＭＳ Ｐゴシック" charset="0"/>
                <a:cs typeface="ＭＳ Ｐゴシック" charset="0"/>
              </a:rPr>
              <a:pPr defTabSz="914165" fontAlgn="base">
                <a:spcBef>
                  <a:spcPct val="0"/>
                </a:spcBef>
                <a:spcAft>
                  <a:spcPct val="0"/>
                </a:spcAft>
              </a:pPr>
              <a:t>‹#›</a:t>
            </a:fld>
            <a:endParaRPr lang="en-US" smtClean="0">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248400"/>
            <a:ext cx="8610600" cy="0"/>
          </a:xfrm>
          <a:prstGeom prst="line">
            <a:avLst/>
          </a:prstGeom>
          <a:noFill/>
          <a:ln w="19050">
            <a:solidFill>
              <a:schemeClr val="accent1"/>
            </a:solidFill>
            <a:round/>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pitchFamily="34" charset="-128"/>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pitchFamily="34" charset="-128"/>
              <a:cs typeface="ＭＳ Ｐゴシック" charset="0"/>
            </a:endParaRPr>
          </a:p>
        </p:txBody>
      </p:sp>
    </p:spTree>
    <p:extLst>
      <p:ext uri="{BB962C8B-B14F-4D97-AF65-F5344CB8AC3E}">
        <p14:creationId xmlns:p14="http://schemas.microsoft.com/office/powerpoint/2010/main" val="2050193184"/>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082" algn="l" rtl="0" fontAlgn="base">
        <a:spcBef>
          <a:spcPct val="0"/>
        </a:spcBef>
        <a:spcAft>
          <a:spcPct val="0"/>
        </a:spcAft>
        <a:defRPr sz="4000">
          <a:solidFill>
            <a:schemeClr val="tx2"/>
          </a:solidFill>
          <a:latin typeface="Garamond" pitchFamily="-106" charset="0"/>
        </a:defRPr>
      </a:lvl6pPr>
      <a:lvl7pPr marL="914165" algn="l" rtl="0" fontAlgn="base">
        <a:spcBef>
          <a:spcPct val="0"/>
        </a:spcBef>
        <a:spcAft>
          <a:spcPct val="0"/>
        </a:spcAft>
        <a:defRPr sz="4000">
          <a:solidFill>
            <a:schemeClr val="tx2"/>
          </a:solidFill>
          <a:latin typeface="Garamond" pitchFamily="-106" charset="0"/>
        </a:defRPr>
      </a:lvl7pPr>
      <a:lvl8pPr marL="1371250" algn="l" rtl="0" fontAlgn="base">
        <a:spcBef>
          <a:spcPct val="0"/>
        </a:spcBef>
        <a:spcAft>
          <a:spcPct val="0"/>
        </a:spcAft>
        <a:defRPr sz="4000">
          <a:solidFill>
            <a:schemeClr val="tx2"/>
          </a:solidFill>
          <a:latin typeface="Garamond" pitchFamily="-106" charset="0"/>
        </a:defRPr>
      </a:lvl8pPr>
      <a:lvl9pPr marL="1828332" algn="l" rtl="0" fontAlgn="base">
        <a:spcBef>
          <a:spcPct val="0"/>
        </a:spcBef>
        <a:spcAft>
          <a:spcPct val="0"/>
        </a:spcAft>
        <a:defRPr sz="4000">
          <a:solidFill>
            <a:schemeClr val="tx2"/>
          </a:solidFill>
          <a:latin typeface="Garamond" pitchFamily="-106"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7818"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4898"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1983"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063"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mj-lt"/>
                <a:ea typeface="+mn-ea"/>
                <a:cs typeface="+mn-cs"/>
              </a:defRPr>
            </a:lvl1pPr>
          </a:lstStyle>
          <a:p>
            <a:pPr defTabSz="914165" fontAlgn="base">
              <a:spcBef>
                <a:spcPct val="0"/>
              </a:spcBef>
              <a:spcAft>
                <a:spcPct val="0"/>
              </a:spcAft>
              <a:defRPr/>
            </a:pPr>
            <a:endParaRPr lang="en-US" altLang="en-US">
              <a:solidFill>
                <a:srgbClr val="000000"/>
              </a:solidFill>
              <a:latin typeface="Garamond"/>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charset="0"/>
              </a:defRPr>
            </a:lvl1pPr>
          </a:lstStyle>
          <a:p>
            <a:pPr defTabSz="914165" fontAlgn="base">
              <a:spcBef>
                <a:spcPct val="0"/>
              </a:spcBef>
              <a:spcAft>
                <a:spcPct val="0"/>
              </a:spcAft>
            </a:pPr>
            <a:fld id="{D466F582-0171-F94E-A701-C8B9F2B60E51}" type="slidenum">
              <a:rPr lang="en-US" smtClean="0">
                <a:solidFill>
                  <a:srgbClr val="000000"/>
                </a:solidFill>
                <a:ea typeface="ＭＳ Ｐゴシック" charset="0"/>
                <a:cs typeface="ＭＳ Ｐゴシック" charset="0"/>
              </a:rPr>
              <a:pPr defTabSz="914165" fontAlgn="base">
                <a:spcBef>
                  <a:spcPct val="0"/>
                </a:spcBef>
                <a:spcAft>
                  <a:spcPct val="0"/>
                </a:spcAft>
              </a:pPr>
              <a:t>‹#›</a:t>
            </a:fld>
            <a:endParaRPr lang="en-US" smtClean="0">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248400"/>
            <a:ext cx="8610600" cy="0"/>
          </a:xfrm>
          <a:prstGeom prst="line">
            <a:avLst/>
          </a:prstGeom>
          <a:noFill/>
          <a:ln w="19050">
            <a:solidFill>
              <a:schemeClr val="accent1"/>
            </a:solidFill>
            <a:round/>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pitchFamily="34" charset="-128"/>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pitchFamily="34" charset="-128"/>
              <a:cs typeface="ＭＳ Ｐゴシック" charset="0"/>
            </a:endParaRPr>
          </a:p>
        </p:txBody>
      </p:sp>
    </p:spTree>
    <p:extLst>
      <p:ext uri="{BB962C8B-B14F-4D97-AF65-F5344CB8AC3E}">
        <p14:creationId xmlns:p14="http://schemas.microsoft.com/office/powerpoint/2010/main" val="69374150"/>
      </p:ext>
    </p:extLst>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 id="214748438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082" algn="l" rtl="0" fontAlgn="base">
        <a:spcBef>
          <a:spcPct val="0"/>
        </a:spcBef>
        <a:spcAft>
          <a:spcPct val="0"/>
        </a:spcAft>
        <a:defRPr sz="4000">
          <a:solidFill>
            <a:schemeClr val="tx2"/>
          </a:solidFill>
          <a:latin typeface="Garamond" pitchFamily="-106" charset="0"/>
        </a:defRPr>
      </a:lvl6pPr>
      <a:lvl7pPr marL="914165" algn="l" rtl="0" fontAlgn="base">
        <a:spcBef>
          <a:spcPct val="0"/>
        </a:spcBef>
        <a:spcAft>
          <a:spcPct val="0"/>
        </a:spcAft>
        <a:defRPr sz="4000">
          <a:solidFill>
            <a:schemeClr val="tx2"/>
          </a:solidFill>
          <a:latin typeface="Garamond" pitchFamily="-106" charset="0"/>
        </a:defRPr>
      </a:lvl7pPr>
      <a:lvl8pPr marL="1371250" algn="l" rtl="0" fontAlgn="base">
        <a:spcBef>
          <a:spcPct val="0"/>
        </a:spcBef>
        <a:spcAft>
          <a:spcPct val="0"/>
        </a:spcAft>
        <a:defRPr sz="4000">
          <a:solidFill>
            <a:schemeClr val="tx2"/>
          </a:solidFill>
          <a:latin typeface="Garamond" pitchFamily="-106" charset="0"/>
        </a:defRPr>
      </a:lvl8pPr>
      <a:lvl9pPr marL="1828332" algn="l" rtl="0" fontAlgn="base">
        <a:spcBef>
          <a:spcPct val="0"/>
        </a:spcBef>
        <a:spcAft>
          <a:spcPct val="0"/>
        </a:spcAft>
        <a:defRPr sz="4000">
          <a:solidFill>
            <a:schemeClr val="tx2"/>
          </a:solidFill>
          <a:latin typeface="Garamond" pitchFamily="-106"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7818"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4898"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1983"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063"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678496636"/>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30"/>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solidFill>
                  <a:srgbClr val="000000"/>
                </a:solidFill>
                <a:latin typeface="+mj-lt"/>
                <a:ea typeface="+mn-ea"/>
                <a:cs typeface="+mn-cs"/>
              </a:defRPr>
            </a:lvl1pPr>
          </a:lstStyle>
          <a:p>
            <a:pPr defTabSz="914165"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solidFill>
                  <a:srgbClr val="000000"/>
                </a:solidFill>
                <a:latin typeface="Garamond" charset="0"/>
              </a:defRPr>
            </a:lvl1pPr>
          </a:lstStyle>
          <a:p>
            <a:pPr defTabSz="914165" fontAlgn="base">
              <a:spcBef>
                <a:spcPct val="0"/>
              </a:spcBef>
              <a:spcAft>
                <a:spcPct val="0"/>
              </a:spcAft>
            </a:pPr>
            <a:fld id="{55D46416-474E-184B-A5AD-7D0BC91A8C60}" type="slidenum">
              <a:rPr lang="en-US" smtClean="0">
                <a:ea typeface="ＭＳ Ｐゴシック" charset="0"/>
                <a:cs typeface="Arial" charset="0"/>
              </a:rPr>
              <a:pPr defTabSz="914165"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3" y="6525344"/>
            <a:ext cx="1080120" cy="312522"/>
          </a:xfrm>
          <a:prstGeom prst="rect">
            <a:avLst/>
          </a:prstGeom>
        </p:spPr>
      </p:pic>
    </p:spTree>
    <p:extLst>
      <p:ext uri="{BB962C8B-B14F-4D97-AF65-F5344CB8AC3E}">
        <p14:creationId xmlns:p14="http://schemas.microsoft.com/office/powerpoint/2010/main" val="399141565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 id="214748442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937999002"/>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3871727458"/>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A82C0C1-0AC2-0B4F-A577-3D5DC5D07634}" type="slidenum">
              <a:rPr lang="en-US" smtClean="0">
                <a:solidFill>
                  <a:prstClr val="black">
                    <a:tint val="75000"/>
                  </a:prstClr>
                </a:solidFill>
                <a:latin typeface="Calisto MT"/>
              </a:rPr>
              <a:pPr defTabSz="457200"/>
              <a:t>‹#›</a:t>
            </a:fld>
            <a:endParaRPr lang="en-US">
              <a:solidFill>
                <a:prstClr val="black">
                  <a:tint val="75000"/>
                </a:prstClr>
              </a:solidFill>
              <a:latin typeface="Calisto MT"/>
            </a:endParaRPr>
          </a:p>
        </p:txBody>
      </p:sp>
    </p:spTree>
    <p:extLst>
      <p:ext uri="{BB962C8B-B14F-4D97-AF65-F5344CB8AC3E}">
        <p14:creationId xmlns:p14="http://schemas.microsoft.com/office/powerpoint/2010/main" val="2161156855"/>
      </p:ext>
    </p:extLst>
  </p:cSld>
  <p:clrMap bg1="lt1" tx1="dk1" bg2="lt2" tx2="dk2" accent1="accent1" accent2="accent2" accent3="accent3" accent4="accent4" accent5="accent5" accent6="accent6" hlink="hlink" folHlink="folHlink"/>
  <p:sldLayoutIdLst>
    <p:sldLayoutId id="2147484471" r:id="rId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Perpetua"/>
          <a:ea typeface="+mn-ea"/>
          <a:cs typeface="Perpetua"/>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Perpetua"/>
          <a:ea typeface="+mn-ea"/>
          <a:cs typeface="Perpetua"/>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Perpetua"/>
          <a:ea typeface="+mn-ea"/>
          <a:cs typeface="Perpetua"/>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Perpetua"/>
          <a:ea typeface="+mn-ea"/>
          <a:cs typeface="Perpetua"/>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Perpetua"/>
          <a:ea typeface="+mn-ea"/>
          <a:cs typeface="Perpetu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defTabSz="457200">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defTabSz="457200">
              <a:defRPr/>
            </a:pPr>
            <a:endParaRPr lang="en-US">
              <a:solidFill>
                <a:srgbClr val="000000"/>
              </a:solidFill>
              <a:latin typeface="Tahoma"/>
            </a:endParaRP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EBE9CF4-FEF8-6C4E-93E0-DBB5FD807A09}" type="slidenum">
              <a:rPr lang="en-US" smtClean="0">
                <a:solidFill>
                  <a:srgbClr val="000000">
                    <a:tint val="75000"/>
                  </a:srgbClr>
                </a:solidFill>
                <a:latin typeface="Tahoma"/>
              </a:rPr>
              <a:pPr defTabSz="457200"/>
              <a:t>‹#›</a:t>
            </a:fld>
            <a:endParaRPr lang="en-US">
              <a:solidFill>
                <a:srgbClr val="000000">
                  <a:tint val="75000"/>
                </a:srgbClr>
              </a:solidFill>
              <a:latin typeface="Tahoma"/>
            </a:endParaRPr>
          </a:p>
        </p:txBody>
      </p:sp>
    </p:spTree>
    <p:extLst>
      <p:ext uri="{BB962C8B-B14F-4D97-AF65-F5344CB8AC3E}">
        <p14:creationId xmlns:p14="http://schemas.microsoft.com/office/powerpoint/2010/main" val="1452442131"/>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200">
          <a:solidFill>
            <a:schemeClr val="tx1"/>
          </a:solidFill>
          <a:latin typeface="Perpetua"/>
          <a:ea typeface="+mn-ea"/>
          <a:cs typeface="Perpetua"/>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800">
          <a:solidFill>
            <a:schemeClr val="tx1"/>
          </a:solidFill>
          <a:latin typeface="Perpetua"/>
          <a:cs typeface="Perpetua"/>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800">
          <a:solidFill>
            <a:schemeClr val="tx1"/>
          </a:solidFill>
          <a:latin typeface="Perpetua"/>
          <a:cs typeface="Perpetua"/>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400">
          <a:solidFill>
            <a:schemeClr val="tx1"/>
          </a:solidFill>
          <a:latin typeface="Perpetua"/>
          <a:cs typeface="Perpetua"/>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Perpetua"/>
          <a:cs typeface="Perpetua"/>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defTabSz="914400"/>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defTabSz="914400"/>
            <a:fld id="{6F400BD0-49BF-48FC-8114-37C1D4F5AB3D}" type="slidenum">
              <a:rPr lang="en-US" altLang="en-US">
                <a:solidFill>
                  <a:srgbClr val="000000"/>
                </a:solidFill>
              </a:rPr>
              <a:pPr defTabSz="914400"/>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defTabSz="914400">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defTabSz="914400">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14552183"/>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defTabSz="914400"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defTabSz="914400" fontAlgn="base">
              <a:spcBef>
                <a:spcPct val="0"/>
              </a:spcBef>
              <a:spcAft>
                <a:spcPct val="0"/>
              </a:spcAft>
              <a:defRPr/>
            </a:pPr>
            <a:fld id="{A22E6346-468B-3E4F-8804-5358276127F2}"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40701038"/>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 id="2147484558"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505468717"/>
      </p:ext>
    </p:extLst>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8"/>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solidFill>
                  <a:srgbClr val="000000"/>
                </a:solidFill>
                <a:latin typeface="+mj-lt"/>
                <a:ea typeface="+mn-ea"/>
                <a:cs typeface="+mn-cs"/>
              </a:defRPr>
            </a:lvl1pPr>
          </a:lstStyle>
          <a:p>
            <a:pPr defTabSz="914259"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solidFill>
                  <a:srgbClr val="000000"/>
                </a:solidFill>
                <a:latin typeface="Garamond" charset="0"/>
              </a:defRPr>
            </a:lvl1pPr>
          </a:lstStyle>
          <a:p>
            <a:pPr defTabSz="914259" fontAlgn="base">
              <a:spcBef>
                <a:spcPct val="0"/>
              </a:spcBef>
              <a:spcAft>
                <a:spcPct val="0"/>
              </a:spcAft>
            </a:pPr>
            <a:fld id="{A7361BF2-EEC8-BD44-B1FF-0E6EA04503FC}" type="slidenum">
              <a:rPr lang="en-US" smtClean="0">
                <a:ea typeface="ＭＳ Ｐゴシック" charset="0"/>
                <a:cs typeface="Arial" charset="0"/>
              </a:rPr>
              <a:pPr defTabSz="914259"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lIns="91425" tIns="45713" rIns="91425" bIns="45713"/>
          <a:lstStyle/>
          <a:p>
            <a:pPr defTabSz="914259"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lIns="91425" tIns="45713" rIns="91425" bIns="45713"/>
          <a:lstStyle/>
          <a:p>
            <a:pPr defTabSz="914259"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369809210"/>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 id="214748458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822" indent="-32538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193" indent="-350784"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645" indent="-315865"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0905" indent="-339674"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hyperlink" Target="file://localhost/Users/omutlu/Documents/presentations/CMU/SNU%20Lectures%20June%2018-20%202012/previous%20talks/subramanian_micro11_talk.pptx"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7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1.xml"/><Relationship Id="rId2" Type="http://schemas.openxmlformats.org/officeDocument/2006/relationships/hyperlink" Target="http://users.ece.cmu.edu/~omutlu/acaces2013-memory.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chart" Target="../charts/chart4.xml"/></Relationships>
</file>

<file path=ppt/slides/_rels/slide3.xml.rels><?xml version="1.0" encoding="UTF-8" standalone="yes"?>
<Relationships xmlns="http://schemas.openxmlformats.org/package/2006/relationships"><Relationship Id="rId3" Type="http://schemas.openxmlformats.org/officeDocument/2006/relationships/hyperlink" Target="mailto:onur@cmu.edu" TargetMode="External"/><Relationship Id="rId4" Type="http://schemas.openxmlformats.org/officeDocument/2006/relationships/image" Target="../media/image8.jpeg"/><Relationship Id="rId5" Type="http://schemas.openxmlformats.org/officeDocument/2006/relationships/image" Target="../media/image1.png"/><Relationship Id="rId1" Type="http://schemas.openxmlformats.org/officeDocument/2006/relationships/slideLayout" Target="../slideLayouts/slideLayout370.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34.xml.rels><?xml version="1.0" encoding="UTF-8" standalone="yes"?>
<Relationships xmlns="http://schemas.openxmlformats.org/package/2006/relationships"><Relationship Id="rId3" Type="http://schemas.openxmlformats.org/officeDocument/2006/relationships/hyperlink" Target="http://users.ece.cmu.edu/~omutlu/pub/staged-memory-scheduling_isca12.pdf" TargetMode="External"/><Relationship Id="rId4" Type="http://schemas.openxmlformats.org/officeDocument/2006/relationships/hyperlink" Target="http://isca2012.ittc.ku.edu/" TargetMode="External"/><Relationship Id="rId5" Type="http://schemas.openxmlformats.org/officeDocument/2006/relationships/hyperlink" Target="file://localhost/Users/omutlu/Documents/presentations/CMU/SNU%20Lectures%20June%2018-20%202012/previous%20talks/rachata_isca12_talk.pptx" TargetMode="External"/><Relationship Id="rId1" Type="http://schemas.openxmlformats.org/officeDocument/2006/relationships/slideLayout" Target="../slideLayouts/slideLayout20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hyperlink" Target="http://www.ece.cmu.edu/~omutlu/pub/onur-INRIA-lecture2-DRAM-jul-4-2013.pptx" TargetMode="External"/><Relationship Id="rId4" Type="http://schemas.openxmlformats.org/officeDocument/2006/relationships/hyperlink" Target="http://users.ece.cmu.edu/~omutlu/pub/onur-INRIA-lecture3-memory-qos-jul-8-2013.pptx" TargetMode="External"/><Relationship Id="rId5" Type="http://schemas.openxmlformats.org/officeDocument/2006/relationships/hyperlink" Target="http://users.ece.cmu.edu/~omutlu/pub/onur-INRIA-lecture4-memory-qos-and-waste-management-jul-9-2013.pptx" TargetMode="External"/><Relationship Id="rId1" Type="http://schemas.openxmlformats.org/officeDocument/2006/relationships/slideLayout" Target="../slideLayouts/slideLayout371.xml"/><Relationship Id="rId2" Type="http://schemas.openxmlformats.org/officeDocument/2006/relationships/hyperlink" Target="http://users.ece.cmu.edu/~omutlu/pub/onur-INRIA-lecture1-asymmetry-jul-2-2013.ppt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33.xml"/><Relationship Id="rId3" Type="http://schemas.openxmlformats.org/officeDocument/2006/relationships/chart" Target="../charts/char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34.xml"/><Relationship Id="rId3" Type="http://schemas.openxmlformats.org/officeDocument/2006/relationships/chart" Target="../charts/chart7.xml"/></Relationships>
</file>

<file path=ppt/slides/_rels/slide42.xml.rels><?xml version="1.0" encoding="UTF-8" standalone="yes"?>
<Relationships xmlns="http://schemas.openxmlformats.org/package/2006/relationships"><Relationship Id="rId3" Type="http://schemas.openxmlformats.org/officeDocument/2006/relationships/hyperlink" Target="http://users.ece.cmu.edu/~omutlu/pub/mise-predictable_memory_performance-hpca13.pdf" TargetMode="External"/><Relationship Id="rId4" Type="http://schemas.openxmlformats.org/officeDocument/2006/relationships/hyperlink" Target="http://www.cs.utah.edu/~lizhang/HPCA19/" TargetMode="External"/><Relationship Id="rId5" Type="http://schemas.openxmlformats.org/officeDocument/2006/relationships/hyperlink" Target="http://users.ece.cmu.edu/~omutlu/pub/subramanian_hpca13_talk.pptx" TargetMode="External"/><Relationship Id="rId1" Type="http://schemas.openxmlformats.org/officeDocument/2006/relationships/slideLayout" Target="../slideLayouts/slideLayout269.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0.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png"/><Relationship Id="rId1" Type="http://schemas.openxmlformats.org/officeDocument/2006/relationships/slideLayout" Target="../slideLayouts/slideLayout381.xml"/><Relationship Id="rId2" Type="http://schemas.openxmlformats.org/officeDocument/2006/relationships/notesSlide" Target="../notesSlides/notesSlide3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chart" Target="../charts/chart8.xml"/><Relationship Id="rId5" Type="http://schemas.openxmlformats.org/officeDocument/2006/relationships/chart" Target="../charts/chart9.xml"/><Relationship Id="rId1" Type="http://schemas.openxmlformats.org/officeDocument/2006/relationships/tags" Target="../tags/tag1.xml"/><Relationship Id="rId2" Type="http://schemas.openxmlformats.org/officeDocument/2006/relationships/slideLayout" Target="../slideLayouts/slideLayout382.xml"/></Relationships>
</file>

<file path=ppt/slides/_rels/slide4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382.xml"/><Relationship Id="rId3" Type="http://schemas.openxmlformats.org/officeDocument/2006/relationships/notesSlide" Target="../notesSlides/notesSlide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2.xml"/><Relationship Id="rId2" Type="http://schemas.openxmlformats.org/officeDocument/2006/relationships/notesSlide" Target="../notesSlides/notesSlide3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1.bin"/><Relationship Id="rId5" Type="http://schemas.openxmlformats.org/officeDocument/2006/relationships/image" Target="../media/image13.wmf"/><Relationship Id="rId1" Type="http://schemas.openxmlformats.org/officeDocument/2006/relationships/vmlDrawing" Target="../drawings/vmlDrawing1.vml"/><Relationship Id="rId2" Type="http://schemas.openxmlformats.org/officeDocument/2006/relationships/slideLayout" Target="../slideLayouts/slideLayout38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82.xml"/><Relationship Id="rId4" Type="http://schemas.openxmlformats.org/officeDocument/2006/relationships/notesSlide" Target="../notesSlides/notesSlide41.xml"/><Relationship Id="rId5" Type="http://schemas.openxmlformats.org/officeDocument/2006/relationships/chart" Target="../charts/chart10.xml"/><Relationship Id="rId6" Type="http://schemas.openxmlformats.org/officeDocument/2006/relationships/oleObject" Target="../embeddings/oleObject2.bin"/><Relationship Id="rId7" Type="http://schemas.openxmlformats.org/officeDocument/2006/relationships/image" Target="../media/image14.wmf"/><Relationship Id="rId8" Type="http://schemas.openxmlformats.org/officeDocument/2006/relationships/oleObject" Target="../embeddings/oleObject3.bin"/><Relationship Id="rId9" Type="http://schemas.openxmlformats.org/officeDocument/2006/relationships/image" Target="../media/image15.wmf"/><Relationship Id="rId1" Type="http://schemas.openxmlformats.org/officeDocument/2006/relationships/vmlDrawing" Target="../drawings/vmlDrawing2.vml"/><Relationship Id="rId2"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1.xml"/><Relationship Id="rId2" Type="http://schemas.openxmlformats.org/officeDocument/2006/relationships/hyperlink" Target="http://www.youtube.com/playlist?list=PL5PHm2jkkXmidJOd59REog9jDnPDTG6IJ" TargetMode="External"/><Relationship Id="rId3" Type="http://schemas.openxmlformats.org/officeDocument/2006/relationships/hyperlink" Target="http://www.youtube.com/playlist?list=PLVngZ7BemHHV6N0ejHhwOfLwTr8Q-UKXj"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2.xml"/><Relationship Id="rId2" Type="http://schemas.openxmlformats.org/officeDocument/2006/relationships/notesSlide" Target="../notesSlides/notesSlide42.xml"/></Relationships>
</file>

<file path=ppt/slides/_rels/slide51.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382.xml"/><Relationship Id="rId3" Type="http://schemas.openxmlformats.org/officeDocument/2006/relationships/notesSlide" Target="../notesSlides/notesSlide4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4.bin"/><Relationship Id="rId5" Type="http://schemas.openxmlformats.org/officeDocument/2006/relationships/image" Target="../media/image16.wmf"/><Relationship Id="rId1" Type="http://schemas.openxmlformats.org/officeDocument/2006/relationships/vmlDrawing" Target="../drawings/vmlDrawing3.vml"/><Relationship Id="rId2" Type="http://schemas.openxmlformats.org/officeDocument/2006/relationships/slideLayout" Target="../slideLayouts/slideLayout382.xml"/></Relationships>
</file>

<file path=ppt/slides/_rels/slide53.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382.xml"/><Relationship Id="rId3" Type="http://schemas.openxmlformats.org/officeDocument/2006/relationships/notesSlide" Target="../notesSlides/notesSlide45.xml"/></Relationships>
</file>

<file path=ppt/slides/_rels/slide54.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image" Target="../media/image19.wmf"/><Relationship Id="rId13" Type="http://schemas.openxmlformats.org/officeDocument/2006/relationships/oleObject" Target="../embeddings/oleObject10.bin"/><Relationship Id="rId14" Type="http://schemas.openxmlformats.org/officeDocument/2006/relationships/image" Target="../media/image20.wmf"/><Relationship Id="rId1" Type="http://schemas.openxmlformats.org/officeDocument/2006/relationships/vmlDrawing" Target="../drawings/vmlDrawing4.vml"/><Relationship Id="rId2" Type="http://schemas.openxmlformats.org/officeDocument/2006/relationships/tags" Target="../tags/tag6.xml"/><Relationship Id="rId3" Type="http://schemas.openxmlformats.org/officeDocument/2006/relationships/slideLayout" Target="../slideLayouts/slideLayout382.xml"/><Relationship Id="rId4" Type="http://schemas.openxmlformats.org/officeDocument/2006/relationships/notesSlide" Target="../notesSlides/notesSlide46.xml"/><Relationship Id="rId5" Type="http://schemas.openxmlformats.org/officeDocument/2006/relationships/oleObject" Target="../embeddings/oleObject5.bin"/><Relationship Id="rId6" Type="http://schemas.openxmlformats.org/officeDocument/2006/relationships/image" Target="../media/image17.wmf"/><Relationship Id="rId7" Type="http://schemas.openxmlformats.org/officeDocument/2006/relationships/oleObject" Target="../embeddings/oleObject6.bin"/><Relationship Id="rId8" Type="http://schemas.openxmlformats.org/officeDocument/2006/relationships/image" Target="../media/image18.wmf"/><Relationship Id="rId9" Type="http://schemas.openxmlformats.org/officeDocument/2006/relationships/oleObject" Target="../embeddings/oleObject7.bin"/><Relationship Id="rId10" Type="http://schemas.openxmlformats.org/officeDocument/2006/relationships/oleObject" Target="../embeddings/oleObject8.bin"/></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382.xml"/><Relationship Id="rId4" Type="http://schemas.openxmlformats.org/officeDocument/2006/relationships/notesSlide" Target="../notesSlides/notesSlide47.xml"/><Relationship Id="rId5" Type="http://schemas.openxmlformats.org/officeDocument/2006/relationships/oleObject" Target="../embeddings/oleObject11.bin"/><Relationship Id="rId6" Type="http://schemas.openxmlformats.org/officeDocument/2006/relationships/image" Target="../media/image21.wmf"/><Relationship Id="rId7" Type="http://schemas.openxmlformats.org/officeDocument/2006/relationships/oleObject" Target="../embeddings/oleObject12.bin"/><Relationship Id="rId8" Type="http://schemas.openxmlformats.org/officeDocument/2006/relationships/image" Target="../media/image22.emf"/><Relationship Id="rId1" Type="http://schemas.openxmlformats.org/officeDocument/2006/relationships/vmlDrawing" Target="../drawings/vmlDrawing5.vml"/><Relationship Id="rId2" Type="http://schemas.openxmlformats.org/officeDocument/2006/relationships/tags" Target="../tags/tag7.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382.xml"/><Relationship Id="rId4" Type="http://schemas.openxmlformats.org/officeDocument/2006/relationships/notesSlide" Target="../notesSlides/notesSlide48.xml"/><Relationship Id="rId5" Type="http://schemas.openxmlformats.org/officeDocument/2006/relationships/oleObject" Target="../embeddings/oleObject13.bin"/><Relationship Id="rId6" Type="http://schemas.openxmlformats.org/officeDocument/2006/relationships/image" Target="../media/image23.wmf"/><Relationship Id="rId1" Type="http://schemas.openxmlformats.org/officeDocument/2006/relationships/vmlDrawing" Target="../drawings/vmlDrawing6.vml"/><Relationship Id="rId2" Type="http://schemas.openxmlformats.org/officeDocument/2006/relationships/tags" Target="../tags/tag8.xml"/></Relationships>
</file>

<file path=ppt/slides/_rels/slide57.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382.xml"/><Relationship Id="rId3" Type="http://schemas.openxmlformats.org/officeDocument/2006/relationships/notesSlide" Target="../notesSlides/notesSlide49.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82.xml"/><Relationship Id="rId4" Type="http://schemas.openxmlformats.org/officeDocument/2006/relationships/notesSlide" Target="../notesSlides/notesSlide50.xml"/><Relationship Id="rId5" Type="http://schemas.openxmlformats.org/officeDocument/2006/relationships/oleObject" Target="../embeddings/oleObject14.bin"/><Relationship Id="rId6" Type="http://schemas.openxmlformats.org/officeDocument/2006/relationships/image" Target="../media/image24.wmf"/><Relationship Id="rId1" Type="http://schemas.openxmlformats.org/officeDocument/2006/relationships/vmlDrawing" Target="../drawings/vmlDrawing7.vml"/><Relationship Id="rId2" Type="http://schemas.openxmlformats.org/officeDocument/2006/relationships/tags" Target="../tags/tag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8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382.xml"/><Relationship Id="rId4" Type="http://schemas.openxmlformats.org/officeDocument/2006/relationships/notesSlide" Target="../notesSlides/notesSlide52.xml"/><Relationship Id="rId5" Type="http://schemas.openxmlformats.org/officeDocument/2006/relationships/oleObject" Target="../embeddings/oleObject15.bin"/><Relationship Id="rId6" Type="http://schemas.openxmlformats.org/officeDocument/2006/relationships/image" Target="../media/image25.wmf"/><Relationship Id="rId7" Type="http://schemas.openxmlformats.org/officeDocument/2006/relationships/oleObject" Target="../embeddings/oleObject16.bin"/><Relationship Id="rId1" Type="http://schemas.openxmlformats.org/officeDocument/2006/relationships/vmlDrawing" Target="../drawings/vmlDrawing8.vml"/><Relationship Id="rId2" Type="http://schemas.openxmlformats.org/officeDocument/2006/relationships/tags" Target="../tags/tag11.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382.xml"/><Relationship Id="rId4" Type="http://schemas.openxmlformats.org/officeDocument/2006/relationships/notesSlide" Target="../notesSlides/notesSlide53.xml"/><Relationship Id="rId5" Type="http://schemas.openxmlformats.org/officeDocument/2006/relationships/oleObject" Target="../embeddings/oleObject17.bin"/><Relationship Id="rId6" Type="http://schemas.openxmlformats.org/officeDocument/2006/relationships/image" Target="../media/image26.wmf"/><Relationship Id="rId1" Type="http://schemas.openxmlformats.org/officeDocument/2006/relationships/vmlDrawing" Target="../drawings/vmlDrawing9.vml"/><Relationship Id="rId2" Type="http://schemas.openxmlformats.org/officeDocument/2006/relationships/tags" Target="../tags/tag12.xml"/></Relationships>
</file>

<file path=ppt/slides/_rels/slide62.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382.xml"/><Relationship Id="rId3" Type="http://schemas.openxmlformats.org/officeDocument/2006/relationships/notesSlide" Target="../notesSlides/notesSlide5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82.xml"/><Relationship Id="rId2" Type="http://schemas.openxmlformats.org/officeDocument/2006/relationships/notesSlide" Target="../notesSlides/notesSlide55.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chart" Target="../charts/chart11.xml"/><Relationship Id="rId1" Type="http://schemas.openxmlformats.org/officeDocument/2006/relationships/tags" Target="../tags/tag14.xml"/><Relationship Id="rId2" Type="http://schemas.openxmlformats.org/officeDocument/2006/relationships/slideLayout" Target="../slideLayouts/slideLayout38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chart" Target="../charts/chart12.xml"/><Relationship Id="rId5" Type="http://schemas.openxmlformats.org/officeDocument/2006/relationships/chart" Target="../charts/chart13.xml"/><Relationship Id="rId6" Type="http://schemas.openxmlformats.org/officeDocument/2006/relationships/chart" Target="../charts/chart14.xml"/><Relationship Id="rId7" Type="http://schemas.openxmlformats.org/officeDocument/2006/relationships/chart" Target="../charts/chart15.xml"/><Relationship Id="rId8" Type="http://schemas.openxmlformats.org/officeDocument/2006/relationships/chart" Target="../charts/chart16.xml"/><Relationship Id="rId9" Type="http://schemas.openxmlformats.org/officeDocument/2006/relationships/chart" Target="../charts/chart17.xml"/><Relationship Id="rId1" Type="http://schemas.openxmlformats.org/officeDocument/2006/relationships/tags" Target="../tags/tag15.xml"/><Relationship Id="rId2" Type="http://schemas.openxmlformats.org/officeDocument/2006/relationships/slideLayout" Target="../slideLayouts/slideLayout382.xml"/></Relationships>
</file>

<file path=ppt/slides/_rels/slide66.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382.xml"/><Relationship Id="rId3" Type="http://schemas.openxmlformats.org/officeDocument/2006/relationships/notesSlide" Target="../notesSlides/notesSlide58.xml"/></Relationships>
</file>

<file path=ppt/slides/_rels/slide67.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382.xml"/><Relationship Id="rId3" Type="http://schemas.openxmlformats.org/officeDocument/2006/relationships/notesSlide" Target="../notesSlides/notesSlide59.xml"/></Relationships>
</file>

<file path=ppt/slides/_rels/slide68.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382.xml"/><Relationship Id="rId3" Type="http://schemas.openxmlformats.org/officeDocument/2006/relationships/notesSlide" Target="../notesSlides/notesSlide60.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chart" Target="../charts/chart18.xml"/><Relationship Id="rId1" Type="http://schemas.openxmlformats.org/officeDocument/2006/relationships/tags" Target="../tags/tag19.xml"/><Relationship Id="rId2" Type="http://schemas.openxmlformats.org/officeDocument/2006/relationships/slideLayout" Target="../slideLayouts/slideLayout38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70.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382.xml"/></Relationships>
</file>

<file path=ppt/slides/_rels/slide71.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382.xml"/><Relationship Id="rId3" Type="http://schemas.openxmlformats.org/officeDocument/2006/relationships/chart" Target="../charts/char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82.xml"/></Relationships>
</file>

<file path=ppt/slides/_rels/slide73.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38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81.xml"/><Relationship Id="rId2" Type="http://schemas.openxmlformats.org/officeDocument/2006/relationships/image" Target="../media/image8.jpeg"/><Relationship Id="rId3"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hyperlink" Target="http://users.ece.cmu.edu/~omutlu/pub/parallel-memory-scheduling_micro11.pdf" TargetMode="External"/><Relationship Id="rId4" Type="http://schemas.openxmlformats.org/officeDocument/2006/relationships/hyperlink" Target="http://www.microarch.org/micro44/" TargetMode="External"/><Relationship Id="rId5" Type="http://schemas.openxmlformats.org/officeDocument/2006/relationships/hyperlink" Target="http://users.ece.cmu.edu/~omutlu/pub/ebrahimi_micro11_talk.pptx" TargetMode="External"/><Relationship Id="rId1" Type="http://schemas.openxmlformats.org/officeDocument/2006/relationships/slideLayout" Target="../slideLayouts/slideLayout381.xml"/><Relationship Id="rId2" Type="http://schemas.openxmlformats.org/officeDocument/2006/relationships/notesSlide" Target="../notesSlides/notesSlide6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hyperlink" Target="file://localhost/Users/omutlu/Documents/presentations/CMU/SNU%20Lectures%20June%2018-20%202012/previous%20talks/ebrahimi_micro2011_talk.pptx"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users.ece.cmu.edu/~omutlu/pub/rlmc_isca08.pdf" TargetMode="External"/><Relationship Id="rId4" Type="http://schemas.openxmlformats.org/officeDocument/2006/relationships/hyperlink" Target="http://isca2008.cs.princeton.edu/" TargetMode="External"/><Relationship Id="rId5" Type="http://schemas.openxmlformats.org/officeDocument/2006/relationships/hyperlink" Target="http://users.ece.cmu.edu/~omutlu/pub/ipek_isca08_talk.pptx" TargetMode="External"/><Relationship Id="rId1" Type="http://schemas.openxmlformats.org/officeDocument/2006/relationships/slideLayout" Target="../slideLayouts/slideLayout56.xml"/><Relationship Id="rId2" Type="http://schemas.openxmlformats.org/officeDocument/2006/relationships/notesSlide" Target="../notesSlides/notesSlide6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3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39.xml"/><Relationship Id="rId2"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hyperlink" Target="http://users.ece.cmu.edu/~omutlu/pub/tcm_micro10.pdf" TargetMode="External"/><Relationship Id="rId4" Type="http://schemas.openxmlformats.org/officeDocument/2006/relationships/hyperlink" Target="http://www.microarch.org/micro43/" TargetMode="External"/><Relationship Id="rId5" Type="http://schemas.openxmlformats.org/officeDocument/2006/relationships/hyperlink" Target="http://users.ece.cmu.edu/~omutlu/pub/kim_micro10_talk.pptx" TargetMode="External"/><Relationship Id="rId6" Type="http://schemas.openxmlformats.org/officeDocument/2006/relationships/hyperlink" Target="http://users.ece.cmu.edu/~omutlu/pub/kim_micro10_talk.pdf" TargetMode="External"/><Relationship Id="rId7" Type="http://schemas.openxmlformats.org/officeDocument/2006/relationships/hyperlink" Target="file://localhost/Users/omutlu/Documents/presentations/CMU/SNU%20Lectures%20June%2018-20%202012/previous%20talks/kim_micro10_talk.pptx" TargetMode="External"/><Relationship Id="rId1" Type="http://schemas.openxmlformats.org/officeDocument/2006/relationships/slideLayout" Target="../slideLayouts/slideLayout202.xml"/><Relationship Id="rId2"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39.xml"/><Relationship Id="rId2" Type="http://schemas.openxmlformats.org/officeDocument/2006/relationships/image" Target="../media/image2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39.xml"/></Relationships>
</file>

<file path=ppt/slides/_rels/slide82.xml.rels><?xml version="1.0" encoding="UTF-8" standalone="yes"?>
<Relationships xmlns="http://schemas.openxmlformats.org/package/2006/relationships"><Relationship Id="rId3" Type="http://schemas.openxmlformats.org/officeDocument/2006/relationships/hyperlink" Target="http://isca2008.cs.princeton.edu/" TargetMode="External"/><Relationship Id="rId4" Type="http://schemas.openxmlformats.org/officeDocument/2006/relationships/image" Target="../media/image29.png"/><Relationship Id="rId1" Type="http://schemas.openxmlformats.org/officeDocument/2006/relationships/slideLayout" Target="../slideLayouts/slideLayout439.xml"/><Relationship Id="rId2" Type="http://schemas.openxmlformats.org/officeDocument/2006/relationships/hyperlink" Target="http://users.ece.cmu.edu/~omutlu/pub/rlmc_isca08.pdf"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isca2008.cs.princeton.edu/" TargetMode="External"/><Relationship Id="rId4" Type="http://schemas.openxmlformats.org/officeDocument/2006/relationships/image" Target="../media/image30.png"/><Relationship Id="rId1" Type="http://schemas.openxmlformats.org/officeDocument/2006/relationships/slideLayout" Target="../slideLayouts/slideLayout439.xml"/><Relationship Id="rId2" Type="http://schemas.openxmlformats.org/officeDocument/2006/relationships/hyperlink" Target="http://users.ece.cmu.edu/~omutlu/pub/rlmc_isca08.pdf"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39.xml"/><Relationship Id="rId2" Type="http://schemas.openxmlformats.org/officeDocument/2006/relationships/image" Target="../media/image31.png"/><Relationship Id="rId3" Type="http://schemas.openxmlformats.org/officeDocument/2006/relationships/image" Target="../media/image3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38.xml"/><Relationship Id="rId2" Type="http://schemas.openxmlformats.org/officeDocument/2006/relationships/notesSlide" Target="../notesSlides/notesSlide6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users.ece.cmu.edu/~omutlu/pub/fst_asplos10.pdf" TargetMode="External"/><Relationship Id="rId4" Type="http://schemas.openxmlformats.org/officeDocument/2006/relationships/hyperlink" Target="http://www.ece.cmu.edu/CALCM/asplos10/doku.php" TargetMode="External"/><Relationship Id="rId5" Type="http://schemas.openxmlformats.org/officeDocument/2006/relationships/hyperlink" Target="http://users.ece.cmu.edu/~omutlu/pub/ebrahimi_asplos10_talk.pdf" TargetMode="External"/><Relationship Id="rId6" Type="http://schemas.openxmlformats.org/officeDocument/2006/relationships/hyperlink" Target="file://localhost/Users/omutlu/Documents/presentations/CMU/SNU%20Lectures%20June%2018-20%202012/previous%20talks/ebrahimi_asplos10_talk.pdf" TargetMode="External"/><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88.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451.xml"/><Relationship Id="rId3" Type="http://schemas.openxmlformats.org/officeDocument/2006/relationships/notesSlide" Target="../notesSlides/notesSlide6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5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51.xml"/><Relationship Id="rId2" Type="http://schemas.openxmlformats.org/officeDocument/2006/relationships/notesSlide" Target="../notesSlides/notesSlide6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5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5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5.xml.rels><?xml version="1.0" encoding="UTF-8" standalone="yes"?>
<Relationships xmlns="http://schemas.openxmlformats.org/package/2006/relationships"><Relationship Id="rId3" Type="http://schemas.openxmlformats.org/officeDocument/2006/relationships/hyperlink" Target="http://users.ece.cmu.edu/~omutlu/pub/memory-channel-partitioning-micro11.pdf" TargetMode="External"/><Relationship Id="rId4" Type="http://schemas.openxmlformats.org/officeDocument/2006/relationships/hyperlink" Target="http://www.microarch.org/micro44/" TargetMode="External"/><Relationship Id="rId5" Type="http://schemas.openxmlformats.org/officeDocument/2006/relationships/hyperlink" Target="http://users.ece.cmu.edu/~omutlu/pub/subramanian_micro11_talk.pptx" TargetMode="External"/><Relationship Id="rId6" Type="http://schemas.openxmlformats.org/officeDocument/2006/relationships/hyperlink" Target="file://localhost/Users/omutlu/Documents/presentations/CMU/SNU%20Lectures%20June%2018-20%202012/previous%20talks/subramanian_micro11_talk.pptx" TargetMode="External"/><Relationship Id="rId1" Type="http://schemas.openxmlformats.org/officeDocument/2006/relationships/slideLayout" Target="../slideLayouts/slideLayout56.xml"/><Relationship Id="rId2" Type="http://schemas.openxmlformats.org/officeDocument/2006/relationships/notesSlide" Target="../notesSlides/notesSlide6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62.xml"/><Relationship Id="rId2" Type="http://schemas.openxmlformats.org/officeDocument/2006/relationships/notesSlide" Target="../notesSlides/notesSlide69.xml"/></Relationships>
</file>

<file path=ppt/slides/_rels/slide97.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70.xml"/><Relationship Id="rId3" Type="http://schemas.openxmlformats.org/officeDocument/2006/relationships/notesSlide" Target="../notesSlides/notesSlide70.xml"/></Relationships>
</file>

<file path=ppt/slides/_rels/slide98.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70.xml"/><Relationship Id="rId3" Type="http://schemas.openxmlformats.org/officeDocument/2006/relationships/notesSlide" Target="../notesSlides/notesSlide7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ctrTitle"/>
          </p:nvPr>
        </p:nvSpPr>
        <p:spPr>
          <a:xfrm>
            <a:off x="366713" y="1479550"/>
            <a:ext cx="8428037" cy="1720850"/>
          </a:xfrm>
        </p:spPr>
        <p:txBody>
          <a:bodyPr/>
          <a:lstStyle/>
          <a:p>
            <a:pPr algn="ctr" eaLnBrk="1" hangingPunct="1"/>
            <a:r>
              <a:rPr lang="en-US" sz="4000" dirty="0">
                <a:latin typeface="Garamond" charset="0"/>
              </a:rPr>
              <a:t>Computer Architecture:</a:t>
            </a:r>
            <a:br>
              <a:rPr lang="en-US" sz="4000" dirty="0">
                <a:latin typeface="Garamond" charset="0"/>
              </a:rPr>
            </a:br>
            <a:r>
              <a:rPr lang="en-US" sz="4000" dirty="0" smtClean="0">
                <a:latin typeface="Garamond" charset="0"/>
              </a:rPr>
              <a:t>Memory Interference and QoS (Part II)</a:t>
            </a:r>
            <a:endParaRPr lang="en-US" sz="4000" dirty="0">
              <a:latin typeface="Garamond" charset="0"/>
            </a:endParaRPr>
          </a:p>
        </p:txBody>
      </p:sp>
      <p:sp>
        <p:nvSpPr>
          <p:cNvPr id="286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r>
              <a:rPr lang="en-US">
                <a:solidFill>
                  <a:srgbClr val="003399"/>
                </a:solidFill>
                <a:latin typeface="Tahoma" charset="0"/>
              </a:rPr>
              <a:t>Prof. Onur Mutlu</a:t>
            </a:r>
          </a:p>
          <a:p>
            <a:pPr eaLnBrk="1" hangingPunct="1">
              <a:buFont typeface="Wingdings" charset="0"/>
              <a:buNone/>
            </a:pPr>
            <a:r>
              <a:rPr lang="en-US">
                <a:latin typeface="Tahoma" charset="0"/>
              </a:rPr>
              <a:t>Carnegie Mellon University</a:t>
            </a: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1770166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1"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marL="115840" lvl="1"/>
            <a:r>
              <a:rPr lang="en-US" sz="2000" dirty="0">
                <a:solidFill>
                  <a:prstClr val="black"/>
                </a:solidFill>
                <a:latin typeface="Calibri"/>
              </a:rPr>
              <a:t>Take turns accessing memory</a:t>
            </a:r>
            <a:endParaRPr lang="en-US" sz="2000" b="1" dirty="0">
              <a:solidFill>
                <a:srgbClr val="FF0000"/>
              </a:solidFill>
              <a:latin typeface="Calibri"/>
              <a:sym typeface="Wingdings" pitchFamily="2" charset="2"/>
            </a:endParaRPr>
          </a:p>
        </p:txBody>
      </p:sp>
      <p:sp>
        <p:nvSpPr>
          <p:cNvPr id="2" name="Title 1"/>
          <p:cNvSpPr>
            <a:spLocks noGrp="1"/>
          </p:cNvSpPr>
          <p:nvPr>
            <p:ph type="title"/>
          </p:nvPr>
        </p:nvSpPr>
        <p:spPr/>
        <p:txBody>
          <a:bodyPr/>
          <a:lstStyle/>
          <a:p>
            <a:r>
              <a:rPr lang="en-US" dirty="0" smtClean="0"/>
              <a:t>Throughput vs. Fairness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10</a:t>
            </a:fld>
            <a:endParaRPr lang="en-US" dirty="0">
              <a:solidFill>
                <a:prstClr val="black">
                  <a:tint val="75000"/>
                </a:prstClr>
              </a:solidFill>
              <a:latin typeface="Calibri"/>
            </a:endParaRPr>
          </a:p>
        </p:txBody>
      </p:sp>
      <p:sp>
        <p:nvSpPr>
          <p:cNvPr id="12" name="TextBox 11"/>
          <p:cNvSpPr txBox="1"/>
          <p:nvPr/>
        </p:nvSpPr>
        <p:spPr>
          <a:xfrm>
            <a:off x="5181601" y="1397921"/>
            <a:ext cx="31242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02" tIns="45702" rIns="91402" bIns="45702" rtlCol="0">
            <a:spAutoFit/>
          </a:bodyPr>
          <a:lstStyle/>
          <a:p>
            <a:pPr algn="ctr"/>
            <a:r>
              <a:rPr lang="en-US" sz="2200" b="1" i="1" dirty="0">
                <a:solidFill>
                  <a:prstClr val="white"/>
                </a:solidFill>
                <a:latin typeface="Calibri"/>
              </a:rPr>
              <a:t>Fairness biased </a:t>
            </a:r>
            <a:r>
              <a:rPr lang="en-US" sz="2200" i="1" dirty="0">
                <a:solidFill>
                  <a:prstClr val="white"/>
                </a:solidFill>
                <a:latin typeface="Calibri"/>
              </a:rPr>
              <a:t>approach</a:t>
            </a:r>
          </a:p>
        </p:txBody>
      </p:sp>
      <p:sp>
        <p:nvSpPr>
          <p:cNvPr id="14" name="Rounded Rectangle 13"/>
          <p:cNvSpPr/>
          <p:nvPr/>
        </p:nvSpPr>
        <p:spPr>
          <a:xfrm>
            <a:off x="2114551" y="3957943"/>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2000" dirty="0">
                <a:solidFill>
                  <a:prstClr val="white"/>
                </a:solidFill>
                <a:latin typeface="Calibri"/>
              </a:rPr>
              <a:t>thread C</a:t>
            </a:r>
          </a:p>
        </p:txBody>
      </p:sp>
      <p:sp>
        <p:nvSpPr>
          <p:cNvPr id="15" name="Rounded Rectangle 14"/>
          <p:cNvSpPr/>
          <p:nvPr/>
        </p:nvSpPr>
        <p:spPr>
          <a:xfrm>
            <a:off x="2242333" y="348168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600" dirty="0">
                <a:solidFill>
                  <a:prstClr val="white"/>
                </a:solidFill>
                <a:latin typeface="Calibri"/>
              </a:rPr>
              <a:t>thread B</a:t>
            </a:r>
          </a:p>
        </p:txBody>
      </p:sp>
      <p:sp>
        <p:nvSpPr>
          <p:cNvPr id="16" name="Rounded Rectangle 15"/>
          <p:cNvSpPr/>
          <p:nvPr/>
        </p:nvSpPr>
        <p:spPr>
          <a:xfrm>
            <a:off x="2362201" y="3195935"/>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200" dirty="0">
                <a:solidFill>
                  <a:prstClr val="white"/>
                </a:solidFill>
                <a:latin typeface="Calibri"/>
              </a:rPr>
              <a:t>thread A</a:t>
            </a:r>
          </a:p>
        </p:txBody>
      </p:sp>
      <p:sp>
        <p:nvSpPr>
          <p:cNvPr id="33" name="TextBox 32"/>
          <p:cNvSpPr txBox="1"/>
          <p:nvPr/>
        </p:nvSpPr>
        <p:spPr>
          <a:xfrm>
            <a:off x="152400" y="3443645"/>
            <a:ext cx="1676400" cy="769441"/>
          </a:xfrm>
          <a:prstGeom prst="rect">
            <a:avLst/>
          </a:prstGeom>
          <a:noFill/>
        </p:spPr>
        <p:txBody>
          <a:bodyPr wrap="square" lIns="91402" tIns="45702" rIns="91402" bIns="45702" rtlCol="0">
            <a:spAutoFit/>
          </a:bodyPr>
          <a:lstStyle/>
          <a:p>
            <a:pPr algn="ctr"/>
            <a:r>
              <a:rPr lang="en-US" sz="2200" i="1" dirty="0">
                <a:solidFill>
                  <a:prstClr val="black"/>
                </a:solidFill>
                <a:latin typeface="Calibri"/>
              </a:rPr>
              <a:t>less memory </a:t>
            </a:r>
            <a:br>
              <a:rPr lang="en-US" sz="2200" i="1" dirty="0">
                <a:solidFill>
                  <a:prstClr val="black"/>
                </a:solidFill>
                <a:latin typeface="Calibri"/>
              </a:rPr>
            </a:br>
            <a:r>
              <a:rPr lang="en-US" sz="2200" i="1" dirty="0">
                <a:solidFill>
                  <a:prstClr val="black"/>
                </a:solidFill>
                <a:latin typeface="Calibri"/>
              </a:rPr>
              <a:t>intensive</a:t>
            </a:r>
          </a:p>
        </p:txBody>
      </p:sp>
      <p:cxnSp>
        <p:nvCxnSpPr>
          <p:cNvPr id="34" name="Straight Arrow Connector 33"/>
          <p:cNvCxnSpPr/>
          <p:nvPr/>
        </p:nvCxnSpPr>
        <p:spPr>
          <a:xfrm rot="5400000" flipH="1" flipV="1">
            <a:off x="1179917" y="3767039"/>
            <a:ext cx="1294607"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436"/>
            <a:ext cx="1295401"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9" y="3443645"/>
            <a:ext cx="1066799" cy="769441"/>
          </a:xfrm>
          <a:prstGeom prst="rect">
            <a:avLst/>
          </a:prstGeom>
          <a:noFill/>
        </p:spPr>
        <p:txBody>
          <a:bodyPr wrap="square" lIns="91402" tIns="45702" rIns="91402" bIns="45702" rtlCol="0">
            <a:spAutoFit/>
          </a:bodyPr>
          <a:lstStyle/>
          <a:p>
            <a:pPr algn="ctr"/>
            <a:r>
              <a:rPr lang="en-US" sz="2200" i="1" dirty="0">
                <a:solidFill>
                  <a:prstClr val="black"/>
                </a:solidFill>
                <a:latin typeface="Calibri"/>
              </a:rPr>
              <a:t>higher</a:t>
            </a:r>
          </a:p>
          <a:p>
            <a:pPr algn="ctr"/>
            <a:r>
              <a:rPr lang="en-US" sz="2200" i="1" dirty="0">
                <a:solidFill>
                  <a:prstClr val="black"/>
                </a:solidFill>
                <a:latin typeface="Calibri"/>
              </a:rPr>
              <a:t>priority</a:t>
            </a: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marL="115840" lvl="1"/>
            <a:r>
              <a:rPr lang="en-US" sz="2000" dirty="0">
                <a:solidFill>
                  <a:prstClr val="black"/>
                </a:solidFill>
                <a:latin typeface="Calibri"/>
              </a:rPr>
              <a:t>Prioritize less memory-intensive threads</a:t>
            </a:r>
            <a:endParaRPr lang="en-US" sz="2000" b="1" dirty="0">
              <a:solidFill>
                <a:srgbClr val="FF0000"/>
              </a:solidFill>
              <a:latin typeface="Calibri"/>
              <a:sym typeface="Wingdings" pitchFamily="2" charset="2"/>
            </a:endParaRPr>
          </a:p>
        </p:txBody>
      </p:sp>
      <p:sp>
        <p:nvSpPr>
          <p:cNvPr id="11" name="TextBox 10"/>
          <p:cNvSpPr txBox="1"/>
          <p:nvPr/>
        </p:nvSpPr>
        <p:spPr>
          <a:xfrm>
            <a:off x="533401" y="1397921"/>
            <a:ext cx="3733800" cy="43088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02" tIns="45702" rIns="91402" bIns="45702" rtlCol="0">
            <a:spAutoFit/>
          </a:bodyPr>
          <a:lstStyle/>
          <a:p>
            <a:pPr algn="ctr"/>
            <a:r>
              <a:rPr lang="en-US" sz="2200" b="1" i="1" dirty="0">
                <a:solidFill>
                  <a:prstClr val="white"/>
                </a:solidFill>
                <a:latin typeface="Calibri"/>
              </a:rPr>
              <a:t>Throughput biased </a:t>
            </a:r>
            <a:r>
              <a:rPr lang="en-US" sz="2200" i="1" dirty="0">
                <a:solidFill>
                  <a:prstClr val="white"/>
                </a:solidFill>
                <a:latin typeface="Calibri"/>
              </a:rPr>
              <a:t>approach</a:t>
            </a:r>
          </a:p>
        </p:txBody>
      </p:sp>
      <p:sp>
        <p:nvSpPr>
          <p:cNvPr id="49" name="Rectangle 48"/>
          <p:cNvSpPr/>
          <p:nvPr/>
        </p:nvSpPr>
        <p:spPr>
          <a:xfrm>
            <a:off x="1371602" y="2605445"/>
            <a:ext cx="2666998"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a:lnSpc>
                <a:spcPct val="80000"/>
              </a:lnSpc>
            </a:pPr>
            <a:r>
              <a:rPr lang="en-US" sz="2400" b="1" dirty="0">
                <a:solidFill>
                  <a:srgbClr val="006633"/>
                </a:solidFill>
                <a:latin typeface="Calibri"/>
              </a:rPr>
              <a:t>Good for throughput</a:t>
            </a:r>
            <a:endParaRPr lang="en-US" sz="2400" b="1" dirty="0">
              <a:solidFill>
                <a:srgbClr val="006633"/>
              </a:solidFill>
              <a:latin typeface="Calibri"/>
              <a:sym typeface="Wingdings" pitchFamily="2" charset="2"/>
            </a:endParaRPr>
          </a:p>
        </p:txBody>
      </p:sp>
      <p:cxnSp>
        <p:nvCxnSpPr>
          <p:cNvPr id="51" name="Shape 50"/>
          <p:cNvCxnSpPr>
            <a:stCxn id="49" idx="2"/>
            <a:endCxn id="16" idx="0"/>
          </p:cNvCxnSpPr>
          <p:nvPr/>
        </p:nvCxnSpPr>
        <p:spPr>
          <a:xfrm rot="5400000">
            <a:off x="2552731" y="3043565"/>
            <a:ext cx="30474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645"/>
            <a:ext cx="457200" cy="380939"/>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66" name="TextBox 65"/>
          <p:cNvSpPr txBox="1"/>
          <p:nvPr/>
        </p:nvSpPr>
        <p:spPr>
          <a:xfrm>
            <a:off x="914400" y="4567543"/>
            <a:ext cx="3429000" cy="492443"/>
          </a:xfrm>
          <a:prstGeom prst="rect">
            <a:avLst/>
          </a:prstGeom>
          <a:noFill/>
        </p:spPr>
        <p:txBody>
          <a:bodyPr wrap="square" lIns="0" tIns="45702" rIns="0" bIns="45702" rtlCol="0">
            <a:spAutoFit/>
          </a:bodyPr>
          <a:lstStyle/>
          <a:p>
            <a:pPr algn="ctr"/>
            <a:r>
              <a:rPr lang="en-US" sz="2600" b="1" i="1" dirty="0">
                <a:solidFill>
                  <a:srgbClr val="FF0000"/>
                </a:solidFill>
                <a:latin typeface="Calibri"/>
              </a:rPr>
              <a:t>starvation </a:t>
            </a:r>
            <a:r>
              <a:rPr lang="en-US" sz="2600" b="1" dirty="0">
                <a:solidFill>
                  <a:srgbClr val="FF0000"/>
                </a:solidFill>
                <a:latin typeface="Calibri"/>
                <a:sym typeface="Wingdings" pitchFamily="2" charset="2"/>
              </a:rPr>
              <a:t></a:t>
            </a:r>
            <a:r>
              <a:rPr lang="en-US" sz="2600" b="1" i="1" dirty="0">
                <a:solidFill>
                  <a:srgbClr val="FF0000"/>
                </a:solidFill>
                <a:latin typeface="Calibri"/>
                <a:sym typeface="Wingdings" pitchFamily="2" charset="2"/>
              </a:rPr>
              <a:t> unfairness</a:t>
            </a:r>
            <a:endParaRPr lang="en-US" sz="2600" b="1" i="1" dirty="0">
              <a:solidFill>
                <a:srgbClr val="FF0000"/>
              </a:solidFill>
              <a:latin typeface="Calibri"/>
            </a:endParaRPr>
          </a:p>
        </p:txBody>
      </p:sp>
      <p:sp>
        <p:nvSpPr>
          <p:cNvPr id="84" name="Rounded Rectangle 83"/>
          <p:cNvSpPr/>
          <p:nvPr/>
        </p:nvSpPr>
        <p:spPr>
          <a:xfrm>
            <a:off x="5257801" y="3576942"/>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2000" dirty="0">
                <a:solidFill>
                  <a:prstClr val="white"/>
                </a:solidFill>
                <a:latin typeface="Calibri"/>
              </a:rPr>
              <a:t>thread C</a:t>
            </a:r>
          </a:p>
        </p:txBody>
      </p:sp>
      <p:sp>
        <p:nvSpPr>
          <p:cNvPr id="85" name="Rounded Rectangle 84"/>
          <p:cNvSpPr/>
          <p:nvPr/>
        </p:nvSpPr>
        <p:spPr>
          <a:xfrm>
            <a:off x="7532664" y="365313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600" dirty="0">
                <a:solidFill>
                  <a:prstClr val="white"/>
                </a:solidFill>
                <a:latin typeface="Calibri"/>
              </a:rPr>
              <a:t>thread B</a:t>
            </a:r>
          </a:p>
        </p:txBody>
      </p:sp>
      <p:sp>
        <p:nvSpPr>
          <p:cNvPr id="86" name="Rounded Rectangle 85"/>
          <p:cNvSpPr/>
          <p:nvPr/>
        </p:nvSpPr>
        <p:spPr>
          <a:xfrm>
            <a:off x="6642883" y="3748384"/>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200" dirty="0">
                <a:solidFill>
                  <a:prstClr val="white"/>
                </a:solidFill>
                <a:latin typeface="Calibri"/>
              </a:rPr>
              <a:t>thread A</a:t>
            </a:r>
          </a:p>
        </p:txBody>
      </p:sp>
      <p:sp>
        <p:nvSpPr>
          <p:cNvPr id="87" name="Oval 86"/>
          <p:cNvSpPr/>
          <p:nvPr/>
        </p:nvSpPr>
        <p:spPr>
          <a:xfrm>
            <a:off x="5757863" y="3119736"/>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cxnSp>
        <p:nvCxnSpPr>
          <p:cNvPr id="89" name="Straight Arrow Connector 88"/>
          <p:cNvCxnSpPr/>
          <p:nvPr/>
        </p:nvCxnSpPr>
        <p:spPr>
          <a:xfrm rot="10800000">
            <a:off x="6917531" y="3119743"/>
            <a:ext cx="76200"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7531" y="3424543"/>
            <a:ext cx="76200" cy="1"/>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735"/>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a:lnSpc>
                <a:spcPct val="80000"/>
              </a:lnSpc>
            </a:pPr>
            <a:r>
              <a:rPr lang="en-US" sz="2400" b="1" dirty="0">
                <a:solidFill>
                  <a:srgbClr val="006633"/>
                </a:solidFill>
                <a:latin typeface="Calibri"/>
                <a:sym typeface="Wingdings" pitchFamily="2" charset="2"/>
              </a:rPr>
              <a:t>Does not starve</a:t>
            </a:r>
          </a:p>
        </p:txBody>
      </p:sp>
      <p:cxnSp>
        <p:nvCxnSpPr>
          <p:cNvPr id="95" name="Shape 50"/>
          <p:cNvCxnSpPr>
            <a:stCxn id="94" idx="2"/>
            <a:endCxn id="84" idx="1"/>
          </p:cNvCxnSpPr>
          <p:nvPr/>
        </p:nvCxnSpPr>
        <p:spPr>
          <a:xfrm rot="5400000">
            <a:off x="4857750" y="3386435"/>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1" y="3748445"/>
            <a:ext cx="381000" cy="32391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105" name="TextBox 104"/>
          <p:cNvSpPr txBox="1"/>
          <p:nvPr/>
        </p:nvSpPr>
        <p:spPr>
          <a:xfrm>
            <a:off x="5334001" y="4212848"/>
            <a:ext cx="3048000" cy="892552"/>
          </a:xfrm>
          <a:prstGeom prst="rect">
            <a:avLst/>
          </a:prstGeom>
          <a:noFill/>
        </p:spPr>
        <p:txBody>
          <a:bodyPr wrap="square" lIns="0" tIns="45702" rIns="0" bIns="45702" rtlCol="0">
            <a:spAutoFit/>
          </a:bodyPr>
          <a:lstStyle/>
          <a:p>
            <a:pPr algn="ctr"/>
            <a:r>
              <a:rPr lang="en-US" sz="2600" b="1" i="1" dirty="0">
                <a:solidFill>
                  <a:srgbClr val="FF0000"/>
                </a:solidFill>
                <a:latin typeface="Calibri"/>
              </a:rPr>
              <a:t>not prioritized </a:t>
            </a:r>
            <a:r>
              <a:rPr lang="en-US" sz="2600" b="1" dirty="0">
                <a:solidFill>
                  <a:srgbClr val="FF0000"/>
                </a:solidFill>
                <a:latin typeface="Calibri"/>
                <a:sym typeface="Wingdings" pitchFamily="2" charset="2"/>
              </a:rPr>
              <a:t> </a:t>
            </a:r>
          </a:p>
          <a:p>
            <a:pPr algn="ctr"/>
            <a:r>
              <a:rPr lang="en-US" sz="2600" b="1" i="1" dirty="0">
                <a:solidFill>
                  <a:srgbClr val="FF0000"/>
                </a:solidFill>
                <a:latin typeface="Calibri"/>
                <a:sym typeface="Wingdings" pitchFamily="2" charset="2"/>
              </a:rPr>
              <a:t>reduced throughput</a:t>
            </a:r>
            <a:endParaRPr lang="en-US" sz="2600" b="1" i="1" dirty="0">
              <a:solidFill>
                <a:srgbClr val="FF0000"/>
              </a:solidFill>
              <a:latin typeface="Calibri"/>
            </a:endParaRPr>
          </a:p>
        </p:txBody>
      </p:sp>
      <p:sp>
        <p:nvSpPr>
          <p:cNvPr id="106" name="TextBox 105"/>
          <p:cNvSpPr txBox="1"/>
          <p:nvPr/>
        </p:nvSpPr>
        <p:spPr>
          <a:xfrm>
            <a:off x="762001" y="5486400"/>
            <a:ext cx="7620000" cy="609600"/>
          </a:xfrm>
          <a:prstGeom prst="rect">
            <a:avLst/>
          </a:prstGeom>
          <a:ln/>
        </p:spPr>
        <p:style>
          <a:lnRef idx="1">
            <a:schemeClr val="accent2"/>
          </a:lnRef>
          <a:fillRef idx="3">
            <a:schemeClr val="accent2"/>
          </a:fillRef>
          <a:effectRef idx="2">
            <a:schemeClr val="accent2"/>
          </a:effectRef>
          <a:fontRef idx="minor">
            <a:schemeClr val="lt1"/>
          </a:fontRef>
        </p:style>
        <p:txBody>
          <a:bodyPr wrap="square" lIns="91402" tIns="45702" rIns="91402" bIns="45702" rtlCol="0" anchor="ctr" anchorCtr="0">
            <a:noAutofit/>
          </a:bodyPr>
          <a:lstStyle/>
          <a:p>
            <a:pPr algn="ctr"/>
            <a:r>
              <a:rPr lang="en-US" sz="3200" b="1" dirty="0">
                <a:solidFill>
                  <a:prstClr val="white"/>
                </a:solidFill>
                <a:latin typeface="Calibri"/>
              </a:rPr>
              <a:t>Single policy for all threads is insufficient</a:t>
            </a:r>
          </a:p>
        </p:txBody>
      </p:sp>
    </p:spTree>
    <p:extLst>
      <p:ext uri="{BB962C8B-B14F-4D97-AF65-F5344CB8AC3E}">
        <p14:creationId xmlns:p14="http://schemas.microsoft.com/office/powerpoint/2010/main" val="4025485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4" grpId="0" animBg="1"/>
      <p:bldP spid="15" grpId="0" animBg="1"/>
      <p:bldP spid="16" grpId="0" animBg="1"/>
      <p:bldP spid="33" grpId="0"/>
      <p:bldP spid="45" grpId="0"/>
      <p:bldP spid="47" grpId="0" animBg="1"/>
      <p:bldP spid="49" grpId="0"/>
      <p:bldP spid="62" grpId="0" animBg="1"/>
      <p:bldP spid="66" grpId="0"/>
      <p:bldP spid="84" grpId="0" animBg="1"/>
      <p:bldP spid="85" grpId="0" animBg="1"/>
      <p:bldP spid="86" grpId="0" animBg="1"/>
      <p:bldP spid="87" grpId="0" animBg="1"/>
      <p:bldP spid="94" grpId="0"/>
      <p:bldP spid="104" grpId="0" animBg="1"/>
      <p:bldP spid="105" grpId="0"/>
      <p:bldP spid="10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sz="3200" dirty="0"/>
              <a:t>Summary: Memory </a:t>
            </a:r>
            <a:r>
              <a:rPr lang="en-US" sz="3200" dirty="0" err="1"/>
              <a:t>QoS</a:t>
            </a:r>
            <a:r>
              <a:rPr lang="en-US" sz="3200" dirty="0"/>
              <a:t> Approaches and Techniques</a:t>
            </a:r>
          </a:p>
        </p:txBody>
      </p:sp>
      <p:sp>
        <p:nvSpPr>
          <p:cNvPr id="3" name="Content Placeholder 2"/>
          <p:cNvSpPr>
            <a:spLocks noGrp="1"/>
          </p:cNvSpPr>
          <p:nvPr>
            <p:ph idx="1"/>
          </p:nvPr>
        </p:nvSpPr>
        <p:spPr>
          <a:xfrm>
            <a:off x="228600" y="1052737"/>
            <a:ext cx="8807896" cy="5092824"/>
          </a:xfrm>
        </p:spPr>
        <p:txBody>
          <a:bodyPr/>
          <a:lstStyle/>
          <a:p>
            <a:r>
              <a:rPr lang="en-US" dirty="0" smtClean="0"/>
              <a:t>Approaches: </a:t>
            </a:r>
            <a:r>
              <a:rPr lang="en-US" dirty="0" smtClean="0">
                <a:solidFill>
                  <a:srgbClr val="0000FF"/>
                </a:solidFill>
              </a:rPr>
              <a:t>Smart</a:t>
            </a:r>
            <a:r>
              <a:rPr lang="en-US" dirty="0" smtClean="0"/>
              <a:t> vs. </a:t>
            </a:r>
            <a:r>
              <a:rPr lang="en-US" dirty="0" smtClean="0">
                <a:solidFill>
                  <a:srgbClr val="0000FF"/>
                </a:solidFill>
              </a:rPr>
              <a:t>dumb</a:t>
            </a:r>
            <a:r>
              <a:rPr lang="en-US" dirty="0" smtClean="0"/>
              <a:t> resources</a:t>
            </a:r>
          </a:p>
          <a:p>
            <a:pPr lvl="1"/>
            <a:r>
              <a:rPr lang="en-US" sz="2000" dirty="0"/>
              <a:t>Smart resources: </a:t>
            </a:r>
            <a:r>
              <a:rPr lang="en-US" sz="2000" dirty="0" err="1"/>
              <a:t>QoS</a:t>
            </a:r>
            <a:r>
              <a:rPr lang="en-US" sz="2000" dirty="0"/>
              <a:t>-aware memory scheduling</a:t>
            </a:r>
          </a:p>
          <a:p>
            <a:pPr lvl="1"/>
            <a:r>
              <a:rPr lang="en-US" sz="2000" dirty="0"/>
              <a:t>Dumb resources: Source throttling; channel partitioning</a:t>
            </a:r>
          </a:p>
          <a:p>
            <a:pPr lvl="1"/>
            <a:r>
              <a:rPr lang="en-US" sz="2000" dirty="0"/>
              <a:t>Both approaches are effective in reducing interference</a:t>
            </a:r>
          </a:p>
          <a:p>
            <a:pPr lvl="1"/>
            <a:r>
              <a:rPr lang="en-US" sz="2000" dirty="0"/>
              <a:t>No single best approach for all workloads</a:t>
            </a:r>
          </a:p>
          <a:p>
            <a:pPr lvl="1"/>
            <a:endParaRPr lang="en-US" sz="1600" dirty="0"/>
          </a:p>
          <a:p>
            <a:r>
              <a:rPr lang="en-US" dirty="0" smtClean="0"/>
              <a:t>Techniques: Request/thread </a:t>
            </a:r>
            <a:r>
              <a:rPr lang="en-US" dirty="0" smtClean="0">
                <a:solidFill>
                  <a:srgbClr val="0000FF"/>
                </a:solidFill>
              </a:rPr>
              <a:t>scheduling</a:t>
            </a:r>
            <a:r>
              <a:rPr lang="en-US" dirty="0" smtClean="0"/>
              <a:t>, source </a:t>
            </a:r>
            <a:r>
              <a:rPr lang="en-US" dirty="0" smtClean="0">
                <a:solidFill>
                  <a:srgbClr val="0000FF"/>
                </a:solidFill>
              </a:rPr>
              <a:t>throttling</a:t>
            </a:r>
            <a:r>
              <a:rPr lang="en-US" dirty="0" smtClean="0"/>
              <a:t>, memory </a:t>
            </a:r>
            <a:r>
              <a:rPr lang="en-US" dirty="0" smtClean="0">
                <a:solidFill>
                  <a:srgbClr val="0000FF"/>
                </a:solidFill>
              </a:rPr>
              <a:t>partitioning</a:t>
            </a:r>
          </a:p>
          <a:p>
            <a:pPr lvl="1"/>
            <a:r>
              <a:rPr lang="en-US" sz="2000" dirty="0"/>
              <a:t>All approaches are effective in reducing interference</a:t>
            </a:r>
          </a:p>
          <a:p>
            <a:pPr lvl="1"/>
            <a:r>
              <a:rPr lang="en-US" sz="2000" dirty="0"/>
              <a:t>Can be applied at different levels: hardware vs. software</a:t>
            </a:r>
          </a:p>
          <a:p>
            <a:pPr lvl="1"/>
            <a:r>
              <a:rPr lang="en-US" sz="2000" dirty="0"/>
              <a:t>No single best technique for all workloads</a:t>
            </a:r>
          </a:p>
          <a:p>
            <a:pPr lvl="1"/>
            <a:endParaRPr lang="en-US" sz="1600" dirty="0"/>
          </a:p>
          <a:p>
            <a:r>
              <a:rPr lang="en-US" dirty="0" smtClean="0">
                <a:solidFill>
                  <a:srgbClr val="0000FF"/>
                </a:solidFill>
              </a:rPr>
              <a:t>Combined approaches and techniques are the most powerful</a:t>
            </a:r>
          </a:p>
          <a:p>
            <a:pPr lvl="1"/>
            <a:r>
              <a:rPr lang="en-US" sz="2000" dirty="0">
                <a:solidFill>
                  <a:srgbClr val="FF0000"/>
                </a:solidFill>
              </a:rPr>
              <a:t>Integrated Memory Channel Partitioning and Scheduling [MICRO’11]</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100</a:t>
            </a:fld>
            <a:endParaRPr lang="en-US" altLang="en-US">
              <a:solidFill>
                <a:srgbClr val="000000"/>
              </a:solidFill>
            </a:endParaRPr>
          </a:p>
        </p:txBody>
      </p:sp>
      <p:sp>
        <p:nvSpPr>
          <p:cNvPr id="5" name="TextBox 4"/>
          <p:cNvSpPr txBox="1"/>
          <p:nvPr/>
        </p:nvSpPr>
        <p:spPr>
          <a:xfrm>
            <a:off x="5508105" y="6381328"/>
            <a:ext cx="2330684" cy="373659"/>
          </a:xfrm>
          <a:prstGeom prst="rect">
            <a:avLst/>
          </a:prstGeom>
          <a:noFill/>
        </p:spPr>
        <p:txBody>
          <a:bodyPr wrap="none" lIns="91416" tIns="45709" rIns="91416" bIns="45709" rtlCol="0">
            <a:spAutoFit/>
          </a:bodyPr>
          <a:lstStyle/>
          <a:p>
            <a:r>
              <a:rPr lang="en-US" dirty="0" smtClean="0">
                <a:solidFill>
                  <a:srgbClr val="000000"/>
                </a:solidFill>
                <a:latin typeface="Tahoma"/>
                <a:hlinkClick r:id="rId2" action="ppaction://hlinkpres?slideindex=1&amp;slidetitle="/>
              </a:rPr>
              <a:t>MCP Micro 2011 Talk</a:t>
            </a:r>
            <a:endParaRPr lang="en-US" dirty="0">
              <a:solidFill>
                <a:srgbClr val="000000"/>
              </a:solidFill>
              <a:latin typeface="Tahoma"/>
            </a:endParaRPr>
          </a:p>
        </p:txBody>
      </p:sp>
    </p:spTree>
    <p:extLst>
      <p:ext uri="{BB962C8B-B14F-4D97-AF65-F5344CB8AC3E}">
        <p14:creationId xmlns:p14="http://schemas.microsoft.com/office/powerpoint/2010/main" val="40094326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ctrTitle"/>
          </p:nvPr>
        </p:nvSpPr>
        <p:spPr>
          <a:xfrm>
            <a:off x="366713" y="1479550"/>
            <a:ext cx="8428037" cy="1720850"/>
          </a:xfrm>
        </p:spPr>
        <p:txBody>
          <a:bodyPr/>
          <a:lstStyle/>
          <a:p>
            <a:pPr algn="ctr" eaLnBrk="1" hangingPunct="1"/>
            <a:r>
              <a:rPr lang="en-US" sz="4000" dirty="0">
                <a:latin typeface="Garamond" charset="0"/>
              </a:rPr>
              <a:t>Computer Architecture:</a:t>
            </a:r>
            <a:br>
              <a:rPr lang="en-US" sz="4000" dirty="0">
                <a:latin typeface="Garamond" charset="0"/>
              </a:rPr>
            </a:br>
            <a:r>
              <a:rPr lang="en-US" sz="4000" dirty="0" smtClean="0">
                <a:latin typeface="Garamond" charset="0"/>
              </a:rPr>
              <a:t>Memory Interference and QoS (Part II)</a:t>
            </a:r>
            <a:endParaRPr lang="en-US" sz="4000" dirty="0">
              <a:latin typeface="Garamond" charset="0"/>
            </a:endParaRPr>
          </a:p>
        </p:txBody>
      </p:sp>
      <p:sp>
        <p:nvSpPr>
          <p:cNvPr id="286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r>
              <a:rPr lang="en-US">
                <a:solidFill>
                  <a:srgbClr val="003399"/>
                </a:solidFill>
                <a:latin typeface="Tahoma" charset="0"/>
              </a:rPr>
              <a:t>Prof. Onur Mutlu</a:t>
            </a:r>
          </a:p>
          <a:p>
            <a:pPr eaLnBrk="1" hangingPunct="1">
              <a:buFont typeface="Wingdings" charset="0"/>
              <a:buNone/>
            </a:pPr>
            <a:r>
              <a:rPr lang="en-US">
                <a:latin typeface="Tahoma" charset="0"/>
              </a:rPr>
              <a:t>Carnegie Mellon University</a:t>
            </a: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422728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Achieving the Best of Both Worlds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a:t>
            </a:fld>
            <a:endParaRPr lang="en-US" dirty="0">
              <a:solidFill>
                <a:prstClr val="black">
                  <a:tint val="75000"/>
                </a:prstClr>
              </a:solidFill>
              <a:latin typeface="Calibri"/>
            </a:endParaRPr>
          </a:p>
        </p:txBody>
      </p:sp>
      <p:sp>
        <p:nvSpPr>
          <p:cNvPr id="6" name="Rounded Rectangle 5"/>
          <p:cNvSpPr/>
          <p:nvPr/>
        </p:nvSpPr>
        <p:spPr>
          <a:xfrm>
            <a:off x="937382" y="3709307"/>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7" name="Rounded Rectangle 6"/>
          <p:cNvSpPr/>
          <p:nvPr/>
        </p:nvSpPr>
        <p:spPr>
          <a:xfrm>
            <a:off x="1242182" y="215121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200" dirty="0">
                <a:solidFill>
                  <a:prstClr val="white"/>
                </a:solidFill>
                <a:latin typeface="Calibri"/>
              </a:rPr>
              <a:t>thread</a:t>
            </a:r>
          </a:p>
        </p:txBody>
      </p:sp>
      <p:cxnSp>
        <p:nvCxnSpPr>
          <p:cNvPr id="8" name="Straight Arrow Connector 7"/>
          <p:cNvCxnSpPr/>
          <p:nvPr/>
        </p:nvCxnSpPr>
        <p:spPr>
          <a:xfrm rot="16200000" flipV="1">
            <a:off x="-1828790" y="3657609"/>
            <a:ext cx="4876801"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781" y="1290562"/>
            <a:ext cx="923820" cy="690638"/>
          </a:xfrm>
          <a:prstGeom prst="rect">
            <a:avLst/>
          </a:prstGeom>
          <a:noFill/>
        </p:spPr>
        <p:txBody>
          <a:bodyPr wrap="square" lIns="0" tIns="45702" rIns="0" bIns="45702" rtlCol="0">
            <a:spAutoFit/>
          </a:bodyPr>
          <a:lstStyle/>
          <a:p>
            <a:pPr algn="ctr">
              <a:lnSpc>
                <a:spcPct val="80000"/>
              </a:lnSpc>
            </a:pPr>
            <a:r>
              <a:rPr lang="en-US" sz="2400" i="1" dirty="0">
                <a:solidFill>
                  <a:prstClr val="black"/>
                </a:solidFill>
                <a:latin typeface="Calibri"/>
              </a:rPr>
              <a:t>higher</a:t>
            </a:r>
          </a:p>
          <a:p>
            <a:pPr algn="ctr">
              <a:lnSpc>
                <a:spcPct val="80000"/>
              </a:lnSpc>
            </a:pPr>
            <a:r>
              <a:rPr lang="en-US" sz="2400" i="1" dirty="0">
                <a:solidFill>
                  <a:prstClr val="black"/>
                </a:solidFill>
                <a:latin typeface="Calibri"/>
              </a:rPr>
              <a:t>priority</a:t>
            </a:r>
          </a:p>
        </p:txBody>
      </p:sp>
      <p:sp>
        <p:nvSpPr>
          <p:cNvPr id="10" name="Rounded Rectangle 9"/>
          <p:cNvSpPr/>
          <p:nvPr/>
        </p:nvSpPr>
        <p:spPr>
          <a:xfrm>
            <a:off x="937382" y="4754333"/>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1" name="Rounded Rectangle 10"/>
          <p:cNvSpPr/>
          <p:nvPr/>
        </p:nvSpPr>
        <p:spPr>
          <a:xfrm>
            <a:off x="1242182" y="244513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200" dirty="0">
                <a:solidFill>
                  <a:prstClr val="white"/>
                </a:solidFill>
                <a:latin typeface="Calibri"/>
              </a:rPr>
              <a:t>thread</a:t>
            </a:r>
          </a:p>
        </p:txBody>
      </p:sp>
      <p:sp>
        <p:nvSpPr>
          <p:cNvPr id="12" name="Rounded Rectangle 11"/>
          <p:cNvSpPr/>
          <p:nvPr/>
        </p:nvSpPr>
        <p:spPr>
          <a:xfrm>
            <a:off x="1242182" y="273904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200" dirty="0">
                <a:solidFill>
                  <a:prstClr val="white"/>
                </a:solidFill>
                <a:latin typeface="Calibri"/>
              </a:rPr>
              <a:t>thread </a:t>
            </a:r>
          </a:p>
        </p:txBody>
      </p:sp>
      <p:sp>
        <p:nvSpPr>
          <p:cNvPr id="13" name="Rounded Rectangle 12"/>
          <p:cNvSpPr/>
          <p:nvPr/>
        </p:nvSpPr>
        <p:spPr>
          <a:xfrm>
            <a:off x="1242182" y="303296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200" dirty="0">
                <a:solidFill>
                  <a:prstClr val="white"/>
                </a:solidFill>
                <a:latin typeface="Calibri"/>
              </a:rPr>
              <a:t>thread</a:t>
            </a:r>
          </a:p>
        </p:txBody>
      </p:sp>
      <p:sp>
        <p:nvSpPr>
          <p:cNvPr id="14" name="Rounded Rectangle 13"/>
          <p:cNvSpPr/>
          <p:nvPr/>
        </p:nvSpPr>
        <p:spPr>
          <a:xfrm>
            <a:off x="937382" y="4231821"/>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5" name="Rounded Rectangle 14"/>
          <p:cNvSpPr/>
          <p:nvPr/>
        </p:nvSpPr>
        <p:spPr>
          <a:xfrm>
            <a:off x="937382" y="5276849"/>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marL="574440" lvl="1"/>
            <a:r>
              <a:rPr lang="en-US" sz="2600" b="1" dirty="0">
                <a:solidFill>
                  <a:srgbClr val="FF0000"/>
                </a:solidFill>
                <a:latin typeface="Calibri"/>
              </a:rPr>
              <a:t>Prioritize memory-non-intensive threads</a:t>
            </a:r>
          </a:p>
        </p:txBody>
      </p:sp>
      <p:sp>
        <p:nvSpPr>
          <p:cNvPr id="17" name="TextBox 16"/>
          <p:cNvSpPr txBox="1"/>
          <p:nvPr/>
        </p:nvSpPr>
        <p:spPr>
          <a:xfrm>
            <a:off x="2667000" y="12192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02" tIns="0" rIns="91402" bIns="0" rtlCol="0" anchor="ctr">
            <a:noAutofit/>
          </a:bodyPr>
          <a:lstStyle/>
          <a:p>
            <a:pPr algn="ctr"/>
            <a:r>
              <a:rPr lang="en-US" sz="2400" b="1" i="1" dirty="0">
                <a:solidFill>
                  <a:prstClr val="white"/>
                </a:solidFill>
                <a:latin typeface="Calibri"/>
              </a:rPr>
              <a:t>For Throughput</a:t>
            </a:r>
            <a:endParaRPr lang="en-US" sz="2400" i="1" dirty="0">
              <a:solidFill>
                <a:prstClr val="white"/>
              </a:solidFill>
              <a:latin typeface="Calibri"/>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1752600"/>
            <a:ext cx="533400" cy="533400"/>
          </a:xfrm>
          <a:prstGeom prst="rect">
            <a:avLst/>
          </a:prstGeom>
          <a:noFill/>
        </p:spPr>
      </p:pic>
      <p:sp>
        <p:nvSpPr>
          <p:cNvPr id="23" name="Rectangular Callout 22"/>
          <p:cNvSpPr/>
          <p:nvPr/>
        </p:nvSpPr>
        <p:spPr>
          <a:xfrm>
            <a:off x="2667000" y="3284160"/>
            <a:ext cx="6248400" cy="3116641"/>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marL="574440" lvl="1"/>
            <a:r>
              <a:rPr lang="en-US" sz="2600" b="1" dirty="0">
                <a:solidFill>
                  <a:srgbClr val="FF0000"/>
                </a:solidFill>
                <a:latin typeface="Calibri"/>
              </a:rPr>
              <a:t>Unfairness caused by memory-intensive being prioritized over each other </a:t>
            </a:r>
          </a:p>
          <a:p>
            <a:pPr lvl="2">
              <a:buFont typeface="Arial" pitchFamily="34" charset="0"/>
              <a:buChar char="•"/>
            </a:pPr>
            <a:r>
              <a:rPr lang="en-US" sz="2600" dirty="0">
                <a:solidFill>
                  <a:prstClr val="black"/>
                </a:solidFill>
                <a:latin typeface="Calibri"/>
              </a:rPr>
              <a:t> Shuffle thread ranking</a:t>
            </a:r>
            <a:endParaRPr lang="en-US" sz="2600" dirty="0">
              <a:solidFill>
                <a:prstClr val="black"/>
              </a:solidFill>
              <a:latin typeface="Calibri"/>
              <a:sym typeface="Wingdings" pitchFamily="2" charset="2"/>
            </a:endParaRPr>
          </a:p>
          <a:p>
            <a:pPr marL="625219" lvl="1" indent="-228505">
              <a:buFont typeface="Arial" pitchFamily="34" charset="0"/>
              <a:buChar char="•"/>
              <a:tabLst>
                <a:tab pos="745821" algn="l"/>
              </a:tabLst>
            </a:pPr>
            <a:endParaRPr lang="en-US" dirty="0" smtClean="0">
              <a:solidFill>
                <a:prstClr val="black"/>
              </a:solidFill>
              <a:latin typeface="Calibri"/>
              <a:sym typeface="Wingdings" pitchFamily="2" charset="2"/>
            </a:endParaRPr>
          </a:p>
          <a:p>
            <a:pPr marL="571268" lvl="1">
              <a:tabLst>
                <a:tab pos="688693" algn="l"/>
                <a:tab pos="745821" algn="l"/>
              </a:tabLst>
            </a:pPr>
            <a:r>
              <a:rPr lang="en-US" sz="2600" b="1" dirty="0">
                <a:solidFill>
                  <a:srgbClr val="FF0000"/>
                </a:solidFill>
                <a:latin typeface="Calibri"/>
                <a:sym typeface="Wingdings" pitchFamily="2" charset="2"/>
              </a:rPr>
              <a:t>Memory-intensive threads have </a:t>
            </a:r>
            <a:br>
              <a:rPr lang="en-US" sz="2600" b="1" dirty="0">
                <a:solidFill>
                  <a:srgbClr val="FF0000"/>
                </a:solidFill>
                <a:latin typeface="Calibri"/>
                <a:sym typeface="Wingdings" pitchFamily="2" charset="2"/>
              </a:rPr>
            </a:br>
            <a:r>
              <a:rPr lang="en-US" sz="2600" b="1" dirty="0">
                <a:solidFill>
                  <a:srgbClr val="FF0000"/>
                </a:solidFill>
                <a:latin typeface="Calibri"/>
                <a:sym typeface="Wingdings" pitchFamily="2" charset="2"/>
              </a:rPr>
              <a:t>different vulnerability to interference</a:t>
            </a:r>
          </a:p>
          <a:p>
            <a:pPr marL="917199" lvl="2">
              <a:buFont typeface="Arial" pitchFamily="34" charset="0"/>
              <a:buChar char="•"/>
              <a:tabLst>
                <a:tab pos="688693" algn="l"/>
                <a:tab pos="745821" algn="l"/>
              </a:tabLst>
            </a:pPr>
            <a:r>
              <a:rPr lang="en-US" sz="2600" b="1" dirty="0">
                <a:solidFill>
                  <a:prstClr val="black"/>
                </a:solidFill>
                <a:latin typeface="Calibri"/>
                <a:sym typeface="Wingdings" pitchFamily="2" charset="2"/>
              </a:rPr>
              <a:t> </a:t>
            </a:r>
            <a:r>
              <a:rPr lang="en-US" sz="2600" dirty="0">
                <a:solidFill>
                  <a:prstClr val="black"/>
                </a:solidFill>
                <a:latin typeface="Calibri"/>
                <a:sym typeface="Wingdings" pitchFamily="2" charset="2"/>
              </a:rPr>
              <a:t>Shuffle </a:t>
            </a:r>
            <a:r>
              <a:rPr lang="en-US" sz="2600" u="sng" dirty="0">
                <a:solidFill>
                  <a:prstClr val="black"/>
                </a:solidFill>
                <a:latin typeface="Calibri"/>
                <a:sym typeface="Wingdings"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3657600"/>
            <a:ext cx="533400" cy="533400"/>
          </a:xfrm>
          <a:prstGeom prst="rect">
            <a:avLst/>
          </a:prstGeom>
          <a:noFill/>
        </p:spPr>
      </p:pic>
      <p:sp>
        <p:nvSpPr>
          <p:cNvPr id="37" name="TextBox 36"/>
          <p:cNvSpPr txBox="1"/>
          <p:nvPr/>
        </p:nvSpPr>
        <p:spPr>
          <a:xfrm>
            <a:off x="2667000" y="28956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02" tIns="0" rIns="91402" bIns="0" rtlCol="0" anchor="ctr" anchorCtr="0">
            <a:noAutofit/>
          </a:bodyPr>
          <a:lstStyle/>
          <a:p>
            <a:pPr algn="ctr"/>
            <a:r>
              <a:rPr lang="en-US" sz="2400" b="1" i="1" dirty="0">
                <a:solidFill>
                  <a:prstClr val="white"/>
                </a:solidFill>
                <a:latin typeface="Calibri"/>
              </a:rPr>
              <a:t>For Fairness</a:t>
            </a:r>
            <a:endParaRPr lang="en-US" sz="2400" i="1" dirty="0">
              <a:solidFill>
                <a:prstClr val="white"/>
              </a:solidFill>
              <a:latin typeface="Calibri"/>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5105401"/>
            <a:ext cx="533400" cy="533400"/>
          </a:xfrm>
          <a:prstGeom prst="rect">
            <a:avLst/>
          </a:prstGeom>
          <a:noFill/>
        </p:spPr>
      </p:pic>
      <p:cxnSp>
        <p:nvCxnSpPr>
          <p:cNvPr id="27" name="Straight Arrow Connector 26"/>
          <p:cNvCxnSpPr/>
          <p:nvPr/>
        </p:nvCxnSpPr>
        <p:spPr>
          <a:xfrm rot="5400000">
            <a:off x="733320" y="4674062"/>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1685" y="4674062"/>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421" y="2143570"/>
            <a:ext cx="152400" cy="10187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a:solidFill>
                <a:prstClr val="black"/>
              </a:solidFill>
              <a:latin typeface="Calibri"/>
            </a:endParaRPr>
          </a:p>
        </p:txBody>
      </p:sp>
      <p:sp>
        <p:nvSpPr>
          <p:cNvPr id="26" name="Oval 25"/>
          <p:cNvSpPr/>
          <p:nvPr/>
        </p:nvSpPr>
        <p:spPr>
          <a:xfrm rot="16200000">
            <a:off x="-34133" y="4514881"/>
            <a:ext cx="1929491"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45" name="Explosion 1 44"/>
          <p:cNvSpPr/>
          <p:nvPr/>
        </p:nvSpPr>
        <p:spPr>
          <a:xfrm>
            <a:off x="1857272" y="5154014"/>
            <a:ext cx="428728" cy="410019"/>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43" name="Parallelogram 42"/>
          <p:cNvSpPr/>
          <p:nvPr/>
        </p:nvSpPr>
        <p:spPr>
          <a:xfrm>
            <a:off x="923820" y="4754333"/>
            <a:ext cx="1143000" cy="361950"/>
          </a:xfrm>
          <a:prstGeom prst="parallelogram">
            <a:avLst/>
          </a:prstGeom>
          <a:ln/>
        </p:spPr>
        <p:style>
          <a:lnRef idx="1">
            <a:schemeClr val="accent4"/>
          </a:lnRef>
          <a:fillRef idx="3">
            <a:schemeClr val="accent4"/>
          </a:fillRef>
          <a:effectRef idx="2">
            <a:schemeClr val="accent4"/>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4" name="Flowchart: Preparation 43"/>
          <p:cNvSpPr/>
          <p:nvPr/>
        </p:nvSpPr>
        <p:spPr>
          <a:xfrm>
            <a:off x="923820" y="4231821"/>
            <a:ext cx="1143000" cy="361950"/>
          </a:xfrm>
          <a:prstGeom prst="flowChartPreparation">
            <a:avLst/>
          </a:prstGeom>
          <a:ln/>
        </p:spPr>
        <p:style>
          <a:lnRef idx="1">
            <a:schemeClr val="accent6"/>
          </a:lnRef>
          <a:fillRef idx="3">
            <a:schemeClr val="accent6"/>
          </a:fillRef>
          <a:effectRef idx="2">
            <a:schemeClr val="accent6"/>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6" name="Flowchart: Punched Tape 45"/>
          <p:cNvSpPr/>
          <p:nvPr/>
        </p:nvSpPr>
        <p:spPr>
          <a:xfrm>
            <a:off x="936520" y="3713452"/>
            <a:ext cx="1143000" cy="361950"/>
          </a:xfrm>
          <a:prstGeom prst="flowChartPunchedTape">
            <a:avLst/>
          </a:prstGeom>
          <a:ln/>
        </p:spPr>
        <p:style>
          <a:lnRef idx="1">
            <a:schemeClr val="accent3"/>
          </a:lnRef>
          <a:fillRef idx="3">
            <a:schemeClr val="accent3"/>
          </a:fillRef>
          <a:effectRef idx="2">
            <a:schemeClr val="accent3"/>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7" name="Trapezoid 46"/>
          <p:cNvSpPr/>
          <p:nvPr/>
        </p:nvSpPr>
        <p:spPr>
          <a:xfrm>
            <a:off x="923820" y="5276849"/>
            <a:ext cx="1143000" cy="361950"/>
          </a:xfrm>
          <a:prstGeom prst="trapezoid">
            <a:avLst/>
          </a:prstGeom>
          <a:ln/>
        </p:spPr>
        <p:style>
          <a:lnRef idx="1">
            <a:schemeClr val="accent2"/>
          </a:lnRef>
          <a:fillRef idx="3">
            <a:schemeClr val="accent2"/>
          </a:fillRef>
          <a:effectRef idx="2">
            <a:schemeClr val="accent2"/>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Tree>
    <p:extLst>
      <p:ext uri="{BB962C8B-B14F-4D97-AF65-F5344CB8AC3E}">
        <p14:creationId xmlns:p14="http://schemas.microsoft.com/office/powerpoint/2010/main" val="928803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42" presetClass="path" presetSubtype="0" accel="50000" decel="50000" fill="hold" grpId="2" nodeType="withEffect">
                                  <p:stCondLst>
                                    <p:cond delay="0"/>
                                  </p:stCondLst>
                                  <p:childTnLst>
                                    <p:animMotion origin="layout" path="M -2.5E-6 4.07407E-6 L -2.5E-6 0.07638 " pathEditMode="relative" rAng="0" ptsTypes="AA">
                                      <p:cBhvr>
                                        <p:cTn id="58" dur="1000" fill="hold"/>
                                        <p:tgtEl>
                                          <p:spTgt spid="6"/>
                                        </p:tgtEl>
                                        <p:attrNameLst>
                                          <p:attrName>ppt_x</p:attrName>
                                          <p:attrName>ppt_y</p:attrName>
                                        </p:attrNameLst>
                                      </p:cBhvr>
                                      <p:rCtr x="0" y="38"/>
                                    </p:animMotion>
                                  </p:childTnLst>
                                </p:cTn>
                              </p:par>
                              <p:par>
                                <p:cTn id="59" presetID="42" presetClass="path" presetSubtype="0" accel="50000" decel="50000" fill="hold" grpId="2" nodeType="withEffect">
                                  <p:stCondLst>
                                    <p:cond delay="0"/>
                                  </p:stCondLst>
                                  <p:childTnLst>
                                    <p:animMotion origin="layout" path="M -2.5E-6 -4.81481E-6 L -2.5E-6 0.07616 " pathEditMode="relative" rAng="0" ptsTypes="AA">
                                      <p:cBhvr>
                                        <p:cTn id="60" dur="1000" fill="hold"/>
                                        <p:tgtEl>
                                          <p:spTgt spid="14"/>
                                        </p:tgtEl>
                                        <p:attrNameLst>
                                          <p:attrName>ppt_x</p:attrName>
                                          <p:attrName>ppt_y</p:attrName>
                                        </p:attrNameLst>
                                      </p:cBhvr>
                                      <p:rCtr x="0" y="38"/>
                                    </p:animMotion>
                                  </p:childTnLst>
                                </p:cTn>
                              </p:par>
                              <p:par>
                                <p:cTn id="61" presetID="42" presetClass="path" presetSubtype="0" accel="50000" decel="50000" fill="hold" grpId="2" nodeType="withEffect">
                                  <p:stCondLst>
                                    <p:cond delay="0"/>
                                  </p:stCondLst>
                                  <p:childTnLst>
                                    <p:animMotion origin="layout" path="M -2.5E-6 -2.22222E-6 L -2.5E-6 0.07616 " pathEditMode="relative" rAng="0" ptsTypes="AA">
                                      <p:cBhvr>
                                        <p:cTn id="62" dur="1000" fill="hold"/>
                                        <p:tgtEl>
                                          <p:spTgt spid="10"/>
                                        </p:tgtEl>
                                        <p:attrNameLst>
                                          <p:attrName>ppt_x</p:attrName>
                                          <p:attrName>ppt_y</p:attrName>
                                        </p:attrNameLst>
                                      </p:cBhvr>
                                      <p:rCtr x="0" y="38"/>
                                    </p:animMotion>
                                  </p:childTnLst>
                                </p:cTn>
                              </p:par>
                              <p:par>
                                <p:cTn id="63" presetID="58" presetClass="path" presetSubtype="0" accel="50000" decel="50000" fill="hold" grpId="2" nodeType="withEffect">
                                  <p:stCondLst>
                                    <p:cond delay="0"/>
                                  </p:stCondLst>
                                  <p:childTnLst>
                                    <p:animMotion origin="layout" path="M -2.5E-6 3.7037E-7 L 0.03993 -0.06134 C 0.04896 -0.07431 0.054 -0.09352 0.054 -0.11343 C 0.054 -0.13634 0.04896 -0.15463 0.03993 -0.16759 L -2.5E-6 -0.2287 " pathEditMode="relative" rAng="0" ptsTypes="FffFF">
                                      <p:cBhvr>
                                        <p:cTn id="64" dur="1000" fill="hold"/>
                                        <p:tgtEl>
                                          <p:spTgt spid="15"/>
                                        </p:tgtEl>
                                        <p:attrNameLst>
                                          <p:attrName>ppt_x</p:attrName>
                                          <p:attrName>ppt_y</p:attrName>
                                        </p:attrNameLst>
                                      </p:cBhvr>
                                      <p:rCtr x="27" y="-114"/>
                                    </p:animMotion>
                                  </p:childTnLst>
                                </p:cTn>
                              </p:par>
                            </p:childTnLst>
                          </p:cTn>
                        </p:par>
                        <p:par>
                          <p:cTn id="65" fill="hold">
                            <p:stCondLst>
                              <p:cond delay="1000"/>
                            </p:stCondLst>
                            <p:childTnLst>
                              <p:par>
                                <p:cTn id="66" presetID="42" presetClass="path" presetSubtype="0" accel="50000" decel="50000" fill="hold" grpId="3" nodeType="afterEffect">
                                  <p:stCondLst>
                                    <p:cond delay="500"/>
                                  </p:stCondLst>
                                  <p:childTnLst>
                                    <p:animMotion origin="layout" path="M -2.5E-6 0.07638 L -2.5E-6 0.15254 " pathEditMode="relative" rAng="0" ptsTypes="AA">
                                      <p:cBhvr>
                                        <p:cTn id="67" dur="1000" fill="hold"/>
                                        <p:tgtEl>
                                          <p:spTgt spid="6"/>
                                        </p:tgtEl>
                                        <p:attrNameLst>
                                          <p:attrName>ppt_x</p:attrName>
                                          <p:attrName>ppt_y</p:attrName>
                                        </p:attrNameLst>
                                      </p:cBhvr>
                                      <p:rCtr x="0" y="38"/>
                                    </p:animMotion>
                                  </p:childTnLst>
                                </p:cTn>
                              </p:par>
                              <p:par>
                                <p:cTn id="68" presetID="42" presetClass="path" presetSubtype="0" accel="50000" decel="50000" fill="hold" grpId="3" nodeType="withEffect">
                                  <p:stCondLst>
                                    <p:cond delay="500"/>
                                  </p:stCondLst>
                                  <p:childTnLst>
                                    <p:animMotion origin="layout" path="M -2.5E-6 0.07616 L -2.5E-6 0.15232 " pathEditMode="relative" rAng="0" ptsTypes="AA">
                                      <p:cBhvr>
                                        <p:cTn id="69" dur="1000" fill="hold"/>
                                        <p:tgtEl>
                                          <p:spTgt spid="14"/>
                                        </p:tgtEl>
                                        <p:attrNameLst>
                                          <p:attrName>ppt_x</p:attrName>
                                          <p:attrName>ppt_y</p:attrName>
                                        </p:attrNameLst>
                                      </p:cBhvr>
                                      <p:rCtr x="0" y="38"/>
                                    </p:animMotion>
                                  </p:childTnLst>
                                </p:cTn>
                              </p:par>
                              <p:par>
                                <p:cTn id="70" presetID="42" presetClass="path" presetSubtype="0" accel="50000" decel="50000" fill="hold" grpId="3" nodeType="withEffect">
                                  <p:stCondLst>
                                    <p:cond delay="500"/>
                                  </p:stCondLst>
                                  <p:childTnLst>
                                    <p:animMotion origin="layout" path="M -2.5E-6 -0.2287 L -2.5E-6 -0.15232 " pathEditMode="relative" rAng="0" ptsTypes="AA">
                                      <p:cBhvr>
                                        <p:cTn id="71" dur="1000" fill="hold"/>
                                        <p:tgtEl>
                                          <p:spTgt spid="15"/>
                                        </p:tgtEl>
                                        <p:attrNameLst>
                                          <p:attrName>ppt_x</p:attrName>
                                          <p:attrName>ppt_y</p:attrName>
                                        </p:attrNameLst>
                                      </p:cBhvr>
                                      <p:rCtr x="0" y="38"/>
                                    </p:animMotion>
                                  </p:childTnLst>
                                </p:cTn>
                              </p:par>
                              <p:par>
                                <p:cTn id="72" presetID="58" presetClass="path" presetSubtype="0" accel="50000" decel="50000" fill="hold" grpId="3" nodeType="withEffect">
                                  <p:stCondLst>
                                    <p:cond delay="500"/>
                                  </p:stCondLst>
                                  <p:childTnLst>
                                    <p:animMotion origin="layout" path="M -2.5E-6 0.07616 L 0.03993 0.01482 C 0.04896 0.00185 0.054 -0.01713 0.054 -0.03727 C 0.054 -0.05995 0.04896 -0.07824 0.03993 -0.0912 L -2.5E-6 -0.15254 " pathEditMode="relative" rAng="0" ptsTypes="FffFF">
                                      <p:cBhvr>
                                        <p:cTn id="73" dur="1000" fill="hold"/>
                                        <p:tgtEl>
                                          <p:spTgt spid="10"/>
                                        </p:tgtEl>
                                        <p:attrNameLst>
                                          <p:attrName>ppt_x</p:attrName>
                                          <p:attrName>ppt_y</p:attrName>
                                        </p:attrNameLst>
                                      </p:cBhvr>
                                      <p:rCtr x="27" y="-114"/>
                                    </p:animMotion>
                                  </p:childTnLst>
                                </p:cTn>
                              </p:par>
                            </p:childTnLst>
                          </p:cTn>
                        </p:par>
                        <p:par>
                          <p:cTn id="74" fill="hold">
                            <p:stCondLst>
                              <p:cond delay="2500"/>
                            </p:stCondLst>
                            <p:childTnLst>
                              <p:par>
                                <p:cTn id="75" presetID="42" presetClass="path" presetSubtype="0" accel="50000" decel="50000" fill="hold" grpId="4" nodeType="afterEffect">
                                  <p:stCondLst>
                                    <p:cond delay="500"/>
                                  </p:stCondLst>
                                  <p:childTnLst>
                                    <p:animMotion origin="layout" path="M -2.5E-6 0.15254 L -2.5E-6 0.2287 " pathEditMode="relative" rAng="0" ptsTypes="AA">
                                      <p:cBhvr>
                                        <p:cTn id="76" dur="1000" fill="hold"/>
                                        <p:tgtEl>
                                          <p:spTgt spid="6"/>
                                        </p:tgtEl>
                                        <p:attrNameLst>
                                          <p:attrName>ppt_x</p:attrName>
                                          <p:attrName>ppt_y</p:attrName>
                                        </p:attrNameLst>
                                      </p:cBhvr>
                                      <p:rCtr x="0" y="38"/>
                                    </p:animMotion>
                                  </p:childTnLst>
                                </p:cTn>
                              </p:par>
                              <p:par>
                                <p:cTn id="77" presetID="42" presetClass="path" presetSubtype="0" accel="50000" decel="50000" fill="hold" grpId="4" nodeType="withEffect">
                                  <p:stCondLst>
                                    <p:cond delay="500"/>
                                  </p:stCondLst>
                                  <p:childTnLst>
                                    <p:animMotion origin="layout" path="M -2.5E-6 -0.15254 L -2.5E-6 -0.07616 " pathEditMode="relative" rAng="0" ptsTypes="AA">
                                      <p:cBhvr>
                                        <p:cTn id="78" dur="1000" fill="hold"/>
                                        <p:tgtEl>
                                          <p:spTgt spid="10"/>
                                        </p:tgtEl>
                                        <p:attrNameLst>
                                          <p:attrName>ppt_x</p:attrName>
                                          <p:attrName>ppt_y</p:attrName>
                                        </p:attrNameLst>
                                      </p:cBhvr>
                                      <p:rCtr x="0" y="38"/>
                                    </p:animMotion>
                                  </p:childTnLst>
                                </p:cTn>
                              </p:par>
                              <p:par>
                                <p:cTn id="79" presetID="42" presetClass="path" presetSubtype="0" accel="50000" decel="50000" fill="hold" grpId="4" nodeType="withEffect">
                                  <p:stCondLst>
                                    <p:cond delay="500"/>
                                  </p:stCondLst>
                                  <p:childTnLst>
                                    <p:animMotion origin="layout" path="M -2.5E-6 -0.15232 L -2.5E-6 -0.07616 " pathEditMode="relative" rAng="0" ptsTypes="AA">
                                      <p:cBhvr>
                                        <p:cTn id="80" dur="1000" fill="hold"/>
                                        <p:tgtEl>
                                          <p:spTgt spid="15"/>
                                        </p:tgtEl>
                                        <p:attrNameLst>
                                          <p:attrName>ppt_x</p:attrName>
                                          <p:attrName>ppt_y</p:attrName>
                                        </p:attrNameLst>
                                      </p:cBhvr>
                                      <p:rCtr x="0" y="38"/>
                                    </p:animMotion>
                                  </p:childTnLst>
                                </p:cTn>
                              </p:par>
                              <p:par>
                                <p:cTn id="81" presetID="58" presetClass="path" presetSubtype="0" accel="50000" decel="50000" fill="hold" grpId="4" nodeType="withEffect">
                                  <p:stCondLst>
                                    <p:cond delay="500"/>
                                  </p:stCondLst>
                                  <p:childTnLst>
                                    <p:animMotion origin="layout" path="M -2.5E-6 0.15232 L 0.03993 0.09098 C 0.04896 0.07825 0.054 0.0588 0.054 0.03913 C 0.054 0.01621 0.04896 -0.00231 0.03993 -0.01504 L -2.5E-6 -0.07638 " pathEditMode="relative" rAng="0" ptsTypes="FffFF">
                                      <p:cBhvr>
                                        <p:cTn id="82" dur="1000" fill="hold"/>
                                        <p:tgtEl>
                                          <p:spTgt spid="14"/>
                                        </p:tgtEl>
                                        <p:attrNameLst>
                                          <p:attrName>ppt_x</p:attrName>
                                          <p:attrName>ppt_y</p:attrName>
                                        </p:attrNameLst>
                                      </p:cBhvr>
                                      <p:rCtr x="27" y="-114"/>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
                                            <p:txEl>
                                              <p:pRg st="3" end="3"/>
                                            </p:txEl>
                                          </p:spTgt>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7" grpId="0" animBg="1"/>
      <p:bldP spid="9" grpId="0"/>
      <p:bldP spid="10" grpId="0" animBg="1"/>
      <p:bldP spid="10" grpId="1" animBg="1"/>
      <p:bldP spid="10" grpId="2" animBg="1"/>
      <p:bldP spid="10" grpId="3" animBg="1"/>
      <p:bldP spid="10" grpId="4" animBg="1"/>
      <p:bldP spid="11" grpId="0" animBg="1"/>
      <p:bldP spid="12" grpId="0" animBg="1"/>
      <p:bldP spid="13" grpId="0"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8" grpId="0" build="allAtOnce" animBg="1"/>
      <p:bldP spid="17" grpId="0" animBg="1"/>
      <p:bldP spid="23" grpId="0" build="allAtOnce" animBg="1"/>
      <p:bldP spid="37" grpId="0" animBg="1"/>
      <p:bldP spid="32" grpId="0" animBg="1"/>
      <p:bldP spid="26" grpId="0" animBg="1"/>
      <p:bldP spid="45" grpId="0" animBg="1"/>
      <p:bldP spid="43" grpId="0" animBg="1"/>
      <p:bldP spid="44" grpId="0" animBg="1"/>
      <p:bldP spid="46"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038601" y="2514600"/>
            <a:ext cx="1752600" cy="198120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cxnSp>
        <p:nvCxnSpPr>
          <p:cNvPr id="66" name="Straight Connector 65"/>
          <p:cNvCxnSpPr>
            <a:stCxn id="62" idx="2"/>
            <a:endCxn id="15" idx="2"/>
          </p:cNvCxnSpPr>
          <p:nvPr/>
        </p:nvCxnSpPr>
        <p:spPr>
          <a:xfrm rot="5400000">
            <a:off x="6017830" y="2474530"/>
            <a:ext cx="381000"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2"/>
            <a:endCxn id="21" idx="2"/>
          </p:cNvCxnSpPr>
          <p:nvPr/>
        </p:nvCxnSpPr>
        <p:spPr>
          <a:xfrm rot="5400000" flipH="1">
            <a:off x="6173344" y="4877944"/>
            <a:ext cx="204822"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0"/>
            <a:endCxn id="21" idx="0"/>
          </p:cNvCxnSpPr>
          <p:nvPr/>
        </p:nvCxnSpPr>
        <p:spPr>
          <a:xfrm rot="16200000" flipH="1" flipV="1">
            <a:off x="5818555" y="3151555"/>
            <a:ext cx="914400"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2" idx="0"/>
            <a:endCxn id="15" idx="0"/>
          </p:cNvCxnSpPr>
          <p:nvPr/>
        </p:nvCxnSpPr>
        <p:spPr>
          <a:xfrm rot="16200000" flipH="1" flipV="1">
            <a:off x="5552683" y="1263276"/>
            <a:ext cx="1311294"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781800" y="1905001"/>
            <a:ext cx="1447800" cy="16764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 name="Title 1"/>
          <p:cNvSpPr>
            <a:spLocks noGrp="1"/>
          </p:cNvSpPr>
          <p:nvPr>
            <p:ph type="title"/>
          </p:nvPr>
        </p:nvSpPr>
        <p:spPr>
          <a:xfrm>
            <a:off x="457200" y="274638"/>
            <a:ext cx="8579296" cy="792162"/>
          </a:xfrm>
        </p:spPr>
        <p:txBody>
          <a:bodyPr>
            <a:noAutofit/>
          </a:bodyPr>
          <a:lstStyle/>
          <a:p>
            <a:r>
              <a:rPr lang="en-US" sz="3400" dirty="0"/>
              <a:t>Thread Cluster Memory Scheduling </a:t>
            </a:r>
            <a:r>
              <a:rPr lang="en-US" sz="2200" dirty="0"/>
              <a:t>[Kim+ MICRO’10]</a:t>
            </a:r>
          </a:p>
        </p:txBody>
      </p:sp>
      <p:sp>
        <p:nvSpPr>
          <p:cNvPr id="3" name="Content Placeholder 2"/>
          <p:cNvSpPr>
            <a:spLocks noGrp="1"/>
          </p:cNvSpPr>
          <p:nvPr>
            <p:ph idx="1"/>
          </p:nvPr>
        </p:nvSpPr>
        <p:spPr>
          <a:xfrm>
            <a:off x="457200" y="1143000"/>
            <a:ext cx="5791200" cy="1371600"/>
          </a:xfrm>
        </p:spPr>
        <p:txBody>
          <a:bodyPr>
            <a:noAutofit/>
          </a:bodyPr>
          <a:lstStyle/>
          <a:p>
            <a:pPr marL="457011" indent="-457011">
              <a:lnSpc>
                <a:spcPct val="80000"/>
              </a:lnSpc>
              <a:buFont typeface="+mj-lt"/>
              <a:buAutoNum type="arabicPeriod"/>
            </a:pPr>
            <a:r>
              <a:rPr lang="en-US" sz="2800" b="1" kern="0" dirty="0">
                <a:solidFill>
                  <a:sysClr val="windowText" lastClr="000000"/>
                </a:solidFill>
              </a:rPr>
              <a:t>Group threads into two </a:t>
            </a:r>
            <a:r>
              <a:rPr lang="en-US" sz="2800" b="1" i="1" kern="0" dirty="0">
                <a:solidFill>
                  <a:srgbClr val="FF0000"/>
                </a:solidFill>
              </a:rPr>
              <a:t>clusters</a:t>
            </a:r>
          </a:p>
          <a:p>
            <a:pPr marL="457011" indent="-457011">
              <a:lnSpc>
                <a:spcPct val="80000"/>
              </a:lnSpc>
              <a:buFont typeface="+mj-lt"/>
              <a:buAutoNum type="arabicPeriod"/>
            </a:pPr>
            <a:r>
              <a:rPr lang="en-US" sz="2800" b="1" kern="0" dirty="0"/>
              <a:t>Prioritize </a:t>
            </a:r>
            <a:r>
              <a:rPr lang="en-US" sz="2800" b="1" kern="0" dirty="0">
                <a:solidFill>
                  <a:schemeClr val="accent1"/>
                </a:solidFill>
              </a:rPr>
              <a:t>non-intensive cluster</a:t>
            </a:r>
          </a:p>
          <a:p>
            <a:pPr marL="457011" indent="-457011">
              <a:lnSpc>
                <a:spcPct val="80000"/>
              </a:lnSpc>
              <a:buFont typeface="+mj-lt"/>
              <a:buAutoNum type="arabicPeriod"/>
            </a:pPr>
            <a:r>
              <a:rPr lang="en-US" sz="2800" b="1" kern="0" dirty="0"/>
              <a:t>Different policies for each cluster</a:t>
            </a:r>
            <a:endParaRPr lang="en-US" sz="3600" dirty="0"/>
          </a:p>
        </p:txBody>
      </p:sp>
      <p:sp>
        <p:nvSpPr>
          <p:cNvPr id="4" name="Slide Number Placeholder 3"/>
          <p:cNvSpPr>
            <a:spLocks noGrp="1"/>
          </p:cNvSpPr>
          <p:nvPr>
            <p:ph type="sldNum" sz="quarter" idx="12"/>
          </p:nvPr>
        </p:nvSpPr>
        <p:spPr>
          <a:xfrm>
            <a:off x="8305801" y="6416683"/>
            <a:ext cx="533400" cy="365125"/>
          </a:xfrm>
        </p:spPr>
        <p:txBody>
          <a:bodyPr/>
          <a:lstStyle/>
          <a:p>
            <a:fld id="{58161B50-6D0B-48B4-A1D4-BAD8C599CC84}" type="slidenum">
              <a:rPr lang="en-US" smtClean="0">
                <a:solidFill>
                  <a:prstClr val="black">
                    <a:tint val="75000"/>
                  </a:prstClr>
                </a:solidFill>
                <a:latin typeface="Calibri"/>
              </a:rPr>
              <a:pPr/>
              <a:t>12</a:t>
            </a:fld>
            <a:endParaRPr lang="en-US" dirty="0">
              <a:solidFill>
                <a:prstClr val="black">
                  <a:tint val="75000"/>
                </a:prstClr>
              </a:solidFill>
              <a:latin typeface="Calibri"/>
            </a:endParaRPr>
          </a:p>
        </p:txBody>
      </p:sp>
      <p:sp>
        <p:nvSpPr>
          <p:cNvPr id="5" name="Rectangle 4"/>
          <p:cNvSpPr/>
          <p:nvPr/>
        </p:nvSpPr>
        <p:spPr>
          <a:xfrm>
            <a:off x="740511" y="3300377"/>
            <a:ext cx="2438400" cy="2001949"/>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dirty="0">
              <a:solidFill>
                <a:prstClr val="white"/>
              </a:solidFill>
              <a:latin typeface="Calibri"/>
            </a:endParaRPr>
          </a:p>
        </p:txBody>
      </p:sp>
      <p:sp>
        <p:nvSpPr>
          <p:cNvPr id="6" name="Rounded Rectangle 5"/>
          <p:cNvSpPr/>
          <p:nvPr/>
        </p:nvSpPr>
        <p:spPr>
          <a:xfrm>
            <a:off x="1578710" y="446246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000" dirty="0">
                <a:solidFill>
                  <a:prstClr val="white"/>
                </a:solidFill>
                <a:latin typeface="Calibri"/>
              </a:rPr>
              <a:t>thread</a:t>
            </a:r>
            <a:endParaRPr lang="en-US" sz="1200" dirty="0">
              <a:solidFill>
                <a:prstClr val="white"/>
              </a:solidFill>
              <a:latin typeface="Calibri"/>
            </a:endParaRPr>
          </a:p>
        </p:txBody>
      </p:sp>
      <p:sp>
        <p:nvSpPr>
          <p:cNvPr id="7" name="TextBox 6"/>
          <p:cNvSpPr txBox="1"/>
          <p:nvPr/>
        </p:nvSpPr>
        <p:spPr>
          <a:xfrm>
            <a:off x="822960" y="4953008"/>
            <a:ext cx="2514600" cy="307777"/>
          </a:xfrm>
          <a:prstGeom prst="rect">
            <a:avLst/>
          </a:prstGeom>
          <a:noFill/>
        </p:spPr>
        <p:txBody>
          <a:bodyPr wrap="square" lIns="0" tIns="0" rIns="0" bIns="0" rtlCol="0">
            <a:spAutoFit/>
          </a:bodyPr>
          <a:lstStyle/>
          <a:p>
            <a:r>
              <a:rPr lang="en-US" sz="2000" b="1" dirty="0">
                <a:solidFill>
                  <a:prstClr val="black">
                    <a:lumMod val="85000"/>
                    <a:lumOff val="15000"/>
                  </a:prstClr>
                </a:solidFill>
                <a:latin typeface="Calibri"/>
              </a:rPr>
              <a:t>Threads in the system</a:t>
            </a:r>
          </a:p>
        </p:txBody>
      </p:sp>
      <p:sp>
        <p:nvSpPr>
          <p:cNvPr id="8" name="Rounded Rectangle 7"/>
          <p:cNvSpPr/>
          <p:nvPr/>
        </p:nvSpPr>
        <p:spPr>
          <a:xfrm>
            <a:off x="2188310" y="43434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600" dirty="0">
                <a:solidFill>
                  <a:prstClr val="white"/>
                </a:solidFill>
                <a:latin typeface="Calibri"/>
              </a:rPr>
              <a:t>thread</a:t>
            </a:r>
          </a:p>
        </p:txBody>
      </p:sp>
      <p:sp>
        <p:nvSpPr>
          <p:cNvPr id="9" name="Rounded Rectangle 8"/>
          <p:cNvSpPr/>
          <p:nvPr/>
        </p:nvSpPr>
        <p:spPr>
          <a:xfrm>
            <a:off x="1162772" y="3539537"/>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000" dirty="0">
                <a:solidFill>
                  <a:prstClr val="white"/>
                </a:solidFill>
                <a:latin typeface="Calibri"/>
              </a:rPr>
              <a:t>thread</a:t>
            </a:r>
            <a:endParaRPr lang="en-US" sz="1200" dirty="0">
              <a:solidFill>
                <a:prstClr val="white"/>
              </a:solidFill>
              <a:latin typeface="Calibri"/>
            </a:endParaRPr>
          </a:p>
        </p:txBody>
      </p:sp>
      <p:sp>
        <p:nvSpPr>
          <p:cNvPr id="10" name="Rounded Rectangle 9"/>
          <p:cNvSpPr/>
          <p:nvPr/>
        </p:nvSpPr>
        <p:spPr>
          <a:xfrm>
            <a:off x="892910" y="3760768"/>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600" dirty="0">
                <a:solidFill>
                  <a:prstClr val="white"/>
                </a:solidFill>
                <a:latin typeface="Calibri"/>
              </a:rPr>
              <a:t>thread</a:t>
            </a:r>
          </a:p>
        </p:txBody>
      </p:sp>
      <p:sp>
        <p:nvSpPr>
          <p:cNvPr id="11" name="Rounded Rectangle 10"/>
          <p:cNvSpPr/>
          <p:nvPr/>
        </p:nvSpPr>
        <p:spPr>
          <a:xfrm>
            <a:off x="2035910" y="34290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600" dirty="0">
                <a:solidFill>
                  <a:prstClr val="white"/>
                </a:solidFill>
                <a:latin typeface="Calibri"/>
              </a:rPr>
              <a:t>thread</a:t>
            </a:r>
          </a:p>
        </p:txBody>
      </p:sp>
      <p:sp>
        <p:nvSpPr>
          <p:cNvPr id="12" name="Rounded Rectangle 11"/>
          <p:cNvSpPr/>
          <p:nvPr/>
        </p:nvSpPr>
        <p:spPr>
          <a:xfrm>
            <a:off x="2188310" y="411480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000" dirty="0">
                <a:solidFill>
                  <a:prstClr val="white"/>
                </a:solidFill>
                <a:latin typeface="Calibri"/>
              </a:rPr>
              <a:t>thread</a:t>
            </a:r>
            <a:endParaRPr lang="en-US" sz="1200" dirty="0">
              <a:solidFill>
                <a:prstClr val="white"/>
              </a:solidFill>
              <a:latin typeface="Calibri"/>
            </a:endParaRPr>
          </a:p>
        </p:txBody>
      </p:sp>
      <p:sp>
        <p:nvSpPr>
          <p:cNvPr id="13" name="Rounded Rectangle 12"/>
          <p:cNvSpPr/>
          <p:nvPr/>
        </p:nvSpPr>
        <p:spPr>
          <a:xfrm>
            <a:off x="981781" y="4657730"/>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000" dirty="0">
                <a:solidFill>
                  <a:prstClr val="white"/>
                </a:solidFill>
                <a:latin typeface="Calibri"/>
              </a:rPr>
              <a:t>thread</a:t>
            </a:r>
            <a:endParaRPr lang="en-US" sz="1200" dirty="0">
              <a:solidFill>
                <a:prstClr val="white"/>
              </a:solidFill>
              <a:latin typeface="Calibri"/>
            </a:endParaRPr>
          </a:p>
        </p:txBody>
      </p:sp>
      <p:grpSp>
        <p:nvGrpSpPr>
          <p:cNvPr id="46" name="Group 45"/>
          <p:cNvGrpSpPr/>
          <p:nvPr/>
        </p:nvGrpSpPr>
        <p:grpSpPr>
          <a:xfrm>
            <a:off x="4093310" y="4876800"/>
            <a:ext cx="1828800" cy="1166778"/>
            <a:chOff x="3581400" y="4167223"/>
            <a:chExt cx="1828800" cy="1166778"/>
          </a:xfrm>
        </p:grpSpPr>
        <p:sp>
          <p:nvSpPr>
            <p:cNvPr id="21" name="Rectangle 20"/>
            <p:cNvSpPr/>
            <p:nvPr/>
          </p:nvSpPr>
          <p:spPr>
            <a:xfrm>
              <a:off x="3581400" y="4167223"/>
              <a:ext cx="1828800" cy="11667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2" name="Rounded Rectangle 21"/>
            <p:cNvSpPr/>
            <p:nvPr/>
          </p:nvSpPr>
          <p:spPr>
            <a:xfrm>
              <a:off x="3697956" y="4267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23" name="Rounded Rectangle 22"/>
            <p:cNvSpPr/>
            <p:nvPr/>
          </p:nvSpPr>
          <p:spPr>
            <a:xfrm>
              <a:off x="4572000" y="439885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24" name="Rounded Rectangle 23"/>
            <p:cNvSpPr/>
            <p:nvPr/>
          </p:nvSpPr>
          <p:spPr>
            <a:xfrm>
              <a:off x="3810000" y="481889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grpSp>
      <p:sp>
        <p:nvSpPr>
          <p:cNvPr id="25" name="TextBox 24"/>
          <p:cNvSpPr txBox="1"/>
          <p:nvPr/>
        </p:nvSpPr>
        <p:spPr>
          <a:xfrm>
            <a:off x="4108550" y="2625603"/>
            <a:ext cx="1600200" cy="498598"/>
          </a:xfrm>
          <a:prstGeom prst="rect">
            <a:avLst/>
          </a:prstGeom>
          <a:noFill/>
        </p:spPr>
        <p:txBody>
          <a:bodyPr wrap="square" lIns="0" tIns="0" rIns="0" bIns="0" rtlCol="0">
            <a:spAutoFit/>
          </a:bodyPr>
          <a:lstStyle/>
          <a:p>
            <a:pPr algn="ctr">
              <a:lnSpc>
                <a:spcPct val="80000"/>
              </a:lnSpc>
            </a:pPr>
            <a:r>
              <a:rPr lang="en-US" sz="2000" b="1" dirty="0">
                <a:solidFill>
                  <a:srgbClr val="4F81BD">
                    <a:lumMod val="75000"/>
                  </a:srgbClr>
                </a:solidFill>
                <a:latin typeface="Calibri"/>
              </a:rPr>
              <a:t>Non-intensive </a:t>
            </a:r>
          </a:p>
          <a:p>
            <a:pPr algn="ctr">
              <a:lnSpc>
                <a:spcPct val="80000"/>
              </a:lnSpc>
            </a:pPr>
            <a:r>
              <a:rPr lang="en-US" sz="2000" b="1" dirty="0">
                <a:solidFill>
                  <a:srgbClr val="4F81BD">
                    <a:lumMod val="75000"/>
                  </a:srgbClr>
                </a:solidFill>
                <a:latin typeface="Calibri"/>
              </a:rPr>
              <a:t>cluster</a:t>
            </a:r>
          </a:p>
        </p:txBody>
      </p:sp>
      <p:sp>
        <p:nvSpPr>
          <p:cNvPr id="26" name="TextBox 25"/>
          <p:cNvSpPr txBox="1"/>
          <p:nvPr/>
        </p:nvSpPr>
        <p:spPr>
          <a:xfrm>
            <a:off x="3962401" y="6148424"/>
            <a:ext cx="2133600" cy="279524"/>
          </a:xfrm>
          <a:prstGeom prst="rect">
            <a:avLst/>
          </a:prstGeom>
          <a:noFill/>
        </p:spPr>
        <p:txBody>
          <a:bodyPr wrap="square" lIns="0" tIns="0" rIns="0" bIns="0" rtlCol="0">
            <a:spAutoFit/>
          </a:bodyPr>
          <a:lstStyle/>
          <a:p>
            <a:pPr algn="ctr">
              <a:lnSpc>
                <a:spcPct val="80000"/>
              </a:lnSpc>
            </a:pPr>
            <a:r>
              <a:rPr lang="en-US" sz="2200" b="1" dirty="0">
                <a:solidFill>
                  <a:srgbClr val="C0504D">
                    <a:lumMod val="75000"/>
                  </a:srgbClr>
                </a:solidFill>
                <a:latin typeface="Calibri"/>
              </a:rPr>
              <a:t>Intensive cluster</a:t>
            </a:r>
          </a:p>
        </p:txBody>
      </p:sp>
      <p:sp>
        <p:nvSpPr>
          <p:cNvPr id="27" name="Right Arrow 26"/>
          <p:cNvSpPr/>
          <p:nvPr/>
        </p:nvSpPr>
        <p:spPr>
          <a:xfrm rot="18900000">
            <a:off x="3426000" y="36391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a:endParaRPr lang="en-US" dirty="0">
              <a:solidFill>
                <a:prstClr val="white"/>
              </a:solidFill>
              <a:latin typeface="Calibri"/>
            </a:endParaRPr>
          </a:p>
        </p:txBody>
      </p:sp>
      <p:sp>
        <p:nvSpPr>
          <p:cNvPr id="29" name="Rounded Rectangle 28"/>
          <p:cNvSpPr/>
          <p:nvPr/>
        </p:nvSpPr>
        <p:spPr>
          <a:xfrm>
            <a:off x="892910" y="3760768"/>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600" dirty="0">
                <a:solidFill>
                  <a:prstClr val="white"/>
                </a:solidFill>
                <a:latin typeface="Calibri"/>
              </a:rPr>
              <a:t>thread</a:t>
            </a:r>
          </a:p>
        </p:txBody>
      </p:sp>
      <p:sp>
        <p:nvSpPr>
          <p:cNvPr id="30" name="Rounded Rectangle 29"/>
          <p:cNvSpPr/>
          <p:nvPr/>
        </p:nvSpPr>
        <p:spPr>
          <a:xfrm>
            <a:off x="2188310" y="43434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600" dirty="0">
                <a:solidFill>
                  <a:prstClr val="white"/>
                </a:solidFill>
                <a:latin typeface="Calibri"/>
              </a:rPr>
              <a:t>thread</a:t>
            </a:r>
          </a:p>
        </p:txBody>
      </p:sp>
      <p:sp>
        <p:nvSpPr>
          <p:cNvPr id="31" name="Rounded Rectangle 30"/>
          <p:cNvSpPr/>
          <p:nvPr/>
        </p:nvSpPr>
        <p:spPr>
          <a:xfrm>
            <a:off x="2035910" y="34290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600" dirty="0">
                <a:solidFill>
                  <a:prstClr val="white"/>
                </a:solidFill>
                <a:latin typeface="Calibri"/>
              </a:rPr>
              <a:t>thread</a:t>
            </a:r>
          </a:p>
        </p:txBody>
      </p:sp>
      <p:sp>
        <p:nvSpPr>
          <p:cNvPr id="32" name="TextBox 31"/>
          <p:cNvSpPr txBox="1"/>
          <p:nvPr/>
        </p:nvSpPr>
        <p:spPr>
          <a:xfrm>
            <a:off x="685800" y="2743200"/>
            <a:ext cx="2917090" cy="369332"/>
          </a:xfrm>
          <a:prstGeom prst="rect">
            <a:avLst/>
          </a:prstGeom>
          <a:noFill/>
        </p:spPr>
        <p:txBody>
          <a:bodyPr wrap="square" lIns="0" tIns="0" rIns="0" bIns="0" rtlCol="0">
            <a:spAutoFit/>
          </a:bodyPr>
          <a:lstStyle/>
          <a:p>
            <a:pPr algn="ctr"/>
            <a:r>
              <a:rPr lang="en-US" sz="2400" b="1" dirty="0">
                <a:solidFill>
                  <a:srgbClr val="4F81BD">
                    <a:lumMod val="75000"/>
                  </a:srgbClr>
                </a:solidFill>
                <a:latin typeface="Calibri"/>
              </a:rPr>
              <a:t>Memory-non-intensive </a:t>
            </a:r>
          </a:p>
        </p:txBody>
      </p:sp>
      <p:cxnSp>
        <p:nvCxnSpPr>
          <p:cNvPr id="33" name="Curved Connector 32"/>
          <p:cNvCxnSpPr>
            <a:stCxn id="9" idx="0"/>
            <a:endCxn id="32" idx="2"/>
          </p:cNvCxnSpPr>
          <p:nvPr/>
        </p:nvCxnSpPr>
        <p:spPr>
          <a:xfrm rot="5400000" flipH="1" flipV="1">
            <a:off x="1554368" y="2949553"/>
            <a:ext cx="426997" cy="752973"/>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0" idx="2"/>
            <a:endCxn id="37" idx="0"/>
          </p:cNvCxnSpPr>
          <p:nvPr/>
        </p:nvCxnSpPr>
        <p:spPr>
          <a:xfrm rot="5400000">
            <a:off x="1978299" y="4792765"/>
            <a:ext cx="545068" cy="713155"/>
          </a:xfrm>
          <a:prstGeom prst="curvedConnector3">
            <a:avLst>
              <a:gd name="adj1" fmla="val 50000"/>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600" y="5421868"/>
            <a:ext cx="2569310" cy="369332"/>
          </a:xfrm>
          <a:prstGeom prst="rect">
            <a:avLst/>
          </a:prstGeom>
          <a:noFill/>
        </p:spPr>
        <p:txBody>
          <a:bodyPr wrap="square" lIns="0" tIns="0" rIns="0" bIns="0" rtlCol="0">
            <a:spAutoFit/>
          </a:bodyPr>
          <a:lstStyle/>
          <a:p>
            <a:pPr algn="ctr"/>
            <a:r>
              <a:rPr lang="en-US" sz="2400" b="1" dirty="0">
                <a:solidFill>
                  <a:srgbClr val="C0504D">
                    <a:lumMod val="75000"/>
                  </a:srgbClr>
                </a:solidFill>
                <a:latin typeface="Calibri"/>
              </a:rPr>
              <a:t>Memory-intensive </a:t>
            </a:r>
          </a:p>
        </p:txBody>
      </p:sp>
      <p:sp>
        <p:nvSpPr>
          <p:cNvPr id="43" name="Right Arrow 42"/>
          <p:cNvSpPr/>
          <p:nvPr/>
        </p:nvSpPr>
        <p:spPr>
          <a:xfrm rot="2700000">
            <a:off x="3426000" y="44773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a:endParaRPr lang="en-US" dirty="0">
              <a:solidFill>
                <a:prstClr val="white"/>
              </a:solidFill>
              <a:latin typeface="Calibri"/>
            </a:endParaRPr>
          </a:p>
        </p:txBody>
      </p:sp>
      <p:sp>
        <p:nvSpPr>
          <p:cNvPr id="48" name="Rectangle 47"/>
          <p:cNvSpPr/>
          <p:nvPr/>
        </p:nvSpPr>
        <p:spPr>
          <a:xfrm>
            <a:off x="4157112" y="4114801"/>
            <a:ext cx="1563711" cy="398906"/>
          </a:xfrm>
          <a:prstGeom prst="rect">
            <a:avLst/>
          </a:prstGeom>
        </p:spPr>
        <p:txBody>
          <a:bodyPr wrap="none" lIns="91402" tIns="45702" rIns="91402" bIns="45702">
            <a:spAutoFit/>
          </a:bodyPr>
          <a:lstStyle/>
          <a:p>
            <a:pPr algn="ctr">
              <a:lnSpc>
                <a:spcPct val="80000"/>
              </a:lnSpc>
              <a:defRPr/>
            </a:pPr>
            <a:r>
              <a:rPr lang="en-US" sz="2400" b="1" i="1" kern="0" dirty="0">
                <a:solidFill>
                  <a:srgbClr val="FF0000"/>
                </a:solidFill>
                <a:latin typeface="Calibri"/>
              </a:rPr>
              <a:t>Prioritized</a:t>
            </a:r>
          </a:p>
        </p:txBody>
      </p:sp>
      <p:sp>
        <p:nvSpPr>
          <p:cNvPr id="49" name="Rounded Rectangle 48"/>
          <p:cNvSpPr/>
          <p:nvPr/>
        </p:nvSpPr>
        <p:spPr>
          <a:xfrm>
            <a:off x="7586589" y="2573338"/>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endParaRPr lang="en-US" sz="1000" kern="0" dirty="0">
              <a:solidFill>
                <a:sysClr val="window" lastClr="FFFFFF"/>
              </a:solidFill>
              <a:latin typeface="Calibri"/>
            </a:endParaRPr>
          </a:p>
        </p:txBody>
      </p:sp>
      <p:sp>
        <p:nvSpPr>
          <p:cNvPr id="50" name="Rounded Rectangle 49"/>
          <p:cNvSpPr/>
          <p:nvPr/>
        </p:nvSpPr>
        <p:spPr>
          <a:xfrm>
            <a:off x="7563151" y="2745933"/>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endParaRPr lang="en-US" sz="1100" kern="0" dirty="0">
              <a:solidFill>
                <a:sysClr val="window" lastClr="FFFFFF"/>
              </a:solidFill>
              <a:latin typeface="Calibri"/>
            </a:endParaRPr>
          </a:p>
        </p:txBody>
      </p:sp>
      <p:sp>
        <p:nvSpPr>
          <p:cNvPr id="51" name="Rounded Rectangle 50"/>
          <p:cNvSpPr/>
          <p:nvPr/>
        </p:nvSpPr>
        <p:spPr>
          <a:xfrm>
            <a:off x="7525043" y="2954909"/>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endParaRPr lang="en-US" sz="1200" kern="0" dirty="0">
              <a:solidFill>
                <a:sysClr val="window" lastClr="FFFFFF"/>
              </a:solidFill>
              <a:latin typeface="Calibri"/>
            </a:endParaRPr>
          </a:p>
        </p:txBody>
      </p:sp>
      <p:sp>
        <p:nvSpPr>
          <p:cNvPr id="52" name="Rounded Rectangle 51"/>
          <p:cNvSpPr/>
          <p:nvPr/>
        </p:nvSpPr>
        <p:spPr>
          <a:xfrm>
            <a:off x="7480495" y="3200401"/>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endParaRPr lang="en-US" sz="1200" kern="0" dirty="0">
              <a:solidFill>
                <a:sysClr val="window" lastClr="FFFFFF"/>
              </a:solidFill>
              <a:latin typeface="Calibri"/>
            </a:endParaRPr>
          </a:p>
        </p:txBody>
      </p:sp>
      <p:cxnSp>
        <p:nvCxnSpPr>
          <p:cNvPr id="55" name="Straight Arrow Connector 54"/>
          <p:cNvCxnSpPr/>
          <p:nvPr/>
        </p:nvCxnSpPr>
        <p:spPr>
          <a:xfrm rot="5400000" flipH="1" flipV="1">
            <a:off x="6785138" y="2933707"/>
            <a:ext cx="990600"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85377" y="1973553"/>
            <a:ext cx="787831" cy="551832"/>
          </a:xfrm>
          <a:prstGeom prst="rect">
            <a:avLst/>
          </a:prstGeom>
          <a:noFill/>
        </p:spPr>
        <p:txBody>
          <a:bodyPr wrap="square" lIns="0" tIns="45702" rIns="0" bIns="45702" rtlCol="0">
            <a:spAutoFit/>
          </a:bodyPr>
          <a:lstStyle/>
          <a:p>
            <a:pPr algn="ctr">
              <a:lnSpc>
                <a:spcPct val="80000"/>
              </a:lnSpc>
            </a:pPr>
            <a:r>
              <a:rPr lang="en-US" i="1" dirty="0" smtClean="0">
                <a:solidFill>
                  <a:prstClr val="black"/>
                </a:solidFill>
                <a:latin typeface="Calibri"/>
              </a:rPr>
              <a:t>higher</a:t>
            </a:r>
          </a:p>
          <a:p>
            <a:pPr algn="ctr">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69" name="Rounded Rectangle 68"/>
          <p:cNvSpPr/>
          <p:nvPr/>
        </p:nvSpPr>
        <p:spPr>
          <a:xfrm>
            <a:off x="6629400" y="3962400"/>
            <a:ext cx="1828800" cy="22860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70" name="Rounded Rectangle 69"/>
          <p:cNvSpPr/>
          <p:nvPr/>
        </p:nvSpPr>
        <p:spPr>
          <a:xfrm>
            <a:off x="7522310" y="4648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600" dirty="0">
              <a:solidFill>
                <a:prstClr val="white"/>
              </a:solidFill>
              <a:latin typeface="Calibri"/>
            </a:endParaRPr>
          </a:p>
        </p:txBody>
      </p:sp>
      <p:sp>
        <p:nvSpPr>
          <p:cNvPr id="71" name="Rounded Rectangle 70"/>
          <p:cNvSpPr/>
          <p:nvPr/>
        </p:nvSpPr>
        <p:spPr>
          <a:xfrm>
            <a:off x="7522315" y="514350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600" dirty="0">
              <a:solidFill>
                <a:prstClr val="white"/>
              </a:solidFill>
              <a:latin typeface="Calibri"/>
            </a:endParaRPr>
          </a:p>
        </p:txBody>
      </p:sp>
      <p:cxnSp>
        <p:nvCxnSpPr>
          <p:cNvPr id="74" name="Straight Arrow Connector 73"/>
          <p:cNvCxnSpPr/>
          <p:nvPr/>
        </p:nvCxnSpPr>
        <p:spPr>
          <a:xfrm rot="16200000" flipV="1">
            <a:off x="6413069" y="5295901"/>
            <a:ext cx="1447802"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41909" y="4096046"/>
            <a:ext cx="787831" cy="551832"/>
          </a:xfrm>
          <a:prstGeom prst="rect">
            <a:avLst/>
          </a:prstGeom>
          <a:noFill/>
        </p:spPr>
        <p:txBody>
          <a:bodyPr wrap="square" lIns="0" tIns="45702" rIns="0" bIns="45702" rtlCol="0">
            <a:spAutoFit/>
          </a:bodyPr>
          <a:lstStyle/>
          <a:p>
            <a:pPr algn="ctr">
              <a:lnSpc>
                <a:spcPct val="80000"/>
              </a:lnSpc>
            </a:pPr>
            <a:r>
              <a:rPr lang="en-US" i="1" dirty="0" smtClean="0">
                <a:solidFill>
                  <a:prstClr val="black"/>
                </a:solidFill>
                <a:latin typeface="Calibri"/>
              </a:rPr>
              <a:t>higher</a:t>
            </a:r>
          </a:p>
          <a:p>
            <a:pPr algn="ctr">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76" name="Rounded Rectangle 75"/>
          <p:cNvSpPr/>
          <p:nvPr/>
        </p:nvSpPr>
        <p:spPr>
          <a:xfrm>
            <a:off x="7522310" y="5638802"/>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600" dirty="0">
              <a:solidFill>
                <a:prstClr val="white"/>
              </a:solidFill>
              <a:latin typeface="Calibri"/>
            </a:endParaRPr>
          </a:p>
        </p:txBody>
      </p:sp>
      <p:sp>
        <p:nvSpPr>
          <p:cNvPr id="83" name="Oval 82"/>
          <p:cNvSpPr/>
          <p:nvPr/>
        </p:nvSpPr>
        <p:spPr>
          <a:xfrm rot="16200000">
            <a:off x="6813118" y="5212926"/>
            <a:ext cx="1447800"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cxnSp>
        <p:nvCxnSpPr>
          <p:cNvPr id="84" name="Straight Arrow Connector 83"/>
          <p:cNvCxnSpPr/>
          <p:nvPr/>
        </p:nvCxnSpPr>
        <p:spPr>
          <a:xfrm rot="5400000">
            <a:off x="7353299" y="5372107"/>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8100" y="5372107"/>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4310" y="3216295"/>
            <a:ext cx="873297" cy="746106"/>
            <a:chOff x="2271681" y="4560903"/>
            <a:chExt cx="1260486" cy="990600"/>
          </a:xfrm>
        </p:grpSpPr>
        <p:sp>
          <p:nvSpPr>
            <p:cNvPr id="15" name="Rectangle 14"/>
            <p:cNvSpPr/>
            <p:nvPr/>
          </p:nvSpPr>
          <p:spPr>
            <a:xfrm>
              <a:off x="2271681" y="4560903"/>
              <a:ext cx="1260486" cy="990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6" name="Rounded Rectangle 15"/>
            <p:cNvSpPr/>
            <p:nvPr/>
          </p:nvSpPr>
          <p:spPr>
            <a:xfrm>
              <a:off x="2436776" y="469585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7" name="Rounded Rectangle 16"/>
            <p:cNvSpPr/>
            <p:nvPr/>
          </p:nvSpPr>
          <p:spPr>
            <a:xfrm>
              <a:off x="2527271" y="509750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8" name="Rounded Rectangle 17"/>
            <p:cNvSpPr/>
            <p:nvPr/>
          </p:nvSpPr>
          <p:spPr>
            <a:xfrm>
              <a:off x="2947958" y="487842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9" name="Rounded Rectangle 18"/>
            <p:cNvSpPr/>
            <p:nvPr/>
          </p:nvSpPr>
          <p:spPr>
            <a:xfrm>
              <a:off x="2727305" y="531657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grpSp>
      <p:sp>
        <p:nvSpPr>
          <p:cNvPr id="59" name="Wave 58"/>
          <p:cNvSpPr/>
          <p:nvPr/>
        </p:nvSpPr>
        <p:spPr>
          <a:xfrm>
            <a:off x="6781800" y="3359191"/>
            <a:ext cx="1447800" cy="457200"/>
          </a:xfrm>
          <a:prstGeom prst="wav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a:r>
              <a:rPr lang="en-US" sz="2000" b="1" dirty="0">
                <a:solidFill>
                  <a:prstClr val="white"/>
                </a:solidFill>
                <a:latin typeface="Calibri"/>
              </a:rPr>
              <a:t>Throughput</a:t>
            </a:r>
          </a:p>
        </p:txBody>
      </p:sp>
      <p:sp>
        <p:nvSpPr>
          <p:cNvPr id="60" name="Wave 59"/>
          <p:cNvSpPr/>
          <p:nvPr/>
        </p:nvSpPr>
        <p:spPr>
          <a:xfrm>
            <a:off x="6781800" y="6085325"/>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a:r>
              <a:rPr lang="en-US" sz="2000" b="1" dirty="0">
                <a:solidFill>
                  <a:prstClr val="white"/>
                </a:solidFill>
                <a:latin typeface="Calibri"/>
              </a:rPr>
              <a:t>Fairness</a:t>
            </a:r>
          </a:p>
        </p:txBody>
      </p:sp>
    </p:spTree>
    <p:extLst>
      <p:ext uri="{BB962C8B-B14F-4D97-AF65-F5344CB8AC3E}">
        <p14:creationId xmlns:p14="http://schemas.microsoft.com/office/powerpoint/2010/main" val="2384668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5" grpId="0" animBg="1"/>
      <p:bldP spid="6" grpId="0" animBg="1"/>
      <p:bldP spid="7" grpId="0"/>
      <p:bldP spid="8" grpId="0" animBg="1"/>
      <p:bldP spid="8" grpId="1" animBg="1"/>
      <p:bldP spid="9" grpId="0" animBg="1"/>
      <p:bldP spid="10" grpId="0" animBg="1"/>
      <p:bldP spid="10" grpId="1" animBg="1"/>
      <p:bldP spid="11" grpId="0" animBg="1"/>
      <p:bldP spid="11" grpId="1" animBg="1"/>
      <p:bldP spid="12" grpId="0" animBg="1"/>
      <p:bldP spid="13" grpId="0" animBg="1"/>
      <p:bldP spid="25" grpId="0"/>
      <p:bldP spid="26" grpId="0"/>
      <p:bldP spid="27" grpId="0" animBg="1"/>
      <p:bldP spid="29" grpId="0" animBg="1"/>
      <p:bldP spid="29" grpId="1" animBg="1"/>
      <p:bldP spid="30" grpId="0" animBg="1"/>
      <p:bldP spid="30" grpId="1" animBg="1"/>
      <p:bldP spid="31" grpId="0" animBg="1"/>
      <p:bldP spid="31" grpId="1" animBg="1"/>
      <p:bldP spid="37" grpId="0"/>
      <p:bldP spid="43" grpId="0" animBg="1"/>
      <p:bldP spid="48" grpId="0"/>
      <p:bldP spid="49" grpId="0" animBg="1"/>
      <p:bldP spid="50" grpId="0" animBg="1"/>
      <p:bldP spid="51" grpId="0" animBg="1"/>
      <p:bldP spid="52" grpId="0" animBg="1"/>
      <p:bldP spid="56" grpId="0"/>
      <p:bldP spid="69" grpId="0" animBg="1"/>
      <p:bldP spid="70" grpId="0" animBg="1"/>
      <p:bldP spid="71" grpId="0" animBg="1"/>
      <p:bldP spid="75" grpId="0"/>
      <p:bldP spid="76" grpId="0" animBg="1"/>
      <p:bldP spid="83"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Threads</a:t>
            </a:r>
            <a:endParaRPr lang="en-US" dirty="0"/>
          </a:p>
        </p:txBody>
      </p:sp>
      <p:sp>
        <p:nvSpPr>
          <p:cNvPr id="3" name="Content Placeholder 2"/>
          <p:cNvSpPr>
            <a:spLocks noGrp="1"/>
          </p:cNvSpPr>
          <p:nvPr>
            <p:ph idx="1"/>
          </p:nvPr>
        </p:nvSpPr>
        <p:spPr>
          <a:xfrm>
            <a:off x="457200" y="1219200"/>
            <a:ext cx="8229600" cy="609600"/>
          </a:xfrm>
        </p:spPr>
        <p:txBody>
          <a:bodyPr>
            <a:noAutofit/>
          </a:bodyPr>
          <a:lstStyle/>
          <a:p>
            <a:pPr>
              <a:buNone/>
            </a:pPr>
            <a:r>
              <a:rPr lang="en-US" sz="3000" b="1" u="sng" dirty="0"/>
              <a:t>Step1</a:t>
            </a:r>
            <a:r>
              <a:rPr lang="en-US" sz="3000" dirty="0"/>
              <a:t> Sort threads by </a:t>
            </a:r>
            <a:r>
              <a:rPr lang="en-US" sz="3000" b="1" dirty="0">
                <a:solidFill>
                  <a:srgbClr val="FF0000"/>
                </a:solidFill>
              </a:rPr>
              <a:t>MPKI</a:t>
            </a:r>
            <a:r>
              <a:rPr lang="en-US" sz="3000" dirty="0"/>
              <a:t> </a:t>
            </a:r>
            <a:r>
              <a:rPr lang="en-US" sz="2400" dirty="0"/>
              <a:t>(</a:t>
            </a:r>
            <a:r>
              <a:rPr lang="en-US" sz="2400" u="sng" dirty="0"/>
              <a:t>m</a:t>
            </a:r>
            <a:r>
              <a:rPr lang="en-US" sz="2400" dirty="0"/>
              <a:t>isses </a:t>
            </a:r>
            <a:r>
              <a:rPr lang="en-US" sz="2400" u="sng" dirty="0"/>
              <a:t>p</a:t>
            </a:r>
            <a:r>
              <a:rPr lang="en-US" sz="2400" dirty="0"/>
              <a:t>er </a:t>
            </a:r>
            <a:r>
              <a:rPr lang="en-US" sz="2400" u="sng" dirty="0" err="1"/>
              <a:t>k</a:t>
            </a:r>
            <a:r>
              <a:rPr lang="en-US" sz="2400" dirty="0" err="1"/>
              <a:t>ilo</a:t>
            </a:r>
            <a:r>
              <a:rPr lang="en-US" sz="2400" u="sng" dirty="0" err="1"/>
              <a:t>i</a:t>
            </a:r>
            <a:r>
              <a:rPr lang="en-US" sz="2400" dirty="0" err="1"/>
              <a:t>nstruction</a:t>
            </a:r>
            <a:r>
              <a:rPr lang="en-US" sz="2400" dirty="0"/>
              <a:t>)</a:t>
            </a:r>
          </a:p>
          <a:p>
            <a:pPr>
              <a:buNone/>
            </a:pPr>
            <a:endParaRPr lang="en-US" sz="2000" dirty="0"/>
          </a:p>
          <a:p>
            <a:pPr>
              <a:buNone/>
            </a:pPr>
            <a:endParaRPr lang="en-US" sz="2000" dirty="0"/>
          </a:p>
          <a:p>
            <a:pPr>
              <a:buNone/>
            </a:pPr>
            <a:endParaRPr lang="en-US" sz="2000" dirty="0"/>
          </a:p>
          <a:p>
            <a:pPr>
              <a:buNone/>
            </a:pPr>
            <a:endParaRPr lang="en-US" sz="2000" dirty="0"/>
          </a:p>
          <a:p>
            <a:pPr>
              <a:buNone/>
            </a:pPr>
            <a:endParaRPr lang="en-US" sz="2000" dirty="0"/>
          </a:p>
          <a:p>
            <a:pPr>
              <a:buNone/>
            </a:pPr>
            <a:endParaRPr lang="en-US" sz="2000" dirty="0"/>
          </a:p>
          <a:p>
            <a:pPr algn="ctr">
              <a:buNone/>
            </a:pPr>
            <a:endParaRPr lang="en-US" sz="2000" b="1" i="1"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13</a:t>
            </a:fld>
            <a:endParaRPr lang="en-US" dirty="0">
              <a:solidFill>
                <a:prstClr val="black">
                  <a:tint val="75000"/>
                </a:prstClr>
              </a:solidFill>
              <a:latin typeface="Calibri"/>
            </a:endParaRPr>
          </a:p>
        </p:txBody>
      </p:sp>
      <p:grpSp>
        <p:nvGrpSpPr>
          <p:cNvPr id="5" name="Group 74"/>
          <p:cNvGrpSpPr/>
          <p:nvPr/>
        </p:nvGrpSpPr>
        <p:grpSpPr>
          <a:xfrm>
            <a:off x="2781538" y="2179320"/>
            <a:ext cx="3771662" cy="1206306"/>
            <a:chOff x="1798320" y="2582738"/>
            <a:chExt cx="3771662" cy="1206306"/>
          </a:xfrm>
        </p:grpSpPr>
        <p:sp>
          <p:nvSpPr>
            <p:cNvPr id="53" name="Rounded Rectangle 52"/>
            <p:cNvSpPr/>
            <p:nvPr/>
          </p:nvSpPr>
          <p:spPr>
            <a:xfrm rot="16200000">
              <a:off x="3379877" y="3083989"/>
              <a:ext cx="761806" cy="20380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r>
                <a:rPr lang="en-US" sz="1400" kern="0" dirty="0">
                  <a:solidFill>
                    <a:sysClr val="window" lastClr="FFFFFF"/>
                  </a:solidFill>
                  <a:latin typeface="Calibri"/>
                </a:rPr>
                <a:t>thread</a:t>
              </a:r>
            </a:p>
          </p:txBody>
        </p:sp>
        <p:sp>
          <p:nvSpPr>
            <p:cNvPr id="54" name="Rounded Rectangle 53"/>
            <p:cNvSpPr/>
            <p:nvPr/>
          </p:nvSpPr>
          <p:spPr>
            <a:xfrm rot="16200000">
              <a:off x="3794277" y="3054289"/>
              <a:ext cx="901506" cy="26320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r>
                <a:rPr lang="en-US" kern="0" dirty="0" smtClean="0">
                  <a:solidFill>
                    <a:sysClr val="window" lastClr="FFFFFF"/>
                  </a:solidFill>
                  <a:latin typeface="Calibri"/>
                </a:rPr>
                <a:t>thread</a:t>
              </a:r>
              <a:endParaRPr lang="en-US" kern="0" dirty="0">
                <a:solidFill>
                  <a:sysClr val="window" lastClr="FFFFFF"/>
                </a:solidFill>
                <a:latin typeface="Calibri"/>
              </a:endParaRPr>
            </a:p>
          </p:txBody>
        </p:sp>
        <p:sp>
          <p:nvSpPr>
            <p:cNvPr id="55" name="Rounded Rectangle 54"/>
            <p:cNvSpPr/>
            <p:nvPr/>
          </p:nvSpPr>
          <p:spPr>
            <a:xfrm rot="16200000">
              <a:off x="2673186" y="3108259"/>
              <a:ext cx="476056" cy="15526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r>
                <a:rPr lang="en-US" sz="1000" kern="0" dirty="0">
                  <a:solidFill>
                    <a:sysClr val="window" lastClr="FFFFFF"/>
                  </a:solidFill>
                  <a:latin typeface="Calibri"/>
                </a:rPr>
                <a:t>thread</a:t>
              </a:r>
            </a:p>
          </p:txBody>
        </p:sp>
        <p:sp>
          <p:nvSpPr>
            <p:cNvPr id="57" name="Rounded Rectangle 56"/>
            <p:cNvSpPr/>
            <p:nvPr/>
          </p:nvSpPr>
          <p:spPr>
            <a:xfrm rot="16200000">
              <a:off x="1727475" y="3151961"/>
              <a:ext cx="209550" cy="6786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endParaRPr lang="en-US" sz="1000" kern="0" dirty="0">
                <a:solidFill>
                  <a:sysClr val="window" lastClr="FFFFFF"/>
                </a:solidFill>
                <a:latin typeface="Calibri"/>
              </a:endParaRPr>
            </a:p>
          </p:txBody>
        </p:sp>
        <p:sp>
          <p:nvSpPr>
            <p:cNvPr id="58" name="Rounded Rectangle 57"/>
            <p:cNvSpPr/>
            <p:nvPr/>
          </p:nvSpPr>
          <p:spPr>
            <a:xfrm rot="16200000">
              <a:off x="2022772" y="3137267"/>
              <a:ext cx="285556" cy="97248"/>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endParaRPr lang="en-US" sz="1000" kern="0" dirty="0">
                <a:solidFill>
                  <a:sysClr val="window" lastClr="FFFFFF"/>
                </a:solidFill>
                <a:latin typeface="Calibri"/>
              </a:endParaRPr>
            </a:p>
          </p:txBody>
        </p:sp>
        <p:sp>
          <p:nvSpPr>
            <p:cNvPr id="59" name="Rounded Rectangle 58"/>
            <p:cNvSpPr/>
            <p:nvPr/>
          </p:nvSpPr>
          <p:spPr>
            <a:xfrm rot="16200000">
              <a:off x="2326528" y="3126933"/>
              <a:ext cx="394700" cy="117916"/>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endParaRPr lang="en-US" sz="1000" kern="0" dirty="0">
                <a:solidFill>
                  <a:sysClr val="window" lastClr="FFFFFF"/>
                </a:solidFill>
                <a:latin typeface="Calibri"/>
              </a:endParaRPr>
            </a:p>
          </p:txBody>
        </p:sp>
        <p:sp>
          <p:nvSpPr>
            <p:cNvPr id="60" name="Rounded Rectangle 59"/>
            <p:cNvSpPr/>
            <p:nvPr/>
          </p:nvSpPr>
          <p:spPr>
            <a:xfrm rot="16200000">
              <a:off x="3006459" y="3101621"/>
              <a:ext cx="634806" cy="16854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r>
                <a:rPr lang="en-US" sz="1400" kern="0" dirty="0">
                  <a:solidFill>
                    <a:sysClr val="window" lastClr="FFFFFF"/>
                  </a:solidFill>
                  <a:latin typeface="Calibri"/>
                </a:rPr>
                <a:t>thread</a:t>
              </a:r>
            </a:p>
          </p:txBody>
        </p:sp>
        <p:sp>
          <p:nvSpPr>
            <p:cNvPr id="61" name="Rounded Rectangle 60"/>
            <p:cNvSpPr/>
            <p:nvPr/>
          </p:nvSpPr>
          <p:spPr>
            <a:xfrm rot="16200000">
              <a:off x="4272319" y="3023522"/>
              <a:ext cx="1034856" cy="324738"/>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r>
                <a:rPr lang="en-US" sz="2000" kern="0" dirty="0">
                  <a:solidFill>
                    <a:sysClr val="window" lastClr="FFFFFF"/>
                  </a:solidFill>
                  <a:latin typeface="Calibri"/>
                </a:rPr>
                <a:t>thread</a:t>
              </a:r>
            </a:p>
          </p:txBody>
        </p:sp>
        <p:sp>
          <p:nvSpPr>
            <p:cNvPr id="62" name="Rounded Rectangle 61"/>
            <p:cNvSpPr/>
            <p:nvPr/>
          </p:nvSpPr>
          <p:spPr>
            <a:xfrm rot="16200000">
              <a:off x="4783269" y="3002331"/>
              <a:ext cx="1206306" cy="36712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r>
                <a:rPr lang="en-US" sz="2100" kern="0" dirty="0">
                  <a:solidFill>
                    <a:sysClr val="window" lastClr="FFFFFF"/>
                  </a:solidFill>
                  <a:latin typeface="Calibri"/>
                </a:rPr>
                <a:t>thread</a:t>
              </a:r>
            </a:p>
          </p:txBody>
        </p:sp>
      </p:grpSp>
      <p:cxnSp>
        <p:nvCxnSpPr>
          <p:cNvPr id="69" name="Straight Arrow Connector 68"/>
          <p:cNvCxnSpPr/>
          <p:nvPr/>
        </p:nvCxnSpPr>
        <p:spPr>
          <a:xfrm>
            <a:off x="2209800" y="1981200"/>
            <a:ext cx="60198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858000" y="2094237"/>
            <a:ext cx="1143000" cy="740459"/>
          </a:xfrm>
          <a:prstGeom prst="rect">
            <a:avLst/>
          </a:prstGeom>
          <a:noFill/>
        </p:spPr>
        <p:txBody>
          <a:bodyPr wrap="square" lIns="0" tIns="45702" rIns="0" bIns="45702" rtlCol="0" anchor="ctr" anchorCtr="0">
            <a:spAutoFit/>
          </a:bodyPr>
          <a:lstStyle/>
          <a:p>
            <a:pPr algn="ctr">
              <a:lnSpc>
                <a:spcPct val="80000"/>
              </a:lnSpc>
            </a:pPr>
            <a:r>
              <a:rPr lang="en-US" sz="2600" i="1" dirty="0">
                <a:solidFill>
                  <a:srgbClr val="FF0000"/>
                </a:solidFill>
                <a:latin typeface="Calibri"/>
              </a:rPr>
              <a:t>higher </a:t>
            </a:r>
          </a:p>
          <a:p>
            <a:pPr algn="ctr">
              <a:lnSpc>
                <a:spcPct val="80000"/>
              </a:lnSpc>
            </a:pPr>
            <a:r>
              <a:rPr lang="en-US" sz="2600" i="1" dirty="0">
                <a:solidFill>
                  <a:srgbClr val="FF0000"/>
                </a:solidFill>
                <a:latin typeface="Calibri"/>
              </a:rPr>
              <a:t>MPKI</a:t>
            </a:r>
          </a:p>
        </p:txBody>
      </p:sp>
      <p:sp>
        <p:nvSpPr>
          <p:cNvPr id="74" name="Right Brace 73"/>
          <p:cNvSpPr/>
          <p:nvPr/>
        </p:nvSpPr>
        <p:spPr>
          <a:xfrm rot="5400000">
            <a:off x="4533900" y="1943103"/>
            <a:ext cx="304800" cy="40386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a:solidFill>
                <a:prstClr val="black"/>
              </a:solidFill>
              <a:latin typeface="Calibri"/>
            </a:endParaRPr>
          </a:p>
        </p:txBody>
      </p:sp>
      <p:sp>
        <p:nvSpPr>
          <p:cNvPr id="79" name="TextBox 78"/>
          <p:cNvSpPr txBox="1"/>
          <p:nvPr/>
        </p:nvSpPr>
        <p:spPr>
          <a:xfrm>
            <a:off x="4457700" y="4114802"/>
            <a:ext cx="457200" cy="507109"/>
          </a:xfrm>
          <a:prstGeom prst="rect">
            <a:avLst/>
          </a:prstGeom>
          <a:noFill/>
        </p:spPr>
        <p:txBody>
          <a:bodyPr wrap="square" lIns="0" tIns="45702" rIns="0" bIns="45702" rtlCol="0">
            <a:spAutoFit/>
          </a:bodyPr>
          <a:lstStyle/>
          <a:p>
            <a:pPr algn="ctr">
              <a:lnSpc>
                <a:spcPct val="80000"/>
              </a:lnSpc>
            </a:pPr>
            <a:r>
              <a:rPr lang="en-US" sz="3200" b="1" i="1" dirty="0">
                <a:solidFill>
                  <a:srgbClr val="FF0000"/>
                </a:solidFill>
                <a:latin typeface="Calibri"/>
              </a:rPr>
              <a:t>T</a:t>
            </a:r>
          </a:p>
        </p:txBody>
      </p:sp>
      <p:sp>
        <p:nvSpPr>
          <p:cNvPr id="82" name="Rounded Rectangular Callout 81"/>
          <p:cNvSpPr/>
          <p:nvPr/>
        </p:nvSpPr>
        <p:spPr>
          <a:xfrm>
            <a:off x="6324600" y="4267203"/>
            <a:ext cx="2362200" cy="914398"/>
          </a:xfrm>
          <a:prstGeom prst="wedgeRoundRectCallout">
            <a:avLst>
              <a:gd name="adj1" fmla="val -67753"/>
              <a:gd name="adj2" fmla="val 84596"/>
              <a:gd name="adj3" fmla="val 16667"/>
            </a:avLst>
          </a:prstGeom>
          <a:solidFill>
            <a:srgbClr val="92D050">
              <a:alpha val="75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45702" rIns="0" bIns="45702" rtlCol="0" anchor="ctr"/>
          <a:lstStyle/>
          <a:p>
            <a:pPr algn="ctr"/>
            <a:r>
              <a:rPr lang="el-GR" sz="2800" b="1" i="1" dirty="0">
                <a:solidFill>
                  <a:prstClr val="black"/>
                </a:solidFill>
                <a:latin typeface="Calibri"/>
              </a:rPr>
              <a:t>α</a:t>
            </a:r>
            <a:r>
              <a:rPr lang="en-US" sz="2800" i="1" dirty="0">
                <a:solidFill>
                  <a:prstClr val="black"/>
                </a:solidFill>
                <a:latin typeface="Calibri"/>
              </a:rPr>
              <a:t> &lt; 10% </a:t>
            </a:r>
            <a:r>
              <a:rPr lang="en-US" sz="2400" b="1" i="1" dirty="0" err="1">
                <a:solidFill>
                  <a:prstClr val="black"/>
                </a:solidFill>
                <a:latin typeface="Calibri"/>
              </a:rPr>
              <a:t>ClusterThreshold</a:t>
            </a:r>
            <a:endParaRPr lang="en-US" sz="2400" dirty="0">
              <a:solidFill>
                <a:prstClr val="black"/>
              </a:solidFill>
              <a:latin typeface="Calibri"/>
            </a:endParaRPr>
          </a:p>
        </p:txBody>
      </p:sp>
      <p:sp>
        <p:nvSpPr>
          <p:cNvPr id="22" name="Rectangle 21"/>
          <p:cNvSpPr/>
          <p:nvPr/>
        </p:nvSpPr>
        <p:spPr>
          <a:xfrm>
            <a:off x="2667000" y="2133600"/>
            <a:ext cx="990600" cy="1600200"/>
          </a:xfrm>
          <a:prstGeom prst="rect">
            <a:avLst/>
          </a:prstGeom>
          <a:solidFill>
            <a:schemeClr val="accent1">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3" name="Rectangle 22"/>
          <p:cNvSpPr/>
          <p:nvPr/>
        </p:nvSpPr>
        <p:spPr>
          <a:xfrm>
            <a:off x="3657600" y="2133600"/>
            <a:ext cx="3048000" cy="1600200"/>
          </a:xfrm>
          <a:prstGeom prst="rect">
            <a:avLst/>
          </a:prstGeom>
          <a:solidFill>
            <a:schemeClr val="accent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5" name="TextBox 24"/>
          <p:cNvSpPr txBox="1"/>
          <p:nvPr/>
        </p:nvSpPr>
        <p:spPr>
          <a:xfrm>
            <a:off x="6705601" y="3048002"/>
            <a:ext cx="1676400" cy="706924"/>
          </a:xfrm>
          <a:prstGeom prst="rect">
            <a:avLst/>
          </a:prstGeom>
          <a:noFill/>
        </p:spPr>
        <p:txBody>
          <a:bodyPr wrap="square" lIns="0" tIns="0" rIns="0" bIns="0" rtlCol="0">
            <a:spAutoFit/>
          </a:bodyPr>
          <a:lstStyle/>
          <a:p>
            <a:pPr algn="ctr">
              <a:lnSpc>
                <a:spcPct val="80000"/>
              </a:lnSpc>
            </a:pPr>
            <a:r>
              <a:rPr lang="en-US" sz="2800" b="1" dirty="0">
                <a:solidFill>
                  <a:srgbClr val="C0504D">
                    <a:lumMod val="75000"/>
                  </a:srgbClr>
                </a:solidFill>
                <a:latin typeface="Calibri"/>
              </a:rPr>
              <a:t>Intensive </a:t>
            </a:r>
          </a:p>
          <a:p>
            <a:pPr algn="ctr">
              <a:lnSpc>
                <a:spcPct val="80000"/>
              </a:lnSpc>
            </a:pPr>
            <a:r>
              <a:rPr lang="en-US" sz="2800" b="1" dirty="0">
                <a:solidFill>
                  <a:srgbClr val="C0504D">
                    <a:lumMod val="75000"/>
                  </a:srgbClr>
                </a:solidFill>
                <a:latin typeface="Calibri"/>
              </a:rPr>
              <a:t>cluster</a:t>
            </a:r>
          </a:p>
        </p:txBody>
      </p:sp>
      <p:sp>
        <p:nvSpPr>
          <p:cNvPr id="80" name="Right Brace 79"/>
          <p:cNvSpPr/>
          <p:nvPr/>
        </p:nvSpPr>
        <p:spPr>
          <a:xfrm rot="5400000">
            <a:off x="3009899" y="2766063"/>
            <a:ext cx="304802" cy="9601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a:solidFill>
                <a:prstClr val="black"/>
              </a:solidFill>
              <a:latin typeface="Calibri"/>
            </a:endParaRPr>
          </a:p>
        </p:txBody>
      </p:sp>
      <p:sp>
        <p:nvSpPr>
          <p:cNvPr id="81" name="TextBox 80"/>
          <p:cNvSpPr txBox="1"/>
          <p:nvPr/>
        </p:nvSpPr>
        <p:spPr>
          <a:xfrm>
            <a:off x="2895601" y="3322323"/>
            <a:ext cx="609600" cy="507109"/>
          </a:xfrm>
          <a:prstGeom prst="rect">
            <a:avLst/>
          </a:prstGeom>
          <a:noFill/>
        </p:spPr>
        <p:txBody>
          <a:bodyPr wrap="square" lIns="0" tIns="45702" rIns="0" bIns="45702" rtlCol="0">
            <a:spAutoFit/>
          </a:bodyPr>
          <a:lstStyle/>
          <a:p>
            <a:pPr algn="ctr">
              <a:lnSpc>
                <a:spcPct val="80000"/>
              </a:lnSpc>
            </a:pPr>
            <a:r>
              <a:rPr lang="el-GR" sz="3200" i="1" dirty="0">
                <a:solidFill>
                  <a:srgbClr val="FF0000"/>
                </a:solidFill>
                <a:latin typeface="Calibri"/>
              </a:rPr>
              <a:t>α</a:t>
            </a:r>
            <a:r>
              <a:rPr lang="en-US" sz="3200" b="1" i="1" dirty="0">
                <a:solidFill>
                  <a:srgbClr val="FF0000"/>
                </a:solidFill>
                <a:latin typeface="Calibri"/>
              </a:rPr>
              <a:t>T</a:t>
            </a:r>
          </a:p>
        </p:txBody>
      </p:sp>
      <p:sp>
        <p:nvSpPr>
          <p:cNvPr id="24" name="TextBox 23"/>
          <p:cNvSpPr txBox="1"/>
          <p:nvPr/>
        </p:nvSpPr>
        <p:spPr>
          <a:xfrm>
            <a:off x="304800" y="3048002"/>
            <a:ext cx="2286000" cy="706924"/>
          </a:xfrm>
          <a:prstGeom prst="rect">
            <a:avLst/>
          </a:prstGeom>
          <a:noFill/>
        </p:spPr>
        <p:txBody>
          <a:bodyPr wrap="square" lIns="0" tIns="0" rIns="0" bIns="0" rtlCol="0">
            <a:spAutoFit/>
          </a:bodyPr>
          <a:lstStyle/>
          <a:p>
            <a:pPr algn="ctr">
              <a:lnSpc>
                <a:spcPct val="80000"/>
              </a:lnSpc>
            </a:pPr>
            <a:r>
              <a:rPr lang="en-US" sz="2800" b="1" dirty="0">
                <a:solidFill>
                  <a:srgbClr val="1F497D"/>
                </a:solidFill>
                <a:latin typeface="Calibri"/>
              </a:rPr>
              <a:t>Non-intensive</a:t>
            </a:r>
          </a:p>
          <a:p>
            <a:pPr algn="ctr">
              <a:lnSpc>
                <a:spcPct val="80000"/>
              </a:lnSpc>
            </a:pPr>
            <a:r>
              <a:rPr lang="en-US" sz="2800" b="1" dirty="0">
                <a:solidFill>
                  <a:srgbClr val="1F497D"/>
                </a:solidFill>
                <a:latin typeface="Calibri"/>
              </a:rPr>
              <a:t>cluster</a:t>
            </a:r>
          </a:p>
        </p:txBody>
      </p:sp>
      <p:sp>
        <p:nvSpPr>
          <p:cNvPr id="30" name="Content Placeholder 2"/>
          <p:cNvSpPr txBox="1">
            <a:spLocks/>
          </p:cNvSpPr>
          <p:nvPr/>
        </p:nvSpPr>
        <p:spPr>
          <a:xfrm>
            <a:off x="457200" y="4495800"/>
            <a:ext cx="8229600" cy="1676400"/>
          </a:xfrm>
          <a:prstGeom prst="rect">
            <a:avLst/>
          </a:prstGeom>
        </p:spPr>
        <p:txBody>
          <a:bodyPr vert="horz" lIns="91402" tIns="45702" rIns="91402" bIns="45702" rtlCol="0">
            <a:noAutofit/>
          </a:bodyPr>
          <a:lstStyle/>
          <a:p>
            <a:pPr marL="342761" indent="-342761">
              <a:spcBef>
                <a:spcPct val="20000"/>
              </a:spcBef>
              <a:defRPr/>
            </a:pPr>
            <a:r>
              <a:rPr lang="en-US" sz="3200" b="1" i="1" dirty="0">
                <a:solidFill>
                  <a:srgbClr val="FF0000"/>
                </a:solidFill>
                <a:latin typeface="Calibri"/>
              </a:rPr>
              <a:t>T</a:t>
            </a:r>
            <a:r>
              <a:rPr lang="en-US" sz="2800" i="1" dirty="0">
                <a:solidFill>
                  <a:prstClr val="black"/>
                </a:solidFill>
                <a:latin typeface="Calibri"/>
              </a:rPr>
              <a:t> </a:t>
            </a:r>
            <a:r>
              <a:rPr lang="en-US" sz="3600" b="1" dirty="0">
                <a:solidFill>
                  <a:prstClr val="black"/>
                </a:solidFill>
                <a:latin typeface="Calibri"/>
                <a:cs typeface="Times New Roman"/>
              </a:rPr>
              <a:t>=</a:t>
            </a:r>
            <a:r>
              <a:rPr lang="en-US" sz="2800" i="1" dirty="0">
                <a:solidFill>
                  <a:prstClr val="black"/>
                </a:solidFill>
                <a:latin typeface="Calibri"/>
                <a:cs typeface="Times New Roman"/>
              </a:rPr>
              <a:t> </a:t>
            </a:r>
            <a:r>
              <a:rPr lang="en-US" sz="2800" dirty="0">
                <a:solidFill>
                  <a:prstClr val="black"/>
                </a:solidFill>
                <a:latin typeface="Calibri"/>
              </a:rPr>
              <a:t>Total </a:t>
            </a:r>
            <a:r>
              <a:rPr lang="en-US" sz="2800" b="1" i="1" dirty="0">
                <a:solidFill>
                  <a:prstClr val="black"/>
                </a:solidFill>
                <a:latin typeface="Calibri"/>
              </a:rPr>
              <a:t>memory bandwidth usage</a:t>
            </a:r>
            <a:endParaRPr lang="en-US" sz="2800" dirty="0">
              <a:solidFill>
                <a:prstClr val="black"/>
              </a:solidFill>
              <a:latin typeface="Calibri"/>
            </a:endParaRPr>
          </a:p>
          <a:p>
            <a:pPr marL="974325" indent="-974325">
              <a:spcBef>
                <a:spcPct val="20000"/>
              </a:spcBef>
              <a:defRPr/>
            </a:pPr>
            <a:endParaRPr lang="en-US" sz="1200" dirty="0">
              <a:solidFill>
                <a:prstClr val="black"/>
              </a:solidFill>
              <a:latin typeface="Calibri"/>
            </a:endParaRPr>
          </a:p>
          <a:p>
            <a:pPr marL="974325" indent="-974325">
              <a:spcBef>
                <a:spcPct val="20000"/>
              </a:spcBef>
              <a:defRPr/>
            </a:pPr>
            <a:r>
              <a:rPr lang="en-US" sz="3000" b="1" u="sng" dirty="0">
                <a:solidFill>
                  <a:prstClr val="black"/>
                </a:solidFill>
                <a:latin typeface="Calibri"/>
              </a:rPr>
              <a:t>Step2</a:t>
            </a:r>
            <a:r>
              <a:rPr lang="en-US" sz="3000" dirty="0">
                <a:solidFill>
                  <a:prstClr val="black"/>
                </a:solidFill>
                <a:latin typeface="Calibri"/>
              </a:rPr>
              <a:t> Memory bandwidth usage </a:t>
            </a:r>
            <a:r>
              <a:rPr lang="el-GR" sz="3000" i="1" dirty="0">
                <a:solidFill>
                  <a:srgbClr val="FF0000"/>
                </a:solidFill>
                <a:latin typeface="Calibri"/>
              </a:rPr>
              <a:t>α</a:t>
            </a:r>
            <a:r>
              <a:rPr lang="en-US" sz="3000" b="1" i="1" dirty="0">
                <a:solidFill>
                  <a:srgbClr val="FF0000"/>
                </a:solidFill>
                <a:latin typeface="Calibri"/>
              </a:rPr>
              <a:t>T </a:t>
            </a:r>
            <a:r>
              <a:rPr lang="en-US" sz="3000" dirty="0">
                <a:solidFill>
                  <a:prstClr val="black"/>
                </a:solidFill>
                <a:latin typeface="Calibri"/>
              </a:rPr>
              <a:t>divides clusters</a:t>
            </a:r>
          </a:p>
          <a:p>
            <a:pPr marL="974325" indent="-974325">
              <a:spcBef>
                <a:spcPct val="20000"/>
              </a:spcBef>
              <a:defRPr/>
            </a:pPr>
            <a:endParaRPr lang="en-US" sz="3000" b="1" i="1" dirty="0">
              <a:solidFill>
                <a:srgbClr val="FF0000"/>
              </a:solidFill>
              <a:latin typeface="Calibri"/>
            </a:endParaRPr>
          </a:p>
        </p:txBody>
      </p:sp>
    </p:spTree>
    <p:extLst>
      <p:ext uri="{BB962C8B-B14F-4D97-AF65-F5344CB8AC3E}">
        <p14:creationId xmlns:p14="http://schemas.microsoft.com/office/powerpoint/2010/main" val="3763763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9" grpId="0"/>
      <p:bldP spid="82" grpId="0" animBg="1"/>
      <p:bldP spid="22" grpId="0" animBg="1"/>
      <p:bldP spid="23" grpId="0" animBg="1"/>
      <p:bldP spid="25" grpId="0"/>
      <p:bldP spid="80" grpId="0" animBg="1"/>
      <p:bldP spid="81"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029200"/>
          </a:xfrm>
        </p:spPr>
        <p:txBody>
          <a:bodyPr>
            <a:noAutofit/>
          </a:bodyPr>
          <a:lstStyle/>
          <a:p>
            <a:pPr marL="0" lvl="1" indent="0">
              <a:buNone/>
            </a:pPr>
            <a:r>
              <a:rPr lang="en-US" sz="3200" b="1" i="1" kern="0" dirty="0">
                <a:solidFill>
                  <a:sysClr val="windowText" lastClr="000000"/>
                </a:solidFill>
              </a:rPr>
              <a:t>Prioritize </a:t>
            </a:r>
            <a:r>
              <a:rPr lang="en-US" sz="3200" b="1" i="1" kern="0" dirty="0">
                <a:solidFill>
                  <a:srgbClr val="1B587C"/>
                </a:solidFill>
              </a:rPr>
              <a:t>non-intensive</a:t>
            </a:r>
            <a:r>
              <a:rPr lang="en-US" sz="3200" b="1" i="1" kern="0" dirty="0">
                <a:solidFill>
                  <a:sysClr val="windowText" lastClr="000000"/>
                </a:solidFill>
              </a:rPr>
              <a:t> cluster</a:t>
            </a:r>
          </a:p>
          <a:p>
            <a:endParaRPr lang="en-US" sz="2400" dirty="0"/>
          </a:p>
          <a:p>
            <a:endParaRPr lang="en-US" sz="2400" dirty="0"/>
          </a:p>
          <a:p>
            <a:pPr lvl="1"/>
            <a:endParaRPr lang="en-US" sz="2000" dirty="0"/>
          </a:p>
          <a:p>
            <a:r>
              <a:rPr lang="en-US" sz="3000" b="1" dirty="0"/>
              <a:t>Increases system throughput</a:t>
            </a:r>
          </a:p>
          <a:p>
            <a:pPr lvl="1"/>
            <a:r>
              <a:rPr lang="en-US" dirty="0" smtClean="0">
                <a:solidFill>
                  <a:schemeClr val="tx2"/>
                </a:solidFill>
              </a:rPr>
              <a:t>Non-intensive</a:t>
            </a:r>
            <a:r>
              <a:rPr lang="en-US" dirty="0" smtClean="0"/>
              <a:t> threads have greater potential for making progress</a:t>
            </a:r>
          </a:p>
          <a:p>
            <a:endParaRPr lang="en-US" sz="800" dirty="0"/>
          </a:p>
          <a:p>
            <a:r>
              <a:rPr lang="en-US" sz="3000" b="1" dirty="0"/>
              <a:t>Does not degrade fairness</a:t>
            </a:r>
          </a:p>
          <a:p>
            <a:pPr lvl="1"/>
            <a:r>
              <a:rPr lang="en-US" dirty="0" smtClean="0">
                <a:solidFill>
                  <a:schemeClr val="tx2"/>
                </a:solidFill>
              </a:rPr>
              <a:t>Non-intensive</a:t>
            </a:r>
            <a:r>
              <a:rPr lang="en-US" dirty="0" smtClean="0"/>
              <a:t> threads are “light”</a:t>
            </a:r>
          </a:p>
          <a:p>
            <a:pPr lvl="1"/>
            <a:r>
              <a:rPr lang="en-US" dirty="0" smtClean="0"/>
              <a:t>Rarely interfere with </a:t>
            </a:r>
            <a:r>
              <a:rPr lang="en-US" dirty="0" smtClean="0">
                <a:solidFill>
                  <a:schemeClr val="accent2"/>
                </a:solidFill>
              </a:rPr>
              <a:t>intensive</a:t>
            </a:r>
            <a:r>
              <a:rPr lang="en-US" dirty="0" smtClean="0"/>
              <a:t> threads</a:t>
            </a:r>
            <a:endParaRPr lang="en-US" dirty="0"/>
          </a:p>
        </p:txBody>
      </p:sp>
      <p:sp>
        <p:nvSpPr>
          <p:cNvPr id="2" name="Title 1"/>
          <p:cNvSpPr>
            <a:spLocks noGrp="1"/>
          </p:cNvSpPr>
          <p:nvPr>
            <p:ph type="title"/>
          </p:nvPr>
        </p:nvSpPr>
        <p:spPr/>
        <p:txBody>
          <a:bodyPr/>
          <a:lstStyle/>
          <a:p>
            <a:r>
              <a:rPr lang="en-US" dirty="0" smtClean="0"/>
              <a:t>Prioritization Between Clusters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14</a:t>
            </a:fld>
            <a:endParaRPr lang="en-US" dirty="0">
              <a:solidFill>
                <a:prstClr val="black">
                  <a:tint val="75000"/>
                </a:prstClr>
              </a:solidFill>
              <a:latin typeface="Calibri"/>
            </a:endParaRPr>
          </a:p>
        </p:txBody>
      </p:sp>
      <p:grpSp>
        <p:nvGrpSpPr>
          <p:cNvPr id="6" name="Group 195"/>
          <p:cNvGrpSpPr/>
          <p:nvPr/>
        </p:nvGrpSpPr>
        <p:grpSpPr>
          <a:xfrm>
            <a:off x="2667000" y="1905207"/>
            <a:ext cx="914400" cy="685403"/>
            <a:chOff x="7239916" y="4952206"/>
            <a:chExt cx="1828678" cy="1600200"/>
          </a:xfrm>
        </p:grpSpPr>
        <p:sp>
          <p:nvSpPr>
            <p:cNvPr id="7" name="Rectangle 6"/>
            <p:cNvSpPr/>
            <p:nvPr/>
          </p:nvSpPr>
          <p:spPr>
            <a:xfrm>
              <a:off x="7239916" y="4952206"/>
              <a:ext cx="1828678" cy="1600200"/>
            </a:xfrm>
            <a:prstGeom prst="rect">
              <a:avLst/>
            </a:prstGeom>
            <a:noFill/>
            <a:ln w="38100" cap="flat" cmpd="sng" algn="ctr">
              <a:solidFill>
                <a:srgbClr val="4F81BD">
                  <a:shade val="50000"/>
                </a:srgbClr>
              </a:solidFill>
              <a:prstDash val="solid"/>
            </a:ln>
            <a:effectLst/>
          </p:spPr>
          <p:txBody>
            <a:bodyPr rtlCol="0" anchor="ctr"/>
            <a:lstStyle/>
            <a:p>
              <a:pPr algn="ctr">
                <a:defRPr/>
              </a:pPr>
              <a:endParaRPr lang="en-US" kern="0" dirty="0">
                <a:solidFill>
                  <a:sysClr val="window" lastClr="FFFFFF"/>
                </a:solidFill>
                <a:latin typeface="Calibri"/>
              </a:endParaRPr>
            </a:p>
          </p:txBody>
        </p:sp>
        <p:sp>
          <p:nvSpPr>
            <p:cNvPr id="8" name="Rounded Rectangle 7"/>
            <p:cNvSpPr/>
            <p:nvPr/>
          </p:nvSpPr>
          <p:spPr>
            <a:xfrm>
              <a:off x="7469130" y="5271913"/>
              <a:ext cx="380877" cy="15985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700" kern="0" dirty="0">
                <a:solidFill>
                  <a:sysClr val="window" lastClr="FFFFFF"/>
                </a:solidFill>
                <a:latin typeface="Calibri"/>
              </a:endParaRPr>
            </a:p>
          </p:txBody>
        </p:sp>
        <p:sp>
          <p:nvSpPr>
            <p:cNvPr id="9" name="Rounded Rectangle 8"/>
            <p:cNvSpPr/>
            <p:nvPr/>
          </p:nvSpPr>
          <p:spPr>
            <a:xfrm>
              <a:off x="7544963" y="5911327"/>
              <a:ext cx="457567" cy="15985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700" kern="0" dirty="0">
                <a:solidFill>
                  <a:sysClr val="window" lastClr="FFFFFF"/>
                </a:solidFill>
                <a:latin typeface="Calibri"/>
              </a:endParaRPr>
            </a:p>
          </p:txBody>
        </p:sp>
        <p:sp>
          <p:nvSpPr>
            <p:cNvPr id="10" name="Rounded Rectangle 9"/>
            <p:cNvSpPr/>
            <p:nvPr/>
          </p:nvSpPr>
          <p:spPr>
            <a:xfrm>
              <a:off x="8154255" y="5307547"/>
              <a:ext cx="610887" cy="33718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700" kern="0" dirty="0">
                <a:solidFill>
                  <a:sysClr val="window" lastClr="FFFFFF"/>
                </a:solidFill>
                <a:latin typeface="Calibri"/>
              </a:endParaRPr>
            </a:p>
          </p:txBody>
        </p:sp>
        <p:sp>
          <p:nvSpPr>
            <p:cNvPr id="11" name="Rounded Rectangle 10"/>
            <p:cNvSpPr/>
            <p:nvPr/>
          </p:nvSpPr>
          <p:spPr>
            <a:xfrm>
              <a:off x="8307574" y="6071180"/>
              <a:ext cx="305045" cy="15985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700" kern="0" dirty="0">
                <a:solidFill>
                  <a:sysClr val="window" lastClr="FFFFFF"/>
                </a:solidFill>
                <a:latin typeface="Calibri"/>
              </a:endParaRPr>
            </a:p>
          </p:txBody>
        </p:sp>
      </p:grpSp>
      <p:grpSp>
        <p:nvGrpSpPr>
          <p:cNvPr id="12" name="Group 58"/>
          <p:cNvGrpSpPr/>
          <p:nvPr/>
        </p:nvGrpSpPr>
        <p:grpSpPr>
          <a:xfrm>
            <a:off x="5029200" y="1752600"/>
            <a:ext cx="1600200" cy="990600"/>
            <a:chOff x="7506334" y="1600200"/>
            <a:chExt cx="1256666" cy="762794"/>
          </a:xfrm>
        </p:grpSpPr>
        <p:sp>
          <p:nvSpPr>
            <p:cNvPr id="13" name="Rectangle 12"/>
            <p:cNvSpPr/>
            <p:nvPr/>
          </p:nvSpPr>
          <p:spPr>
            <a:xfrm>
              <a:off x="7506334" y="1600200"/>
              <a:ext cx="1256666" cy="762794"/>
            </a:xfrm>
            <a:prstGeom prst="rect">
              <a:avLst/>
            </a:prstGeom>
            <a:noFill/>
            <a:ln w="38100" cap="flat" cmpd="sng" algn="ctr">
              <a:solidFill>
                <a:srgbClr val="9F2936"/>
              </a:solidFill>
              <a:prstDash val="solid"/>
            </a:ln>
            <a:effectLst/>
          </p:spPr>
          <p:txBody>
            <a:bodyPr rtlCol="0" anchor="ctr"/>
            <a:lstStyle/>
            <a:p>
              <a:pPr algn="ctr">
                <a:defRPr/>
              </a:pPr>
              <a:endParaRPr lang="en-US" kern="0" dirty="0">
                <a:solidFill>
                  <a:sysClr val="window" lastClr="FFFFFF"/>
                </a:solidFill>
                <a:latin typeface="Calibri"/>
              </a:endParaRPr>
            </a:p>
          </p:txBody>
        </p:sp>
        <p:sp>
          <p:nvSpPr>
            <p:cNvPr id="14" name="Rounded Rectangle 13"/>
            <p:cNvSpPr/>
            <p:nvPr/>
          </p:nvSpPr>
          <p:spPr>
            <a:xfrm>
              <a:off x="7603001" y="1707482"/>
              <a:ext cx="395111" cy="239486"/>
            </a:xfrm>
            <a:prstGeom prst="roundRect">
              <a:avLst/>
            </a:prstGeom>
            <a:solidFill>
              <a:srgbClr val="C0504D">
                <a:lumMod val="75000"/>
              </a:srgbClr>
            </a:solidFill>
            <a:ln w="25400" cap="flat" cmpd="sng" algn="ctr">
              <a:solidFill>
                <a:srgbClr val="C0504D">
                  <a:lumMod val="75000"/>
                </a:srgbClr>
              </a:solidFill>
              <a:prstDash val="solid"/>
            </a:ln>
            <a:effectLst/>
          </p:spPr>
          <p:txBody>
            <a:bodyPr lIns="0" rIns="0" rtlCol="0" anchor="ctr"/>
            <a:lstStyle/>
            <a:p>
              <a:pPr algn="ctr">
                <a:defRPr/>
              </a:pPr>
              <a:endParaRPr lang="en-US" sz="1000" kern="0" dirty="0">
                <a:solidFill>
                  <a:sysClr val="window" lastClr="FFFFFF"/>
                </a:solidFill>
                <a:latin typeface="Calibri"/>
              </a:endParaRPr>
            </a:p>
          </p:txBody>
        </p:sp>
        <p:sp>
          <p:nvSpPr>
            <p:cNvPr id="15" name="Rounded Rectangle 14"/>
            <p:cNvSpPr/>
            <p:nvPr/>
          </p:nvSpPr>
          <p:spPr>
            <a:xfrm>
              <a:off x="7658734" y="2055777"/>
              <a:ext cx="394372" cy="197275"/>
            </a:xfrm>
            <a:prstGeom prst="roundRect">
              <a:avLst/>
            </a:prstGeom>
            <a:solidFill>
              <a:srgbClr val="C0504D">
                <a:lumMod val="75000"/>
              </a:srgbClr>
            </a:solidFill>
            <a:ln w="25400" cap="flat" cmpd="sng" algn="ctr">
              <a:solidFill>
                <a:srgbClr val="C0504D">
                  <a:lumMod val="75000"/>
                </a:srgbClr>
              </a:solidFill>
              <a:prstDash val="solid"/>
            </a:ln>
            <a:effectLst/>
          </p:spPr>
          <p:txBody>
            <a:bodyPr lIns="0" rIns="0" rtlCol="0" anchor="ctr"/>
            <a:lstStyle/>
            <a:p>
              <a:pPr algn="ctr">
                <a:defRPr/>
              </a:pPr>
              <a:endParaRPr lang="en-US" sz="1200" kern="0" dirty="0">
                <a:solidFill>
                  <a:sysClr val="window" lastClr="FFFFFF"/>
                </a:solidFill>
                <a:latin typeface="Calibri"/>
              </a:endParaRPr>
            </a:p>
          </p:txBody>
        </p:sp>
        <p:sp>
          <p:nvSpPr>
            <p:cNvPr id="16" name="Rounded Rectangle 15"/>
            <p:cNvSpPr/>
            <p:nvPr/>
          </p:nvSpPr>
          <p:spPr>
            <a:xfrm>
              <a:off x="8162461" y="1785209"/>
              <a:ext cx="503873" cy="379376"/>
            </a:xfrm>
            <a:prstGeom prst="roundRect">
              <a:avLst/>
            </a:prstGeom>
            <a:solidFill>
              <a:srgbClr val="C0504D">
                <a:lumMod val="75000"/>
              </a:srgbClr>
            </a:solidFill>
            <a:ln w="25400" cap="flat" cmpd="sng" algn="ctr">
              <a:solidFill>
                <a:srgbClr val="C0504D">
                  <a:lumMod val="75000"/>
                </a:srgbClr>
              </a:solidFill>
              <a:prstDash val="solid"/>
            </a:ln>
            <a:effectLst/>
          </p:spPr>
          <p:txBody>
            <a:bodyPr lIns="0" rIns="0" rtlCol="0" anchor="ctr"/>
            <a:lstStyle/>
            <a:p>
              <a:pPr algn="ctr">
                <a:defRPr/>
              </a:pPr>
              <a:endParaRPr lang="en-US" sz="1200" kern="0" dirty="0">
                <a:solidFill>
                  <a:sysClr val="window" lastClr="FFFFFF"/>
                </a:solidFill>
                <a:latin typeface="Calibri"/>
              </a:endParaRPr>
            </a:p>
          </p:txBody>
        </p:sp>
      </p:grpSp>
      <p:sp>
        <p:nvSpPr>
          <p:cNvPr id="17" name="TextBox 16"/>
          <p:cNvSpPr txBox="1"/>
          <p:nvPr/>
        </p:nvSpPr>
        <p:spPr>
          <a:xfrm>
            <a:off x="3944400" y="1857376"/>
            <a:ext cx="685800" cy="847588"/>
          </a:xfrm>
          <a:prstGeom prst="rect">
            <a:avLst/>
          </a:prstGeom>
          <a:noFill/>
        </p:spPr>
        <p:txBody>
          <a:bodyPr wrap="square" lIns="0" tIns="0" rIns="0" bIns="0" rtlCol="0">
            <a:spAutoFit/>
          </a:bodyPr>
          <a:lstStyle/>
          <a:p>
            <a:pPr algn="ctr">
              <a:lnSpc>
                <a:spcPct val="80000"/>
              </a:lnSpc>
              <a:defRPr/>
            </a:pPr>
            <a:r>
              <a:rPr lang="en-US" sz="6600" b="1" kern="0" dirty="0">
                <a:solidFill>
                  <a:srgbClr val="FF0000"/>
                </a:solidFill>
                <a:latin typeface="Calibri"/>
              </a:rPr>
              <a:t>&gt;</a:t>
            </a:r>
          </a:p>
        </p:txBody>
      </p:sp>
      <p:sp>
        <p:nvSpPr>
          <p:cNvPr id="18" name="Rectangle 17"/>
          <p:cNvSpPr/>
          <p:nvPr/>
        </p:nvSpPr>
        <p:spPr>
          <a:xfrm>
            <a:off x="3610432" y="2438408"/>
            <a:ext cx="1338588" cy="453007"/>
          </a:xfrm>
          <a:prstGeom prst="rect">
            <a:avLst/>
          </a:prstGeom>
        </p:spPr>
        <p:txBody>
          <a:bodyPr wrap="none" lIns="91402" tIns="45702" rIns="91402" bIns="45702">
            <a:spAutoFit/>
          </a:bodyPr>
          <a:lstStyle/>
          <a:p>
            <a:pPr algn="ctr">
              <a:lnSpc>
                <a:spcPct val="80000"/>
              </a:lnSpc>
              <a:defRPr/>
            </a:pPr>
            <a:r>
              <a:rPr lang="en-US" sz="2800" i="1" kern="0" dirty="0">
                <a:solidFill>
                  <a:srgbClr val="FF0000"/>
                </a:solidFill>
                <a:latin typeface="Calibri"/>
              </a:rPr>
              <a:t>priority</a:t>
            </a:r>
          </a:p>
        </p:txBody>
      </p:sp>
    </p:spTree>
    <p:extLst>
      <p:ext uri="{BB962C8B-B14F-4D97-AF65-F5344CB8AC3E}">
        <p14:creationId xmlns:p14="http://schemas.microsoft.com/office/powerpoint/2010/main" val="2055535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pPr marL="0" indent="0">
              <a:buNone/>
            </a:pPr>
            <a:r>
              <a:rPr lang="en-US" b="1" i="1" kern="0" dirty="0" smtClean="0"/>
              <a:t>Prioritize threads according to MPKI</a:t>
            </a:r>
            <a:endParaRPr lang="en-US" b="1" i="1" kern="0" dirty="0" smtClean="0">
              <a:solidFill>
                <a:sysClr val="windowText" lastClr="000000"/>
              </a:solidFill>
            </a:endParaRPr>
          </a:p>
          <a:p>
            <a:pPr lvl="0">
              <a:buFont typeface="+mj-lt"/>
              <a:buAutoNum type="arabicPeriod"/>
            </a:pPr>
            <a:endParaRPr lang="en-US" sz="2400" b="1" u="sng" kern="0" dirty="0">
              <a:solidFill>
                <a:sysClr val="windowText" lastClr="000000"/>
              </a:solidFill>
            </a:endParaRPr>
          </a:p>
          <a:p>
            <a:pPr lvl="0">
              <a:buFont typeface="+mj-lt"/>
              <a:buAutoNum type="arabicPeriod"/>
            </a:pPr>
            <a:endParaRPr lang="en-US" sz="2400" b="1" u="sng" kern="0" dirty="0">
              <a:solidFill>
                <a:sysClr val="windowText" lastClr="000000"/>
              </a:solidFill>
            </a:endParaRPr>
          </a:p>
          <a:p>
            <a:pPr lvl="0">
              <a:buFont typeface="+mj-lt"/>
              <a:buAutoNum type="arabicPeriod"/>
            </a:pPr>
            <a:endParaRPr lang="en-US" sz="2400" b="1" u="sng" kern="0" dirty="0">
              <a:solidFill>
                <a:sysClr val="windowText" lastClr="000000"/>
              </a:solidFill>
            </a:endParaRPr>
          </a:p>
          <a:p>
            <a:pPr lvl="0">
              <a:buFont typeface="+mj-lt"/>
              <a:buAutoNum type="arabicPeriod"/>
            </a:pPr>
            <a:endParaRPr lang="en-US" sz="2400" b="1" u="sng" kern="0" dirty="0">
              <a:solidFill>
                <a:sysClr val="windowText" lastClr="000000"/>
              </a:solidFill>
            </a:endParaRPr>
          </a:p>
          <a:p>
            <a:endParaRPr lang="en-US" sz="2400" b="1" kern="0" dirty="0">
              <a:solidFill>
                <a:sysClr val="windowText" lastClr="000000"/>
              </a:solidFill>
            </a:endParaRPr>
          </a:p>
          <a:p>
            <a:endParaRPr lang="en-US" sz="1600" b="1" kern="0" dirty="0">
              <a:solidFill>
                <a:sysClr val="windowText" lastClr="000000"/>
              </a:solidFill>
            </a:endParaRPr>
          </a:p>
          <a:p>
            <a:endParaRPr lang="en-US" sz="1400" b="1" kern="0" dirty="0">
              <a:solidFill>
                <a:sysClr val="windowText" lastClr="000000"/>
              </a:solidFill>
            </a:endParaRPr>
          </a:p>
          <a:p>
            <a:r>
              <a:rPr lang="en-US" sz="3000" b="1" kern="0" dirty="0">
                <a:solidFill>
                  <a:sysClr val="windowText" lastClr="000000"/>
                </a:solidFill>
              </a:rPr>
              <a:t>Increases system throughput</a:t>
            </a:r>
          </a:p>
          <a:p>
            <a:pPr lvl="1"/>
            <a:r>
              <a:rPr lang="en-US" kern="0" dirty="0" smtClean="0">
                <a:solidFill>
                  <a:sysClr val="windowText" lastClr="000000"/>
                </a:solidFill>
              </a:rPr>
              <a:t>Least intensive thread has the greatest potential for making progress in the processor</a:t>
            </a:r>
          </a:p>
          <a:p>
            <a:pPr lvl="1"/>
            <a:endParaRPr lang="en-US" sz="2400" kern="0" dirty="0">
              <a:solidFill>
                <a:sysClr val="windowText" lastClr="000000"/>
              </a:solidFill>
            </a:endParaRPr>
          </a:p>
        </p:txBody>
      </p:sp>
      <p:sp>
        <p:nvSpPr>
          <p:cNvPr id="2" name="Title 1"/>
          <p:cNvSpPr>
            <a:spLocks noGrp="1"/>
          </p:cNvSpPr>
          <p:nvPr>
            <p:ph type="title"/>
          </p:nvPr>
        </p:nvSpPr>
        <p:spPr/>
        <p:txBody>
          <a:bodyPr/>
          <a:lstStyle/>
          <a:p>
            <a:r>
              <a:rPr lang="en-US" dirty="0" smtClean="0"/>
              <a:t>Non-Intensive Cluster</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15</a:t>
            </a:fld>
            <a:endParaRPr lang="en-US" dirty="0">
              <a:solidFill>
                <a:prstClr val="black">
                  <a:tint val="75000"/>
                </a:prstClr>
              </a:solidFill>
              <a:latin typeface="Calibri"/>
            </a:endParaRPr>
          </a:p>
        </p:txBody>
      </p:sp>
      <p:sp>
        <p:nvSpPr>
          <p:cNvPr id="13" name="Rounded Rectangle 12"/>
          <p:cNvSpPr/>
          <p:nvPr/>
        </p:nvSpPr>
        <p:spPr>
          <a:xfrm>
            <a:off x="3491868" y="2598444"/>
            <a:ext cx="470972" cy="9961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r>
              <a:rPr lang="en-US" sz="1000" kern="0" dirty="0">
                <a:solidFill>
                  <a:sysClr val="window" lastClr="FFFFFF"/>
                </a:solidFill>
                <a:latin typeface="Calibri"/>
              </a:rPr>
              <a:t>thread</a:t>
            </a:r>
          </a:p>
        </p:txBody>
      </p:sp>
      <p:sp>
        <p:nvSpPr>
          <p:cNvPr id="14" name="Rounded Rectangle 13"/>
          <p:cNvSpPr/>
          <p:nvPr/>
        </p:nvSpPr>
        <p:spPr>
          <a:xfrm>
            <a:off x="3444296" y="2869937"/>
            <a:ext cx="566116" cy="16299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r>
              <a:rPr lang="en-US" sz="1400" kern="0" dirty="0">
                <a:solidFill>
                  <a:sysClr val="window" lastClr="FFFFFF"/>
                </a:solidFill>
                <a:latin typeface="Calibri"/>
              </a:rPr>
              <a:t>thread</a:t>
            </a:r>
          </a:p>
        </p:txBody>
      </p:sp>
      <p:sp>
        <p:nvSpPr>
          <p:cNvPr id="15" name="Rounded Rectangle 14"/>
          <p:cNvSpPr/>
          <p:nvPr/>
        </p:nvSpPr>
        <p:spPr>
          <a:xfrm>
            <a:off x="3366990" y="3204818"/>
            <a:ext cx="720728" cy="226634"/>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r>
              <a:rPr lang="en-US" sz="1700" kern="0" dirty="0">
                <a:solidFill>
                  <a:sysClr val="window" lastClr="FFFFFF"/>
                </a:solidFill>
                <a:latin typeface="Calibri"/>
              </a:rPr>
              <a:t>thread</a:t>
            </a:r>
          </a:p>
        </p:txBody>
      </p:sp>
      <p:sp>
        <p:nvSpPr>
          <p:cNvPr id="16" name="Rounded Rectangle 15"/>
          <p:cNvSpPr/>
          <p:nvPr/>
        </p:nvSpPr>
        <p:spPr>
          <a:xfrm>
            <a:off x="3276600" y="3603334"/>
            <a:ext cx="901506" cy="29051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r>
              <a:rPr lang="en-US" sz="2100" kern="0" dirty="0">
                <a:solidFill>
                  <a:sysClr val="window" lastClr="FFFFFF"/>
                </a:solidFill>
                <a:latin typeface="Calibri"/>
              </a:rPr>
              <a:t>thread</a:t>
            </a:r>
          </a:p>
        </p:txBody>
      </p:sp>
      <p:cxnSp>
        <p:nvCxnSpPr>
          <p:cNvPr id="17" name="Straight Arrow Connector 16"/>
          <p:cNvCxnSpPr/>
          <p:nvPr/>
        </p:nvCxnSpPr>
        <p:spPr>
          <a:xfrm rot="5400000" flipH="1" flipV="1">
            <a:off x="1905008" y="3124202"/>
            <a:ext cx="2285205" cy="793"/>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2441" y="1981206"/>
            <a:ext cx="1154763" cy="693217"/>
          </a:xfrm>
          <a:prstGeom prst="rect">
            <a:avLst/>
          </a:prstGeom>
          <a:noFill/>
        </p:spPr>
        <p:txBody>
          <a:bodyPr wrap="square" lIns="0" tIns="45702" rIns="0" bIns="45702" rtlCol="0">
            <a:spAutoFit/>
          </a:bodyPr>
          <a:lstStyle/>
          <a:p>
            <a:pPr algn="ctr">
              <a:lnSpc>
                <a:spcPct val="80000"/>
              </a:lnSpc>
            </a:pPr>
            <a:r>
              <a:rPr lang="en-US" sz="2400" i="1" dirty="0">
                <a:solidFill>
                  <a:prstClr val="black"/>
                </a:solidFill>
                <a:latin typeface="Calibri"/>
              </a:rPr>
              <a:t>higher</a:t>
            </a:r>
          </a:p>
          <a:p>
            <a:pPr algn="ctr">
              <a:lnSpc>
                <a:spcPct val="80000"/>
              </a:lnSpc>
            </a:pPr>
            <a:r>
              <a:rPr lang="en-US" sz="2400" i="1" dirty="0">
                <a:solidFill>
                  <a:prstClr val="black"/>
                </a:solidFill>
                <a:latin typeface="Calibri"/>
              </a:rPr>
              <a:t>priority</a:t>
            </a:r>
          </a:p>
        </p:txBody>
      </p:sp>
      <p:sp>
        <p:nvSpPr>
          <p:cNvPr id="23" name="Rectangle 22"/>
          <p:cNvSpPr/>
          <p:nvPr/>
        </p:nvSpPr>
        <p:spPr>
          <a:xfrm>
            <a:off x="4482907" y="2282313"/>
            <a:ext cx="1814730" cy="360676"/>
          </a:xfrm>
          <a:prstGeom prst="rect">
            <a:avLst/>
          </a:prstGeom>
        </p:spPr>
        <p:txBody>
          <a:bodyPr wrap="square" lIns="0" tIns="0" rIns="0" bIns="0" anchor="ctr" anchorCtr="0">
            <a:spAutoFit/>
          </a:bodyPr>
          <a:lstStyle/>
          <a:p>
            <a:pPr>
              <a:lnSpc>
                <a:spcPct val="80000"/>
              </a:lnSpc>
              <a:defRPr/>
            </a:pPr>
            <a:r>
              <a:rPr lang="en-US" sz="2800" i="1" kern="0" dirty="0">
                <a:solidFill>
                  <a:srgbClr val="FF0000"/>
                </a:solidFill>
                <a:latin typeface="Calibri"/>
              </a:rPr>
              <a:t>lowest MPKI</a:t>
            </a:r>
          </a:p>
        </p:txBody>
      </p:sp>
      <p:sp>
        <p:nvSpPr>
          <p:cNvPr id="24" name="Rectangle 23"/>
          <p:cNvSpPr/>
          <p:nvPr/>
        </p:nvSpPr>
        <p:spPr>
          <a:xfrm>
            <a:off x="4482913" y="3778240"/>
            <a:ext cx="2146495" cy="360676"/>
          </a:xfrm>
          <a:prstGeom prst="rect">
            <a:avLst/>
          </a:prstGeom>
        </p:spPr>
        <p:txBody>
          <a:bodyPr wrap="square" lIns="0" tIns="0" rIns="0" bIns="0" anchor="ctr" anchorCtr="0">
            <a:spAutoFit/>
          </a:bodyPr>
          <a:lstStyle/>
          <a:p>
            <a:pPr>
              <a:lnSpc>
                <a:spcPct val="80000"/>
              </a:lnSpc>
              <a:defRPr/>
            </a:pPr>
            <a:r>
              <a:rPr lang="en-US" sz="2800" i="1" kern="0" dirty="0">
                <a:solidFill>
                  <a:srgbClr val="FF0000"/>
                </a:solidFill>
                <a:latin typeface="Calibri"/>
              </a:rPr>
              <a:t>highest MPKI</a:t>
            </a:r>
          </a:p>
        </p:txBody>
      </p:sp>
      <p:cxnSp>
        <p:nvCxnSpPr>
          <p:cNvPr id="27" name="Curved Connector 26"/>
          <p:cNvCxnSpPr>
            <a:stCxn id="13" idx="3"/>
            <a:endCxn id="23" idx="1"/>
          </p:cNvCxnSpPr>
          <p:nvPr/>
        </p:nvCxnSpPr>
        <p:spPr>
          <a:xfrm flipV="1">
            <a:off x="3962839" y="2462651"/>
            <a:ext cx="520068" cy="185598"/>
          </a:xfrm>
          <a:prstGeom prst="curvedConnector3">
            <a:avLst>
              <a:gd name="adj1" fmla="val 50000"/>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16" idx="3"/>
            <a:endCxn id="24" idx="1"/>
          </p:cNvCxnSpPr>
          <p:nvPr/>
        </p:nvCxnSpPr>
        <p:spPr>
          <a:xfrm>
            <a:off x="4178106" y="3748589"/>
            <a:ext cx="304800" cy="209988"/>
          </a:xfrm>
          <a:prstGeom prst="curvedConnector3">
            <a:avLst>
              <a:gd name="adj1" fmla="val 50000"/>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4228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029200"/>
          </a:xfrm>
        </p:spPr>
        <p:txBody>
          <a:bodyPr>
            <a:noAutofit/>
          </a:bodyPr>
          <a:lstStyle/>
          <a:p>
            <a:pPr lvl="0">
              <a:buNone/>
            </a:pPr>
            <a:r>
              <a:rPr lang="en-US" b="1" i="1" kern="0" dirty="0" smtClean="0"/>
              <a:t>Periodically shuffle the priority of threads</a:t>
            </a:r>
          </a:p>
          <a:p>
            <a:pPr lvl="0">
              <a:buNone/>
            </a:pPr>
            <a:endParaRPr lang="en-US" sz="2400" b="1" i="1" kern="0" dirty="0"/>
          </a:p>
          <a:p>
            <a:endParaRPr lang="en-US" sz="2400" b="1" i="1" kern="0" dirty="0"/>
          </a:p>
          <a:p>
            <a:endParaRPr lang="en-US" sz="2400" b="1" i="1" kern="0" dirty="0"/>
          </a:p>
          <a:p>
            <a:endParaRPr lang="en-US" sz="2400" b="1" i="1" kern="0" dirty="0"/>
          </a:p>
          <a:p>
            <a:endParaRPr lang="en-US" sz="2400" b="1" kern="0" dirty="0"/>
          </a:p>
          <a:p>
            <a:endParaRPr lang="en-US" sz="2400" b="1" kern="0" dirty="0"/>
          </a:p>
          <a:p>
            <a:endParaRPr lang="en-US" sz="2400" b="1" kern="0" dirty="0"/>
          </a:p>
          <a:p>
            <a:pPr>
              <a:lnSpc>
                <a:spcPct val="80000"/>
              </a:lnSpc>
            </a:pPr>
            <a:r>
              <a:rPr lang="en-US" kern="0" dirty="0" smtClean="0"/>
              <a:t>Is treating all threads equally good enough?</a:t>
            </a:r>
          </a:p>
          <a:p>
            <a:pPr>
              <a:lnSpc>
                <a:spcPct val="80000"/>
              </a:lnSpc>
            </a:pPr>
            <a:r>
              <a:rPr lang="en-US" b="1" i="1" kern="0" dirty="0" smtClean="0">
                <a:solidFill>
                  <a:srgbClr val="FF0000"/>
                </a:solidFill>
              </a:rPr>
              <a:t>BUT: </a:t>
            </a:r>
            <a:r>
              <a:rPr lang="en-US" i="1" kern="0" dirty="0" smtClean="0">
                <a:solidFill>
                  <a:srgbClr val="FF0000"/>
                </a:solidFill>
              </a:rPr>
              <a:t>Equal turns </a:t>
            </a:r>
            <a:r>
              <a:rPr lang="en-US" sz="4400" kern="0" dirty="0">
                <a:solidFill>
                  <a:srgbClr val="FF0000"/>
                </a:solidFill>
              </a:rPr>
              <a:t>≠</a:t>
            </a:r>
            <a:r>
              <a:rPr lang="en-US" i="1" kern="0" dirty="0" smtClean="0">
                <a:solidFill>
                  <a:srgbClr val="FF0000"/>
                </a:solidFill>
              </a:rPr>
              <a:t> Same slowdown</a:t>
            </a:r>
            <a:endParaRPr lang="en-US" sz="2800" b="1" kern="0" dirty="0"/>
          </a:p>
        </p:txBody>
      </p:sp>
      <p:sp>
        <p:nvSpPr>
          <p:cNvPr id="2" name="Title 1"/>
          <p:cNvSpPr>
            <a:spLocks noGrp="1"/>
          </p:cNvSpPr>
          <p:nvPr>
            <p:ph type="title"/>
          </p:nvPr>
        </p:nvSpPr>
        <p:spPr/>
        <p:txBody>
          <a:bodyPr/>
          <a:lstStyle/>
          <a:p>
            <a:r>
              <a:rPr lang="en-US" dirty="0" smtClean="0"/>
              <a:t>Intensive Cluster</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16</a:t>
            </a:fld>
            <a:endParaRPr lang="en-US" dirty="0">
              <a:solidFill>
                <a:prstClr val="black">
                  <a:tint val="75000"/>
                </a:prstClr>
              </a:solidFill>
              <a:latin typeface="Calibri"/>
            </a:endParaRPr>
          </a:p>
        </p:txBody>
      </p:sp>
      <p:sp>
        <p:nvSpPr>
          <p:cNvPr id="13" name="Rounded Rectangle 12"/>
          <p:cNvSpPr/>
          <p:nvPr/>
        </p:nvSpPr>
        <p:spPr>
          <a:xfrm>
            <a:off x="2845231" y="2305936"/>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dirty="0">
                <a:solidFill>
                  <a:prstClr val="white"/>
                </a:solidFill>
                <a:latin typeface="Calibri"/>
              </a:rPr>
              <a:t>thread</a:t>
            </a:r>
          </a:p>
        </p:txBody>
      </p:sp>
      <p:sp>
        <p:nvSpPr>
          <p:cNvPr id="22" name="Rounded Rectangle 21"/>
          <p:cNvSpPr/>
          <p:nvPr/>
        </p:nvSpPr>
        <p:spPr>
          <a:xfrm>
            <a:off x="2845231" y="3057562"/>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dirty="0">
                <a:solidFill>
                  <a:prstClr val="white"/>
                </a:solidFill>
                <a:latin typeface="Calibri"/>
              </a:rPr>
              <a:t>thread</a:t>
            </a:r>
          </a:p>
        </p:txBody>
      </p:sp>
      <p:sp>
        <p:nvSpPr>
          <p:cNvPr id="23" name="Rounded Rectangle 22"/>
          <p:cNvSpPr/>
          <p:nvPr/>
        </p:nvSpPr>
        <p:spPr>
          <a:xfrm>
            <a:off x="2845231" y="3809187"/>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dirty="0">
                <a:solidFill>
                  <a:prstClr val="white"/>
                </a:solidFill>
                <a:latin typeface="Calibri"/>
              </a:rPr>
              <a:t>thread</a:t>
            </a:r>
          </a:p>
        </p:txBody>
      </p:sp>
      <p:sp>
        <p:nvSpPr>
          <p:cNvPr id="29" name="TextBox 28"/>
          <p:cNvSpPr txBox="1"/>
          <p:nvPr/>
        </p:nvSpPr>
        <p:spPr>
          <a:xfrm>
            <a:off x="4572000" y="3119736"/>
            <a:ext cx="3505200" cy="523220"/>
          </a:xfrm>
          <a:prstGeom prst="rect">
            <a:avLst/>
          </a:prstGeom>
          <a:noFill/>
        </p:spPr>
        <p:txBody>
          <a:bodyPr wrap="square" lIns="91402" tIns="45702" rIns="91402" bIns="45702" rtlCol="0">
            <a:spAutoFit/>
          </a:bodyPr>
          <a:lstStyle/>
          <a:p>
            <a:pPr marL="0" lvl="1"/>
            <a:r>
              <a:rPr lang="en-US" sz="2800" b="1" i="1" kern="0" dirty="0">
                <a:solidFill>
                  <a:prstClr val="black"/>
                </a:solidFill>
                <a:latin typeface="Calibri"/>
              </a:rPr>
              <a:t>Increases fairness</a:t>
            </a:r>
          </a:p>
        </p:txBody>
      </p:sp>
      <p:sp>
        <p:nvSpPr>
          <p:cNvPr id="34" name="TextBox 33"/>
          <p:cNvSpPr txBox="1"/>
          <p:nvPr/>
        </p:nvSpPr>
        <p:spPr>
          <a:xfrm>
            <a:off x="4038600" y="1828801"/>
            <a:ext cx="2438400" cy="461665"/>
          </a:xfrm>
          <a:prstGeom prst="rect">
            <a:avLst/>
          </a:prstGeom>
          <a:noFill/>
        </p:spPr>
        <p:txBody>
          <a:bodyPr wrap="square" lIns="91402" tIns="45702" rIns="91402" bIns="45702" rtlCol="0">
            <a:spAutoFit/>
          </a:bodyPr>
          <a:lstStyle/>
          <a:p>
            <a:pPr marL="0" lvl="1"/>
            <a:r>
              <a:rPr lang="en-US" sz="2400" b="1" i="1" kern="0" dirty="0">
                <a:solidFill>
                  <a:srgbClr val="9BBB59">
                    <a:lumMod val="75000"/>
                  </a:srgbClr>
                </a:solidFill>
                <a:latin typeface="Calibri"/>
              </a:rPr>
              <a:t>Most prioritized</a:t>
            </a:r>
          </a:p>
        </p:txBody>
      </p:sp>
      <p:sp>
        <p:nvSpPr>
          <p:cNvPr id="36" name="Right Brace 35"/>
          <p:cNvSpPr/>
          <p:nvPr/>
        </p:nvSpPr>
        <p:spPr>
          <a:xfrm>
            <a:off x="4114800" y="2286000"/>
            <a:ext cx="457200" cy="21336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a:solidFill>
                <a:prstClr val="black"/>
              </a:solidFill>
              <a:latin typeface="Calibri"/>
            </a:endParaRPr>
          </a:p>
        </p:txBody>
      </p:sp>
      <p:cxnSp>
        <p:nvCxnSpPr>
          <p:cNvPr id="14" name="Straight Arrow Connector 13"/>
          <p:cNvCxnSpPr/>
          <p:nvPr/>
        </p:nvCxnSpPr>
        <p:spPr>
          <a:xfrm rot="5400000" flipH="1" flipV="1">
            <a:off x="1066800" y="3200400"/>
            <a:ext cx="2590800"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07437" y="1828807"/>
            <a:ext cx="1154763" cy="693217"/>
          </a:xfrm>
          <a:prstGeom prst="rect">
            <a:avLst/>
          </a:prstGeom>
          <a:noFill/>
        </p:spPr>
        <p:txBody>
          <a:bodyPr wrap="square" lIns="0" tIns="45702" rIns="0" bIns="45702" rtlCol="0">
            <a:spAutoFit/>
          </a:bodyPr>
          <a:lstStyle/>
          <a:p>
            <a:pPr algn="ctr">
              <a:lnSpc>
                <a:spcPct val="80000"/>
              </a:lnSpc>
            </a:pPr>
            <a:r>
              <a:rPr lang="en-US" sz="2400" i="1" dirty="0">
                <a:solidFill>
                  <a:prstClr val="black"/>
                </a:solidFill>
                <a:latin typeface="Calibri"/>
              </a:rPr>
              <a:t>higher</a:t>
            </a:r>
          </a:p>
          <a:p>
            <a:pPr algn="ctr">
              <a:lnSpc>
                <a:spcPct val="80000"/>
              </a:lnSpc>
            </a:pPr>
            <a:r>
              <a:rPr lang="en-US" sz="2400" i="1" dirty="0">
                <a:solidFill>
                  <a:prstClr val="black"/>
                </a:solidFill>
                <a:latin typeface="Calibri"/>
              </a:rPr>
              <a:t>priority</a:t>
            </a:r>
          </a:p>
        </p:txBody>
      </p:sp>
      <p:sp>
        <p:nvSpPr>
          <p:cNvPr id="20" name="Flowchart: Punched Tape 19"/>
          <p:cNvSpPr/>
          <p:nvPr/>
        </p:nvSpPr>
        <p:spPr>
          <a:xfrm>
            <a:off x="2852851" y="2298493"/>
            <a:ext cx="990600" cy="554149"/>
          </a:xfrm>
          <a:prstGeom prst="flowChartPunchedTape">
            <a:avLst/>
          </a:prstGeom>
          <a:ln/>
        </p:spPr>
        <p:style>
          <a:lnRef idx="2">
            <a:schemeClr val="accent5">
              <a:shade val="50000"/>
            </a:schemeClr>
          </a:lnRef>
          <a:fillRef idx="1">
            <a:schemeClr val="accent5"/>
          </a:fillRef>
          <a:effectRef idx="0">
            <a:schemeClr val="accent5"/>
          </a:effectRef>
          <a:fontRef idx="minor">
            <a:schemeClr val="lt1"/>
          </a:fontRef>
        </p:style>
        <p:txBody>
          <a:bodyPr lIns="0" tIns="45702" rIns="0" bIns="45702" rtlCol="0" anchor="ctr"/>
          <a:lstStyle/>
          <a:p>
            <a:pPr algn="ctr"/>
            <a:r>
              <a:rPr lang="en-US" sz="2000" dirty="0">
                <a:solidFill>
                  <a:prstClr val="white"/>
                </a:solidFill>
                <a:latin typeface="Calibri"/>
              </a:rPr>
              <a:t>thread</a:t>
            </a:r>
          </a:p>
        </p:txBody>
      </p:sp>
      <p:sp>
        <p:nvSpPr>
          <p:cNvPr id="21" name="Hexagon 20"/>
          <p:cNvSpPr/>
          <p:nvPr/>
        </p:nvSpPr>
        <p:spPr>
          <a:xfrm>
            <a:off x="2852851" y="3050119"/>
            <a:ext cx="990600" cy="554149"/>
          </a:xfrm>
          <a:prstGeom prst="hexagon">
            <a:avLst/>
          </a:prstGeom>
          <a:ln/>
        </p:spPr>
        <p:style>
          <a:lnRef idx="2">
            <a:schemeClr val="accent6">
              <a:shade val="50000"/>
            </a:schemeClr>
          </a:lnRef>
          <a:fillRef idx="1">
            <a:schemeClr val="accent6"/>
          </a:fillRef>
          <a:effectRef idx="0">
            <a:schemeClr val="accent6"/>
          </a:effectRef>
          <a:fontRef idx="minor">
            <a:schemeClr val="lt1"/>
          </a:fontRef>
        </p:style>
        <p:txBody>
          <a:bodyPr lIns="0" tIns="45702" rIns="0" bIns="45702" rtlCol="0" anchor="ctr"/>
          <a:lstStyle/>
          <a:p>
            <a:pPr algn="ctr"/>
            <a:r>
              <a:rPr lang="en-US" sz="2000" dirty="0">
                <a:solidFill>
                  <a:prstClr val="white"/>
                </a:solidFill>
                <a:latin typeface="Calibri"/>
              </a:rPr>
              <a:t>thread</a:t>
            </a:r>
          </a:p>
        </p:txBody>
      </p:sp>
      <p:sp>
        <p:nvSpPr>
          <p:cNvPr id="24" name="Parallelogram 23"/>
          <p:cNvSpPr/>
          <p:nvPr/>
        </p:nvSpPr>
        <p:spPr>
          <a:xfrm>
            <a:off x="2852851" y="3801744"/>
            <a:ext cx="990600" cy="554149"/>
          </a:xfrm>
          <a:prstGeom prst="parallelogram">
            <a:avLst/>
          </a:prstGeom>
          <a:ln/>
        </p:spPr>
        <p:style>
          <a:lnRef idx="2">
            <a:schemeClr val="accent4">
              <a:shade val="50000"/>
            </a:schemeClr>
          </a:lnRef>
          <a:fillRef idx="1">
            <a:schemeClr val="accent4"/>
          </a:fillRef>
          <a:effectRef idx="0">
            <a:schemeClr val="accent4"/>
          </a:effectRef>
          <a:fontRef idx="minor">
            <a:schemeClr val="lt1"/>
          </a:fontRef>
        </p:style>
        <p:txBody>
          <a:bodyPr lIns="0" tIns="45702" rIns="0" bIns="45702" rtlCol="0" anchor="ctr"/>
          <a:lstStyle/>
          <a:p>
            <a:pPr algn="ctr"/>
            <a:r>
              <a:rPr lang="en-US" sz="2000" dirty="0">
                <a:solidFill>
                  <a:prstClr val="white"/>
                </a:solidFill>
                <a:latin typeface="Calibri"/>
              </a:rPr>
              <a:t>thread</a:t>
            </a:r>
          </a:p>
        </p:txBody>
      </p:sp>
      <p:pic>
        <p:nvPicPr>
          <p:cNvPr id="1027" name="Picture 3" descr="C:\Users\yoonguk\AppData\Local\Microsoft\Windows\Temporary Internet Files\Content.IE5\TSI0AAT8\MC900441310[1].png"/>
          <p:cNvPicPr>
            <a:picLocks noChangeAspect="1" noChangeArrowheads="1"/>
          </p:cNvPicPr>
          <p:nvPr/>
        </p:nvPicPr>
        <p:blipFill>
          <a:blip r:embed="rId3" cstate="print"/>
          <a:srcRect/>
          <a:stretch>
            <a:fillRect/>
          </a:stretch>
        </p:blipFill>
        <p:spPr bwMode="auto">
          <a:xfrm>
            <a:off x="3429000" y="1981201"/>
            <a:ext cx="609600" cy="609600"/>
          </a:xfrm>
          <a:prstGeom prst="rect">
            <a:avLst/>
          </a:prstGeom>
          <a:noFill/>
        </p:spPr>
      </p:pic>
    </p:spTree>
    <p:extLst>
      <p:ext uri="{BB962C8B-B14F-4D97-AF65-F5344CB8AC3E}">
        <p14:creationId xmlns:p14="http://schemas.microsoft.com/office/powerpoint/2010/main" val="1638945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childTnLst>
                          </p:cTn>
                        </p:par>
                        <p:par>
                          <p:cTn id="9" fill="hold">
                            <p:stCondLst>
                              <p:cond delay="0"/>
                            </p:stCondLst>
                            <p:childTnLst>
                              <p:par>
                                <p:cTn id="10" presetID="42" presetClass="path" presetSubtype="0" accel="50000" decel="50000" fill="hold" grpId="0" nodeType="afterEffect">
                                  <p:stCondLst>
                                    <p:cond delay="0"/>
                                  </p:stCondLst>
                                  <p:childTnLst>
                                    <p:animMotion origin="layout" path="M 4.44444E-6 5.55112E-17 L 4.44444E-6 0.10972 " pathEditMode="relative" rAng="0" ptsTypes="AA">
                                      <p:cBhvr>
                                        <p:cTn id="11" dur="1000" fill="hold"/>
                                        <p:tgtEl>
                                          <p:spTgt spid="13"/>
                                        </p:tgtEl>
                                        <p:attrNameLst>
                                          <p:attrName>ppt_x</p:attrName>
                                          <p:attrName>ppt_y</p:attrName>
                                        </p:attrNameLst>
                                      </p:cBhvr>
                                      <p:rCtr x="0" y="55"/>
                                    </p:animMotion>
                                  </p:childTnLst>
                                </p:cTn>
                              </p:par>
                              <p:par>
                                <p:cTn id="12" presetID="42" presetClass="path" presetSubtype="0" accel="50000" decel="50000" fill="hold" grpId="0" nodeType="withEffect">
                                  <p:stCondLst>
                                    <p:cond delay="0"/>
                                  </p:stCondLst>
                                  <p:childTnLst>
                                    <p:animMotion origin="layout" path="M 4.44444E-6 -2.22222E-6 L 4.44444E-6 0.10949 " pathEditMode="relative" rAng="0" ptsTypes="AA">
                                      <p:cBhvr>
                                        <p:cTn id="13" dur="1000" fill="hold"/>
                                        <p:tgtEl>
                                          <p:spTgt spid="22"/>
                                        </p:tgtEl>
                                        <p:attrNameLst>
                                          <p:attrName>ppt_x</p:attrName>
                                          <p:attrName>ppt_y</p:attrName>
                                        </p:attrNameLst>
                                      </p:cBhvr>
                                      <p:rCtr x="0" y="55"/>
                                    </p:animMotion>
                                  </p:childTnLst>
                                </p:cTn>
                              </p:par>
                              <p:par>
                                <p:cTn id="14" presetID="58" presetClass="path" presetSubtype="0" accel="50000" decel="50000" fill="hold" grpId="0" nodeType="withEffect">
                                  <p:stCondLst>
                                    <p:cond delay="0"/>
                                  </p:stCondLst>
                                  <p:childTnLst>
                                    <p:animMotion origin="layout" path="M 4.44444E-6 -2.96296E-6 L 0.03993 -0.05879 C 0.04895 -0.07129 0.05399 -0.08958 0.05399 -0.10879 C 0.05399 -0.13078 0.04895 -0.14815 0.03993 -0.16065 L 4.44444E-6 -0.21921 " pathEditMode="relative" rAng="0" ptsTypes="FffFF">
                                      <p:cBhvr>
                                        <p:cTn id="15" dur="1000" fill="hold"/>
                                        <p:tgtEl>
                                          <p:spTgt spid="23"/>
                                        </p:tgtEl>
                                        <p:attrNameLst>
                                          <p:attrName>ppt_x</p:attrName>
                                          <p:attrName>ppt_y</p:attrName>
                                        </p:attrNameLst>
                                      </p:cBhvr>
                                      <p:rCtr x="27" y="-110"/>
                                    </p:animMotion>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1000"/>
                            </p:stCondLst>
                            <p:childTnLst>
                              <p:par>
                                <p:cTn id="22" presetID="1" presetClass="exit" presetSubtype="0" fill="hold" nodeType="afterEffect">
                                  <p:stCondLst>
                                    <p:cond delay="500"/>
                                  </p:stCondLst>
                                  <p:childTnLst>
                                    <p:set>
                                      <p:cBhvr>
                                        <p:cTn id="23" dur="1" fill="hold">
                                          <p:stCondLst>
                                            <p:cond delay="0"/>
                                          </p:stCondLst>
                                        </p:cTn>
                                        <p:tgtEl>
                                          <p:spTgt spid="1027"/>
                                        </p:tgtEl>
                                        <p:attrNameLst>
                                          <p:attrName>style.visibility</p:attrName>
                                        </p:attrNameLst>
                                      </p:cBhvr>
                                      <p:to>
                                        <p:strVal val="hidden"/>
                                      </p:to>
                                    </p:set>
                                  </p:childTnLst>
                                </p:cTn>
                              </p:par>
                              <p:par>
                                <p:cTn id="24" presetID="1" presetClass="exit" presetSubtype="0" fill="hold" grpId="2" nodeType="withEffect">
                                  <p:stCondLst>
                                    <p:cond delay="500"/>
                                  </p:stCondLst>
                                  <p:childTnLst>
                                    <p:set>
                                      <p:cBhvr>
                                        <p:cTn id="25" dur="1" fill="hold">
                                          <p:stCondLst>
                                            <p:cond delay="0"/>
                                          </p:stCondLst>
                                        </p:cTn>
                                        <p:tgtEl>
                                          <p:spTgt spid="34"/>
                                        </p:tgtEl>
                                        <p:attrNameLst>
                                          <p:attrName>style.visibility</p:attrName>
                                        </p:attrNameLst>
                                      </p:cBhvr>
                                      <p:to>
                                        <p:strVal val="hidden"/>
                                      </p:to>
                                    </p:set>
                                  </p:childTnLst>
                                </p:cTn>
                              </p:par>
                            </p:childTnLst>
                          </p:cTn>
                        </p:par>
                        <p:par>
                          <p:cTn id="26" fill="hold">
                            <p:stCondLst>
                              <p:cond delay="1500"/>
                            </p:stCondLst>
                            <p:childTnLst>
                              <p:par>
                                <p:cTn id="27" presetID="42" presetClass="path" presetSubtype="0" accel="50000" decel="50000" fill="hold" grpId="1" nodeType="afterEffect">
                                  <p:stCondLst>
                                    <p:cond delay="0"/>
                                  </p:stCondLst>
                                  <p:childTnLst>
                                    <p:animMotion origin="layout" path="M 4.44444E-6 0.10972 L 4.44444E-6 0.21921 " pathEditMode="relative" rAng="0" ptsTypes="AA">
                                      <p:cBhvr>
                                        <p:cTn id="28" dur="1000" fill="hold"/>
                                        <p:tgtEl>
                                          <p:spTgt spid="13"/>
                                        </p:tgtEl>
                                        <p:attrNameLst>
                                          <p:attrName>ppt_x</p:attrName>
                                          <p:attrName>ppt_y</p:attrName>
                                        </p:attrNameLst>
                                      </p:cBhvr>
                                      <p:rCtr x="0" y="55"/>
                                    </p:animMotion>
                                  </p:childTnLst>
                                </p:cTn>
                              </p:par>
                              <p:par>
                                <p:cTn id="29" presetID="58" presetClass="path" presetSubtype="0" accel="50000" decel="50000" fill="hold" grpId="1" nodeType="withEffect">
                                  <p:stCondLst>
                                    <p:cond delay="0"/>
                                  </p:stCondLst>
                                  <p:childTnLst>
                                    <p:animMotion origin="layout" path="M 4.44444E-6 0.10949 L 0.03993 0.0507 C 0.04895 0.03843 0.05399 0.02014 0.05399 0.0007 C 0.05399 -0.02129 0.04895 -0.03866 0.03993 -0.05092 L 4.44444E-6 -0.10972 " pathEditMode="relative" rAng="0" ptsTypes="FffFF">
                                      <p:cBhvr>
                                        <p:cTn id="30" dur="1000" fill="hold"/>
                                        <p:tgtEl>
                                          <p:spTgt spid="22"/>
                                        </p:tgtEl>
                                        <p:attrNameLst>
                                          <p:attrName>ppt_x</p:attrName>
                                          <p:attrName>ppt_y</p:attrName>
                                        </p:attrNameLst>
                                      </p:cBhvr>
                                      <p:rCtr x="27" y="-110"/>
                                    </p:animMotion>
                                  </p:childTnLst>
                                </p:cTn>
                              </p:par>
                              <p:par>
                                <p:cTn id="31" presetID="42" presetClass="path" presetSubtype="0" accel="50000" decel="50000" fill="hold" grpId="1" nodeType="withEffect">
                                  <p:stCondLst>
                                    <p:cond delay="0"/>
                                  </p:stCondLst>
                                  <p:childTnLst>
                                    <p:animMotion origin="layout" path="M 4.44444E-6 -0.21921 L 4.44444E-6 -0.10949 " pathEditMode="relative" rAng="0" ptsTypes="AA">
                                      <p:cBhvr>
                                        <p:cTn id="32" dur="1000" fill="hold"/>
                                        <p:tgtEl>
                                          <p:spTgt spid="23"/>
                                        </p:tgtEl>
                                        <p:attrNameLst>
                                          <p:attrName>ppt_x</p:attrName>
                                          <p:attrName>ppt_y</p:attrName>
                                        </p:attrNameLst>
                                      </p:cBhvr>
                                      <p:rCtr x="0" y="55"/>
                                    </p:animMotion>
                                  </p:childTnLst>
                                </p:cTn>
                              </p:par>
                            </p:childTnLst>
                          </p:cTn>
                        </p:par>
                        <p:par>
                          <p:cTn id="33" fill="hold">
                            <p:stCondLst>
                              <p:cond delay="2500"/>
                            </p:stCondLst>
                            <p:childTnLst>
                              <p:par>
                                <p:cTn id="34" presetID="1" presetClass="entr" presetSubtype="0" fill="hold" nodeType="afterEffect">
                                  <p:stCondLst>
                                    <p:cond delay="0"/>
                                  </p:stCondLst>
                                  <p:childTnLst>
                                    <p:set>
                                      <p:cBhvr>
                                        <p:cTn id="35" dur="1" fill="hold">
                                          <p:stCondLst>
                                            <p:cond delay="0"/>
                                          </p:stCondLst>
                                        </p:cTn>
                                        <p:tgtEl>
                                          <p:spTgt spid="1027"/>
                                        </p:tgtEl>
                                        <p:attrNameLst>
                                          <p:attrName>style.visibility</p:attrName>
                                        </p:attrNameLst>
                                      </p:cBhvr>
                                      <p:to>
                                        <p:strVal val="visible"/>
                                      </p:to>
                                    </p:set>
                                  </p:childTnLst>
                                </p:cTn>
                              </p:par>
                              <p:par>
                                <p:cTn id="36" presetID="1" presetClass="entr" presetSubtype="0" fill="hold" grpId="3"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par>
                          <p:cTn id="38" fill="hold">
                            <p:stCondLst>
                              <p:cond delay="2500"/>
                            </p:stCondLst>
                            <p:childTnLst>
                              <p:par>
                                <p:cTn id="39" presetID="1" presetClass="exit" presetSubtype="0" fill="hold" nodeType="afterEffect">
                                  <p:stCondLst>
                                    <p:cond delay="500"/>
                                  </p:stCondLst>
                                  <p:childTnLst>
                                    <p:set>
                                      <p:cBhvr>
                                        <p:cTn id="40" dur="1" fill="hold">
                                          <p:stCondLst>
                                            <p:cond delay="0"/>
                                          </p:stCondLst>
                                        </p:cTn>
                                        <p:tgtEl>
                                          <p:spTgt spid="1027"/>
                                        </p:tgtEl>
                                        <p:attrNameLst>
                                          <p:attrName>style.visibility</p:attrName>
                                        </p:attrNameLst>
                                      </p:cBhvr>
                                      <p:to>
                                        <p:strVal val="hidden"/>
                                      </p:to>
                                    </p:set>
                                  </p:childTnLst>
                                </p:cTn>
                              </p:par>
                              <p:par>
                                <p:cTn id="41" presetID="1" presetClass="exit" presetSubtype="0" fill="hold" grpId="4" nodeType="withEffect">
                                  <p:stCondLst>
                                    <p:cond delay="500"/>
                                  </p:stCondLst>
                                  <p:childTnLst>
                                    <p:set>
                                      <p:cBhvr>
                                        <p:cTn id="42" dur="1" fill="hold">
                                          <p:stCondLst>
                                            <p:cond delay="0"/>
                                          </p:stCondLst>
                                        </p:cTn>
                                        <p:tgtEl>
                                          <p:spTgt spid="34"/>
                                        </p:tgtEl>
                                        <p:attrNameLst>
                                          <p:attrName>style.visibility</p:attrName>
                                        </p:attrNameLst>
                                      </p:cBhvr>
                                      <p:to>
                                        <p:strVal val="hidden"/>
                                      </p:to>
                                    </p:set>
                                  </p:childTnLst>
                                </p:cTn>
                              </p:par>
                            </p:childTnLst>
                          </p:cTn>
                        </p:par>
                        <p:par>
                          <p:cTn id="43" fill="hold">
                            <p:stCondLst>
                              <p:cond delay="3000"/>
                            </p:stCondLst>
                            <p:childTnLst>
                              <p:par>
                                <p:cTn id="44" presetID="58" presetClass="path" presetSubtype="0" accel="50000" decel="50000" fill="hold" grpId="2" nodeType="afterEffect">
                                  <p:stCondLst>
                                    <p:cond delay="0"/>
                                  </p:stCondLst>
                                  <p:childTnLst>
                                    <p:animMotion origin="layout" path="M 2.22222E-6 0.21898 L 0.03993 0.16019 C 0.04896 0.14792 0.05399 0.12963 0.05399 0.11065 C 0.05399 0.08843 0.04896 0.07107 0.03993 0.05857 L 2.22222E-6 -0.00023 " pathEditMode="relative" rAng="0" ptsTypes="FffFF">
                                      <p:cBhvr>
                                        <p:cTn id="45" dur="1000" fill="hold"/>
                                        <p:tgtEl>
                                          <p:spTgt spid="13"/>
                                        </p:tgtEl>
                                        <p:attrNameLst>
                                          <p:attrName>ppt_x</p:attrName>
                                          <p:attrName>ppt_y</p:attrName>
                                        </p:attrNameLst>
                                      </p:cBhvr>
                                      <p:rCtr x="27" y="-110"/>
                                    </p:animMotion>
                                  </p:childTnLst>
                                </p:cTn>
                              </p:par>
                              <p:par>
                                <p:cTn id="46" presetID="42" presetClass="path" presetSubtype="0" accel="50000" decel="50000" fill="hold" grpId="2" nodeType="withEffect">
                                  <p:stCondLst>
                                    <p:cond delay="0"/>
                                  </p:stCondLst>
                                  <p:childTnLst>
                                    <p:animMotion origin="layout" path="M 2.22222E-6 -0.10949 L 2.22222E-6 0.00023 " pathEditMode="relative" rAng="0" ptsTypes="AA">
                                      <p:cBhvr>
                                        <p:cTn id="47" dur="1000" fill="hold"/>
                                        <p:tgtEl>
                                          <p:spTgt spid="22"/>
                                        </p:tgtEl>
                                        <p:attrNameLst>
                                          <p:attrName>ppt_x</p:attrName>
                                          <p:attrName>ppt_y</p:attrName>
                                        </p:attrNameLst>
                                      </p:cBhvr>
                                      <p:rCtr x="0" y="55"/>
                                    </p:animMotion>
                                  </p:childTnLst>
                                </p:cTn>
                              </p:par>
                              <p:par>
                                <p:cTn id="48" presetID="42" presetClass="path" presetSubtype="0" accel="50000" decel="50000" fill="hold" grpId="2" nodeType="withEffect">
                                  <p:stCondLst>
                                    <p:cond delay="0"/>
                                  </p:stCondLst>
                                  <p:childTnLst>
                                    <p:animMotion origin="layout" path="M 2.22222E-6 -0.10949 L 2.22222E-6 -0.00023 " pathEditMode="relative" rAng="0" ptsTypes="AA">
                                      <p:cBhvr>
                                        <p:cTn id="49" dur="1000" fill="hold"/>
                                        <p:tgtEl>
                                          <p:spTgt spid="23"/>
                                        </p:tgtEl>
                                        <p:attrNameLst>
                                          <p:attrName>ppt_x</p:attrName>
                                          <p:attrName>ppt_y</p:attrName>
                                        </p:attrNameLst>
                                      </p:cBhvr>
                                      <p:rCtr x="0" y="55"/>
                                    </p:animMotion>
                                  </p:childTnLst>
                                </p:cTn>
                              </p:par>
                            </p:childTnLst>
                          </p:cTn>
                        </p:par>
                        <p:par>
                          <p:cTn id="50" fill="hold">
                            <p:stCondLst>
                              <p:cond delay="4000"/>
                            </p:stCondLst>
                            <p:childTnLst>
                              <p:par>
                                <p:cTn id="51" presetID="1" presetClass="entr" presetSubtype="0" fill="hold" nodeType="afterEffect">
                                  <p:stCondLst>
                                    <p:cond delay="0"/>
                                  </p:stCondLst>
                                  <p:childTnLst>
                                    <p:set>
                                      <p:cBhvr>
                                        <p:cTn id="52" dur="1" fill="hold">
                                          <p:stCondLst>
                                            <p:cond delay="0"/>
                                          </p:stCondLst>
                                        </p:cTn>
                                        <p:tgtEl>
                                          <p:spTgt spid="1027"/>
                                        </p:tgtEl>
                                        <p:attrNameLst>
                                          <p:attrName>style.visibility</p:attrName>
                                        </p:attrNameLst>
                                      </p:cBhvr>
                                      <p:to>
                                        <p:strVal val="visible"/>
                                      </p:to>
                                    </p:set>
                                  </p:childTnLst>
                                </p:cTn>
                              </p:par>
                              <p:par>
                                <p:cTn id="53" presetID="1" presetClass="entr" presetSubtype="0" fill="hold" grpId="5"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3" nodeType="clickEffect">
                                  <p:stCondLst>
                                    <p:cond delay="0"/>
                                  </p:stCondLst>
                                  <p:childTnLst>
                                    <p:set>
                                      <p:cBhvr>
                                        <p:cTn id="68" dur="1" fill="hold">
                                          <p:stCondLst>
                                            <p:cond delay="0"/>
                                          </p:stCondLst>
                                        </p:cTn>
                                        <p:tgtEl>
                                          <p:spTgt spid="13"/>
                                        </p:tgtEl>
                                        <p:attrNameLst>
                                          <p:attrName>style.visibility</p:attrName>
                                        </p:attrNameLst>
                                      </p:cBhvr>
                                      <p:to>
                                        <p:strVal val="hidden"/>
                                      </p:to>
                                    </p:set>
                                  </p:childTnLst>
                                </p:cTn>
                              </p:par>
                              <p:par>
                                <p:cTn id="69" presetID="1" presetClass="exit" presetSubtype="0" fill="hold" grpId="3" nodeType="withEffect">
                                  <p:stCondLst>
                                    <p:cond delay="0"/>
                                  </p:stCondLst>
                                  <p:childTnLst>
                                    <p:set>
                                      <p:cBhvr>
                                        <p:cTn id="70" dur="1" fill="hold">
                                          <p:stCondLst>
                                            <p:cond delay="0"/>
                                          </p:stCondLst>
                                        </p:cTn>
                                        <p:tgtEl>
                                          <p:spTgt spid="22"/>
                                        </p:tgtEl>
                                        <p:attrNameLst>
                                          <p:attrName>style.visibility</p:attrName>
                                        </p:attrNameLst>
                                      </p:cBhvr>
                                      <p:to>
                                        <p:strVal val="hidden"/>
                                      </p:to>
                                    </p:set>
                                  </p:childTnLst>
                                </p:cTn>
                              </p:par>
                              <p:par>
                                <p:cTn id="71" presetID="1" presetClass="exit" presetSubtype="0" fill="hold" grpId="3" nodeType="withEffect">
                                  <p:stCondLst>
                                    <p:cond delay="0"/>
                                  </p:stCondLst>
                                  <p:childTnLst>
                                    <p:set>
                                      <p:cBhvr>
                                        <p:cTn id="72" dur="1" fill="hold">
                                          <p:stCondLst>
                                            <p:cond delay="0"/>
                                          </p:stCondLst>
                                        </p:cTn>
                                        <p:tgtEl>
                                          <p:spTgt spid="23"/>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P spid="22" grpId="0" animBg="1"/>
      <p:bldP spid="22" grpId="1" animBg="1"/>
      <p:bldP spid="22" grpId="2" animBg="1"/>
      <p:bldP spid="22" grpId="3" animBg="1"/>
      <p:bldP spid="23" grpId="0" animBg="1"/>
      <p:bldP spid="23" grpId="1" animBg="1"/>
      <p:bldP spid="23" grpId="2" animBg="1"/>
      <p:bldP spid="23" grpId="3" animBg="1"/>
      <p:bldP spid="29" grpId="0"/>
      <p:bldP spid="34" grpId="0"/>
      <p:bldP spid="34" grpId="1"/>
      <p:bldP spid="34" grpId="2"/>
      <p:bldP spid="34" grpId="3"/>
      <p:bldP spid="34" grpId="4"/>
      <p:bldP spid="34" grpId="5"/>
      <p:bldP spid="36" grpId="0" animBg="1"/>
      <p:bldP spid="20" grpId="0" animBg="1"/>
      <p:bldP spid="21"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extLst>
              <p:ext uri="{D42A27DB-BD31-4B8C-83A1-F6EECF244321}">
                <p14:modId xmlns:p14="http://schemas.microsoft.com/office/powerpoint/2010/main" val="3497832891"/>
              </p:ext>
            </p:extLst>
          </p:nvPr>
        </p:nvGraphicFramePr>
        <p:xfrm>
          <a:off x="4724400" y="3352801"/>
          <a:ext cx="3962400" cy="1981200"/>
        </p:xfrm>
        <a:graphic>
          <a:graphicData uri="http://schemas.openxmlformats.org/drawingml/2006/chart">
            <c:chart xmlns:c="http://schemas.openxmlformats.org/drawingml/2006/chart" xmlns:r="http://schemas.openxmlformats.org/officeDocument/2006/relationships" r:id="rId3"/>
          </a:graphicData>
        </a:graphic>
      </p:graphicFrame>
      <p:sp>
        <p:nvSpPr>
          <p:cNvPr id="29" name="Rounded Rectangle 28"/>
          <p:cNvSpPr/>
          <p:nvPr/>
        </p:nvSpPr>
        <p:spPr>
          <a:xfrm>
            <a:off x="5580621" y="3479409"/>
            <a:ext cx="1342296" cy="1487658"/>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dirty="0" smtClean="0"/>
              <a:t>Case Study: A Tale of Two Threads</a:t>
            </a:r>
            <a:endParaRPr lang="en-US" dirty="0"/>
          </a:p>
        </p:txBody>
      </p:sp>
      <p:sp>
        <p:nvSpPr>
          <p:cNvPr id="3" name="Content Placeholder 2"/>
          <p:cNvSpPr>
            <a:spLocks noGrp="1"/>
          </p:cNvSpPr>
          <p:nvPr>
            <p:ph idx="1"/>
          </p:nvPr>
        </p:nvSpPr>
        <p:spPr>
          <a:xfrm>
            <a:off x="457200" y="1066801"/>
            <a:ext cx="8229600" cy="1752600"/>
          </a:xfrm>
        </p:spPr>
        <p:txBody>
          <a:bodyPr>
            <a:noAutofit/>
          </a:bodyPr>
          <a:lstStyle/>
          <a:p>
            <a:pPr>
              <a:buNone/>
            </a:pPr>
            <a:r>
              <a:rPr lang="en-US" b="1" dirty="0" smtClean="0"/>
              <a:t>Case Study:</a:t>
            </a:r>
            <a:r>
              <a:rPr lang="en-US" dirty="0" smtClean="0"/>
              <a:t> Two intensive threads contending</a:t>
            </a:r>
          </a:p>
          <a:p>
            <a:pPr marL="342761" lvl="1" indent="-342761">
              <a:buFont typeface="+mj-lt"/>
              <a:buAutoNum type="arabicPeriod"/>
            </a:pPr>
            <a:r>
              <a:rPr lang="en-US" b="1" i="1" dirty="0" smtClean="0">
                <a:solidFill>
                  <a:srgbClr val="006600"/>
                </a:solidFill>
              </a:rPr>
              <a:t>random-access</a:t>
            </a:r>
            <a:endParaRPr lang="en-US" dirty="0" smtClean="0">
              <a:solidFill>
                <a:srgbClr val="006600"/>
              </a:solidFill>
            </a:endParaRPr>
          </a:p>
          <a:p>
            <a:pPr marL="342761" lvl="1" indent="-342761">
              <a:buFont typeface="+mj-lt"/>
              <a:buAutoNum type="arabicPeriod"/>
            </a:pPr>
            <a:r>
              <a:rPr lang="en-US" b="1" i="1" dirty="0" smtClean="0">
                <a:solidFill>
                  <a:srgbClr val="FF0000"/>
                </a:solidFill>
              </a:rPr>
              <a:t>streaming</a:t>
            </a:r>
          </a:p>
          <a:p>
            <a:pPr marL="799772" lvl="1" indent="-342761">
              <a:buFont typeface="+mj-lt"/>
              <a:buAutoNum type="arabicPeriod"/>
            </a:pPr>
            <a:endParaRPr lang="en-US" sz="16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17</a:t>
            </a:fld>
            <a:endParaRPr lang="en-US" dirty="0">
              <a:solidFill>
                <a:prstClr val="black">
                  <a:tint val="75000"/>
                </a:prstClr>
              </a:solidFill>
              <a:latin typeface="Calibri"/>
            </a:endParaRPr>
          </a:p>
        </p:txBody>
      </p:sp>
      <p:sp>
        <p:nvSpPr>
          <p:cNvPr id="82" name="TextBox 81"/>
          <p:cNvSpPr txBox="1"/>
          <p:nvPr/>
        </p:nvSpPr>
        <p:spPr>
          <a:xfrm>
            <a:off x="838200" y="2971800"/>
            <a:ext cx="3657600" cy="40011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91402" tIns="0" rIns="91402" bIns="0" rtlCol="0">
            <a:spAutoFit/>
          </a:bodyPr>
          <a:lstStyle/>
          <a:p>
            <a:pPr algn="ctr"/>
            <a:r>
              <a:rPr lang="en-US" sz="2600" dirty="0">
                <a:solidFill>
                  <a:prstClr val="black"/>
                </a:solidFill>
                <a:latin typeface="Calibri"/>
              </a:rPr>
              <a:t>Prioritize </a:t>
            </a:r>
            <a:r>
              <a:rPr lang="en-US" sz="2600" b="1" i="1" dirty="0">
                <a:solidFill>
                  <a:srgbClr val="006600"/>
                </a:solidFill>
                <a:latin typeface="Calibri"/>
              </a:rPr>
              <a:t>random-access</a:t>
            </a:r>
            <a:endParaRPr lang="en-US" sz="2600" i="1" dirty="0">
              <a:solidFill>
                <a:srgbClr val="006600"/>
              </a:solidFill>
              <a:latin typeface="Calibri"/>
            </a:endParaRPr>
          </a:p>
        </p:txBody>
      </p:sp>
      <p:sp>
        <p:nvSpPr>
          <p:cNvPr id="83" name="TextBox 82"/>
          <p:cNvSpPr txBox="1"/>
          <p:nvPr/>
        </p:nvSpPr>
        <p:spPr>
          <a:xfrm>
            <a:off x="5524500" y="2971800"/>
            <a:ext cx="2971800" cy="40011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91402" tIns="0" rIns="91402" bIns="0" rtlCol="0">
            <a:spAutoFit/>
          </a:bodyPr>
          <a:lstStyle/>
          <a:p>
            <a:pPr algn="ctr"/>
            <a:r>
              <a:rPr lang="en-US" sz="2600" dirty="0">
                <a:solidFill>
                  <a:prstClr val="black"/>
                </a:solidFill>
                <a:latin typeface="Calibri"/>
              </a:rPr>
              <a:t>Prioritize </a:t>
            </a:r>
            <a:r>
              <a:rPr lang="en-US" sz="2600" b="1" i="1" dirty="0">
                <a:solidFill>
                  <a:srgbClr val="FF0000"/>
                </a:solidFill>
                <a:latin typeface="Calibri"/>
              </a:rPr>
              <a:t>streaming</a:t>
            </a:r>
            <a:endParaRPr lang="en-US" sz="2600" i="1" dirty="0">
              <a:solidFill>
                <a:srgbClr val="FF0000"/>
              </a:solidFill>
              <a:latin typeface="Calibri"/>
            </a:endParaRPr>
          </a:p>
        </p:txBody>
      </p:sp>
      <p:sp>
        <p:nvSpPr>
          <p:cNvPr id="87" name="TextBox 86"/>
          <p:cNvSpPr txBox="1"/>
          <p:nvPr/>
        </p:nvSpPr>
        <p:spPr>
          <a:xfrm>
            <a:off x="533400" y="5558137"/>
            <a:ext cx="8153400" cy="480058"/>
          </a:xfrm>
          <a:prstGeom prst="rect">
            <a:avLst/>
          </a:prstGeom>
          <a:noFill/>
        </p:spPr>
        <p:txBody>
          <a:bodyPr wrap="square" lIns="91402" tIns="45702" rIns="91402" bIns="45702" rtlCol="0">
            <a:spAutoFit/>
          </a:bodyPr>
          <a:lstStyle/>
          <a:p>
            <a:pPr algn="ctr">
              <a:lnSpc>
                <a:spcPct val="80000"/>
              </a:lnSpc>
            </a:pPr>
            <a:r>
              <a:rPr lang="en-US" sz="3000" b="1" i="1" dirty="0">
                <a:solidFill>
                  <a:srgbClr val="006633"/>
                </a:solidFill>
                <a:latin typeface="Calibri"/>
                <a:cs typeface="Times New Roman" pitchFamily="18" charset="0"/>
              </a:rPr>
              <a:t>random-access</a:t>
            </a:r>
            <a:r>
              <a:rPr lang="en-US" sz="3000" i="1" dirty="0">
                <a:solidFill>
                  <a:srgbClr val="006633"/>
                </a:solidFill>
                <a:latin typeface="Calibri"/>
                <a:cs typeface="Times New Roman" pitchFamily="18" charset="0"/>
              </a:rPr>
              <a:t> </a:t>
            </a:r>
            <a:r>
              <a:rPr lang="en-US" sz="3000" dirty="0">
                <a:solidFill>
                  <a:prstClr val="black"/>
                </a:solidFill>
                <a:latin typeface="Calibri"/>
                <a:cs typeface="Times New Roman" pitchFamily="18" charset="0"/>
              </a:rPr>
              <a:t>thread is more easily slowed down</a:t>
            </a:r>
          </a:p>
        </p:txBody>
      </p:sp>
      <p:graphicFrame>
        <p:nvGraphicFramePr>
          <p:cNvPr id="21" name="Chart 20"/>
          <p:cNvGraphicFramePr/>
          <p:nvPr/>
        </p:nvGraphicFramePr>
        <p:xfrm>
          <a:off x="381000" y="3352801"/>
          <a:ext cx="3962400" cy="19812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p:cNvSpPr txBox="1"/>
          <p:nvPr/>
        </p:nvSpPr>
        <p:spPr>
          <a:xfrm>
            <a:off x="3286752" y="3866207"/>
            <a:ext cx="370848" cy="400105"/>
          </a:xfrm>
          <a:prstGeom prst="rect">
            <a:avLst/>
          </a:prstGeom>
          <a:noFill/>
        </p:spPr>
        <p:txBody>
          <a:bodyPr wrap="square" lIns="0" tIns="45702" rIns="0" bIns="45702" rtlCol="0" anchor="ctr">
            <a:spAutoFit/>
          </a:bodyPr>
          <a:lstStyle/>
          <a:p>
            <a:pPr algn="ctr">
              <a:lnSpc>
                <a:spcPct val="80000"/>
              </a:lnSpc>
            </a:pPr>
            <a:r>
              <a:rPr lang="en-US" sz="2400" b="1" dirty="0">
                <a:solidFill>
                  <a:srgbClr val="FF0000"/>
                </a:solidFill>
                <a:latin typeface="Calibri"/>
                <a:cs typeface="Times New Roman" pitchFamily="18" charset="0"/>
              </a:rPr>
              <a:t>7x</a:t>
            </a:r>
          </a:p>
        </p:txBody>
      </p:sp>
      <p:sp>
        <p:nvSpPr>
          <p:cNvPr id="25" name="TextBox 24"/>
          <p:cNvSpPr txBox="1"/>
          <p:nvPr/>
        </p:nvSpPr>
        <p:spPr>
          <a:xfrm>
            <a:off x="1295400" y="4261608"/>
            <a:ext cx="1268218" cy="623967"/>
          </a:xfrm>
          <a:prstGeom prst="rect">
            <a:avLst/>
          </a:prstGeom>
          <a:noFill/>
        </p:spPr>
        <p:txBody>
          <a:bodyPr wrap="square" lIns="91402" tIns="45702" rIns="91402" bIns="45702" rtlCol="0">
            <a:spAutoFit/>
          </a:bodyPr>
          <a:lstStyle/>
          <a:p>
            <a:pPr algn="ctr">
              <a:lnSpc>
                <a:spcPct val="80000"/>
              </a:lnSpc>
            </a:pPr>
            <a:r>
              <a:rPr lang="en-US" dirty="0" smtClean="0">
                <a:solidFill>
                  <a:srgbClr val="FF0000"/>
                </a:solidFill>
                <a:latin typeface="Calibri"/>
              </a:rPr>
              <a:t>prioritized</a:t>
            </a:r>
          </a:p>
          <a:p>
            <a:pPr algn="ctr">
              <a:lnSpc>
                <a:spcPct val="80000"/>
              </a:lnSpc>
            </a:pPr>
            <a:r>
              <a:rPr lang="en-US" sz="2400" b="1" dirty="0">
                <a:solidFill>
                  <a:srgbClr val="FF0000"/>
                </a:solidFill>
                <a:latin typeface="Calibri"/>
              </a:rPr>
              <a:t>1x</a:t>
            </a:r>
          </a:p>
        </p:txBody>
      </p:sp>
      <p:sp>
        <p:nvSpPr>
          <p:cNvPr id="26" name="TextBox 25"/>
          <p:cNvSpPr txBox="1"/>
          <p:nvPr/>
        </p:nvSpPr>
        <p:spPr>
          <a:xfrm>
            <a:off x="5962650" y="3511223"/>
            <a:ext cx="634992" cy="398906"/>
          </a:xfrm>
          <a:prstGeom prst="rect">
            <a:avLst/>
          </a:prstGeom>
          <a:noFill/>
        </p:spPr>
        <p:txBody>
          <a:bodyPr wrap="square" lIns="0" tIns="45702" rIns="0" bIns="45702" rtlCol="0" anchor="ctr">
            <a:spAutoFit/>
          </a:bodyPr>
          <a:lstStyle/>
          <a:p>
            <a:pPr algn="ctr">
              <a:lnSpc>
                <a:spcPct val="80000"/>
              </a:lnSpc>
            </a:pPr>
            <a:r>
              <a:rPr lang="en-US" sz="2400" b="1" dirty="0">
                <a:solidFill>
                  <a:srgbClr val="FF0000"/>
                </a:solidFill>
                <a:latin typeface="Calibri"/>
                <a:cs typeface="Times New Roman" pitchFamily="18" charset="0"/>
              </a:rPr>
              <a:t>11x</a:t>
            </a:r>
          </a:p>
        </p:txBody>
      </p:sp>
      <p:sp>
        <p:nvSpPr>
          <p:cNvPr id="27" name="TextBox 26"/>
          <p:cNvSpPr txBox="1"/>
          <p:nvPr/>
        </p:nvSpPr>
        <p:spPr>
          <a:xfrm>
            <a:off x="7189982" y="4261608"/>
            <a:ext cx="1268218" cy="623967"/>
          </a:xfrm>
          <a:prstGeom prst="rect">
            <a:avLst/>
          </a:prstGeom>
          <a:noFill/>
        </p:spPr>
        <p:txBody>
          <a:bodyPr wrap="square" lIns="91402" tIns="45702" rIns="91402" bIns="45702" rtlCol="0">
            <a:spAutoFit/>
          </a:bodyPr>
          <a:lstStyle/>
          <a:p>
            <a:pPr algn="ctr">
              <a:lnSpc>
                <a:spcPct val="80000"/>
              </a:lnSpc>
            </a:pPr>
            <a:r>
              <a:rPr lang="en-US" dirty="0" smtClean="0">
                <a:solidFill>
                  <a:srgbClr val="FF0000"/>
                </a:solidFill>
                <a:latin typeface="Calibri"/>
              </a:rPr>
              <a:t>prioritized</a:t>
            </a:r>
          </a:p>
          <a:p>
            <a:pPr algn="ctr">
              <a:lnSpc>
                <a:spcPct val="80000"/>
              </a:lnSpc>
            </a:pPr>
            <a:r>
              <a:rPr lang="en-US" sz="2400" b="1" dirty="0">
                <a:solidFill>
                  <a:srgbClr val="FF0000"/>
                </a:solidFill>
                <a:latin typeface="Calibri"/>
              </a:rPr>
              <a:t>1x</a:t>
            </a:r>
          </a:p>
        </p:txBody>
      </p:sp>
      <p:cxnSp>
        <p:nvCxnSpPr>
          <p:cNvPr id="28" name="Curved Connector 27"/>
          <p:cNvCxnSpPr>
            <a:stCxn id="24" idx="3"/>
            <a:endCxn id="26" idx="1"/>
          </p:cNvCxnSpPr>
          <p:nvPr/>
        </p:nvCxnSpPr>
        <p:spPr>
          <a:xfrm flipV="1">
            <a:off x="3657600" y="3710676"/>
            <a:ext cx="2305050" cy="355584"/>
          </a:xfrm>
          <a:prstGeom prst="curvedConnector3">
            <a:avLst>
              <a:gd name="adj1" fmla="val 50000"/>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04261" y="1953874"/>
            <a:ext cx="5410200" cy="523184"/>
          </a:xfrm>
          <a:prstGeom prst="rect">
            <a:avLst/>
          </a:prstGeom>
          <a:noFill/>
        </p:spPr>
        <p:txBody>
          <a:bodyPr wrap="square" lIns="91402" tIns="45702" rIns="91402" bIns="45702" rtlCol="0">
            <a:spAutoFit/>
          </a:bodyPr>
          <a:lstStyle/>
          <a:p>
            <a:r>
              <a:rPr lang="en-US" sz="2800" b="1" i="1" dirty="0">
                <a:solidFill>
                  <a:prstClr val="black"/>
                </a:solidFill>
                <a:latin typeface="Calibri"/>
              </a:rPr>
              <a:t>Which is slowed down more easily?</a:t>
            </a:r>
          </a:p>
        </p:txBody>
      </p:sp>
      <p:sp>
        <p:nvSpPr>
          <p:cNvPr id="19" name="Right Brace 18"/>
          <p:cNvSpPr/>
          <p:nvPr/>
        </p:nvSpPr>
        <p:spPr>
          <a:xfrm>
            <a:off x="3246120" y="1828800"/>
            <a:ext cx="381000" cy="7620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a:solidFill>
                <a:prstClr val="black"/>
              </a:solidFill>
              <a:latin typeface="Calibri"/>
            </a:endParaRPr>
          </a:p>
        </p:txBody>
      </p:sp>
    </p:spTree>
    <p:extLst>
      <p:ext uri="{BB962C8B-B14F-4D97-AF65-F5344CB8AC3E}">
        <p14:creationId xmlns:p14="http://schemas.microsoft.com/office/powerpoint/2010/main" val="3868699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9" grpId="0" animBg="1"/>
      <p:bldP spid="82" grpId="0"/>
      <p:bldP spid="83" grpId="0"/>
      <p:bldP spid="87" grpId="0"/>
      <p:bldGraphic spid="21" grpId="0">
        <p:bldAsOne/>
      </p:bldGraphic>
      <p:bldP spid="24" grpId="0"/>
      <p:bldP spid="25" grpId="0"/>
      <p:bldP spid="26" grpId="0"/>
      <p:bldP spid="27" grpId="0"/>
      <p:bldP spid="18" grpId="0"/>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1371600" y="2739529"/>
            <a:ext cx="5867400" cy="1295400"/>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grpSp>
        <p:nvGrpSpPr>
          <p:cNvPr id="3" name="Group 114"/>
          <p:cNvGrpSpPr/>
          <p:nvPr/>
        </p:nvGrpSpPr>
        <p:grpSpPr>
          <a:xfrm>
            <a:off x="2971800" y="2891136"/>
            <a:ext cx="1219200" cy="762000"/>
            <a:chOff x="2514600" y="3657600"/>
            <a:chExt cx="1219200" cy="762000"/>
          </a:xfrm>
        </p:grpSpPr>
        <p:sp>
          <p:nvSpPr>
            <p:cNvPr id="63" name="Rectangle 62"/>
            <p:cNvSpPr/>
            <p:nvPr/>
          </p:nvSpPr>
          <p:spPr>
            <a:xfrm>
              <a:off x="2514600" y="3657600"/>
              <a:ext cx="1219200" cy="762000"/>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cxnSp>
          <p:nvCxnSpPr>
            <p:cNvPr id="83" name="Straight Connector 82"/>
            <p:cNvCxnSpPr/>
            <p:nvPr/>
          </p:nvCxnSpPr>
          <p:spPr>
            <a:xfrm>
              <a:off x="2514600" y="38100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514600" y="39624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514600" y="41148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514600" y="4265612"/>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5" name="Group 113"/>
          <p:cNvGrpSpPr/>
          <p:nvPr/>
        </p:nvGrpSpPr>
        <p:grpSpPr>
          <a:xfrm>
            <a:off x="4419601" y="2891136"/>
            <a:ext cx="1219200" cy="762000"/>
            <a:chOff x="3962400" y="3657600"/>
            <a:chExt cx="1219200" cy="762000"/>
          </a:xfrm>
        </p:grpSpPr>
        <p:sp>
          <p:nvSpPr>
            <p:cNvPr id="98" name="Rectangle 97"/>
            <p:cNvSpPr/>
            <p:nvPr/>
          </p:nvSpPr>
          <p:spPr>
            <a:xfrm>
              <a:off x="3962400" y="3657600"/>
              <a:ext cx="1219200" cy="762000"/>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cxnSp>
          <p:nvCxnSpPr>
            <p:cNvPr id="99" name="Straight Connector 98"/>
            <p:cNvCxnSpPr/>
            <p:nvPr/>
          </p:nvCxnSpPr>
          <p:spPr>
            <a:xfrm>
              <a:off x="3962400" y="38100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962400" y="39624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3962400" y="41148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962400" y="4265612"/>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6" name="Group 112"/>
          <p:cNvGrpSpPr/>
          <p:nvPr/>
        </p:nvGrpSpPr>
        <p:grpSpPr>
          <a:xfrm>
            <a:off x="5867400" y="2891136"/>
            <a:ext cx="1219200" cy="762000"/>
            <a:chOff x="5410200" y="3657600"/>
            <a:chExt cx="1219200" cy="762000"/>
          </a:xfrm>
        </p:grpSpPr>
        <p:sp>
          <p:nvSpPr>
            <p:cNvPr id="103" name="Rectangle 102"/>
            <p:cNvSpPr/>
            <p:nvPr/>
          </p:nvSpPr>
          <p:spPr>
            <a:xfrm>
              <a:off x="5410200" y="3657600"/>
              <a:ext cx="1219200" cy="762000"/>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cxnSp>
          <p:nvCxnSpPr>
            <p:cNvPr id="104" name="Straight Connector 103"/>
            <p:cNvCxnSpPr/>
            <p:nvPr/>
          </p:nvCxnSpPr>
          <p:spPr>
            <a:xfrm>
              <a:off x="5410200" y="38100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410200" y="39624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410200" y="41148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410200" y="4265612"/>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7" name="Group 115"/>
          <p:cNvGrpSpPr/>
          <p:nvPr/>
        </p:nvGrpSpPr>
        <p:grpSpPr>
          <a:xfrm>
            <a:off x="1524000" y="2891136"/>
            <a:ext cx="1219200" cy="762000"/>
            <a:chOff x="1066800" y="3657600"/>
            <a:chExt cx="1219200" cy="762000"/>
          </a:xfrm>
        </p:grpSpPr>
        <p:sp>
          <p:nvSpPr>
            <p:cNvPr id="108" name="Rectangle 107"/>
            <p:cNvSpPr/>
            <p:nvPr/>
          </p:nvSpPr>
          <p:spPr>
            <a:xfrm>
              <a:off x="1066800" y="3657600"/>
              <a:ext cx="1219200" cy="762000"/>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cxnSp>
          <p:nvCxnSpPr>
            <p:cNvPr id="109" name="Straight Connector 108"/>
            <p:cNvCxnSpPr/>
            <p:nvPr/>
          </p:nvCxnSpPr>
          <p:spPr>
            <a:xfrm>
              <a:off x="1066800" y="38100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066800" y="39624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066800" y="41148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066800" y="4265612"/>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Why are Threads Different?</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18</a:t>
            </a:fld>
            <a:endParaRPr lang="en-US" dirty="0">
              <a:solidFill>
                <a:prstClr val="black">
                  <a:tint val="75000"/>
                </a:prstClr>
              </a:solidFill>
              <a:latin typeface="Calibri"/>
            </a:endParaRPr>
          </a:p>
        </p:txBody>
      </p:sp>
      <p:sp>
        <p:nvSpPr>
          <p:cNvPr id="9" name="Random-access"/>
          <p:cNvSpPr txBox="1"/>
          <p:nvPr/>
        </p:nvSpPr>
        <p:spPr>
          <a:xfrm>
            <a:off x="1676400" y="1214735"/>
            <a:ext cx="2424812" cy="387726"/>
          </a:xfrm>
          <a:prstGeom prst="rect">
            <a:avLst/>
          </a:prstGeom>
          <a:noFill/>
        </p:spPr>
        <p:txBody>
          <a:bodyPr wrap="square" lIns="0" tIns="0" rIns="0" bIns="0" rtlCol="0">
            <a:spAutoFit/>
          </a:bodyPr>
          <a:lstStyle/>
          <a:p>
            <a:pPr algn="ctr">
              <a:lnSpc>
                <a:spcPct val="80000"/>
              </a:lnSpc>
            </a:pPr>
            <a:r>
              <a:rPr lang="en-US" sz="3000" b="1" i="1" dirty="0">
                <a:solidFill>
                  <a:srgbClr val="006633"/>
                </a:solidFill>
                <a:latin typeface="Calibri"/>
              </a:rPr>
              <a:t>random-access</a:t>
            </a:r>
          </a:p>
        </p:txBody>
      </p:sp>
      <p:cxnSp>
        <p:nvCxnSpPr>
          <p:cNvPr id="118" name="Shape 117"/>
          <p:cNvCxnSpPr>
            <a:stCxn id="77" idx="3"/>
            <a:endCxn id="72" idx="1"/>
          </p:cNvCxnSpPr>
          <p:nvPr/>
        </p:nvCxnSpPr>
        <p:spPr>
          <a:xfrm>
            <a:off x="7085018" y="2970089"/>
            <a:ext cx="458782" cy="291644"/>
          </a:xfrm>
          <a:prstGeom prst="curved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3" name="Streaming"/>
          <p:cNvSpPr txBox="1"/>
          <p:nvPr/>
        </p:nvSpPr>
        <p:spPr>
          <a:xfrm>
            <a:off x="4723969" y="1214736"/>
            <a:ext cx="2009775" cy="387726"/>
          </a:xfrm>
          <a:prstGeom prst="rect">
            <a:avLst/>
          </a:prstGeom>
          <a:noFill/>
        </p:spPr>
        <p:txBody>
          <a:bodyPr wrap="square" lIns="0" tIns="0" rIns="0" bIns="0" rtlCol="0">
            <a:spAutoFit/>
          </a:bodyPr>
          <a:lstStyle/>
          <a:p>
            <a:pPr algn="ctr">
              <a:lnSpc>
                <a:spcPct val="80000"/>
              </a:lnSpc>
            </a:pPr>
            <a:r>
              <a:rPr lang="en-US" sz="3000" b="1" i="1" dirty="0">
                <a:solidFill>
                  <a:srgbClr val="FF0000"/>
                </a:solidFill>
                <a:latin typeface="Calibri"/>
              </a:rPr>
              <a:t>streaming</a:t>
            </a:r>
          </a:p>
        </p:txBody>
      </p:sp>
      <p:sp>
        <p:nvSpPr>
          <p:cNvPr id="54" name="P"/>
          <p:cNvSpPr/>
          <p:nvPr/>
        </p:nvSpPr>
        <p:spPr>
          <a:xfrm>
            <a:off x="5584825"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55" name="R"/>
          <p:cNvSpPr/>
          <p:nvPr/>
        </p:nvSpPr>
        <p:spPr>
          <a:xfrm>
            <a:off x="5584825"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56" name="S"/>
          <p:cNvSpPr/>
          <p:nvPr/>
        </p:nvSpPr>
        <p:spPr>
          <a:xfrm>
            <a:off x="5584825"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57" name="Q"/>
          <p:cNvSpPr/>
          <p:nvPr/>
        </p:nvSpPr>
        <p:spPr>
          <a:xfrm>
            <a:off x="5583243"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65" name="TextBox 64"/>
          <p:cNvSpPr txBox="1"/>
          <p:nvPr/>
        </p:nvSpPr>
        <p:spPr>
          <a:xfrm>
            <a:off x="1524000" y="3653929"/>
            <a:ext cx="1219200" cy="338554"/>
          </a:xfrm>
          <a:prstGeom prst="rect">
            <a:avLst/>
          </a:prstGeom>
          <a:noFill/>
        </p:spPr>
        <p:txBody>
          <a:bodyPr wrap="square" lIns="0" tIns="0" rIns="0" bIns="0" rtlCol="0">
            <a:spAutoFit/>
          </a:bodyPr>
          <a:lstStyle/>
          <a:p>
            <a:pPr algn="ctr"/>
            <a:r>
              <a:rPr lang="en-US" sz="2200" i="1" dirty="0">
                <a:solidFill>
                  <a:prstClr val="black"/>
                </a:solidFill>
                <a:latin typeface="Calibri"/>
              </a:rPr>
              <a:t>Bank 1</a:t>
            </a:r>
          </a:p>
        </p:txBody>
      </p:sp>
      <p:sp>
        <p:nvSpPr>
          <p:cNvPr id="67" name="TextBox 66"/>
          <p:cNvSpPr txBox="1"/>
          <p:nvPr/>
        </p:nvSpPr>
        <p:spPr>
          <a:xfrm>
            <a:off x="2971800" y="3653929"/>
            <a:ext cx="1219200" cy="338554"/>
          </a:xfrm>
          <a:prstGeom prst="rect">
            <a:avLst/>
          </a:prstGeom>
          <a:noFill/>
        </p:spPr>
        <p:txBody>
          <a:bodyPr wrap="square" lIns="0" tIns="0" rIns="0" bIns="0" rtlCol="0">
            <a:spAutoFit/>
          </a:bodyPr>
          <a:lstStyle/>
          <a:p>
            <a:pPr algn="ctr"/>
            <a:r>
              <a:rPr lang="en-US" sz="2200" i="1" dirty="0">
                <a:solidFill>
                  <a:prstClr val="black"/>
                </a:solidFill>
                <a:latin typeface="Calibri"/>
              </a:rPr>
              <a:t>Bank 2</a:t>
            </a:r>
          </a:p>
        </p:txBody>
      </p:sp>
      <p:sp>
        <p:nvSpPr>
          <p:cNvPr id="68" name="TextBox 67"/>
          <p:cNvSpPr txBox="1"/>
          <p:nvPr/>
        </p:nvSpPr>
        <p:spPr>
          <a:xfrm>
            <a:off x="4419601" y="3653929"/>
            <a:ext cx="1219200" cy="338554"/>
          </a:xfrm>
          <a:prstGeom prst="rect">
            <a:avLst/>
          </a:prstGeom>
          <a:noFill/>
        </p:spPr>
        <p:txBody>
          <a:bodyPr wrap="square" lIns="0" tIns="0" rIns="0" bIns="0" rtlCol="0">
            <a:spAutoFit/>
          </a:bodyPr>
          <a:lstStyle/>
          <a:p>
            <a:pPr algn="ctr"/>
            <a:r>
              <a:rPr lang="en-US" sz="2200" i="1" dirty="0">
                <a:solidFill>
                  <a:prstClr val="black"/>
                </a:solidFill>
                <a:latin typeface="Calibri"/>
              </a:rPr>
              <a:t>Bank 3</a:t>
            </a:r>
          </a:p>
        </p:txBody>
      </p:sp>
      <p:sp>
        <p:nvSpPr>
          <p:cNvPr id="69" name="TextBox 68"/>
          <p:cNvSpPr txBox="1"/>
          <p:nvPr/>
        </p:nvSpPr>
        <p:spPr>
          <a:xfrm>
            <a:off x="5867400" y="3653929"/>
            <a:ext cx="1219200" cy="338554"/>
          </a:xfrm>
          <a:prstGeom prst="rect">
            <a:avLst/>
          </a:prstGeom>
          <a:noFill/>
        </p:spPr>
        <p:txBody>
          <a:bodyPr wrap="square" lIns="0" tIns="0" rIns="0" bIns="0" rtlCol="0">
            <a:spAutoFit/>
          </a:bodyPr>
          <a:lstStyle/>
          <a:p>
            <a:pPr algn="ctr"/>
            <a:r>
              <a:rPr lang="en-US" sz="2200" i="1" dirty="0">
                <a:solidFill>
                  <a:prstClr val="black"/>
                </a:solidFill>
                <a:latin typeface="Calibri"/>
              </a:rPr>
              <a:t>Bank 4</a:t>
            </a:r>
          </a:p>
        </p:txBody>
      </p:sp>
      <p:sp>
        <p:nvSpPr>
          <p:cNvPr id="71" name="TextBox 70"/>
          <p:cNvSpPr txBox="1"/>
          <p:nvPr/>
        </p:nvSpPr>
        <p:spPr>
          <a:xfrm>
            <a:off x="7315200" y="3607721"/>
            <a:ext cx="1295400" cy="430887"/>
          </a:xfrm>
          <a:prstGeom prst="rect">
            <a:avLst/>
          </a:prstGeom>
          <a:noFill/>
        </p:spPr>
        <p:txBody>
          <a:bodyPr wrap="square" lIns="0" tIns="0" rIns="0" bIns="0" rtlCol="0">
            <a:spAutoFit/>
          </a:bodyPr>
          <a:lstStyle/>
          <a:p>
            <a:pPr algn="ctr"/>
            <a:r>
              <a:rPr lang="en-US" sz="2800" b="1" i="1" dirty="0">
                <a:solidFill>
                  <a:srgbClr val="1F497D"/>
                </a:solidFill>
                <a:latin typeface="Calibri"/>
              </a:rPr>
              <a:t>Memory</a:t>
            </a:r>
          </a:p>
        </p:txBody>
      </p:sp>
      <p:sp>
        <p:nvSpPr>
          <p:cNvPr id="72" name="TextBox 71"/>
          <p:cNvSpPr txBox="1"/>
          <p:nvPr/>
        </p:nvSpPr>
        <p:spPr>
          <a:xfrm>
            <a:off x="7543800" y="3046297"/>
            <a:ext cx="914400" cy="430887"/>
          </a:xfrm>
          <a:prstGeom prst="rect">
            <a:avLst/>
          </a:prstGeom>
          <a:noFill/>
        </p:spPr>
        <p:txBody>
          <a:bodyPr wrap="square" lIns="0" tIns="0" rIns="0" bIns="0" rtlCol="0">
            <a:spAutoFit/>
          </a:bodyPr>
          <a:lstStyle/>
          <a:p>
            <a:pPr algn="ctr"/>
            <a:r>
              <a:rPr lang="en-US" sz="2800" b="1" i="1" dirty="0">
                <a:solidFill>
                  <a:prstClr val="black">
                    <a:lumMod val="65000"/>
                    <a:lumOff val="35000"/>
                  </a:prstClr>
                </a:solidFill>
                <a:latin typeface="Calibri"/>
              </a:rPr>
              <a:t>rows</a:t>
            </a:r>
          </a:p>
        </p:txBody>
      </p:sp>
      <p:sp>
        <p:nvSpPr>
          <p:cNvPr id="73" name="Rectangle 72"/>
          <p:cNvSpPr/>
          <p:nvPr/>
        </p:nvSpPr>
        <p:spPr>
          <a:xfrm>
            <a:off x="6781800" y="3198689"/>
            <a:ext cx="303218" cy="152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74" name="Rectangle 73"/>
          <p:cNvSpPr/>
          <p:nvPr/>
        </p:nvSpPr>
        <p:spPr>
          <a:xfrm>
            <a:off x="6781800" y="3351089"/>
            <a:ext cx="303218" cy="152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76" name="Rectangle 75"/>
          <p:cNvSpPr/>
          <p:nvPr/>
        </p:nvSpPr>
        <p:spPr>
          <a:xfrm>
            <a:off x="6781800" y="3503490"/>
            <a:ext cx="303218" cy="152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77" name="Rectangle 76"/>
          <p:cNvSpPr/>
          <p:nvPr/>
        </p:nvSpPr>
        <p:spPr>
          <a:xfrm>
            <a:off x="6781800" y="2893889"/>
            <a:ext cx="303218" cy="152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78" name="Rectangle 77"/>
          <p:cNvSpPr/>
          <p:nvPr/>
        </p:nvSpPr>
        <p:spPr>
          <a:xfrm>
            <a:off x="6781800" y="3046290"/>
            <a:ext cx="303218" cy="152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cxnSp>
        <p:nvCxnSpPr>
          <p:cNvPr id="82" name="Shape 117"/>
          <p:cNvCxnSpPr>
            <a:stCxn id="78" idx="3"/>
            <a:endCxn id="72" idx="1"/>
          </p:cNvCxnSpPr>
          <p:nvPr/>
        </p:nvCxnSpPr>
        <p:spPr>
          <a:xfrm>
            <a:off x="7085018" y="3122489"/>
            <a:ext cx="458782" cy="139244"/>
          </a:xfrm>
          <a:prstGeom prst="curved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6" name="Shape 117"/>
          <p:cNvCxnSpPr>
            <a:stCxn id="73" idx="3"/>
            <a:endCxn id="72" idx="1"/>
          </p:cNvCxnSpPr>
          <p:nvPr/>
        </p:nvCxnSpPr>
        <p:spPr>
          <a:xfrm flipV="1">
            <a:off x="7085018" y="3261733"/>
            <a:ext cx="458782" cy="13156"/>
          </a:xfrm>
          <a:prstGeom prst="curved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9" name="Shape 117"/>
          <p:cNvCxnSpPr>
            <a:stCxn id="74" idx="3"/>
            <a:endCxn id="72" idx="1"/>
          </p:cNvCxnSpPr>
          <p:nvPr/>
        </p:nvCxnSpPr>
        <p:spPr>
          <a:xfrm flipV="1">
            <a:off x="7085018" y="3261733"/>
            <a:ext cx="458782" cy="165556"/>
          </a:xfrm>
          <a:prstGeom prst="curved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2" name="Shape 117"/>
          <p:cNvCxnSpPr>
            <a:stCxn id="76" idx="3"/>
            <a:endCxn id="72" idx="1"/>
          </p:cNvCxnSpPr>
          <p:nvPr/>
        </p:nvCxnSpPr>
        <p:spPr>
          <a:xfrm flipV="1">
            <a:off x="7085018" y="3261733"/>
            <a:ext cx="458782" cy="317956"/>
          </a:xfrm>
          <a:prstGeom prst="curved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457200" y="4267200"/>
            <a:ext cx="4191000" cy="892552"/>
          </a:xfrm>
          <a:prstGeom prst="rect">
            <a:avLst/>
          </a:prstGeom>
          <a:solidFill>
            <a:srgbClr val="006600">
              <a:alpha val="40000"/>
            </a:srgbClr>
          </a:solidFill>
        </p:spPr>
        <p:txBody>
          <a:bodyPr wrap="square" lIns="0" tIns="45702" rIns="0" bIns="45702" rtlCol="0">
            <a:spAutoFit/>
          </a:bodyPr>
          <a:lstStyle/>
          <a:p>
            <a:pPr marL="341174" indent="-166619">
              <a:buFont typeface="Arial" pitchFamily="34" charset="0"/>
              <a:buChar char="•"/>
            </a:pPr>
            <a:r>
              <a:rPr lang="en-US" sz="2600" dirty="0">
                <a:solidFill>
                  <a:prstClr val="black"/>
                </a:solidFill>
                <a:latin typeface="Calibri"/>
              </a:rPr>
              <a:t>All requests parallel</a:t>
            </a:r>
          </a:p>
          <a:p>
            <a:pPr marL="341174" indent="-166619">
              <a:buFont typeface="Arial" pitchFamily="34" charset="0"/>
              <a:buChar char="•"/>
            </a:pPr>
            <a:r>
              <a:rPr lang="en-US" sz="2600" dirty="0">
                <a:solidFill>
                  <a:prstClr val="black"/>
                </a:solidFill>
                <a:latin typeface="Calibri"/>
              </a:rPr>
              <a:t>High </a:t>
            </a:r>
            <a:r>
              <a:rPr lang="en-US" sz="2600" b="1" dirty="0">
                <a:solidFill>
                  <a:prstClr val="black"/>
                </a:solidFill>
                <a:latin typeface="Calibri"/>
              </a:rPr>
              <a:t>bank-level parallelism</a:t>
            </a:r>
          </a:p>
        </p:txBody>
      </p:sp>
      <p:sp>
        <p:nvSpPr>
          <p:cNvPr id="133" name="TextBox 132"/>
          <p:cNvSpPr txBox="1"/>
          <p:nvPr/>
        </p:nvSpPr>
        <p:spPr>
          <a:xfrm>
            <a:off x="4800600" y="4267200"/>
            <a:ext cx="3886200" cy="892552"/>
          </a:xfrm>
          <a:prstGeom prst="rect">
            <a:avLst/>
          </a:prstGeom>
          <a:solidFill>
            <a:srgbClr val="FF0000">
              <a:alpha val="40000"/>
            </a:srgbClr>
          </a:solidFill>
        </p:spPr>
        <p:txBody>
          <a:bodyPr wrap="square" lIns="0" tIns="45702" rIns="0" bIns="45702" rtlCol="0">
            <a:spAutoFit/>
          </a:bodyPr>
          <a:lstStyle/>
          <a:p>
            <a:pPr marL="341174" indent="-166619">
              <a:buFont typeface="Arial" pitchFamily="34" charset="0"/>
              <a:buChar char="•"/>
              <a:tabLst>
                <a:tab pos="461774" algn="l"/>
              </a:tabLst>
            </a:pPr>
            <a:r>
              <a:rPr lang="en-US" sz="2600" dirty="0">
                <a:solidFill>
                  <a:prstClr val="black"/>
                </a:solidFill>
                <a:latin typeface="Calibri"/>
              </a:rPr>
              <a:t>All requests </a:t>
            </a:r>
            <a:r>
              <a:rPr lang="en-US" sz="2600" dirty="0">
                <a:solidFill>
                  <a:prstClr val="black"/>
                </a:solidFill>
                <a:latin typeface="Calibri"/>
                <a:sym typeface="Wingdings" pitchFamily="2" charset="2"/>
              </a:rPr>
              <a:t> Same row</a:t>
            </a:r>
            <a:endParaRPr lang="en-US" sz="2600" dirty="0">
              <a:solidFill>
                <a:prstClr val="black"/>
              </a:solidFill>
              <a:latin typeface="Calibri"/>
            </a:endParaRPr>
          </a:p>
          <a:p>
            <a:pPr marL="341174" indent="-166619">
              <a:buFont typeface="Arial" pitchFamily="34" charset="0"/>
              <a:buChar char="•"/>
              <a:tabLst>
                <a:tab pos="461774" algn="l"/>
              </a:tabLst>
            </a:pPr>
            <a:r>
              <a:rPr lang="en-US" sz="2600" dirty="0">
                <a:solidFill>
                  <a:prstClr val="black"/>
                </a:solidFill>
                <a:latin typeface="Calibri"/>
              </a:rPr>
              <a:t>High </a:t>
            </a:r>
            <a:r>
              <a:rPr lang="en-US" sz="2600" b="1" dirty="0">
                <a:solidFill>
                  <a:prstClr val="black"/>
                </a:solidFill>
                <a:latin typeface="Calibri"/>
              </a:rPr>
              <a:t>row-buffer locality</a:t>
            </a:r>
          </a:p>
        </p:txBody>
      </p:sp>
      <p:sp>
        <p:nvSpPr>
          <p:cNvPr id="10" name="A"/>
          <p:cNvSpPr/>
          <p:nvPr/>
        </p:nvSpPr>
        <p:spPr>
          <a:xfrm>
            <a:off x="2744782"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13" name="C"/>
          <p:cNvSpPr/>
          <p:nvPr/>
        </p:nvSpPr>
        <p:spPr>
          <a:xfrm>
            <a:off x="2744782"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14" name="D"/>
          <p:cNvSpPr/>
          <p:nvPr/>
        </p:nvSpPr>
        <p:spPr>
          <a:xfrm>
            <a:off x="2744782"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138" name="B"/>
          <p:cNvSpPr/>
          <p:nvPr/>
        </p:nvSpPr>
        <p:spPr>
          <a:xfrm>
            <a:off x="2743200"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48" name="Rectangle 47"/>
          <p:cNvSpPr/>
          <p:nvPr/>
        </p:nvSpPr>
        <p:spPr>
          <a:xfrm>
            <a:off x="1524000" y="3043535"/>
            <a:ext cx="1219200" cy="152400"/>
          </a:xfrm>
          <a:prstGeom prst="rect">
            <a:avLst/>
          </a:prstGeom>
          <a:solidFill>
            <a:schemeClr val="tx1">
              <a:alpha val="40000"/>
            </a:schemeClr>
          </a:solidFill>
          <a:ln w="12700">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50" name="Rectangle 49"/>
          <p:cNvSpPr/>
          <p:nvPr/>
        </p:nvSpPr>
        <p:spPr>
          <a:xfrm>
            <a:off x="2971800" y="3195936"/>
            <a:ext cx="1219200" cy="152400"/>
          </a:xfrm>
          <a:prstGeom prst="rect">
            <a:avLst/>
          </a:prstGeom>
          <a:solidFill>
            <a:schemeClr val="tx1">
              <a:alpha val="40000"/>
            </a:schemeClr>
          </a:solidFill>
          <a:ln w="12700">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52" name="Rectangle 51"/>
          <p:cNvSpPr/>
          <p:nvPr/>
        </p:nvSpPr>
        <p:spPr>
          <a:xfrm>
            <a:off x="5867400" y="3348335"/>
            <a:ext cx="1219200" cy="152400"/>
          </a:xfrm>
          <a:prstGeom prst="rect">
            <a:avLst/>
          </a:prstGeom>
          <a:solidFill>
            <a:schemeClr val="tx1">
              <a:alpha val="40000"/>
            </a:schemeClr>
          </a:solidFill>
          <a:ln w="12700">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75" name="Rectangle 74"/>
          <p:cNvSpPr/>
          <p:nvPr/>
        </p:nvSpPr>
        <p:spPr>
          <a:xfrm>
            <a:off x="4419601" y="3500735"/>
            <a:ext cx="1219200" cy="152400"/>
          </a:xfrm>
          <a:prstGeom prst="rect">
            <a:avLst/>
          </a:prstGeom>
          <a:solidFill>
            <a:schemeClr val="tx1">
              <a:alpha val="40000"/>
            </a:schemeClr>
          </a:solidFill>
          <a:ln w="12700">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79" name="TextBox 78"/>
          <p:cNvSpPr txBox="1"/>
          <p:nvPr/>
        </p:nvSpPr>
        <p:spPr>
          <a:xfrm>
            <a:off x="6248400" y="1888644"/>
            <a:ext cx="1828800" cy="369332"/>
          </a:xfrm>
          <a:prstGeom prst="rect">
            <a:avLst/>
          </a:prstGeom>
          <a:noFill/>
        </p:spPr>
        <p:txBody>
          <a:bodyPr wrap="square" lIns="0" tIns="0" rIns="0" bIns="0" rtlCol="0">
            <a:spAutoFit/>
          </a:bodyPr>
          <a:lstStyle/>
          <a:p>
            <a:pPr algn="ctr"/>
            <a:r>
              <a:rPr lang="en-US" sz="2400" b="1" i="1" dirty="0">
                <a:solidFill>
                  <a:prstClr val="black"/>
                </a:solidFill>
                <a:latin typeface="Calibri"/>
              </a:rPr>
              <a:t>activated row</a:t>
            </a:r>
          </a:p>
        </p:txBody>
      </p:sp>
      <p:cxnSp>
        <p:nvCxnSpPr>
          <p:cNvPr id="80" name="Shape 117"/>
          <p:cNvCxnSpPr>
            <a:stCxn id="52" idx="0"/>
            <a:endCxn id="79" idx="2"/>
          </p:cNvCxnSpPr>
          <p:nvPr/>
        </p:nvCxnSpPr>
        <p:spPr>
          <a:xfrm rot="5400000" flipH="1" flipV="1">
            <a:off x="6274729" y="2460256"/>
            <a:ext cx="1090359" cy="685800"/>
          </a:xfrm>
          <a:prstGeom prst="curvedConnector3">
            <a:avLst>
              <a:gd name="adj1" fmla="val 50000"/>
            </a:avLst>
          </a:prstGeom>
          <a:ln w="952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5" name="Shape 117"/>
          <p:cNvCxnSpPr>
            <a:stCxn id="75" idx="0"/>
            <a:endCxn id="79" idx="2"/>
          </p:cNvCxnSpPr>
          <p:nvPr/>
        </p:nvCxnSpPr>
        <p:spPr>
          <a:xfrm rot="5400000" flipH="1" flipV="1">
            <a:off x="5474629" y="1812557"/>
            <a:ext cx="1242759" cy="2133600"/>
          </a:xfrm>
          <a:prstGeom prst="curvedConnector3">
            <a:avLst>
              <a:gd name="adj1" fmla="val 50000"/>
            </a:avLst>
          </a:prstGeom>
          <a:ln w="952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0" name="Shape 117"/>
          <p:cNvCxnSpPr>
            <a:stCxn id="50" idx="0"/>
            <a:endCxn id="79" idx="2"/>
          </p:cNvCxnSpPr>
          <p:nvPr/>
        </p:nvCxnSpPr>
        <p:spPr>
          <a:xfrm rot="5400000" flipH="1" flipV="1">
            <a:off x="4903121" y="936256"/>
            <a:ext cx="937959" cy="3581400"/>
          </a:xfrm>
          <a:prstGeom prst="curvedConnector3">
            <a:avLst>
              <a:gd name="adj1" fmla="val 50000"/>
            </a:avLst>
          </a:prstGeom>
          <a:ln w="952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4" name="Shape 117"/>
          <p:cNvCxnSpPr>
            <a:stCxn id="48" idx="0"/>
            <a:endCxn id="79" idx="2"/>
          </p:cNvCxnSpPr>
          <p:nvPr/>
        </p:nvCxnSpPr>
        <p:spPr>
          <a:xfrm rot="5400000" flipH="1" flipV="1">
            <a:off x="4255429" y="136156"/>
            <a:ext cx="785559" cy="5029200"/>
          </a:xfrm>
          <a:prstGeom prst="curvedConnector3">
            <a:avLst>
              <a:gd name="adj1" fmla="val 50000"/>
            </a:avLst>
          </a:prstGeom>
          <a:ln w="952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sp>
        <p:nvSpPr>
          <p:cNvPr id="91" name="E"/>
          <p:cNvSpPr/>
          <p:nvPr/>
        </p:nvSpPr>
        <p:spPr>
          <a:xfrm>
            <a:off x="2744782"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93" name="G"/>
          <p:cNvSpPr/>
          <p:nvPr/>
        </p:nvSpPr>
        <p:spPr>
          <a:xfrm>
            <a:off x="2744782"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113" name="H"/>
          <p:cNvSpPr/>
          <p:nvPr/>
        </p:nvSpPr>
        <p:spPr>
          <a:xfrm>
            <a:off x="2744782"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114" name="F"/>
          <p:cNvSpPr/>
          <p:nvPr/>
        </p:nvSpPr>
        <p:spPr>
          <a:xfrm>
            <a:off x="2743200"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81" name="T"/>
          <p:cNvSpPr/>
          <p:nvPr/>
        </p:nvSpPr>
        <p:spPr>
          <a:xfrm>
            <a:off x="5583235"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84" name="V"/>
          <p:cNvSpPr/>
          <p:nvPr/>
        </p:nvSpPr>
        <p:spPr>
          <a:xfrm>
            <a:off x="5583235"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87" name="W"/>
          <p:cNvSpPr/>
          <p:nvPr/>
        </p:nvSpPr>
        <p:spPr>
          <a:xfrm>
            <a:off x="5583235"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88" name="U"/>
          <p:cNvSpPr/>
          <p:nvPr/>
        </p:nvSpPr>
        <p:spPr>
          <a:xfrm>
            <a:off x="5581653"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116" name="TextBox 115"/>
          <p:cNvSpPr txBox="1"/>
          <p:nvPr/>
        </p:nvSpPr>
        <p:spPr>
          <a:xfrm>
            <a:off x="3678251" y="1584551"/>
            <a:ext cx="893757" cy="430887"/>
          </a:xfrm>
          <a:prstGeom prst="rect">
            <a:avLst/>
          </a:prstGeom>
          <a:noFill/>
        </p:spPr>
        <p:txBody>
          <a:bodyPr wrap="square" lIns="0" tIns="0" rIns="0" bIns="0" rtlCol="0">
            <a:spAutoFit/>
          </a:bodyPr>
          <a:lstStyle/>
          <a:p>
            <a:pPr algn="ctr"/>
            <a:r>
              <a:rPr lang="en-US" sz="2800" b="1" i="1" u="sng" dirty="0">
                <a:solidFill>
                  <a:prstClr val="black"/>
                </a:solidFill>
                <a:latin typeface="Calibri"/>
              </a:rPr>
              <a:t>stuck</a:t>
            </a:r>
          </a:p>
        </p:txBody>
      </p:sp>
      <p:sp>
        <p:nvSpPr>
          <p:cNvPr id="115" name="TextBox 114"/>
          <p:cNvSpPr txBox="1"/>
          <p:nvPr/>
        </p:nvSpPr>
        <p:spPr>
          <a:xfrm>
            <a:off x="457200" y="5562600"/>
            <a:ext cx="4572000" cy="584775"/>
          </a:xfrm>
          <a:prstGeom prst="rect">
            <a:avLst/>
          </a:prstGeom>
          <a:noFill/>
        </p:spPr>
        <p:txBody>
          <a:bodyPr wrap="square" lIns="0" tIns="45702" rIns="0" bIns="45702" rtlCol="0">
            <a:spAutoFit/>
          </a:bodyPr>
          <a:lstStyle/>
          <a:p>
            <a:pPr algn="ctr">
              <a:tabLst>
                <a:tab pos="174553" algn="l"/>
              </a:tabLst>
            </a:pPr>
            <a:r>
              <a:rPr lang="en-US" sz="3200" b="1" i="1">
                <a:solidFill>
                  <a:srgbClr val="FF0000"/>
                </a:solidFill>
                <a:latin typeface="Calibri"/>
              </a:rPr>
              <a:t>Vulnerable </a:t>
            </a:r>
            <a:r>
              <a:rPr lang="en-US" sz="3200" b="1" i="1" dirty="0">
                <a:solidFill>
                  <a:srgbClr val="FF0000"/>
                </a:solidFill>
                <a:latin typeface="Calibri"/>
              </a:rPr>
              <a:t>to interference</a:t>
            </a:r>
          </a:p>
        </p:txBody>
      </p:sp>
      <p:sp>
        <p:nvSpPr>
          <p:cNvPr id="117" name="Down Arrow 116"/>
          <p:cNvSpPr/>
          <p:nvPr/>
        </p:nvSpPr>
        <p:spPr>
          <a:xfrm>
            <a:off x="2209801" y="5257800"/>
            <a:ext cx="609600" cy="3137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cxnSp>
        <p:nvCxnSpPr>
          <p:cNvPr id="121" name="Straight Arrow Connector 120"/>
          <p:cNvCxnSpPr/>
          <p:nvPr/>
        </p:nvCxnSpPr>
        <p:spPr>
          <a:xfrm rot="10800000" flipV="1">
            <a:off x="4572000" y="1824342"/>
            <a:ext cx="228600" cy="1"/>
          </a:xfrm>
          <a:prstGeom prst="straightConnector1">
            <a:avLst/>
          </a:prstGeom>
          <a:ln w="38100">
            <a:solidFill>
              <a:schemeClr val="tx1"/>
            </a:solidFill>
            <a:headEnd type="arrow"/>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824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3"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3" nodeType="withEffect">
                                  <p:stCondLst>
                                    <p:cond delay="0"/>
                                  </p:stCondLst>
                                  <p:childTnLst>
                                    <p:set>
                                      <p:cBhvr>
                                        <p:cTn id="28" dur="1" fill="hold">
                                          <p:stCondLst>
                                            <p:cond delay="0"/>
                                          </p:stCondLst>
                                        </p:cTn>
                                        <p:tgtEl>
                                          <p:spTgt spid="1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3.33333E-6 3.33333E-6 L -0.08229 0.1449 " pathEditMode="relative" rAng="0" ptsTypes="AA">
                                      <p:cBhvr>
                                        <p:cTn id="32" dur="1000" fill="hold"/>
                                        <p:tgtEl>
                                          <p:spTgt spid="10"/>
                                        </p:tgtEl>
                                        <p:attrNameLst>
                                          <p:attrName>ppt_x</p:attrName>
                                          <p:attrName>ppt_y</p:attrName>
                                        </p:attrNameLst>
                                      </p:cBhvr>
                                      <p:rCtr x="-41" y="72"/>
                                    </p:animMotion>
                                  </p:childTnLst>
                                </p:cTn>
                              </p:par>
                            </p:childTnLst>
                          </p:cTn>
                        </p:par>
                        <p:par>
                          <p:cTn id="33" fill="hold">
                            <p:stCondLst>
                              <p:cond delay="1000"/>
                            </p:stCondLst>
                            <p:childTnLst>
                              <p:par>
                                <p:cTn id="34" presetID="0" presetClass="path" presetSubtype="0" accel="50000" decel="50000" fill="hold" grpId="0" nodeType="afterEffect">
                                  <p:stCondLst>
                                    <p:cond delay="0"/>
                                  </p:stCondLst>
                                  <p:childTnLst>
                                    <p:animMotion origin="layout" path="M 3.33333E-6 3.33333E-6 L 0.3908 0.1449 " pathEditMode="relative" rAng="0" ptsTypes="AA">
                                      <p:cBhvr>
                                        <p:cTn id="35" dur="1000" fill="hold"/>
                                        <p:tgtEl>
                                          <p:spTgt spid="14"/>
                                        </p:tgtEl>
                                        <p:attrNameLst>
                                          <p:attrName>ppt_x</p:attrName>
                                          <p:attrName>ppt_y</p:attrName>
                                        </p:attrNameLst>
                                      </p:cBhvr>
                                      <p:rCtr x="195" y="72"/>
                                    </p:animMotion>
                                  </p:childTnLst>
                                </p:cTn>
                              </p:par>
                            </p:childTnLst>
                          </p:cTn>
                        </p:par>
                        <p:par>
                          <p:cTn id="36" fill="hold">
                            <p:stCondLst>
                              <p:cond delay="2000"/>
                            </p:stCondLst>
                            <p:childTnLst>
                              <p:par>
                                <p:cTn id="37" presetID="0" presetClass="path" presetSubtype="0" accel="50000" decel="50000" fill="hold" grpId="0" nodeType="afterEffect">
                                  <p:stCondLst>
                                    <p:cond delay="0"/>
                                  </p:stCondLst>
                                  <p:childTnLst>
                                    <p:animMotion origin="layout" path="M 3.33333E-6 3.33333E-6 L 0.23298 0.1449 " pathEditMode="relative" rAng="0" ptsTypes="AA">
                                      <p:cBhvr>
                                        <p:cTn id="38" dur="1000" fill="hold"/>
                                        <p:tgtEl>
                                          <p:spTgt spid="13"/>
                                        </p:tgtEl>
                                        <p:attrNameLst>
                                          <p:attrName>ppt_x</p:attrName>
                                          <p:attrName>ppt_y</p:attrName>
                                        </p:attrNameLst>
                                      </p:cBhvr>
                                      <p:rCtr x="116" y="72"/>
                                    </p:animMotion>
                                  </p:childTnLst>
                                </p:cTn>
                              </p:par>
                            </p:childTnLst>
                          </p:cTn>
                        </p:par>
                        <p:par>
                          <p:cTn id="39" fill="hold">
                            <p:stCondLst>
                              <p:cond delay="3000"/>
                            </p:stCondLst>
                            <p:childTnLst>
                              <p:par>
                                <p:cTn id="40" presetID="0" presetClass="path" presetSubtype="0" accel="50000" decel="50000" fill="hold" grpId="0" nodeType="afterEffect">
                                  <p:stCondLst>
                                    <p:cond delay="0"/>
                                  </p:stCondLst>
                                  <p:childTnLst>
                                    <p:animMotion origin="layout" path="M -3.05556E-6 3.33333E-6 L 0.07552 0.1449 " pathEditMode="relative" rAng="0" ptsTypes="AA">
                                      <p:cBhvr>
                                        <p:cTn id="41" dur="1000" fill="hold"/>
                                        <p:tgtEl>
                                          <p:spTgt spid="138"/>
                                        </p:tgtEl>
                                        <p:attrNameLst>
                                          <p:attrName>ppt_x</p:attrName>
                                          <p:attrName>ppt_y</p:attrName>
                                        </p:attrNameLst>
                                      </p:cBhvr>
                                      <p:rCtr x="38" y="72"/>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 nodeType="clickEffect">
                                  <p:stCondLst>
                                    <p:cond delay="0"/>
                                  </p:stCondLst>
                                  <p:childTnLst>
                                    <p:animMotion origin="layout" path="M -0.08229 0.1449 L -0.13212 0.20023 " pathEditMode="relative" rAng="0" ptsTypes="AA">
                                      <p:cBhvr>
                                        <p:cTn id="45" dur="1000" fill="hold"/>
                                        <p:tgtEl>
                                          <p:spTgt spid="10"/>
                                        </p:tgtEl>
                                        <p:attrNameLst>
                                          <p:attrName>ppt_x</p:attrName>
                                          <p:attrName>ppt_y</p:attrName>
                                        </p:attrNameLst>
                                      </p:cBhvr>
                                      <p:rCtr x="-25" y="28"/>
                                    </p:animMotion>
                                  </p:childTnLst>
                                </p:cTn>
                              </p:par>
                              <p:par>
                                <p:cTn id="46" presetID="42" presetClass="path" presetSubtype="0" accel="50000" decel="50000" fill="hold" grpId="1" nodeType="withEffect">
                                  <p:stCondLst>
                                    <p:cond delay="0"/>
                                  </p:stCondLst>
                                  <p:childTnLst>
                                    <p:animMotion origin="layout" path="M 0.07552 0.1449 L 0.12535 0.22222 " pathEditMode="relative" rAng="0" ptsTypes="AA">
                                      <p:cBhvr>
                                        <p:cTn id="47" dur="1000" fill="hold"/>
                                        <p:tgtEl>
                                          <p:spTgt spid="138"/>
                                        </p:tgtEl>
                                        <p:attrNameLst>
                                          <p:attrName>ppt_x</p:attrName>
                                          <p:attrName>ppt_y</p:attrName>
                                        </p:attrNameLst>
                                      </p:cBhvr>
                                      <p:rCtr x="25" y="39"/>
                                    </p:animMotion>
                                  </p:childTnLst>
                                </p:cTn>
                              </p:par>
                              <p:par>
                                <p:cTn id="48" presetID="42" presetClass="path" presetSubtype="0" accel="50000" decel="50000" fill="hold" grpId="1" nodeType="withEffect">
                                  <p:stCondLst>
                                    <p:cond delay="0"/>
                                  </p:stCondLst>
                                  <p:childTnLst>
                                    <p:animMotion origin="layout" path="M 0.23298 0.1449 L 0.24965 0.26643 " pathEditMode="relative" rAng="0" ptsTypes="AA">
                                      <p:cBhvr>
                                        <p:cTn id="49" dur="1000" fill="hold"/>
                                        <p:tgtEl>
                                          <p:spTgt spid="13"/>
                                        </p:tgtEl>
                                        <p:attrNameLst>
                                          <p:attrName>ppt_x</p:attrName>
                                          <p:attrName>ppt_y</p:attrName>
                                        </p:attrNameLst>
                                      </p:cBhvr>
                                      <p:rCtr x="8" y="61"/>
                                    </p:animMotion>
                                  </p:childTnLst>
                                </p:cTn>
                              </p:par>
                              <p:par>
                                <p:cTn id="50" presetID="42" presetClass="path" presetSubtype="0" accel="50000" decel="50000" fill="hold" grpId="1" nodeType="withEffect">
                                  <p:stCondLst>
                                    <p:cond delay="0"/>
                                  </p:stCondLst>
                                  <p:childTnLst>
                                    <p:animMotion origin="layout" path="M 0.3908 0.1449 L 0.37413 0.24444 " pathEditMode="relative" rAng="0" ptsTypes="AA">
                                      <p:cBhvr>
                                        <p:cTn id="51" dur="1000" fill="hold"/>
                                        <p:tgtEl>
                                          <p:spTgt spid="14"/>
                                        </p:tgtEl>
                                        <p:attrNameLst>
                                          <p:attrName>ppt_x</p:attrName>
                                          <p:attrName>ppt_y</p:attrName>
                                        </p:attrNameLst>
                                      </p:cBhvr>
                                      <p:rCtr x="-8" y="50"/>
                                    </p:animMotion>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79"/>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80"/>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85"/>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90"/>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9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5" presetClass="exit" presetSubtype="10" fill="hold" grpId="2" nodeType="clickEffect">
                                  <p:stCondLst>
                                    <p:cond delay="0"/>
                                  </p:stCondLst>
                                  <p:childTnLst>
                                    <p:animEffect transition="out" filter="checkerboard(across)">
                                      <p:cBhvr>
                                        <p:cTn id="75" dur="500"/>
                                        <p:tgtEl>
                                          <p:spTgt spid="10"/>
                                        </p:tgtEl>
                                      </p:cBhvr>
                                    </p:animEffect>
                                    <p:set>
                                      <p:cBhvr>
                                        <p:cTn id="76" dur="1" fill="hold">
                                          <p:stCondLst>
                                            <p:cond delay="499"/>
                                          </p:stCondLst>
                                        </p:cTn>
                                        <p:tgtEl>
                                          <p:spTgt spid="10"/>
                                        </p:tgtEl>
                                        <p:attrNameLst>
                                          <p:attrName>style.visibility</p:attrName>
                                        </p:attrNameLst>
                                      </p:cBhvr>
                                      <p:to>
                                        <p:strVal val="hidden"/>
                                      </p:to>
                                    </p:set>
                                  </p:childTnLst>
                                </p:cTn>
                              </p:par>
                              <p:par>
                                <p:cTn id="77" presetID="5" presetClass="exit" presetSubtype="10" fill="hold" grpId="2" nodeType="withEffect">
                                  <p:stCondLst>
                                    <p:cond delay="0"/>
                                  </p:stCondLst>
                                  <p:childTnLst>
                                    <p:animEffect transition="out" filter="checkerboard(across)">
                                      <p:cBhvr>
                                        <p:cTn id="78" dur="500"/>
                                        <p:tgtEl>
                                          <p:spTgt spid="138"/>
                                        </p:tgtEl>
                                      </p:cBhvr>
                                    </p:animEffect>
                                    <p:set>
                                      <p:cBhvr>
                                        <p:cTn id="79" dur="1" fill="hold">
                                          <p:stCondLst>
                                            <p:cond delay="499"/>
                                          </p:stCondLst>
                                        </p:cTn>
                                        <p:tgtEl>
                                          <p:spTgt spid="138"/>
                                        </p:tgtEl>
                                        <p:attrNameLst>
                                          <p:attrName>style.visibility</p:attrName>
                                        </p:attrNameLst>
                                      </p:cBhvr>
                                      <p:to>
                                        <p:strVal val="hidden"/>
                                      </p:to>
                                    </p:set>
                                  </p:childTnLst>
                                </p:cTn>
                              </p:par>
                              <p:par>
                                <p:cTn id="80" presetID="5" presetClass="exit" presetSubtype="10" fill="hold" nodeType="withEffect">
                                  <p:stCondLst>
                                    <p:cond delay="0"/>
                                  </p:stCondLst>
                                  <p:childTnLst>
                                    <p:animEffect transition="out" filter="checkerboard(across)">
                                      <p:cBhvr>
                                        <p:cTn id="81" dur="500"/>
                                        <p:tgtEl>
                                          <p:spTgt spid="13"/>
                                        </p:tgtEl>
                                      </p:cBhvr>
                                    </p:animEffect>
                                    <p:set>
                                      <p:cBhvr>
                                        <p:cTn id="82" dur="1" fill="hold">
                                          <p:stCondLst>
                                            <p:cond delay="499"/>
                                          </p:stCondLst>
                                        </p:cTn>
                                        <p:tgtEl>
                                          <p:spTgt spid="13"/>
                                        </p:tgtEl>
                                        <p:attrNameLst>
                                          <p:attrName>style.visibility</p:attrName>
                                        </p:attrNameLst>
                                      </p:cBhvr>
                                      <p:to>
                                        <p:strVal val="hidden"/>
                                      </p:to>
                                    </p:set>
                                  </p:childTnLst>
                                </p:cTn>
                              </p:par>
                              <p:par>
                                <p:cTn id="83" presetID="5" presetClass="exit" presetSubtype="10" fill="hold" nodeType="withEffect">
                                  <p:stCondLst>
                                    <p:cond delay="0"/>
                                  </p:stCondLst>
                                  <p:childTnLst>
                                    <p:animEffect transition="out" filter="checkerboard(across)">
                                      <p:cBhvr>
                                        <p:cTn id="84" dur="500"/>
                                        <p:tgtEl>
                                          <p:spTgt spid="14"/>
                                        </p:tgtEl>
                                      </p:cBhvr>
                                    </p:animEffect>
                                    <p:set>
                                      <p:cBhvr>
                                        <p:cTn id="85" dur="1" fill="hold">
                                          <p:stCondLst>
                                            <p:cond delay="499"/>
                                          </p:stCondLst>
                                        </p:cTn>
                                        <p:tgtEl>
                                          <p:spTgt spid="1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3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1" nodeType="clickEffect">
                                  <p:stCondLst>
                                    <p:cond delay="0"/>
                                  </p:stCondLst>
                                  <p:childTnLst>
                                    <p:set>
                                      <p:cBhvr>
                                        <p:cTn id="93" dur="1" fill="hold">
                                          <p:stCondLst>
                                            <p:cond delay="0"/>
                                          </p:stCondLst>
                                        </p:cTn>
                                        <p:tgtEl>
                                          <p:spTgt spid="79"/>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80"/>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85"/>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94"/>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90"/>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48"/>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50"/>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75"/>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52"/>
                                        </p:tgtEl>
                                        <p:attrNameLst>
                                          <p:attrName>style.visibility</p:attrName>
                                        </p:attrNameLst>
                                      </p:cBhvr>
                                      <p:to>
                                        <p:strVal val="hidden"/>
                                      </p:to>
                                    </p:set>
                                  </p:childTnLst>
                                </p:cTn>
                              </p:par>
                              <p:par>
                                <p:cTn id="110" presetID="1" presetClass="entr" presetSubtype="0"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childTnLst>
                                </p:cTn>
                              </p:par>
                              <p:par>
                                <p:cTn id="112" presetID="1" presetClass="entr" presetSubtype="0" fill="hold" grpId="3" nodeType="withEffect">
                                  <p:stCondLst>
                                    <p:cond delay="0"/>
                                  </p:stCondLst>
                                  <p:childTnLst>
                                    <p:set>
                                      <p:cBhvr>
                                        <p:cTn id="113" dur="1" fill="hold">
                                          <p:stCondLst>
                                            <p:cond delay="0"/>
                                          </p:stCondLst>
                                        </p:cTn>
                                        <p:tgtEl>
                                          <p:spTgt spid="54"/>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55"/>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56"/>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57"/>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0" presetClass="path" presetSubtype="0" accel="50000" decel="50000" fill="hold" grpId="0" nodeType="clickEffect">
                                  <p:stCondLst>
                                    <p:cond delay="0"/>
                                  </p:stCondLst>
                                  <p:childTnLst>
                                    <p:animMotion origin="layout" path="M 3.05556E-6 3.33333E-6 L -0.07761 0.1449 " pathEditMode="relative" rAng="0" ptsTypes="AA">
                                      <p:cBhvr>
                                        <p:cTn id="123" dur="1000" fill="hold"/>
                                        <p:tgtEl>
                                          <p:spTgt spid="54"/>
                                        </p:tgtEl>
                                        <p:attrNameLst>
                                          <p:attrName>ppt_x</p:attrName>
                                          <p:attrName>ppt_y</p:attrName>
                                        </p:attrNameLst>
                                      </p:cBhvr>
                                      <p:rCtr x="-39" y="72"/>
                                    </p:animMotion>
                                  </p:childTnLst>
                                </p:cTn>
                              </p:par>
                            </p:childTnLst>
                          </p:cTn>
                        </p:par>
                        <p:par>
                          <p:cTn id="124" fill="hold">
                            <p:stCondLst>
                              <p:cond delay="1000"/>
                            </p:stCondLst>
                            <p:childTnLst>
                              <p:par>
                                <p:cTn id="125" presetID="0" presetClass="path" presetSubtype="0" accel="50000" decel="50000" fill="hold" grpId="0" nodeType="afterEffect">
                                  <p:stCondLst>
                                    <p:cond delay="0"/>
                                  </p:stCondLst>
                                  <p:childTnLst>
                                    <p:animMotion origin="layout" path="M -3.33333E-6 3.33333E-6 L -0.07743 0.11157 " pathEditMode="relative" rAng="0" ptsTypes="AA">
                                      <p:cBhvr>
                                        <p:cTn id="126" dur="1000" fill="hold"/>
                                        <p:tgtEl>
                                          <p:spTgt spid="57"/>
                                        </p:tgtEl>
                                        <p:attrNameLst>
                                          <p:attrName>ppt_x</p:attrName>
                                          <p:attrName>ppt_y</p:attrName>
                                        </p:attrNameLst>
                                      </p:cBhvr>
                                      <p:rCtr x="-39" y="56"/>
                                    </p:animMotion>
                                  </p:childTnLst>
                                </p:cTn>
                              </p:par>
                            </p:childTnLst>
                          </p:cTn>
                        </p:par>
                        <p:par>
                          <p:cTn id="127" fill="hold">
                            <p:stCondLst>
                              <p:cond delay="2000"/>
                            </p:stCondLst>
                            <p:childTnLst>
                              <p:par>
                                <p:cTn id="128" presetID="0" presetClass="path" presetSubtype="0" accel="50000" decel="50000" fill="hold" grpId="0" nodeType="afterEffect">
                                  <p:stCondLst>
                                    <p:cond delay="0"/>
                                  </p:stCondLst>
                                  <p:childTnLst>
                                    <p:animMotion origin="layout" path="M 3.05556E-6 3.33333E-6 L -0.07761 0.07847 " pathEditMode="relative" rAng="0" ptsTypes="AA">
                                      <p:cBhvr>
                                        <p:cTn id="129" dur="1000" fill="hold"/>
                                        <p:tgtEl>
                                          <p:spTgt spid="55"/>
                                        </p:tgtEl>
                                        <p:attrNameLst>
                                          <p:attrName>ppt_x</p:attrName>
                                          <p:attrName>ppt_y</p:attrName>
                                        </p:attrNameLst>
                                      </p:cBhvr>
                                      <p:rCtr x="-39" y="39"/>
                                    </p:animMotion>
                                  </p:childTnLst>
                                </p:cTn>
                              </p:par>
                            </p:childTnLst>
                          </p:cTn>
                        </p:par>
                        <p:par>
                          <p:cTn id="130" fill="hold">
                            <p:stCondLst>
                              <p:cond delay="3000"/>
                            </p:stCondLst>
                            <p:childTnLst>
                              <p:par>
                                <p:cTn id="131" presetID="0" presetClass="path" presetSubtype="0" accel="50000" decel="50000" fill="hold" grpId="0" nodeType="afterEffect">
                                  <p:stCondLst>
                                    <p:cond delay="0"/>
                                  </p:stCondLst>
                                  <p:childTnLst>
                                    <p:animMotion origin="layout" path="M 3.05556E-6 3.33333E-6 L -0.07761 0.04514 " pathEditMode="relative" rAng="0" ptsTypes="AA">
                                      <p:cBhvr>
                                        <p:cTn id="132" dur="1000" fill="hold"/>
                                        <p:tgtEl>
                                          <p:spTgt spid="56"/>
                                        </p:tgtEl>
                                        <p:attrNameLst>
                                          <p:attrName>ppt_x</p:attrName>
                                          <p:attrName>ppt_y</p:attrName>
                                        </p:attrNameLst>
                                      </p:cBhvr>
                                      <p:rCtr x="-39" y="22"/>
                                    </p:animMotion>
                                  </p:childTnLst>
                                </p:cTn>
                              </p:par>
                            </p:childTnLst>
                          </p:cTn>
                        </p:par>
                      </p:childTnLst>
                    </p:cTn>
                  </p:par>
                  <p:par>
                    <p:cTn id="133" fill="hold">
                      <p:stCondLst>
                        <p:cond delay="indefinite"/>
                      </p:stCondLst>
                      <p:childTnLst>
                        <p:par>
                          <p:cTn id="134" fill="hold">
                            <p:stCondLst>
                              <p:cond delay="0"/>
                            </p:stCondLst>
                            <p:childTnLst>
                              <p:par>
                                <p:cTn id="135" presetID="42" presetClass="path" presetSubtype="0" accel="50000" decel="50000" fill="hold" grpId="1" nodeType="clickEffect">
                                  <p:stCondLst>
                                    <p:cond delay="0"/>
                                  </p:stCondLst>
                                  <p:childTnLst>
                                    <p:animMotion origin="layout" path="M -0.07761 0.1449 L -0.12743 0.26643 " pathEditMode="relative" rAng="0" ptsTypes="AA">
                                      <p:cBhvr>
                                        <p:cTn id="136" dur="1000" fill="hold"/>
                                        <p:tgtEl>
                                          <p:spTgt spid="54"/>
                                        </p:tgtEl>
                                        <p:attrNameLst>
                                          <p:attrName>ppt_x</p:attrName>
                                          <p:attrName>ppt_y</p:attrName>
                                        </p:attrNameLst>
                                      </p:cBhvr>
                                      <p:rCtr x="-25" y="61"/>
                                    </p:animMotion>
                                  </p:childTnLst>
                                </p:cTn>
                              </p:par>
                              <p:par>
                                <p:cTn id="137" presetID="42" presetClass="path" presetSubtype="0" accel="50000" decel="50000" fill="hold" grpId="1" nodeType="withEffect">
                                  <p:stCondLst>
                                    <p:cond delay="0"/>
                                  </p:stCondLst>
                                  <p:childTnLst>
                                    <p:animMotion origin="layout" path="M -0.07743 0.11157 L -0.07743 0.1449 " pathEditMode="relative" rAng="0" ptsTypes="AA">
                                      <p:cBhvr>
                                        <p:cTn id="138" dur="1000" fill="hold"/>
                                        <p:tgtEl>
                                          <p:spTgt spid="57"/>
                                        </p:tgtEl>
                                        <p:attrNameLst>
                                          <p:attrName>ppt_x</p:attrName>
                                          <p:attrName>ppt_y</p:attrName>
                                        </p:attrNameLst>
                                      </p:cBhvr>
                                      <p:rCtr x="0" y="17"/>
                                    </p:animMotion>
                                  </p:childTnLst>
                                </p:cTn>
                              </p:par>
                              <p:par>
                                <p:cTn id="139" presetID="42" presetClass="path" presetSubtype="0" accel="50000" decel="50000" fill="hold" grpId="1" nodeType="withEffect">
                                  <p:stCondLst>
                                    <p:cond delay="0"/>
                                  </p:stCondLst>
                                  <p:childTnLst>
                                    <p:animMotion origin="layout" path="M -0.07761 0.07847 L -0.07761 0.11157 " pathEditMode="relative" rAng="0" ptsTypes="AA">
                                      <p:cBhvr>
                                        <p:cTn id="140" dur="1000" fill="hold"/>
                                        <p:tgtEl>
                                          <p:spTgt spid="55"/>
                                        </p:tgtEl>
                                        <p:attrNameLst>
                                          <p:attrName>ppt_x</p:attrName>
                                          <p:attrName>ppt_y</p:attrName>
                                        </p:attrNameLst>
                                      </p:cBhvr>
                                      <p:rCtr x="0" y="16"/>
                                    </p:animMotion>
                                  </p:childTnLst>
                                </p:cTn>
                              </p:par>
                              <p:par>
                                <p:cTn id="141" presetID="42" presetClass="path" presetSubtype="0" accel="50000" decel="50000" fill="hold" grpId="1" nodeType="withEffect">
                                  <p:stCondLst>
                                    <p:cond delay="0"/>
                                  </p:stCondLst>
                                  <p:childTnLst>
                                    <p:animMotion origin="layout" path="M -0.07761 0.04514 L -0.07761 0.07847 " pathEditMode="relative" rAng="0" ptsTypes="AA">
                                      <p:cBhvr>
                                        <p:cTn id="142" dur="1000" fill="hold"/>
                                        <p:tgtEl>
                                          <p:spTgt spid="56"/>
                                        </p:tgtEl>
                                        <p:attrNameLst>
                                          <p:attrName>ppt_x</p:attrName>
                                          <p:attrName>ppt_y</p:attrName>
                                        </p:attrNameLst>
                                      </p:cBhvr>
                                      <p:rCtr x="0" y="17"/>
                                    </p:animMotion>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2" nodeType="clickEffect">
                                  <p:stCondLst>
                                    <p:cond delay="0"/>
                                  </p:stCondLst>
                                  <p:childTnLst>
                                    <p:set>
                                      <p:cBhvr>
                                        <p:cTn id="146" dur="1" fill="hold">
                                          <p:stCondLst>
                                            <p:cond delay="0"/>
                                          </p:stCondLst>
                                        </p:cTn>
                                        <p:tgtEl>
                                          <p:spTgt spid="79"/>
                                        </p:tgtEl>
                                        <p:attrNameLst>
                                          <p:attrName>style.visibility</p:attrName>
                                        </p:attrNameLst>
                                      </p:cBhvr>
                                      <p:to>
                                        <p:strVal val="visible"/>
                                      </p:to>
                                    </p:set>
                                  </p:childTnLst>
                                </p:cTn>
                              </p:par>
                              <p:par>
                                <p:cTn id="147" presetID="1" presetClass="entr" presetSubtype="0" fill="hold" grpId="2" nodeType="withEffect">
                                  <p:stCondLst>
                                    <p:cond delay="0"/>
                                  </p:stCondLst>
                                  <p:childTnLst>
                                    <p:set>
                                      <p:cBhvr>
                                        <p:cTn id="148" dur="1" fill="hold">
                                          <p:stCondLst>
                                            <p:cond delay="0"/>
                                          </p:stCondLst>
                                        </p:cTn>
                                        <p:tgtEl>
                                          <p:spTgt spid="75"/>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85"/>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5" presetClass="exit" presetSubtype="10" fill="hold" grpId="2" nodeType="clickEffect">
                                  <p:stCondLst>
                                    <p:cond delay="0"/>
                                  </p:stCondLst>
                                  <p:childTnLst>
                                    <p:animEffect transition="out" filter="checkerboard(across)">
                                      <p:cBhvr>
                                        <p:cTn id="154" dur="500"/>
                                        <p:tgtEl>
                                          <p:spTgt spid="54"/>
                                        </p:tgtEl>
                                      </p:cBhvr>
                                    </p:animEffect>
                                    <p:set>
                                      <p:cBhvr>
                                        <p:cTn id="155" dur="1" fill="hold">
                                          <p:stCondLst>
                                            <p:cond delay="499"/>
                                          </p:stCondLst>
                                        </p:cTn>
                                        <p:tgtEl>
                                          <p:spTgt spid="54"/>
                                        </p:tgtEl>
                                        <p:attrNameLst>
                                          <p:attrName>style.visibility</p:attrName>
                                        </p:attrNameLst>
                                      </p:cBhvr>
                                      <p:to>
                                        <p:strVal val="hidden"/>
                                      </p:to>
                                    </p:set>
                                  </p:childTnLst>
                                </p:cTn>
                              </p:par>
                              <p:par>
                                <p:cTn id="156" presetID="0" presetClass="path" presetSubtype="0" accel="50000" decel="50000" fill="hold" grpId="3" nodeType="withEffect">
                                  <p:stCondLst>
                                    <p:cond delay="0"/>
                                  </p:stCondLst>
                                  <p:childTnLst>
                                    <p:animMotion origin="layout" path="M -0.07743 0.1449 L -0.09392 0.26643 " pathEditMode="relative" rAng="0" ptsTypes="AA">
                                      <p:cBhvr>
                                        <p:cTn id="157" dur="1000" fill="hold"/>
                                        <p:tgtEl>
                                          <p:spTgt spid="57"/>
                                        </p:tgtEl>
                                        <p:attrNameLst>
                                          <p:attrName>ppt_x</p:attrName>
                                          <p:attrName>ppt_y</p:attrName>
                                        </p:attrNameLst>
                                      </p:cBhvr>
                                      <p:rCtr x="-8" y="61"/>
                                    </p:animMotion>
                                  </p:childTnLst>
                                </p:cTn>
                              </p:par>
                              <p:par>
                                <p:cTn id="158" presetID="42" presetClass="path" presetSubtype="0" accel="50000" decel="50000" fill="hold" grpId="2" nodeType="withEffect">
                                  <p:stCondLst>
                                    <p:cond delay="0"/>
                                  </p:stCondLst>
                                  <p:childTnLst>
                                    <p:animMotion origin="layout" path="M -0.07761 0.07847 L -0.07761 0.11157 " pathEditMode="relative" rAng="0" ptsTypes="AA">
                                      <p:cBhvr>
                                        <p:cTn id="159" dur="1000" fill="hold"/>
                                        <p:tgtEl>
                                          <p:spTgt spid="56"/>
                                        </p:tgtEl>
                                        <p:attrNameLst>
                                          <p:attrName>ppt_x</p:attrName>
                                          <p:attrName>ppt_y</p:attrName>
                                        </p:attrNameLst>
                                      </p:cBhvr>
                                      <p:rCtr x="0" y="16"/>
                                    </p:animMotion>
                                  </p:childTnLst>
                                </p:cTn>
                              </p:par>
                              <p:par>
                                <p:cTn id="160" presetID="42" presetClass="path" presetSubtype="0" accel="50000" decel="50000" fill="hold" grpId="2" nodeType="withEffect">
                                  <p:stCondLst>
                                    <p:cond delay="0"/>
                                  </p:stCondLst>
                                  <p:childTnLst>
                                    <p:animMotion origin="layout" path="M -0.07761 0.11157 L -0.07761 0.1449 " pathEditMode="relative" rAng="0" ptsTypes="AA">
                                      <p:cBhvr>
                                        <p:cTn id="161" dur="1000" fill="hold"/>
                                        <p:tgtEl>
                                          <p:spTgt spid="55"/>
                                        </p:tgtEl>
                                        <p:attrNameLst>
                                          <p:attrName>ppt_x</p:attrName>
                                          <p:attrName>ppt_y</p:attrName>
                                        </p:attrNameLst>
                                      </p:cBhvr>
                                      <p:rCtr x="0" y="17"/>
                                    </p:animMotion>
                                  </p:childTnLst>
                                </p:cTn>
                              </p:par>
                            </p:childTnLst>
                          </p:cTn>
                        </p:par>
                      </p:childTnLst>
                    </p:cTn>
                  </p:par>
                  <p:par>
                    <p:cTn id="162" fill="hold">
                      <p:stCondLst>
                        <p:cond delay="indefinite"/>
                      </p:stCondLst>
                      <p:childTnLst>
                        <p:par>
                          <p:cTn id="163" fill="hold">
                            <p:stCondLst>
                              <p:cond delay="0"/>
                            </p:stCondLst>
                            <p:childTnLst>
                              <p:par>
                                <p:cTn id="164" presetID="5" presetClass="exit" presetSubtype="10" fill="hold" grpId="2" nodeType="clickEffect">
                                  <p:stCondLst>
                                    <p:cond delay="0"/>
                                  </p:stCondLst>
                                  <p:childTnLst>
                                    <p:animEffect transition="out" filter="checkerboard(across)">
                                      <p:cBhvr>
                                        <p:cTn id="165" dur="500"/>
                                        <p:tgtEl>
                                          <p:spTgt spid="57"/>
                                        </p:tgtEl>
                                      </p:cBhvr>
                                    </p:animEffect>
                                    <p:set>
                                      <p:cBhvr>
                                        <p:cTn id="166" dur="1" fill="hold">
                                          <p:stCondLst>
                                            <p:cond delay="499"/>
                                          </p:stCondLst>
                                        </p:cTn>
                                        <p:tgtEl>
                                          <p:spTgt spid="57"/>
                                        </p:tgtEl>
                                        <p:attrNameLst>
                                          <p:attrName>style.visibility</p:attrName>
                                        </p:attrNameLst>
                                      </p:cBhvr>
                                      <p:to>
                                        <p:strVal val="hidden"/>
                                      </p:to>
                                    </p:set>
                                  </p:childTnLst>
                                </p:cTn>
                              </p:par>
                              <p:par>
                                <p:cTn id="167" presetID="0" presetClass="path" presetSubtype="0" accel="50000" decel="50000" fill="hold" grpId="3" nodeType="withEffect">
                                  <p:stCondLst>
                                    <p:cond delay="0"/>
                                  </p:stCondLst>
                                  <p:childTnLst>
                                    <p:animMotion origin="layout" path="M -0.07761 0.1449 L -0.06094 0.26643 " pathEditMode="relative" rAng="0" ptsTypes="AA">
                                      <p:cBhvr>
                                        <p:cTn id="168" dur="1000" fill="hold"/>
                                        <p:tgtEl>
                                          <p:spTgt spid="55"/>
                                        </p:tgtEl>
                                        <p:attrNameLst>
                                          <p:attrName>ppt_x</p:attrName>
                                          <p:attrName>ppt_y</p:attrName>
                                        </p:attrNameLst>
                                      </p:cBhvr>
                                      <p:rCtr x="8" y="61"/>
                                    </p:animMotion>
                                  </p:childTnLst>
                                </p:cTn>
                              </p:par>
                              <p:par>
                                <p:cTn id="169" presetID="42" presetClass="path" presetSubtype="0" accel="50000" decel="50000" fill="hold" grpId="3" nodeType="withEffect">
                                  <p:stCondLst>
                                    <p:cond delay="0"/>
                                  </p:stCondLst>
                                  <p:childTnLst>
                                    <p:animMotion origin="layout" path="M -0.07761 0.11157 L -0.07761 0.1449 " pathEditMode="relative" rAng="0" ptsTypes="AA">
                                      <p:cBhvr>
                                        <p:cTn id="170" dur="1000" fill="hold"/>
                                        <p:tgtEl>
                                          <p:spTgt spid="56"/>
                                        </p:tgtEl>
                                        <p:attrNameLst>
                                          <p:attrName>ppt_x</p:attrName>
                                          <p:attrName>ppt_y</p:attrName>
                                        </p:attrNameLst>
                                      </p:cBhvr>
                                      <p:rCtr x="0" y="17"/>
                                    </p:animMotion>
                                  </p:childTnLst>
                                </p:cTn>
                              </p:par>
                            </p:childTnLst>
                          </p:cTn>
                        </p:par>
                      </p:childTnLst>
                    </p:cTn>
                  </p:par>
                  <p:par>
                    <p:cTn id="171" fill="hold">
                      <p:stCondLst>
                        <p:cond delay="indefinite"/>
                      </p:stCondLst>
                      <p:childTnLst>
                        <p:par>
                          <p:cTn id="172" fill="hold">
                            <p:stCondLst>
                              <p:cond delay="0"/>
                            </p:stCondLst>
                            <p:childTnLst>
                              <p:par>
                                <p:cTn id="173" presetID="5" presetClass="exit" presetSubtype="10" fill="hold" nodeType="clickEffect">
                                  <p:stCondLst>
                                    <p:cond delay="0"/>
                                  </p:stCondLst>
                                  <p:childTnLst>
                                    <p:animEffect transition="out" filter="checkerboard(across)">
                                      <p:cBhvr>
                                        <p:cTn id="174" dur="500"/>
                                        <p:tgtEl>
                                          <p:spTgt spid="55"/>
                                        </p:tgtEl>
                                      </p:cBhvr>
                                    </p:animEffect>
                                    <p:set>
                                      <p:cBhvr>
                                        <p:cTn id="175" dur="1" fill="hold">
                                          <p:stCondLst>
                                            <p:cond delay="499"/>
                                          </p:stCondLst>
                                        </p:cTn>
                                        <p:tgtEl>
                                          <p:spTgt spid="55"/>
                                        </p:tgtEl>
                                        <p:attrNameLst>
                                          <p:attrName>style.visibility</p:attrName>
                                        </p:attrNameLst>
                                      </p:cBhvr>
                                      <p:to>
                                        <p:strVal val="hidden"/>
                                      </p:to>
                                    </p:set>
                                  </p:childTnLst>
                                </p:cTn>
                              </p:par>
                              <p:par>
                                <p:cTn id="176" presetID="0" presetClass="path" presetSubtype="0" accel="50000" decel="50000" fill="hold" grpId="4" nodeType="withEffect">
                                  <p:stCondLst>
                                    <p:cond delay="0"/>
                                  </p:stCondLst>
                                  <p:childTnLst>
                                    <p:animMotion origin="layout" path="M -0.07761 0.1449 L -0.02778 0.26643 " pathEditMode="relative" rAng="0" ptsTypes="AA">
                                      <p:cBhvr>
                                        <p:cTn id="177" dur="1000" fill="hold"/>
                                        <p:tgtEl>
                                          <p:spTgt spid="56"/>
                                        </p:tgtEl>
                                        <p:attrNameLst>
                                          <p:attrName>ppt_x</p:attrName>
                                          <p:attrName>ppt_y</p:attrName>
                                        </p:attrNameLst>
                                      </p:cBhvr>
                                      <p:rCtr x="25" y="61"/>
                                    </p:animMotion>
                                  </p:childTnLst>
                                </p:cTn>
                              </p:par>
                            </p:childTnLst>
                          </p:cTn>
                        </p:par>
                      </p:childTnLst>
                    </p:cTn>
                  </p:par>
                  <p:par>
                    <p:cTn id="178" fill="hold">
                      <p:stCondLst>
                        <p:cond delay="indefinite"/>
                      </p:stCondLst>
                      <p:childTnLst>
                        <p:par>
                          <p:cTn id="179" fill="hold">
                            <p:stCondLst>
                              <p:cond delay="0"/>
                            </p:stCondLst>
                            <p:childTnLst>
                              <p:par>
                                <p:cTn id="180" presetID="5" presetClass="exit" presetSubtype="10" fill="hold" nodeType="clickEffect">
                                  <p:stCondLst>
                                    <p:cond delay="0"/>
                                  </p:stCondLst>
                                  <p:childTnLst>
                                    <p:animEffect transition="out" filter="checkerboard(across)">
                                      <p:cBhvr>
                                        <p:cTn id="181" dur="500"/>
                                        <p:tgtEl>
                                          <p:spTgt spid="56"/>
                                        </p:tgtEl>
                                      </p:cBhvr>
                                    </p:animEffect>
                                    <p:set>
                                      <p:cBhvr>
                                        <p:cTn id="182" dur="1" fill="hold">
                                          <p:stCondLst>
                                            <p:cond delay="499"/>
                                          </p:stCondLst>
                                        </p:cTn>
                                        <p:tgtEl>
                                          <p:spTgt spid="56"/>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133"/>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3" nodeType="clickEffect">
                                  <p:stCondLst>
                                    <p:cond delay="0"/>
                                  </p:stCondLst>
                                  <p:childTnLst>
                                    <p:set>
                                      <p:cBhvr>
                                        <p:cTn id="190" dur="1" fill="hold">
                                          <p:stCondLst>
                                            <p:cond delay="0"/>
                                          </p:stCondLst>
                                        </p:cTn>
                                        <p:tgtEl>
                                          <p:spTgt spid="79"/>
                                        </p:tgtEl>
                                        <p:attrNameLst>
                                          <p:attrName>style.visibility</p:attrName>
                                        </p:attrNameLst>
                                      </p:cBhvr>
                                      <p:to>
                                        <p:strVal val="hidden"/>
                                      </p:to>
                                    </p:set>
                                  </p:childTnLst>
                                </p:cTn>
                              </p:par>
                              <p:par>
                                <p:cTn id="191" presetID="1" presetClass="exit" presetSubtype="0" fill="hold" nodeType="withEffect">
                                  <p:stCondLst>
                                    <p:cond delay="0"/>
                                  </p:stCondLst>
                                  <p:childTnLst>
                                    <p:set>
                                      <p:cBhvr>
                                        <p:cTn id="192" dur="1" fill="hold">
                                          <p:stCondLst>
                                            <p:cond delay="0"/>
                                          </p:stCondLst>
                                        </p:cTn>
                                        <p:tgtEl>
                                          <p:spTgt spid="85"/>
                                        </p:tgtEl>
                                        <p:attrNameLst>
                                          <p:attrName>style.visibility</p:attrName>
                                        </p:attrNameLst>
                                      </p:cBhvr>
                                      <p:to>
                                        <p:strVal val="hidden"/>
                                      </p:to>
                                    </p:set>
                                  </p:childTnLst>
                                </p:cTn>
                              </p:par>
                              <p:par>
                                <p:cTn id="193" presetID="1" presetClass="exit" presetSubtype="0" fill="hold" grpId="3" nodeType="withEffect">
                                  <p:stCondLst>
                                    <p:cond delay="0"/>
                                  </p:stCondLst>
                                  <p:childTnLst>
                                    <p:set>
                                      <p:cBhvr>
                                        <p:cTn id="194" dur="1" fill="hold">
                                          <p:stCondLst>
                                            <p:cond delay="0"/>
                                          </p:stCondLst>
                                        </p:cTn>
                                        <p:tgtEl>
                                          <p:spTgt spid="75"/>
                                        </p:tgtEl>
                                        <p:attrNameLst>
                                          <p:attrName>style.visibility</p:attrName>
                                        </p:attrNameLst>
                                      </p:cBhvr>
                                      <p:to>
                                        <p:strVal val="hidden"/>
                                      </p:to>
                                    </p:set>
                                  </p:childTnLst>
                                </p:cTn>
                              </p:par>
                              <p:par>
                                <p:cTn id="195" presetID="1" presetClass="entr" presetSubtype="0" fill="hold" grpId="1" nodeType="withEffect">
                                  <p:stCondLst>
                                    <p:cond delay="0"/>
                                  </p:stCondLst>
                                  <p:childTnLst>
                                    <p:set>
                                      <p:cBhvr>
                                        <p:cTn id="196" dur="1" fill="hold">
                                          <p:stCondLst>
                                            <p:cond delay="0"/>
                                          </p:stCondLst>
                                        </p:cTn>
                                        <p:tgtEl>
                                          <p:spTgt spid="81"/>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84"/>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87"/>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88"/>
                                        </p:tgtEl>
                                        <p:attrNameLst>
                                          <p:attrName>style.visibility</p:attrName>
                                        </p:attrNameLst>
                                      </p:cBhvr>
                                      <p:to>
                                        <p:strVal val="visible"/>
                                      </p:to>
                                    </p:set>
                                  </p:childTnLst>
                                </p:cTn>
                              </p:par>
                              <p:par>
                                <p:cTn id="203" presetID="0" presetClass="path" presetSubtype="0" accel="50000" decel="50000" fill="hold" grpId="0" nodeType="withEffect">
                                  <p:stCondLst>
                                    <p:cond delay="0"/>
                                  </p:stCondLst>
                                  <p:childTnLst>
                                    <p:animMotion origin="layout" path="M 3.05556E-6 3.33333E-6 L -0.07761 0.1449 " pathEditMode="relative" rAng="0" ptsTypes="AA">
                                      <p:cBhvr>
                                        <p:cTn id="204" dur="1000" fill="hold"/>
                                        <p:tgtEl>
                                          <p:spTgt spid="81"/>
                                        </p:tgtEl>
                                        <p:attrNameLst>
                                          <p:attrName>ppt_x</p:attrName>
                                          <p:attrName>ppt_y</p:attrName>
                                        </p:attrNameLst>
                                      </p:cBhvr>
                                      <p:rCtr x="-39" y="72"/>
                                    </p:animMotion>
                                  </p:childTnLst>
                                </p:cTn>
                              </p:par>
                              <p:par>
                                <p:cTn id="205" presetID="0" presetClass="path" presetSubtype="0" accel="50000" decel="50000" fill="hold" grpId="0" nodeType="withEffect">
                                  <p:stCondLst>
                                    <p:cond delay="0"/>
                                  </p:stCondLst>
                                  <p:childTnLst>
                                    <p:animMotion origin="layout" path="M -3.33333E-6 3.33333E-6 L -0.07743 0.11157 " pathEditMode="relative" rAng="0" ptsTypes="AA">
                                      <p:cBhvr>
                                        <p:cTn id="206" dur="1000" fill="hold"/>
                                        <p:tgtEl>
                                          <p:spTgt spid="88"/>
                                        </p:tgtEl>
                                        <p:attrNameLst>
                                          <p:attrName>ppt_x</p:attrName>
                                          <p:attrName>ppt_y</p:attrName>
                                        </p:attrNameLst>
                                      </p:cBhvr>
                                      <p:rCtr x="-39" y="56"/>
                                    </p:animMotion>
                                  </p:childTnLst>
                                </p:cTn>
                              </p:par>
                              <p:par>
                                <p:cTn id="207" presetID="0" presetClass="path" presetSubtype="0" accel="50000" decel="50000" fill="hold" grpId="0" nodeType="withEffect">
                                  <p:stCondLst>
                                    <p:cond delay="0"/>
                                  </p:stCondLst>
                                  <p:childTnLst>
                                    <p:animMotion origin="layout" path="M 3.05556E-6 3.33333E-6 L -0.07761 0.07847 " pathEditMode="relative" rAng="0" ptsTypes="AA">
                                      <p:cBhvr>
                                        <p:cTn id="208" dur="1000" fill="hold"/>
                                        <p:tgtEl>
                                          <p:spTgt spid="84"/>
                                        </p:tgtEl>
                                        <p:attrNameLst>
                                          <p:attrName>ppt_x</p:attrName>
                                          <p:attrName>ppt_y</p:attrName>
                                        </p:attrNameLst>
                                      </p:cBhvr>
                                      <p:rCtr x="-39" y="39"/>
                                    </p:animMotion>
                                  </p:childTnLst>
                                </p:cTn>
                              </p:par>
                              <p:par>
                                <p:cTn id="209" presetID="0" presetClass="path" presetSubtype="0" accel="50000" decel="50000" fill="hold" grpId="0" nodeType="withEffect">
                                  <p:stCondLst>
                                    <p:cond delay="0"/>
                                  </p:stCondLst>
                                  <p:childTnLst>
                                    <p:animMotion origin="layout" path="M 3.05556E-6 3.33333E-6 L -0.07761 0.04514 " pathEditMode="relative" rAng="0" ptsTypes="AA">
                                      <p:cBhvr>
                                        <p:cTn id="210" dur="1000" fill="hold"/>
                                        <p:tgtEl>
                                          <p:spTgt spid="87"/>
                                        </p:tgtEl>
                                        <p:attrNameLst>
                                          <p:attrName>ppt_x</p:attrName>
                                          <p:attrName>ppt_y</p:attrName>
                                        </p:attrNameLst>
                                      </p:cBhvr>
                                      <p:rCtr x="-39" y="22"/>
                                    </p:animMotion>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nodeType="clickEffect">
                                  <p:stCondLst>
                                    <p:cond delay="0"/>
                                  </p:stCondLst>
                                  <p:childTnLst>
                                    <p:set>
                                      <p:cBhvr>
                                        <p:cTn id="214" dur="1" fill="hold">
                                          <p:stCondLst>
                                            <p:cond delay="0"/>
                                          </p:stCondLst>
                                        </p:cTn>
                                        <p:tgtEl>
                                          <p:spTgt spid="91"/>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93"/>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113"/>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14"/>
                                        </p:tgtEl>
                                        <p:attrNameLst>
                                          <p:attrName>style.visibility</p:attrName>
                                        </p:attrNameLst>
                                      </p:cBhvr>
                                      <p:to>
                                        <p:strVal val="visible"/>
                                      </p:to>
                                    </p:set>
                                  </p:childTnLst>
                                </p:cTn>
                              </p:par>
                              <p:par>
                                <p:cTn id="221" presetID="0" presetClass="path" presetSubtype="0" accel="50000" decel="50000" fill="hold" nodeType="withEffect">
                                  <p:stCondLst>
                                    <p:cond delay="0"/>
                                  </p:stCondLst>
                                  <p:childTnLst>
                                    <p:animMotion origin="layout" path="M 3.33333E-6 3.33333E-6 L -0.08229 0.1449 " pathEditMode="relative" rAng="0" ptsTypes="AA">
                                      <p:cBhvr>
                                        <p:cTn id="222" dur="1000" fill="hold"/>
                                        <p:tgtEl>
                                          <p:spTgt spid="91"/>
                                        </p:tgtEl>
                                        <p:attrNameLst>
                                          <p:attrName>ppt_x</p:attrName>
                                          <p:attrName>ppt_y</p:attrName>
                                        </p:attrNameLst>
                                      </p:cBhvr>
                                      <p:rCtr x="-41" y="72"/>
                                    </p:animMotion>
                                  </p:childTnLst>
                                </p:cTn>
                              </p:par>
                              <p:par>
                                <p:cTn id="223" presetID="0" presetClass="path" presetSubtype="0" accel="50000" decel="50000" fill="hold" nodeType="withEffect">
                                  <p:stCondLst>
                                    <p:cond delay="0"/>
                                  </p:stCondLst>
                                  <p:childTnLst>
                                    <p:animMotion origin="layout" path="M 3.33333E-6 3.33333E-6 L 0.3908 0.1449 " pathEditMode="relative" rAng="0" ptsTypes="AA">
                                      <p:cBhvr>
                                        <p:cTn id="224" dur="1000" fill="hold"/>
                                        <p:tgtEl>
                                          <p:spTgt spid="113"/>
                                        </p:tgtEl>
                                        <p:attrNameLst>
                                          <p:attrName>ppt_x</p:attrName>
                                          <p:attrName>ppt_y</p:attrName>
                                        </p:attrNameLst>
                                      </p:cBhvr>
                                      <p:rCtr x="195" y="72"/>
                                    </p:animMotion>
                                  </p:childTnLst>
                                </p:cTn>
                              </p:par>
                              <p:par>
                                <p:cTn id="225" presetID="0" presetClass="path" presetSubtype="0" accel="50000" decel="50000" fill="hold" nodeType="withEffect">
                                  <p:stCondLst>
                                    <p:cond delay="0"/>
                                  </p:stCondLst>
                                  <p:childTnLst>
                                    <p:animMotion origin="layout" path="M 3.33333E-6 -3.33333E-6 L 0.23298 0.01111 " pathEditMode="relative" rAng="0" ptsTypes="AA">
                                      <p:cBhvr>
                                        <p:cTn id="226" dur="1000" fill="hold"/>
                                        <p:tgtEl>
                                          <p:spTgt spid="93"/>
                                        </p:tgtEl>
                                        <p:attrNameLst>
                                          <p:attrName>ppt_x</p:attrName>
                                          <p:attrName>ppt_y</p:attrName>
                                        </p:attrNameLst>
                                      </p:cBhvr>
                                      <p:rCtr x="116" y="6"/>
                                    </p:animMotion>
                                  </p:childTnLst>
                                </p:cTn>
                              </p:par>
                              <p:par>
                                <p:cTn id="227" presetID="0" presetClass="path" presetSubtype="0" accel="50000" decel="50000" fill="hold" nodeType="withEffect">
                                  <p:stCondLst>
                                    <p:cond delay="0"/>
                                  </p:stCondLst>
                                  <p:childTnLst>
                                    <p:animMotion origin="layout" path="M -3.05556E-6 3.33333E-6 L 0.07552 0.1449 " pathEditMode="relative" rAng="0" ptsTypes="AA">
                                      <p:cBhvr>
                                        <p:cTn id="228" dur="1000" fill="hold"/>
                                        <p:tgtEl>
                                          <p:spTgt spid="114"/>
                                        </p:tgtEl>
                                        <p:attrNameLst>
                                          <p:attrName>ppt_x</p:attrName>
                                          <p:attrName>ppt_y</p:attrName>
                                        </p:attrNameLst>
                                      </p:cBhvr>
                                      <p:rCtr x="38" y="72"/>
                                    </p:animMotion>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grpId="0" nodeType="clickEffect">
                                  <p:stCondLst>
                                    <p:cond delay="0"/>
                                  </p:stCondLst>
                                  <p:childTnLst>
                                    <p:set>
                                      <p:cBhvr>
                                        <p:cTn id="232" dur="1" fill="hold">
                                          <p:stCondLst>
                                            <p:cond delay="0"/>
                                          </p:stCondLst>
                                        </p:cTn>
                                        <p:tgtEl>
                                          <p:spTgt spid="116"/>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121"/>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115"/>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animBg="1"/>
      <p:bldP spid="54" grpId="1" animBg="1"/>
      <p:bldP spid="54" grpId="2" animBg="1"/>
      <p:bldP spid="54" grpId="3" animBg="1"/>
      <p:bldP spid="55" grpId="0" animBg="1"/>
      <p:bldP spid="55" grpId="1" animBg="1"/>
      <p:bldP spid="55" grpId="2" animBg="1"/>
      <p:bldP spid="55" grpId="3" animBg="1"/>
      <p:bldP spid="56" grpId="0" animBg="1"/>
      <p:bldP spid="56" grpId="1" animBg="1"/>
      <p:bldP spid="56" grpId="2" animBg="1"/>
      <p:bldP spid="56" grpId="3" animBg="1"/>
      <p:bldP spid="56" grpId="4" animBg="1"/>
      <p:bldP spid="57" grpId="0" animBg="1"/>
      <p:bldP spid="57" grpId="1" animBg="1"/>
      <p:bldP spid="57" grpId="2" animBg="1"/>
      <p:bldP spid="57" grpId="3" animBg="1"/>
      <p:bldP spid="72" grpId="0"/>
      <p:bldP spid="132" grpId="0" animBg="1"/>
      <p:bldP spid="133" grpId="0" animBg="1"/>
      <p:bldP spid="10" grpId="0" animBg="1"/>
      <p:bldP spid="10" grpId="1" animBg="1"/>
      <p:bldP spid="10" grpId="2" animBg="1"/>
      <p:bldP spid="10" grpId="3" animBg="1"/>
      <p:bldP spid="13" grpId="0" animBg="1"/>
      <p:bldP spid="13" grpId="1" animBg="1"/>
      <p:bldP spid="13" grpId="2" animBg="1"/>
      <p:bldP spid="14" grpId="0" animBg="1"/>
      <p:bldP spid="14" grpId="1" animBg="1"/>
      <p:bldP spid="14" grpId="2" animBg="1"/>
      <p:bldP spid="138" grpId="0" animBg="1"/>
      <p:bldP spid="138" grpId="1" animBg="1"/>
      <p:bldP spid="138" grpId="2" animBg="1"/>
      <p:bldP spid="138" grpId="3" animBg="1"/>
      <p:bldP spid="48" grpId="0" animBg="1"/>
      <p:bldP spid="48" grpId="1" animBg="1"/>
      <p:bldP spid="50" grpId="0" animBg="1"/>
      <p:bldP spid="50" grpId="1" animBg="1"/>
      <p:bldP spid="52" grpId="0" animBg="1"/>
      <p:bldP spid="52" grpId="1" animBg="1"/>
      <p:bldP spid="75" grpId="0" animBg="1"/>
      <p:bldP spid="75" grpId="1" animBg="1"/>
      <p:bldP spid="75" grpId="2" animBg="1"/>
      <p:bldP spid="75" grpId="3" animBg="1"/>
      <p:bldP spid="79" grpId="0"/>
      <p:bldP spid="79" grpId="1"/>
      <p:bldP spid="79" grpId="2"/>
      <p:bldP spid="79" grpId="3"/>
      <p:bldP spid="81" grpId="0" animBg="1"/>
      <p:bldP spid="81" grpId="1" animBg="1"/>
      <p:bldP spid="84" grpId="0" animBg="1"/>
      <p:bldP spid="87" grpId="0" animBg="1"/>
      <p:bldP spid="88" grpId="0" animBg="1"/>
      <p:bldP spid="116" grpId="0"/>
      <p:bldP spid="115" grpId="0"/>
      <p:bldP spid="1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Bent-Up Arrow 17"/>
          <p:cNvSpPr/>
          <p:nvPr/>
        </p:nvSpPr>
        <p:spPr>
          <a:xfrm rot="16200000" flipH="1">
            <a:off x="5867400" y="4419602"/>
            <a:ext cx="1066801" cy="1676400"/>
          </a:xfrm>
          <a:prstGeom prst="bentUpArrow">
            <a:avLst>
              <a:gd name="adj1" fmla="val 30000"/>
              <a:gd name="adj2" fmla="val 33750"/>
              <a:gd name="adj3" fmla="val 35000"/>
            </a:avLst>
          </a:pr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2" name="Title 1"/>
          <p:cNvSpPr>
            <a:spLocks noGrp="1"/>
          </p:cNvSpPr>
          <p:nvPr>
            <p:ph type="title"/>
          </p:nvPr>
        </p:nvSpPr>
        <p:spPr/>
        <p:txBody>
          <a:bodyPr/>
          <a:lstStyle/>
          <a:p>
            <a:r>
              <a:rPr lang="en-US" dirty="0" smtClean="0"/>
              <a:t>Niceness</a:t>
            </a:r>
            <a:endParaRPr lang="en-US" dirty="0"/>
          </a:p>
        </p:txBody>
      </p:sp>
      <p:sp>
        <p:nvSpPr>
          <p:cNvPr id="3" name="Content Placeholder 2"/>
          <p:cNvSpPr>
            <a:spLocks noGrp="1"/>
          </p:cNvSpPr>
          <p:nvPr>
            <p:ph idx="1"/>
          </p:nvPr>
        </p:nvSpPr>
        <p:spPr>
          <a:xfrm>
            <a:off x="457200" y="1219200"/>
            <a:ext cx="8534400" cy="685800"/>
          </a:xfrm>
        </p:spPr>
        <p:txBody>
          <a:bodyPr>
            <a:noAutofit/>
          </a:bodyPr>
          <a:lstStyle/>
          <a:p>
            <a:pPr>
              <a:buNone/>
            </a:pPr>
            <a:r>
              <a:rPr lang="en-US" b="1" i="1" dirty="0" smtClean="0"/>
              <a:t>How to quantify difference between threads?</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19</a:t>
            </a:fld>
            <a:endParaRPr lang="en-US" dirty="0">
              <a:solidFill>
                <a:prstClr val="black">
                  <a:tint val="75000"/>
                </a:prstClr>
              </a:solidFill>
              <a:latin typeface="Calibri"/>
            </a:endParaRPr>
          </a:p>
        </p:txBody>
      </p:sp>
      <p:sp>
        <p:nvSpPr>
          <p:cNvPr id="28" name="Rounded Rectangle 27"/>
          <p:cNvSpPr/>
          <p:nvPr/>
        </p:nvSpPr>
        <p:spPr>
          <a:xfrm>
            <a:off x="609600" y="4114800"/>
            <a:ext cx="4419600" cy="609600"/>
          </a:xfrm>
          <a:prstGeom prst="roundRect">
            <a:avLst>
              <a:gd name="adj" fmla="val 10417"/>
            </a:avLst>
          </a:prstGeom>
          <a:solidFill>
            <a:srgbClr val="006600">
              <a:alpha val="25000"/>
            </a:srgbClr>
          </a:solidFill>
          <a:ln>
            <a:no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marL="117445" lvl="1" indent="1588" defTabSz="914165"/>
            <a:r>
              <a:rPr lang="en-US" sz="2800" dirty="0">
                <a:solidFill>
                  <a:prstClr val="black"/>
                </a:solidFill>
                <a:latin typeface="Calibri"/>
                <a:sym typeface="Wingdings" pitchFamily="2" charset="2"/>
              </a:rPr>
              <a:t>Vulnerability to interference</a:t>
            </a:r>
          </a:p>
        </p:txBody>
      </p:sp>
      <p:sp>
        <p:nvSpPr>
          <p:cNvPr id="29" name="TextBox 28"/>
          <p:cNvSpPr txBox="1"/>
          <p:nvPr/>
        </p:nvSpPr>
        <p:spPr>
          <a:xfrm>
            <a:off x="609600" y="3657600"/>
            <a:ext cx="3733800" cy="4572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wrap="square" lIns="91416" tIns="0" rIns="91416" bIns="0" rtlCol="0" anchor="ctr" anchorCtr="0">
            <a:noAutofit/>
          </a:bodyPr>
          <a:lstStyle/>
          <a:p>
            <a:pPr algn="ctr" defTabSz="914165"/>
            <a:r>
              <a:rPr lang="en-US" sz="2800" b="1" dirty="0">
                <a:solidFill>
                  <a:prstClr val="white"/>
                </a:solidFill>
                <a:latin typeface="Calibri"/>
              </a:rPr>
              <a:t>Bank-level parallelism</a:t>
            </a:r>
          </a:p>
        </p:txBody>
      </p:sp>
      <p:sp>
        <p:nvSpPr>
          <p:cNvPr id="30" name="Rounded Rectangle 29"/>
          <p:cNvSpPr/>
          <p:nvPr/>
        </p:nvSpPr>
        <p:spPr>
          <a:xfrm>
            <a:off x="5257800" y="4114800"/>
            <a:ext cx="3429000" cy="609600"/>
          </a:xfrm>
          <a:prstGeom prst="roundRect">
            <a:avLst>
              <a:gd name="adj" fmla="val 10417"/>
            </a:avLst>
          </a:prstGeom>
          <a:solidFill>
            <a:srgbClr val="FF0000">
              <a:alpha val="25000"/>
            </a:srgbClr>
          </a:solidFill>
          <a:ln>
            <a:no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marL="111095" lvl="1" defTabSz="914165"/>
            <a:r>
              <a:rPr lang="en-US" sz="2800" dirty="0">
                <a:solidFill>
                  <a:prstClr val="black"/>
                </a:solidFill>
                <a:latin typeface="Calibri"/>
              </a:rPr>
              <a:t>Causes interference</a:t>
            </a:r>
          </a:p>
        </p:txBody>
      </p:sp>
      <p:sp>
        <p:nvSpPr>
          <p:cNvPr id="31" name="TextBox 30"/>
          <p:cNvSpPr txBox="1"/>
          <p:nvPr/>
        </p:nvSpPr>
        <p:spPr>
          <a:xfrm>
            <a:off x="5257800" y="3657600"/>
            <a:ext cx="3276600" cy="4572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wrap="square" lIns="91416" tIns="0" rIns="91416" bIns="0" rtlCol="0" anchor="ctr" anchorCtr="0">
            <a:noAutofit/>
          </a:bodyPr>
          <a:lstStyle/>
          <a:p>
            <a:pPr algn="ctr" defTabSz="914165"/>
            <a:r>
              <a:rPr lang="en-US" sz="2800" b="1" dirty="0">
                <a:solidFill>
                  <a:prstClr val="white"/>
                </a:solidFill>
                <a:latin typeface="Calibri"/>
              </a:rPr>
              <a:t>Row-buffer locality</a:t>
            </a:r>
          </a:p>
        </p:txBody>
      </p:sp>
      <p:sp>
        <p:nvSpPr>
          <p:cNvPr id="14" name="Bent-Up Arrow 13"/>
          <p:cNvSpPr/>
          <p:nvPr/>
        </p:nvSpPr>
        <p:spPr>
          <a:xfrm rot="5400000">
            <a:off x="2438400" y="4419602"/>
            <a:ext cx="1066801" cy="1676400"/>
          </a:xfrm>
          <a:prstGeom prst="bentUpArrow">
            <a:avLst>
              <a:gd name="adj1" fmla="val 30000"/>
              <a:gd name="adj2" fmla="val 33750"/>
              <a:gd name="adj3" fmla="val 35000"/>
            </a:avLst>
          </a:pr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54" name="Oval 53"/>
          <p:cNvSpPr/>
          <p:nvPr/>
        </p:nvSpPr>
        <p:spPr>
          <a:xfrm flipH="1">
            <a:off x="2667001" y="5120640"/>
            <a:ext cx="609600" cy="609600"/>
          </a:xfrm>
          <a:prstGeom prst="ellipse">
            <a:avLst/>
          </a:pr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6000" b="1" dirty="0">
                <a:solidFill>
                  <a:prstClr val="black"/>
                </a:solidFill>
                <a:latin typeface="Andalus" pitchFamily="2" charset="-78"/>
                <a:cs typeface="Andalus" pitchFamily="2" charset="-78"/>
              </a:rPr>
              <a:t>+</a:t>
            </a:r>
          </a:p>
        </p:txBody>
      </p:sp>
      <p:sp>
        <p:nvSpPr>
          <p:cNvPr id="50" name="TextBox 49"/>
          <p:cNvSpPr txBox="1"/>
          <p:nvPr/>
        </p:nvSpPr>
        <p:spPr>
          <a:xfrm>
            <a:off x="3810000" y="5120640"/>
            <a:ext cx="1752600" cy="655320"/>
          </a:xfrm>
          <a:prstGeom prst="rect">
            <a:avLst/>
          </a:prstGeom>
          <a:solidFill>
            <a:schemeClr val="accent1">
              <a:lumMod val="60000"/>
              <a:lumOff val="40000"/>
            </a:schemeClr>
          </a:solidFill>
          <a:ln>
            <a:noFill/>
          </a:ln>
        </p:spPr>
        <p:txBody>
          <a:bodyPr wrap="square" lIns="91416" tIns="45709" rIns="91416" bIns="45709" rtlCol="0" anchor="ctr" anchorCtr="0">
            <a:noAutofit/>
          </a:bodyPr>
          <a:lstStyle/>
          <a:p>
            <a:pPr algn="ctr" defTabSz="914165"/>
            <a:r>
              <a:rPr lang="en-US" sz="3200" b="1" dirty="0">
                <a:solidFill>
                  <a:prstClr val="black"/>
                </a:solidFill>
                <a:latin typeface="Calibri"/>
                <a:cs typeface="Times New Roman" pitchFamily="18" charset="0"/>
              </a:rPr>
              <a:t>Niceness</a:t>
            </a:r>
            <a:endParaRPr lang="en-US" sz="2800" b="1" dirty="0">
              <a:solidFill>
                <a:prstClr val="black"/>
              </a:solidFill>
              <a:latin typeface="Calibri"/>
              <a:cs typeface="Times New Roman" pitchFamily="18" charset="0"/>
            </a:endParaRPr>
          </a:p>
        </p:txBody>
      </p:sp>
      <p:sp>
        <p:nvSpPr>
          <p:cNvPr id="15" name="Oval 14"/>
          <p:cNvSpPr/>
          <p:nvPr/>
        </p:nvSpPr>
        <p:spPr>
          <a:xfrm flipH="1">
            <a:off x="6096001" y="5120640"/>
            <a:ext cx="609600" cy="609600"/>
          </a:xfrm>
          <a:prstGeom prst="ellipse">
            <a:avLst/>
          </a:pr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6000" b="1" dirty="0">
                <a:solidFill>
                  <a:prstClr val="black"/>
                </a:solidFill>
                <a:latin typeface="Andalus" pitchFamily="2" charset="-78"/>
                <a:cs typeface="Andalus" pitchFamily="2" charset="-78"/>
              </a:rPr>
              <a:t>-</a:t>
            </a:r>
          </a:p>
        </p:txBody>
      </p:sp>
      <p:sp>
        <p:nvSpPr>
          <p:cNvPr id="16" name="Left-Right Arrow 15"/>
          <p:cNvSpPr/>
          <p:nvPr/>
        </p:nvSpPr>
        <p:spPr>
          <a:xfrm>
            <a:off x="1219200" y="2133600"/>
            <a:ext cx="6858000" cy="1066800"/>
          </a:xfrm>
          <a:prstGeom prst="leftRightArrow">
            <a:avLst/>
          </a:prstGeom>
          <a:gradFill flip="none" rotWithShape="1">
            <a:gsLst>
              <a:gs pos="0">
                <a:srgbClr val="006600"/>
              </a:gs>
              <a:gs pos="50000">
                <a:schemeClr val="bg1"/>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3200" b="1" dirty="0">
                <a:solidFill>
                  <a:prstClr val="black"/>
                </a:solidFill>
                <a:latin typeface="Calibri"/>
              </a:rPr>
              <a:t>Niceness</a:t>
            </a:r>
          </a:p>
        </p:txBody>
      </p:sp>
      <p:sp>
        <p:nvSpPr>
          <p:cNvPr id="17" name="TextBox 16"/>
          <p:cNvSpPr txBox="1"/>
          <p:nvPr/>
        </p:nvSpPr>
        <p:spPr>
          <a:xfrm>
            <a:off x="1295400" y="2476500"/>
            <a:ext cx="1143000" cy="381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91416" tIns="0" rIns="91416" bIns="0" rtlCol="0" anchor="ctr" anchorCtr="0">
            <a:noAutofit/>
          </a:bodyPr>
          <a:lstStyle/>
          <a:p>
            <a:pPr algn="ctr" defTabSz="914165"/>
            <a:r>
              <a:rPr lang="en-US" sz="2800" b="1" dirty="0">
                <a:solidFill>
                  <a:prstClr val="white"/>
                </a:solidFill>
                <a:latin typeface="Calibri"/>
              </a:rPr>
              <a:t>High</a:t>
            </a:r>
          </a:p>
        </p:txBody>
      </p:sp>
      <p:sp>
        <p:nvSpPr>
          <p:cNvPr id="19" name="TextBox 18"/>
          <p:cNvSpPr txBox="1"/>
          <p:nvPr/>
        </p:nvSpPr>
        <p:spPr>
          <a:xfrm>
            <a:off x="6858000" y="2476500"/>
            <a:ext cx="1143000" cy="381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91416" tIns="0" rIns="91416" bIns="0" rtlCol="0" anchor="ctr" anchorCtr="0">
            <a:noAutofit/>
          </a:bodyPr>
          <a:lstStyle/>
          <a:p>
            <a:pPr algn="ctr" defTabSz="914165"/>
            <a:r>
              <a:rPr lang="en-US" sz="2800" b="1" dirty="0">
                <a:solidFill>
                  <a:prstClr val="white"/>
                </a:solidFill>
                <a:latin typeface="Calibri"/>
              </a:rPr>
              <a:t>Low</a:t>
            </a:r>
          </a:p>
        </p:txBody>
      </p:sp>
    </p:spTree>
    <p:extLst>
      <p:ext uri="{BB962C8B-B14F-4D97-AF65-F5344CB8AC3E}">
        <p14:creationId xmlns:p14="http://schemas.microsoft.com/office/powerpoint/2010/main" val="2592700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animBg="1"/>
      <p:bldP spid="29" grpId="0" animBg="1"/>
      <p:bldP spid="30" grpId="0" animBg="1"/>
      <p:bldP spid="31" grpId="0" animBg="1"/>
      <p:bldP spid="14" grpId="0" animBg="1"/>
      <p:bldP spid="54" grpId="0" animBg="1"/>
      <p:bldP spid="50" grpId="0" animBg="1"/>
      <p:bldP spid="15" grpId="0" animBg="1"/>
      <p:bldP spid="16" grpId="0" animBg="1"/>
      <p:bldP spid="1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Interference and QoS Lectures</a:t>
            </a:r>
            <a:endParaRPr lang="en-US" dirty="0"/>
          </a:p>
        </p:txBody>
      </p:sp>
      <p:sp>
        <p:nvSpPr>
          <p:cNvPr id="3" name="Content Placeholder 2"/>
          <p:cNvSpPr>
            <a:spLocks noGrp="1"/>
          </p:cNvSpPr>
          <p:nvPr>
            <p:ph idx="1"/>
          </p:nvPr>
        </p:nvSpPr>
        <p:spPr/>
        <p:txBody>
          <a:bodyPr/>
          <a:lstStyle/>
          <a:p>
            <a:r>
              <a:rPr lang="en-US" dirty="0">
                <a:solidFill>
                  <a:srgbClr val="000000"/>
                </a:solidFill>
              </a:rPr>
              <a:t>These slides are </a:t>
            </a:r>
            <a:r>
              <a:rPr lang="en-US" dirty="0" smtClean="0">
                <a:solidFill>
                  <a:srgbClr val="000000"/>
                </a:solidFill>
              </a:rPr>
              <a:t>from a lecture delivered at INRIA (July 8, 2013)</a:t>
            </a:r>
          </a:p>
          <a:p>
            <a:endParaRPr lang="en-US" dirty="0" smtClean="0">
              <a:solidFill>
                <a:srgbClr val="000000"/>
              </a:solidFill>
            </a:endParaRPr>
          </a:p>
          <a:p>
            <a:r>
              <a:rPr lang="en-US" dirty="0" smtClean="0">
                <a:solidFill>
                  <a:srgbClr val="000000"/>
                </a:solidFill>
              </a:rPr>
              <a:t>Similar slides were used at the ACACES 2013 course</a:t>
            </a:r>
          </a:p>
          <a:p>
            <a:pPr lvl="1"/>
            <a:r>
              <a:rPr lang="en-US" dirty="0" smtClean="0">
                <a:hlinkClick r:id="rId2"/>
              </a:rPr>
              <a:t>http</a:t>
            </a:r>
            <a:r>
              <a:rPr lang="en-US" dirty="0">
                <a:hlinkClick r:id="rId2"/>
              </a:rPr>
              <a:t>://users.ece.cmu.edu/~omutlu/acaces2013-memory.html</a:t>
            </a:r>
            <a:endParaRPr lang="en-US" dirty="0"/>
          </a:p>
          <a:p>
            <a:pPr lvl="1"/>
            <a:endParaRPr lang="en-US" dirty="0" smtClean="0">
              <a:solidFill>
                <a:srgbClr val="00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a:t>
            </a:fld>
            <a:endParaRPr lang="en-US" altLang="en-US"/>
          </a:p>
        </p:txBody>
      </p:sp>
    </p:spTree>
    <p:extLst>
      <p:ext uri="{BB962C8B-B14F-4D97-AF65-F5344CB8AC3E}">
        <p14:creationId xmlns:p14="http://schemas.microsoft.com/office/powerpoint/2010/main" val="10461485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ounded Rectangle 145"/>
          <p:cNvSpPr/>
          <p:nvPr/>
        </p:nvSpPr>
        <p:spPr>
          <a:xfrm>
            <a:off x="1447800" y="2851892"/>
            <a:ext cx="4933613" cy="441960"/>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sz="3600" dirty="0"/>
              <a:t>Shuffling: Round-Robin vs. Niceness-Aware</a:t>
            </a:r>
          </a:p>
        </p:txBody>
      </p:sp>
      <p:sp>
        <p:nvSpPr>
          <p:cNvPr id="3" name="Content Placeholder 2"/>
          <p:cNvSpPr>
            <a:spLocks noGrp="1"/>
          </p:cNvSpPr>
          <p:nvPr>
            <p:ph idx="1"/>
          </p:nvPr>
        </p:nvSpPr>
        <p:spPr>
          <a:xfrm>
            <a:off x="457200" y="1143000"/>
            <a:ext cx="8229600" cy="1295400"/>
          </a:xfrm>
        </p:spPr>
        <p:txBody>
          <a:bodyPr>
            <a:noAutofit/>
          </a:bodyPr>
          <a:lstStyle/>
          <a:p>
            <a:pPr marL="514220" indent="-457082">
              <a:buFont typeface="+mj-lt"/>
              <a:buAutoNum type="arabicPeriod"/>
            </a:pPr>
            <a:r>
              <a:rPr lang="en-US" sz="3000" b="1" i="1" dirty="0"/>
              <a:t>Round-Robin </a:t>
            </a:r>
            <a:r>
              <a:rPr lang="en-US" sz="3000" i="1" dirty="0"/>
              <a:t>shuffling</a:t>
            </a:r>
          </a:p>
          <a:p>
            <a:pPr marL="514220" indent="-457082">
              <a:buFont typeface="+mj-lt"/>
              <a:buAutoNum type="arabicPeriod"/>
            </a:pPr>
            <a:r>
              <a:rPr lang="en-US" sz="3000" b="1" i="1" dirty="0"/>
              <a:t>Niceness-Aware </a:t>
            </a:r>
            <a:r>
              <a:rPr lang="en-US" sz="3000" i="1" dirty="0"/>
              <a:t>shuffling</a:t>
            </a:r>
            <a:endParaRPr lang="en-US" sz="30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20</a:t>
            </a:fld>
            <a:endParaRPr lang="en-US" dirty="0">
              <a:solidFill>
                <a:prstClr val="black">
                  <a:tint val="75000"/>
                </a:prstClr>
              </a:solidFill>
              <a:latin typeface="Calibri"/>
            </a:endParaRPr>
          </a:p>
        </p:txBody>
      </p:sp>
      <p:sp>
        <p:nvSpPr>
          <p:cNvPr id="22" name="TextBox 21"/>
          <p:cNvSpPr txBox="1"/>
          <p:nvPr/>
        </p:nvSpPr>
        <p:spPr>
          <a:xfrm>
            <a:off x="1524000" y="2438400"/>
            <a:ext cx="2057400" cy="461665"/>
          </a:xfrm>
          <a:prstGeom prst="rect">
            <a:avLst/>
          </a:prstGeom>
          <a:noFill/>
        </p:spPr>
        <p:txBody>
          <a:bodyPr wrap="square" lIns="0" tIns="45709" rIns="0" bIns="45709" rtlCol="0">
            <a:spAutoFit/>
          </a:bodyPr>
          <a:lstStyle/>
          <a:p>
            <a:pPr defTabSz="914165"/>
            <a:r>
              <a:rPr lang="en-US" sz="2400" b="1" i="1" dirty="0">
                <a:solidFill>
                  <a:srgbClr val="1F497D"/>
                </a:solidFill>
                <a:latin typeface="Calibri"/>
              </a:rPr>
              <a:t>Most prioritized</a:t>
            </a:r>
          </a:p>
        </p:txBody>
      </p:sp>
      <p:cxnSp>
        <p:nvCxnSpPr>
          <p:cNvPr id="33" name="Straight Arrow Connector 32"/>
          <p:cNvCxnSpPr/>
          <p:nvPr/>
        </p:nvCxnSpPr>
        <p:spPr>
          <a:xfrm>
            <a:off x="1429210" y="5638800"/>
            <a:ext cx="987919" cy="1588"/>
          </a:xfrm>
          <a:prstGeom prst="straightConnector1">
            <a:avLst/>
          </a:prstGeom>
          <a:ln w="34925">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 y="5792788"/>
            <a:ext cx="2209800"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spAutoFit/>
          </a:bodyPr>
          <a:lstStyle/>
          <a:p>
            <a:pPr algn="ctr" defTabSz="914165"/>
            <a:r>
              <a:rPr lang="en-US" sz="2400" b="1" i="1" dirty="0" err="1">
                <a:solidFill>
                  <a:srgbClr val="FF0000"/>
                </a:solidFill>
                <a:latin typeface="Calibri"/>
              </a:rPr>
              <a:t>ShuffleInterval</a:t>
            </a:r>
            <a:endParaRPr lang="en-US" sz="2000" dirty="0">
              <a:solidFill>
                <a:prstClr val="black"/>
              </a:solidFill>
              <a:latin typeface="Calibri"/>
            </a:endParaRPr>
          </a:p>
        </p:txBody>
      </p:sp>
      <p:cxnSp>
        <p:nvCxnSpPr>
          <p:cNvPr id="9" name="Straight Arrow Connector 8"/>
          <p:cNvCxnSpPr/>
          <p:nvPr/>
        </p:nvCxnSpPr>
        <p:spPr>
          <a:xfrm rot="5400000" flipH="1" flipV="1">
            <a:off x="464573" y="4393642"/>
            <a:ext cx="1929283"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30002" y="5356690"/>
            <a:ext cx="5504199"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3429001"/>
            <a:ext cx="1143000" cy="461665"/>
          </a:xfrm>
          <a:prstGeom prst="rect">
            <a:avLst/>
          </a:prstGeom>
          <a:noFill/>
        </p:spPr>
        <p:txBody>
          <a:bodyPr wrap="square" lIns="91416" tIns="45709" rIns="91416" bIns="45709" rtlCol="0">
            <a:spAutoFit/>
          </a:bodyPr>
          <a:lstStyle/>
          <a:p>
            <a:pPr algn="ctr" defTabSz="914165"/>
            <a:r>
              <a:rPr lang="en-US" sz="2400" b="1" dirty="0">
                <a:solidFill>
                  <a:prstClr val="black"/>
                </a:solidFill>
                <a:latin typeface="Calibri"/>
              </a:rPr>
              <a:t>Priority</a:t>
            </a:r>
          </a:p>
        </p:txBody>
      </p:sp>
      <p:sp>
        <p:nvSpPr>
          <p:cNvPr id="12" name="TextBox 11"/>
          <p:cNvSpPr txBox="1"/>
          <p:nvPr/>
        </p:nvSpPr>
        <p:spPr>
          <a:xfrm>
            <a:off x="6934200" y="5105400"/>
            <a:ext cx="838200" cy="461665"/>
          </a:xfrm>
          <a:prstGeom prst="rect">
            <a:avLst/>
          </a:prstGeom>
          <a:noFill/>
        </p:spPr>
        <p:txBody>
          <a:bodyPr wrap="square" lIns="91416" tIns="45709" rIns="91416" bIns="45709" rtlCol="0">
            <a:spAutoFit/>
          </a:bodyPr>
          <a:lstStyle/>
          <a:p>
            <a:pPr defTabSz="914165"/>
            <a:r>
              <a:rPr lang="en-US" sz="2400" b="1" dirty="0">
                <a:solidFill>
                  <a:prstClr val="black"/>
                </a:solidFill>
                <a:latin typeface="Calibri"/>
              </a:rPr>
              <a:t>Time</a:t>
            </a:r>
          </a:p>
        </p:txBody>
      </p:sp>
      <p:sp>
        <p:nvSpPr>
          <p:cNvPr id="13" name="TextBox 12"/>
          <p:cNvSpPr txBox="1"/>
          <p:nvPr/>
        </p:nvSpPr>
        <p:spPr>
          <a:xfrm>
            <a:off x="6705600" y="3974068"/>
            <a:ext cx="1664951" cy="369332"/>
          </a:xfrm>
          <a:prstGeom prst="rect">
            <a:avLst/>
          </a:prstGeom>
          <a:noFill/>
        </p:spPr>
        <p:txBody>
          <a:bodyPr wrap="square" lIns="0" tIns="0" rIns="0" bIns="0" rtlCol="0">
            <a:spAutoFit/>
          </a:bodyPr>
          <a:lstStyle/>
          <a:p>
            <a:pPr defTabSz="914165"/>
            <a:r>
              <a:rPr lang="en-US" sz="2400" b="1" i="1" dirty="0">
                <a:solidFill>
                  <a:srgbClr val="9BBB59">
                    <a:lumMod val="75000"/>
                  </a:srgbClr>
                </a:solidFill>
                <a:latin typeface="Calibri"/>
              </a:rPr>
              <a:t>Nice thread</a:t>
            </a:r>
          </a:p>
        </p:txBody>
      </p:sp>
      <p:sp>
        <p:nvSpPr>
          <p:cNvPr id="15" name="Rectangle 14"/>
          <p:cNvSpPr/>
          <p:nvPr/>
        </p:nvSpPr>
        <p:spPr>
          <a:xfrm>
            <a:off x="6717841" y="3810000"/>
            <a:ext cx="444958" cy="1945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cxnSp>
        <p:nvCxnSpPr>
          <p:cNvPr id="17" name="Straight Connector 16"/>
          <p:cNvCxnSpPr/>
          <p:nvPr/>
        </p:nvCxnSpPr>
        <p:spPr>
          <a:xfrm rot="5400000">
            <a:off x="32961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2867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773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2679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717845" y="4495800"/>
            <a:ext cx="444959" cy="194584"/>
          </a:xfrm>
          <a:prstGeom prst="rect">
            <a:avLst/>
          </a:prstGeom>
          <a:solidFill>
            <a:srgbClr val="FF0000">
              <a:alpha val="75000"/>
            </a:srgbClr>
          </a:solidFill>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sp>
        <p:nvSpPr>
          <p:cNvPr id="37" name="TextBox 36"/>
          <p:cNvSpPr txBox="1"/>
          <p:nvPr/>
        </p:nvSpPr>
        <p:spPr>
          <a:xfrm>
            <a:off x="6705600" y="4659868"/>
            <a:ext cx="2274552" cy="369332"/>
          </a:xfrm>
          <a:prstGeom prst="rect">
            <a:avLst/>
          </a:prstGeom>
          <a:noFill/>
        </p:spPr>
        <p:txBody>
          <a:bodyPr wrap="square" lIns="0" tIns="0" rIns="0" bIns="0" rtlCol="0">
            <a:spAutoFit/>
          </a:bodyPr>
          <a:lstStyle/>
          <a:p>
            <a:pPr defTabSz="914165"/>
            <a:r>
              <a:rPr lang="en-US" sz="2400" b="1" i="1" dirty="0">
                <a:solidFill>
                  <a:srgbClr val="FF0000"/>
                </a:solidFill>
                <a:latin typeface="Calibri"/>
              </a:rPr>
              <a:t>Least nice thread</a:t>
            </a:r>
          </a:p>
        </p:txBody>
      </p:sp>
      <p:sp>
        <p:nvSpPr>
          <p:cNvPr id="46" name="TextBox 45"/>
          <p:cNvSpPr txBox="1"/>
          <p:nvPr/>
        </p:nvSpPr>
        <p:spPr>
          <a:xfrm>
            <a:off x="5878849" y="1828800"/>
            <a:ext cx="2884151" cy="861774"/>
          </a:xfrm>
          <a:prstGeom prst="rect">
            <a:avLst/>
          </a:prstGeom>
          <a:noFill/>
        </p:spPr>
        <p:txBody>
          <a:bodyPr wrap="square" lIns="0" tIns="0" rIns="0" bIns="0" rtlCol="0">
            <a:spAutoFit/>
          </a:bodyPr>
          <a:lstStyle/>
          <a:p>
            <a:pPr algn="ctr" defTabSz="914165"/>
            <a:r>
              <a:rPr lang="en-US" sz="2800" b="1" i="1" dirty="0">
                <a:solidFill>
                  <a:srgbClr val="1F497D"/>
                </a:solidFill>
                <a:latin typeface="Calibri"/>
              </a:rPr>
              <a:t>GOOD: </a:t>
            </a:r>
            <a:r>
              <a:rPr lang="en-US" sz="2800" i="1" dirty="0">
                <a:solidFill>
                  <a:srgbClr val="1F497D"/>
                </a:solidFill>
                <a:latin typeface="Calibri"/>
              </a:rPr>
              <a:t>Each thread prioritized once</a:t>
            </a:r>
          </a:p>
        </p:txBody>
      </p:sp>
      <p:sp>
        <p:nvSpPr>
          <p:cNvPr id="48" name="TextBox 47"/>
          <p:cNvSpPr txBox="1"/>
          <p:nvPr/>
        </p:nvSpPr>
        <p:spPr>
          <a:xfrm>
            <a:off x="4648201" y="1143001"/>
            <a:ext cx="4191000" cy="584775"/>
          </a:xfrm>
          <a:prstGeom prst="rect">
            <a:avLst/>
          </a:prstGeom>
          <a:noFill/>
        </p:spPr>
        <p:txBody>
          <a:bodyPr wrap="square" lIns="91416" tIns="45709" rIns="91416" bIns="45709" rtlCol="0">
            <a:spAutoFit/>
          </a:bodyPr>
          <a:lstStyle/>
          <a:p>
            <a:pPr defTabSz="914165"/>
            <a:r>
              <a:rPr lang="en-US" sz="3200" dirty="0">
                <a:solidFill>
                  <a:srgbClr val="FF0000"/>
                </a:solidFill>
                <a:latin typeface="Calibri"/>
                <a:sym typeface="Wingdings" pitchFamily="2" charset="2"/>
              </a:rPr>
              <a:t></a:t>
            </a:r>
            <a:r>
              <a:rPr lang="en-US" sz="3200" i="1" dirty="0">
                <a:solidFill>
                  <a:srgbClr val="FF0000"/>
                </a:solidFill>
                <a:latin typeface="Calibri"/>
                <a:sym typeface="Wingdings" pitchFamily="2" charset="2"/>
              </a:rPr>
              <a:t> </a:t>
            </a:r>
            <a:r>
              <a:rPr lang="en-US" sz="3200" i="1" dirty="0">
                <a:solidFill>
                  <a:srgbClr val="FF0000"/>
                </a:solidFill>
                <a:latin typeface="Calibri"/>
              </a:rPr>
              <a:t>What can go wrong?</a:t>
            </a:r>
          </a:p>
        </p:txBody>
      </p:sp>
      <p:sp>
        <p:nvSpPr>
          <p:cNvPr id="47" name="Rectangle 46"/>
          <p:cNvSpPr/>
          <p:nvPr/>
        </p:nvSpPr>
        <p:spPr>
          <a:xfrm>
            <a:off x="457200" y="1165860"/>
            <a:ext cx="41910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53" name="Rectangle 52"/>
          <p:cNvSpPr/>
          <p:nvPr/>
        </p:nvSpPr>
        <p:spPr>
          <a:xfrm>
            <a:off x="1631955" y="4960322"/>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13" name="Rectangle 112"/>
          <p:cNvSpPr/>
          <p:nvPr/>
        </p:nvSpPr>
        <p:spPr>
          <a:xfrm>
            <a:off x="1631955" y="45720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14" name="Rectangle 113"/>
          <p:cNvSpPr/>
          <p:nvPr/>
        </p:nvSpPr>
        <p:spPr>
          <a:xfrm>
            <a:off x="1631955" y="41910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15" name="Rectangle 114"/>
          <p:cNvSpPr/>
          <p:nvPr/>
        </p:nvSpPr>
        <p:spPr>
          <a:xfrm>
            <a:off x="1631955" y="38100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cxnSp>
        <p:nvCxnSpPr>
          <p:cNvPr id="128" name="Straight Connector 127"/>
          <p:cNvCxnSpPr/>
          <p:nvPr/>
        </p:nvCxnSpPr>
        <p:spPr>
          <a:xfrm rot="5400000">
            <a:off x="2302034"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16319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136" name="Rectangle 135"/>
          <p:cNvSpPr/>
          <p:nvPr/>
        </p:nvSpPr>
        <p:spPr>
          <a:xfrm>
            <a:off x="2622555" y="2971800"/>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37" name="Rectangle 136"/>
          <p:cNvSpPr/>
          <p:nvPr/>
        </p:nvSpPr>
        <p:spPr>
          <a:xfrm>
            <a:off x="36131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38" name="Rectangle 137"/>
          <p:cNvSpPr/>
          <p:nvPr/>
        </p:nvSpPr>
        <p:spPr>
          <a:xfrm>
            <a:off x="46037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39" name="Rectangle 138"/>
          <p:cNvSpPr/>
          <p:nvPr/>
        </p:nvSpPr>
        <p:spPr>
          <a:xfrm>
            <a:off x="55943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pic>
        <p:nvPicPr>
          <p:cNvPr id="141"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981200" y="3581400"/>
            <a:ext cx="457200" cy="457200"/>
          </a:xfrm>
          <a:prstGeom prst="rect">
            <a:avLst/>
          </a:prstGeom>
          <a:noFill/>
        </p:spPr>
      </p:pic>
      <p:pic>
        <p:nvPicPr>
          <p:cNvPr id="142"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971800" y="3581400"/>
            <a:ext cx="457200" cy="457200"/>
          </a:xfrm>
          <a:prstGeom prst="rect">
            <a:avLst/>
          </a:prstGeom>
          <a:noFill/>
        </p:spPr>
      </p:pic>
      <p:pic>
        <p:nvPicPr>
          <p:cNvPr id="143"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962400" y="3581400"/>
            <a:ext cx="457200" cy="457200"/>
          </a:xfrm>
          <a:prstGeom prst="rect">
            <a:avLst/>
          </a:prstGeom>
          <a:noFill/>
        </p:spPr>
      </p:pic>
      <p:pic>
        <p:nvPicPr>
          <p:cNvPr id="144"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4953000" y="3581400"/>
            <a:ext cx="457200" cy="457200"/>
          </a:xfrm>
          <a:prstGeom prst="rect">
            <a:avLst/>
          </a:prstGeom>
          <a:noFill/>
        </p:spPr>
      </p:pic>
      <p:pic>
        <p:nvPicPr>
          <p:cNvPr id="145"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943600" y="3581400"/>
            <a:ext cx="457200" cy="457200"/>
          </a:xfrm>
          <a:prstGeom prst="rect">
            <a:avLst/>
          </a:prstGeom>
          <a:noFill/>
        </p:spPr>
      </p:pic>
      <p:cxnSp>
        <p:nvCxnSpPr>
          <p:cNvPr id="42" name="Shape 41"/>
          <p:cNvCxnSpPr>
            <a:stCxn id="146" idx="3"/>
            <a:endCxn id="46" idx="2"/>
          </p:cNvCxnSpPr>
          <p:nvPr/>
        </p:nvCxnSpPr>
        <p:spPr>
          <a:xfrm flipV="1">
            <a:off x="6381413" y="2690574"/>
            <a:ext cx="939512" cy="382298"/>
          </a:xfrm>
          <a:prstGeom prst="curvedConnector2">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153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4"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4" nodeType="withEffect">
                                  <p:stCondLst>
                                    <p:cond delay="0"/>
                                  </p:stCondLst>
                                  <p:childTnLst>
                                    <p:set>
                                      <p:cBhvr>
                                        <p:cTn id="42" dur="1" fill="hold">
                                          <p:stCondLst>
                                            <p:cond delay="0"/>
                                          </p:stCondLst>
                                        </p:cTn>
                                        <p:tgtEl>
                                          <p:spTgt spid="113"/>
                                        </p:tgtEl>
                                        <p:attrNameLst>
                                          <p:attrName>style.visibility</p:attrName>
                                        </p:attrNameLst>
                                      </p:cBhvr>
                                      <p:to>
                                        <p:strVal val="visible"/>
                                      </p:to>
                                    </p:set>
                                  </p:childTnLst>
                                </p:cTn>
                              </p:par>
                              <p:par>
                                <p:cTn id="43" presetID="1" presetClass="entr" presetSubtype="0" fill="hold" grpId="4" nodeType="withEffect">
                                  <p:stCondLst>
                                    <p:cond delay="0"/>
                                  </p:stCondLst>
                                  <p:childTnLst>
                                    <p:set>
                                      <p:cBhvr>
                                        <p:cTn id="44" dur="1" fill="hold">
                                          <p:stCondLst>
                                            <p:cond delay="0"/>
                                          </p:stCondLst>
                                        </p:cTn>
                                        <p:tgtEl>
                                          <p:spTgt spid="114"/>
                                        </p:tgtEl>
                                        <p:attrNameLst>
                                          <p:attrName>style.visibility</p:attrName>
                                        </p:attrNameLst>
                                      </p:cBhvr>
                                      <p:to>
                                        <p:strVal val="visible"/>
                                      </p:to>
                                    </p:set>
                                  </p:childTnLst>
                                </p:cTn>
                              </p:par>
                              <p:par>
                                <p:cTn id="45" presetID="1" presetClass="entr" presetSubtype="0" fill="hold" grpId="4" nodeType="withEffect">
                                  <p:stCondLst>
                                    <p:cond delay="0"/>
                                  </p:stCondLst>
                                  <p:childTnLst>
                                    <p:set>
                                      <p:cBhvr>
                                        <p:cTn id="46" dur="1" fill="hold">
                                          <p:stCondLst>
                                            <p:cond delay="0"/>
                                          </p:stCondLst>
                                        </p:cTn>
                                        <p:tgtEl>
                                          <p:spTgt spid="1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14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3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141"/>
                                        </p:tgtEl>
                                        <p:attrNameLst>
                                          <p:attrName>style.visibility</p:attrName>
                                        </p:attrNameLst>
                                      </p:cBhvr>
                                      <p:to>
                                        <p:strVal val="hidden"/>
                                      </p:to>
                                    </p:set>
                                  </p:childTnLst>
                                </p:cTn>
                              </p:par>
                            </p:childTnLst>
                          </p:cTn>
                        </p:par>
                        <p:par>
                          <p:cTn id="64" fill="hold">
                            <p:stCondLst>
                              <p:cond delay="0"/>
                            </p:stCondLst>
                            <p:childTnLst>
                              <p:par>
                                <p:cTn id="65" presetID="63" presetClass="path" presetSubtype="0" accel="50000" decel="50000" fill="hold" grpId="0" nodeType="afterEffect">
                                  <p:stCondLst>
                                    <p:cond delay="0"/>
                                  </p:stCondLst>
                                  <p:childTnLst>
                                    <p:animMotion origin="layout" path="M -4.16667E-6 -2.96296E-6 L 0.10834 -0.16782 " pathEditMode="relative" rAng="0" ptsTypes="AA">
                                      <p:cBhvr>
                                        <p:cTn id="66" dur="500" fill="hold"/>
                                        <p:tgtEl>
                                          <p:spTgt spid="53"/>
                                        </p:tgtEl>
                                        <p:attrNameLst>
                                          <p:attrName>ppt_x</p:attrName>
                                          <p:attrName>ppt_y</p:attrName>
                                        </p:attrNameLst>
                                      </p:cBhvr>
                                      <p:rCtr x="5400" y="-8400"/>
                                    </p:animMotion>
                                  </p:childTnLst>
                                </p:cTn>
                              </p:par>
                            </p:childTnLst>
                          </p:cTn>
                        </p:par>
                        <p:par>
                          <p:cTn id="67" fill="hold">
                            <p:stCondLst>
                              <p:cond delay="500"/>
                            </p:stCondLst>
                            <p:childTnLst>
                              <p:par>
                                <p:cTn id="68" presetID="63" presetClass="path" presetSubtype="0" accel="50000" decel="50000" fill="hold" grpId="0" nodeType="afterEffect">
                                  <p:stCondLst>
                                    <p:cond delay="0"/>
                                  </p:stCondLst>
                                  <p:childTnLst>
                                    <p:animMotion origin="layout" path="M -4.16667E-6 2.22045E-16 L 0.10834 0.05671 " pathEditMode="relative" rAng="0" ptsTypes="AA">
                                      <p:cBhvr>
                                        <p:cTn id="69" dur="500" fill="hold"/>
                                        <p:tgtEl>
                                          <p:spTgt spid="113"/>
                                        </p:tgtEl>
                                        <p:attrNameLst>
                                          <p:attrName>ppt_x</p:attrName>
                                          <p:attrName>ppt_y</p:attrName>
                                        </p:attrNameLst>
                                      </p:cBhvr>
                                      <p:rCtr x="5400" y="2800"/>
                                    </p:animMotion>
                                  </p:childTnLst>
                                </p:cTn>
                              </p:par>
                            </p:childTnLst>
                          </p:cTn>
                        </p:par>
                        <p:par>
                          <p:cTn id="70" fill="hold">
                            <p:stCondLst>
                              <p:cond delay="1000"/>
                            </p:stCondLst>
                            <p:childTnLst>
                              <p:par>
                                <p:cTn id="71" presetID="63" presetClass="path" presetSubtype="0" accel="50000" decel="50000" fill="hold" grpId="0" nodeType="afterEffect">
                                  <p:stCondLst>
                                    <p:cond delay="0"/>
                                  </p:stCondLst>
                                  <p:childTnLst>
                                    <p:animMotion origin="layout" path="M -4.16667E-6 -4.44444E-6 L 0.10834 0.05787 " pathEditMode="relative" rAng="0" ptsTypes="AA">
                                      <p:cBhvr>
                                        <p:cTn id="72" dur="500" fill="hold"/>
                                        <p:tgtEl>
                                          <p:spTgt spid="114"/>
                                        </p:tgtEl>
                                        <p:attrNameLst>
                                          <p:attrName>ppt_x</p:attrName>
                                          <p:attrName>ppt_y</p:attrName>
                                        </p:attrNameLst>
                                      </p:cBhvr>
                                      <p:rCtr x="5400" y="2900"/>
                                    </p:animMotion>
                                  </p:childTnLst>
                                </p:cTn>
                              </p:par>
                            </p:childTnLst>
                          </p:cTn>
                        </p:par>
                        <p:par>
                          <p:cTn id="73" fill="hold">
                            <p:stCondLst>
                              <p:cond delay="1500"/>
                            </p:stCondLst>
                            <p:childTnLst>
                              <p:par>
                                <p:cTn id="74" presetID="63" presetClass="path" presetSubtype="0" accel="50000" decel="50000" fill="hold" grpId="0" nodeType="afterEffect">
                                  <p:stCondLst>
                                    <p:cond delay="0"/>
                                  </p:stCondLst>
                                  <p:childTnLst>
                                    <p:animMotion origin="layout" path="M -4.16667E-6 1.11111E-6 L 0.10834 0.05671 " pathEditMode="relative" rAng="0" ptsTypes="AA">
                                      <p:cBhvr>
                                        <p:cTn id="75" dur="500" fill="hold"/>
                                        <p:tgtEl>
                                          <p:spTgt spid="115"/>
                                        </p:tgtEl>
                                        <p:attrNameLst>
                                          <p:attrName>ppt_x</p:attrName>
                                          <p:attrName>ppt_y</p:attrName>
                                        </p:attrNameLst>
                                      </p:cBhvr>
                                      <p:rCtr x="5400" y="2800"/>
                                    </p:animMotion>
                                  </p:childTnLst>
                                </p:cTn>
                              </p:par>
                            </p:childTnLst>
                          </p:cTn>
                        </p:par>
                        <p:par>
                          <p:cTn id="76" fill="hold">
                            <p:stCondLst>
                              <p:cond delay="2000"/>
                            </p:stCondLst>
                            <p:childTnLst>
                              <p:par>
                                <p:cTn id="77" presetID="1" presetClass="entr" presetSubtype="0" fill="hold" nodeType="afterEffect">
                                  <p:stCondLst>
                                    <p:cond delay="0"/>
                                  </p:stCondLst>
                                  <p:childTnLst>
                                    <p:set>
                                      <p:cBhvr>
                                        <p:cTn id="78" dur="1" fill="hold">
                                          <p:stCondLst>
                                            <p:cond delay="0"/>
                                          </p:stCondLst>
                                        </p:cTn>
                                        <p:tgtEl>
                                          <p:spTgt spid="14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6"/>
                                        </p:tgtEl>
                                        <p:attrNameLst>
                                          <p:attrName>style.visibility</p:attrName>
                                        </p:attrNameLst>
                                      </p:cBhvr>
                                      <p:to>
                                        <p:strVal val="visible"/>
                                      </p:to>
                                    </p:set>
                                  </p:childTnLst>
                                </p:cTn>
                              </p:par>
                            </p:childTnLst>
                          </p:cTn>
                        </p:par>
                        <p:par>
                          <p:cTn id="81" fill="hold">
                            <p:stCondLst>
                              <p:cond delay="2000"/>
                            </p:stCondLst>
                            <p:childTnLst>
                              <p:par>
                                <p:cTn id="82" presetID="1" presetClass="exit" presetSubtype="0" fill="hold" nodeType="afterEffect">
                                  <p:stCondLst>
                                    <p:cond delay="500"/>
                                  </p:stCondLst>
                                  <p:childTnLst>
                                    <p:set>
                                      <p:cBhvr>
                                        <p:cTn id="83" dur="1" fill="hold">
                                          <p:stCondLst>
                                            <p:cond delay="0"/>
                                          </p:stCondLst>
                                        </p:cTn>
                                        <p:tgtEl>
                                          <p:spTgt spid="142"/>
                                        </p:tgtEl>
                                        <p:attrNameLst>
                                          <p:attrName>style.visibility</p:attrName>
                                        </p:attrNameLst>
                                      </p:cBhvr>
                                      <p:to>
                                        <p:strVal val="hidden"/>
                                      </p:to>
                                    </p:set>
                                  </p:childTnLst>
                                </p:cTn>
                              </p:par>
                            </p:childTnLst>
                          </p:cTn>
                        </p:par>
                        <p:par>
                          <p:cTn id="84" fill="hold">
                            <p:stCondLst>
                              <p:cond delay="2500"/>
                            </p:stCondLst>
                            <p:childTnLst>
                              <p:par>
                                <p:cTn id="85" presetID="63" presetClass="path" presetSubtype="0" accel="50000" decel="50000" fill="hold" grpId="1" nodeType="afterEffect">
                                  <p:stCondLst>
                                    <p:cond delay="0"/>
                                  </p:stCondLst>
                                  <p:childTnLst>
                                    <p:animMotion origin="layout" path="M 0.10834 -0.16782 L 0.21667 -0.11111 " pathEditMode="relative" rAng="0" ptsTypes="AA">
                                      <p:cBhvr>
                                        <p:cTn id="86" dur="500" fill="hold"/>
                                        <p:tgtEl>
                                          <p:spTgt spid="53"/>
                                        </p:tgtEl>
                                        <p:attrNameLst>
                                          <p:attrName>ppt_x</p:attrName>
                                          <p:attrName>ppt_y</p:attrName>
                                        </p:attrNameLst>
                                      </p:cBhvr>
                                      <p:rCtr x="5400" y="2800"/>
                                    </p:animMotion>
                                  </p:childTnLst>
                                </p:cTn>
                              </p:par>
                            </p:childTnLst>
                          </p:cTn>
                        </p:par>
                        <p:par>
                          <p:cTn id="87" fill="hold">
                            <p:stCondLst>
                              <p:cond delay="3000"/>
                            </p:stCondLst>
                            <p:childTnLst>
                              <p:par>
                                <p:cTn id="88" presetID="63" presetClass="path" presetSubtype="0" accel="50000" decel="50000" fill="hold" grpId="1" nodeType="afterEffect">
                                  <p:stCondLst>
                                    <p:cond delay="0"/>
                                  </p:stCondLst>
                                  <p:childTnLst>
                                    <p:animMotion origin="layout" path="M 0.10834 0.05672 L 0.21667 -0.1118 " pathEditMode="relative" rAng="0" ptsTypes="AA">
                                      <p:cBhvr>
                                        <p:cTn id="89" dur="500" fill="hold"/>
                                        <p:tgtEl>
                                          <p:spTgt spid="113"/>
                                        </p:tgtEl>
                                        <p:attrNameLst>
                                          <p:attrName>ppt_x</p:attrName>
                                          <p:attrName>ppt_y</p:attrName>
                                        </p:attrNameLst>
                                      </p:cBhvr>
                                      <p:rCtr x="5400" y="-8400"/>
                                    </p:animMotion>
                                  </p:childTnLst>
                                </p:cTn>
                              </p:par>
                            </p:childTnLst>
                          </p:cTn>
                        </p:par>
                        <p:par>
                          <p:cTn id="90" fill="hold">
                            <p:stCondLst>
                              <p:cond delay="3500"/>
                            </p:stCondLst>
                            <p:childTnLst>
                              <p:par>
                                <p:cTn id="91" presetID="63" presetClass="path" presetSubtype="0" accel="50000" decel="50000" fill="hold" grpId="1" nodeType="afterEffect">
                                  <p:stCondLst>
                                    <p:cond delay="0"/>
                                  </p:stCondLst>
                                  <p:childTnLst>
                                    <p:animMotion origin="layout" path="M 0.10834 0.05787 L 0.21667 0.11297 " pathEditMode="relative" rAng="0" ptsTypes="AA">
                                      <p:cBhvr>
                                        <p:cTn id="92" dur="500" fill="hold"/>
                                        <p:tgtEl>
                                          <p:spTgt spid="114"/>
                                        </p:tgtEl>
                                        <p:attrNameLst>
                                          <p:attrName>ppt_x</p:attrName>
                                          <p:attrName>ppt_y</p:attrName>
                                        </p:attrNameLst>
                                      </p:cBhvr>
                                      <p:rCtr x="5400" y="2800"/>
                                    </p:animMotion>
                                  </p:childTnLst>
                                </p:cTn>
                              </p:par>
                            </p:childTnLst>
                          </p:cTn>
                        </p:par>
                        <p:par>
                          <p:cTn id="93" fill="hold">
                            <p:stCondLst>
                              <p:cond delay="4000"/>
                            </p:stCondLst>
                            <p:childTnLst>
                              <p:par>
                                <p:cTn id="94" presetID="63" presetClass="path" presetSubtype="0" accel="50000" decel="50000" fill="hold" grpId="1" nodeType="afterEffect">
                                  <p:stCondLst>
                                    <p:cond delay="0"/>
                                  </p:stCondLst>
                                  <p:childTnLst>
                                    <p:animMotion origin="layout" path="M 0.10834 0.05671 L 0.21667 0.11342 " pathEditMode="relative" rAng="0" ptsTypes="AA">
                                      <p:cBhvr>
                                        <p:cTn id="95" dur="500" fill="hold"/>
                                        <p:tgtEl>
                                          <p:spTgt spid="115"/>
                                        </p:tgtEl>
                                        <p:attrNameLst>
                                          <p:attrName>ppt_x</p:attrName>
                                          <p:attrName>ppt_y</p:attrName>
                                        </p:attrNameLst>
                                      </p:cBhvr>
                                      <p:rCtr x="5400" y="2800"/>
                                    </p:animMotion>
                                  </p:childTnLst>
                                </p:cTn>
                              </p:par>
                            </p:childTnLst>
                          </p:cTn>
                        </p:par>
                        <p:par>
                          <p:cTn id="96" fill="hold">
                            <p:stCondLst>
                              <p:cond delay="4500"/>
                            </p:stCondLst>
                            <p:childTnLst>
                              <p:par>
                                <p:cTn id="97" presetID="1" presetClass="entr" presetSubtype="0" fill="hold" nodeType="afterEffect">
                                  <p:stCondLst>
                                    <p:cond delay="0"/>
                                  </p:stCondLst>
                                  <p:childTnLst>
                                    <p:set>
                                      <p:cBhvr>
                                        <p:cTn id="98" dur="1" fill="hold">
                                          <p:stCondLst>
                                            <p:cond delay="0"/>
                                          </p:stCondLst>
                                        </p:cTn>
                                        <p:tgtEl>
                                          <p:spTgt spid="14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37"/>
                                        </p:tgtEl>
                                        <p:attrNameLst>
                                          <p:attrName>style.visibility</p:attrName>
                                        </p:attrNameLst>
                                      </p:cBhvr>
                                      <p:to>
                                        <p:strVal val="visible"/>
                                      </p:to>
                                    </p:set>
                                  </p:childTnLst>
                                </p:cTn>
                              </p:par>
                            </p:childTnLst>
                          </p:cTn>
                        </p:par>
                        <p:par>
                          <p:cTn id="101" fill="hold">
                            <p:stCondLst>
                              <p:cond delay="4500"/>
                            </p:stCondLst>
                            <p:childTnLst>
                              <p:par>
                                <p:cTn id="102" presetID="1" presetClass="exit" presetSubtype="0" fill="hold" nodeType="afterEffect">
                                  <p:stCondLst>
                                    <p:cond delay="500"/>
                                  </p:stCondLst>
                                  <p:childTnLst>
                                    <p:set>
                                      <p:cBhvr>
                                        <p:cTn id="103" dur="1" fill="hold">
                                          <p:stCondLst>
                                            <p:cond delay="0"/>
                                          </p:stCondLst>
                                        </p:cTn>
                                        <p:tgtEl>
                                          <p:spTgt spid="143"/>
                                        </p:tgtEl>
                                        <p:attrNameLst>
                                          <p:attrName>style.visibility</p:attrName>
                                        </p:attrNameLst>
                                      </p:cBhvr>
                                      <p:to>
                                        <p:strVal val="hidden"/>
                                      </p:to>
                                    </p:set>
                                  </p:childTnLst>
                                </p:cTn>
                              </p:par>
                            </p:childTnLst>
                          </p:cTn>
                        </p:par>
                        <p:par>
                          <p:cTn id="104" fill="hold">
                            <p:stCondLst>
                              <p:cond delay="5000"/>
                            </p:stCondLst>
                            <p:childTnLst>
                              <p:par>
                                <p:cTn id="105" presetID="63" presetClass="path" presetSubtype="0" accel="50000" decel="50000" fill="hold" grpId="2" nodeType="afterEffect">
                                  <p:stCondLst>
                                    <p:cond delay="0"/>
                                  </p:stCondLst>
                                  <p:childTnLst>
                                    <p:animMotion origin="layout" path="M 0.21667 -0.11111 L 0.325 -0.05602 " pathEditMode="relative" rAng="0" ptsTypes="AA">
                                      <p:cBhvr>
                                        <p:cTn id="106" dur="500" fill="hold"/>
                                        <p:tgtEl>
                                          <p:spTgt spid="53"/>
                                        </p:tgtEl>
                                        <p:attrNameLst>
                                          <p:attrName>ppt_x</p:attrName>
                                          <p:attrName>ppt_y</p:attrName>
                                        </p:attrNameLst>
                                      </p:cBhvr>
                                      <p:rCtr x="5400" y="2800"/>
                                    </p:animMotion>
                                  </p:childTnLst>
                                </p:cTn>
                              </p:par>
                            </p:childTnLst>
                          </p:cTn>
                        </p:par>
                        <p:par>
                          <p:cTn id="107" fill="hold">
                            <p:stCondLst>
                              <p:cond delay="5500"/>
                            </p:stCondLst>
                            <p:childTnLst>
                              <p:par>
                                <p:cTn id="108" presetID="63" presetClass="path" presetSubtype="0" accel="50000" decel="50000" fill="hold" grpId="2" nodeType="afterEffect">
                                  <p:stCondLst>
                                    <p:cond delay="0"/>
                                  </p:stCondLst>
                                  <p:childTnLst>
                                    <p:animMotion origin="layout" path="M 0.21667 -0.11111 L 0.325 -0.05602 " pathEditMode="relative" rAng="0" ptsTypes="AA">
                                      <p:cBhvr>
                                        <p:cTn id="109" dur="500" fill="hold"/>
                                        <p:tgtEl>
                                          <p:spTgt spid="113"/>
                                        </p:tgtEl>
                                        <p:attrNameLst>
                                          <p:attrName>ppt_x</p:attrName>
                                          <p:attrName>ppt_y</p:attrName>
                                        </p:attrNameLst>
                                      </p:cBhvr>
                                      <p:rCtr x="5400" y="2800"/>
                                    </p:animMotion>
                                  </p:childTnLst>
                                </p:cTn>
                              </p:par>
                            </p:childTnLst>
                          </p:cTn>
                        </p:par>
                        <p:par>
                          <p:cTn id="110" fill="hold">
                            <p:stCondLst>
                              <p:cond delay="6000"/>
                            </p:stCondLst>
                            <p:childTnLst>
                              <p:par>
                                <p:cTn id="111" presetID="63" presetClass="path" presetSubtype="0" accel="50000" decel="50000" fill="hold" grpId="2" nodeType="afterEffect">
                                  <p:stCondLst>
                                    <p:cond delay="0"/>
                                  </p:stCondLst>
                                  <p:childTnLst>
                                    <p:animMotion origin="layout" path="M 0.21667 0.11297 L 0.325 -0.05601 " pathEditMode="relative" rAng="0" ptsTypes="AA">
                                      <p:cBhvr>
                                        <p:cTn id="112" dur="500" fill="hold"/>
                                        <p:tgtEl>
                                          <p:spTgt spid="114"/>
                                        </p:tgtEl>
                                        <p:attrNameLst>
                                          <p:attrName>ppt_x</p:attrName>
                                          <p:attrName>ppt_y</p:attrName>
                                        </p:attrNameLst>
                                      </p:cBhvr>
                                      <p:rCtr x="5400" y="-8400"/>
                                    </p:animMotion>
                                  </p:childTnLst>
                                </p:cTn>
                              </p:par>
                            </p:childTnLst>
                          </p:cTn>
                        </p:par>
                        <p:par>
                          <p:cTn id="113" fill="hold">
                            <p:stCondLst>
                              <p:cond delay="6500"/>
                            </p:stCondLst>
                            <p:childTnLst>
                              <p:par>
                                <p:cTn id="114" presetID="63" presetClass="path" presetSubtype="0" accel="50000" decel="50000" fill="hold" grpId="2" nodeType="afterEffect">
                                  <p:stCondLst>
                                    <p:cond delay="0"/>
                                  </p:stCondLst>
                                  <p:childTnLst>
                                    <p:animMotion origin="layout" path="M 0.21667 0.11342 L 0.325 0.16852 " pathEditMode="relative" rAng="0" ptsTypes="AA">
                                      <p:cBhvr>
                                        <p:cTn id="115" dur="500" fill="hold"/>
                                        <p:tgtEl>
                                          <p:spTgt spid="115"/>
                                        </p:tgtEl>
                                        <p:attrNameLst>
                                          <p:attrName>ppt_x</p:attrName>
                                          <p:attrName>ppt_y</p:attrName>
                                        </p:attrNameLst>
                                      </p:cBhvr>
                                      <p:rCtr x="5400" y="2800"/>
                                    </p:animMotion>
                                  </p:childTnLst>
                                </p:cTn>
                              </p:par>
                            </p:childTnLst>
                          </p:cTn>
                        </p:par>
                        <p:par>
                          <p:cTn id="116" fill="hold">
                            <p:stCondLst>
                              <p:cond delay="7000"/>
                            </p:stCondLst>
                            <p:childTnLst>
                              <p:par>
                                <p:cTn id="117" presetID="1" presetClass="entr" presetSubtype="0" fill="hold" nodeType="afterEffect">
                                  <p:stCondLst>
                                    <p:cond delay="0"/>
                                  </p:stCondLst>
                                  <p:childTnLst>
                                    <p:set>
                                      <p:cBhvr>
                                        <p:cTn id="118" dur="1" fill="hold">
                                          <p:stCondLst>
                                            <p:cond delay="0"/>
                                          </p:stCondLst>
                                        </p:cTn>
                                        <p:tgtEl>
                                          <p:spTgt spid="14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38"/>
                                        </p:tgtEl>
                                        <p:attrNameLst>
                                          <p:attrName>style.visibility</p:attrName>
                                        </p:attrNameLst>
                                      </p:cBhvr>
                                      <p:to>
                                        <p:strVal val="visible"/>
                                      </p:to>
                                    </p:set>
                                  </p:childTnLst>
                                </p:cTn>
                              </p:par>
                            </p:childTnLst>
                          </p:cTn>
                        </p:par>
                        <p:par>
                          <p:cTn id="121" fill="hold">
                            <p:stCondLst>
                              <p:cond delay="7000"/>
                            </p:stCondLst>
                            <p:childTnLst>
                              <p:par>
                                <p:cTn id="122" presetID="1" presetClass="exit" presetSubtype="0" fill="hold" nodeType="afterEffect">
                                  <p:stCondLst>
                                    <p:cond delay="500"/>
                                  </p:stCondLst>
                                  <p:childTnLst>
                                    <p:set>
                                      <p:cBhvr>
                                        <p:cTn id="123" dur="1" fill="hold">
                                          <p:stCondLst>
                                            <p:cond delay="0"/>
                                          </p:stCondLst>
                                        </p:cTn>
                                        <p:tgtEl>
                                          <p:spTgt spid="144"/>
                                        </p:tgtEl>
                                        <p:attrNameLst>
                                          <p:attrName>style.visibility</p:attrName>
                                        </p:attrNameLst>
                                      </p:cBhvr>
                                      <p:to>
                                        <p:strVal val="hidden"/>
                                      </p:to>
                                    </p:set>
                                  </p:childTnLst>
                                </p:cTn>
                              </p:par>
                            </p:childTnLst>
                          </p:cTn>
                        </p:par>
                        <p:par>
                          <p:cTn id="124" fill="hold">
                            <p:stCondLst>
                              <p:cond delay="7500"/>
                            </p:stCondLst>
                            <p:childTnLst>
                              <p:par>
                                <p:cTn id="125" presetID="63" presetClass="path" presetSubtype="0" accel="50000" decel="50000" fill="hold" grpId="3" nodeType="afterEffect">
                                  <p:stCondLst>
                                    <p:cond delay="0"/>
                                  </p:stCondLst>
                                  <p:childTnLst>
                                    <p:animMotion origin="layout" path="M 0.325 -0.05602 L 0.43334 -2.96296E-6 " pathEditMode="relative" rAng="0" ptsTypes="AA">
                                      <p:cBhvr>
                                        <p:cTn id="126" dur="500" fill="hold"/>
                                        <p:tgtEl>
                                          <p:spTgt spid="53"/>
                                        </p:tgtEl>
                                        <p:attrNameLst>
                                          <p:attrName>ppt_x</p:attrName>
                                          <p:attrName>ppt_y</p:attrName>
                                        </p:attrNameLst>
                                      </p:cBhvr>
                                      <p:rCtr x="5400" y="2800"/>
                                    </p:animMotion>
                                  </p:childTnLst>
                                </p:cTn>
                              </p:par>
                            </p:childTnLst>
                          </p:cTn>
                        </p:par>
                        <p:par>
                          <p:cTn id="127" fill="hold">
                            <p:stCondLst>
                              <p:cond delay="8000"/>
                            </p:stCondLst>
                            <p:childTnLst>
                              <p:par>
                                <p:cTn id="128" presetID="63" presetClass="path" presetSubtype="0" accel="50000" decel="50000" fill="hold" grpId="3" nodeType="afterEffect">
                                  <p:stCondLst>
                                    <p:cond delay="0"/>
                                  </p:stCondLst>
                                  <p:childTnLst>
                                    <p:animMotion origin="layout" path="M 0.325 -0.05602 L 0.43334 -2.96296E-6 " pathEditMode="relative" rAng="0" ptsTypes="AA">
                                      <p:cBhvr>
                                        <p:cTn id="129" dur="500" fill="hold"/>
                                        <p:tgtEl>
                                          <p:spTgt spid="113"/>
                                        </p:tgtEl>
                                        <p:attrNameLst>
                                          <p:attrName>ppt_x</p:attrName>
                                          <p:attrName>ppt_y</p:attrName>
                                        </p:attrNameLst>
                                      </p:cBhvr>
                                      <p:rCtr x="5400" y="2800"/>
                                    </p:animMotion>
                                  </p:childTnLst>
                                </p:cTn>
                              </p:par>
                            </p:childTnLst>
                          </p:cTn>
                        </p:par>
                        <p:par>
                          <p:cTn id="130" fill="hold">
                            <p:stCondLst>
                              <p:cond delay="8500"/>
                            </p:stCondLst>
                            <p:childTnLst>
                              <p:par>
                                <p:cTn id="131" presetID="63" presetClass="path" presetSubtype="0" accel="50000" decel="50000" fill="hold" grpId="3" nodeType="afterEffect">
                                  <p:stCondLst>
                                    <p:cond delay="0"/>
                                  </p:stCondLst>
                                  <p:childTnLst>
                                    <p:animMotion origin="layout" path="M 0.325 -0.05602 L 0.43334 -2.96296E-6 " pathEditMode="relative" rAng="0" ptsTypes="AA">
                                      <p:cBhvr>
                                        <p:cTn id="132" dur="500" fill="hold"/>
                                        <p:tgtEl>
                                          <p:spTgt spid="114"/>
                                        </p:tgtEl>
                                        <p:attrNameLst>
                                          <p:attrName>ppt_x</p:attrName>
                                          <p:attrName>ppt_y</p:attrName>
                                        </p:attrNameLst>
                                      </p:cBhvr>
                                      <p:rCtr x="5400" y="2800"/>
                                    </p:animMotion>
                                  </p:childTnLst>
                                </p:cTn>
                              </p:par>
                            </p:childTnLst>
                          </p:cTn>
                        </p:par>
                        <p:par>
                          <p:cTn id="133" fill="hold">
                            <p:stCondLst>
                              <p:cond delay="9000"/>
                            </p:stCondLst>
                            <p:childTnLst>
                              <p:par>
                                <p:cTn id="134" presetID="63" presetClass="path" presetSubtype="0" accel="50000" decel="50000" fill="hold" grpId="3" nodeType="afterEffect">
                                  <p:stCondLst>
                                    <p:cond delay="0"/>
                                  </p:stCondLst>
                                  <p:childTnLst>
                                    <p:animMotion origin="layout" path="M 0.325 0.16852 L 0.43334 -0.00046 " pathEditMode="relative" rAng="0" ptsTypes="AA">
                                      <p:cBhvr>
                                        <p:cTn id="135" dur="500" fill="hold"/>
                                        <p:tgtEl>
                                          <p:spTgt spid="115"/>
                                        </p:tgtEl>
                                        <p:attrNameLst>
                                          <p:attrName>ppt_x</p:attrName>
                                          <p:attrName>ppt_y</p:attrName>
                                        </p:attrNameLst>
                                      </p:cBhvr>
                                      <p:rCtr x="5400" y="-8400"/>
                                    </p:animMotion>
                                  </p:childTnLst>
                                </p:cTn>
                              </p:par>
                            </p:childTnLst>
                          </p:cTn>
                        </p:par>
                        <p:par>
                          <p:cTn id="136" fill="hold">
                            <p:stCondLst>
                              <p:cond delay="9500"/>
                            </p:stCondLst>
                            <p:childTnLst>
                              <p:par>
                                <p:cTn id="137" presetID="1" presetClass="entr" presetSubtype="0" fill="hold" nodeType="afterEffect">
                                  <p:stCondLst>
                                    <p:cond delay="0"/>
                                  </p:stCondLst>
                                  <p:childTnLst>
                                    <p:set>
                                      <p:cBhvr>
                                        <p:cTn id="138" dur="1" fill="hold">
                                          <p:stCondLst>
                                            <p:cond delay="0"/>
                                          </p:stCondLst>
                                        </p:cTn>
                                        <p:tgtEl>
                                          <p:spTgt spid="14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39"/>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46"/>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46"/>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22" grpId="0"/>
      <p:bldP spid="34" grpId="0"/>
      <p:bldP spid="11" grpId="0"/>
      <p:bldP spid="12" grpId="0"/>
      <p:bldP spid="13" grpId="0"/>
      <p:bldP spid="15" grpId="0" animBg="1"/>
      <p:bldP spid="21" grpId="0" animBg="1"/>
      <p:bldP spid="37" grpId="0"/>
      <p:bldP spid="46" grpId="0"/>
      <p:bldP spid="48" grpId="0"/>
      <p:bldP spid="47" grpId="0" animBg="1"/>
      <p:bldP spid="53" grpId="0" animBg="1"/>
      <p:bldP spid="53" grpId="1" animBg="1"/>
      <p:bldP spid="53" grpId="2" animBg="1"/>
      <p:bldP spid="53" grpId="3" animBg="1"/>
      <p:bldP spid="53" grpId="4" animBg="1"/>
      <p:bldP spid="113" grpId="0" animBg="1"/>
      <p:bldP spid="113" grpId="1" animBg="1"/>
      <p:bldP spid="113" grpId="2" animBg="1"/>
      <p:bldP spid="113" grpId="3" animBg="1"/>
      <p:bldP spid="113" grpId="4" animBg="1"/>
      <p:bldP spid="114" grpId="0" animBg="1"/>
      <p:bldP spid="114" grpId="1" animBg="1"/>
      <p:bldP spid="114" grpId="2" animBg="1"/>
      <p:bldP spid="114" grpId="3" animBg="1"/>
      <p:bldP spid="114" grpId="4" animBg="1"/>
      <p:bldP spid="115" grpId="0" animBg="1"/>
      <p:bldP spid="115" grpId="1" animBg="1"/>
      <p:bldP spid="115" grpId="2" animBg="1"/>
      <p:bldP spid="115" grpId="3" animBg="1"/>
      <p:bldP spid="115" grpId="4" animBg="1"/>
      <p:bldP spid="135" grpId="0" animBg="1"/>
      <p:bldP spid="136" grpId="0" animBg="1"/>
      <p:bldP spid="137" grpId="0" animBg="1"/>
      <p:bldP spid="138" grpId="0" animBg="1"/>
      <p:bldP spid="1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p:nvPr/>
        </p:nvCxnSpPr>
        <p:spPr>
          <a:xfrm rot="5400000" flipH="1" flipV="1">
            <a:off x="1831489" y="3999496"/>
            <a:ext cx="1150322" cy="989348"/>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3204906" y="3615428"/>
            <a:ext cx="383441" cy="990600"/>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195505" y="3998870"/>
            <a:ext cx="383441" cy="990600"/>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5186104" y="4382310"/>
            <a:ext cx="383440" cy="990600"/>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a:xfrm>
            <a:off x="1447800" y="2851892"/>
            <a:ext cx="4933613" cy="441960"/>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sz="3600" dirty="0"/>
              <a:t>Shuffling: Round-Robin vs. Niceness-Aware</a:t>
            </a:r>
          </a:p>
        </p:txBody>
      </p:sp>
      <p:sp>
        <p:nvSpPr>
          <p:cNvPr id="3" name="Content Placeholder 2"/>
          <p:cNvSpPr>
            <a:spLocks noGrp="1"/>
          </p:cNvSpPr>
          <p:nvPr>
            <p:ph idx="1"/>
          </p:nvPr>
        </p:nvSpPr>
        <p:spPr>
          <a:xfrm>
            <a:off x="457200" y="1143000"/>
            <a:ext cx="8229600" cy="1295400"/>
          </a:xfrm>
        </p:spPr>
        <p:txBody>
          <a:bodyPr>
            <a:noAutofit/>
          </a:bodyPr>
          <a:lstStyle/>
          <a:p>
            <a:pPr marL="514220" indent="-457082">
              <a:buFont typeface="+mj-lt"/>
              <a:buAutoNum type="arabicPeriod"/>
            </a:pPr>
            <a:r>
              <a:rPr lang="en-US" sz="3000" b="1" i="1" dirty="0"/>
              <a:t>Round-Robin </a:t>
            </a:r>
            <a:r>
              <a:rPr lang="en-US" sz="3000" i="1" dirty="0"/>
              <a:t>shuffling</a:t>
            </a:r>
          </a:p>
          <a:p>
            <a:pPr marL="514220" indent="-457082">
              <a:buFont typeface="+mj-lt"/>
              <a:buAutoNum type="arabicPeriod"/>
            </a:pPr>
            <a:r>
              <a:rPr lang="en-US" sz="3000" b="1" i="1" dirty="0"/>
              <a:t>Niceness-Aware </a:t>
            </a:r>
            <a:r>
              <a:rPr lang="en-US" sz="3000" i="1" dirty="0"/>
              <a:t>shuffling</a:t>
            </a:r>
            <a:endParaRPr lang="en-US" sz="30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21</a:t>
            </a:fld>
            <a:endParaRPr lang="en-US" dirty="0">
              <a:solidFill>
                <a:prstClr val="black">
                  <a:tint val="75000"/>
                </a:prstClr>
              </a:solidFill>
              <a:latin typeface="Calibri"/>
            </a:endParaRPr>
          </a:p>
        </p:txBody>
      </p:sp>
      <p:sp>
        <p:nvSpPr>
          <p:cNvPr id="22" name="TextBox 21"/>
          <p:cNvSpPr txBox="1"/>
          <p:nvPr/>
        </p:nvSpPr>
        <p:spPr>
          <a:xfrm>
            <a:off x="1524000" y="2438400"/>
            <a:ext cx="2057400" cy="461665"/>
          </a:xfrm>
          <a:prstGeom prst="rect">
            <a:avLst/>
          </a:prstGeom>
          <a:noFill/>
        </p:spPr>
        <p:txBody>
          <a:bodyPr wrap="square" lIns="0" tIns="45709" rIns="0" bIns="45709" rtlCol="0">
            <a:spAutoFit/>
          </a:bodyPr>
          <a:lstStyle/>
          <a:p>
            <a:pPr defTabSz="914165"/>
            <a:r>
              <a:rPr lang="en-US" sz="2400" b="1" i="1" dirty="0">
                <a:solidFill>
                  <a:srgbClr val="1F497D"/>
                </a:solidFill>
                <a:latin typeface="Calibri"/>
              </a:rPr>
              <a:t>Most prioritized</a:t>
            </a:r>
          </a:p>
        </p:txBody>
      </p:sp>
      <p:cxnSp>
        <p:nvCxnSpPr>
          <p:cNvPr id="33" name="Straight Arrow Connector 32"/>
          <p:cNvCxnSpPr/>
          <p:nvPr/>
        </p:nvCxnSpPr>
        <p:spPr>
          <a:xfrm>
            <a:off x="1429210" y="5638800"/>
            <a:ext cx="987919" cy="1588"/>
          </a:xfrm>
          <a:prstGeom prst="straightConnector1">
            <a:avLst/>
          </a:prstGeom>
          <a:ln w="34925">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 y="5792788"/>
            <a:ext cx="2209800"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spAutoFit/>
          </a:bodyPr>
          <a:lstStyle/>
          <a:p>
            <a:pPr algn="ctr" defTabSz="914165"/>
            <a:r>
              <a:rPr lang="en-US" sz="2400" b="1" i="1" dirty="0" err="1">
                <a:solidFill>
                  <a:srgbClr val="FF0000"/>
                </a:solidFill>
                <a:latin typeface="Calibri"/>
              </a:rPr>
              <a:t>ShuffleInterval</a:t>
            </a:r>
            <a:endParaRPr lang="en-US" sz="2000" dirty="0">
              <a:solidFill>
                <a:prstClr val="black"/>
              </a:solidFill>
              <a:latin typeface="Calibri"/>
            </a:endParaRPr>
          </a:p>
        </p:txBody>
      </p:sp>
      <p:cxnSp>
        <p:nvCxnSpPr>
          <p:cNvPr id="9" name="Straight Arrow Connector 8"/>
          <p:cNvCxnSpPr/>
          <p:nvPr/>
        </p:nvCxnSpPr>
        <p:spPr>
          <a:xfrm rot="5400000" flipH="1" flipV="1">
            <a:off x="464573" y="4393642"/>
            <a:ext cx="1929283"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30002" y="5356690"/>
            <a:ext cx="5504199"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3429001"/>
            <a:ext cx="1143000" cy="461665"/>
          </a:xfrm>
          <a:prstGeom prst="rect">
            <a:avLst/>
          </a:prstGeom>
          <a:noFill/>
        </p:spPr>
        <p:txBody>
          <a:bodyPr wrap="square" lIns="91416" tIns="45709" rIns="91416" bIns="45709" rtlCol="0">
            <a:spAutoFit/>
          </a:bodyPr>
          <a:lstStyle/>
          <a:p>
            <a:pPr algn="ctr" defTabSz="914165"/>
            <a:r>
              <a:rPr lang="en-US" sz="2400" b="1" dirty="0">
                <a:solidFill>
                  <a:prstClr val="black"/>
                </a:solidFill>
                <a:latin typeface="Calibri"/>
              </a:rPr>
              <a:t>Priority</a:t>
            </a:r>
          </a:p>
        </p:txBody>
      </p:sp>
      <p:sp>
        <p:nvSpPr>
          <p:cNvPr id="12" name="TextBox 11"/>
          <p:cNvSpPr txBox="1"/>
          <p:nvPr/>
        </p:nvSpPr>
        <p:spPr>
          <a:xfrm>
            <a:off x="6934200" y="5105400"/>
            <a:ext cx="838200" cy="461665"/>
          </a:xfrm>
          <a:prstGeom prst="rect">
            <a:avLst/>
          </a:prstGeom>
          <a:noFill/>
        </p:spPr>
        <p:txBody>
          <a:bodyPr wrap="square" lIns="91416" tIns="45709" rIns="91416" bIns="45709" rtlCol="0">
            <a:spAutoFit/>
          </a:bodyPr>
          <a:lstStyle/>
          <a:p>
            <a:pPr defTabSz="914165"/>
            <a:r>
              <a:rPr lang="en-US" sz="2400" b="1" dirty="0">
                <a:solidFill>
                  <a:prstClr val="black"/>
                </a:solidFill>
                <a:latin typeface="Calibri"/>
              </a:rPr>
              <a:t>Time</a:t>
            </a:r>
          </a:p>
        </p:txBody>
      </p:sp>
      <p:sp>
        <p:nvSpPr>
          <p:cNvPr id="13" name="TextBox 12"/>
          <p:cNvSpPr txBox="1"/>
          <p:nvPr/>
        </p:nvSpPr>
        <p:spPr>
          <a:xfrm>
            <a:off x="6705600" y="3974068"/>
            <a:ext cx="1664951" cy="369332"/>
          </a:xfrm>
          <a:prstGeom prst="rect">
            <a:avLst/>
          </a:prstGeom>
          <a:noFill/>
        </p:spPr>
        <p:txBody>
          <a:bodyPr wrap="square" lIns="0" tIns="0" rIns="0" bIns="0" rtlCol="0">
            <a:spAutoFit/>
          </a:bodyPr>
          <a:lstStyle/>
          <a:p>
            <a:pPr defTabSz="914165"/>
            <a:r>
              <a:rPr lang="en-US" sz="2400" b="1" i="1" dirty="0">
                <a:solidFill>
                  <a:srgbClr val="9BBB59">
                    <a:lumMod val="75000"/>
                  </a:srgbClr>
                </a:solidFill>
                <a:latin typeface="Calibri"/>
              </a:rPr>
              <a:t>Nice thread</a:t>
            </a:r>
          </a:p>
        </p:txBody>
      </p:sp>
      <p:sp>
        <p:nvSpPr>
          <p:cNvPr id="15" name="Rectangle 14"/>
          <p:cNvSpPr/>
          <p:nvPr/>
        </p:nvSpPr>
        <p:spPr>
          <a:xfrm>
            <a:off x="6717841" y="3810000"/>
            <a:ext cx="444958" cy="1945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cxnSp>
        <p:nvCxnSpPr>
          <p:cNvPr id="17" name="Straight Connector 16"/>
          <p:cNvCxnSpPr/>
          <p:nvPr/>
        </p:nvCxnSpPr>
        <p:spPr>
          <a:xfrm rot="5400000">
            <a:off x="32961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2867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773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2679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717845" y="4495800"/>
            <a:ext cx="444959" cy="194584"/>
          </a:xfrm>
          <a:prstGeom prst="rect">
            <a:avLst/>
          </a:prstGeom>
          <a:solidFill>
            <a:srgbClr val="FF0000">
              <a:alpha val="75000"/>
            </a:srgbClr>
          </a:solidFill>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sp>
        <p:nvSpPr>
          <p:cNvPr id="37" name="TextBox 36"/>
          <p:cNvSpPr txBox="1"/>
          <p:nvPr/>
        </p:nvSpPr>
        <p:spPr>
          <a:xfrm>
            <a:off x="6705600" y="4659868"/>
            <a:ext cx="2274552" cy="369332"/>
          </a:xfrm>
          <a:prstGeom prst="rect">
            <a:avLst/>
          </a:prstGeom>
          <a:noFill/>
        </p:spPr>
        <p:txBody>
          <a:bodyPr wrap="square" lIns="0" tIns="0" rIns="0" bIns="0" rtlCol="0">
            <a:spAutoFit/>
          </a:bodyPr>
          <a:lstStyle/>
          <a:p>
            <a:pPr defTabSz="914165"/>
            <a:r>
              <a:rPr lang="en-US" sz="2400" b="1" i="1" dirty="0">
                <a:solidFill>
                  <a:srgbClr val="FF0000"/>
                </a:solidFill>
                <a:latin typeface="Calibri"/>
              </a:rPr>
              <a:t>Least nice thread</a:t>
            </a:r>
          </a:p>
        </p:txBody>
      </p:sp>
      <p:sp>
        <p:nvSpPr>
          <p:cNvPr id="48" name="TextBox 47"/>
          <p:cNvSpPr txBox="1"/>
          <p:nvPr/>
        </p:nvSpPr>
        <p:spPr>
          <a:xfrm>
            <a:off x="4648201" y="1143001"/>
            <a:ext cx="4191000" cy="584775"/>
          </a:xfrm>
          <a:prstGeom prst="rect">
            <a:avLst/>
          </a:prstGeom>
          <a:noFill/>
        </p:spPr>
        <p:txBody>
          <a:bodyPr wrap="square" lIns="91416" tIns="45709" rIns="91416" bIns="45709" rtlCol="0">
            <a:spAutoFit/>
          </a:bodyPr>
          <a:lstStyle/>
          <a:p>
            <a:pPr defTabSz="914165"/>
            <a:r>
              <a:rPr lang="en-US" sz="3200" dirty="0">
                <a:solidFill>
                  <a:srgbClr val="FF0000"/>
                </a:solidFill>
                <a:latin typeface="Calibri"/>
                <a:sym typeface="Wingdings" pitchFamily="2" charset="2"/>
              </a:rPr>
              <a:t></a:t>
            </a:r>
            <a:r>
              <a:rPr lang="en-US" sz="3200" i="1" dirty="0">
                <a:solidFill>
                  <a:srgbClr val="FF0000"/>
                </a:solidFill>
                <a:latin typeface="Calibri"/>
                <a:sym typeface="Wingdings" pitchFamily="2" charset="2"/>
              </a:rPr>
              <a:t> </a:t>
            </a:r>
            <a:r>
              <a:rPr lang="en-US" sz="3200" i="1" dirty="0">
                <a:solidFill>
                  <a:srgbClr val="FF0000"/>
                </a:solidFill>
                <a:latin typeface="Calibri"/>
              </a:rPr>
              <a:t>What can go wrong?</a:t>
            </a:r>
          </a:p>
        </p:txBody>
      </p:sp>
      <p:sp>
        <p:nvSpPr>
          <p:cNvPr id="47" name="Rectangle 46"/>
          <p:cNvSpPr/>
          <p:nvPr/>
        </p:nvSpPr>
        <p:spPr>
          <a:xfrm>
            <a:off x="457200" y="1165860"/>
            <a:ext cx="41910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53" name="Rectangle 52"/>
          <p:cNvSpPr/>
          <p:nvPr/>
        </p:nvSpPr>
        <p:spPr>
          <a:xfrm>
            <a:off x="1631955" y="4950797"/>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13" name="Rectangle 112"/>
          <p:cNvSpPr/>
          <p:nvPr/>
        </p:nvSpPr>
        <p:spPr>
          <a:xfrm>
            <a:off x="1631955" y="4562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14" name="Rectangle 113"/>
          <p:cNvSpPr/>
          <p:nvPr/>
        </p:nvSpPr>
        <p:spPr>
          <a:xfrm>
            <a:off x="1631955" y="4181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15" name="Rectangle 114"/>
          <p:cNvSpPr/>
          <p:nvPr/>
        </p:nvSpPr>
        <p:spPr>
          <a:xfrm>
            <a:off x="1631955" y="3800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cxnSp>
        <p:nvCxnSpPr>
          <p:cNvPr id="128" name="Straight Connector 127"/>
          <p:cNvCxnSpPr/>
          <p:nvPr/>
        </p:nvCxnSpPr>
        <p:spPr>
          <a:xfrm rot="5400000">
            <a:off x="2302034"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16319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136" name="Rectangle 135"/>
          <p:cNvSpPr/>
          <p:nvPr/>
        </p:nvSpPr>
        <p:spPr>
          <a:xfrm>
            <a:off x="2622555" y="2971800"/>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37" name="Rectangle 136"/>
          <p:cNvSpPr/>
          <p:nvPr/>
        </p:nvSpPr>
        <p:spPr>
          <a:xfrm>
            <a:off x="36131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38" name="Rectangle 137"/>
          <p:cNvSpPr/>
          <p:nvPr/>
        </p:nvSpPr>
        <p:spPr>
          <a:xfrm>
            <a:off x="46037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39" name="Rectangle 138"/>
          <p:cNvSpPr/>
          <p:nvPr/>
        </p:nvSpPr>
        <p:spPr>
          <a:xfrm>
            <a:off x="55943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cxnSp>
        <p:nvCxnSpPr>
          <p:cNvPr id="42" name="Shape 41"/>
          <p:cNvCxnSpPr>
            <a:stCxn id="146" idx="3"/>
            <a:endCxn id="106" idx="2"/>
          </p:cNvCxnSpPr>
          <p:nvPr/>
        </p:nvCxnSpPr>
        <p:spPr>
          <a:xfrm flipV="1">
            <a:off x="6381413" y="2690574"/>
            <a:ext cx="939512" cy="382298"/>
          </a:xfrm>
          <a:prstGeom prst="curvedConnector2">
            <a:avLst/>
          </a:prstGeom>
          <a:ln w="15875"/>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621303" y="3800475"/>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49" name="Rectangle 48"/>
          <p:cNvSpPr/>
          <p:nvPr/>
        </p:nvSpPr>
        <p:spPr>
          <a:xfrm>
            <a:off x="2621303" y="4950797"/>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50" name="Rectangle 49"/>
          <p:cNvSpPr/>
          <p:nvPr/>
        </p:nvSpPr>
        <p:spPr>
          <a:xfrm>
            <a:off x="2621303" y="4183916"/>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51" name="Rectangle 50"/>
          <p:cNvSpPr/>
          <p:nvPr/>
        </p:nvSpPr>
        <p:spPr>
          <a:xfrm>
            <a:off x="2621303" y="456735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52" name="Rectangle 51"/>
          <p:cNvSpPr/>
          <p:nvPr/>
        </p:nvSpPr>
        <p:spPr>
          <a:xfrm>
            <a:off x="3611903" y="3800475"/>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54" name="Rectangle 53"/>
          <p:cNvSpPr/>
          <p:nvPr/>
        </p:nvSpPr>
        <p:spPr>
          <a:xfrm>
            <a:off x="3611903" y="4950797"/>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55" name="Rectangle 54"/>
          <p:cNvSpPr/>
          <p:nvPr/>
        </p:nvSpPr>
        <p:spPr>
          <a:xfrm>
            <a:off x="3611903" y="4183916"/>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56" name="Rectangle 55"/>
          <p:cNvSpPr/>
          <p:nvPr/>
        </p:nvSpPr>
        <p:spPr>
          <a:xfrm>
            <a:off x="3611903" y="456735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57" name="Rectangle 56"/>
          <p:cNvSpPr/>
          <p:nvPr/>
        </p:nvSpPr>
        <p:spPr>
          <a:xfrm>
            <a:off x="4602503" y="3800475"/>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58" name="Rectangle 57"/>
          <p:cNvSpPr/>
          <p:nvPr/>
        </p:nvSpPr>
        <p:spPr>
          <a:xfrm>
            <a:off x="4602503" y="4950797"/>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59" name="Rectangle 58"/>
          <p:cNvSpPr/>
          <p:nvPr/>
        </p:nvSpPr>
        <p:spPr>
          <a:xfrm>
            <a:off x="4602503" y="4183916"/>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60" name="Rectangle 59"/>
          <p:cNvSpPr/>
          <p:nvPr/>
        </p:nvSpPr>
        <p:spPr>
          <a:xfrm>
            <a:off x="4602503" y="4567357"/>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61" name="Rectangle 60"/>
          <p:cNvSpPr/>
          <p:nvPr/>
        </p:nvSpPr>
        <p:spPr>
          <a:xfrm>
            <a:off x="5593103" y="3800475"/>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62" name="Rectangle 61"/>
          <p:cNvSpPr/>
          <p:nvPr/>
        </p:nvSpPr>
        <p:spPr>
          <a:xfrm>
            <a:off x="5593103" y="4950797"/>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63" name="Rectangle 62"/>
          <p:cNvSpPr/>
          <p:nvPr/>
        </p:nvSpPr>
        <p:spPr>
          <a:xfrm>
            <a:off x="5593103" y="418879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64" name="Rectangle 63"/>
          <p:cNvSpPr/>
          <p:nvPr/>
        </p:nvSpPr>
        <p:spPr>
          <a:xfrm>
            <a:off x="5593103" y="456735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87" name="Rectangle 86"/>
          <p:cNvSpPr/>
          <p:nvPr/>
        </p:nvSpPr>
        <p:spPr>
          <a:xfrm>
            <a:off x="2514600" y="4092575"/>
            <a:ext cx="762000" cy="1155700"/>
          </a:xfrm>
          <a:prstGeom prst="rect">
            <a:avLst/>
          </a:prstGeom>
          <a:solidFill>
            <a:srgbClr val="FF000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88" name="TextBox 87"/>
          <p:cNvSpPr txBox="1"/>
          <p:nvPr/>
        </p:nvSpPr>
        <p:spPr>
          <a:xfrm>
            <a:off x="2971800" y="5615226"/>
            <a:ext cx="4495800" cy="861774"/>
          </a:xfrm>
          <a:prstGeom prst="rect">
            <a:avLst/>
          </a:prstGeom>
          <a:noFill/>
        </p:spPr>
        <p:txBody>
          <a:bodyPr wrap="square" lIns="0" tIns="0" rIns="0" bIns="0" rtlCol="0">
            <a:spAutoFit/>
          </a:bodyPr>
          <a:lstStyle/>
          <a:p>
            <a:pPr algn="ctr" defTabSz="914165"/>
            <a:r>
              <a:rPr lang="en-US" sz="2800" b="1" i="1" dirty="0">
                <a:solidFill>
                  <a:srgbClr val="FF0000"/>
                </a:solidFill>
                <a:latin typeface="Calibri"/>
              </a:rPr>
              <a:t>BAD: </a:t>
            </a:r>
            <a:r>
              <a:rPr lang="en-US" sz="2800" i="1" dirty="0">
                <a:solidFill>
                  <a:srgbClr val="FF0000"/>
                </a:solidFill>
                <a:latin typeface="Calibri"/>
              </a:rPr>
              <a:t>Nice threads receive </a:t>
            </a:r>
            <a:br>
              <a:rPr lang="en-US" sz="2800" i="1" dirty="0">
                <a:solidFill>
                  <a:srgbClr val="FF0000"/>
                </a:solidFill>
                <a:latin typeface="Calibri"/>
              </a:rPr>
            </a:br>
            <a:r>
              <a:rPr lang="en-US" sz="2800" i="1" dirty="0">
                <a:solidFill>
                  <a:srgbClr val="FF0000"/>
                </a:solidFill>
                <a:latin typeface="Calibri"/>
              </a:rPr>
              <a:t>lots of interference</a:t>
            </a:r>
          </a:p>
        </p:txBody>
      </p:sp>
      <p:cxnSp>
        <p:nvCxnSpPr>
          <p:cNvPr id="89" name="Curved Connector 105"/>
          <p:cNvCxnSpPr>
            <a:stCxn id="98" idx="2"/>
            <a:endCxn id="88" idx="0"/>
          </p:cNvCxnSpPr>
          <p:nvPr/>
        </p:nvCxnSpPr>
        <p:spPr>
          <a:xfrm rot="16200000" flipH="1">
            <a:off x="4864776" y="5260300"/>
            <a:ext cx="366951" cy="342900"/>
          </a:xfrm>
          <a:prstGeom prst="curvedConnector3">
            <a:avLst>
              <a:gd name="adj1" fmla="val 50000"/>
            </a:avLst>
          </a:prstGeom>
          <a:ln w="158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0" name="Curved Connector 105"/>
          <p:cNvCxnSpPr>
            <a:stCxn id="97" idx="2"/>
            <a:endCxn id="88" idx="0"/>
          </p:cNvCxnSpPr>
          <p:nvPr/>
        </p:nvCxnSpPr>
        <p:spPr>
          <a:xfrm rot="16200000" flipH="1">
            <a:off x="4369475" y="4765000"/>
            <a:ext cx="366951" cy="1333500"/>
          </a:xfrm>
          <a:prstGeom prst="curvedConnector3">
            <a:avLst>
              <a:gd name="adj1" fmla="val 50000"/>
            </a:avLst>
          </a:prstGeom>
          <a:ln w="158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1" name="Curved Connector 105"/>
          <p:cNvCxnSpPr>
            <a:stCxn id="87" idx="2"/>
            <a:endCxn id="88" idx="0"/>
          </p:cNvCxnSpPr>
          <p:nvPr/>
        </p:nvCxnSpPr>
        <p:spPr>
          <a:xfrm rot="16200000" flipH="1">
            <a:off x="3874175" y="4269700"/>
            <a:ext cx="366951" cy="2324100"/>
          </a:xfrm>
          <a:prstGeom prst="curvedConnector3">
            <a:avLst>
              <a:gd name="adj1" fmla="val 50000"/>
            </a:avLst>
          </a:prstGeom>
          <a:ln w="1587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3505201" y="4486275"/>
            <a:ext cx="762000" cy="762000"/>
          </a:xfrm>
          <a:prstGeom prst="rect">
            <a:avLst/>
          </a:prstGeom>
          <a:solidFill>
            <a:srgbClr val="FF000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98" name="Rectangle 97"/>
          <p:cNvSpPr/>
          <p:nvPr/>
        </p:nvSpPr>
        <p:spPr>
          <a:xfrm>
            <a:off x="4495800" y="4867276"/>
            <a:ext cx="762000" cy="381000"/>
          </a:xfrm>
          <a:prstGeom prst="rect">
            <a:avLst/>
          </a:prstGeom>
          <a:solidFill>
            <a:srgbClr val="FF000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106" name="TextBox 105"/>
          <p:cNvSpPr txBox="1"/>
          <p:nvPr/>
        </p:nvSpPr>
        <p:spPr>
          <a:xfrm>
            <a:off x="5878849" y="1828800"/>
            <a:ext cx="2884151" cy="861774"/>
          </a:xfrm>
          <a:prstGeom prst="rect">
            <a:avLst/>
          </a:prstGeom>
          <a:noFill/>
        </p:spPr>
        <p:txBody>
          <a:bodyPr wrap="square" lIns="0" tIns="0" rIns="0" bIns="0" rtlCol="0">
            <a:spAutoFit/>
          </a:bodyPr>
          <a:lstStyle/>
          <a:p>
            <a:pPr algn="ctr" defTabSz="914165"/>
            <a:r>
              <a:rPr lang="en-US" sz="2800" b="1" i="1" dirty="0">
                <a:solidFill>
                  <a:srgbClr val="1F497D"/>
                </a:solidFill>
                <a:latin typeface="Calibri"/>
              </a:rPr>
              <a:t>GOOD: </a:t>
            </a:r>
            <a:r>
              <a:rPr lang="en-US" sz="2800" i="1" dirty="0">
                <a:solidFill>
                  <a:srgbClr val="1F497D"/>
                </a:solidFill>
                <a:latin typeface="Calibri"/>
              </a:rPr>
              <a:t>Each thread prioritized once</a:t>
            </a:r>
          </a:p>
        </p:txBody>
      </p:sp>
    </p:spTree>
    <p:extLst>
      <p:ext uri="{BB962C8B-B14F-4D97-AF65-F5344CB8AC3E}">
        <p14:creationId xmlns:p14="http://schemas.microsoft.com/office/powerpoint/2010/main" val="3004222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p:bldP spid="97" grpId="0" animBg="1"/>
      <p:bldP spid="9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ounded Rectangle 145"/>
          <p:cNvSpPr/>
          <p:nvPr/>
        </p:nvSpPr>
        <p:spPr>
          <a:xfrm>
            <a:off x="1447800" y="2851892"/>
            <a:ext cx="4933613" cy="441960"/>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sz="3600" dirty="0"/>
              <a:t>Shuffling: Round-Robin vs. Niceness-Aware</a:t>
            </a:r>
          </a:p>
        </p:txBody>
      </p:sp>
      <p:sp>
        <p:nvSpPr>
          <p:cNvPr id="3" name="Content Placeholder 2"/>
          <p:cNvSpPr>
            <a:spLocks noGrp="1"/>
          </p:cNvSpPr>
          <p:nvPr>
            <p:ph idx="1"/>
          </p:nvPr>
        </p:nvSpPr>
        <p:spPr>
          <a:xfrm>
            <a:off x="457200" y="1143000"/>
            <a:ext cx="8229600" cy="1295400"/>
          </a:xfrm>
        </p:spPr>
        <p:txBody>
          <a:bodyPr>
            <a:noAutofit/>
          </a:bodyPr>
          <a:lstStyle/>
          <a:p>
            <a:pPr marL="514220" indent="-457082">
              <a:buFont typeface="+mj-lt"/>
              <a:buAutoNum type="arabicPeriod"/>
            </a:pPr>
            <a:r>
              <a:rPr lang="en-US" sz="3000" b="1" i="1" dirty="0"/>
              <a:t>Round-Robin </a:t>
            </a:r>
            <a:r>
              <a:rPr lang="en-US" sz="3000" i="1" dirty="0"/>
              <a:t>shuffling</a:t>
            </a:r>
          </a:p>
          <a:p>
            <a:pPr marL="514220" indent="-457082">
              <a:buFont typeface="+mj-lt"/>
              <a:buAutoNum type="arabicPeriod"/>
            </a:pPr>
            <a:r>
              <a:rPr lang="en-US" sz="3000" b="1" i="1" dirty="0"/>
              <a:t>Niceness-Aware </a:t>
            </a:r>
            <a:r>
              <a:rPr lang="en-US" sz="3000" i="1" dirty="0"/>
              <a:t>shuffling</a:t>
            </a:r>
            <a:endParaRPr lang="en-US" sz="30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22</a:t>
            </a:fld>
            <a:endParaRPr lang="en-US" dirty="0">
              <a:solidFill>
                <a:prstClr val="black">
                  <a:tint val="75000"/>
                </a:prstClr>
              </a:solidFill>
              <a:latin typeface="Calibri"/>
            </a:endParaRPr>
          </a:p>
        </p:txBody>
      </p:sp>
      <p:sp>
        <p:nvSpPr>
          <p:cNvPr id="22" name="TextBox 21"/>
          <p:cNvSpPr txBox="1"/>
          <p:nvPr/>
        </p:nvSpPr>
        <p:spPr>
          <a:xfrm>
            <a:off x="1524000" y="2438400"/>
            <a:ext cx="2057400" cy="461665"/>
          </a:xfrm>
          <a:prstGeom prst="rect">
            <a:avLst/>
          </a:prstGeom>
          <a:noFill/>
        </p:spPr>
        <p:txBody>
          <a:bodyPr wrap="square" lIns="0" tIns="45709" rIns="0" bIns="45709" rtlCol="0">
            <a:spAutoFit/>
          </a:bodyPr>
          <a:lstStyle/>
          <a:p>
            <a:pPr defTabSz="914165"/>
            <a:r>
              <a:rPr lang="en-US" sz="2400" b="1" i="1" dirty="0">
                <a:solidFill>
                  <a:srgbClr val="1F497D"/>
                </a:solidFill>
                <a:latin typeface="Calibri"/>
              </a:rPr>
              <a:t>Most prioritized</a:t>
            </a:r>
          </a:p>
        </p:txBody>
      </p:sp>
      <p:cxnSp>
        <p:nvCxnSpPr>
          <p:cNvPr id="33" name="Straight Arrow Connector 32"/>
          <p:cNvCxnSpPr/>
          <p:nvPr/>
        </p:nvCxnSpPr>
        <p:spPr>
          <a:xfrm>
            <a:off x="1429210" y="5638800"/>
            <a:ext cx="987919" cy="1588"/>
          </a:xfrm>
          <a:prstGeom prst="straightConnector1">
            <a:avLst/>
          </a:prstGeom>
          <a:ln w="34925">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 y="5792788"/>
            <a:ext cx="2209800"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spAutoFit/>
          </a:bodyPr>
          <a:lstStyle/>
          <a:p>
            <a:pPr algn="ctr" defTabSz="914165"/>
            <a:r>
              <a:rPr lang="en-US" sz="2400" b="1" i="1" dirty="0" err="1">
                <a:solidFill>
                  <a:srgbClr val="FF0000"/>
                </a:solidFill>
                <a:latin typeface="Calibri"/>
              </a:rPr>
              <a:t>ShuffleInterval</a:t>
            </a:r>
            <a:endParaRPr lang="en-US" sz="2000" dirty="0">
              <a:solidFill>
                <a:prstClr val="black"/>
              </a:solidFill>
              <a:latin typeface="Calibri"/>
            </a:endParaRPr>
          </a:p>
        </p:txBody>
      </p:sp>
      <p:cxnSp>
        <p:nvCxnSpPr>
          <p:cNvPr id="9" name="Straight Arrow Connector 8"/>
          <p:cNvCxnSpPr/>
          <p:nvPr/>
        </p:nvCxnSpPr>
        <p:spPr>
          <a:xfrm rot="5400000" flipH="1" flipV="1">
            <a:off x="464573" y="4393642"/>
            <a:ext cx="1929283"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30002" y="5356690"/>
            <a:ext cx="5504199"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3429001"/>
            <a:ext cx="1143000" cy="461665"/>
          </a:xfrm>
          <a:prstGeom prst="rect">
            <a:avLst/>
          </a:prstGeom>
          <a:noFill/>
        </p:spPr>
        <p:txBody>
          <a:bodyPr wrap="square" lIns="91416" tIns="45709" rIns="91416" bIns="45709" rtlCol="0">
            <a:spAutoFit/>
          </a:bodyPr>
          <a:lstStyle/>
          <a:p>
            <a:pPr algn="ctr" defTabSz="914165"/>
            <a:r>
              <a:rPr lang="en-US" sz="2400" b="1" dirty="0">
                <a:solidFill>
                  <a:prstClr val="black"/>
                </a:solidFill>
                <a:latin typeface="Calibri"/>
              </a:rPr>
              <a:t>Priority</a:t>
            </a:r>
          </a:p>
        </p:txBody>
      </p:sp>
      <p:sp>
        <p:nvSpPr>
          <p:cNvPr id="12" name="TextBox 11"/>
          <p:cNvSpPr txBox="1"/>
          <p:nvPr/>
        </p:nvSpPr>
        <p:spPr>
          <a:xfrm>
            <a:off x="6934200" y="5105400"/>
            <a:ext cx="838200" cy="461665"/>
          </a:xfrm>
          <a:prstGeom prst="rect">
            <a:avLst/>
          </a:prstGeom>
          <a:noFill/>
        </p:spPr>
        <p:txBody>
          <a:bodyPr wrap="square" lIns="91416" tIns="45709" rIns="91416" bIns="45709" rtlCol="0">
            <a:spAutoFit/>
          </a:bodyPr>
          <a:lstStyle/>
          <a:p>
            <a:pPr defTabSz="914165"/>
            <a:r>
              <a:rPr lang="en-US" sz="2400" b="1" dirty="0">
                <a:solidFill>
                  <a:prstClr val="black"/>
                </a:solidFill>
                <a:latin typeface="Calibri"/>
              </a:rPr>
              <a:t>Time</a:t>
            </a:r>
          </a:p>
        </p:txBody>
      </p:sp>
      <p:sp>
        <p:nvSpPr>
          <p:cNvPr id="13" name="TextBox 12"/>
          <p:cNvSpPr txBox="1"/>
          <p:nvPr/>
        </p:nvSpPr>
        <p:spPr>
          <a:xfrm>
            <a:off x="6705600" y="3974068"/>
            <a:ext cx="1664951" cy="369332"/>
          </a:xfrm>
          <a:prstGeom prst="rect">
            <a:avLst/>
          </a:prstGeom>
          <a:noFill/>
        </p:spPr>
        <p:txBody>
          <a:bodyPr wrap="square" lIns="0" tIns="0" rIns="0" bIns="0" rtlCol="0">
            <a:spAutoFit/>
          </a:bodyPr>
          <a:lstStyle/>
          <a:p>
            <a:pPr defTabSz="914165"/>
            <a:r>
              <a:rPr lang="en-US" sz="2400" b="1" i="1" dirty="0">
                <a:solidFill>
                  <a:srgbClr val="9BBB59">
                    <a:lumMod val="75000"/>
                  </a:srgbClr>
                </a:solidFill>
                <a:latin typeface="Calibri"/>
              </a:rPr>
              <a:t>Nice thread</a:t>
            </a:r>
          </a:p>
        </p:txBody>
      </p:sp>
      <p:sp>
        <p:nvSpPr>
          <p:cNvPr id="15" name="Rectangle 14"/>
          <p:cNvSpPr/>
          <p:nvPr/>
        </p:nvSpPr>
        <p:spPr>
          <a:xfrm>
            <a:off x="6717841" y="3810000"/>
            <a:ext cx="444958" cy="1945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cxnSp>
        <p:nvCxnSpPr>
          <p:cNvPr id="17" name="Straight Connector 16"/>
          <p:cNvCxnSpPr/>
          <p:nvPr/>
        </p:nvCxnSpPr>
        <p:spPr>
          <a:xfrm rot="5400000">
            <a:off x="32961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2867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773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2679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717845" y="4495800"/>
            <a:ext cx="444959" cy="194584"/>
          </a:xfrm>
          <a:prstGeom prst="rect">
            <a:avLst/>
          </a:prstGeom>
          <a:solidFill>
            <a:srgbClr val="FF0000">
              <a:alpha val="75000"/>
            </a:srgbClr>
          </a:solidFill>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sp>
        <p:nvSpPr>
          <p:cNvPr id="37" name="TextBox 36"/>
          <p:cNvSpPr txBox="1"/>
          <p:nvPr/>
        </p:nvSpPr>
        <p:spPr>
          <a:xfrm>
            <a:off x="6705600" y="4659868"/>
            <a:ext cx="2274552" cy="369332"/>
          </a:xfrm>
          <a:prstGeom prst="rect">
            <a:avLst/>
          </a:prstGeom>
          <a:noFill/>
        </p:spPr>
        <p:txBody>
          <a:bodyPr wrap="square" lIns="0" tIns="0" rIns="0" bIns="0" rtlCol="0">
            <a:spAutoFit/>
          </a:bodyPr>
          <a:lstStyle/>
          <a:p>
            <a:pPr defTabSz="914165"/>
            <a:r>
              <a:rPr lang="en-US" sz="2400" b="1" i="1" dirty="0">
                <a:solidFill>
                  <a:srgbClr val="FF0000"/>
                </a:solidFill>
                <a:latin typeface="Calibri"/>
              </a:rPr>
              <a:t>Least nice thread</a:t>
            </a:r>
          </a:p>
        </p:txBody>
      </p:sp>
      <p:sp>
        <p:nvSpPr>
          <p:cNvPr id="46" name="TextBox 45"/>
          <p:cNvSpPr txBox="1"/>
          <p:nvPr/>
        </p:nvSpPr>
        <p:spPr>
          <a:xfrm>
            <a:off x="5878849" y="1828800"/>
            <a:ext cx="2884151" cy="861774"/>
          </a:xfrm>
          <a:prstGeom prst="rect">
            <a:avLst/>
          </a:prstGeom>
          <a:noFill/>
        </p:spPr>
        <p:txBody>
          <a:bodyPr wrap="square" lIns="0" tIns="0" rIns="0" bIns="0" rtlCol="0">
            <a:spAutoFit/>
          </a:bodyPr>
          <a:lstStyle/>
          <a:p>
            <a:pPr algn="ctr" defTabSz="914165"/>
            <a:r>
              <a:rPr lang="en-US" sz="2800" b="1" i="1" dirty="0">
                <a:solidFill>
                  <a:srgbClr val="1F497D"/>
                </a:solidFill>
                <a:latin typeface="Calibri"/>
              </a:rPr>
              <a:t>GOOD: </a:t>
            </a:r>
            <a:r>
              <a:rPr lang="en-US" sz="2800" i="1" dirty="0">
                <a:solidFill>
                  <a:srgbClr val="1F497D"/>
                </a:solidFill>
                <a:latin typeface="Calibri"/>
              </a:rPr>
              <a:t>Each thread prioritized once</a:t>
            </a:r>
          </a:p>
        </p:txBody>
      </p:sp>
      <p:sp>
        <p:nvSpPr>
          <p:cNvPr id="47" name="Rectangle 46"/>
          <p:cNvSpPr/>
          <p:nvPr/>
        </p:nvSpPr>
        <p:spPr>
          <a:xfrm>
            <a:off x="457204" y="1704536"/>
            <a:ext cx="4706601"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53" name="Rectangle 52"/>
          <p:cNvSpPr/>
          <p:nvPr/>
        </p:nvSpPr>
        <p:spPr>
          <a:xfrm>
            <a:off x="1631955" y="4960322"/>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13" name="Rectangle 112"/>
          <p:cNvSpPr/>
          <p:nvPr/>
        </p:nvSpPr>
        <p:spPr>
          <a:xfrm>
            <a:off x="1631955" y="45720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14" name="Rectangle 113"/>
          <p:cNvSpPr/>
          <p:nvPr/>
        </p:nvSpPr>
        <p:spPr>
          <a:xfrm>
            <a:off x="1631955" y="41910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15" name="Rectangle 114"/>
          <p:cNvSpPr/>
          <p:nvPr/>
        </p:nvSpPr>
        <p:spPr>
          <a:xfrm>
            <a:off x="1631955" y="38100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cxnSp>
        <p:nvCxnSpPr>
          <p:cNvPr id="128" name="Straight Connector 127"/>
          <p:cNvCxnSpPr/>
          <p:nvPr/>
        </p:nvCxnSpPr>
        <p:spPr>
          <a:xfrm rot="5400000">
            <a:off x="2302034"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16319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136" name="Rectangle 135"/>
          <p:cNvSpPr/>
          <p:nvPr/>
        </p:nvSpPr>
        <p:spPr>
          <a:xfrm>
            <a:off x="2622555" y="29718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37" name="Rectangle 136"/>
          <p:cNvSpPr/>
          <p:nvPr/>
        </p:nvSpPr>
        <p:spPr>
          <a:xfrm>
            <a:off x="36131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38" name="Rectangle 137"/>
          <p:cNvSpPr/>
          <p:nvPr/>
        </p:nvSpPr>
        <p:spPr>
          <a:xfrm>
            <a:off x="4603755" y="2971800"/>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39" name="Rectangle 138"/>
          <p:cNvSpPr/>
          <p:nvPr/>
        </p:nvSpPr>
        <p:spPr>
          <a:xfrm>
            <a:off x="55943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pic>
        <p:nvPicPr>
          <p:cNvPr id="141"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981200" y="3581400"/>
            <a:ext cx="457200" cy="457200"/>
          </a:xfrm>
          <a:prstGeom prst="rect">
            <a:avLst/>
          </a:prstGeom>
          <a:noFill/>
        </p:spPr>
      </p:pic>
      <p:pic>
        <p:nvPicPr>
          <p:cNvPr id="142"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971800" y="3581400"/>
            <a:ext cx="457200" cy="457200"/>
          </a:xfrm>
          <a:prstGeom prst="rect">
            <a:avLst/>
          </a:prstGeom>
          <a:noFill/>
        </p:spPr>
      </p:pic>
      <p:pic>
        <p:nvPicPr>
          <p:cNvPr id="143"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962400" y="3581400"/>
            <a:ext cx="457200" cy="457200"/>
          </a:xfrm>
          <a:prstGeom prst="rect">
            <a:avLst/>
          </a:prstGeom>
          <a:noFill/>
        </p:spPr>
      </p:pic>
      <p:pic>
        <p:nvPicPr>
          <p:cNvPr id="144"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4953000" y="3581400"/>
            <a:ext cx="457200" cy="457200"/>
          </a:xfrm>
          <a:prstGeom prst="rect">
            <a:avLst/>
          </a:prstGeom>
          <a:noFill/>
        </p:spPr>
      </p:pic>
      <p:pic>
        <p:nvPicPr>
          <p:cNvPr id="145"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943600" y="3581400"/>
            <a:ext cx="457200" cy="457200"/>
          </a:xfrm>
          <a:prstGeom prst="rect">
            <a:avLst/>
          </a:prstGeom>
          <a:noFill/>
        </p:spPr>
      </p:pic>
      <p:cxnSp>
        <p:nvCxnSpPr>
          <p:cNvPr id="42" name="Shape 41"/>
          <p:cNvCxnSpPr>
            <a:stCxn id="146" idx="3"/>
            <a:endCxn id="46" idx="2"/>
          </p:cNvCxnSpPr>
          <p:nvPr/>
        </p:nvCxnSpPr>
        <p:spPr>
          <a:xfrm flipV="1">
            <a:off x="6381413" y="2690574"/>
            <a:ext cx="939512" cy="382298"/>
          </a:xfrm>
          <a:prstGeom prst="curvedConnector2">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472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4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141"/>
                                        </p:tgtEl>
                                        <p:attrNameLst>
                                          <p:attrName>style.visibility</p:attrName>
                                        </p:attrNameLst>
                                      </p:cBhvr>
                                      <p:to>
                                        <p:strVal val="hidden"/>
                                      </p:to>
                                    </p:set>
                                  </p:childTnLst>
                                </p:cTn>
                              </p:par>
                            </p:childTnLst>
                          </p:cTn>
                        </p:par>
                        <p:par>
                          <p:cTn id="24" fill="hold">
                            <p:stCondLst>
                              <p:cond delay="0"/>
                            </p:stCondLst>
                            <p:childTnLst>
                              <p:par>
                                <p:cTn id="25" presetID="63" presetClass="path" presetSubtype="0" accel="50000" decel="50000" fill="hold" grpId="0" nodeType="afterEffect">
                                  <p:stCondLst>
                                    <p:cond delay="0"/>
                                  </p:stCondLst>
                                  <p:childTnLst>
                                    <p:animMotion origin="layout" path="M 2.22222E-6 -1.85185E-6 L 0.10833 -1.85185E-6 " pathEditMode="relative" rAng="0" ptsTypes="AA">
                                      <p:cBhvr>
                                        <p:cTn id="26" dur="500" fill="hold"/>
                                        <p:tgtEl>
                                          <p:spTgt spid="53"/>
                                        </p:tgtEl>
                                        <p:attrNameLst>
                                          <p:attrName>ppt_x</p:attrName>
                                          <p:attrName>ppt_y</p:attrName>
                                        </p:attrNameLst>
                                      </p:cBhvr>
                                      <p:rCtr x="54" y="0"/>
                                    </p:animMotion>
                                  </p:childTnLst>
                                </p:cTn>
                              </p:par>
                            </p:childTnLst>
                          </p:cTn>
                        </p:par>
                        <p:par>
                          <p:cTn id="27" fill="hold">
                            <p:stCondLst>
                              <p:cond delay="500"/>
                            </p:stCondLst>
                            <p:childTnLst>
                              <p:par>
                                <p:cTn id="28" presetID="63" presetClass="path" presetSubtype="0" accel="50000" decel="50000" fill="hold" grpId="0" nodeType="afterEffect">
                                  <p:stCondLst>
                                    <p:cond delay="0"/>
                                  </p:stCondLst>
                                  <p:childTnLst>
                                    <p:animMotion origin="layout" path="M 2.22222E-6 0.00232 L 0.10833 0.00232 " pathEditMode="relative" rAng="0" ptsTypes="AA">
                                      <p:cBhvr>
                                        <p:cTn id="29" dur="500" fill="hold"/>
                                        <p:tgtEl>
                                          <p:spTgt spid="113"/>
                                        </p:tgtEl>
                                        <p:attrNameLst>
                                          <p:attrName>ppt_x</p:attrName>
                                          <p:attrName>ppt_y</p:attrName>
                                        </p:attrNameLst>
                                      </p:cBhvr>
                                      <p:rCtr x="54" y="0"/>
                                    </p:animMotion>
                                  </p:childTnLst>
                                </p:cTn>
                              </p:par>
                            </p:childTnLst>
                          </p:cTn>
                        </p:par>
                        <p:par>
                          <p:cTn id="30" fill="hold">
                            <p:stCondLst>
                              <p:cond delay="1000"/>
                            </p:stCondLst>
                            <p:childTnLst>
                              <p:par>
                                <p:cTn id="31" presetID="63" presetClass="path" presetSubtype="0" accel="50000" decel="50000" fill="hold" grpId="0" nodeType="afterEffect">
                                  <p:stCondLst>
                                    <p:cond delay="0"/>
                                  </p:stCondLst>
                                  <p:childTnLst>
                                    <p:animMotion origin="layout" path="M 2.22222E-6 -3.33333E-6 L 0.10833 -0.05555 " pathEditMode="relative" rAng="0" ptsTypes="AA">
                                      <p:cBhvr>
                                        <p:cTn id="32" dur="500" fill="hold"/>
                                        <p:tgtEl>
                                          <p:spTgt spid="114"/>
                                        </p:tgtEl>
                                        <p:attrNameLst>
                                          <p:attrName>ppt_x</p:attrName>
                                          <p:attrName>ppt_y</p:attrName>
                                        </p:attrNameLst>
                                      </p:cBhvr>
                                      <p:rCtr x="54" y="-28"/>
                                    </p:animMotion>
                                  </p:childTnLst>
                                </p:cTn>
                              </p:par>
                            </p:childTnLst>
                          </p:cTn>
                        </p:par>
                        <p:par>
                          <p:cTn id="33" fill="hold">
                            <p:stCondLst>
                              <p:cond delay="1500"/>
                            </p:stCondLst>
                            <p:childTnLst>
                              <p:par>
                                <p:cTn id="34" presetID="63" presetClass="path" presetSubtype="0" accel="50000" decel="50000" fill="hold" grpId="0" nodeType="afterEffect">
                                  <p:stCondLst>
                                    <p:cond delay="0"/>
                                  </p:stCondLst>
                                  <p:childTnLst>
                                    <p:animMotion origin="layout" path="M -4.16667E-6 1.11111E-6 L 0.10834 0.05671 " pathEditMode="relative" rAng="0" ptsTypes="AA">
                                      <p:cBhvr>
                                        <p:cTn id="35" dur="500" fill="hold"/>
                                        <p:tgtEl>
                                          <p:spTgt spid="115"/>
                                        </p:tgtEl>
                                        <p:attrNameLst>
                                          <p:attrName>ppt_x</p:attrName>
                                          <p:attrName>ppt_y</p:attrName>
                                        </p:attrNameLst>
                                      </p:cBhvr>
                                      <p:rCtr x="54" y="28"/>
                                    </p:animMotion>
                                  </p:childTnLst>
                                </p:cTn>
                              </p:par>
                            </p:childTnLst>
                          </p:cTn>
                        </p:par>
                        <p:par>
                          <p:cTn id="36" fill="hold">
                            <p:stCondLst>
                              <p:cond delay="2000"/>
                            </p:stCondLst>
                            <p:childTnLst>
                              <p:par>
                                <p:cTn id="37" presetID="1" presetClass="entr" presetSubtype="0" fill="hold" nodeType="afterEffect">
                                  <p:stCondLst>
                                    <p:cond delay="0"/>
                                  </p:stCondLst>
                                  <p:childTnLst>
                                    <p:set>
                                      <p:cBhvr>
                                        <p:cTn id="38" dur="1" fill="hold">
                                          <p:stCondLst>
                                            <p:cond delay="0"/>
                                          </p:stCondLst>
                                        </p:cTn>
                                        <p:tgtEl>
                                          <p:spTgt spid="1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6"/>
                                        </p:tgtEl>
                                        <p:attrNameLst>
                                          <p:attrName>style.visibility</p:attrName>
                                        </p:attrNameLst>
                                      </p:cBhvr>
                                      <p:to>
                                        <p:strVal val="visible"/>
                                      </p:to>
                                    </p:set>
                                  </p:childTnLst>
                                </p:cTn>
                              </p:par>
                            </p:childTnLst>
                          </p:cTn>
                        </p:par>
                        <p:par>
                          <p:cTn id="41" fill="hold">
                            <p:stCondLst>
                              <p:cond delay="2000"/>
                            </p:stCondLst>
                            <p:childTnLst>
                              <p:par>
                                <p:cTn id="42" presetID="1" presetClass="exit" presetSubtype="0" fill="hold" nodeType="afterEffect">
                                  <p:stCondLst>
                                    <p:cond delay="500"/>
                                  </p:stCondLst>
                                  <p:childTnLst>
                                    <p:set>
                                      <p:cBhvr>
                                        <p:cTn id="43" dur="1" fill="hold">
                                          <p:stCondLst>
                                            <p:cond delay="0"/>
                                          </p:stCondLst>
                                        </p:cTn>
                                        <p:tgtEl>
                                          <p:spTgt spid="142"/>
                                        </p:tgtEl>
                                        <p:attrNameLst>
                                          <p:attrName>style.visibility</p:attrName>
                                        </p:attrNameLst>
                                      </p:cBhvr>
                                      <p:to>
                                        <p:strVal val="hidden"/>
                                      </p:to>
                                    </p:set>
                                  </p:childTnLst>
                                </p:cTn>
                              </p:par>
                            </p:childTnLst>
                          </p:cTn>
                        </p:par>
                        <p:par>
                          <p:cTn id="44" fill="hold">
                            <p:stCondLst>
                              <p:cond delay="2500"/>
                            </p:stCondLst>
                            <p:childTnLst>
                              <p:par>
                                <p:cTn id="45" presetID="63" presetClass="path" presetSubtype="0" accel="50000" decel="50000" fill="hold" grpId="1" nodeType="afterEffect">
                                  <p:stCondLst>
                                    <p:cond delay="0"/>
                                  </p:stCondLst>
                                  <p:childTnLst>
                                    <p:animMotion origin="layout" path="M 0.10833 -1.85185E-6 L 0.21666 -1.85185E-6 " pathEditMode="relative" rAng="0" ptsTypes="AA">
                                      <p:cBhvr>
                                        <p:cTn id="46" dur="500" fill="hold"/>
                                        <p:tgtEl>
                                          <p:spTgt spid="53"/>
                                        </p:tgtEl>
                                        <p:attrNameLst>
                                          <p:attrName>ppt_x</p:attrName>
                                          <p:attrName>ppt_y</p:attrName>
                                        </p:attrNameLst>
                                      </p:cBhvr>
                                      <p:rCtr x="54" y="0"/>
                                    </p:animMotion>
                                  </p:childTnLst>
                                </p:cTn>
                              </p:par>
                            </p:childTnLst>
                          </p:cTn>
                        </p:par>
                        <p:par>
                          <p:cTn id="47" fill="hold">
                            <p:stCondLst>
                              <p:cond delay="3000"/>
                            </p:stCondLst>
                            <p:childTnLst>
                              <p:par>
                                <p:cTn id="48" presetID="63" presetClass="path" presetSubtype="0" accel="50000" decel="50000" fill="hold" grpId="1" nodeType="afterEffect">
                                  <p:stCondLst>
                                    <p:cond delay="0"/>
                                  </p:stCondLst>
                                  <p:childTnLst>
                                    <p:animMotion origin="layout" path="M 0.10833 0.00231 L 0.21666 -0.11181 " pathEditMode="relative" rAng="0" ptsTypes="AA">
                                      <p:cBhvr>
                                        <p:cTn id="49" dur="500" fill="hold"/>
                                        <p:tgtEl>
                                          <p:spTgt spid="113"/>
                                        </p:tgtEl>
                                        <p:attrNameLst>
                                          <p:attrName>ppt_x</p:attrName>
                                          <p:attrName>ppt_y</p:attrName>
                                        </p:attrNameLst>
                                      </p:cBhvr>
                                      <p:rCtr x="54" y="-57"/>
                                    </p:animMotion>
                                  </p:childTnLst>
                                </p:cTn>
                              </p:par>
                            </p:childTnLst>
                          </p:cTn>
                        </p:par>
                        <p:par>
                          <p:cTn id="50" fill="hold">
                            <p:stCondLst>
                              <p:cond delay="3500"/>
                            </p:stCondLst>
                            <p:childTnLst>
                              <p:par>
                                <p:cTn id="51" presetID="63" presetClass="path" presetSubtype="0" accel="50000" decel="50000" fill="hold" grpId="1" nodeType="afterEffect">
                                  <p:stCondLst>
                                    <p:cond delay="0"/>
                                  </p:stCondLst>
                                  <p:childTnLst>
                                    <p:animMotion origin="layout" path="M 0.10833 -0.05555 L 0.21666 0.00116 " pathEditMode="relative" rAng="0" ptsTypes="AA">
                                      <p:cBhvr>
                                        <p:cTn id="52" dur="500" fill="hold"/>
                                        <p:tgtEl>
                                          <p:spTgt spid="114"/>
                                        </p:tgtEl>
                                        <p:attrNameLst>
                                          <p:attrName>ppt_x</p:attrName>
                                          <p:attrName>ppt_y</p:attrName>
                                        </p:attrNameLst>
                                      </p:cBhvr>
                                      <p:rCtr x="54" y="28"/>
                                    </p:animMotion>
                                  </p:childTnLst>
                                </p:cTn>
                              </p:par>
                            </p:childTnLst>
                          </p:cTn>
                        </p:par>
                        <p:par>
                          <p:cTn id="53" fill="hold">
                            <p:stCondLst>
                              <p:cond delay="4000"/>
                            </p:stCondLst>
                            <p:childTnLst>
                              <p:par>
                                <p:cTn id="54" presetID="63" presetClass="path" presetSubtype="0" accel="50000" decel="50000" fill="hold" grpId="1" nodeType="afterEffect">
                                  <p:stCondLst>
                                    <p:cond delay="0"/>
                                  </p:stCondLst>
                                  <p:childTnLst>
                                    <p:animMotion origin="layout" path="M 0.10833 0.05671 L 0.21666 0.11342 " pathEditMode="relative" rAng="0" ptsTypes="AA">
                                      <p:cBhvr>
                                        <p:cTn id="55" dur="500" fill="hold"/>
                                        <p:tgtEl>
                                          <p:spTgt spid="115"/>
                                        </p:tgtEl>
                                        <p:attrNameLst>
                                          <p:attrName>ppt_x</p:attrName>
                                          <p:attrName>ppt_y</p:attrName>
                                        </p:attrNameLst>
                                      </p:cBhvr>
                                      <p:rCtr x="54" y="28"/>
                                    </p:animMotion>
                                  </p:childTnLst>
                                </p:cTn>
                              </p:par>
                            </p:childTnLst>
                          </p:cTn>
                        </p:par>
                        <p:par>
                          <p:cTn id="56" fill="hold">
                            <p:stCondLst>
                              <p:cond delay="4500"/>
                            </p:stCondLst>
                            <p:childTnLst>
                              <p:par>
                                <p:cTn id="57" presetID="1" presetClass="entr" presetSubtype="0" fill="hold" nodeType="afterEffect">
                                  <p:stCondLst>
                                    <p:cond delay="0"/>
                                  </p:stCondLst>
                                  <p:childTnLst>
                                    <p:set>
                                      <p:cBhvr>
                                        <p:cTn id="58" dur="1" fill="hold">
                                          <p:stCondLst>
                                            <p:cond delay="0"/>
                                          </p:stCondLst>
                                        </p:cTn>
                                        <p:tgtEl>
                                          <p:spTgt spid="1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7"/>
                                        </p:tgtEl>
                                        <p:attrNameLst>
                                          <p:attrName>style.visibility</p:attrName>
                                        </p:attrNameLst>
                                      </p:cBhvr>
                                      <p:to>
                                        <p:strVal val="visible"/>
                                      </p:to>
                                    </p:set>
                                  </p:childTnLst>
                                </p:cTn>
                              </p:par>
                            </p:childTnLst>
                          </p:cTn>
                        </p:par>
                        <p:par>
                          <p:cTn id="61" fill="hold">
                            <p:stCondLst>
                              <p:cond delay="4500"/>
                            </p:stCondLst>
                            <p:childTnLst>
                              <p:par>
                                <p:cTn id="62" presetID="1" presetClass="exit" presetSubtype="0" fill="hold" nodeType="afterEffect">
                                  <p:stCondLst>
                                    <p:cond delay="500"/>
                                  </p:stCondLst>
                                  <p:childTnLst>
                                    <p:set>
                                      <p:cBhvr>
                                        <p:cTn id="63" dur="1" fill="hold">
                                          <p:stCondLst>
                                            <p:cond delay="0"/>
                                          </p:stCondLst>
                                        </p:cTn>
                                        <p:tgtEl>
                                          <p:spTgt spid="143"/>
                                        </p:tgtEl>
                                        <p:attrNameLst>
                                          <p:attrName>style.visibility</p:attrName>
                                        </p:attrNameLst>
                                      </p:cBhvr>
                                      <p:to>
                                        <p:strVal val="hidden"/>
                                      </p:to>
                                    </p:set>
                                  </p:childTnLst>
                                </p:cTn>
                              </p:par>
                            </p:childTnLst>
                          </p:cTn>
                        </p:par>
                        <p:par>
                          <p:cTn id="64" fill="hold">
                            <p:stCondLst>
                              <p:cond delay="5000"/>
                            </p:stCondLst>
                            <p:childTnLst>
                              <p:par>
                                <p:cTn id="65" presetID="63" presetClass="path" presetSubtype="0" accel="50000" decel="50000" fill="hold" grpId="2" nodeType="afterEffect">
                                  <p:stCondLst>
                                    <p:cond delay="0"/>
                                  </p:stCondLst>
                                  <p:childTnLst>
                                    <p:animMotion origin="layout" path="M 0.21666 -1.85185E-6 L 0.325 -0.16782 " pathEditMode="relative" rAng="0" ptsTypes="AA">
                                      <p:cBhvr>
                                        <p:cTn id="66" dur="500" fill="hold"/>
                                        <p:tgtEl>
                                          <p:spTgt spid="53"/>
                                        </p:tgtEl>
                                        <p:attrNameLst>
                                          <p:attrName>ppt_x</p:attrName>
                                          <p:attrName>ppt_y</p:attrName>
                                        </p:attrNameLst>
                                      </p:cBhvr>
                                      <p:rCtr x="54" y="-84"/>
                                    </p:animMotion>
                                  </p:childTnLst>
                                </p:cTn>
                              </p:par>
                            </p:childTnLst>
                          </p:cTn>
                        </p:par>
                        <p:par>
                          <p:cTn id="67" fill="hold">
                            <p:stCondLst>
                              <p:cond delay="5500"/>
                            </p:stCondLst>
                            <p:childTnLst>
                              <p:par>
                                <p:cTn id="68" presetID="63" presetClass="path" presetSubtype="0" accel="50000" decel="50000" fill="hold" grpId="2" nodeType="afterEffect">
                                  <p:stCondLst>
                                    <p:cond delay="0"/>
                                  </p:stCondLst>
                                  <p:childTnLst>
                                    <p:animMotion origin="layout" path="M 0.21666 -0.11181 L 0.325 -0.05556 " pathEditMode="relative" rAng="0" ptsTypes="AA">
                                      <p:cBhvr>
                                        <p:cTn id="69" dur="500" fill="hold"/>
                                        <p:tgtEl>
                                          <p:spTgt spid="113"/>
                                        </p:tgtEl>
                                        <p:attrNameLst>
                                          <p:attrName>ppt_x</p:attrName>
                                          <p:attrName>ppt_y</p:attrName>
                                        </p:attrNameLst>
                                      </p:cBhvr>
                                      <p:rCtr x="54" y="28"/>
                                    </p:animMotion>
                                  </p:childTnLst>
                                </p:cTn>
                              </p:par>
                            </p:childTnLst>
                          </p:cTn>
                        </p:par>
                        <p:par>
                          <p:cTn id="70" fill="hold">
                            <p:stCondLst>
                              <p:cond delay="6000"/>
                            </p:stCondLst>
                            <p:childTnLst>
                              <p:par>
                                <p:cTn id="71" presetID="63" presetClass="path" presetSubtype="0" accel="50000" decel="50000" fill="hold" grpId="2" nodeType="afterEffect">
                                  <p:stCondLst>
                                    <p:cond delay="0"/>
                                  </p:stCondLst>
                                  <p:childTnLst>
                                    <p:animMotion origin="layout" path="M 0.21666 0.00116 L 0.325 0.05787 " pathEditMode="relative" rAng="0" ptsTypes="AA">
                                      <p:cBhvr>
                                        <p:cTn id="72" dur="500" fill="hold"/>
                                        <p:tgtEl>
                                          <p:spTgt spid="114"/>
                                        </p:tgtEl>
                                        <p:attrNameLst>
                                          <p:attrName>ppt_x</p:attrName>
                                          <p:attrName>ppt_y</p:attrName>
                                        </p:attrNameLst>
                                      </p:cBhvr>
                                      <p:rCtr x="54" y="28"/>
                                    </p:animMotion>
                                  </p:childTnLst>
                                </p:cTn>
                              </p:par>
                            </p:childTnLst>
                          </p:cTn>
                        </p:par>
                        <p:par>
                          <p:cTn id="73" fill="hold">
                            <p:stCondLst>
                              <p:cond delay="6500"/>
                            </p:stCondLst>
                            <p:childTnLst>
                              <p:par>
                                <p:cTn id="74" presetID="63" presetClass="path" presetSubtype="0" accel="50000" decel="50000" fill="hold" grpId="2" nodeType="afterEffect">
                                  <p:stCondLst>
                                    <p:cond delay="0"/>
                                  </p:stCondLst>
                                  <p:childTnLst>
                                    <p:animMotion origin="layout" path="M 0.21667 0.11342 L 0.325 0.16852 " pathEditMode="relative" rAng="0" ptsTypes="AA">
                                      <p:cBhvr>
                                        <p:cTn id="75" dur="500" fill="hold"/>
                                        <p:tgtEl>
                                          <p:spTgt spid="115"/>
                                        </p:tgtEl>
                                        <p:attrNameLst>
                                          <p:attrName>ppt_x</p:attrName>
                                          <p:attrName>ppt_y</p:attrName>
                                        </p:attrNameLst>
                                      </p:cBhvr>
                                      <p:rCtr x="54" y="28"/>
                                    </p:animMotion>
                                  </p:childTnLst>
                                </p:cTn>
                              </p:par>
                            </p:childTnLst>
                          </p:cTn>
                        </p:par>
                        <p:par>
                          <p:cTn id="76" fill="hold">
                            <p:stCondLst>
                              <p:cond delay="7000"/>
                            </p:stCondLst>
                            <p:childTnLst>
                              <p:par>
                                <p:cTn id="77" presetID="1" presetClass="entr" presetSubtype="0" fill="hold" nodeType="afterEffect">
                                  <p:stCondLst>
                                    <p:cond delay="0"/>
                                  </p:stCondLst>
                                  <p:childTnLst>
                                    <p:set>
                                      <p:cBhvr>
                                        <p:cTn id="78" dur="1" fill="hold">
                                          <p:stCondLst>
                                            <p:cond delay="0"/>
                                          </p:stCondLst>
                                        </p:cTn>
                                        <p:tgtEl>
                                          <p:spTgt spid="1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8"/>
                                        </p:tgtEl>
                                        <p:attrNameLst>
                                          <p:attrName>style.visibility</p:attrName>
                                        </p:attrNameLst>
                                      </p:cBhvr>
                                      <p:to>
                                        <p:strVal val="visible"/>
                                      </p:to>
                                    </p:set>
                                  </p:childTnLst>
                                </p:cTn>
                              </p:par>
                            </p:childTnLst>
                          </p:cTn>
                        </p:par>
                        <p:par>
                          <p:cTn id="81" fill="hold">
                            <p:stCondLst>
                              <p:cond delay="7000"/>
                            </p:stCondLst>
                            <p:childTnLst>
                              <p:par>
                                <p:cTn id="82" presetID="1" presetClass="exit" presetSubtype="0" fill="hold" nodeType="afterEffect">
                                  <p:stCondLst>
                                    <p:cond delay="500"/>
                                  </p:stCondLst>
                                  <p:childTnLst>
                                    <p:set>
                                      <p:cBhvr>
                                        <p:cTn id="83" dur="1" fill="hold">
                                          <p:stCondLst>
                                            <p:cond delay="0"/>
                                          </p:stCondLst>
                                        </p:cTn>
                                        <p:tgtEl>
                                          <p:spTgt spid="144"/>
                                        </p:tgtEl>
                                        <p:attrNameLst>
                                          <p:attrName>style.visibility</p:attrName>
                                        </p:attrNameLst>
                                      </p:cBhvr>
                                      <p:to>
                                        <p:strVal val="hidden"/>
                                      </p:to>
                                    </p:set>
                                  </p:childTnLst>
                                </p:cTn>
                              </p:par>
                            </p:childTnLst>
                          </p:cTn>
                        </p:par>
                        <p:par>
                          <p:cTn id="84" fill="hold">
                            <p:stCondLst>
                              <p:cond delay="7500"/>
                            </p:stCondLst>
                            <p:childTnLst>
                              <p:par>
                                <p:cTn id="85" presetID="63" presetClass="path" presetSubtype="0" accel="50000" decel="50000" fill="hold" grpId="3" nodeType="afterEffect">
                                  <p:stCondLst>
                                    <p:cond delay="0"/>
                                  </p:stCondLst>
                                  <p:childTnLst>
                                    <p:animMotion origin="layout" path="M 0.325 -0.16783 L 0.43333 0.00046 " pathEditMode="relative" rAng="0" ptsTypes="AA">
                                      <p:cBhvr>
                                        <p:cTn id="86" dur="500" fill="hold"/>
                                        <p:tgtEl>
                                          <p:spTgt spid="53"/>
                                        </p:tgtEl>
                                        <p:attrNameLst>
                                          <p:attrName>ppt_x</p:attrName>
                                          <p:attrName>ppt_y</p:attrName>
                                        </p:attrNameLst>
                                      </p:cBhvr>
                                      <p:rCtr x="54" y="84"/>
                                    </p:animMotion>
                                  </p:childTnLst>
                                </p:cTn>
                              </p:par>
                            </p:childTnLst>
                          </p:cTn>
                        </p:par>
                        <p:par>
                          <p:cTn id="87" fill="hold">
                            <p:stCondLst>
                              <p:cond delay="8000"/>
                            </p:stCondLst>
                            <p:childTnLst>
                              <p:par>
                                <p:cTn id="88" presetID="63" presetClass="path" presetSubtype="0" accel="50000" decel="50000" fill="hold" grpId="3" nodeType="afterEffect">
                                  <p:stCondLst>
                                    <p:cond delay="0"/>
                                  </p:stCondLst>
                                  <p:childTnLst>
                                    <p:animMotion origin="layout" path="M 0.325 -0.05556 L 0.43333 0.00231 " pathEditMode="relative" rAng="0" ptsTypes="AA">
                                      <p:cBhvr>
                                        <p:cTn id="89" dur="500" fill="hold"/>
                                        <p:tgtEl>
                                          <p:spTgt spid="113"/>
                                        </p:tgtEl>
                                        <p:attrNameLst>
                                          <p:attrName>ppt_x</p:attrName>
                                          <p:attrName>ppt_y</p:attrName>
                                        </p:attrNameLst>
                                      </p:cBhvr>
                                      <p:rCtr x="54" y="29"/>
                                    </p:animMotion>
                                  </p:childTnLst>
                                </p:cTn>
                              </p:par>
                            </p:childTnLst>
                          </p:cTn>
                        </p:par>
                        <p:par>
                          <p:cTn id="90" fill="hold">
                            <p:stCondLst>
                              <p:cond delay="8500"/>
                            </p:stCondLst>
                            <p:childTnLst>
                              <p:par>
                                <p:cTn id="91" presetID="63" presetClass="path" presetSubtype="0" accel="50000" decel="50000" fill="hold" grpId="3" nodeType="afterEffect">
                                  <p:stCondLst>
                                    <p:cond delay="0"/>
                                  </p:stCondLst>
                                  <p:childTnLst>
                                    <p:animMotion origin="layout" path="M 0.325 0.05787 L 0.43333 -3.33333E-6 " pathEditMode="relative" rAng="0" ptsTypes="AA">
                                      <p:cBhvr>
                                        <p:cTn id="92" dur="500" fill="hold"/>
                                        <p:tgtEl>
                                          <p:spTgt spid="114"/>
                                        </p:tgtEl>
                                        <p:attrNameLst>
                                          <p:attrName>ppt_x</p:attrName>
                                          <p:attrName>ppt_y</p:attrName>
                                        </p:attrNameLst>
                                      </p:cBhvr>
                                      <p:rCtr x="54" y="-29"/>
                                    </p:animMotion>
                                  </p:childTnLst>
                                </p:cTn>
                              </p:par>
                            </p:childTnLst>
                          </p:cTn>
                        </p:par>
                        <p:par>
                          <p:cTn id="93" fill="hold">
                            <p:stCondLst>
                              <p:cond delay="9000"/>
                            </p:stCondLst>
                            <p:childTnLst>
                              <p:par>
                                <p:cTn id="94" presetID="63" presetClass="path" presetSubtype="0" accel="50000" decel="50000" fill="hold" grpId="3" nodeType="afterEffect">
                                  <p:stCondLst>
                                    <p:cond delay="0"/>
                                  </p:stCondLst>
                                  <p:childTnLst>
                                    <p:animMotion origin="layout" path="M 0.325 0.16852 L 0.43334 -0.00046 " pathEditMode="relative" rAng="0" ptsTypes="AA">
                                      <p:cBhvr>
                                        <p:cTn id="95" dur="500" fill="hold"/>
                                        <p:tgtEl>
                                          <p:spTgt spid="115"/>
                                        </p:tgtEl>
                                        <p:attrNameLst>
                                          <p:attrName>ppt_x</p:attrName>
                                          <p:attrName>ppt_y</p:attrName>
                                        </p:attrNameLst>
                                      </p:cBhvr>
                                      <p:rCtr x="54" y="-84"/>
                                    </p:animMotion>
                                  </p:childTnLst>
                                </p:cTn>
                              </p:par>
                            </p:childTnLst>
                          </p:cTn>
                        </p:par>
                        <p:par>
                          <p:cTn id="96" fill="hold">
                            <p:stCondLst>
                              <p:cond delay="9500"/>
                            </p:stCondLst>
                            <p:childTnLst>
                              <p:par>
                                <p:cTn id="97" presetID="1" presetClass="entr" presetSubtype="0" fill="hold" nodeType="afterEffect">
                                  <p:stCondLst>
                                    <p:cond delay="0"/>
                                  </p:stCondLst>
                                  <p:childTnLst>
                                    <p:set>
                                      <p:cBhvr>
                                        <p:cTn id="98" dur="1" fill="hold">
                                          <p:stCondLst>
                                            <p:cond delay="0"/>
                                          </p:stCondLst>
                                        </p:cTn>
                                        <p:tgtEl>
                                          <p:spTgt spid="14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3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4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22" grpId="0"/>
      <p:bldP spid="34" grpId="0"/>
      <p:bldP spid="46" grpId="0"/>
      <p:bldP spid="47" grpId="0" animBg="1"/>
      <p:bldP spid="53" grpId="0" animBg="1"/>
      <p:bldP spid="53" grpId="1" animBg="1"/>
      <p:bldP spid="53" grpId="2" animBg="1"/>
      <p:bldP spid="53" grpId="3" animBg="1"/>
      <p:bldP spid="113" grpId="0" animBg="1"/>
      <p:bldP spid="113" grpId="1" animBg="1"/>
      <p:bldP spid="113" grpId="2" animBg="1"/>
      <p:bldP spid="113" grpId="3" animBg="1"/>
      <p:bldP spid="114" grpId="0" animBg="1"/>
      <p:bldP spid="114" grpId="1" animBg="1"/>
      <p:bldP spid="114" grpId="2" animBg="1"/>
      <p:bldP spid="114" grpId="3" animBg="1"/>
      <p:bldP spid="115" grpId="0" animBg="1"/>
      <p:bldP spid="115" grpId="1" animBg="1"/>
      <p:bldP spid="115" grpId="2" animBg="1"/>
      <p:bldP spid="115" grpId="3" animBg="1"/>
      <p:bldP spid="135" grpId="0" animBg="1"/>
      <p:bldP spid="136" grpId="0" animBg="1"/>
      <p:bldP spid="137" grpId="0" animBg="1"/>
      <p:bldP spid="138" grpId="0" animBg="1"/>
      <p:bldP spid="1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p:nvPr/>
        </p:nvCxnSpPr>
        <p:spPr>
          <a:xfrm rot="16200000" flipH="1">
            <a:off x="2406650" y="4579949"/>
            <a:ext cx="1588" cy="989348"/>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3396624" y="4579323"/>
            <a:ext cx="1588" cy="990600"/>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3812063" y="4004162"/>
            <a:ext cx="1150322" cy="990600"/>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802663" y="4004162"/>
            <a:ext cx="1150322" cy="990600"/>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a:xfrm>
            <a:off x="1447800" y="2851892"/>
            <a:ext cx="4933613" cy="441960"/>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sz="3600" dirty="0"/>
              <a:t>Shuffling: Round-Robin vs. Niceness-Aware</a:t>
            </a:r>
          </a:p>
        </p:txBody>
      </p:sp>
      <p:sp>
        <p:nvSpPr>
          <p:cNvPr id="3" name="Content Placeholder 2"/>
          <p:cNvSpPr>
            <a:spLocks noGrp="1"/>
          </p:cNvSpPr>
          <p:nvPr>
            <p:ph idx="1"/>
          </p:nvPr>
        </p:nvSpPr>
        <p:spPr>
          <a:xfrm>
            <a:off x="457200" y="1143000"/>
            <a:ext cx="8229600" cy="1295400"/>
          </a:xfrm>
        </p:spPr>
        <p:txBody>
          <a:bodyPr>
            <a:noAutofit/>
          </a:bodyPr>
          <a:lstStyle/>
          <a:p>
            <a:pPr marL="514220" indent="-457082">
              <a:buFont typeface="+mj-lt"/>
              <a:buAutoNum type="arabicPeriod"/>
            </a:pPr>
            <a:r>
              <a:rPr lang="en-US" sz="3000" b="1" i="1" dirty="0"/>
              <a:t>Round-Robin </a:t>
            </a:r>
            <a:r>
              <a:rPr lang="en-US" sz="3000" i="1" dirty="0"/>
              <a:t>shuffling</a:t>
            </a:r>
          </a:p>
          <a:p>
            <a:pPr marL="514220" indent="-457082">
              <a:buFont typeface="+mj-lt"/>
              <a:buAutoNum type="arabicPeriod"/>
            </a:pPr>
            <a:r>
              <a:rPr lang="en-US" sz="3000" b="1" i="1" dirty="0"/>
              <a:t>Niceness-Aware </a:t>
            </a:r>
            <a:r>
              <a:rPr lang="en-US" sz="3000" i="1" dirty="0"/>
              <a:t>shuffling</a:t>
            </a:r>
            <a:endParaRPr lang="en-US" sz="30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23</a:t>
            </a:fld>
            <a:endParaRPr lang="en-US" dirty="0">
              <a:solidFill>
                <a:prstClr val="black">
                  <a:tint val="75000"/>
                </a:prstClr>
              </a:solidFill>
              <a:latin typeface="Calibri"/>
            </a:endParaRPr>
          </a:p>
        </p:txBody>
      </p:sp>
      <p:sp>
        <p:nvSpPr>
          <p:cNvPr id="22" name="TextBox 21"/>
          <p:cNvSpPr txBox="1"/>
          <p:nvPr/>
        </p:nvSpPr>
        <p:spPr>
          <a:xfrm>
            <a:off x="1524000" y="2438400"/>
            <a:ext cx="2057400" cy="461665"/>
          </a:xfrm>
          <a:prstGeom prst="rect">
            <a:avLst/>
          </a:prstGeom>
          <a:noFill/>
        </p:spPr>
        <p:txBody>
          <a:bodyPr wrap="square" lIns="0" tIns="45709" rIns="0" bIns="45709" rtlCol="0">
            <a:spAutoFit/>
          </a:bodyPr>
          <a:lstStyle/>
          <a:p>
            <a:pPr defTabSz="914165"/>
            <a:r>
              <a:rPr lang="en-US" sz="2400" b="1" i="1" dirty="0">
                <a:solidFill>
                  <a:srgbClr val="1F497D"/>
                </a:solidFill>
                <a:latin typeface="Calibri"/>
              </a:rPr>
              <a:t>Most prioritized</a:t>
            </a:r>
          </a:p>
        </p:txBody>
      </p:sp>
      <p:cxnSp>
        <p:nvCxnSpPr>
          <p:cNvPr id="33" name="Straight Arrow Connector 32"/>
          <p:cNvCxnSpPr/>
          <p:nvPr/>
        </p:nvCxnSpPr>
        <p:spPr>
          <a:xfrm>
            <a:off x="1429210" y="5638800"/>
            <a:ext cx="987919" cy="1588"/>
          </a:xfrm>
          <a:prstGeom prst="straightConnector1">
            <a:avLst/>
          </a:prstGeom>
          <a:ln w="34925">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 y="5792788"/>
            <a:ext cx="2209800"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spAutoFit/>
          </a:bodyPr>
          <a:lstStyle/>
          <a:p>
            <a:pPr algn="ctr" defTabSz="914165"/>
            <a:r>
              <a:rPr lang="en-US" sz="2400" b="1" i="1" dirty="0" err="1">
                <a:solidFill>
                  <a:srgbClr val="FF0000"/>
                </a:solidFill>
                <a:latin typeface="Calibri"/>
              </a:rPr>
              <a:t>ShuffleInterval</a:t>
            </a:r>
            <a:endParaRPr lang="en-US" sz="2000" dirty="0">
              <a:solidFill>
                <a:prstClr val="black"/>
              </a:solidFill>
              <a:latin typeface="Calibri"/>
            </a:endParaRPr>
          </a:p>
        </p:txBody>
      </p:sp>
      <p:cxnSp>
        <p:nvCxnSpPr>
          <p:cNvPr id="9" name="Straight Arrow Connector 8"/>
          <p:cNvCxnSpPr/>
          <p:nvPr/>
        </p:nvCxnSpPr>
        <p:spPr>
          <a:xfrm rot="5400000" flipH="1" flipV="1">
            <a:off x="464573" y="4393642"/>
            <a:ext cx="1929283"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30002" y="5356690"/>
            <a:ext cx="5504199"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3429001"/>
            <a:ext cx="1143000" cy="461665"/>
          </a:xfrm>
          <a:prstGeom prst="rect">
            <a:avLst/>
          </a:prstGeom>
          <a:noFill/>
        </p:spPr>
        <p:txBody>
          <a:bodyPr wrap="square" lIns="91416" tIns="45709" rIns="91416" bIns="45709" rtlCol="0">
            <a:spAutoFit/>
          </a:bodyPr>
          <a:lstStyle/>
          <a:p>
            <a:pPr algn="ctr" defTabSz="914165"/>
            <a:r>
              <a:rPr lang="en-US" sz="2400" b="1" dirty="0">
                <a:solidFill>
                  <a:prstClr val="black"/>
                </a:solidFill>
                <a:latin typeface="Calibri"/>
              </a:rPr>
              <a:t>Priority</a:t>
            </a:r>
          </a:p>
        </p:txBody>
      </p:sp>
      <p:sp>
        <p:nvSpPr>
          <p:cNvPr id="12" name="TextBox 11"/>
          <p:cNvSpPr txBox="1"/>
          <p:nvPr/>
        </p:nvSpPr>
        <p:spPr>
          <a:xfrm>
            <a:off x="6934200" y="5105400"/>
            <a:ext cx="838200" cy="461665"/>
          </a:xfrm>
          <a:prstGeom prst="rect">
            <a:avLst/>
          </a:prstGeom>
          <a:noFill/>
        </p:spPr>
        <p:txBody>
          <a:bodyPr wrap="square" lIns="91416" tIns="45709" rIns="91416" bIns="45709" rtlCol="0">
            <a:spAutoFit/>
          </a:bodyPr>
          <a:lstStyle/>
          <a:p>
            <a:pPr defTabSz="914165"/>
            <a:r>
              <a:rPr lang="en-US" sz="2400" b="1" dirty="0">
                <a:solidFill>
                  <a:prstClr val="black"/>
                </a:solidFill>
                <a:latin typeface="Calibri"/>
              </a:rPr>
              <a:t>Time</a:t>
            </a:r>
          </a:p>
        </p:txBody>
      </p:sp>
      <p:sp>
        <p:nvSpPr>
          <p:cNvPr id="13" name="TextBox 12"/>
          <p:cNvSpPr txBox="1"/>
          <p:nvPr/>
        </p:nvSpPr>
        <p:spPr>
          <a:xfrm>
            <a:off x="6705600" y="3974068"/>
            <a:ext cx="1664951" cy="369332"/>
          </a:xfrm>
          <a:prstGeom prst="rect">
            <a:avLst/>
          </a:prstGeom>
          <a:noFill/>
        </p:spPr>
        <p:txBody>
          <a:bodyPr wrap="square" lIns="0" tIns="0" rIns="0" bIns="0" rtlCol="0">
            <a:spAutoFit/>
          </a:bodyPr>
          <a:lstStyle/>
          <a:p>
            <a:pPr defTabSz="914165"/>
            <a:r>
              <a:rPr lang="en-US" sz="2400" b="1" i="1" dirty="0">
                <a:solidFill>
                  <a:srgbClr val="9BBB59">
                    <a:lumMod val="75000"/>
                  </a:srgbClr>
                </a:solidFill>
                <a:latin typeface="Calibri"/>
              </a:rPr>
              <a:t>Nice thread</a:t>
            </a:r>
          </a:p>
        </p:txBody>
      </p:sp>
      <p:sp>
        <p:nvSpPr>
          <p:cNvPr id="15" name="Rectangle 14"/>
          <p:cNvSpPr/>
          <p:nvPr/>
        </p:nvSpPr>
        <p:spPr>
          <a:xfrm>
            <a:off x="6717841" y="3810000"/>
            <a:ext cx="444958" cy="1945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cxnSp>
        <p:nvCxnSpPr>
          <p:cNvPr id="17" name="Straight Connector 16"/>
          <p:cNvCxnSpPr/>
          <p:nvPr/>
        </p:nvCxnSpPr>
        <p:spPr>
          <a:xfrm rot="5400000">
            <a:off x="32961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2867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773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2679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717845" y="4495800"/>
            <a:ext cx="444959" cy="194584"/>
          </a:xfrm>
          <a:prstGeom prst="rect">
            <a:avLst/>
          </a:prstGeom>
          <a:solidFill>
            <a:srgbClr val="FF0000">
              <a:alpha val="75000"/>
            </a:srgbClr>
          </a:solidFill>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sp>
        <p:nvSpPr>
          <p:cNvPr id="37" name="TextBox 36"/>
          <p:cNvSpPr txBox="1"/>
          <p:nvPr/>
        </p:nvSpPr>
        <p:spPr>
          <a:xfrm>
            <a:off x="6705600" y="4659868"/>
            <a:ext cx="2274552" cy="369332"/>
          </a:xfrm>
          <a:prstGeom prst="rect">
            <a:avLst/>
          </a:prstGeom>
          <a:noFill/>
        </p:spPr>
        <p:txBody>
          <a:bodyPr wrap="square" lIns="0" tIns="0" rIns="0" bIns="0" rtlCol="0">
            <a:spAutoFit/>
          </a:bodyPr>
          <a:lstStyle/>
          <a:p>
            <a:pPr defTabSz="914165"/>
            <a:r>
              <a:rPr lang="en-US" sz="2400" b="1" i="1" dirty="0">
                <a:solidFill>
                  <a:srgbClr val="FF0000"/>
                </a:solidFill>
                <a:latin typeface="Calibri"/>
              </a:rPr>
              <a:t>Least nice thread</a:t>
            </a:r>
          </a:p>
        </p:txBody>
      </p:sp>
      <p:sp>
        <p:nvSpPr>
          <p:cNvPr id="53" name="Rectangle 52"/>
          <p:cNvSpPr/>
          <p:nvPr/>
        </p:nvSpPr>
        <p:spPr>
          <a:xfrm>
            <a:off x="1631955" y="4950797"/>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13" name="Rectangle 112"/>
          <p:cNvSpPr/>
          <p:nvPr/>
        </p:nvSpPr>
        <p:spPr>
          <a:xfrm>
            <a:off x="1631955" y="4562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14" name="Rectangle 113"/>
          <p:cNvSpPr/>
          <p:nvPr/>
        </p:nvSpPr>
        <p:spPr>
          <a:xfrm>
            <a:off x="1631955" y="4181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15" name="Rectangle 114"/>
          <p:cNvSpPr/>
          <p:nvPr/>
        </p:nvSpPr>
        <p:spPr>
          <a:xfrm>
            <a:off x="1631955" y="3800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cxnSp>
        <p:nvCxnSpPr>
          <p:cNvPr id="128" name="Straight Connector 127"/>
          <p:cNvCxnSpPr/>
          <p:nvPr/>
        </p:nvCxnSpPr>
        <p:spPr>
          <a:xfrm rot="5400000">
            <a:off x="2302034"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16319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136" name="Rectangle 135"/>
          <p:cNvSpPr/>
          <p:nvPr/>
        </p:nvSpPr>
        <p:spPr>
          <a:xfrm>
            <a:off x="2622555" y="29718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37" name="Rectangle 136"/>
          <p:cNvSpPr/>
          <p:nvPr/>
        </p:nvSpPr>
        <p:spPr>
          <a:xfrm>
            <a:off x="36131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38" name="Rectangle 137"/>
          <p:cNvSpPr/>
          <p:nvPr/>
        </p:nvSpPr>
        <p:spPr>
          <a:xfrm>
            <a:off x="4603755" y="2971800"/>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39" name="Rectangle 138"/>
          <p:cNvSpPr/>
          <p:nvPr/>
        </p:nvSpPr>
        <p:spPr>
          <a:xfrm>
            <a:off x="55943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cxnSp>
        <p:nvCxnSpPr>
          <p:cNvPr id="42" name="Shape 41"/>
          <p:cNvCxnSpPr>
            <a:stCxn id="146" idx="3"/>
            <a:endCxn id="106" idx="2"/>
          </p:cNvCxnSpPr>
          <p:nvPr/>
        </p:nvCxnSpPr>
        <p:spPr>
          <a:xfrm flipV="1">
            <a:off x="6381413" y="2690574"/>
            <a:ext cx="939512" cy="382298"/>
          </a:xfrm>
          <a:prstGeom prst="curvedConnector2">
            <a:avLst/>
          </a:prstGeom>
          <a:ln w="15875"/>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621303" y="3800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49" name="Rectangle 48"/>
          <p:cNvSpPr/>
          <p:nvPr/>
        </p:nvSpPr>
        <p:spPr>
          <a:xfrm>
            <a:off x="2621303" y="4950797"/>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50" name="Rectangle 49"/>
          <p:cNvSpPr/>
          <p:nvPr/>
        </p:nvSpPr>
        <p:spPr>
          <a:xfrm>
            <a:off x="2621303" y="4183916"/>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51" name="Rectangle 50"/>
          <p:cNvSpPr/>
          <p:nvPr/>
        </p:nvSpPr>
        <p:spPr>
          <a:xfrm>
            <a:off x="2621303" y="456735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52" name="Rectangle 51"/>
          <p:cNvSpPr/>
          <p:nvPr/>
        </p:nvSpPr>
        <p:spPr>
          <a:xfrm>
            <a:off x="3611903" y="3800475"/>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54" name="Rectangle 53"/>
          <p:cNvSpPr/>
          <p:nvPr/>
        </p:nvSpPr>
        <p:spPr>
          <a:xfrm>
            <a:off x="3611903" y="4950797"/>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55" name="Rectangle 54"/>
          <p:cNvSpPr/>
          <p:nvPr/>
        </p:nvSpPr>
        <p:spPr>
          <a:xfrm>
            <a:off x="3611903" y="4183916"/>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56" name="Rectangle 55"/>
          <p:cNvSpPr/>
          <p:nvPr/>
        </p:nvSpPr>
        <p:spPr>
          <a:xfrm>
            <a:off x="3611903" y="456735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57" name="Rectangle 56"/>
          <p:cNvSpPr/>
          <p:nvPr/>
        </p:nvSpPr>
        <p:spPr>
          <a:xfrm>
            <a:off x="4602503" y="3800475"/>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58" name="Rectangle 57"/>
          <p:cNvSpPr/>
          <p:nvPr/>
        </p:nvSpPr>
        <p:spPr>
          <a:xfrm>
            <a:off x="4602503" y="4950797"/>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59" name="Rectangle 58"/>
          <p:cNvSpPr/>
          <p:nvPr/>
        </p:nvSpPr>
        <p:spPr>
          <a:xfrm>
            <a:off x="4602503" y="4183916"/>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60" name="Rectangle 59"/>
          <p:cNvSpPr/>
          <p:nvPr/>
        </p:nvSpPr>
        <p:spPr>
          <a:xfrm>
            <a:off x="4602503" y="4567357"/>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61" name="Rectangle 60"/>
          <p:cNvSpPr/>
          <p:nvPr/>
        </p:nvSpPr>
        <p:spPr>
          <a:xfrm>
            <a:off x="5593103" y="3800475"/>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62" name="Rectangle 61"/>
          <p:cNvSpPr/>
          <p:nvPr/>
        </p:nvSpPr>
        <p:spPr>
          <a:xfrm>
            <a:off x="5593103" y="4950797"/>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63" name="Rectangle 62"/>
          <p:cNvSpPr/>
          <p:nvPr/>
        </p:nvSpPr>
        <p:spPr>
          <a:xfrm>
            <a:off x="5593103" y="418879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64" name="Rectangle 63"/>
          <p:cNvSpPr/>
          <p:nvPr/>
        </p:nvSpPr>
        <p:spPr>
          <a:xfrm>
            <a:off x="5593103" y="456735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06" name="TextBox 105"/>
          <p:cNvSpPr txBox="1"/>
          <p:nvPr/>
        </p:nvSpPr>
        <p:spPr>
          <a:xfrm>
            <a:off x="5878849" y="1828800"/>
            <a:ext cx="2884151" cy="861774"/>
          </a:xfrm>
          <a:prstGeom prst="rect">
            <a:avLst/>
          </a:prstGeom>
          <a:noFill/>
        </p:spPr>
        <p:txBody>
          <a:bodyPr wrap="square" lIns="0" tIns="0" rIns="0" bIns="0" rtlCol="0">
            <a:spAutoFit/>
          </a:bodyPr>
          <a:lstStyle/>
          <a:p>
            <a:pPr algn="ctr" defTabSz="914165"/>
            <a:r>
              <a:rPr lang="en-US" sz="2800" b="1" i="1" dirty="0">
                <a:solidFill>
                  <a:srgbClr val="1F497D"/>
                </a:solidFill>
                <a:latin typeface="Calibri"/>
              </a:rPr>
              <a:t>GOOD: </a:t>
            </a:r>
            <a:r>
              <a:rPr lang="en-US" sz="2800" i="1" dirty="0">
                <a:solidFill>
                  <a:srgbClr val="1F497D"/>
                </a:solidFill>
                <a:latin typeface="Calibri"/>
              </a:rPr>
              <a:t>Each thread prioritized once</a:t>
            </a:r>
          </a:p>
        </p:txBody>
      </p:sp>
      <p:sp>
        <p:nvSpPr>
          <p:cNvPr id="65" name="Rectangle 64"/>
          <p:cNvSpPr/>
          <p:nvPr/>
        </p:nvSpPr>
        <p:spPr>
          <a:xfrm>
            <a:off x="457204" y="1704536"/>
            <a:ext cx="4706601"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cxnSp>
        <p:nvCxnSpPr>
          <p:cNvPr id="74" name="Curved Connector 105"/>
          <p:cNvCxnSpPr>
            <a:stCxn id="54" idx="2"/>
            <a:endCxn id="76" idx="0"/>
          </p:cNvCxnSpPr>
          <p:nvPr/>
        </p:nvCxnSpPr>
        <p:spPr>
          <a:xfrm rot="16200000" flipH="1">
            <a:off x="4396239" y="4667765"/>
            <a:ext cx="443151" cy="1451770"/>
          </a:xfrm>
          <a:prstGeom prst="curvedConnector3">
            <a:avLst>
              <a:gd name="adj1" fmla="val 50000"/>
            </a:avLst>
          </a:prstGeom>
          <a:ln w="1587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143588" y="5615226"/>
            <a:ext cx="4400212" cy="861774"/>
          </a:xfrm>
          <a:prstGeom prst="rect">
            <a:avLst/>
          </a:prstGeom>
          <a:noFill/>
        </p:spPr>
        <p:txBody>
          <a:bodyPr wrap="square" lIns="0" tIns="0" rIns="0" bIns="0" rtlCol="0">
            <a:spAutoFit/>
          </a:bodyPr>
          <a:lstStyle/>
          <a:p>
            <a:pPr algn="ctr" defTabSz="914165"/>
            <a:r>
              <a:rPr lang="en-US" sz="2800" b="1" i="1" dirty="0">
                <a:solidFill>
                  <a:srgbClr val="1F497D"/>
                </a:solidFill>
                <a:latin typeface="Calibri"/>
              </a:rPr>
              <a:t>GOOD: </a:t>
            </a:r>
            <a:r>
              <a:rPr lang="en-US" sz="2800" i="1" dirty="0">
                <a:solidFill>
                  <a:srgbClr val="1F497D"/>
                </a:solidFill>
                <a:latin typeface="Calibri"/>
              </a:rPr>
              <a:t>Least nice thread stays </a:t>
            </a:r>
          </a:p>
          <a:p>
            <a:pPr algn="ctr" defTabSz="914165"/>
            <a:r>
              <a:rPr lang="en-US" sz="2800" i="1" dirty="0">
                <a:solidFill>
                  <a:srgbClr val="1F497D"/>
                </a:solidFill>
                <a:latin typeface="Calibri"/>
              </a:rPr>
              <a:t>mostly </a:t>
            </a:r>
            <a:r>
              <a:rPr lang="en-US" sz="2800" i="1" dirty="0" err="1">
                <a:solidFill>
                  <a:srgbClr val="1F497D"/>
                </a:solidFill>
                <a:latin typeface="Calibri"/>
              </a:rPr>
              <a:t>deprioritized</a:t>
            </a:r>
            <a:endParaRPr lang="en-US" sz="2800" i="1" dirty="0">
              <a:solidFill>
                <a:srgbClr val="1F497D"/>
              </a:solidFill>
              <a:latin typeface="Calibri"/>
            </a:endParaRPr>
          </a:p>
        </p:txBody>
      </p:sp>
      <p:cxnSp>
        <p:nvCxnSpPr>
          <p:cNvPr id="77" name="Curved Connector 105"/>
          <p:cNvCxnSpPr>
            <a:stCxn id="49" idx="2"/>
            <a:endCxn id="76" idx="0"/>
          </p:cNvCxnSpPr>
          <p:nvPr/>
        </p:nvCxnSpPr>
        <p:spPr>
          <a:xfrm rot="16200000" flipH="1">
            <a:off x="3900939" y="4172465"/>
            <a:ext cx="443151" cy="2442370"/>
          </a:xfrm>
          <a:prstGeom prst="curvedConnector3">
            <a:avLst>
              <a:gd name="adj1" fmla="val 50000"/>
            </a:avLst>
          </a:prstGeom>
          <a:ln w="158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79" name="Curved Connector 105"/>
          <p:cNvCxnSpPr>
            <a:stCxn id="53" idx="2"/>
            <a:endCxn id="76" idx="0"/>
          </p:cNvCxnSpPr>
          <p:nvPr/>
        </p:nvCxnSpPr>
        <p:spPr>
          <a:xfrm rot="16200000" flipH="1">
            <a:off x="3406265" y="3677791"/>
            <a:ext cx="443151" cy="3431718"/>
          </a:xfrm>
          <a:prstGeom prst="curvedConnector3">
            <a:avLst>
              <a:gd name="adj1" fmla="val 50000"/>
            </a:avLst>
          </a:prstGeom>
          <a:ln w="158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80" name="Curved Connector 105"/>
          <p:cNvCxnSpPr>
            <a:stCxn id="62" idx="2"/>
            <a:endCxn id="76" idx="0"/>
          </p:cNvCxnSpPr>
          <p:nvPr/>
        </p:nvCxnSpPr>
        <p:spPr>
          <a:xfrm rot="5400000">
            <a:off x="5386839" y="5128935"/>
            <a:ext cx="443151" cy="529430"/>
          </a:xfrm>
          <a:prstGeom prst="curvedConnector3">
            <a:avLst>
              <a:gd name="adj1" fmla="val 50000"/>
            </a:avLst>
          </a:prstGeom>
          <a:ln w="15875">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101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title"/>
          </p:nvPr>
        </p:nvSpPr>
        <p:spPr/>
        <p:txBody>
          <a:bodyPr/>
          <a:lstStyle/>
          <a:p>
            <a:r>
              <a:rPr lang="en-US" dirty="0" smtClean="0"/>
              <a:t>TCM Outline</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24</a:t>
            </a:fld>
            <a:endParaRPr lang="en-US" dirty="0">
              <a:solidFill>
                <a:prstClr val="black">
                  <a:tint val="75000"/>
                </a:prstClr>
              </a:solidFill>
              <a:latin typeface="Calibri"/>
            </a:endParaRPr>
          </a:p>
        </p:txBody>
      </p:sp>
      <p:sp>
        <p:nvSpPr>
          <p:cNvPr id="5" name="Rounded Rectangle 4"/>
          <p:cNvSpPr/>
          <p:nvPr/>
        </p:nvSpPr>
        <p:spPr>
          <a:xfrm>
            <a:off x="7086600" y="4343400"/>
            <a:ext cx="1600200" cy="1828800"/>
          </a:xfrm>
          <a:prstGeom prst="round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prstClr val="white">
                  <a:lumMod val="85000"/>
                </a:prstClr>
              </a:solidFill>
              <a:latin typeface="Calibri"/>
            </a:endParaRPr>
          </a:p>
        </p:txBody>
      </p:sp>
      <p:sp>
        <p:nvSpPr>
          <p:cNvPr id="6" name="Rectangle 5"/>
          <p:cNvSpPr/>
          <p:nvPr/>
        </p:nvSpPr>
        <p:spPr>
          <a:xfrm>
            <a:off x="457200" y="2995577"/>
            <a:ext cx="2438400" cy="1728823"/>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7" name="Rounded Rectangle 6"/>
          <p:cNvSpPr/>
          <p:nvPr/>
        </p:nvSpPr>
        <p:spPr>
          <a:xfrm>
            <a:off x="1295400" y="4157666"/>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endParaRPr lang="en-US" sz="1200" dirty="0">
              <a:solidFill>
                <a:prstClr val="white"/>
              </a:solidFill>
              <a:latin typeface="Calibri"/>
            </a:endParaRPr>
          </a:p>
        </p:txBody>
      </p:sp>
      <p:sp>
        <p:nvSpPr>
          <p:cNvPr id="8" name="Rounded Rectangle 7"/>
          <p:cNvSpPr/>
          <p:nvPr/>
        </p:nvSpPr>
        <p:spPr>
          <a:xfrm>
            <a:off x="1905000" y="4038600"/>
            <a:ext cx="838200" cy="533400"/>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9" name="Rounded Rectangle 8"/>
          <p:cNvSpPr/>
          <p:nvPr/>
        </p:nvSpPr>
        <p:spPr>
          <a:xfrm>
            <a:off x="879462" y="3234734"/>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endParaRPr lang="en-US" sz="1200" dirty="0">
              <a:solidFill>
                <a:prstClr val="white"/>
              </a:solidFill>
              <a:latin typeface="Calibri"/>
            </a:endParaRPr>
          </a:p>
        </p:txBody>
      </p:sp>
      <p:sp>
        <p:nvSpPr>
          <p:cNvPr id="10" name="Rounded Rectangle 9"/>
          <p:cNvSpPr/>
          <p:nvPr/>
        </p:nvSpPr>
        <p:spPr>
          <a:xfrm>
            <a:off x="609601" y="3455967"/>
            <a:ext cx="838200" cy="533400"/>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11" name="Rounded Rectangle 10"/>
          <p:cNvSpPr/>
          <p:nvPr/>
        </p:nvSpPr>
        <p:spPr>
          <a:xfrm>
            <a:off x="1752601" y="3124200"/>
            <a:ext cx="838200" cy="533400"/>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12" name="Rounded Rectangle 11"/>
          <p:cNvSpPr/>
          <p:nvPr/>
        </p:nvSpPr>
        <p:spPr>
          <a:xfrm>
            <a:off x="1905000" y="3810005"/>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endParaRPr lang="en-US" sz="1200" dirty="0">
              <a:solidFill>
                <a:prstClr val="white"/>
              </a:solidFill>
              <a:latin typeface="Calibri"/>
            </a:endParaRPr>
          </a:p>
        </p:txBody>
      </p:sp>
      <p:sp>
        <p:nvSpPr>
          <p:cNvPr id="13" name="Rounded Rectangle 12"/>
          <p:cNvSpPr/>
          <p:nvPr/>
        </p:nvSpPr>
        <p:spPr>
          <a:xfrm>
            <a:off x="698471" y="4352927"/>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endParaRPr lang="en-US" sz="1200" dirty="0">
              <a:solidFill>
                <a:prstClr val="white"/>
              </a:solidFill>
              <a:latin typeface="Calibri"/>
            </a:endParaRPr>
          </a:p>
        </p:txBody>
      </p:sp>
      <p:grpSp>
        <p:nvGrpSpPr>
          <p:cNvPr id="2" name="Group 13"/>
          <p:cNvGrpSpPr/>
          <p:nvPr/>
        </p:nvGrpSpPr>
        <p:grpSpPr>
          <a:xfrm>
            <a:off x="4398110" y="4700622"/>
            <a:ext cx="1828800" cy="1166778"/>
            <a:chOff x="3581400" y="4167223"/>
            <a:chExt cx="1828800" cy="1166778"/>
          </a:xfrm>
        </p:grpSpPr>
        <p:sp>
          <p:nvSpPr>
            <p:cNvPr id="15" name="Rectangle 14"/>
            <p:cNvSpPr/>
            <p:nvPr/>
          </p:nvSpPr>
          <p:spPr>
            <a:xfrm>
              <a:off x="3581400" y="4167223"/>
              <a:ext cx="1828800" cy="1166778"/>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dirty="0">
                <a:solidFill>
                  <a:prstClr val="white"/>
                </a:solidFill>
                <a:latin typeface="Calibri"/>
              </a:endParaRPr>
            </a:p>
          </p:txBody>
        </p:sp>
        <p:sp>
          <p:nvSpPr>
            <p:cNvPr id="16" name="Rounded Rectangle 15"/>
            <p:cNvSpPr/>
            <p:nvPr/>
          </p:nvSpPr>
          <p:spPr>
            <a:xfrm>
              <a:off x="3697956" y="4267200"/>
              <a:ext cx="707290" cy="401749"/>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165"/>
              <a:endParaRPr lang="en-US" sz="1600" dirty="0">
                <a:solidFill>
                  <a:prstClr val="white"/>
                </a:solidFill>
                <a:latin typeface="Calibri"/>
              </a:endParaRPr>
            </a:p>
          </p:txBody>
        </p:sp>
        <p:sp>
          <p:nvSpPr>
            <p:cNvPr id="17" name="Rounded Rectangle 16"/>
            <p:cNvSpPr/>
            <p:nvPr/>
          </p:nvSpPr>
          <p:spPr>
            <a:xfrm>
              <a:off x="4572000" y="4398851"/>
              <a:ext cx="707290" cy="401749"/>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165"/>
              <a:endParaRPr lang="en-US" sz="1600" dirty="0">
                <a:solidFill>
                  <a:prstClr val="white"/>
                </a:solidFill>
                <a:latin typeface="Calibri"/>
              </a:endParaRPr>
            </a:p>
          </p:txBody>
        </p:sp>
        <p:sp>
          <p:nvSpPr>
            <p:cNvPr id="18" name="Rounded Rectangle 17"/>
            <p:cNvSpPr/>
            <p:nvPr/>
          </p:nvSpPr>
          <p:spPr>
            <a:xfrm>
              <a:off x="3810000" y="4818890"/>
              <a:ext cx="707290" cy="401749"/>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165"/>
              <a:endParaRPr lang="en-US" sz="1600" dirty="0">
                <a:solidFill>
                  <a:prstClr val="white"/>
                </a:solidFill>
                <a:latin typeface="Calibri"/>
              </a:endParaRPr>
            </a:p>
          </p:txBody>
        </p:sp>
      </p:grpSp>
      <p:sp>
        <p:nvSpPr>
          <p:cNvPr id="19" name="Right Arrow 18"/>
          <p:cNvSpPr/>
          <p:nvPr/>
        </p:nvSpPr>
        <p:spPr>
          <a:xfrm rot="18900000">
            <a:off x="3410510" y="3142690"/>
            <a:ext cx="457200" cy="457200"/>
          </a:xfrm>
          <a:prstGeom prst="rightArrow">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20" name="Right Arrow 19"/>
          <p:cNvSpPr/>
          <p:nvPr/>
        </p:nvSpPr>
        <p:spPr>
          <a:xfrm rot="2700000">
            <a:off x="3410510" y="4096310"/>
            <a:ext cx="457200" cy="457200"/>
          </a:xfrm>
          <a:prstGeom prst="rightArrow">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grpSp>
        <p:nvGrpSpPr>
          <p:cNvPr id="3" name="Group 20"/>
          <p:cNvGrpSpPr/>
          <p:nvPr/>
        </p:nvGrpSpPr>
        <p:grpSpPr>
          <a:xfrm>
            <a:off x="4841705" y="2286001"/>
            <a:ext cx="873297" cy="746106"/>
            <a:chOff x="2271681" y="4560903"/>
            <a:chExt cx="1260486" cy="990600"/>
          </a:xfrm>
          <a:noFill/>
        </p:grpSpPr>
        <p:sp>
          <p:nvSpPr>
            <p:cNvPr id="22" name="Rectangle 21"/>
            <p:cNvSpPr/>
            <p:nvPr/>
          </p:nvSpPr>
          <p:spPr>
            <a:xfrm>
              <a:off x="2271681" y="4560903"/>
              <a:ext cx="1260486" cy="990600"/>
            </a:xfrm>
            <a:prstGeom prst="rect">
              <a:avLst/>
            </a:prstGeom>
            <a:grp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dirty="0">
                <a:solidFill>
                  <a:prstClr val="white"/>
                </a:solidFill>
                <a:latin typeface="Calibri"/>
              </a:endParaRPr>
            </a:p>
          </p:txBody>
        </p:sp>
        <p:sp>
          <p:nvSpPr>
            <p:cNvPr id="23" name="Rounded Rectangle 22"/>
            <p:cNvSpPr/>
            <p:nvPr/>
          </p:nvSpPr>
          <p:spPr>
            <a:xfrm>
              <a:off x="2436776" y="4695858"/>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165"/>
              <a:endParaRPr lang="en-US" sz="1200" dirty="0">
                <a:solidFill>
                  <a:prstClr val="white"/>
                </a:solidFill>
                <a:latin typeface="Calibri"/>
              </a:endParaRPr>
            </a:p>
          </p:txBody>
        </p:sp>
        <p:sp>
          <p:nvSpPr>
            <p:cNvPr id="24" name="Rounded Rectangle 23"/>
            <p:cNvSpPr/>
            <p:nvPr/>
          </p:nvSpPr>
          <p:spPr>
            <a:xfrm>
              <a:off x="2527271" y="5097501"/>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165"/>
              <a:endParaRPr lang="en-US" sz="1200" dirty="0">
                <a:solidFill>
                  <a:prstClr val="white"/>
                </a:solidFill>
                <a:latin typeface="Calibri"/>
              </a:endParaRPr>
            </a:p>
          </p:txBody>
        </p:sp>
        <p:sp>
          <p:nvSpPr>
            <p:cNvPr id="25" name="Rounded Rectangle 24"/>
            <p:cNvSpPr/>
            <p:nvPr/>
          </p:nvSpPr>
          <p:spPr>
            <a:xfrm>
              <a:off x="2947958" y="4878423"/>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165"/>
              <a:endParaRPr lang="en-US" sz="1200" dirty="0">
                <a:solidFill>
                  <a:prstClr val="white"/>
                </a:solidFill>
                <a:latin typeface="Calibri"/>
              </a:endParaRPr>
            </a:p>
          </p:txBody>
        </p:sp>
        <p:sp>
          <p:nvSpPr>
            <p:cNvPr id="26" name="Rounded Rectangle 25"/>
            <p:cNvSpPr/>
            <p:nvPr/>
          </p:nvSpPr>
          <p:spPr>
            <a:xfrm>
              <a:off x="2727305" y="5316579"/>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165"/>
              <a:endParaRPr lang="en-US" sz="1200" dirty="0">
                <a:solidFill>
                  <a:prstClr val="white"/>
                </a:solidFill>
                <a:latin typeface="Calibri"/>
              </a:endParaRPr>
            </a:p>
          </p:txBody>
        </p:sp>
      </p:grpSp>
      <p:sp>
        <p:nvSpPr>
          <p:cNvPr id="27" name="Rectangle 26"/>
          <p:cNvSpPr/>
          <p:nvPr/>
        </p:nvSpPr>
        <p:spPr>
          <a:xfrm>
            <a:off x="2600547" y="2362205"/>
            <a:ext cx="2051160" cy="453007"/>
          </a:xfrm>
          <a:prstGeom prst="rect">
            <a:avLst/>
          </a:prstGeom>
        </p:spPr>
        <p:txBody>
          <a:bodyPr wrap="none" lIns="91416" tIns="45709" rIns="91416" bIns="45709">
            <a:spAutoFit/>
          </a:bodyPr>
          <a:lstStyle/>
          <a:p>
            <a:pPr algn="ctr" defTabSz="914165">
              <a:lnSpc>
                <a:spcPct val="80000"/>
              </a:lnSpc>
              <a:defRPr/>
            </a:pPr>
            <a:r>
              <a:rPr lang="en-US" sz="2800" b="1" kern="0" dirty="0">
                <a:solidFill>
                  <a:prstClr val="black">
                    <a:lumMod val="50000"/>
                    <a:lumOff val="50000"/>
                  </a:prstClr>
                </a:solidFill>
                <a:latin typeface="Calibri"/>
              </a:rPr>
              <a:t>1. Clustering</a:t>
            </a:r>
          </a:p>
        </p:txBody>
      </p:sp>
      <p:sp>
        <p:nvSpPr>
          <p:cNvPr id="35" name="Rounded Rectangle 34"/>
          <p:cNvSpPr/>
          <p:nvPr/>
        </p:nvSpPr>
        <p:spPr>
          <a:xfrm>
            <a:off x="7750910" y="4572001"/>
            <a:ext cx="707290" cy="401749"/>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36" name="Rounded Rectangle 35"/>
          <p:cNvSpPr/>
          <p:nvPr/>
        </p:nvSpPr>
        <p:spPr>
          <a:xfrm>
            <a:off x="7750915" y="5067302"/>
            <a:ext cx="707290" cy="401749"/>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cxnSp>
        <p:nvCxnSpPr>
          <p:cNvPr id="37" name="Straight Arrow Connector 36"/>
          <p:cNvCxnSpPr/>
          <p:nvPr/>
        </p:nvCxnSpPr>
        <p:spPr>
          <a:xfrm rot="16200000" flipV="1">
            <a:off x="6641669" y="5219700"/>
            <a:ext cx="1447802" cy="2"/>
          </a:xfrm>
          <a:prstGeom prst="straightConnector1">
            <a:avLst/>
          </a:prstGeom>
          <a:ln w="44450">
            <a:solidFill>
              <a:schemeClr val="tx1">
                <a:lumMod val="50000"/>
                <a:lumOff val="50000"/>
              </a:schemeClr>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7750910" y="5562600"/>
            <a:ext cx="707290" cy="401749"/>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39" name="Oval 38"/>
          <p:cNvSpPr/>
          <p:nvPr/>
        </p:nvSpPr>
        <p:spPr>
          <a:xfrm rot="16200000">
            <a:off x="7079819" y="5098623"/>
            <a:ext cx="1371600" cy="318363"/>
          </a:xfrm>
          <a:prstGeom prst="ellipse">
            <a:avLst/>
          </a:prstGeom>
          <a:no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cxnSp>
        <p:nvCxnSpPr>
          <p:cNvPr id="40" name="Straight Arrow Connector 39"/>
          <p:cNvCxnSpPr/>
          <p:nvPr/>
        </p:nvCxnSpPr>
        <p:spPr>
          <a:xfrm rot="5400000">
            <a:off x="7567610" y="5257804"/>
            <a:ext cx="76200" cy="1"/>
          </a:xfrm>
          <a:prstGeom prst="straightConnector1">
            <a:avLst/>
          </a:prstGeom>
          <a:ln w="31750">
            <a:solidFill>
              <a:schemeClr val="tx1">
                <a:lumMod val="75000"/>
                <a:lumOff val="2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7886700" y="5257804"/>
            <a:ext cx="76200" cy="1"/>
          </a:xfrm>
          <a:prstGeom prst="straightConnector1">
            <a:avLst/>
          </a:prstGeom>
          <a:ln w="31750">
            <a:solidFill>
              <a:schemeClr val="tx1">
                <a:lumMod val="75000"/>
                <a:lumOff val="25000"/>
              </a:schemeClr>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42" name="Right Arrow 41"/>
          <p:cNvSpPr/>
          <p:nvPr/>
        </p:nvSpPr>
        <p:spPr>
          <a:xfrm>
            <a:off x="6172200" y="2380689"/>
            <a:ext cx="457200" cy="457200"/>
          </a:xfrm>
          <a:prstGeom prst="rightArrow">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43" name="Right Arrow 42"/>
          <p:cNvSpPr/>
          <p:nvPr/>
        </p:nvSpPr>
        <p:spPr>
          <a:xfrm>
            <a:off x="6477000" y="5029200"/>
            <a:ext cx="457200" cy="457200"/>
          </a:xfrm>
          <a:prstGeom prst="rightArrow">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cxnSp>
        <p:nvCxnSpPr>
          <p:cNvPr id="47" name="Straight Connector 46"/>
          <p:cNvCxnSpPr/>
          <p:nvPr/>
        </p:nvCxnSpPr>
        <p:spPr>
          <a:xfrm>
            <a:off x="457200" y="304800"/>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329829" y="3429000"/>
            <a:ext cx="1879556" cy="799256"/>
          </a:xfrm>
          <a:prstGeom prst="rect">
            <a:avLst/>
          </a:prstGeom>
        </p:spPr>
        <p:txBody>
          <a:bodyPr wrap="none" lIns="91416" tIns="45709" rIns="91416" bIns="45709">
            <a:spAutoFit/>
          </a:bodyPr>
          <a:lstStyle/>
          <a:p>
            <a:pPr algn="ctr" defTabSz="914165">
              <a:lnSpc>
                <a:spcPct val="80000"/>
              </a:lnSpc>
              <a:defRPr/>
            </a:pPr>
            <a:r>
              <a:rPr lang="en-US" sz="2800" b="1" kern="0" dirty="0">
                <a:solidFill>
                  <a:prstClr val="black">
                    <a:lumMod val="50000"/>
                    <a:lumOff val="50000"/>
                  </a:prstClr>
                </a:solidFill>
                <a:latin typeface="Calibri"/>
              </a:rPr>
              <a:t>2. Between </a:t>
            </a:r>
          </a:p>
          <a:p>
            <a:pPr algn="ctr" defTabSz="914165">
              <a:lnSpc>
                <a:spcPct val="80000"/>
              </a:lnSpc>
              <a:defRPr/>
            </a:pPr>
            <a:r>
              <a:rPr lang="en-US" sz="2800" b="1" kern="0" dirty="0">
                <a:solidFill>
                  <a:prstClr val="black">
                    <a:lumMod val="50000"/>
                    <a:lumOff val="50000"/>
                  </a:prstClr>
                </a:solidFill>
                <a:latin typeface="Calibri"/>
              </a:rPr>
              <a:t>Clusters</a:t>
            </a:r>
          </a:p>
        </p:txBody>
      </p:sp>
      <p:sp>
        <p:nvSpPr>
          <p:cNvPr id="46" name="Rectangle 45"/>
          <p:cNvSpPr/>
          <p:nvPr/>
        </p:nvSpPr>
        <p:spPr>
          <a:xfrm>
            <a:off x="6285052" y="1267055"/>
            <a:ext cx="2655326" cy="799256"/>
          </a:xfrm>
          <a:prstGeom prst="rect">
            <a:avLst/>
          </a:prstGeom>
        </p:spPr>
        <p:txBody>
          <a:bodyPr wrap="none" lIns="91416" tIns="45709" rIns="91416" bIns="45709">
            <a:spAutoFit/>
          </a:bodyPr>
          <a:lstStyle/>
          <a:p>
            <a:pPr algn="ctr" defTabSz="914165">
              <a:lnSpc>
                <a:spcPct val="80000"/>
              </a:lnSpc>
              <a:defRPr/>
            </a:pPr>
            <a:r>
              <a:rPr lang="en-US" sz="2800" b="1" kern="0" dirty="0">
                <a:solidFill>
                  <a:prstClr val="black">
                    <a:lumMod val="50000"/>
                    <a:lumOff val="50000"/>
                  </a:prstClr>
                </a:solidFill>
                <a:latin typeface="Calibri"/>
              </a:rPr>
              <a:t>3. Non-Intensive </a:t>
            </a:r>
          </a:p>
          <a:p>
            <a:pPr algn="ctr" defTabSz="914165">
              <a:lnSpc>
                <a:spcPct val="80000"/>
              </a:lnSpc>
              <a:defRPr/>
            </a:pPr>
            <a:r>
              <a:rPr lang="en-US" sz="2800" b="1" kern="0" dirty="0">
                <a:solidFill>
                  <a:prstClr val="black">
                    <a:lumMod val="50000"/>
                    <a:lumOff val="50000"/>
                  </a:prstClr>
                </a:solidFill>
                <a:latin typeface="Calibri"/>
              </a:rPr>
              <a:t>Cluster</a:t>
            </a:r>
          </a:p>
        </p:txBody>
      </p:sp>
      <p:sp>
        <p:nvSpPr>
          <p:cNvPr id="48" name="Rounded Rectangle 47"/>
          <p:cNvSpPr/>
          <p:nvPr/>
        </p:nvSpPr>
        <p:spPr>
          <a:xfrm>
            <a:off x="7086600" y="2057400"/>
            <a:ext cx="990600" cy="1219200"/>
          </a:xfrm>
          <a:prstGeom prst="round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49" name="Rounded Rectangle 48"/>
          <p:cNvSpPr/>
          <p:nvPr/>
        </p:nvSpPr>
        <p:spPr>
          <a:xfrm>
            <a:off x="7586589" y="2268535"/>
            <a:ext cx="232117" cy="57155"/>
          </a:xfrm>
          <a:prstGeom prst="roundRect">
            <a:avLst/>
          </a:prstGeom>
          <a:solidFill>
            <a:schemeClr val="tx1">
              <a:lumMod val="50000"/>
              <a:lumOff val="50000"/>
            </a:schemeClr>
          </a:solidFill>
          <a:ln w="25400" cap="flat" cmpd="sng" algn="ctr">
            <a:solidFill>
              <a:schemeClr val="tx1">
                <a:lumMod val="50000"/>
                <a:lumOff val="50000"/>
              </a:schemeClr>
            </a:solidFill>
            <a:prstDash val="solid"/>
          </a:ln>
          <a:effectLst/>
        </p:spPr>
        <p:txBody>
          <a:bodyPr lIns="0" tIns="45709" rIns="0" bIns="45709" rtlCol="0" anchor="ctr"/>
          <a:lstStyle/>
          <a:p>
            <a:pPr algn="ctr" defTabSz="914165">
              <a:defRPr/>
            </a:pPr>
            <a:endParaRPr lang="en-US" sz="1000" kern="0" dirty="0">
              <a:solidFill>
                <a:sysClr val="window" lastClr="FFFFFF"/>
              </a:solidFill>
              <a:latin typeface="Calibri"/>
            </a:endParaRPr>
          </a:p>
        </p:txBody>
      </p:sp>
      <p:sp>
        <p:nvSpPr>
          <p:cNvPr id="50" name="Rounded Rectangle 49"/>
          <p:cNvSpPr/>
          <p:nvPr/>
        </p:nvSpPr>
        <p:spPr>
          <a:xfrm>
            <a:off x="7563148" y="2441133"/>
            <a:ext cx="279009" cy="93528"/>
          </a:xfrm>
          <a:prstGeom prst="roundRect">
            <a:avLst/>
          </a:prstGeom>
          <a:solidFill>
            <a:schemeClr val="tx1">
              <a:lumMod val="50000"/>
              <a:lumOff val="50000"/>
            </a:schemeClr>
          </a:solidFill>
          <a:ln w="25400" cap="flat" cmpd="sng" algn="ctr">
            <a:solidFill>
              <a:schemeClr val="tx1">
                <a:lumMod val="50000"/>
                <a:lumOff val="50000"/>
              </a:schemeClr>
            </a:solidFill>
            <a:prstDash val="solid"/>
          </a:ln>
          <a:effectLst/>
        </p:spPr>
        <p:txBody>
          <a:bodyPr lIns="0" tIns="45709" rIns="0" bIns="45709" rtlCol="0" anchor="ctr"/>
          <a:lstStyle/>
          <a:p>
            <a:pPr algn="ctr" defTabSz="914165">
              <a:defRPr/>
            </a:pPr>
            <a:endParaRPr lang="en-US" sz="1100" kern="0" dirty="0">
              <a:solidFill>
                <a:sysClr val="window" lastClr="FFFFFF"/>
              </a:solidFill>
              <a:latin typeface="Calibri"/>
            </a:endParaRPr>
          </a:p>
        </p:txBody>
      </p:sp>
      <p:sp>
        <p:nvSpPr>
          <p:cNvPr id="51" name="Rounded Rectangle 50"/>
          <p:cNvSpPr/>
          <p:nvPr/>
        </p:nvSpPr>
        <p:spPr>
          <a:xfrm>
            <a:off x="7525043" y="2650110"/>
            <a:ext cx="355209" cy="130042"/>
          </a:xfrm>
          <a:prstGeom prst="roundRect">
            <a:avLst/>
          </a:prstGeom>
          <a:solidFill>
            <a:schemeClr val="tx1">
              <a:lumMod val="50000"/>
              <a:lumOff val="50000"/>
            </a:schemeClr>
          </a:solidFill>
          <a:ln w="25400" cap="flat" cmpd="sng" algn="ctr">
            <a:solidFill>
              <a:schemeClr val="tx1">
                <a:lumMod val="50000"/>
                <a:lumOff val="50000"/>
              </a:schemeClr>
            </a:solidFill>
            <a:prstDash val="solid"/>
          </a:ln>
          <a:effectLst/>
        </p:spPr>
        <p:txBody>
          <a:bodyPr lIns="0" tIns="45709" rIns="0" bIns="45709" rtlCol="0" anchor="ctr"/>
          <a:lstStyle/>
          <a:p>
            <a:pPr algn="ctr" defTabSz="914165">
              <a:defRPr/>
            </a:pPr>
            <a:endParaRPr lang="en-US" sz="1200" kern="0" dirty="0">
              <a:solidFill>
                <a:sysClr val="window" lastClr="FFFFFF"/>
              </a:solidFill>
              <a:latin typeface="Calibri"/>
            </a:endParaRPr>
          </a:p>
        </p:txBody>
      </p:sp>
      <p:sp>
        <p:nvSpPr>
          <p:cNvPr id="52" name="Rounded Rectangle 51"/>
          <p:cNvSpPr/>
          <p:nvPr/>
        </p:nvSpPr>
        <p:spPr>
          <a:xfrm>
            <a:off x="7480495" y="2895599"/>
            <a:ext cx="444305" cy="166693"/>
          </a:xfrm>
          <a:prstGeom prst="roundRect">
            <a:avLst/>
          </a:prstGeom>
          <a:solidFill>
            <a:schemeClr val="tx1">
              <a:lumMod val="50000"/>
              <a:lumOff val="50000"/>
            </a:schemeClr>
          </a:solidFill>
          <a:ln w="25400" cap="flat" cmpd="sng" algn="ctr">
            <a:solidFill>
              <a:schemeClr val="tx1">
                <a:lumMod val="50000"/>
                <a:lumOff val="50000"/>
              </a:schemeClr>
            </a:solidFill>
            <a:prstDash val="solid"/>
          </a:ln>
          <a:effectLst/>
        </p:spPr>
        <p:txBody>
          <a:bodyPr lIns="0" tIns="45709" rIns="0" bIns="45709" rtlCol="0" anchor="ctr"/>
          <a:lstStyle/>
          <a:p>
            <a:pPr algn="ctr" defTabSz="914165">
              <a:defRPr/>
            </a:pPr>
            <a:endParaRPr lang="en-US" sz="1200" kern="0" dirty="0">
              <a:solidFill>
                <a:sysClr val="window" lastClr="FFFFFF"/>
              </a:solidFill>
              <a:latin typeface="Calibri"/>
            </a:endParaRPr>
          </a:p>
        </p:txBody>
      </p:sp>
      <p:cxnSp>
        <p:nvCxnSpPr>
          <p:cNvPr id="53" name="Straight Arrow Connector 52"/>
          <p:cNvCxnSpPr/>
          <p:nvPr/>
        </p:nvCxnSpPr>
        <p:spPr>
          <a:xfrm rot="5400000" flipH="1" flipV="1">
            <a:off x="6858001" y="2666999"/>
            <a:ext cx="914400" cy="2"/>
          </a:xfrm>
          <a:prstGeom prst="straightConnector1">
            <a:avLst/>
          </a:prstGeom>
          <a:ln w="44450">
            <a:solidFill>
              <a:schemeClr val="tx1">
                <a:lumMod val="50000"/>
                <a:lumOff val="50000"/>
              </a:schemeClr>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6957428" y="3561648"/>
            <a:ext cx="1919886" cy="799256"/>
          </a:xfrm>
          <a:prstGeom prst="rect">
            <a:avLst/>
          </a:prstGeom>
        </p:spPr>
        <p:txBody>
          <a:bodyPr wrap="none" lIns="91416" tIns="45709" rIns="91416" bIns="45709">
            <a:spAutoFit/>
          </a:bodyPr>
          <a:lstStyle/>
          <a:p>
            <a:pPr algn="ctr" defTabSz="914165">
              <a:lnSpc>
                <a:spcPct val="80000"/>
              </a:lnSpc>
              <a:defRPr/>
            </a:pPr>
            <a:r>
              <a:rPr lang="en-US" sz="2800" b="1" kern="0" dirty="0">
                <a:solidFill>
                  <a:prstClr val="black">
                    <a:lumMod val="50000"/>
                    <a:lumOff val="50000"/>
                  </a:prstClr>
                </a:solidFill>
                <a:latin typeface="Calibri"/>
              </a:rPr>
              <a:t>4. Intensive </a:t>
            </a:r>
          </a:p>
          <a:p>
            <a:pPr algn="ctr" defTabSz="914165">
              <a:lnSpc>
                <a:spcPct val="80000"/>
              </a:lnSpc>
              <a:defRPr/>
            </a:pPr>
            <a:r>
              <a:rPr lang="en-US" sz="2800" b="1" kern="0" dirty="0">
                <a:solidFill>
                  <a:prstClr val="black">
                    <a:lumMod val="50000"/>
                    <a:lumOff val="50000"/>
                  </a:prstClr>
                </a:solidFill>
                <a:latin typeface="Calibri"/>
              </a:rPr>
              <a:t>Cluster</a:t>
            </a:r>
          </a:p>
        </p:txBody>
      </p:sp>
      <p:sp>
        <p:nvSpPr>
          <p:cNvPr id="84" name="Right Arrow 83"/>
          <p:cNvSpPr/>
          <p:nvPr/>
        </p:nvSpPr>
        <p:spPr>
          <a:xfrm rot="18900000">
            <a:off x="3410510" y="3142690"/>
            <a:ext cx="457200" cy="457200"/>
          </a:xfrm>
          <a:prstGeom prst="right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85" name="Right Arrow 84"/>
          <p:cNvSpPr/>
          <p:nvPr/>
        </p:nvSpPr>
        <p:spPr>
          <a:xfrm rot="2700000">
            <a:off x="3410510" y="4096310"/>
            <a:ext cx="457200" cy="457200"/>
          </a:xfrm>
          <a:prstGeom prst="right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86" name="Rectangle 85"/>
          <p:cNvSpPr/>
          <p:nvPr/>
        </p:nvSpPr>
        <p:spPr>
          <a:xfrm>
            <a:off x="2600547" y="2362205"/>
            <a:ext cx="2051160" cy="453007"/>
          </a:xfrm>
          <a:prstGeom prst="rect">
            <a:avLst/>
          </a:prstGeom>
        </p:spPr>
        <p:txBody>
          <a:bodyPr wrap="none" lIns="91416" tIns="45709" rIns="91416" bIns="45709">
            <a:spAutoFit/>
          </a:bodyPr>
          <a:lstStyle/>
          <a:p>
            <a:pPr algn="ctr" defTabSz="914165">
              <a:lnSpc>
                <a:spcPct val="80000"/>
              </a:lnSpc>
              <a:defRPr/>
            </a:pPr>
            <a:r>
              <a:rPr lang="en-US" sz="2800" b="1" kern="0" dirty="0">
                <a:solidFill>
                  <a:srgbClr val="FF0000"/>
                </a:solidFill>
                <a:latin typeface="Calibri"/>
              </a:rPr>
              <a:t>1. Clustering</a:t>
            </a:r>
          </a:p>
        </p:txBody>
      </p:sp>
      <p:sp>
        <p:nvSpPr>
          <p:cNvPr id="87" name="Rectangle 86"/>
          <p:cNvSpPr/>
          <p:nvPr/>
        </p:nvSpPr>
        <p:spPr>
          <a:xfrm>
            <a:off x="4329829" y="3429001"/>
            <a:ext cx="1879556" cy="799256"/>
          </a:xfrm>
          <a:prstGeom prst="rect">
            <a:avLst/>
          </a:prstGeom>
        </p:spPr>
        <p:txBody>
          <a:bodyPr wrap="none" lIns="91416" tIns="45709" rIns="91416" bIns="45709">
            <a:spAutoFit/>
          </a:bodyPr>
          <a:lstStyle/>
          <a:p>
            <a:pPr algn="ctr" defTabSz="914165">
              <a:lnSpc>
                <a:spcPct val="80000"/>
              </a:lnSpc>
              <a:defRPr/>
            </a:pPr>
            <a:r>
              <a:rPr lang="en-US" sz="2800" b="1" kern="0" dirty="0">
                <a:solidFill>
                  <a:srgbClr val="FF0000"/>
                </a:solidFill>
                <a:latin typeface="Calibri"/>
              </a:rPr>
              <a:t>2. Between </a:t>
            </a:r>
          </a:p>
          <a:p>
            <a:pPr algn="ctr" defTabSz="914165">
              <a:lnSpc>
                <a:spcPct val="80000"/>
              </a:lnSpc>
              <a:defRPr/>
            </a:pPr>
            <a:r>
              <a:rPr lang="en-US" sz="2800" b="1" kern="0" dirty="0">
                <a:solidFill>
                  <a:srgbClr val="FF0000"/>
                </a:solidFill>
                <a:latin typeface="Calibri"/>
              </a:rPr>
              <a:t>Clusters</a:t>
            </a:r>
          </a:p>
        </p:txBody>
      </p:sp>
      <p:sp>
        <p:nvSpPr>
          <p:cNvPr id="88" name="Rectangle 87"/>
          <p:cNvSpPr/>
          <p:nvPr/>
        </p:nvSpPr>
        <p:spPr>
          <a:xfrm>
            <a:off x="6285052" y="1267056"/>
            <a:ext cx="2655326" cy="799256"/>
          </a:xfrm>
          <a:prstGeom prst="rect">
            <a:avLst/>
          </a:prstGeom>
        </p:spPr>
        <p:txBody>
          <a:bodyPr wrap="none" lIns="91416" tIns="45709" rIns="91416" bIns="45709">
            <a:spAutoFit/>
          </a:bodyPr>
          <a:lstStyle/>
          <a:p>
            <a:pPr algn="ctr" defTabSz="914165">
              <a:lnSpc>
                <a:spcPct val="80000"/>
              </a:lnSpc>
              <a:defRPr/>
            </a:pPr>
            <a:r>
              <a:rPr lang="en-US" sz="2800" b="1" kern="0" dirty="0">
                <a:solidFill>
                  <a:srgbClr val="FF0000"/>
                </a:solidFill>
                <a:latin typeface="Calibri"/>
              </a:rPr>
              <a:t>3. Non-Intensive </a:t>
            </a:r>
          </a:p>
          <a:p>
            <a:pPr algn="ctr" defTabSz="914165">
              <a:lnSpc>
                <a:spcPct val="80000"/>
              </a:lnSpc>
              <a:defRPr/>
            </a:pPr>
            <a:r>
              <a:rPr lang="en-US" sz="2800" b="1" kern="0" dirty="0">
                <a:solidFill>
                  <a:srgbClr val="FF0000"/>
                </a:solidFill>
                <a:latin typeface="Calibri"/>
              </a:rPr>
              <a:t>Cluster</a:t>
            </a:r>
          </a:p>
        </p:txBody>
      </p:sp>
      <p:sp>
        <p:nvSpPr>
          <p:cNvPr id="89" name="Rounded Rectangle 88"/>
          <p:cNvSpPr/>
          <p:nvPr/>
        </p:nvSpPr>
        <p:spPr>
          <a:xfrm>
            <a:off x="7086600" y="2057400"/>
            <a:ext cx="990600" cy="1219200"/>
          </a:xfrm>
          <a:prstGeom prst="roundRect">
            <a:avLst/>
          </a:prstGeom>
          <a:solidFill>
            <a:srgbClr val="FF0000">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90" name="Rounded Rectangle 89"/>
          <p:cNvSpPr/>
          <p:nvPr/>
        </p:nvSpPr>
        <p:spPr>
          <a:xfrm>
            <a:off x="7586589" y="2268535"/>
            <a:ext cx="232117" cy="57155"/>
          </a:xfrm>
          <a:prstGeom prst="roundRect">
            <a:avLst/>
          </a:prstGeom>
          <a:solidFill>
            <a:srgbClr val="FF0000"/>
          </a:solidFill>
          <a:ln w="25400" cap="flat" cmpd="sng" algn="ctr">
            <a:solidFill>
              <a:srgbClr val="FF0000"/>
            </a:solidFill>
            <a:prstDash val="solid"/>
          </a:ln>
          <a:effectLst/>
        </p:spPr>
        <p:txBody>
          <a:bodyPr lIns="0" tIns="45709" rIns="0" bIns="45709" rtlCol="0" anchor="ctr"/>
          <a:lstStyle/>
          <a:p>
            <a:pPr algn="ctr" defTabSz="914165">
              <a:defRPr/>
            </a:pPr>
            <a:endParaRPr lang="en-US" sz="1000" kern="0" dirty="0">
              <a:solidFill>
                <a:sysClr val="window" lastClr="FFFFFF"/>
              </a:solidFill>
              <a:latin typeface="Calibri"/>
            </a:endParaRPr>
          </a:p>
        </p:txBody>
      </p:sp>
      <p:sp>
        <p:nvSpPr>
          <p:cNvPr id="91" name="Rounded Rectangle 90"/>
          <p:cNvSpPr/>
          <p:nvPr/>
        </p:nvSpPr>
        <p:spPr>
          <a:xfrm>
            <a:off x="7563148" y="2441133"/>
            <a:ext cx="279009" cy="93528"/>
          </a:xfrm>
          <a:prstGeom prst="roundRect">
            <a:avLst/>
          </a:prstGeom>
          <a:solidFill>
            <a:srgbClr val="FF0000"/>
          </a:solidFill>
          <a:ln w="25400" cap="flat" cmpd="sng" algn="ctr">
            <a:solidFill>
              <a:srgbClr val="FF0000"/>
            </a:solidFill>
            <a:prstDash val="solid"/>
          </a:ln>
          <a:effectLst/>
        </p:spPr>
        <p:txBody>
          <a:bodyPr lIns="0" tIns="45709" rIns="0" bIns="45709" rtlCol="0" anchor="ctr"/>
          <a:lstStyle/>
          <a:p>
            <a:pPr algn="ctr" defTabSz="914165">
              <a:defRPr/>
            </a:pPr>
            <a:endParaRPr lang="en-US" sz="1100" kern="0" dirty="0">
              <a:solidFill>
                <a:sysClr val="window" lastClr="FFFFFF"/>
              </a:solidFill>
              <a:latin typeface="Calibri"/>
            </a:endParaRPr>
          </a:p>
        </p:txBody>
      </p:sp>
      <p:sp>
        <p:nvSpPr>
          <p:cNvPr id="92" name="Rounded Rectangle 91"/>
          <p:cNvSpPr/>
          <p:nvPr/>
        </p:nvSpPr>
        <p:spPr>
          <a:xfrm>
            <a:off x="7525043" y="2650110"/>
            <a:ext cx="355209" cy="130042"/>
          </a:xfrm>
          <a:prstGeom prst="roundRect">
            <a:avLst/>
          </a:prstGeom>
          <a:solidFill>
            <a:srgbClr val="FF0000"/>
          </a:solidFill>
          <a:ln w="25400" cap="flat" cmpd="sng" algn="ctr">
            <a:solidFill>
              <a:srgbClr val="FF0000"/>
            </a:solidFill>
            <a:prstDash val="solid"/>
          </a:ln>
          <a:effectLst/>
        </p:spPr>
        <p:txBody>
          <a:bodyPr lIns="0" tIns="45709" rIns="0" bIns="45709" rtlCol="0" anchor="ctr"/>
          <a:lstStyle/>
          <a:p>
            <a:pPr algn="ctr" defTabSz="914165">
              <a:defRPr/>
            </a:pPr>
            <a:endParaRPr lang="en-US" sz="1200" kern="0" dirty="0">
              <a:solidFill>
                <a:sysClr val="window" lastClr="FFFFFF"/>
              </a:solidFill>
              <a:latin typeface="Calibri"/>
            </a:endParaRPr>
          </a:p>
        </p:txBody>
      </p:sp>
      <p:sp>
        <p:nvSpPr>
          <p:cNvPr id="93" name="Rounded Rectangle 92"/>
          <p:cNvSpPr/>
          <p:nvPr/>
        </p:nvSpPr>
        <p:spPr>
          <a:xfrm>
            <a:off x="7480495" y="2895599"/>
            <a:ext cx="444305" cy="166693"/>
          </a:xfrm>
          <a:prstGeom prst="roundRect">
            <a:avLst/>
          </a:prstGeom>
          <a:solidFill>
            <a:srgbClr val="FF0000"/>
          </a:solidFill>
          <a:ln w="25400" cap="flat" cmpd="sng" algn="ctr">
            <a:solidFill>
              <a:srgbClr val="FF0000"/>
            </a:solidFill>
            <a:prstDash val="solid"/>
          </a:ln>
          <a:effectLst/>
        </p:spPr>
        <p:txBody>
          <a:bodyPr lIns="0" tIns="45709" rIns="0" bIns="45709" rtlCol="0" anchor="ctr"/>
          <a:lstStyle/>
          <a:p>
            <a:pPr algn="ctr" defTabSz="914165">
              <a:defRPr/>
            </a:pPr>
            <a:endParaRPr lang="en-US" sz="1200" kern="0" dirty="0">
              <a:solidFill>
                <a:sysClr val="window" lastClr="FFFFFF"/>
              </a:solidFill>
              <a:latin typeface="Calibri"/>
            </a:endParaRPr>
          </a:p>
        </p:txBody>
      </p:sp>
      <p:cxnSp>
        <p:nvCxnSpPr>
          <p:cNvPr id="94" name="Straight Arrow Connector 93"/>
          <p:cNvCxnSpPr/>
          <p:nvPr/>
        </p:nvCxnSpPr>
        <p:spPr>
          <a:xfrm rot="5400000" flipH="1" flipV="1">
            <a:off x="6858001" y="2666999"/>
            <a:ext cx="914400" cy="2"/>
          </a:xfrm>
          <a:prstGeom prst="straightConnector1">
            <a:avLst/>
          </a:prstGeom>
          <a:ln w="4445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7086600" y="4343400"/>
            <a:ext cx="1600200" cy="1828800"/>
          </a:xfrm>
          <a:prstGeom prst="roundRect">
            <a:avLst/>
          </a:prstGeom>
          <a:solidFill>
            <a:srgbClr val="FF0000">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96" name="Rounded Rectangle 95"/>
          <p:cNvSpPr/>
          <p:nvPr/>
        </p:nvSpPr>
        <p:spPr>
          <a:xfrm>
            <a:off x="7750910" y="4572001"/>
            <a:ext cx="707290" cy="401749"/>
          </a:xfrm>
          <a:prstGeom prst="round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97" name="Rounded Rectangle 96"/>
          <p:cNvSpPr/>
          <p:nvPr/>
        </p:nvSpPr>
        <p:spPr>
          <a:xfrm>
            <a:off x="7750915" y="5067302"/>
            <a:ext cx="707290" cy="401749"/>
          </a:xfrm>
          <a:prstGeom prst="round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cxnSp>
        <p:nvCxnSpPr>
          <p:cNvPr id="98" name="Straight Arrow Connector 97"/>
          <p:cNvCxnSpPr/>
          <p:nvPr/>
        </p:nvCxnSpPr>
        <p:spPr>
          <a:xfrm rot="16200000" flipV="1">
            <a:off x="6641669" y="5219700"/>
            <a:ext cx="1447802" cy="2"/>
          </a:xfrm>
          <a:prstGeom prst="straightConnector1">
            <a:avLst/>
          </a:prstGeom>
          <a:ln w="4445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7750910" y="5562600"/>
            <a:ext cx="707290" cy="401749"/>
          </a:xfrm>
          <a:prstGeom prst="round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100" name="Oval 99"/>
          <p:cNvSpPr/>
          <p:nvPr/>
        </p:nvSpPr>
        <p:spPr>
          <a:xfrm rot="16200000">
            <a:off x="7079819" y="5098623"/>
            <a:ext cx="1371600" cy="318363"/>
          </a:xfrm>
          <a:prstGeom prst="ellipse">
            <a:avLst/>
          </a:prstGeom>
          <a:no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cxnSp>
        <p:nvCxnSpPr>
          <p:cNvPr id="101" name="Straight Arrow Connector 100"/>
          <p:cNvCxnSpPr/>
          <p:nvPr/>
        </p:nvCxnSpPr>
        <p:spPr>
          <a:xfrm rot="5400000">
            <a:off x="7886700" y="5257804"/>
            <a:ext cx="76200" cy="1"/>
          </a:xfrm>
          <a:prstGeom prst="straightConnector1">
            <a:avLst/>
          </a:prstGeom>
          <a:ln w="31750">
            <a:solidFill>
              <a:schemeClr val="tx1">
                <a:lumMod val="75000"/>
                <a:lumOff val="25000"/>
              </a:schemeClr>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6957428" y="3561648"/>
            <a:ext cx="1919886" cy="799256"/>
          </a:xfrm>
          <a:prstGeom prst="rect">
            <a:avLst/>
          </a:prstGeom>
        </p:spPr>
        <p:txBody>
          <a:bodyPr wrap="none" lIns="91416" tIns="45709" rIns="91416" bIns="45709">
            <a:spAutoFit/>
          </a:bodyPr>
          <a:lstStyle/>
          <a:p>
            <a:pPr algn="ctr" defTabSz="914165">
              <a:lnSpc>
                <a:spcPct val="80000"/>
              </a:lnSpc>
              <a:defRPr/>
            </a:pPr>
            <a:r>
              <a:rPr lang="en-US" sz="2800" b="1" kern="0" dirty="0">
                <a:solidFill>
                  <a:srgbClr val="FF0000"/>
                </a:solidFill>
                <a:latin typeface="Calibri"/>
              </a:rPr>
              <a:t>4. Intensive </a:t>
            </a:r>
          </a:p>
          <a:p>
            <a:pPr algn="ctr" defTabSz="914165">
              <a:lnSpc>
                <a:spcPct val="80000"/>
              </a:lnSpc>
              <a:defRPr/>
            </a:pPr>
            <a:r>
              <a:rPr lang="en-US" sz="2800" b="1" kern="0" dirty="0">
                <a:solidFill>
                  <a:srgbClr val="FF0000"/>
                </a:solidFill>
                <a:latin typeface="Calibri"/>
              </a:rPr>
              <a:t>Cluster</a:t>
            </a:r>
          </a:p>
        </p:txBody>
      </p:sp>
      <p:cxnSp>
        <p:nvCxnSpPr>
          <p:cNvPr id="103" name="Straight Arrow Connector 102"/>
          <p:cNvCxnSpPr/>
          <p:nvPr/>
        </p:nvCxnSpPr>
        <p:spPr>
          <a:xfrm rot="5400000">
            <a:off x="7567610" y="5257804"/>
            <a:ext cx="76200" cy="1"/>
          </a:xfrm>
          <a:prstGeom prst="straightConnector1">
            <a:avLst/>
          </a:prstGeom>
          <a:ln w="31750">
            <a:solidFill>
              <a:schemeClr val="tx1">
                <a:lumMod val="75000"/>
                <a:lumOff val="2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66" name="Wave 65"/>
          <p:cNvSpPr/>
          <p:nvPr/>
        </p:nvSpPr>
        <p:spPr>
          <a:xfrm>
            <a:off x="7162801" y="6019800"/>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2000" b="1" dirty="0">
                <a:solidFill>
                  <a:prstClr val="white"/>
                </a:solidFill>
                <a:latin typeface="Calibri"/>
              </a:rPr>
              <a:t>Fairness</a:t>
            </a:r>
          </a:p>
        </p:txBody>
      </p:sp>
      <p:sp>
        <p:nvSpPr>
          <p:cNvPr id="67" name="Wave 66"/>
          <p:cNvSpPr/>
          <p:nvPr/>
        </p:nvSpPr>
        <p:spPr>
          <a:xfrm>
            <a:off x="6875315" y="3124200"/>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2000" b="1" dirty="0">
                <a:solidFill>
                  <a:prstClr val="white"/>
                </a:solidFill>
                <a:latin typeface="Calibri"/>
              </a:rPr>
              <a:t>Throughput</a:t>
            </a:r>
          </a:p>
        </p:txBody>
      </p:sp>
    </p:spTree>
    <p:extLst>
      <p:ext uri="{BB962C8B-B14F-4D97-AF65-F5344CB8AC3E}">
        <p14:creationId xmlns:p14="http://schemas.microsoft.com/office/powerpoint/2010/main" val="1402244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6"/>
                                        </p:tgtEl>
                                        <p:attrNameLst>
                                          <p:attrName>style.visibility</p:attrName>
                                        </p:attrNameLst>
                                      </p:cBhvr>
                                      <p:to>
                                        <p:strVal val="hidden"/>
                                      </p:to>
                                    </p:set>
                                  </p:childTnLst>
                                </p:cTn>
                              </p:par>
                              <p:par>
                                <p:cTn id="25" presetID="1" presetClass="entr"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87"/>
                                        </p:tgtEl>
                                        <p:attrNameLst>
                                          <p:attrName>style.visibility</p:attrName>
                                        </p:attrNameLst>
                                      </p:cBhvr>
                                      <p:to>
                                        <p:strVal val="hidden"/>
                                      </p:to>
                                    </p:set>
                                  </p:childTnLst>
                                </p:cTn>
                              </p:par>
                              <p:par>
                                <p:cTn id="41" presetID="1" presetClass="entr" presetSubtype="0" fill="hold" grpId="1"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4"/>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4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50"/>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51"/>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5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53"/>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4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88"/>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89"/>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90"/>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91"/>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92"/>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93"/>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94"/>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97"/>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9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9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0"/>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0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0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02"/>
                                        </p:tgtEl>
                                        <p:attrNameLst>
                                          <p:attrName>style.visibility</p:attrName>
                                        </p:attrNameLst>
                                      </p:cBhvr>
                                      <p:to>
                                        <p:strVal val="visible"/>
                                      </p:to>
                                    </p:set>
                                  </p:childTnLst>
                                </p:cTn>
                              </p:par>
                              <p:par>
                                <p:cTn id="123" presetID="1" presetClass="exit" presetSubtype="0" fill="hold" grpId="0" nodeType="withEffect">
                                  <p:stCondLst>
                                    <p:cond delay="0"/>
                                  </p:stCondLst>
                                  <p:childTnLst>
                                    <p:set>
                                      <p:cBhvr>
                                        <p:cTn id="124" dur="1" fill="hold">
                                          <p:stCondLst>
                                            <p:cond delay="0"/>
                                          </p:stCondLst>
                                        </p:cTn>
                                        <p:tgtEl>
                                          <p:spTgt spid="5"/>
                                        </p:tgtEl>
                                        <p:attrNameLst>
                                          <p:attrName>style.visibility</p:attrName>
                                        </p:attrNameLst>
                                      </p:cBhvr>
                                      <p:to>
                                        <p:strVal val="hidden"/>
                                      </p:to>
                                    </p:set>
                                  </p:childTnLst>
                                </p:cTn>
                              </p:par>
                              <p:par>
                                <p:cTn id="125" presetID="1" presetClass="exit" presetSubtype="0" fill="hold" grpId="0" nodeType="withEffect">
                                  <p:stCondLst>
                                    <p:cond delay="0"/>
                                  </p:stCondLst>
                                  <p:childTnLst>
                                    <p:set>
                                      <p:cBhvr>
                                        <p:cTn id="126" dur="1" fill="hold">
                                          <p:stCondLst>
                                            <p:cond delay="0"/>
                                          </p:stCondLst>
                                        </p:cTn>
                                        <p:tgtEl>
                                          <p:spTgt spid="35"/>
                                        </p:tgtEl>
                                        <p:attrNameLst>
                                          <p:attrName>style.visibility</p:attrName>
                                        </p:attrNameLst>
                                      </p:cBhvr>
                                      <p:to>
                                        <p:strVal val="hidden"/>
                                      </p:to>
                                    </p:set>
                                  </p:childTnLst>
                                </p:cTn>
                              </p:par>
                              <p:par>
                                <p:cTn id="127" presetID="1" presetClass="exit" presetSubtype="0" fill="hold" grpId="0" nodeType="withEffect">
                                  <p:stCondLst>
                                    <p:cond delay="0"/>
                                  </p:stCondLst>
                                  <p:childTnLst>
                                    <p:set>
                                      <p:cBhvr>
                                        <p:cTn id="128" dur="1" fill="hold">
                                          <p:stCondLst>
                                            <p:cond delay="0"/>
                                          </p:stCondLst>
                                        </p:cTn>
                                        <p:tgtEl>
                                          <p:spTgt spid="36"/>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37"/>
                                        </p:tgtEl>
                                        <p:attrNameLst>
                                          <p:attrName>style.visibility</p:attrName>
                                        </p:attrNameLst>
                                      </p:cBhvr>
                                      <p:to>
                                        <p:strVal val="hidden"/>
                                      </p:to>
                                    </p:set>
                                  </p:childTnLst>
                                </p:cTn>
                              </p:par>
                              <p:par>
                                <p:cTn id="131" presetID="1" presetClass="exit" presetSubtype="0" fill="hold" grpId="0" nodeType="withEffect">
                                  <p:stCondLst>
                                    <p:cond delay="0"/>
                                  </p:stCondLst>
                                  <p:childTnLst>
                                    <p:set>
                                      <p:cBhvr>
                                        <p:cTn id="132" dur="1" fill="hold">
                                          <p:stCondLst>
                                            <p:cond delay="0"/>
                                          </p:stCondLst>
                                        </p:cTn>
                                        <p:tgtEl>
                                          <p:spTgt spid="38"/>
                                        </p:tgtEl>
                                        <p:attrNameLst>
                                          <p:attrName>style.visibility</p:attrName>
                                        </p:attrNameLst>
                                      </p:cBhvr>
                                      <p:to>
                                        <p:strVal val="hidden"/>
                                      </p:to>
                                    </p:set>
                                  </p:childTnLst>
                                </p:cTn>
                              </p:par>
                              <p:par>
                                <p:cTn id="133" presetID="1" presetClass="exit" presetSubtype="0" fill="hold" grpId="0" nodeType="withEffect">
                                  <p:stCondLst>
                                    <p:cond delay="0"/>
                                  </p:stCondLst>
                                  <p:childTnLst>
                                    <p:set>
                                      <p:cBhvr>
                                        <p:cTn id="134" dur="1" fill="hold">
                                          <p:stCondLst>
                                            <p:cond delay="0"/>
                                          </p:stCondLst>
                                        </p:cTn>
                                        <p:tgtEl>
                                          <p:spTgt spid="39"/>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40"/>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41"/>
                                        </p:tgtEl>
                                        <p:attrNameLst>
                                          <p:attrName>style.visibility</p:attrName>
                                        </p:attrNameLst>
                                      </p:cBhvr>
                                      <p:to>
                                        <p:strVal val="hidden"/>
                                      </p:to>
                                    </p:set>
                                  </p:childTnLst>
                                </p:cTn>
                              </p:par>
                              <p:par>
                                <p:cTn id="139" presetID="1" presetClass="exit" presetSubtype="0" fill="hold" grpId="0" nodeType="withEffect">
                                  <p:stCondLst>
                                    <p:cond delay="0"/>
                                  </p:stCondLst>
                                  <p:childTnLst>
                                    <p:set>
                                      <p:cBhvr>
                                        <p:cTn id="140" dur="1" fill="hold">
                                          <p:stCondLst>
                                            <p:cond delay="0"/>
                                          </p:stCondLst>
                                        </p:cTn>
                                        <p:tgtEl>
                                          <p:spTgt spid="54"/>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nodeType="clickEffect">
                                  <p:stCondLst>
                                    <p:cond delay="0"/>
                                  </p:stCondLst>
                                  <p:childTnLst>
                                    <p:set>
                                      <p:cBhvr>
                                        <p:cTn id="144" dur="1" fill="hold">
                                          <p:stCondLst>
                                            <p:cond delay="0"/>
                                          </p:stCondLst>
                                        </p:cTn>
                                        <p:tgtEl>
                                          <p:spTgt spid="95"/>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96"/>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97"/>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98"/>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99"/>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100"/>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101"/>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102"/>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0"/>
                                          </p:stCondLst>
                                        </p:cTn>
                                        <p:tgtEl>
                                          <p:spTgt spid="103"/>
                                        </p:tgtEl>
                                        <p:attrNameLst>
                                          <p:attrName>style.visibility</p:attrName>
                                        </p:attrNameLst>
                                      </p:cBhvr>
                                      <p:to>
                                        <p:strVal val="hidden"/>
                                      </p:to>
                                    </p:set>
                                  </p:childTnLst>
                                </p:cTn>
                              </p:par>
                              <p:par>
                                <p:cTn id="161" presetID="1" presetClass="entr" presetSubtype="0" fill="hold" grpId="1" nodeType="withEffect">
                                  <p:stCondLst>
                                    <p:cond delay="0"/>
                                  </p:stCondLst>
                                  <p:childTnLst>
                                    <p:set>
                                      <p:cBhvr>
                                        <p:cTn id="162" dur="1" fill="hold">
                                          <p:stCondLst>
                                            <p:cond delay="0"/>
                                          </p:stCondLst>
                                        </p:cTn>
                                        <p:tgtEl>
                                          <p:spTgt spid="5"/>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35"/>
                                        </p:tgtEl>
                                        <p:attrNameLst>
                                          <p:attrName>style.visibility</p:attrName>
                                        </p:attrNameLst>
                                      </p:cBhvr>
                                      <p:to>
                                        <p:strVal val="visible"/>
                                      </p:to>
                                    </p:set>
                                  </p:childTnLst>
                                </p:cTn>
                              </p:par>
                              <p:par>
                                <p:cTn id="165" presetID="1" presetClass="entr" presetSubtype="0" fill="hold" grpId="1" nodeType="withEffect">
                                  <p:stCondLst>
                                    <p:cond delay="0"/>
                                  </p:stCondLst>
                                  <p:childTnLst>
                                    <p:set>
                                      <p:cBhvr>
                                        <p:cTn id="166" dur="1" fill="hold">
                                          <p:stCondLst>
                                            <p:cond delay="0"/>
                                          </p:stCondLst>
                                        </p:cTn>
                                        <p:tgtEl>
                                          <p:spTgt spid="36"/>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37"/>
                                        </p:tgtEl>
                                        <p:attrNameLst>
                                          <p:attrName>style.visibility</p:attrName>
                                        </p:attrNameLst>
                                      </p:cBhvr>
                                      <p:to>
                                        <p:strVal val="visible"/>
                                      </p:to>
                                    </p:set>
                                  </p:childTnLst>
                                </p:cTn>
                              </p:par>
                              <p:par>
                                <p:cTn id="169" presetID="1" presetClass="entr" presetSubtype="0" fill="hold" grpId="1" nodeType="withEffect">
                                  <p:stCondLst>
                                    <p:cond delay="0"/>
                                  </p:stCondLst>
                                  <p:childTnLst>
                                    <p:set>
                                      <p:cBhvr>
                                        <p:cTn id="170" dur="1" fill="hold">
                                          <p:stCondLst>
                                            <p:cond delay="0"/>
                                          </p:stCondLst>
                                        </p:cTn>
                                        <p:tgtEl>
                                          <p:spTgt spid="38"/>
                                        </p:tgtEl>
                                        <p:attrNameLst>
                                          <p:attrName>style.visibility</p:attrName>
                                        </p:attrNameLst>
                                      </p:cBhvr>
                                      <p:to>
                                        <p:strVal val="visible"/>
                                      </p:to>
                                    </p:set>
                                  </p:childTnLst>
                                </p:cTn>
                              </p:par>
                              <p:par>
                                <p:cTn id="171" presetID="1" presetClass="entr" presetSubtype="0" fill="hold" grpId="1" nodeType="withEffect">
                                  <p:stCondLst>
                                    <p:cond delay="0"/>
                                  </p:stCondLst>
                                  <p:childTnLst>
                                    <p:set>
                                      <p:cBhvr>
                                        <p:cTn id="172" dur="1" fill="hold">
                                          <p:stCondLst>
                                            <p:cond delay="0"/>
                                          </p:stCondLst>
                                        </p:cTn>
                                        <p:tgtEl>
                                          <p:spTgt spid="39"/>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40"/>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41"/>
                                        </p:tgtEl>
                                        <p:attrNameLst>
                                          <p:attrName>style.visibility</p:attrName>
                                        </p:attrNameLst>
                                      </p:cBhvr>
                                      <p:to>
                                        <p:strVal val="visible"/>
                                      </p:to>
                                    </p:set>
                                  </p:childTnLst>
                                </p:cTn>
                              </p:par>
                              <p:par>
                                <p:cTn id="177" presetID="1" presetClass="entr" presetSubtype="0" fill="hold" grpId="1" nodeType="withEffect">
                                  <p:stCondLst>
                                    <p:cond delay="0"/>
                                  </p:stCondLst>
                                  <p:childTnLst>
                                    <p:set>
                                      <p:cBhvr>
                                        <p:cTn id="17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9" grpId="0" animBg="1"/>
      <p:bldP spid="19" grpId="1" animBg="1"/>
      <p:bldP spid="20" grpId="0" animBg="1"/>
      <p:bldP spid="20" grpId="1" animBg="1"/>
      <p:bldP spid="27" grpId="0"/>
      <p:bldP spid="27" grpId="1"/>
      <p:bldP spid="35" grpId="0" animBg="1"/>
      <p:bldP spid="35" grpId="1" animBg="1"/>
      <p:bldP spid="36" grpId="0" animBg="1"/>
      <p:bldP spid="36" grpId="1" animBg="1"/>
      <p:bldP spid="38" grpId="0" animBg="1"/>
      <p:bldP spid="38" grpId="1" animBg="1"/>
      <p:bldP spid="39" grpId="0" animBg="1"/>
      <p:bldP spid="39" grpId="1" animBg="1"/>
      <p:bldP spid="44" grpId="0"/>
      <p:bldP spid="44" grpId="1"/>
      <p:bldP spid="46" grpId="0"/>
      <p:bldP spid="48" grpId="0" animBg="1"/>
      <p:bldP spid="49" grpId="0" animBg="1"/>
      <p:bldP spid="50" grpId="0" animBg="1"/>
      <p:bldP spid="51" grpId="0" animBg="1"/>
      <p:bldP spid="52" grpId="0" animBg="1"/>
      <p:bldP spid="54" grpId="0"/>
      <p:bldP spid="54" grpId="1"/>
      <p:bldP spid="84" grpId="0" animBg="1"/>
      <p:bldP spid="84" grpId="1" animBg="1"/>
      <p:bldP spid="85" grpId="0" animBg="1"/>
      <p:bldP spid="85" grpId="1" animBg="1"/>
      <p:bldP spid="86" grpId="0"/>
      <p:bldP spid="86" grpId="1"/>
      <p:bldP spid="87" grpId="0"/>
      <p:bldP spid="87" grpId="1"/>
      <p:bldP spid="88" grpId="0"/>
      <p:bldP spid="95" grpId="0" animBg="1"/>
      <p:bldP spid="96" grpId="0" animBg="1"/>
      <p:bldP spid="97" grpId="0" animBg="1"/>
      <p:bldP spid="99" grpId="0" animBg="1"/>
      <p:bldP spid="100" grpId="0" animBg="1"/>
      <p:bldP spid="102" grpId="0"/>
      <p:bldP spid="10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Quantum-Based Operation</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25</a:t>
            </a:fld>
            <a:endParaRPr lang="en-US" dirty="0">
              <a:solidFill>
                <a:prstClr val="black">
                  <a:tint val="75000"/>
                </a:prstClr>
              </a:solidFill>
              <a:latin typeface="Calibri"/>
            </a:endParaRPr>
          </a:p>
        </p:txBody>
      </p:sp>
      <p:cxnSp>
        <p:nvCxnSpPr>
          <p:cNvPr id="6" name="Straight Arrow Connector 5"/>
          <p:cNvCxnSpPr/>
          <p:nvPr/>
        </p:nvCxnSpPr>
        <p:spPr>
          <a:xfrm>
            <a:off x="838200" y="2764194"/>
            <a:ext cx="6629400" cy="1588"/>
          </a:xfrm>
          <a:prstGeom prst="straightConnector1">
            <a:avLst/>
          </a:prstGeom>
          <a:ln w="50800">
            <a:solidFill>
              <a:schemeClr val="tx1"/>
            </a:solidFill>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79632" y="2543555"/>
            <a:ext cx="826168" cy="461665"/>
          </a:xfrm>
          <a:prstGeom prst="rect">
            <a:avLst/>
          </a:prstGeom>
          <a:noFill/>
        </p:spPr>
        <p:txBody>
          <a:bodyPr wrap="square" lIns="91402" tIns="45702" rIns="91402" bIns="45702" rtlCol="0">
            <a:spAutoFit/>
          </a:bodyPr>
          <a:lstStyle/>
          <a:p>
            <a:r>
              <a:rPr lang="en-US" sz="2400" b="1" dirty="0">
                <a:solidFill>
                  <a:prstClr val="black"/>
                </a:solidFill>
                <a:latin typeface="Calibri"/>
                <a:cs typeface="Times New Roman" pitchFamily="18" charset="0"/>
              </a:rPr>
              <a:t>Time</a:t>
            </a:r>
          </a:p>
        </p:txBody>
      </p:sp>
      <p:cxnSp>
        <p:nvCxnSpPr>
          <p:cNvPr id="14" name="Straight Connector 13"/>
          <p:cNvCxnSpPr/>
          <p:nvPr/>
        </p:nvCxnSpPr>
        <p:spPr>
          <a:xfrm rot="5400000">
            <a:off x="1143794" y="2764194"/>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553200" y="27634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Left Brace 18"/>
          <p:cNvSpPr/>
          <p:nvPr/>
        </p:nvSpPr>
        <p:spPr>
          <a:xfrm rot="5400000">
            <a:off x="2476501" y="1091736"/>
            <a:ext cx="304799" cy="25146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dirty="0">
              <a:solidFill>
                <a:prstClr val="black"/>
              </a:solidFill>
              <a:latin typeface="Calibri"/>
            </a:endParaRPr>
          </a:p>
        </p:txBody>
      </p:sp>
      <p:sp>
        <p:nvSpPr>
          <p:cNvPr id="20" name="TextBox 19"/>
          <p:cNvSpPr txBox="1"/>
          <p:nvPr/>
        </p:nvSpPr>
        <p:spPr>
          <a:xfrm>
            <a:off x="1066801" y="1447800"/>
            <a:ext cx="3037536" cy="745154"/>
          </a:xfrm>
          <a:prstGeom prst="rect">
            <a:avLst/>
          </a:prstGeom>
          <a:noFill/>
        </p:spPr>
        <p:txBody>
          <a:bodyPr wrap="square" lIns="91402" tIns="45702" rIns="91402" bIns="45702" rtlCol="0">
            <a:spAutoFit/>
          </a:bodyPr>
          <a:lstStyle/>
          <a:p>
            <a:pPr algn="ctr">
              <a:lnSpc>
                <a:spcPct val="80000"/>
              </a:lnSpc>
            </a:pPr>
            <a:r>
              <a:rPr lang="en-US" sz="2800" b="1" dirty="0">
                <a:solidFill>
                  <a:prstClr val="black"/>
                </a:solidFill>
                <a:latin typeface="Calibri"/>
                <a:cs typeface="Times New Roman" pitchFamily="18" charset="0"/>
              </a:rPr>
              <a:t>Previous quantum </a:t>
            </a:r>
            <a:r>
              <a:rPr lang="en-US" sz="2400" dirty="0">
                <a:solidFill>
                  <a:prstClr val="black"/>
                </a:solidFill>
                <a:latin typeface="Calibri"/>
                <a:cs typeface="Times New Roman" pitchFamily="18" charset="0"/>
              </a:rPr>
              <a:t>(~1M cycles)</a:t>
            </a:r>
            <a:endParaRPr lang="en-US" sz="2000" dirty="0">
              <a:solidFill>
                <a:prstClr val="black"/>
              </a:solidFill>
              <a:latin typeface="Calibri"/>
              <a:cs typeface="Times New Roman" pitchFamily="18" charset="0"/>
            </a:endParaRPr>
          </a:p>
        </p:txBody>
      </p:sp>
      <p:sp>
        <p:nvSpPr>
          <p:cNvPr id="21" name="Right Arrow 20"/>
          <p:cNvSpPr/>
          <p:nvPr/>
        </p:nvSpPr>
        <p:spPr>
          <a:xfrm>
            <a:off x="1371600" y="3048000"/>
            <a:ext cx="2514600" cy="3810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lnSpc>
                <a:spcPct val="70000"/>
              </a:lnSpc>
            </a:pPr>
            <a:endParaRPr lang="en-US" sz="1400" dirty="0">
              <a:solidFill>
                <a:prstClr val="white"/>
              </a:solidFill>
              <a:latin typeface="Calibri"/>
            </a:endParaRPr>
          </a:p>
        </p:txBody>
      </p:sp>
      <p:sp>
        <p:nvSpPr>
          <p:cNvPr id="22" name="Left Brace 21"/>
          <p:cNvSpPr/>
          <p:nvPr/>
        </p:nvSpPr>
        <p:spPr>
          <a:xfrm rot="5400000">
            <a:off x="5219701" y="1015537"/>
            <a:ext cx="304800" cy="2667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dirty="0">
              <a:solidFill>
                <a:prstClr val="black"/>
              </a:solidFill>
              <a:latin typeface="Calibri"/>
            </a:endParaRPr>
          </a:p>
        </p:txBody>
      </p:sp>
      <p:sp>
        <p:nvSpPr>
          <p:cNvPr id="25" name="TextBox 24"/>
          <p:cNvSpPr txBox="1"/>
          <p:nvPr/>
        </p:nvSpPr>
        <p:spPr>
          <a:xfrm>
            <a:off x="533400" y="3518118"/>
            <a:ext cx="3656806" cy="2000548"/>
          </a:xfrm>
          <a:prstGeom prst="rect">
            <a:avLst/>
          </a:prstGeom>
          <a:noFill/>
        </p:spPr>
        <p:txBody>
          <a:bodyPr wrap="square" lIns="91402" tIns="45702" rIns="91402" bIns="45702" rtlCol="0">
            <a:spAutoFit/>
          </a:bodyPr>
          <a:lstStyle/>
          <a:p>
            <a:r>
              <a:rPr lang="en-US" sz="2800" b="1" dirty="0">
                <a:solidFill>
                  <a:srgbClr val="1F497D"/>
                </a:solidFill>
                <a:latin typeface="Calibri"/>
                <a:cs typeface="Times New Roman" pitchFamily="18" charset="0"/>
              </a:rPr>
              <a:t>During quantum:</a:t>
            </a:r>
          </a:p>
          <a:p>
            <a:pPr marL="174553" indent="-174553">
              <a:buFont typeface="Arial" pitchFamily="34" charset="0"/>
              <a:buChar char="•"/>
            </a:pPr>
            <a:r>
              <a:rPr lang="en-US" sz="2400" dirty="0">
                <a:solidFill>
                  <a:srgbClr val="1F497D"/>
                </a:solidFill>
                <a:latin typeface="Calibri"/>
                <a:cs typeface="Times New Roman" pitchFamily="18" charset="0"/>
              </a:rPr>
              <a:t>Monitor thread behavior</a:t>
            </a:r>
          </a:p>
          <a:p>
            <a:pPr marL="571268" indent="-282461">
              <a:buFont typeface="+mj-lt"/>
              <a:buAutoNum type="arabicPeriod"/>
            </a:pPr>
            <a:r>
              <a:rPr lang="en-US" sz="2400" dirty="0">
                <a:solidFill>
                  <a:srgbClr val="1F497D"/>
                </a:solidFill>
                <a:latin typeface="Calibri"/>
                <a:cs typeface="Times New Roman" pitchFamily="18" charset="0"/>
              </a:rPr>
              <a:t>Memory intensity</a:t>
            </a:r>
          </a:p>
          <a:p>
            <a:pPr marL="571268" indent="-282461">
              <a:buFont typeface="+mj-lt"/>
              <a:buAutoNum type="arabicPeriod"/>
            </a:pPr>
            <a:r>
              <a:rPr lang="en-US" sz="2400" dirty="0">
                <a:solidFill>
                  <a:srgbClr val="1F497D"/>
                </a:solidFill>
                <a:latin typeface="Calibri"/>
                <a:cs typeface="Times New Roman" pitchFamily="18" charset="0"/>
              </a:rPr>
              <a:t>Bank-level parallelism</a:t>
            </a:r>
          </a:p>
          <a:p>
            <a:pPr marL="571268" indent="-282461">
              <a:buFont typeface="+mj-lt"/>
              <a:buAutoNum type="arabicPeriod"/>
            </a:pPr>
            <a:r>
              <a:rPr lang="en-US" sz="2400" dirty="0">
                <a:solidFill>
                  <a:srgbClr val="1F497D"/>
                </a:solidFill>
                <a:latin typeface="Calibri"/>
                <a:cs typeface="Times New Roman" pitchFamily="18" charset="0"/>
              </a:rPr>
              <a:t>Row-buffer locality</a:t>
            </a:r>
          </a:p>
        </p:txBody>
      </p:sp>
      <p:sp>
        <p:nvSpPr>
          <p:cNvPr id="26" name="Explosion 1 25"/>
          <p:cNvSpPr/>
          <p:nvPr/>
        </p:nvSpPr>
        <p:spPr>
          <a:xfrm>
            <a:off x="4014536" y="2611795"/>
            <a:ext cx="228600" cy="30480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dirty="0">
              <a:solidFill>
                <a:prstClr val="white"/>
              </a:solidFill>
              <a:latin typeface="Calibri"/>
            </a:endParaRPr>
          </a:p>
        </p:txBody>
      </p:sp>
      <p:sp>
        <p:nvSpPr>
          <p:cNvPr id="27" name="TextBox 26"/>
          <p:cNvSpPr txBox="1"/>
          <p:nvPr/>
        </p:nvSpPr>
        <p:spPr>
          <a:xfrm>
            <a:off x="4495800" y="4313872"/>
            <a:ext cx="4343400" cy="1631216"/>
          </a:xfrm>
          <a:prstGeom prst="rect">
            <a:avLst/>
          </a:prstGeom>
          <a:noFill/>
        </p:spPr>
        <p:txBody>
          <a:bodyPr wrap="square" lIns="91402" tIns="45702" rIns="91402" bIns="45702" rtlCol="0">
            <a:spAutoFit/>
          </a:bodyPr>
          <a:lstStyle/>
          <a:p>
            <a:r>
              <a:rPr lang="en-US" sz="2800" b="1" dirty="0">
                <a:solidFill>
                  <a:srgbClr val="FF0000"/>
                </a:solidFill>
                <a:latin typeface="Calibri"/>
                <a:cs typeface="Times New Roman" pitchFamily="18" charset="0"/>
              </a:rPr>
              <a:t>Beginning of quantum</a:t>
            </a:r>
            <a:r>
              <a:rPr lang="en-US" sz="2800" dirty="0">
                <a:solidFill>
                  <a:srgbClr val="FF0000"/>
                </a:solidFill>
                <a:latin typeface="Calibri"/>
                <a:cs typeface="Times New Roman" pitchFamily="18" charset="0"/>
              </a:rPr>
              <a:t>:</a:t>
            </a:r>
          </a:p>
          <a:p>
            <a:pPr marL="401472" indent="-169793">
              <a:buFont typeface="Arial" pitchFamily="34" charset="0"/>
              <a:buChar char="•"/>
            </a:pPr>
            <a:r>
              <a:rPr lang="en-US" sz="2400" dirty="0">
                <a:solidFill>
                  <a:srgbClr val="FF0000"/>
                </a:solidFill>
                <a:latin typeface="Calibri"/>
                <a:cs typeface="Times New Roman" pitchFamily="18" charset="0"/>
              </a:rPr>
              <a:t>Perform clustering</a:t>
            </a:r>
          </a:p>
          <a:p>
            <a:pPr marL="401472" indent="-169793">
              <a:buFont typeface="Arial" pitchFamily="34" charset="0"/>
              <a:buChar char="•"/>
            </a:pPr>
            <a:r>
              <a:rPr lang="en-US" sz="2400" dirty="0">
                <a:solidFill>
                  <a:srgbClr val="FF0000"/>
                </a:solidFill>
                <a:latin typeface="Calibri"/>
                <a:cs typeface="Times New Roman" pitchFamily="18" charset="0"/>
              </a:rPr>
              <a:t>Compute niceness of intensive threads</a:t>
            </a:r>
          </a:p>
        </p:txBody>
      </p:sp>
      <p:cxnSp>
        <p:nvCxnSpPr>
          <p:cNvPr id="29" name="Shape 28"/>
          <p:cNvCxnSpPr>
            <a:stCxn id="26" idx="2"/>
            <a:endCxn id="27" idx="1"/>
          </p:cNvCxnSpPr>
          <p:nvPr/>
        </p:nvCxnSpPr>
        <p:spPr>
          <a:xfrm rot="16200000" flipH="1">
            <a:off x="3193627" y="3827305"/>
            <a:ext cx="2212885" cy="391464"/>
          </a:xfrm>
          <a:prstGeom prst="bentConnector2">
            <a:avLst/>
          </a:prstGeom>
          <a:ln w="190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810794" y="27634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401594" y="2764196"/>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61729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9443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7157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4864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2578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50292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8006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5720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3434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Left Brace 45"/>
          <p:cNvSpPr/>
          <p:nvPr/>
        </p:nvSpPr>
        <p:spPr>
          <a:xfrm rot="16200000">
            <a:off x="5295900" y="3009901"/>
            <a:ext cx="304800" cy="2286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dirty="0">
              <a:solidFill>
                <a:prstClr val="black"/>
              </a:solidFill>
              <a:latin typeface="Calibri"/>
            </a:endParaRPr>
          </a:p>
        </p:txBody>
      </p:sp>
      <p:sp>
        <p:nvSpPr>
          <p:cNvPr id="48" name="TextBox 47"/>
          <p:cNvSpPr txBox="1"/>
          <p:nvPr/>
        </p:nvSpPr>
        <p:spPr>
          <a:xfrm>
            <a:off x="4114809" y="1447806"/>
            <a:ext cx="2743199" cy="744783"/>
          </a:xfrm>
          <a:prstGeom prst="rect">
            <a:avLst/>
          </a:prstGeom>
          <a:noFill/>
        </p:spPr>
        <p:txBody>
          <a:bodyPr wrap="square" lIns="91402" tIns="45702" rIns="91402" bIns="45702" rtlCol="0">
            <a:spAutoFit/>
          </a:bodyPr>
          <a:lstStyle/>
          <a:p>
            <a:pPr algn="ctr">
              <a:lnSpc>
                <a:spcPct val="80000"/>
              </a:lnSpc>
            </a:pPr>
            <a:r>
              <a:rPr lang="en-US" sz="2800" b="1" dirty="0">
                <a:solidFill>
                  <a:prstClr val="black"/>
                </a:solidFill>
                <a:latin typeface="Calibri"/>
                <a:cs typeface="Times New Roman" pitchFamily="18" charset="0"/>
              </a:rPr>
              <a:t>Current quantum</a:t>
            </a:r>
          </a:p>
          <a:p>
            <a:pPr algn="ctr">
              <a:lnSpc>
                <a:spcPct val="80000"/>
              </a:lnSpc>
            </a:pPr>
            <a:r>
              <a:rPr lang="en-US" sz="2400" dirty="0">
                <a:solidFill>
                  <a:prstClr val="black"/>
                </a:solidFill>
                <a:latin typeface="Calibri"/>
                <a:cs typeface="Times New Roman" pitchFamily="18" charset="0"/>
              </a:rPr>
              <a:t>(~1M cycles)</a:t>
            </a:r>
            <a:endParaRPr lang="en-US" sz="3200" dirty="0">
              <a:solidFill>
                <a:prstClr val="black"/>
              </a:solidFill>
              <a:latin typeface="Calibri"/>
              <a:cs typeface="Times New Roman" pitchFamily="18" charset="0"/>
            </a:endParaRPr>
          </a:p>
        </p:txBody>
      </p:sp>
      <p:sp>
        <p:nvSpPr>
          <p:cNvPr id="49" name="TextBox 48"/>
          <p:cNvSpPr txBox="1"/>
          <p:nvPr/>
        </p:nvSpPr>
        <p:spPr>
          <a:xfrm>
            <a:off x="4114801" y="3306094"/>
            <a:ext cx="2590799" cy="745154"/>
          </a:xfrm>
          <a:prstGeom prst="rect">
            <a:avLst/>
          </a:prstGeom>
          <a:noFill/>
        </p:spPr>
        <p:txBody>
          <a:bodyPr wrap="square" lIns="91402" tIns="45702" rIns="91402" bIns="45702" rtlCol="0">
            <a:spAutoFit/>
          </a:bodyPr>
          <a:lstStyle/>
          <a:p>
            <a:pPr algn="ctr">
              <a:lnSpc>
                <a:spcPct val="80000"/>
              </a:lnSpc>
            </a:pPr>
            <a:r>
              <a:rPr lang="en-US" sz="2800" b="1" dirty="0">
                <a:solidFill>
                  <a:prstClr val="black"/>
                </a:solidFill>
                <a:latin typeface="Calibri"/>
                <a:cs typeface="Times New Roman" pitchFamily="18" charset="0"/>
              </a:rPr>
              <a:t>Shuffle interval</a:t>
            </a:r>
          </a:p>
          <a:p>
            <a:pPr algn="ctr">
              <a:lnSpc>
                <a:spcPct val="80000"/>
              </a:lnSpc>
            </a:pPr>
            <a:r>
              <a:rPr lang="en-US" sz="2400" dirty="0">
                <a:solidFill>
                  <a:prstClr val="black"/>
                </a:solidFill>
                <a:latin typeface="Calibri"/>
                <a:cs typeface="Times New Roman" pitchFamily="18" charset="0"/>
              </a:rPr>
              <a:t>(~1K cycles)</a:t>
            </a:r>
            <a:endParaRPr lang="en-US" sz="3200" dirty="0">
              <a:solidFill>
                <a:prstClr val="black"/>
              </a:solidFill>
              <a:latin typeface="Calibri"/>
              <a:cs typeface="Times New Roman" pitchFamily="18" charset="0"/>
            </a:endParaRPr>
          </a:p>
        </p:txBody>
      </p:sp>
    </p:spTree>
    <p:extLst>
      <p:ext uri="{BB962C8B-B14F-4D97-AF65-F5344CB8AC3E}">
        <p14:creationId xmlns:p14="http://schemas.microsoft.com/office/powerpoint/2010/main" val="10838368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20" grpId="0"/>
      <p:bldP spid="21" grpId="0" animBg="1"/>
      <p:bldP spid="22" grpId="0" animBg="1"/>
      <p:bldP spid="25" grpId="0"/>
      <p:bldP spid="26" grpId="0" animBg="1"/>
      <p:bldP spid="27" grpId="0"/>
      <p:bldP spid="46" grpId="0" animBg="1"/>
      <p:bldP spid="48" grpId="0"/>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TCM: Scheduling Algorithm</a:t>
            </a:r>
            <a:endParaRPr lang="en-US" dirty="0"/>
          </a:p>
        </p:txBody>
      </p:sp>
      <p:sp>
        <p:nvSpPr>
          <p:cNvPr id="3" name="Content Placeholder 2"/>
          <p:cNvSpPr>
            <a:spLocks noGrp="1"/>
          </p:cNvSpPr>
          <p:nvPr>
            <p:ph idx="1"/>
          </p:nvPr>
        </p:nvSpPr>
        <p:spPr>
          <a:xfrm>
            <a:off x="457200" y="1371600"/>
            <a:ext cx="8458200" cy="4191000"/>
          </a:xfrm>
        </p:spPr>
        <p:txBody>
          <a:bodyPr>
            <a:noAutofit/>
          </a:bodyPr>
          <a:lstStyle/>
          <a:p>
            <a:pPr marL="344346" indent="-344346">
              <a:buFont typeface="+mj-lt"/>
              <a:buAutoNum type="arabicPeriod"/>
            </a:pPr>
            <a:r>
              <a:rPr lang="en-US" sz="2800" b="1" i="1" u="sng" dirty="0">
                <a:solidFill>
                  <a:srgbClr val="FF0000"/>
                </a:solidFill>
              </a:rPr>
              <a:t>Highest-rank</a:t>
            </a:r>
            <a:r>
              <a:rPr lang="en-US" sz="2800" dirty="0"/>
              <a:t>:</a:t>
            </a:r>
            <a:r>
              <a:rPr lang="en-US" sz="2200" dirty="0"/>
              <a:t> Requests from higher ranked threads prioritized</a:t>
            </a:r>
            <a:endParaRPr lang="en-US" sz="2400" dirty="0"/>
          </a:p>
          <a:p>
            <a:pPr marL="631568" lvl="2"/>
            <a:r>
              <a:rPr lang="en-US" b="1" dirty="0" smtClean="0">
                <a:solidFill>
                  <a:schemeClr val="tx2"/>
                </a:solidFill>
              </a:rPr>
              <a:t>Non-Intensive</a:t>
            </a:r>
            <a:r>
              <a:rPr lang="en-US" dirty="0" smtClean="0"/>
              <a:t> cluster </a:t>
            </a:r>
            <a:r>
              <a:rPr lang="en-US" b="1" dirty="0" smtClean="0"/>
              <a:t>&gt;</a:t>
            </a:r>
            <a:r>
              <a:rPr lang="en-US" dirty="0" smtClean="0"/>
              <a:t> </a:t>
            </a:r>
            <a:r>
              <a:rPr lang="en-US" b="1" dirty="0" smtClean="0">
                <a:solidFill>
                  <a:schemeClr val="accent2"/>
                </a:solidFill>
              </a:rPr>
              <a:t>Intensive</a:t>
            </a:r>
            <a:r>
              <a:rPr lang="en-US" dirty="0" smtClean="0"/>
              <a:t> cluster</a:t>
            </a:r>
            <a:endParaRPr lang="en-US" sz="2200" b="1" u="sng" dirty="0"/>
          </a:p>
          <a:p>
            <a:pPr marL="631568" lvl="2"/>
            <a:r>
              <a:rPr lang="en-US" b="1" dirty="0" smtClean="0">
                <a:solidFill>
                  <a:schemeClr val="tx2"/>
                </a:solidFill>
              </a:rPr>
              <a:t>Non-Intensive </a:t>
            </a:r>
            <a:r>
              <a:rPr lang="en-US" dirty="0" smtClean="0"/>
              <a:t>cluster: l</a:t>
            </a:r>
            <a:r>
              <a:rPr lang="en-US" sz="2200" dirty="0"/>
              <a:t>ower intensity </a:t>
            </a:r>
            <a:r>
              <a:rPr lang="en-US" sz="2200" dirty="0">
                <a:sym typeface="Wingdings" pitchFamily="2" charset="2"/>
              </a:rPr>
              <a:t> higher rank</a:t>
            </a:r>
            <a:endParaRPr lang="en-US" sz="2200" dirty="0"/>
          </a:p>
          <a:p>
            <a:pPr marL="631568" lvl="2"/>
            <a:r>
              <a:rPr lang="en-US" b="1" dirty="0" smtClean="0">
                <a:solidFill>
                  <a:schemeClr val="accent2"/>
                </a:solidFill>
              </a:rPr>
              <a:t>Intensive</a:t>
            </a:r>
            <a:r>
              <a:rPr lang="en-US" dirty="0" smtClean="0"/>
              <a:t> cluster: r</a:t>
            </a:r>
            <a:r>
              <a:rPr lang="en-US" sz="2200" dirty="0"/>
              <a:t>ank shuffling</a:t>
            </a:r>
          </a:p>
          <a:p>
            <a:pPr marL="345934" indent="-288805">
              <a:buFont typeface="+mj-lt"/>
              <a:buAutoNum type="arabicPeriod"/>
            </a:pPr>
            <a:endParaRPr lang="en-US" sz="2400" b="1" i="1" u="sng" dirty="0">
              <a:solidFill>
                <a:srgbClr val="FF0000"/>
              </a:solidFill>
            </a:endParaRPr>
          </a:p>
          <a:p>
            <a:pPr marL="345934" indent="-288805">
              <a:buFont typeface="+mj-lt"/>
              <a:buAutoNum type="arabicPeriod"/>
            </a:pPr>
            <a:endParaRPr lang="en-US" sz="2400" b="1" i="1" u="sng" dirty="0">
              <a:solidFill>
                <a:srgbClr val="FF0000"/>
              </a:solidFill>
            </a:endParaRPr>
          </a:p>
          <a:p>
            <a:pPr marL="345934" indent="-288805">
              <a:buFont typeface="+mj-lt"/>
              <a:buAutoNum type="arabicPeriod"/>
            </a:pPr>
            <a:r>
              <a:rPr lang="en-US" sz="2800" b="1" i="1" u="sng" dirty="0">
                <a:solidFill>
                  <a:srgbClr val="FF0000"/>
                </a:solidFill>
              </a:rPr>
              <a:t>Row-hit</a:t>
            </a:r>
            <a:r>
              <a:rPr lang="en-US" sz="2800" dirty="0"/>
              <a:t>:</a:t>
            </a:r>
            <a:r>
              <a:rPr lang="en-US" sz="2200" dirty="0"/>
              <a:t> Row-buffer hit requests are prioritized</a:t>
            </a:r>
            <a:endParaRPr lang="en-US" sz="2000" b="1" u="sng" dirty="0"/>
          </a:p>
          <a:p>
            <a:pPr marL="345934" indent="-288805">
              <a:buFont typeface="+mj-lt"/>
              <a:buAutoNum type="arabicPeriod"/>
            </a:pPr>
            <a:endParaRPr lang="en-US" sz="2200" dirty="0"/>
          </a:p>
          <a:p>
            <a:pPr marL="345934" indent="-288805">
              <a:buFont typeface="+mj-lt"/>
              <a:buAutoNum type="arabicPeriod"/>
            </a:pPr>
            <a:r>
              <a:rPr lang="en-US" sz="2800" b="1" i="1" u="sng" dirty="0">
                <a:solidFill>
                  <a:srgbClr val="FF0000"/>
                </a:solidFill>
              </a:rPr>
              <a:t>Oldest</a:t>
            </a:r>
            <a:r>
              <a:rPr lang="en-US" sz="2800" dirty="0"/>
              <a:t>:</a:t>
            </a:r>
            <a:r>
              <a:rPr lang="en-US" sz="2200" dirty="0"/>
              <a:t> Older requests are prioritized</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26</a:t>
            </a:fld>
            <a:endParaRPr lang="en-US" dirty="0">
              <a:solidFill>
                <a:prstClr val="black">
                  <a:tint val="75000"/>
                </a:prstClr>
              </a:solidFill>
              <a:latin typeface="Calibri"/>
            </a:endParaRPr>
          </a:p>
        </p:txBody>
      </p:sp>
      <p:sp>
        <p:nvSpPr>
          <p:cNvPr id="5" name="Rectangle 4"/>
          <p:cNvSpPr/>
          <p:nvPr/>
        </p:nvSpPr>
        <p:spPr>
          <a:xfrm>
            <a:off x="457200" y="1371600"/>
            <a:ext cx="8229600" cy="1981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6" name="Rectangle 5"/>
          <p:cNvSpPr/>
          <p:nvPr/>
        </p:nvSpPr>
        <p:spPr>
          <a:xfrm>
            <a:off x="457200" y="4114800"/>
            <a:ext cx="8229600" cy="457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7" name="Rectangle 6"/>
          <p:cNvSpPr/>
          <p:nvPr/>
        </p:nvSpPr>
        <p:spPr>
          <a:xfrm>
            <a:off x="457200" y="5029200"/>
            <a:ext cx="8229600" cy="457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8" name="Rectangle 7"/>
          <p:cNvSpPr/>
          <p:nvPr/>
        </p:nvSpPr>
        <p:spPr>
          <a:xfrm>
            <a:off x="838201" y="1908517"/>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9" name="Rectangle 8"/>
          <p:cNvSpPr/>
          <p:nvPr/>
        </p:nvSpPr>
        <p:spPr>
          <a:xfrm>
            <a:off x="838201" y="2339340"/>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10" name="Rectangle 9"/>
          <p:cNvSpPr/>
          <p:nvPr/>
        </p:nvSpPr>
        <p:spPr>
          <a:xfrm>
            <a:off x="838201" y="2781301"/>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455887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8" grpId="1" animBg="1"/>
      <p:bldP spid="9" grpId="0" animBg="1"/>
      <p:bldP spid="9" grpId="1" animBg="1"/>
      <p:bldP spid="10" grpId="0" animBg="1"/>
      <p:bldP spid="1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Implementation Cost</a:t>
            </a:r>
            <a:endParaRPr lang="en-US" dirty="0"/>
          </a:p>
        </p:txBody>
      </p:sp>
      <p:sp>
        <p:nvSpPr>
          <p:cNvPr id="3" name="Content Placeholder 2"/>
          <p:cNvSpPr>
            <a:spLocks noGrp="1"/>
          </p:cNvSpPr>
          <p:nvPr>
            <p:ph idx="1"/>
          </p:nvPr>
        </p:nvSpPr>
        <p:spPr>
          <a:xfrm>
            <a:off x="457200" y="1295400"/>
            <a:ext cx="8382000" cy="5029200"/>
          </a:xfrm>
        </p:spPr>
        <p:txBody>
          <a:bodyPr>
            <a:normAutofit/>
          </a:bodyPr>
          <a:lstStyle/>
          <a:p>
            <a:pPr marL="0" indent="0">
              <a:buNone/>
            </a:pPr>
            <a:r>
              <a:rPr lang="en-US" b="1" i="1" dirty="0" smtClean="0"/>
              <a:t>Required storage at </a:t>
            </a:r>
            <a:r>
              <a:rPr lang="en-US" b="1" i="1" smtClean="0"/>
              <a:t>memory controller </a:t>
            </a:r>
            <a:r>
              <a:rPr lang="en-US" sz="2800" i="1"/>
              <a:t>(24 cores)</a:t>
            </a:r>
            <a:endParaRPr lang="en-US" i="1" smtClean="0"/>
          </a:p>
          <a:p>
            <a:pPr marL="0" indent="0">
              <a:buNone/>
            </a:pPr>
            <a:endParaRPr lang="en-US"/>
          </a:p>
          <a:p>
            <a:pPr marL="0" indent="0">
              <a:buNone/>
            </a:pPr>
            <a:endParaRPr lang="en-US" smtClean="0"/>
          </a:p>
          <a:p>
            <a:pPr marL="0" indent="0">
              <a:buNone/>
            </a:pPr>
            <a:endParaRPr lang="en-US"/>
          </a:p>
          <a:p>
            <a:pPr marL="0" indent="0">
              <a:buNone/>
            </a:pPr>
            <a:endParaRPr lang="en-US" smtClean="0"/>
          </a:p>
          <a:p>
            <a:pPr marL="0" indent="0">
              <a:buNone/>
            </a:pPr>
            <a:endParaRPr lang="en-US"/>
          </a:p>
          <a:p>
            <a:pPr marL="0" indent="0">
              <a:buNone/>
            </a:pPr>
            <a:endParaRPr lang="en-US" smtClean="0"/>
          </a:p>
          <a:p>
            <a:r>
              <a:rPr lang="en-US" smtClean="0"/>
              <a:t>No computation is on the critical path</a:t>
            </a:r>
            <a:endParaRPr lang="en-US" dirty="0" smtClean="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27</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val="2028635899"/>
              </p:ext>
            </p:extLst>
          </p:nvPr>
        </p:nvGraphicFramePr>
        <p:xfrm>
          <a:off x="1247845" y="2062890"/>
          <a:ext cx="6629400" cy="3387090"/>
        </p:xfrm>
        <a:graphic>
          <a:graphicData uri="http://schemas.openxmlformats.org/drawingml/2006/table">
            <a:tbl>
              <a:tblPr firstRow="1" lastRow="1">
                <a:tableStyleId>{5C22544A-7EE6-4342-B048-85BDC9FD1C3A}</a:tableStyleId>
              </a:tblPr>
              <a:tblGrid>
                <a:gridCol w="3932694"/>
                <a:gridCol w="2696706"/>
              </a:tblGrid>
              <a:tr h="948690">
                <a:tc>
                  <a:txBody>
                    <a:bodyPr/>
                    <a:lstStyle/>
                    <a:p>
                      <a:r>
                        <a:rPr lang="en-US" sz="2800" dirty="0" smtClean="0"/>
                        <a:t>Thread</a:t>
                      </a:r>
                      <a:r>
                        <a:rPr lang="en-US" sz="2800" baseline="0" dirty="0" smtClean="0"/>
                        <a:t> memory behavior</a:t>
                      </a:r>
                      <a:endParaRPr lang="en-US" sz="2800" dirty="0"/>
                    </a:p>
                  </a:txBody>
                  <a:tcPr anchor="ctr"/>
                </a:tc>
                <a:tc>
                  <a:txBody>
                    <a:bodyPr/>
                    <a:lstStyle/>
                    <a:p>
                      <a:pPr algn="ctr"/>
                      <a:r>
                        <a:rPr lang="en-US" sz="2800" dirty="0" smtClean="0"/>
                        <a:t>Storage</a:t>
                      </a:r>
                      <a:endParaRPr lang="en-US" sz="2800" dirty="0"/>
                    </a:p>
                  </a:txBody>
                  <a:tcPr anchor="ctr"/>
                </a:tc>
              </a:tr>
              <a:tr h="609600">
                <a:tc>
                  <a:txBody>
                    <a:bodyPr/>
                    <a:lstStyle/>
                    <a:p>
                      <a:pPr algn="r"/>
                      <a:r>
                        <a:rPr lang="en-US" sz="2800" dirty="0" smtClean="0"/>
                        <a:t>MPKI</a:t>
                      </a:r>
                      <a:endParaRPr lang="en-US" sz="2800" dirty="0"/>
                    </a:p>
                  </a:txBody>
                  <a:tcPr anchor="ctr"/>
                </a:tc>
                <a:tc>
                  <a:txBody>
                    <a:bodyPr/>
                    <a:lstStyle/>
                    <a:p>
                      <a:pPr algn="ctr"/>
                      <a:r>
                        <a:rPr lang="en-US" sz="2800" dirty="0" smtClean="0"/>
                        <a:t>~0.2kb</a:t>
                      </a:r>
                      <a:endParaRPr lang="en-US" sz="2800" dirty="0"/>
                    </a:p>
                  </a:txBody>
                  <a:tcPr anchor="ctr"/>
                </a:tc>
              </a:tr>
              <a:tr h="609600">
                <a:tc>
                  <a:txBody>
                    <a:bodyPr/>
                    <a:lstStyle/>
                    <a:p>
                      <a:pPr algn="r"/>
                      <a:r>
                        <a:rPr lang="en-US" sz="2800" dirty="0" smtClean="0"/>
                        <a:t>Bank-level</a:t>
                      </a:r>
                      <a:r>
                        <a:rPr lang="en-US" sz="2800" baseline="0" dirty="0" smtClean="0"/>
                        <a:t> parallelism</a:t>
                      </a:r>
                      <a:endParaRPr lang="en-US" sz="2800" dirty="0"/>
                    </a:p>
                  </a:txBody>
                  <a:tcPr anchor="ctr"/>
                </a:tc>
                <a:tc>
                  <a:txBody>
                    <a:bodyPr/>
                    <a:lstStyle/>
                    <a:p>
                      <a:pPr algn="ctr"/>
                      <a:r>
                        <a:rPr lang="en-US" sz="2800" dirty="0" smtClean="0"/>
                        <a:t>~0.6kb</a:t>
                      </a:r>
                      <a:endParaRPr lang="en-US" sz="2800" dirty="0"/>
                    </a:p>
                  </a:txBody>
                  <a:tcPr anchor="ctr"/>
                </a:tc>
              </a:tr>
              <a:tr h="609600">
                <a:tc>
                  <a:txBody>
                    <a:bodyPr/>
                    <a:lstStyle/>
                    <a:p>
                      <a:pPr algn="r"/>
                      <a:r>
                        <a:rPr lang="en-US" sz="2800" dirty="0" smtClean="0"/>
                        <a:t>Row-buffer locality</a:t>
                      </a:r>
                      <a:endParaRPr lang="en-US" sz="2800" dirty="0"/>
                    </a:p>
                  </a:txBody>
                  <a:tcPr anchor="ctr"/>
                </a:tc>
                <a:tc>
                  <a:txBody>
                    <a:bodyPr/>
                    <a:lstStyle/>
                    <a:p>
                      <a:pPr algn="ctr"/>
                      <a:r>
                        <a:rPr lang="en-US" sz="2800" dirty="0" smtClean="0"/>
                        <a:t>~2.9kb</a:t>
                      </a:r>
                      <a:endParaRPr lang="en-US" sz="2800" dirty="0"/>
                    </a:p>
                  </a:txBody>
                  <a:tcPr anchor="ctr"/>
                </a:tc>
              </a:tr>
              <a:tr h="609600">
                <a:tc>
                  <a:txBody>
                    <a:bodyPr/>
                    <a:lstStyle/>
                    <a:p>
                      <a:pPr algn="r"/>
                      <a:r>
                        <a:rPr lang="en-US" sz="2800" dirty="0" smtClean="0"/>
                        <a:t>Total</a:t>
                      </a:r>
                      <a:endParaRPr lang="en-US" sz="2800" dirty="0"/>
                    </a:p>
                  </a:txBody>
                  <a:tcPr anchor="ctr"/>
                </a:tc>
                <a:tc>
                  <a:txBody>
                    <a:bodyPr/>
                    <a:lstStyle/>
                    <a:p>
                      <a:pPr algn="ctr"/>
                      <a:r>
                        <a:rPr lang="en-US" sz="2800" smtClean="0"/>
                        <a:t>&lt; 4kbits</a:t>
                      </a:r>
                      <a:endParaRPr lang="en-US" sz="2800" dirty="0"/>
                    </a:p>
                  </a:txBody>
                  <a:tcPr anchor="ctr"/>
                </a:tc>
              </a:tr>
            </a:tbl>
          </a:graphicData>
        </a:graphic>
      </p:graphicFrame>
    </p:spTree>
    <p:extLst>
      <p:ext uri="{BB962C8B-B14F-4D97-AF65-F5344CB8AC3E}">
        <p14:creationId xmlns:p14="http://schemas.microsoft.com/office/powerpoint/2010/main" val="37523836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a:t>
            </a:r>
            <a:endParaRPr lang="en-US" dirty="0"/>
          </a:p>
        </p:txBody>
      </p:sp>
      <p:sp>
        <p:nvSpPr>
          <p:cNvPr id="3" name="Content Placeholder 2"/>
          <p:cNvSpPr>
            <a:spLocks noGrp="1"/>
          </p:cNvSpPr>
          <p:nvPr>
            <p:ph idx="1"/>
          </p:nvPr>
        </p:nvSpPr>
        <p:spPr>
          <a:xfrm>
            <a:off x="457201" y="1143000"/>
            <a:ext cx="8592605" cy="5029200"/>
          </a:xfrm>
        </p:spPr>
        <p:txBody>
          <a:bodyPr>
            <a:noAutofit/>
          </a:bodyPr>
          <a:lstStyle/>
          <a:p>
            <a:pPr marL="0" indent="0">
              <a:buNone/>
            </a:pPr>
            <a:r>
              <a:rPr lang="en-US" sz="2800" b="1" dirty="0">
                <a:solidFill>
                  <a:schemeClr val="tx2"/>
                </a:solidFill>
              </a:rPr>
              <a:t>FRFCFS</a:t>
            </a:r>
            <a:r>
              <a:rPr lang="en-US" sz="2400" b="1" dirty="0"/>
              <a:t> </a:t>
            </a:r>
            <a:r>
              <a:rPr lang="en-US" sz="2000" dirty="0"/>
              <a:t>[</a:t>
            </a:r>
            <a:r>
              <a:rPr lang="en-US" sz="2000" dirty="0" err="1"/>
              <a:t>Rixner</a:t>
            </a:r>
            <a:r>
              <a:rPr lang="en-US" sz="2000" dirty="0"/>
              <a:t> et al., ISCA00]: </a:t>
            </a:r>
            <a:r>
              <a:rPr lang="en-US" sz="2400" dirty="0"/>
              <a:t>Prioritizes row-buffer hits</a:t>
            </a:r>
            <a:endParaRPr lang="en-US" sz="2000" dirty="0"/>
          </a:p>
          <a:p>
            <a:pPr lvl="1"/>
            <a:r>
              <a:rPr lang="en-US" sz="2400" dirty="0"/>
              <a:t>Thread-oblivious </a:t>
            </a:r>
            <a:r>
              <a:rPr lang="en-US" sz="2400" dirty="0">
                <a:solidFill>
                  <a:srgbClr val="FF0000"/>
                </a:solidFill>
                <a:sym typeface="Wingdings" pitchFamily="2" charset="2"/>
              </a:rPr>
              <a:t></a:t>
            </a:r>
            <a:r>
              <a:rPr lang="en-US" sz="2400" dirty="0">
                <a:sym typeface="Wingdings" pitchFamily="2" charset="2"/>
              </a:rPr>
              <a:t> </a:t>
            </a:r>
            <a:r>
              <a:rPr lang="en-US" sz="2400" dirty="0">
                <a:solidFill>
                  <a:srgbClr val="FF0000"/>
                </a:solidFill>
                <a:sym typeface="Wingdings" pitchFamily="2" charset="2"/>
              </a:rPr>
              <a:t>Low throughput &amp; Low fairness</a:t>
            </a:r>
          </a:p>
          <a:p>
            <a:endParaRPr lang="en-US" sz="600" dirty="0">
              <a:solidFill>
                <a:srgbClr val="FF0000"/>
              </a:solidFill>
            </a:endParaRPr>
          </a:p>
          <a:p>
            <a:pPr marL="0" indent="0">
              <a:buNone/>
            </a:pPr>
            <a:r>
              <a:rPr lang="en-US" sz="2800" b="1" dirty="0">
                <a:solidFill>
                  <a:schemeClr val="tx2"/>
                </a:solidFill>
              </a:rPr>
              <a:t>STFM</a:t>
            </a:r>
            <a:r>
              <a:rPr lang="en-US" sz="2400" b="1" dirty="0"/>
              <a:t> </a:t>
            </a:r>
            <a:r>
              <a:rPr lang="en-US" sz="2000" dirty="0"/>
              <a:t>[</a:t>
            </a:r>
            <a:r>
              <a:rPr lang="en-US" sz="2000" dirty="0" err="1"/>
              <a:t>Mutlu</a:t>
            </a:r>
            <a:r>
              <a:rPr lang="en-US" sz="2000" dirty="0"/>
              <a:t> et al., MICRO07]: </a:t>
            </a:r>
            <a:r>
              <a:rPr lang="en-US" sz="2400" dirty="0"/>
              <a:t>Equalizes thread slowdowns</a:t>
            </a:r>
            <a:endParaRPr lang="en-US" sz="2000" dirty="0"/>
          </a:p>
          <a:p>
            <a:pPr lvl="1"/>
            <a:r>
              <a:rPr lang="en-US" sz="2400" dirty="0"/>
              <a:t>Non-intensive threads not prioritized</a:t>
            </a:r>
            <a:r>
              <a:rPr lang="en-US" sz="2400" dirty="0">
                <a:solidFill>
                  <a:srgbClr val="FF0000"/>
                </a:solidFill>
              </a:rPr>
              <a:t> </a:t>
            </a:r>
            <a:r>
              <a:rPr lang="en-US" sz="2400" dirty="0">
                <a:solidFill>
                  <a:srgbClr val="FF0000"/>
                </a:solidFill>
                <a:sym typeface="Wingdings" pitchFamily="2" charset="2"/>
              </a:rPr>
              <a:t></a:t>
            </a:r>
            <a:r>
              <a:rPr lang="en-US" sz="2400" dirty="0">
                <a:sym typeface="Wingdings" pitchFamily="2" charset="2"/>
              </a:rPr>
              <a:t> </a:t>
            </a:r>
            <a:r>
              <a:rPr lang="en-US" sz="2400" dirty="0">
                <a:solidFill>
                  <a:srgbClr val="FF0000"/>
                </a:solidFill>
                <a:sym typeface="Wingdings" pitchFamily="2" charset="2"/>
              </a:rPr>
              <a:t>Low throughput</a:t>
            </a:r>
          </a:p>
          <a:p>
            <a:endParaRPr lang="en-US" sz="600" dirty="0">
              <a:solidFill>
                <a:srgbClr val="FF0000"/>
              </a:solidFill>
            </a:endParaRPr>
          </a:p>
          <a:p>
            <a:pPr marL="0" indent="0">
              <a:buNone/>
            </a:pPr>
            <a:r>
              <a:rPr lang="en-US" sz="2800" b="1" dirty="0">
                <a:solidFill>
                  <a:schemeClr val="tx2"/>
                </a:solidFill>
              </a:rPr>
              <a:t>PAR-BS</a:t>
            </a:r>
            <a:r>
              <a:rPr lang="en-US" sz="2400" b="1" dirty="0"/>
              <a:t> </a:t>
            </a:r>
            <a:r>
              <a:rPr lang="en-US" sz="2000" dirty="0"/>
              <a:t>[</a:t>
            </a:r>
            <a:r>
              <a:rPr lang="en-US" sz="2000" dirty="0" err="1"/>
              <a:t>Mutlu</a:t>
            </a:r>
            <a:r>
              <a:rPr lang="en-US" sz="2000" dirty="0"/>
              <a:t> et al., ISCA08]: </a:t>
            </a:r>
            <a:r>
              <a:rPr lang="en-US" sz="2400" dirty="0"/>
              <a:t>Prioritizes oldest batch of requests while preserving bank-level parallelism</a:t>
            </a:r>
            <a:endParaRPr lang="en-US" sz="1200" dirty="0"/>
          </a:p>
          <a:p>
            <a:pPr lvl="1"/>
            <a:r>
              <a:rPr lang="en-US" sz="2400" dirty="0"/>
              <a:t>Non-intensive threads not always prioritized </a:t>
            </a:r>
            <a:r>
              <a:rPr lang="en-US" sz="2400" err="1">
                <a:solidFill>
                  <a:srgbClr val="FF0000"/>
                </a:solidFill>
                <a:sym typeface="Wingdings" pitchFamily="2" charset="2"/>
              </a:rPr>
              <a:t></a:t>
            </a:r>
            <a:r>
              <a:rPr lang="en-US" sz="2400">
                <a:sym typeface="Wingdings" pitchFamily="2" charset="2"/>
              </a:rPr>
              <a:t> </a:t>
            </a:r>
            <a:r>
              <a:rPr lang="en-US" sz="2400">
                <a:solidFill>
                  <a:srgbClr val="FF0000"/>
                </a:solidFill>
                <a:sym typeface="Wingdings" pitchFamily="2" charset="2"/>
              </a:rPr>
              <a:t>Low throughput</a:t>
            </a:r>
            <a:endParaRPr lang="en-US" sz="2400" dirty="0">
              <a:solidFill>
                <a:srgbClr val="FF0000"/>
              </a:solidFill>
              <a:sym typeface="Wingdings" pitchFamily="2" charset="2"/>
            </a:endParaRPr>
          </a:p>
          <a:p>
            <a:endParaRPr lang="en-US" sz="600" b="1" dirty="0">
              <a:solidFill>
                <a:schemeClr val="tx2"/>
              </a:solidFill>
            </a:endParaRPr>
          </a:p>
          <a:p>
            <a:pPr marL="0" indent="0">
              <a:buNone/>
            </a:pPr>
            <a:r>
              <a:rPr lang="en-US" sz="2800" b="1" dirty="0">
                <a:solidFill>
                  <a:schemeClr val="tx2"/>
                </a:solidFill>
              </a:rPr>
              <a:t>ATLAS</a:t>
            </a:r>
            <a:r>
              <a:rPr lang="en-US" sz="2400" b="1" dirty="0"/>
              <a:t> </a:t>
            </a:r>
            <a:r>
              <a:rPr lang="en-US" sz="2000" dirty="0"/>
              <a:t>[Kim et al., HPCA10]: </a:t>
            </a:r>
            <a:r>
              <a:rPr lang="en-US" sz="2400" dirty="0"/>
              <a:t>Prioritizes threads with less memory service</a:t>
            </a:r>
            <a:endParaRPr lang="en-US" sz="2000" dirty="0"/>
          </a:p>
          <a:p>
            <a:pPr lvl="1"/>
            <a:r>
              <a:rPr lang="en-US" sz="2400" dirty="0"/>
              <a:t>Most intensive thread starves </a:t>
            </a:r>
            <a:r>
              <a:rPr lang="en-US" sz="2400" dirty="0">
                <a:solidFill>
                  <a:srgbClr val="FF0000"/>
                </a:solidFill>
                <a:sym typeface="Wingdings" pitchFamily="2" charset="2"/>
              </a:rPr>
              <a:t> Low fairness</a:t>
            </a: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pPr/>
              <a:t>28</a:t>
            </a:fld>
            <a:endParaRPr lang="en-US" dirty="0"/>
          </a:p>
        </p:txBody>
      </p:sp>
    </p:spTree>
    <p:extLst>
      <p:ext uri="{BB962C8B-B14F-4D97-AF65-F5344CB8AC3E}">
        <p14:creationId xmlns:p14="http://schemas.microsoft.com/office/powerpoint/2010/main" val="1584523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Throughput and Fairness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46318097"/>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29</a:t>
            </a:fld>
            <a:endParaRPr lang="en-US" dirty="0">
              <a:solidFill>
                <a:prstClr val="black">
                  <a:tint val="75000"/>
                </a:prstClr>
              </a:solidFill>
              <a:latin typeface="Calibri"/>
            </a:endParaRPr>
          </a:p>
        </p:txBody>
      </p:sp>
      <p:sp>
        <p:nvSpPr>
          <p:cNvPr id="6" name="Down Arrow 5"/>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02" tIns="45702" rIns="91402" bIns="45702" rtlCol="0" anchor="ctr"/>
          <a:lstStyle/>
          <a:p>
            <a:pPr algn="ctr"/>
            <a:r>
              <a:rPr lang="en-US" sz="2400" dirty="0">
                <a:solidFill>
                  <a:prstClr val="white"/>
                </a:solidFill>
                <a:latin typeface="Calibri"/>
              </a:rPr>
              <a:t>Better</a:t>
            </a:r>
            <a:r>
              <a:rPr lang="en-US" sz="2400" b="1" dirty="0">
                <a:solidFill>
                  <a:prstClr val="white"/>
                </a:solidFill>
                <a:latin typeface="Calibri"/>
              </a:rPr>
              <a:t> system throughput</a:t>
            </a:r>
          </a:p>
        </p:txBody>
      </p:sp>
      <p:sp>
        <p:nvSpPr>
          <p:cNvPr id="7" name="Down Arrow 6"/>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02" tIns="45702" rIns="91402" bIns="45702" rtlCol="0" anchor="ctr"/>
          <a:lstStyle/>
          <a:p>
            <a:pPr algn="ctr"/>
            <a:r>
              <a:rPr lang="en-US" sz="2400" dirty="0">
                <a:solidFill>
                  <a:prstClr val="white"/>
                </a:solidFill>
                <a:latin typeface="Calibri"/>
              </a:rPr>
              <a:t>Better</a:t>
            </a:r>
            <a:r>
              <a:rPr lang="en-US" sz="2400" b="1" dirty="0">
                <a:solidFill>
                  <a:prstClr val="white"/>
                </a:solidFill>
                <a:latin typeface="Calibri"/>
              </a:rPr>
              <a:t> fairness</a:t>
            </a:r>
          </a:p>
        </p:txBody>
      </p:sp>
      <p:sp>
        <p:nvSpPr>
          <p:cNvPr id="17" name="Rectangle 16"/>
          <p:cNvSpPr/>
          <p:nvPr/>
        </p:nvSpPr>
        <p:spPr>
          <a:xfrm>
            <a:off x="5739078" y="3619499"/>
            <a:ext cx="966523"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2" name="Rectangle 21"/>
          <p:cNvSpPr/>
          <p:nvPr/>
        </p:nvSpPr>
        <p:spPr>
          <a:xfrm>
            <a:off x="3352800" y="1801838"/>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7" name="Rectangle 26"/>
          <p:cNvSpPr/>
          <p:nvPr/>
        </p:nvSpPr>
        <p:spPr>
          <a:xfrm>
            <a:off x="3505200" y="2667000"/>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8" name="Rectangle 27"/>
          <p:cNvSpPr/>
          <p:nvPr/>
        </p:nvSpPr>
        <p:spPr>
          <a:xfrm>
            <a:off x="3733800" y="2971800"/>
            <a:ext cx="4572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9" name="Rectangle 28"/>
          <p:cNvSpPr/>
          <p:nvPr/>
        </p:nvSpPr>
        <p:spPr>
          <a:xfrm>
            <a:off x="4114422" y="3228975"/>
            <a:ext cx="838200" cy="74209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30" name="Rectangle 29"/>
          <p:cNvSpPr/>
          <p:nvPr/>
        </p:nvSpPr>
        <p:spPr>
          <a:xfrm>
            <a:off x="4723790" y="2362200"/>
            <a:ext cx="83881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14" name="TextBox 13"/>
          <p:cNvSpPr txBox="1"/>
          <p:nvPr/>
        </p:nvSpPr>
        <p:spPr>
          <a:xfrm>
            <a:off x="2123728" y="1131515"/>
            <a:ext cx="5112568" cy="400110"/>
          </a:xfrm>
          <a:prstGeom prst="rect">
            <a:avLst/>
          </a:prstGeom>
          <a:noFill/>
        </p:spPr>
        <p:txBody>
          <a:bodyPr wrap="square" lIns="91402" tIns="45702" rIns="91402" bIns="45702" rtlCol="0">
            <a:spAutoFit/>
          </a:bodyPr>
          <a:lstStyle/>
          <a:p>
            <a:pPr algn="ctr"/>
            <a:r>
              <a:rPr lang="en-US" sz="2000" i="1" dirty="0">
                <a:solidFill>
                  <a:prstClr val="black"/>
                </a:solidFill>
                <a:latin typeface="Calibri"/>
              </a:rPr>
              <a:t>24 cores, 4 memory controllers, 96 workloads </a:t>
            </a:r>
          </a:p>
        </p:txBody>
      </p:sp>
      <p:sp>
        <p:nvSpPr>
          <p:cNvPr id="15" name="TextBox 14"/>
          <p:cNvSpPr txBox="1"/>
          <p:nvPr/>
        </p:nvSpPr>
        <p:spPr>
          <a:xfrm>
            <a:off x="228600" y="5725180"/>
            <a:ext cx="8763000" cy="954107"/>
          </a:xfrm>
          <a:prstGeom prst="rect">
            <a:avLst/>
          </a:prstGeom>
          <a:noFill/>
        </p:spPr>
        <p:txBody>
          <a:bodyPr wrap="square" lIns="91402" tIns="45702" rIns="91402" bIns="45702" rtlCol="0">
            <a:spAutoFit/>
          </a:bodyPr>
          <a:lstStyle/>
          <a:p>
            <a:pPr algn="ctr"/>
            <a:r>
              <a:rPr lang="en-US" sz="2800" i="1" dirty="0">
                <a:solidFill>
                  <a:srgbClr val="FF0000"/>
                </a:solidFill>
                <a:latin typeface="Calibri"/>
              </a:rPr>
              <a:t>TCM, a heterogeneous scheduling policy,</a:t>
            </a:r>
          </a:p>
          <a:p>
            <a:pPr algn="ctr"/>
            <a:r>
              <a:rPr lang="en-US" sz="2800" i="1" dirty="0">
                <a:solidFill>
                  <a:srgbClr val="FF0000"/>
                </a:solidFill>
                <a:latin typeface="Calibri"/>
              </a:rPr>
              <a:t>provides best fairness and system throughput</a:t>
            </a:r>
          </a:p>
        </p:txBody>
      </p:sp>
    </p:spTree>
    <p:extLst>
      <p:ext uri="{BB962C8B-B14F-4D97-AF65-F5344CB8AC3E}">
        <p14:creationId xmlns:p14="http://schemas.microsoft.com/office/powerpoint/2010/main" val="255796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7" grpId="0" animBg="1"/>
      <p:bldP spid="28" grpId="0" animBg="1"/>
      <p:bldP spid="29" grpId="0" animBg="1"/>
      <p:bldP spid="30"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772816"/>
            <a:ext cx="8382000" cy="1080120"/>
          </a:xfrm>
        </p:spPr>
        <p:txBody>
          <a:bodyPr>
            <a:normAutofit fontScale="90000"/>
          </a:bodyPr>
          <a:lstStyle/>
          <a:p>
            <a:pPr algn="ctr"/>
            <a:r>
              <a:rPr lang="en-US" sz="4000" dirty="0" smtClean="0"/>
              <a:t>QoS</a:t>
            </a:r>
            <a:r>
              <a:rPr lang="en-US" sz="4000" dirty="0"/>
              <a:t>-Aware Memory </a:t>
            </a:r>
            <a:r>
              <a:rPr lang="en-US" sz="4000" dirty="0" smtClean="0"/>
              <a:t>Systems </a:t>
            </a:r>
            <a:br>
              <a:rPr lang="en-US" sz="4000" dirty="0" smtClean="0"/>
            </a:br>
            <a:r>
              <a:rPr lang="en-US" sz="4000" dirty="0" smtClean="0"/>
              <a:t>(Wrap Up)</a:t>
            </a:r>
            <a:br>
              <a:rPr lang="en-US" sz="4000" dirty="0" smtClean="0"/>
            </a:br>
            <a:endParaRPr lang="en-US" sz="4000" dirty="0"/>
          </a:p>
        </p:txBody>
      </p:sp>
      <p:sp>
        <p:nvSpPr>
          <p:cNvPr id="3" name="Subtitle 2"/>
          <p:cNvSpPr>
            <a:spLocks noGrp="1"/>
          </p:cNvSpPr>
          <p:nvPr>
            <p:ph type="subTitle" idx="1"/>
          </p:nvPr>
        </p:nvSpPr>
        <p:spPr>
          <a:xfrm>
            <a:off x="2195736" y="3805238"/>
            <a:ext cx="4590256" cy="614362"/>
          </a:xfrm>
        </p:spPr>
        <p:txBody>
          <a:bodyPr>
            <a:noAutofit/>
          </a:bodyPr>
          <a:lstStyle/>
          <a:p>
            <a:r>
              <a:rPr lang="en-US" sz="2200" dirty="0" smtClean="0"/>
              <a:t>Onur Mutlu</a:t>
            </a:r>
          </a:p>
          <a:p>
            <a:r>
              <a:rPr lang="en-US" sz="2200" dirty="0" smtClean="0">
                <a:hlinkClick r:id="rId3"/>
              </a:rPr>
              <a:t>onur@cmu.edu</a:t>
            </a:r>
            <a:endParaRPr lang="en-US" sz="2200" dirty="0" smtClean="0"/>
          </a:p>
          <a:p>
            <a:r>
              <a:rPr lang="en-US" sz="2200" dirty="0" smtClean="0"/>
              <a:t>July </a:t>
            </a:r>
            <a:r>
              <a:rPr lang="en-US" sz="2200" dirty="0"/>
              <a:t>9</a:t>
            </a:r>
            <a:r>
              <a:rPr lang="en-US" sz="2200" dirty="0" smtClean="0"/>
              <a:t>, 2013</a:t>
            </a:r>
          </a:p>
          <a:p>
            <a:r>
              <a:rPr lang="en-US" sz="2200" dirty="0" smtClean="0"/>
              <a:t>INRIA</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4" cstate="print"/>
          <a:stretch>
            <a:fillRect/>
          </a:stretch>
        </p:blipFill>
        <p:spPr>
          <a:xfrm>
            <a:off x="2571736" y="5445224"/>
            <a:ext cx="3786214" cy="1367244"/>
          </a:xfrm>
          <a:prstGeom prst="rect">
            <a:avLst/>
          </a:prstGeom>
        </p:spPr>
      </p:pic>
      <p:pic>
        <p:nvPicPr>
          <p:cNvPr id="7" name="Picture 6" descr="safari.png"/>
          <p:cNvPicPr>
            <a:picLocks noChangeAspect="1"/>
          </p:cNvPicPr>
          <p:nvPr/>
        </p:nvPicPr>
        <p:blipFill>
          <a:blip r:embed="rId5"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6617305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TCM: </a:t>
            </a:r>
            <a:r>
              <a:rPr lang="en-US" dirty="0"/>
              <a:t>Fairness-Throughput Tradeoff</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30</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val="2525523946"/>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1828800" y="1143000"/>
            <a:ext cx="6477000" cy="457200"/>
          </a:xfrm>
          <a:prstGeom prst="rect">
            <a:avLst/>
          </a:prstGeom>
        </p:spPr>
        <p:txBody>
          <a:bodyPr vert="horz" lIns="91402" tIns="45702" rIns="91402" bIns="45702" rtlCol="0">
            <a:noAutofit/>
          </a:bodyPr>
          <a:lstStyle/>
          <a:p>
            <a:pPr algn="ctr">
              <a:spcBef>
                <a:spcPct val="20000"/>
              </a:spcBef>
              <a:defRPr/>
            </a:pPr>
            <a:r>
              <a:rPr lang="en-US" sz="2800" b="1" dirty="0"/>
              <a:t>When configuration parameter is varied…</a:t>
            </a:r>
          </a:p>
        </p:txBody>
      </p:sp>
      <p:sp>
        <p:nvSpPr>
          <p:cNvPr id="7" name="Freeform 6"/>
          <p:cNvSpPr/>
          <p:nvPr/>
        </p:nvSpPr>
        <p:spPr>
          <a:xfrm>
            <a:off x="5105400" y="3657601"/>
            <a:ext cx="1524000" cy="302299"/>
          </a:xfrm>
          <a:custGeom>
            <a:avLst/>
            <a:gdLst>
              <a:gd name="connsiteX0" fmla="*/ 0 w 1323473"/>
              <a:gd name="connsiteY0" fmla="*/ 397042 h 397042"/>
              <a:gd name="connsiteX1" fmla="*/ 421105 w 1323473"/>
              <a:gd name="connsiteY1" fmla="*/ 360947 h 397042"/>
              <a:gd name="connsiteX2" fmla="*/ 745957 w 1323473"/>
              <a:gd name="connsiteY2" fmla="*/ 288758 h 397042"/>
              <a:gd name="connsiteX3" fmla="*/ 998621 w 1323473"/>
              <a:gd name="connsiteY3" fmla="*/ 192505 h 397042"/>
              <a:gd name="connsiteX4" fmla="*/ 1323473 w 1323473"/>
              <a:gd name="connsiteY4" fmla="*/ 0 h 397042"/>
              <a:gd name="connsiteX5" fmla="*/ 1323473 w 1323473"/>
              <a:gd name="connsiteY5" fmla="*/ 0 h 39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473" h="397042">
                <a:moveTo>
                  <a:pt x="0" y="397042"/>
                </a:moveTo>
                <a:cubicBezTo>
                  <a:pt x="148389" y="388018"/>
                  <a:pt x="296779" y="378994"/>
                  <a:pt x="421105" y="360947"/>
                </a:cubicBezTo>
                <a:cubicBezTo>
                  <a:pt x="545431" y="342900"/>
                  <a:pt x="649704" y="316832"/>
                  <a:pt x="745957" y="288758"/>
                </a:cubicBezTo>
                <a:cubicBezTo>
                  <a:pt x="842210" y="260684"/>
                  <a:pt x="902368" y="240631"/>
                  <a:pt x="998621" y="192505"/>
                </a:cubicBezTo>
                <a:cubicBezTo>
                  <a:pt x="1094874" y="144379"/>
                  <a:pt x="1323473" y="0"/>
                  <a:pt x="1323473" y="0"/>
                </a:cubicBezTo>
                <a:lnTo>
                  <a:pt x="1323473" y="0"/>
                </a:lnTo>
              </a:path>
            </a:pathLst>
          </a:cu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dirty="0"/>
          </a:p>
        </p:txBody>
      </p:sp>
      <p:sp>
        <p:nvSpPr>
          <p:cNvPr id="8" name="TextBox 7"/>
          <p:cNvSpPr txBox="1"/>
          <p:nvPr/>
        </p:nvSpPr>
        <p:spPr>
          <a:xfrm>
            <a:off x="5486400" y="4191007"/>
            <a:ext cx="2362200" cy="838199"/>
          </a:xfrm>
          <a:prstGeom prst="wedgeRoundRectCallout">
            <a:avLst>
              <a:gd name="adj1" fmla="val -41285"/>
              <a:gd name="adj2" fmla="val -81300"/>
              <a:gd name="adj3" fmla="val 1666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chorCtr="0">
            <a:noAutofit/>
          </a:bodyPr>
          <a:lstStyle/>
          <a:p>
            <a:pPr algn="ctr"/>
            <a:r>
              <a:rPr lang="en-US" sz="2400" i="1" dirty="0">
                <a:solidFill>
                  <a:schemeClr val="bg1"/>
                </a:solidFill>
              </a:rPr>
              <a:t>Adjusting  </a:t>
            </a:r>
            <a:r>
              <a:rPr lang="en-US" sz="2400" b="1" i="1" dirty="0" err="1">
                <a:solidFill>
                  <a:schemeClr val="bg1"/>
                </a:solidFill>
              </a:rPr>
              <a:t>ClusterThreshold</a:t>
            </a:r>
            <a:endParaRPr lang="en-US" sz="2000" dirty="0">
              <a:solidFill>
                <a:schemeClr val="bg1"/>
              </a:solidFill>
            </a:endParaRPr>
          </a:p>
        </p:txBody>
      </p:sp>
      <p:sp>
        <p:nvSpPr>
          <p:cNvPr id="9" name="TextBox 8"/>
          <p:cNvSpPr txBox="1"/>
          <p:nvPr/>
        </p:nvSpPr>
        <p:spPr>
          <a:xfrm>
            <a:off x="321880" y="5728236"/>
            <a:ext cx="8305800" cy="584775"/>
          </a:xfrm>
          <a:prstGeom prst="rect">
            <a:avLst/>
          </a:prstGeom>
          <a:noFill/>
        </p:spPr>
        <p:txBody>
          <a:bodyPr wrap="square" lIns="91402" tIns="45702" rIns="91402" bIns="45702" rtlCol="0">
            <a:spAutoFit/>
          </a:bodyPr>
          <a:lstStyle/>
          <a:p>
            <a:pPr algn="ctr"/>
            <a:r>
              <a:rPr lang="en-US" sz="3200" i="1" dirty="0">
                <a:solidFill>
                  <a:srgbClr val="FF0000"/>
                </a:solidFill>
                <a:sym typeface="Wingdings" pitchFamily="2" charset="2"/>
              </a:rPr>
              <a:t>TCM </a:t>
            </a:r>
            <a:r>
              <a:rPr lang="en-US" sz="3200" i="1">
                <a:solidFill>
                  <a:srgbClr val="FF0000"/>
                </a:solidFill>
                <a:sym typeface="Wingdings" pitchFamily="2" charset="2"/>
              </a:rPr>
              <a:t>allows robust fairness-throughput tradeoff </a:t>
            </a:r>
            <a:endParaRPr lang="en-US" sz="3200" i="1" dirty="0">
              <a:solidFill>
                <a:srgbClr val="FF0000"/>
              </a:solidFill>
            </a:endParaRPr>
          </a:p>
        </p:txBody>
      </p:sp>
      <p:sp>
        <p:nvSpPr>
          <p:cNvPr id="10" name="TextBox 9"/>
          <p:cNvSpPr txBox="1"/>
          <p:nvPr/>
        </p:nvSpPr>
        <p:spPr>
          <a:xfrm>
            <a:off x="3429000" y="2571690"/>
            <a:ext cx="914400" cy="400110"/>
          </a:xfrm>
          <a:prstGeom prst="rect">
            <a:avLst/>
          </a:prstGeom>
          <a:noFill/>
        </p:spPr>
        <p:txBody>
          <a:bodyPr wrap="square" lIns="91402" tIns="45702" rIns="91402" bIns="45702" rtlCol="0">
            <a:spAutoFit/>
          </a:bodyPr>
          <a:lstStyle/>
          <a:p>
            <a:pPr algn="ctr"/>
            <a:r>
              <a:rPr lang="en-US" sz="2000" b="1" dirty="0">
                <a:solidFill>
                  <a:srgbClr val="00B050"/>
                </a:solidFill>
              </a:rPr>
              <a:t>STFM</a:t>
            </a:r>
          </a:p>
        </p:txBody>
      </p:sp>
      <p:sp>
        <p:nvSpPr>
          <p:cNvPr id="11" name="TextBox 10"/>
          <p:cNvSpPr txBox="1"/>
          <p:nvPr/>
        </p:nvSpPr>
        <p:spPr>
          <a:xfrm>
            <a:off x="4114800" y="2876490"/>
            <a:ext cx="1066800" cy="400110"/>
          </a:xfrm>
          <a:prstGeom prst="rect">
            <a:avLst/>
          </a:prstGeom>
          <a:noFill/>
        </p:spPr>
        <p:txBody>
          <a:bodyPr wrap="square" lIns="91402" tIns="45702" rIns="91402" bIns="45702" rtlCol="0">
            <a:spAutoFit/>
          </a:bodyPr>
          <a:lstStyle/>
          <a:p>
            <a:pPr algn="ctr"/>
            <a:r>
              <a:rPr lang="en-US" sz="2000" b="1" dirty="0">
                <a:solidFill>
                  <a:schemeClr val="tx2"/>
                </a:solidFill>
              </a:rPr>
              <a:t>PAR-BS</a:t>
            </a:r>
          </a:p>
        </p:txBody>
      </p:sp>
      <p:sp>
        <p:nvSpPr>
          <p:cNvPr id="12" name="Rectangle 11"/>
          <p:cNvSpPr/>
          <p:nvPr/>
        </p:nvSpPr>
        <p:spPr>
          <a:xfrm>
            <a:off x="4191000" y="2893770"/>
            <a:ext cx="838200" cy="990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
        <p:nvSpPr>
          <p:cNvPr id="13" name="TextBox 12"/>
          <p:cNvSpPr txBox="1"/>
          <p:nvPr/>
        </p:nvSpPr>
        <p:spPr>
          <a:xfrm>
            <a:off x="5410200" y="2495491"/>
            <a:ext cx="990600" cy="400110"/>
          </a:xfrm>
          <a:prstGeom prst="rect">
            <a:avLst/>
          </a:prstGeom>
          <a:noFill/>
        </p:spPr>
        <p:txBody>
          <a:bodyPr wrap="square" lIns="91402" tIns="45702" rIns="91402" bIns="45702" rtlCol="0">
            <a:spAutoFit/>
          </a:bodyPr>
          <a:lstStyle/>
          <a:p>
            <a:pPr algn="ctr"/>
            <a:r>
              <a:rPr lang="en-US" sz="2000" b="1" dirty="0">
                <a:solidFill>
                  <a:srgbClr val="FF0000"/>
                </a:solidFill>
              </a:rPr>
              <a:t>ATLAS</a:t>
            </a:r>
          </a:p>
        </p:txBody>
      </p:sp>
      <p:sp>
        <p:nvSpPr>
          <p:cNvPr id="14" name="Rectangle 13"/>
          <p:cNvSpPr/>
          <p:nvPr/>
        </p:nvSpPr>
        <p:spPr>
          <a:xfrm>
            <a:off x="5406845" y="2515211"/>
            <a:ext cx="1066800" cy="76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
        <p:nvSpPr>
          <p:cNvPr id="15" name="TextBox 14"/>
          <p:cNvSpPr txBox="1"/>
          <p:nvPr/>
        </p:nvSpPr>
        <p:spPr>
          <a:xfrm>
            <a:off x="6324600" y="3257490"/>
            <a:ext cx="990600" cy="400110"/>
          </a:xfrm>
          <a:prstGeom prst="rect">
            <a:avLst/>
          </a:prstGeom>
          <a:noFill/>
        </p:spPr>
        <p:txBody>
          <a:bodyPr wrap="square" lIns="91402" tIns="45702" rIns="91402" bIns="45702" rtlCol="0">
            <a:spAutoFit/>
          </a:bodyPr>
          <a:lstStyle/>
          <a:p>
            <a:pPr algn="ctr"/>
            <a:r>
              <a:rPr lang="en-US" sz="2000" b="1" dirty="0">
                <a:solidFill>
                  <a:schemeClr val="accent6">
                    <a:lumMod val="75000"/>
                  </a:schemeClr>
                </a:solidFill>
              </a:rPr>
              <a:t>TCM</a:t>
            </a:r>
          </a:p>
        </p:txBody>
      </p:sp>
      <p:sp>
        <p:nvSpPr>
          <p:cNvPr id="16" name="Rectangle 15"/>
          <p:cNvSpPr/>
          <p:nvPr/>
        </p:nvSpPr>
        <p:spPr>
          <a:xfrm>
            <a:off x="4875580" y="3350665"/>
            <a:ext cx="220980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
        <p:nvSpPr>
          <p:cNvPr id="17" name="Down Arrow 16"/>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02" tIns="45702" rIns="91402" bIns="45702" rtlCol="0" anchor="ctr"/>
          <a:lstStyle/>
          <a:p>
            <a:pPr algn="ctr"/>
            <a:r>
              <a:rPr lang="en-US" sz="2400" dirty="0"/>
              <a:t>Better</a:t>
            </a:r>
            <a:r>
              <a:rPr lang="en-US" sz="2400" b="1" dirty="0"/>
              <a:t> system throughput</a:t>
            </a:r>
          </a:p>
        </p:txBody>
      </p:sp>
      <p:sp>
        <p:nvSpPr>
          <p:cNvPr id="18" name="Down Arrow 17"/>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02" tIns="45702" rIns="91402" bIns="45702" rtlCol="0" anchor="ctr"/>
          <a:lstStyle/>
          <a:p>
            <a:pPr algn="ctr"/>
            <a:r>
              <a:rPr lang="en-US" sz="2400" dirty="0"/>
              <a:t>Better</a:t>
            </a:r>
            <a:r>
              <a:rPr lang="en-US" sz="2400" b="1" dirty="0"/>
              <a:t> fairness</a:t>
            </a:r>
          </a:p>
        </p:txBody>
      </p:sp>
      <p:sp>
        <p:nvSpPr>
          <p:cNvPr id="19" name="TextBox 18"/>
          <p:cNvSpPr txBox="1"/>
          <p:nvPr/>
        </p:nvSpPr>
        <p:spPr>
          <a:xfrm>
            <a:off x="2750520" y="1911100"/>
            <a:ext cx="990600" cy="400110"/>
          </a:xfrm>
          <a:prstGeom prst="rect">
            <a:avLst/>
          </a:prstGeom>
          <a:noFill/>
        </p:spPr>
        <p:txBody>
          <a:bodyPr wrap="square" lIns="91402" tIns="45702" rIns="91402" bIns="45702" rtlCol="0">
            <a:spAutoFit/>
          </a:bodyPr>
          <a:lstStyle/>
          <a:p>
            <a:pPr algn="ctr"/>
            <a:r>
              <a:rPr lang="en-US" sz="2000" b="1"/>
              <a:t>FRFCFS</a:t>
            </a:r>
            <a:endParaRPr lang="en-US" sz="2000" b="1" dirty="0"/>
          </a:p>
        </p:txBody>
      </p:sp>
      <p:sp>
        <p:nvSpPr>
          <p:cNvPr id="20" name="Rectangle 19"/>
          <p:cNvSpPr/>
          <p:nvPr/>
        </p:nvSpPr>
        <p:spPr>
          <a:xfrm>
            <a:off x="2826414" y="1905007"/>
            <a:ext cx="1442005" cy="20548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Tree>
    <p:extLst>
      <p:ext uri="{BB962C8B-B14F-4D97-AF65-F5344CB8AC3E}">
        <p14:creationId xmlns:p14="http://schemas.microsoft.com/office/powerpoint/2010/main" val="3627759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animBg="1"/>
      <p:bldP spid="14" grpId="0" animBg="1"/>
      <p:bldP spid="16"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Support</a:t>
            </a:r>
            <a:endParaRPr lang="en-US" dirty="0"/>
          </a:p>
        </p:txBody>
      </p:sp>
      <p:sp>
        <p:nvSpPr>
          <p:cNvPr id="3" name="Content Placeholder 2"/>
          <p:cNvSpPr>
            <a:spLocks noGrp="1"/>
          </p:cNvSpPr>
          <p:nvPr>
            <p:ph idx="1"/>
          </p:nvPr>
        </p:nvSpPr>
        <p:spPr>
          <a:xfrm>
            <a:off x="457200" y="1295400"/>
            <a:ext cx="8382000" cy="5029200"/>
          </a:xfrm>
        </p:spPr>
        <p:txBody>
          <a:bodyPr/>
          <a:lstStyle/>
          <a:p>
            <a:r>
              <a:rPr lang="en-US" b="1" i="1" dirty="0" err="1" smtClean="0">
                <a:solidFill>
                  <a:srgbClr val="FF0000"/>
                </a:solidFill>
              </a:rPr>
              <a:t>ClusterThreshold</a:t>
            </a:r>
            <a:r>
              <a:rPr lang="en-US" dirty="0" smtClean="0"/>
              <a:t> is a tunable knob</a:t>
            </a:r>
          </a:p>
          <a:p>
            <a:pPr lvl="1"/>
            <a:r>
              <a:rPr lang="en-US" dirty="0" smtClean="0"/>
              <a:t>OS can trade off between fairness and throughput</a:t>
            </a:r>
          </a:p>
          <a:p>
            <a:endParaRPr lang="en-US" dirty="0" smtClean="0"/>
          </a:p>
          <a:p>
            <a:r>
              <a:rPr lang="en-US" dirty="0" smtClean="0"/>
              <a:t>Enforcing thread weights</a:t>
            </a:r>
          </a:p>
          <a:p>
            <a:pPr lvl="1"/>
            <a:r>
              <a:rPr lang="en-US" dirty="0" smtClean="0"/>
              <a:t>OS assigns weights to threads</a:t>
            </a:r>
          </a:p>
          <a:p>
            <a:pPr lvl="1"/>
            <a:r>
              <a:rPr lang="en-US" smtClean="0"/>
              <a:t>TCM enforces thread weights within each cluster</a:t>
            </a:r>
            <a:endParaRPr lang="en-US" dirty="0" smtClean="0"/>
          </a:p>
          <a:p>
            <a:pPr lvl="2"/>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pPr/>
              <a:t>31</a:t>
            </a:fld>
            <a:endParaRPr lang="en-US" dirty="0"/>
          </a:p>
        </p:txBody>
      </p:sp>
    </p:spTree>
    <p:extLst>
      <p:ext uri="{BB962C8B-B14F-4D97-AF65-F5344CB8AC3E}">
        <p14:creationId xmlns:p14="http://schemas.microsoft.com/office/powerpoint/2010/main" val="1810955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pPr/>
              <a:t>32</a:t>
            </a:fld>
            <a:endParaRPr lang="en-US" dirty="0"/>
          </a:p>
        </p:txBody>
      </p:sp>
      <p:sp>
        <p:nvSpPr>
          <p:cNvPr id="5" name="Content Placeholder 4"/>
          <p:cNvSpPr>
            <a:spLocks noGrp="1"/>
          </p:cNvSpPr>
          <p:nvPr>
            <p:ph idx="1"/>
          </p:nvPr>
        </p:nvSpPr>
        <p:spPr>
          <a:xfrm>
            <a:off x="397775" y="1219200"/>
            <a:ext cx="8382000" cy="4953000"/>
          </a:xfrm>
        </p:spPr>
        <p:txBody>
          <a:bodyPr>
            <a:noAutofit/>
          </a:bodyPr>
          <a:lstStyle/>
          <a:p>
            <a:r>
              <a:rPr lang="en-US" sz="2800" dirty="0"/>
              <a:t>No previous memory scheduling algorithm provides both high </a:t>
            </a:r>
            <a:r>
              <a:rPr lang="en-US" sz="2800" b="1" i="1" dirty="0"/>
              <a:t>system throughput </a:t>
            </a:r>
            <a:r>
              <a:rPr lang="en-US" sz="2800" dirty="0"/>
              <a:t>and </a:t>
            </a:r>
            <a:r>
              <a:rPr lang="en-US" sz="2800" b="1" i="1" dirty="0"/>
              <a:t>fairness</a:t>
            </a:r>
            <a:endParaRPr lang="en-US" sz="2800" dirty="0"/>
          </a:p>
          <a:p>
            <a:pPr lvl="1"/>
            <a:r>
              <a:rPr lang="en-US" b="1" dirty="0" smtClean="0">
                <a:solidFill>
                  <a:srgbClr val="FF0000"/>
                </a:solidFill>
              </a:rPr>
              <a:t>Problem:</a:t>
            </a:r>
            <a:r>
              <a:rPr lang="en-US" dirty="0" smtClean="0"/>
              <a:t> They use a single policy for all threads</a:t>
            </a:r>
          </a:p>
          <a:p>
            <a:pPr lvl="1"/>
            <a:endParaRPr lang="en-US" sz="2000" b="1" dirty="0">
              <a:solidFill>
                <a:srgbClr val="FF0000"/>
              </a:solidFill>
            </a:endParaRPr>
          </a:p>
          <a:p>
            <a:r>
              <a:rPr lang="en-US" sz="2800" dirty="0"/>
              <a:t>TCM groups threads into two </a:t>
            </a:r>
            <a:r>
              <a:rPr lang="en-US" sz="2800" b="1" i="1" dirty="0"/>
              <a:t>clusters</a:t>
            </a:r>
          </a:p>
          <a:p>
            <a:pPr marL="914165" lvl="1" indent="-457082">
              <a:buFont typeface="+mj-lt"/>
              <a:buAutoNum type="arabicPeriod"/>
            </a:pPr>
            <a:r>
              <a:rPr lang="en-US" sz="2600" dirty="0">
                <a:sym typeface="Wingdings" pitchFamily="2" charset="2"/>
              </a:rPr>
              <a:t>Prioritize </a:t>
            </a:r>
            <a:r>
              <a:rPr lang="en-US" sz="2600" b="1" i="1" dirty="0">
                <a:solidFill>
                  <a:schemeClr val="accent1"/>
                </a:solidFill>
                <a:sym typeface="Wingdings" pitchFamily="2" charset="2"/>
              </a:rPr>
              <a:t>non-intensive</a:t>
            </a:r>
            <a:r>
              <a:rPr lang="en-US" sz="2600" dirty="0">
                <a:sym typeface="Wingdings" pitchFamily="2" charset="2"/>
              </a:rPr>
              <a:t> cluster  throughput</a:t>
            </a:r>
          </a:p>
          <a:p>
            <a:pPr marL="914165" lvl="1" indent="-457082">
              <a:buFont typeface="+mj-lt"/>
              <a:buAutoNum type="arabicPeriod"/>
            </a:pPr>
            <a:r>
              <a:rPr lang="en-US" sz="2600" dirty="0">
                <a:sym typeface="Wingdings" pitchFamily="2" charset="2"/>
              </a:rPr>
              <a:t>Shuffle priorities in </a:t>
            </a:r>
            <a:r>
              <a:rPr lang="en-US" sz="2600" b="1" i="1" dirty="0">
                <a:solidFill>
                  <a:schemeClr val="accent2"/>
                </a:solidFill>
                <a:sym typeface="Wingdings" pitchFamily="2" charset="2"/>
              </a:rPr>
              <a:t>intensive</a:t>
            </a:r>
            <a:r>
              <a:rPr lang="en-US" sz="2600" dirty="0">
                <a:sym typeface="Wingdings" pitchFamily="2" charset="2"/>
              </a:rPr>
              <a:t> cluster  fairness</a:t>
            </a:r>
          </a:p>
          <a:p>
            <a:pPr marL="914165" lvl="1" indent="-457082">
              <a:buFont typeface="+mj-lt"/>
              <a:buAutoNum type="arabicPeriod"/>
            </a:pPr>
            <a:r>
              <a:rPr lang="en-US" sz="2600" dirty="0">
                <a:sym typeface="Wingdings" pitchFamily="2" charset="2"/>
              </a:rPr>
              <a:t>Shuffling should favor </a:t>
            </a:r>
            <a:r>
              <a:rPr lang="en-US" sz="2600" b="1" i="1" dirty="0">
                <a:solidFill>
                  <a:srgbClr val="006600"/>
                </a:solidFill>
                <a:sym typeface="Wingdings" pitchFamily="2" charset="2"/>
              </a:rPr>
              <a:t>nice</a:t>
            </a:r>
            <a:r>
              <a:rPr lang="en-US" sz="2600" dirty="0">
                <a:sym typeface="Wingdings" pitchFamily="2" charset="2"/>
              </a:rPr>
              <a:t> threads  fairness</a:t>
            </a:r>
          </a:p>
          <a:p>
            <a:pPr lvl="1"/>
            <a:endParaRPr lang="en-US" dirty="0" smtClean="0"/>
          </a:p>
          <a:p>
            <a:r>
              <a:rPr lang="en-US" sz="2800" i="1" dirty="0">
                <a:solidFill>
                  <a:srgbClr val="FF0000"/>
                </a:solidFill>
              </a:rPr>
              <a:t>TCM </a:t>
            </a:r>
            <a:r>
              <a:rPr lang="en-US" sz="2800" i="1">
                <a:solidFill>
                  <a:srgbClr val="FF0000"/>
                </a:solidFill>
              </a:rPr>
              <a:t>provides the best </a:t>
            </a:r>
            <a:r>
              <a:rPr lang="en-US" sz="2800" i="1" dirty="0">
                <a:solidFill>
                  <a:srgbClr val="FF0000"/>
                </a:solidFill>
              </a:rPr>
              <a:t>system throughput and fairness</a:t>
            </a:r>
          </a:p>
          <a:p>
            <a:endParaRPr lang="en-US" sz="3000" dirty="0"/>
          </a:p>
        </p:txBody>
      </p:sp>
    </p:spTree>
    <p:extLst>
      <p:ext uri="{BB962C8B-B14F-4D97-AF65-F5344CB8AC3E}">
        <p14:creationId xmlns:p14="http://schemas.microsoft.com/office/powerpoint/2010/main" val="2025158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Pros and Cons</a:t>
            </a:r>
            <a:endParaRPr lang="en-US" dirty="0"/>
          </a:p>
        </p:txBody>
      </p:sp>
      <p:sp>
        <p:nvSpPr>
          <p:cNvPr id="3" name="Content Placeholder 2"/>
          <p:cNvSpPr>
            <a:spLocks noGrp="1"/>
          </p:cNvSpPr>
          <p:nvPr>
            <p:ph idx="1"/>
          </p:nvPr>
        </p:nvSpPr>
        <p:spPr/>
        <p:txBody>
          <a:bodyPr/>
          <a:lstStyle/>
          <a:p>
            <a:r>
              <a:rPr lang="en-US" dirty="0" smtClean="0"/>
              <a:t>Upsides:</a:t>
            </a:r>
          </a:p>
          <a:p>
            <a:pPr lvl="1"/>
            <a:r>
              <a:rPr lang="en-US" dirty="0" smtClean="0"/>
              <a:t>Provides both high fairness and high performance</a:t>
            </a:r>
          </a:p>
          <a:p>
            <a:pPr lvl="1"/>
            <a:endParaRPr lang="en-US" dirty="0"/>
          </a:p>
          <a:p>
            <a:r>
              <a:rPr lang="en-US" dirty="0" smtClean="0"/>
              <a:t>Downsides:</a:t>
            </a:r>
          </a:p>
          <a:p>
            <a:pPr lvl="1"/>
            <a:r>
              <a:rPr lang="en-US" dirty="0" smtClean="0"/>
              <a:t>Scalability to large buffer sizes?</a:t>
            </a:r>
          </a:p>
          <a:p>
            <a:pPr lvl="1"/>
            <a:r>
              <a:rPr lang="en-US" dirty="0" smtClean="0"/>
              <a:t>Effectiveness in a heterogeneous system?</a:t>
            </a:r>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33</a:t>
            </a:fld>
            <a:endParaRPr lang="en-US"/>
          </a:p>
        </p:txBody>
      </p:sp>
    </p:spTree>
    <p:extLst>
      <p:ext uri="{BB962C8B-B14F-4D97-AF65-F5344CB8AC3E}">
        <p14:creationId xmlns:p14="http://schemas.microsoft.com/office/powerpoint/2010/main" val="35403380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14592"/>
            <a:ext cx="8428037" cy="822325"/>
          </a:xfrm>
        </p:spPr>
        <p:txBody>
          <a:bodyPr/>
          <a:lstStyle/>
          <a:p>
            <a:pPr algn="ctr" eaLnBrk="1" hangingPunct="1"/>
            <a:r>
              <a:rPr lang="en-US" sz="4000" dirty="0">
                <a:latin typeface="Garamond" charset="0"/>
              </a:rPr>
              <a:t>Staged Memory Scheduling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212994" y="4293097"/>
            <a:ext cx="8697718" cy="1466506"/>
          </a:xfrm>
          <a:prstGeom prst="rect">
            <a:avLst/>
          </a:prstGeom>
          <a:noFill/>
        </p:spPr>
        <p:txBody>
          <a:bodyPr wrap="none" lIns="91416" tIns="45709" rIns="91416" bIns="45709" rtlCol="0">
            <a:spAutoFit/>
          </a:bodyPr>
          <a:lstStyle/>
          <a:p>
            <a:pPr algn="ctr"/>
            <a:r>
              <a:rPr lang="en-US" sz="1600" dirty="0" err="1">
                <a:solidFill>
                  <a:srgbClr val="000000"/>
                </a:solidFill>
                <a:latin typeface="Tahoma"/>
              </a:rPr>
              <a:t>Rachata</a:t>
            </a:r>
            <a:r>
              <a:rPr lang="en-US" sz="1600" dirty="0">
                <a:solidFill>
                  <a:srgbClr val="000000"/>
                </a:solidFill>
                <a:latin typeface="Tahoma"/>
              </a:rPr>
              <a:t> </a:t>
            </a:r>
            <a:r>
              <a:rPr lang="en-US" sz="1600" dirty="0" err="1">
                <a:solidFill>
                  <a:srgbClr val="000000"/>
                </a:solidFill>
                <a:latin typeface="Tahoma"/>
              </a:rPr>
              <a:t>Ausavarungnirun</a:t>
            </a:r>
            <a:r>
              <a:rPr lang="en-US" sz="1600" dirty="0">
                <a:solidFill>
                  <a:srgbClr val="000000"/>
                </a:solidFill>
                <a:latin typeface="Tahoma"/>
              </a:rPr>
              <a:t>, Kevin Chang, Lavanya Subramanian, Gabriel </a:t>
            </a:r>
            <a:r>
              <a:rPr lang="en-US" sz="1600" dirty="0" err="1">
                <a:solidFill>
                  <a:srgbClr val="000000"/>
                </a:solidFill>
                <a:latin typeface="Tahoma"/>
              </a:rPr>
              <a:t>Loh</a:t>
            </a:r>
            <a:r>
              <a:rPr lang="en-US" sz="1600" dirty="0">
                <a:solidFill>
                  <a:srgbClr val="000000"/>
                </a:solidFill>
                <a:latin typeface="Tahoma"/>
              </a:rPr>
              <a:t>, and </a:t>
            </a:r>
            <a:r>
              <a:rPr lang="en-US" sz="1600" u="sng" dirty="0">
                <a:solidFill>
                  <a:srgbClr val="000000"/>
                </a:solidFill>
                <a:latin typeface="Tahoma"/>
              </a:rPr>
              <a:t>Onur Mutlu</a:t>
            </a:r>
            <a:r>
              <a:rPr lang="en-US" sz="1600" dirty="0">
                <a:solidFill>
                  <a:srgbClr val="000000"/>
                </a:solidFill>
                <a:latin typeface="Tahoma"/>
              </a:rPr>
              <a:t>,</a:t>
            </a:r>
            <a:br>
              <a:rPr lang="en-US" sz="1600" dirty="0">
                <a:solidFill>
                  <a:srgbClr val="000000"/>
                </a:solidFill>
                <a:latin typeface="Tahoma"/>
              </a:rPr>
            </a:br>
            <a:r>
              <a:rPr lang="en-US" b="1" dirty="0">
                <a:solidFill>
                  <a:srgbClr val="000000"/>
                </a:solidFill>
                <a:latin typeface="Tahoma"/>
                <a:hlinkClick r:id="rId3"/>
              </a:rPr>
              <a:t>"Staged Memory Scheduling: Achieving High Performance </a:t>
            </a:r>
            <a:endParaRPr lang="en-US" b="1" dirty="0" smtClean="0">
              <a:solidFill>
                <a:srgbClr val="000000"/>
              </a:solidFill>
              <a:latin typeface="Tahoma"/>
              <a:hlinkClick r:id="rId3"/>
            </a:endParaRPr>
          </a:p>
          <a:p>
            <a:pPr algn="ctr"/>
            <a:r>
              <a:rPr lang="en-US" b="1" dirty="0" smtClean="0">
                <a:solidFill>
                  <a:srgbClr val="000000"/>
                </a:solidFill>
                <a:latin typeface="Tahoma"/>
                <a:hlinkClick r:id="rId3"/>
              </a:rPr>
              <a:t>and </a:t>
            </a:r>
            <a:r>
              <a:rPr lang="en-US" b="1" dirty="0">
                <a:solidFill>
                  <a:srgbClr val="000000"/>
                </a:solidFill>
                <a:latin typeface="Tahoma"/>
                <a:hlinkClick r:id="rId3"/>
              </a:rPr>
              <a:t>Scalability in Heterogeneous </a:t>
            </a:r>
            <a:r>
              <a:rPr lang="en-US" b="1" dirty="0" smtClean="0">
                <a:solidFill>
                  <a:srgbClr val="000000"/>
                </a:solidFill>
                <a:latin typeface="Tahoma"/>
                <a:hlinkClick r:id="rId3"/>
              </a:rPr>
              <a:t>Systems</a:t>
            </a:r>
            <a:r>
              <a:rPr lang="en-US" b="1" dirty="0" smtClean="0">
                <a:solidFill>
                  <a:srgbClr val="000000"/>
                </a:solidFill>
                <a:latin typeface="Tahoma"/>
                <a:hlinkClick r:id="rId4"/>
              </a:rPr>
              <a:t>”</a:t>
            </a:r>
            <a:r>
              <a:rPr lang="en-US" dirty="0">
                <a:solidFill>
                  <a:srgbClr val="000000"/>
                </a:solidFill>
                <a:latin typeface="Tahoma"/>
              </a:rPr>
              <a:t/>
            </a:r>
            <a:br>
              <a:rPr lang="en-US" dirty="0">
                <a:solidFill>
                  <a:srgbClr val="000000"/>
                </a:solidFill>
                <a:latin typeface="Tahoma"/>
              </a:rPr>
            </a:br>
            <a:r>
              <a:rPr lang="en-US" i="1" dirty="0" smtClean="0">
                <a:solidFill>
                  <a:srgbClr val="000000"/>
                </a:solidFill>
                <a:latin typeface="Tahoma"/>
                <a:hlinkClick r:id="rId4"/>
              </a:rPr>
              <a:t>39th </a:t>
            </a:r>
            <a:r>
              <a:rPr lang="en-US" i="1" dirty="0">
                <a:solidFill>
                  <a:srgbClr val="000000"/>
                </a:solidFill>
                <a:latin typeface="Tahoma"/>
                <a:hlinkClick r:id="rId4"/>
              </a:rPr>
              <a:t>International Symposium on Computer Architecture</a:t>
            </a:r>
            <a:r>
              <a:rPr lang="en-US" i="1" dirty="0">
                <a:solidFill>
                  <a:srgbClr val="000000"/>
                </a:solidFill>
                <a:latin typeface="Tahoma"/>
              </a:rPr>
              <a:t> (</a:t>
            </a:r>
            <a:r>
              <a:rPr lang="en-US" b="1" i="1" dirty="0">
                <a:solidFill>
                  <a:srgbClr val="000000"/>
                </a:solidFill>
                <a:latin typeface="Tahoma"/>
              </a:rPr>
              <a:t>ISCA</a:t>
            </a:r>
            <a:r>
              <a:rPr lang="en-US" i="1" dirty="0">
                <a:solidFill>
                  <a:srgbClr val="000000"/>
                </a:solidFill>
                <a:latin typeface="Tahoma"/>
              </a:rPr>
              <a:t>)</a:t>
            </a:r>
            <a:r>
              <a:rPr lang="en-US" dirty="0">
                <a:solidFill>
                  <a:srgbClr val="000000"/>
                </a:solidFill>
                <a:latin typeface="Tahoma"/>
              </a:rPr>
              <a:t>, </a:t>
            </a:r>
            <a:endParaRPr lang="en-US" dirty="0" smtClean="0">
              <a:solidFill>
                <a:srgbClr val="000000"/>
              </a:solidFill>
              <a:latin typeface="Tahoma"/>
            </a:endParaRPr>
          </a:p>
          <a:p>
            <a:pPr algn="ctr"/>
            <a:r>
              <a:rPr lang="en-US" dirty="0" smtClean="0">
                <a:solidFill>
                  <a:srgbClr val="000000"/>
                </a:solidFill>
                <a:latin typeface="Tahoma"/>
              </a:rPr>
              <a:t>Portland</a:t>
            </a:r>
            <a:r>
              <a:rPr lang="en-US" dirty="0">
                <a:solidFill>
                  <a:srgbClr val="000000"/>
                </a:solidFill>
                <a:latin typeface="Tahoma"/>
              </a:rPr>
              <a:t>, OR, June 2012. </a:t>
            </a:r>
          </a:p>
        </p:txBody>
      </p:sp>
      <p:sp>
        <p:nvSpPr>
          <p:cNvPr id="5" name="TextBox 4"/>
          <p:cNvSpPr txBox="1"/>
          <p:nvPr/>
        </p:nvSpPr>
        <p:spPr>
          <a:xfrm>
            <a:off x="6516220" y="6381328"/>
            <a:ext cx="2267565" cy="373659"/>
          </a:xfrm>
          <a:prstGeom prst="rect">
            <a:avLst/>
          </a:prstGeom>
          <a:noFill/>
        </p:spPr>
        <p:txBody>
          <a:bodyPr wrap="none" lIns="91416" tIns="45709" rIns="91416" bIns="45709" rtlCol="0">
            <a:spAutoFit/>
          </a:bodyPr>
          <a:lstStyle/>
          <a:p>
            <a:r>
              <a:rPr lang="en-US" dirty="0" smtClean="0">
                <a:solidFill>
                  <a:srgbClr val="000000"/>
                </a:solidFill>
                <a:latin typeface="Tahoma"/>
                <a:hlinkClick r:id="rId5" action="ppaction://hlinkpres?slideindex=1&amp;slidetitle="/>
              </a:rPr>
              <a:t>SMS ISCA 2012 Talk</a:t>
            </a:r>
            <a:endParaRPr lang="en-US" dirty="0">
              <a:solidFill>
                <a:srgbClr val="000000"/>
              </a:solidFill>
              <a:latin typeface="Tahoma"/>
            </a:endParaRPr>
          </a:p>
        </p:txBody>
      </p:sp>
    </p:spTree>
    <p:extLst>
      <p:ext uri="{BB962C8B-B14F-4D97-AF65-F5344CB8AC3E}">
        <p14:creationId xmlns:p14="http://schemas.microsoft.com/office/powerpoint/2010/main" val="7759524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SMS: Executive Summary</a:t>
            </a:r>
            <a:endParaRPr lang="en-US" dirty="0"/>
          </a:p>
        </p:txBody>
      </p:sp>
      <p:sp>
        <p:nvSpPr>
          <p:cNvPr id="3" name="Content Placeholder 2"/>
          <p:cNvSpPr>
            <a:spLocks noGrp="1"/>
          </p:cNvSpPr>
          <p:nvPr>
            <p:ph idx="1"/>
          </p:nvPr>
        </p:nvSpPr>
        <p:spPr/>
        <p:txBody>
          <a:bodyPr/>
          <a:lstStyle/>
          <a:p>
            <a:r>
              <a:rPr lang="en-US" b="1" dirty="0" smtClean="0"/>
              <a:t>Observation: </a:t>
            </a:r>
            <a:r>
              <a:rPr lang="en-US" sz="2200" dirty="0"/>
              <a:t>Heterogeneous CPU-GPU systems require memory schedulers with </a:t>
            </a:r>
            <a:r>
              <a:rPr lang="en-US" sz="2200" dirty="0">
                <a:solidFill>
                  <a:srgbClr val="FF0000"/>
                </a:solidFill>
              </a:rPr>
              <a:t>large request buffers</a:t>
            </a:r>
          </a:p>
          <a:p>
            <a:endParaRPr lang="en-US" sz="800" dirty="0"/>
          </a:p>
          <a:p>
            <a:r>
              <a:rPr lang="en-US" b="1" dirty="0" smtClean="0"/>
              <a:t>Problem: </a:t>
            </a:r>
            <a:r>
              <a:rPr lang="en-US" sz="2200" dirty="0"/>
              <a:t>Existing monolithic application-aware memory scheduler designs are </a:t>
            </a:r>
            <a:r>
              <a:rPr lang="en-US" sz="2200" dirty="0">
                <a:solidFill>
                  <a:srgbClr val="FF0000"/>
                </a:solidFill>
              </a:rPr>
              <a:t>hard to scale</a:t>
            </a:r>
            <a:r>
              <a:rPr lang="en-US" sz="2200" dirty="0"/>
              <a:t> to large request buffer sizes</a:t>
            </a:r>
          </a:p>
          <a:p>
            <a:endParaRPr lang="en-US" sz="800" dirty="0"/>
          </a:p>
          <a:p>
            <a:r>
              <a:rPr lang="en-US" b="1" dirty="0" smtClean="0"/>
              <a:t>Solution: </a:t>
            </a:r>
            <a:r>
              <a:rPr lang="en-US" sz="2200" dirty="0"/>
              <a:t>Staged Memory Scheduling (SMS) </a:t>
            </a:r>
          </a:p>
          <a:p>
            <a:pPr lvl="1">
              <a:buNone/>
            </a:pPr>
            <a:r>
              <a:rPr lang="en-US" dirty="0" smtClean="0">
                <a:solidFill>
                  <a:srgbClr val="0000FF"/>
                </a:solidFill>
              </a:rPr>
              <a:t>decomposes the memory controller into three simple stages</a:t>
            </a:r>
            <a:r>
              <a:rPr lang="en-US" dirty="0" smtClean="0"/>
              <a:t>:</a:t>
            </a:r>
          </a:p>
          <a:p>
            <a:pPr lvl="1">
              <a:buNone/>
            </a:pPr>
            <a:r>
              <a:rPr lang="en-US" dirty="0" smtClean="0"/>
              <a:t>1) Batch formation: maintains row buffer locality</a:t>
            </a:r>
          </a:p>
          <a:p>
            <a:pPr lvl="1">
              <a:buNone/>
            </a:pPr>
            <a:r>
              <a:rPr lang="en-US" dirty="0" smtClean="0"/>
              <a:t>2) Batch scheduler: reduces interference between applications</a:t>
            </a:r>
          </a:p>
          <a:p>
            <a:pPr lvl="1">
              <a:buNone/>
            </a:pPr>
            <a:r>
              <a:rPr lang="en-US" dirty="0" smtClean="0"/>
              <a:t>3) DRAM command scheduler: issues requests to DRAM</a:t>
            </a:r>
          </a:p>
          <a:p>
            <a:endParaRPr lang="en-US" sz="800" dirty="0"/>
          </a:p>
          <a:p>
            <a:r>
              <a:rPr lang="en-US" dirty="0" smtClean="0"/>
              <a:t>Compared to state-of-the-art memory schedulers:</a:t>
            </a:r>
          </a:p>
          <a:p>
            <a:pPr lvl="1"/>
            <a:r>
              <a:rPr lang="en-US" dirty="0" smtClean="0">
                <a:solidFill>
                  <a:srgbClr val="0000FF"/>
                </a:solidFill>
              </a:rPr>
              <a:t>SMS is significantly simpler and more scalable</a:t>
            </a:r>
          </a:p>
          <a:p>
            <a:pPr lvl="1"/>
            <a:r>
              <a:rPr lang="en-US" dirty="0" smtClean="0">
                <a:solidFill>
                  <a:srgbClr val="0000FF"/>
                </a:solidFill>
              </a:rPr>
              <a:t>SMS provides higher performance and fairness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35</a:t>
            </a:fld>
            <a:endParaRPr lang="en-US" altLang="en-US">
              <a:solidFill>
                <a:srgbClr val="000000"/>
              </a:solidFill>
            </a:endParaRPr>
          </a:p>
        </p:txBody>
      </p:sp>
    </p:spTree>
    <p:extLst>
      <p:ext uri="{BB962C8B-B14F-4D97-AF65-F5344CB8AC3E}">
        <p14:creationId xmlns:p14="http://schemas.microsoft.com/office/powerpoint/2010/main" val="5756087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Rectangle 241"/>
          <p:cNvSpPr/>
          <p:nvPr/>
        </p:nvSpPr>
        <p:spPr>
          <a:xfrm>
            <a:off x="755576" y="2996953"/>
            <a:ext cx="7632848" cy="129614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 name="Title 1"/>
          <p:cNvSpPr>
            <a:spLocks noGrp="1"/>
          </p:cNvSpPr>
          <p:nvPr>
            <p:ph type="title"/>
          </p:nvPr>
        </p:nvSpPr>
        <p:spPr/>
        <p:txBody>
          <a:bodyPr/>
          <a:lstStyle/>
          <a:p>
            <a:r>
              <a:rPr lang="en-US" dirty="0" smtClean="0"/>
              <a:t>SMS: Staged Memory Scheduling</a:t>
            </a:r>
            <a:endParaRPr lang="en-US" dirty="0"/>
          </a:p>
        </p:txBody>
      </p:sp>
      <p:sp>
        <p:nvSpPr>
          <p:cNvPr id="4" name="Slide Number Placeholder 3"/>
          <p:cNvSpPr>
            <a:spLocks noGrp="1"/>
          </p:cNvSpPr>
          <p:nvPr>
            <p:ph type="sldNum" sz="quarter" idx="11"/>
          </p:nvPr>
        </p:nvSpPr>
        <p:spPr>
          <a:xfrm>
            <a:off x="6553200" y="6212160"/>
            <a:ext cx="2133600" cy="457200"/>
          </a:xfrm>
        </p:spPr>
        <p:txBody>
          <a:bodyPr/>
          <a:lstStyle/>
          <a:p>
            <a:fld id="{323594FA-E141-4234-AE05-360401972BE7}" type="slidenum">
              <a:rPr lang="en-US" altLang="en-US" smtClean="0">
                <a:solidFill>
                  <a:srgbClr val="000000"/>
                </a:solidFill>
              </a:rPr>
              <a:pPr/>
              <a:t>36</a:t>
            </a:fld>
            <a:endParaRPr lang="en-US" altLang="en-US">
              <a:solidFill>
                <a:srgbClr val="000000"/>
              </a:solidFill>
            </a:endParaRPr>
          </a:p>
        </p:txBody>
      </p:sp>
      <p:sp>
        <p:nvSpPr>
          <p:cNvPr id="119" name="TextBox 118"/>
          <p:cNvSpPr txBox="1"/>
          <p:nvPr/>
        </p:nvSpPr>
        <p:spPr>
          <a:xfrm>
            <a:off x="745700" y="4273937"/>
            <a:ext cx="7642729" cy="1384995"/>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endParaRPr lang="en-US" sz="2800" dirty="0">
              <a:solidFill>
                <a:srgbClr val="000000"/>
              </a:solidFill>
              <a:latin typeface="Tahoma"/>
            </a:endParaRPr>
          </a:p>
          <a:p>
            <a:pPr algn="ctr" defTabSz="914165"/>
            <a:r>
              <a:rPr lang="en-US" sz="2800" dirty="0">
                <a:solidFill>
                  <a:srgbClr val="000000"/>
                </a:solidFill>
                <a:latin typeface="Tahoma"/>
              </a:rPr>
              <a:t>Memory Scheduler</a:t>
            </a:r>
          </a:p>
          <a:p>
            <a:pPr algn="ctr" defTabSz="914165"/>
            <a:endParaRPr lang="en-US" sz="2800" dirty="0">
              <a:solidFill>
                <a:srgbClr val="000000"/>
              </a:solidFill>
              <a:latin typeface="Tahoma"/>
            </a:endParaRPr>
          </a:p>
        </p:txBody>
      </p:sp>
      <p:sp>
        <p:nvSpPr>
          <p:cNvPr id="120" name="TextBox 119"/>
          <p:cNvSpPr txBox="1"/>
          <p:nvPr/>
        </p:nvSpPr>
        <p:spPr>
          <a:xfrm>
            <a:off x="138354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1</a:t>
            </a:r>
          </a:p>
        </p:txBody>
      </p:sp>
      <p:sp>
        <p:nvSpPr>
          <p:cNvPr id="121" name="TextBox 120"/>
          <p:cNvSpPr txBox="1"/>
          <p:nvPr/>
        </p:nvSpPr>
        <p:spPr>
          <a:xfrm>
            <a:off x="2865002"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2</a:t>
            </a:r>
          </a:p>
        </p:txBody>
      </p:sp>
      <p:sp>
        <p:nvSpPr>
          <p:cNvPr id="122" name="TextBox 121"/>
          <p:cNvSpPr txBox="1"/>
          <p:nvPr/>
        </p:nvSpPr>
        <p:spPr>
          <a:xfrm>
            <a:off x="4346465"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3</a:t>
            </a:r>
          </a:p>
        </p:txBody>
      </p:sp>
      <p:sp>
        <p:nvSpPr>
          <p:cNvPr id="123" name="TextBox 122"/>
          <p:cNvSpPr txBox="1"/>
          <p:nvPr/>
        </p:nvSpPr>
        <p:spPr>
          <a:xfrm>
            <a:off x="576059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4</a:t>
            </a:r>
          </a:p>
        </p:txBody>
      </p:sp>
      <p:sp>
        <p:nvSpPr>
          <p:cNvPr id="124" name="Down Arrow 123"/>
          <p:cNvSpPr/>
          <p:nvPr/>
        </p:nvSpPr>
        <p:spPr>
          <a:xfrm>
            <a:off x="1748249"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5" name="Down Arrow 124"/>
          <p:cNvSpPr/>
          <p:nvPr/>
        </p:nvSpPr>
        <p:spPr>
          <a:xfrm>
            <a:off x="326041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6" name="Down Arrow 125"/>
          <p:cNvSpPr/>
          <p:nvPr/>
        </p:nvSpPr>
        <p:spPr>
          <a:xfrm>
            <a:off x="470057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7" name="Down Arrow 126"/>
          <p:cNvSpPr/>
          <p:nvPr/>
        </p:nvSpPr>
        <p:spPr>
          <a:xfrm>
            <a:off x="614073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8" name="Down Arrow 127"/>
          <p:cNvSpPr/>
          <p:nvPr/>
        </p:nvSpPr>
        <p:spPr>
          <a:xfrm>
            <a:off x="3719947" y="5517232"/>
            <a:ext cx="128965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9" name="TextBox 128"/>
          <p:cNvSpPr txBox="1"/>
          <p:nvPr/>
        </p:nvSpPr>
        <p:spPr>
          <a:xfrm>
            <a:off x="2627784" y="5867980"/>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165" name="TextBox 164"/>
          <p:cNvSpPr txBox="1"/>
          <p:nvPr/>
        </p:nvSpPr>
        <p:spPr>
          <a:xfrm>
            <a:off x="7216189"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GPU</a:t>
            </a:r>
          </a:p>
        </p:txBody>
      </p:sp>
      <p:sp>
        <p:nvSpPr>
          <p:cNvPr id="166" name="Down Arrow 165"/>
          <p:cNvSpPr/>
          <p:nvPr/>
        </p:nvSpPr>
        <p:spPr>
          <a:xfrm>
            <a:off x="7504220"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grpSp>
        <p:nvGrpSpPr>
          <p:cNvPr id="3" name="Group 2"/>
          <p:cNvGrpSpPr/>
          <p:nvPr/>
        </p:nvGrpSpPr>
        <p:grpSpPr>
          <a:xfrm>
            <a:off x="755576" y="1916832"/>
            <a:ext cx="7632848" cy="2376264"/>
            <a:chOff x="755576" y="1916832"/>
            <a:chExt cx="7632848" cy="2376264"/>
          </a:xfrm>
        </p:grpSpPr>
        <p:sp>
          <p:nvSpPr>
            <p:cNvPr id="118" name="Rectangle 117"/>
            <p:cNvSpPr/>
            <p:nvPr/>
          </p:nvSpPr>
          <p:spPr>
            <a:xfrm>
              <a:off x="755576" y="1916832"/>
              <a:ext cx="7632848" cy="237626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0" name="Rectangle 129"/>
            <p:cNvSpPr/>
            <p:nvPr/>
          </p:nvSpPr>
          <p:spPr>
            <a:xfrm>
              <a:off x="82758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1" name="Rectangle 130"/>
            <p:cNvSpPr/>
            <p:nvPr/>
          </p:nvSpPr>
          <p:spPr>
            <a:xfrm>
              <a:off x="82758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2" name="Rectangle 131"/>
            <p:cNvSpPr/>
            <p:nvPr/>
          </p:nvSpPr>
          <p:spPr>
            <a:xfrm>
              <a:off x="82758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3" name="Rectangle 132"/>
            <p:cNvSpPr/>
            <p:nvPr/>
          </p:nvSpPr>
          <p:spPr>
            <a:xfrm>
              <a:off x="176368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4" name="Rectangle 133"/>
            <p:cNvSpPr/>
            <p:nvPr/>
          </p:nvSpPr>
          <p:spPr>
            <a:xfrm>
              <a:off x="176368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5" name="Rectangle 134"/>
            <p:cNvSpPr/>
            <p:nvPr/>
          </p:nvSpPr>
          <p:spPr>
            <a:xfrm>
              <a:off x="176368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6" name="Rectangle 135"/>
            <p:cNvSpPr/>
            <p:nvPr/>
          </p:nvSpPr>
          <p:spPr>
            <a:xfrm>
              <a:off x="269979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7" name="Rectangle 136"/>
            <p:cNvSpPr/>
            <p:nvPr/>
          </p:nvSpPr>
          <p:spPr>
            <a:xfrm>
              <a:off x="269979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8" name="Rectangle 137"/>
            <p:cNvSpPr/>
            <p:nvPr/>
          </p:nvSpPr>
          <p:spPr>
            <a:xfrm>
              <a:off x="269979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9" name="Rectangle 138"/>
            <p:cNvSpPr/>
            <p:nvPr/>
          </p:nvSpPr>
          <p:spPr>
            <a:xfrm>
              <a:off x="3635896"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0" name="Rectangle 139"/>
            <p:cNvSpPr/>
            <p:nvPr/>
          </p:nvSpPr>
          <p:spPr>
            <a:xfrm>
              <a:off x="3635896"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1" name="Rectangle 140"/>
            <p:cNvSpPr/>
            <p:nvPr/>
          </p:nvSpPr>
          <p:spPr>
            <a:xfrm>
              <a:off x="3635896"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2" name="Rectangle 141"/>
            <p:cNvSpPr/>
            <p:nvPr/>
          </p:nvSpPr>
          <p:spPr>
            <a:xfrm>
              <a:off x="4572000"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3" name="Rectangle 142"/>
            <p:cNvSpPr/>
            <p:nvPr/>
          </p:nvSpPr>
          <p:spPr>
            <a:xfrm>
              <a:off x="4572000"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4" name="Rectangle 143"/>
            <p:cNvSpPr/>
            <p:nvPr/>
          </p:nvSpPr>
          <p:spPr>
            <a:xfrm>
              <a:off x="4572000"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5" name="Rectangle 144"/>
            <p:cNvSpPr/>
            <p:nvPr/>
          </p:nvSpPr>
          <p:spPr>
            <a:xfrm>
              <a:off x="550810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6" name="Rectangle 145"/>
            <p:cNvSpPr/>
            <p:nvPr/>
          </p:nvSpPr>
          <p:spPr>
            <a:xfrm>
              <a:off x="550810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7" name="Rectangle 146"/>
            <p:cNvSpPr/>
            <p:nvPr/>
          </p:nvSpPr>
          <p:spPr>
            <a:xfrm>
              <a:off x="550810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8" name="Rectangle 147"/>
            <p:cNvSpPr/>
            <p:nvPr/>
          </p:nvSpPr>
          <p:spPr>
            <a:xfrm>
              <a:off x="644420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9" name="Rectangle 148"/>
            <p:cNvSpPr/>
            <p:nvPr/>
          </p:nvSpPr>
          <p:spPr>
            <a:xfrm>
              <a:off x="644420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0" name="Rectangle 149"/>
            <p:cNvSpPr/>
            <p:nvPr/>
          </p:nvSpPr>
          <p:spPr>
            <a:xfrm>
              <a:off x="644420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1" name="Rectangle 150"/>
            <p:cNvSpPr/>
            <p:nvPr/>
          </p:nvSpPr>
          <p:spPr>
            <a:xfrm>
              <a:off x="738031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2" name="Rectangle 151"/>
            <p:cNvSpPr/>
            <p:nvPr/>
          </p:nvSpPr>
          <p:spPr>
            <a:xfrm>
              <a:off x="738031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3" name="Rectangle 152"/>
            <p:cNvSpPr/>
            <p:nvPr/>
          </p:nvSpPr>
          <p:spPr>
            <a:xfrm>
              <a:off x="738031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6" name="TextBox 155"/>
            <p:cNvSpPr txBox="1"/>
            <p:nvPr/>
          </p:nvSpPr>
          <p:spPr>
            <a:xfrm>
              <a:off x="827584" y="1988840"/>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57" name="TextBox 156"/>
            <p:cNvSpPr txBox="1"/>
            <p:nvPr/>
          </p:nvSpPr>
          <p:spPr>
            <a:xfrm>
              <a:off x="1763688" y="2339588"/>
              <a:ext cx="936104" cy="369332"/>
            </a:xfrm>
            <a:prstGeom prst="rect">
              <a:avLst/>
            </a:prstGeom>
            <a:solidFill>
              <a:srgbClr val="00B0F0"/>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58" name="TextBox 157"/>
            <p:cNvSpPr txBox="1"/>
            <p:nvPr/>
          </p:nvSpPr>
          <p:spPr>
            <a:xfrm>
              <a:off x="827584" y="2699628"/>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59" name="TextBox 158"/>
            <p:cNvSpPr txBox="1"/>
            <p:nvPr/>
          </p:nvSpPr>
          <p:spPr>
            <a:xfrm>
              <a:off x="3635896" y="233958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60" name="TextBox 159"/>
            <p:cNvSpPr txBox="1"/>
            <p:nvPr/>
          </p:nvSpPr>
          <p:spPr>
            <a:xfrm>
              <a:off x="4572000" y="1988840"/>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63" name="TextBox 162"/>
            <p:cNvSpPr txBox="1"/>
            <p:nvPr/>
          </p:nvSpPr>
          <p:spPr>
            <a:xfrm>
              <a:off x="5508104" y="2339588"/>
              <a:ext cx="936104" cy="369332"/>
            </a:xfrm>
            <a:prstGeom prst="rect">
              <a:avLst/>
            </a:prstGeom>
            <a:solidFill>
              <a:srgbClr val="FF5050"/>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64" name="TextBox 163"/>
            <p:cNvSpPr txBox="1"/>
            <p:nvPr/>
          </p:nvSpPr>
          <p:spPr>
            <a:xfrm>
              <a:off x="7380312" y="2339588"/>
              <a:ext cx="936104" cy="369332"/>
            </a:xfrm>
            <a:prstGeom prst="rect">
              <a:avLst/>
            </a:prstGeom>
            <a:solidFill>
              <a:schemeClr val="tx2">
                <a:lumMod val="60000"/>
                <a:lumOff val="40000"/>
              </a:schemeClr>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67" name="TextBox 166"/>
            <p:cNvSpPr txBox="1"/>
            <p:nvPr/>
          </p:nvSpPr>
          <p:spPr>
            <a:xfrm>
              <a:off x="1763688"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68" name="TextBox 167"/>
            <p:cNvSpPr txBox="1"/>
            <p:nvPr/>
          </p:nvSpPr>
          <p:spPr>
            <a:xfrm>
              <a:off x="2699792"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69" name="TextBox 168"/>
            <p:cNvSpPr txBox="1"/>
            <p:nvPr/>
          </p:nvSpPr>
          <p:spPr>
            <a:xfrm>
              <a:off x="3635896" y="1988840"/>
              <a:ext cx="936104" cy="369332"/>
            </a:xfrm>
            <a:prstGeom prst="rect">
              <a:avLst/>
            </a:prstGeom>
            <a:solidFill>
              <a:srgbClr val="00B0F0"/>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70" name="TextBox 169"/>
            <p:cNvSpPr txBox="1"/>
            <p:nvPr/>
          </p:nvSpPr>
          <p:spPr>
            <a:xfrm>
              <a:off x="3635896"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1" name="TextBox 170"/>
            <p:cNvSpPr txBox="1"/>
            <p:nvPr/>
          </p:nvSpPr>
          <p:spPr>
            <a:xfrm>
              <a:off x="2699792"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2" name="TextBox 171"/>
            <p:cNvSpPr txBox="1"/>
            <p:nvPr/>
          </p:nvSpPr>
          <p:spPr>
            <a:xfrm>
              <a:off x="1763688"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3" name="TextBox 172"/>
            <p:cNvSpPr txBox="1"/>
            <p:nvPr/>
          </p:nvSpPr>
          <p:spPr>
            <a:xfrm>
              <a:off x="827584" y="234888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4" name="TextBox 173"/>
            <p:cNvSpPr txBox="1"/>
            <p:nvPr/>
          </p:nvSpPr>
          <p:spPr>
            <a:xfrm>
              <a:off x="4572000" y="234888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5" name="TextBox 174"/>
            <p:cNvSpPr txBox="1"/>
            <p:nvPr/>
          </p:nvSpPr>
          <p:spPr>
            <a:xfrm>
              <a:off x="4572000"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6" name="TextBox 175"/>
            <p:cNvSpPr txBox="1"/>
            <p:nvPr/>
          </p:nvSpPr>
          <p:spPr>
            <a:xfrm>
              <a:off x="5508104"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7" name="TextBox 176"/>
            <p:cNvSpPr txBox="1"/>
            <p:nvPr/>
          </p:nvSpPr>
          <p:spPr>
            <a:xfrm>
              <a:off x="5508104"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8" name="TextBox 177"/>
            <p:cNvSpPr txBox="1"/>
            <p:nvPr/>
          </p:nvSpPr>
          <p:spPr>
            <a:xfrm>
              <a:off x="6444208"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9" name="TextBox 178"/>
            <p:cNvSpPr txBox="1"/>
            <p:nvPr/>
          </p:nvSpPr>
          <p:spPr>
            <a:xfrm>
              <a:off x="7380312"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80" name="TextBox 179"/>
            <p:cNvSpPr txBox="1"/>
            <p:nvPr/>
          </p:nvSpPr>
          <p:spPr>
            <a:xfrm>
              <a:off x="6444208" y="2348880"/>
              <a:ext cx="936104" cy="369332"/>
            </a:xfrm>
            <a:prstGeom prst="rect">
              <a:avLst/>
            </a:prstGeom>
            <a:solidFill>
              <a:srgbClr val="00B0F0"/>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81" name="TextBox 180"/>
            <p:cNvSpPr txBox="1"/>
            <p:nvPr/>
          </p:nvSpPr>
          <p:spPr>
            <a:xfrm>
              <a:off x="6444208"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82" name="TextBox 181"/>
            <p:cNvSpPr txBox="1"/>
            <p:nvPr/>
          </p:nvSpPr>
          <p:spPr>
            <a:xfrm>
              <a:off x="7380312"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grpSp>
      <p:sp>
        <p:nvSpPr>
          <p:cNvPr id="183" name="Rectangle 182"/>
          <p:cNvSpPr/>
          <p:nvPr/>
        </p:nvSpPr>
        <p:spPr>
          <a:xfrm>
            <a:off x="827584"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4" name="Rectangle 183"/>
          <p:cNvSpPr/>
          <p:nvPr/>
        </p:nvSpPr>
        <p:spPr>
          <a:xfrm>
            <a:off x="827584"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5" name="Rectangle 184"/>
          <p:cNvSpPr/>
          <p:nvPr/>
        </p:nvSpPr>
        <p:spPr>
          <a:xfrm>
            <a:off x="827584"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6" name="Rectangle 185"/>
          <p:cNvSpPr/>
          <p:nvPr/>
        </p:nvSpPr>
        <p:spPr>
          <a:xfrm>
            <a:off x="1763688"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7" name="Rectangle 186"/>
          <p:cNvSpPr/>
          <p:nvPr/>
        </p:nvSpPr>
        <p:spPr>
          <a:xfrm>
            <a:off x="1763688"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9" name="Rectangle 188"/>
          <p:cNvSpPr/>
          <p:nvPr/>
        </p:nvSpPr>
        <p:spPr>
          <a:xfrm>
            <a:off x="2699792"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0" name="Rectangle 189"/>
          <p:cNvSpPr/>
          <p:nvPr/>
        </p:nvSpPr>
        <p:spPr>
          <a:xfrm>
            <a:off x="269979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2" name="Rectangle 191"/>
          <p:cNvSpPr/>
          <p:nvPr/>
        </p:nvSpPr>
        <p:spPr>
          <a:xfrm>
            <a:off x="3635896"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3" name="Rectangle 192"/>
          <p:cNvSpPr/>
          <p:nvPr/>
        </p:nvSpPr>
        <p:spPr>
          <a:xfrm>
            <a:off x="3635896"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5" name="Rectangle 194"/>
          <p:cNvSpPr/>
          <p:nvPr/>
        </p:nvSpPr>
        <p:spPr>
          <a:xfrm>
            <a:off x="4572000"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6" name="Rectangle 195"/>
          <p:cNvSpPr/>
          <p:nvPr/>
        </p:nvSpPr>
        <p:spPr>
          <a:xfrm>
            <a:off x="4572000"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8" name="Rectangle 197"/>
          <p:cNvSpPr/>
          <p:nvPr/>
        </p:nvSpPr>
        <p:spPr>
          <a:xfrm>
            <a:off x="5508104"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9" name="Rectangle 198"/>
          <p:cNvSpPr/>
          <p:nvPr/>
        </p:nvSpPr>
        <p:spPr>
          <a:xfrm>
            <a:off x="5508104"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1" name="Rectangle 200"/>
          <p:cNvSpPr/>
          <p:nvPr/>
        </p:nvSpPr>
        <p:spPr>
          <a:xfrm>
            <a:off x="6444208"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2" name="Rectangle 201"/>
          <p:cNvSpPr/>
          <p:nvPr/>
        </p:nvSpPr>
        <p:spPr>
          <a:xfrm>
            <a:off x="6444208"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4" name="Rectangle 203"/>
          <p:cNvSpPr/>
          <p:nvPr/>
        </p:nvSpPr>
        <p:spPr>
          <a:xfrm>
            <a:off x="7380312"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5" name="Rectangle 204"/>
          <p:cNvSpPr/>
          <p:nvPr/>
        </p:nvSpPr>
        <p:spPr>
          <a:xfrm>
            <a:off x="738031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7" name="TextBox 206"/>
          <p:cNvSpPr txBox="1"/>
          <p:nvPr/>
        </p:nvSpPr>
        <p:spPr>
          <a:xfrm>
            <a:off x="827584" y="3068961"/>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09" name="TextBox 208"/>
          <p:cNvSpPr txBox="1"/>
          <p:nvPr/>
        </p:nvSpPr>
        <p:spPr>
          <a:xfrm>
            <a:off x="827584" y="3779748"/>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0" name="TextBox 209"/>
          <p:cNvSpPr txBox="1"/>
          <p:nvPr/>
        </p:nvSpPr>
        <p:spPr>
          <a:xfrm>
            <a:off x="3635896"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11" name="TextBox 210"/>
          <p:cNvSpPr txBox="1"/>
          <p:nvPr/>
        </p:nvSpPr>
        <p:spPr>
          <a:xfrm>
            <a:off x="4572000" y="3068961"/>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4" name="TextBox 213"/>
          <p:cNvSpPr txBox="1"/>
          <p:nvPr/>
        </p:nvSpPr>
        <p:spPr>
          <a:xfrm>
            <a:off x="5508104" y="3419708"/>
            <a:ext cx="936104" cy="373659"/>
          </a:xfrm>
          <a:prstGeom prst="rect">
            <a:avLst/>
          </a:prstGeom>
          <a:solidFill>
            <a:srgbClr val="FF505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5" name="TextBox 214"/>
          <p:cNvSpPr txBox="1"/>
          <p:nvPr/>
        </p:nvSpPr>
        <p:spPr>
          <a:xfrm>
            <a:off x="7380312" y="3419708"/>
            <a:ext cx="936104" cy="373659"/>
          </a:xfrm>
          <a:prstGeom prst="rect">
            <a:avLst/>
          </a:prstGeom>
          <a:solidFill>
            <a:schemeClr val="tx2">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6" name="TextBox 215"/>
          <p:cNvSpPr txBox="1"/>
          <p:nvPr/>
        </p:nvSpPr>
        <p:spPr>
          <a:xfrm>
            <a:off x="1763688"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17" name="TextBox 216"/>
          <p:cNvSpPr txBox="1"/>
          <p:nvPr/>
        </p:nvSpPr>
        <p:spPr>
          <a:xfrm>
            <a:off x="2699792"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18" name="TextBox 217"/>
          <p:cNvSpPr txBox="1"/>
          <p:nvPr/>
        </p:nvSpPr>
        <p:spPr>
          <a:xfrm>
            <a:off x="3635896" y="3068961"/>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9" name="TextBox 218"/>
          <p:cNvSpPr txBox="1"/>
          <p:nvPr/>
        </p:nvSpPr>
        <p:spPr>
          <a:xfrm>
            <a:off x="3635896"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0" name="TextBox 219"/>
          <p:cNvSpPr txBox="1"/>
          <p:nvPr/>
        </p:nvSpPr>
        <p:spPr>
          <a:xfrm>
            <a:off x="2699792"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1" name="TextBox 220"/>
          <p:cNvSpPr txBox="1"/>
          <p:nvPr/>
        </p:nvSpPr>
        <p:spPr>
          <a:xfrm>
            <a:off x="1763688"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2" name="TextBox 221"/>
          <p:cNvSpPr txBox="1"/>
          <p:nvPr/>
        </p:nvSpPr>
        <p:spPr>
          <a:xfrm>
            <a:off x="827584"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3" name="TextBox 222"/>
          <p:cNvSpPr txBox="1"/>
          <p:nvPr/>
        </p:nvSpPr>
        <p:spPr>
          <a:xfrm>
            <a:off x="4572000"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5" name="TextBox 224"/>
          <p:cNvSpPr txBox="1"/>
          <p:nvPr/>
        </p:nvSpPr>
        <p:spPr>
          <a:xfrm>
            <a:off x="5508104"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6" name="TextBox 225"/>
          <p:cNvSpPr txBox="1"/>
          <p:nvPr/>
        </p:nvSpPr>
        <p:spPr>
          <a:xfrm>
            <a:off x="5508104"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9" name="TextBox 228"/>
          <p:cNvSpPr txBox="1"/>
          <p:nvPr/>
        </p:nvSpPr>
        <p:spPr>
          <a:xfrm>
            <a:off x="6444208" y="3429001"/>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30" name="TextBox 229"/>
          <p:cNvSpPr txBox="1"/>
          <p:nvPr/>
        </p:nvSpPr>
        <p:spPr>
          <a:xfrm>
            <a:off x="6444208" y="305966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31" name="TextBox 230"/>
          <p:cNvSpPr txBox="1"/>
          <p:nvPr/>
        </p:nvSpPr>
        <p:spPr>
          <a:xfrm>
            <a:off x="7380312"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55" name="Rectangle 254"/>
          <p:cNvSpPr/>
          <p:nvPr/>
        </p:nvSpPr>
        <p:spPr bwMode="auto">
          <a:xfrm>
            <a:off x="1311537"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7" name="Rectangle 256"/>
          <p:cNvSpPr/>
          <p:nvPr/>
        </p:nvSpPr>
        <p:spPr bwMode="auto">
          <a:xfrm>
            <a:off x="4287938"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8" name="Rectangle 257"/>
          <p:cNvSpPr/>
          <p:nvPr/>
        </p:nvSpPr>
        <p:spPr bwMode="auto">
          <a:xfrm>
            <a:off x="5702062" y="1881916"/>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60" name="Rectangle 259"/>
          <p:cNvSpPr/>
          <p:nvPr/>
        </p:nvSpPr>
        <p:spPr>
          <a:xfrm>
            <a:off x="4409136" y="2512305"/>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1" name="Rectangle 260"/>
          <p:cNvSpPr/>
          <p:nvPr/>
        </p:nvSpPr>
        <p:spPr>
          <a:xfrm>
            <a:off x="4409136" y="2143594"/>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2" name="Rectangle 261"/>
          <p:cNvSpPr/>
          <p:nvPr/>
        </p:nvSpPr>
        <p:spPr>
          <a:xfrm>
            <a:off x="5823260" y="2512305"/>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3" name="Rectangle 262"/>
          <p:cNvSpPr/>
          <p:nvPr/>
        </p:nvSpPr>
        <p:spPr>
          <a:xfrm>
            <a:off x="5823260" y="2157523"/>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5" name="Rectangle 264"/>
          <p:cNvSpPr/>
          <p:nvPr/>
        </p:nvSpPr>
        <p:spPr>
          <a:xfrm>
            <a:off x="1446210" y="2512305"/>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7" name="Rectangle 266"/>
          <p:cNvSpPr/>
          <p:nvPr/>
        </p:nvSpPr>
        <p:spPr bwMode="auto">
          <a:xfrm>
            <a:off x="7072177" y="1844824"/>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68" name="Rectangle 267"/>
          <p:cNvSpPr/>
          <p:nvPr/>
        </p:nvSpPr>
        <p:spPr>
          <a:xfrm>
            <a:off x="7206850" y="2495942"/>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0" name="TextBox 269"/>
          <p:cNvSpPr txBox="1"/>
          <p:nvPr/>
        </p:nvSpPr>
        <p:spPr>
          <a:xfrm>
            <a:off x="1897828" y="3265820"/>
            <a:ext cx="5050441"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Batch Scheduler</a:t>
            </a:r>
          </a:p>
        </p:txBody>
      </p:sp>
      <p:sp>
        <p:nvSpPr>
          <p:cNvPr id="271" name="Down Arrow 270"/>
          <p:cNvSpPr/>
          <p:nvPr/>
        </p:nvSpPr>
        <p:spPr>
          <a:xfrm>
            <a:off x="3714394" y="2924950"/>
            <a:ext cx="1289654" cy="216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2" name="Rectangle 271"/>
          <p:cNvSpPr/>
          <p:nvPr/>
        </p:nvSpPr>
        <p:spPr>
          <a:xfrm>
            <a:off x="7204874" y="2132856"/>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3" name="Rectangle 272"/>
          <p:cNvSpPr/>
          <p:nvPr/>
        </p:nvSpPr>
        <p:spPr bwMode="auto">
          <a:xfrm>
            <a:off x="5960994" y="416086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4" name="Rectangle 273"/>
          <p:cNvSpPr/>
          <p:nvPr/>
        </p:nvSpPr>
        <p:spPr bwMode="auto">
          <a:xfrm>
            <a:off x="4546870"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5" name="Rectangle 274"/>
          <p:cNvSpPr/>
          <p:nvPr/>
        </p:nvSpPr>
        <p:spPr bwMode="auto">
          <a:xfrm>
            <a:off x="3065408"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6" name="Rectangle 275"/>
          <p:cNvSpPr/>
          <p:nvPr/>
        </p:nvSpPr>
        <p:spPr bwMode="auto">
          <a:xfrm>
            <a:off x="1570469"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7" name="Rectangle 276"/>
          <p:cNvSpPr/>
          <p:nvPr/>
        </p:nvSpPr>
        <p:spPr>
          <a:xfrm>
            <a:off x="1705142" y="5063396"/>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8" name="Rectangle 277"/>
          <p:cNvSpPr/>
          <p:nvPr/>
        </p:nvSpPr>
        <p:spPr>
          <a:xfrm>
            <a:off x="1705142" y="4317019"/>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9" name="Rectangle 278"/>
          <p:cNvSpPr/>
          <p:nvPr/>
        </p:nvSpPr>
        <p:spPr>
          <a:xfrm>
            <a:off x="1705142" y="4685732"/>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0" name="Rectangle 279"/>
          <p:cNvSpPr/>
          <p:nvPr/>
        </p:nvSpPr>
        <p:spPr>
          <a:xfrm>
            <a:off x="4668068" y="5063396"/>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1" name="Rectangle 280"/>
          <p:cNvSpPr/>
          <p:nvPr/>
        </p:nvSpPr>
        <p:spPr>
          <a:xfrm>
            <a:off x="4668068" y="4685732"/>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2" name="Rectangle 281"/>
          <p:cNvSpPr/>
          <p:nvPr/>
        </p:nvSpPr>
        <p:spPr>
          <a:xfrm>
            <a:off x="3186605" y="5054445"/>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3" name="Rectangle 282"/>
          <p:cNvSpPr/>
          <p:nvPr/>
        </p:nvSpPr>
        <p:spPr>
          <a:xfrm>
            <a:off x="3192534" y="4682116"/>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4" name="Down Arrow 283"/>
          <p:cNvSpPr/>
          <p:nvPr/>
        </p:nvSpPr>
        <p:spPr>
          <a:xfrm>
            <a:off x="3714394" y="3820399"/>
            <a:ext cx="1289654" cy="256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85" name="Straight Connector 284"/>
          <p:cNvCxnSpPr/>
          <p:nvPr/>
        </p:nvCxnSpPr>
        <p:spPr>
          <a:xfrm>
            <a:off x="251520" y="3068960"/>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51520" y="3933056"/>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36512" y="1700813"/>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1</a:t>
            </a:r>
          </a:p>
        </p:txBody>
      </p:sp>
      <p:sp>
        <p:nvSpPr>
          <p:cNvPr id="155" name="TextBox 154"/>
          <p:cNvSpPr txBox="1"/>
          <p:nvPr/>
        </p:nvSpPr>
        <p:spPr>
          <a:xfrm>
            <a:off x="-36512" y="3356997"/>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2</a:t>
            </a:r>
          </a:p>
        </p:txBody>
      </p:sp>
      <p:sp>
        <p:nvSpPr>
          <p:cNvPr id="161" name="TextBox 160"/>
          <p:cNvSpPr txBox="1"/>
          <p:nvPr/>
        </p:nvSpPr>
        <p:spPr>
          <a:xfrm>
            <a:off x="-36512" y="4582294"/>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3</a:t>
            </a:r>
          </a:p>
        </p:txBody>
      </p:sp>
      <p:sp>
        <p:nvSpPr>
          <p:cNvPr id="162" name="TextBox 161"/>
          <p:cNvSpPr txBox="1"/>
          <p:nvPr/>
        </p:nvSpPr>
        <p:spPr>
          <a:xfrm>
            <a:off x="2699792" y="234888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56" name="Rectangle 255"/>
          <p:cNvSpPr/>
          <p:nvPr/>
        </p:nvSpPr>
        <p:spPr bwMode="auto">
          <a:xfrm>
            <a:off x="2792642"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9" name="Rectangle 258"/>
          <p:cNvSpPr/>
          <p:nvPr/>
        </p:nvSpPr>
        <p:spPr>
          <a:xfrm>
            <a:off x="2913839" y="2143594"/>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6" name="Rectangle 265"/>
          <p:cNvSpPr/>
          <p:nvPr/>
        </p:nvSpPr>
        <p:spPr>
          <a:xfrm>
            <a:off x="2913839" y="2512305"/>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8" name="Rectangle 187"/>
          <p:cNvSpPr/>
          <p:nvPr/>
        </p:nvSpPr>
        <p:spPr>
          <a:xfrm>
            <a:off x="1763688"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1" name="Rectangle 190"/>
          <p:cNvSpPr/>
          <p:nvPr/>
        </p:nvSpPr>
        <p:spPr>
          <a:xfrm>
            <a:off x="2699792"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4" name="Rectangle 193"/>
          <p:cNvSpPr/>
          <p:nvPr/>
        </p:nvSpPr>
        <p:spPr>
          <a:xfrm>
            <a:off x="3635896"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7" name="Rectangle 196"/>
          <p:cNvSpPr/>
          <p:nvPr/>
        </p:nvSpPr>
        <p:spPr>
          <a:xfrm>
            <a:off x="4572000"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0" name="Rectangle 199"/>
          <p:cNvSpPr/>
          <p:nvPr/>
        </p:nvSpPr>
        <p:spPr>
          <a:xfrm>
            <a:off x="5508104"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3" name="Rectangle 202"/>
          <p:cNvSpPr/>
          <p:nvPr/>
        </p:nvSpPr>
        <p:spPr>
          <a:xfrm>
            <a:off x="6444208"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6" name="Rectangle 205"/>
          <p:cNvSpPr/>
          <p:nvPr/>
        </p:nvSpPr>
        <p:spPr>
          <a:xfrm>
            <a:off x="7380312"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8" name="TextBox 207"/>
          <p:cNvSpPr txBox="1"/>
          <p:nvPr/>
        </p:nvSpPr>
        <p:spPr>
          <a:xfrm rot="16200000">
            <a:off x="-1082145" y="3394517"/>
            <a:ext cx="2984984" cy="461665"/>
          </a:xfrm>
          <a:prstGeom prst="rect">
            <a:avLst/>
          </a:prstGeom>
          <a:noFill/>
        </p:spPr>
        <p:txBody>
          <a:bodyPr wrap="none" lIns="91416" tIns="45709" rIns="91416" bIns="45709" rtlCol="0">
            <a:spAutoFit/>
          </a:bodyPr>
          <a:lstStyle/>
          <a:p>
            <a:pPr defTabSz="914165"/>
            <a:r>
              <a:rPr lang="en-US" sz="2400" dirty="0">
                <a:solidFill>
                  <a:srgbClr val="000000"/>
                </a:solidFill>
                <a:latin typeface="Tahoma"/>
              </a:rPr>
              <a:t>Monolithic Scheduler</a:t>
            </a:r>
          </a:p>
        </p:txBody>
      </p:sp>
      <p:sp>
        <p:nvSpPr>
          <p:cNvPr id="212" name="TextBox 211"/>
          <p:cNvSpPr txBox="1"/>
          <p:nvPr/>
        </p:nvSpPr>
        <p:spPr>
          <a:xfrm>
            <a:off x="0" y="2276873"/>
            <a:ext cx="1403648" cy="654986"/>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Batch Formation</a:t>
            </a:r>
            <a:endParaRPr lang="en-US" b="1" dirty="0">
              <a:solidFill>
                <a:srgbClr val="000000"/>
              </a:solidFill>
              <a:latin typeface="Tahoma"/>
            </a:endParaRPr>
          </a:p>
        </p:txBody>
      </p:sp>
      <p:sp>
        <p:nvSpPr>
          <p:cNvPr id="224" name="TextBox 223"/>
          <p:cNvSpPr txBox="1"/>
          <p:nvPr/>
        </p:nvSpPr>
        <p:spPr>
          <a:xfrm>
            <a:off x="0" y="5085189"/>
            <a:ext cx="1440160" cy="936313"/>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DRAM Command Scheduler</a:t>
            </a:r>
            <a:endParaRPr lang="en-US" b="1" dirty="0">
              <a:solidFill>
                <a:srgbClr val="000000"/>
              </a:solidFill>
              <a:latin typeface="Tahoma"/>
            </a:endParaRPr>
          </a:p>
        </p:txBody>
      </p:sp>
      <p:sp>
        <p:nvSpPr>
          <p:cNvPr id="213" name="TextBox 212"/>
          <p:cNvSpPr txBox="1"/>
          <p:nvPr/>
        </p:nvSpPr>
        <p:spPr>
          <a:xfrm>
            <a:off x="1724896"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1</a:t>
            </a:r>
            <a:endParaRPr lang="en-US" dirty="0">
              <a:solidFill>
                <a:srgbClr val="000000"/>
              </a:solidFill>
              <a:latin typeface="Tahoma"/>
            </a:endParaRPr>
          </a:p>
        </p:txBody>
      </p:sp>
      <p:sp>
        <p:nvSpPr>
          <p:cNvPr id="227" name="TextBox 226"/>
          <p:cNvSpPr txBox="1"/>
          <p:nvPr/>
        </p:nvSpPr>
        <p:spPr>
          <a:xfrm>
            <a:off x="3186562" y="5347848"/>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2</a:t>
            </a:r>
            <a:endParaRPr lang="en-US" dirty="0">
              <a:solidFill>
                <a:srgbClr val="000000"/>
              </a:solidFill>
              <a:latin typeface="Tahoma"/>
            </a:endParaRPr>
          </a:p>
        </p:txBody>
      </p:sp>
      <p:sp>
        <p:nvSpPr>
          <p:cNvPr id="228" name="TextBox 227"/>
          <p:cNvSpPr txBox="1"/>
          <p:nvPr/>
        </p:nvSpPr>
        <p:spPr>
          <a:xfrm>
            <a:off x="4696722"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3</a:t>
            </a:r>
            <a:endParaRPr lang="en-US" dirty="0">
              <a:solidFill>
                <a:srgbClr val="000000"/>
              </a:solidFill>
              <a:latin typeface="Tahoma"/>
            </a:endParaRPr>
          </a:p>
        </p:txBody>
      </p:sp>
      <p:sp>
        <p:nvSpPr>
          <p:cNvPr id="232" name="TextBox 231"/>
          <p:cNvSpPr txBox="1"/>
          <p:nvPr/>
        </p:nvSpPr>
        <p:spPr>
          <a:xfrm>
            <a:off x="6089112" y="5361704"/>
            <a:ext cx="896998"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4</a:t>
            </a:r>
            <a:endParaRPr lang="en-US" dirty="0">
              <a:solidFill>
                <a:srgbClr val="000000"/>
              </a:solidFill>
              <a:latin typeface="Tahoma"/>
            </a:endParaRPr>
          </a:p>
        </p:txBody>
      </p:sp>
    </p:spTree>
    <p:extLst>
      <p:ext uri="{BB962C8B-B14F-4D97-AF65-F5344CB8AC3E}">
        <p14:creationId xmlns:p14="http://schemas.microsoft.com/office/powerpoint/2010/main" val="2094876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208"/>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183"/>
                                        </p:tgtEl>
                                      </p:cBhvr>
                                    </p:animEffect>
                                    <p:set>
                                      <p:cBhvr>
                                        <p:cTn id="12" dur="1" fill="hold">
                                          <p:stCondLst>
                                            <p:cond delay="499"/>
                                          </p:stCondLst>
                                        </p:cTn>
                                        <p:tgtEl>
                                          <p:spTgt spid="18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84"/>
                                        </p:tgtEl>
                                      </p:cBhvr>
                                    </p:animEffect>
                                    <p:set>
                                      <p:cBhvr>
                                        <p:cTn id="15" dur="1" fill="hold">
                                          <p:stCondLst>
                                            <p:cond delay="499"/>
                                          </p:stCondLst>
                                        </p:cTn>
                                        <p:tgtEl>
                                          <p:spTgt spid="184"/>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85"/>
                                        </p:tgtEl>
                                      </p:cBhvr>
                                    </p:animEffect>
                                    <p:set>
                                      <p:cBhvr>
                                        <p:cTn id="18" dur="1" fill="hold">
                                          <p:stCondLst>
                                            <p:cond delay="499"/>
                                          </p:stCondLst>
                                        </p:cTn>
                                        <p:tgtEl>
                                          <p:spTgt spid="185"/>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86"/>
                                        </p:tgtEl>
                                      </p:cBhvr>
                                    </p:animEffect>
                                    <p:set>
                                      <p:cBhvr>
                                        <p:cTn id="21" dur="1" fill="hold">
                                          <p:stCondLst>
                                            <p:cond delay="499"/>
                                          </p:stCondLst>
                                        </p:cTn>
                                        <p:tgtEl>
                                          <p:spTgt spid="18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87"/>
                                        </p:tgtEl>
                                      </p:cBhvr>
                                    </p:animEffect>
                                    <p:set>
                                      <p:cBhvr>
                                        <p:cTn id="24" dur="1" fill="hold">
                                          <p:stCondLst>
                                            <p:cond delay="499"/>
                                          </p:stCondLst>
                                        </p:cTn>
                                        <p:tgtEl>
                                          <p:spTgt spid="187"/>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88"/>
                                        </p:tgtEl>
                                      </p:cBhvr>
                                    </p:animEffect>
                                    <p:set>
                                      <p:cBhvr>
                                        <p:cTn id="27" dur="1" fill="hold">
                                          <p:stCondLst>
                                            <p:cond delay="499"/>
                                          </p:stCondLst>
                                        </p:cTn>
                                        <p:tgtEl>
                                          <p:spTgt spid="188"/>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89"/>
                                        </p:tgtEl>
                                      </p:cBhvr>
                                    </p:animEffect>
                                    <p:set>
                                      <p:cBhvr>
                                        <p:cTn id="30" dur="1" fill="hold">
                                          <p:stCondLst>
                                            <p:cond delay="499"/>
                                          </p:stCondLst>
                                        </p:cTn>
                                        <p:tgtEl>
                                          <p:spTgt spid="189"/>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90"/>
                                        </p:tgtEl>
                                      </p:cBhvr>
                                    </p:animEffect>
                                    <p:set>
                                      <p:cBhvr>
                                        <p:cTn id="33" dur="1" fill="hold">
                                          <p:stCondLst>
                                            <p:cond delay="499"/>
                                          </p:stCondLst>
                                        </p:cTn>
                                        <p:tgtEl>
                                          <p:spTgt spid="190"/>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91"/>
                                        </p:tgtEl>
                                      </p:cBhvr>
                                    </p:animEffect>
                                    <p:set>
                                      <p:cBhvr>
                                        <p:cTn id="36" dur="1" fill="hold">
                                          <p:stCondLst>
                                            <p:cond delay="499"/>
                                          </p:stCondLst>
                                        </p:cTn>
                                        <p:tgtEl>
                                          <p:spTgt spid="19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92"/>
                                        </p:tgtEl>
                                      </p:cBhvr>
                                    </p:animEffect>
                                    <p:set>
                                      <p:cBhvr>
                                        <p:cTn id="39" dur="1" fill="hold">
                                          <p:stCondLst>
                                            <p:cond delay="499"/>
                                          </p:stCondLst>
                                        </p:cTn>
                                        <p:tgtEl>
                                          <p:spTgt spid="192"/>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93"/>
                                        </p:tgtEl>
                                      </p:cBhvr>
                                    </p:animEffect>
                                    <p:set>
                                      <p:cBhvr>
                                        <p:cTn id="42" dur="1" fill="hold">
                                          <p:stCondLst>
                                            <p:cond delay="499"/>
                                          </p:stCondLst>
                                        </p:cTn>
                                        <p:tgtEl>
                                          <p:spTgt spid="19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194"/>
                                        </p:tgtEl>
                                      </p:cBhvr>
                                    </p:animEffect>
                                    <p:set>
                                      <p:cBhvr>
                                        <p:cTn id="45" dur="1" fill="hold">
                                          <p:stCondLst>
                                            <p:cond delay="499"/>
                                          </p:stCondLst>
                                        </p:cTn>
                                        <p:tgtEl>
                                          <p:spTgt spid="194"/>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195"/>
                                        </p:tgtEl>
                                      </p:cBhvr>
                                    </p:animEffect>
                                    <p:set>
                                      <p:cBhvr>
                                        <p:cTn id="48" dur="1" fill="hold">
                                          <p:stCondLst>
                                            <p:cond delay="499"/>
                                          </p:stCondLst>
                                        </p:cTn>
                                        <p:tgtEl>
                                          <p:spTgt spid="195"/>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196"/>
                                        </p:tgtEl>
                                      </p:cBhvr>
                                    </p:animEffect>
                                    <p:set>
                                      <p:cBhvr>
                                        <p:cTn id="51" dur="1" fill="hold">
                                          <p:stCondLst>
                                            <p:cond delay="499"/>
                                          </p:stCondLst>
                                        </p:cTn>
                                        <p:tgtEl>
                                          <p:spTgt spid="196"/>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197"/>
                                        </p:tgtEl>
                                      </p:cBhvr>
                                    </p:animEffect>
                                    <p:set>
                                      <p:cBhvr>
                                        <p:cTn id="54" dur="1" fill="hold">
                                          <p:stCondLst>
                                            <p:cond delay="499"/>
                                          </p:stCondLst>
                                        </p:cTn>
                                        <p:tgtEl>
                                          <p:spTgt spid="197"/>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198"/>
                                        </p:tgtEl>
                                      </p:cBhvr>
                                    </p:animEffect>
                                    <p:set>
                                      <p:cBhvr>
                                        <p:cTn id="57" dur="1" fill="hold">
                                          <p:stCondLst>
                                            <p:cond delay="499"/>
                                          </p:stCondLst>
                                        </p:cTn>
                                        <p:tgtEl>
                                          <p:spTgt spid="198"/>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99"/>
                                        </p:tgtEl>
                                      </p:cBhvr>
                                    </p:animEffect>
                                    <p:set>
                                      <p:cBhvr>
                                        <p:cTn id="60" dur="1" fill="hold">
                                          <p:stCondLst>
                                            <p:cond delay="499"/>
                                          </p:stCondLst>
                                        </p:cTn>
                                        <p:tgtEl>
                                          <p:spTgt spid="199"/>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200"/>
                                        </p:tgtEl>
                                      </p:cBhvr>
                                    </p:animEffect>
                                    <p:set>
                                      <p:cBhvr>
                                        <p:cTn id="63" dur="1" fill="hold">
                                          <p:stCondLst>
                                            <p:cond delay="499"/>
                                          </p:stCondLst>
                                        </p:cTn>
                                        <p:tgtEl>
                                          <p:spTgt spid="200"/>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201"/>
                                        </p:tgtEl>
                                      </p:cBhvr>
                                    </p:animEffect>
                                    <p:set>
                                      <p:cBhvr>
                                        <p:cTn id="66" dur="1" fill="hold">
                                          <p:stCondLst>
                                            <p:cond delay="499"/>
                                          </p:stCondLst>
                                        </p:cTn>
                                        <p:tgtEl>
                                          <p:spTgt spid="201"/>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202"/>
                                        </p:tgtEl>
                                      </p:cBhvr>
                                    </p:animEffect>
                                    <p:set>
                                      <p:cBhvr>
                                        <p:cTn id="69" dur="1" fill="hold">
                                          <p:stCondLst>
                                            <p:cond delay="499"/>
                                          </p:stCondLst>
                                        </p:cTn>
                                        <p:tgtEl>
                                          <p:spTgt spid="202"/>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203"/>
                                        </p:tgtEl>
                                      </p:cBhvr>
                                    </p:animEffect>
                                    <p:set>
                                      <p:cBhvr>
                                        <p:cTn id="72" dur="1" fill="hold">
                                          <p:stCondLst>
                                            <p:cond delay="499"/>
                                          </p:stCondLst>
                                        </p:cTn>
                                        <p:tgtEl>
                                          <p:spTgt spid="203"/>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204"/>
                                        </p:tgtEl>
                                      </p:cBhvr>
                                    </p:animEffect>
                                    <p:set>
                                      <p:cBhvr>
                                        <p:cTn id="75" dur="1" fill="hold">
                                          <p:stCondLst>
                                            <p:cond delay="499"/>
                                          </p:stCondLst>
                                        </p:cTn>
                                        <p:tgtEl>
                                          <p:spTgt spid="204"/>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205"/>
                                        </p:tgtEl>
                                      </p:cBhvr>
                                    </p:animEffect>
                                    <p:set>
                                      <p:cBhvr>
                                        <p:cTn id="78" dur="1" fill="hold">
                                          <p:stCondLst>
                                            <p:cond delay="499"/>
                                          </p:stCondLst>
                                        </p:cTn>
                                        <p:tgtEl>
                                          <p:spTgt spid="205"/>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206"/>
                                        </p:tgtEl>
                                      </p:cBhvr>
                                    </p:animEffect>
                                    <p:set>
                                      <p:cBhvr>
                                        <p:cTn id="81" dur="1" fill="hold">
                                          <p:stCondLst>
                                            <p:cond delay="499"/>
                                          </p:stCondLst>
                                        </p:cTn>
                                        <p:tgtEl>
                                          <p:spTgt spid="206"/>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207"/>
                                        </p:tgtEl>
                                      </p:cBhvr>
                                    </p:animEffect>
                                    <p:set>
                                      <p:cBhvr>
                                        <p:cTn id="84" dur="1" fill="hold">
                                          <p:stCondLst>
                                            <p:cond delay="499"/>
                                          </p:stCondLst>
                                        </p:cTn>
                                        <p:tgtEl>
                                          <p:spTgt spid="207"/>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209"/>
                                        </p:tgtEl>
                                      </p:cBhvr>
                                    </p:animEffect>
                                    <p:set>
                                      <p:cBhvr>
                                        <p:cTn id="87" dur="1" fill="hold">
                                          <p:stCondLst>
                                            <p:cond delay="499"/>
                                          </p:stCondLst>
                                        </p:cTn>
                                        <p:tgtEl>
                                          <p:spTgt spid="209"/>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210"/>
                                        </p:tgtEl>
                                      </p:cBhvr>
                                    </p:animEffect>
                                    <p:set>
                                      <p:cBhvr>
                                        <p:cTn id="90" dur="1" fill="hold">
                                          <p:stCondLst>
                                            <p:cond delay="499"/>
                                          </p:stCondLst>
                                        </p:cTn>
                                        <p:tgtEl>
                                          <p:spTgt spid="210"/>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500"/>
                                        <p:tgtEl>
                                          <p:spTgt spid="211"/>
                                        </p:tgtEl>
                                      </p:cBhvr>
                                    </p:animEffect>
                                    <p:set>
                                      <p:cBhvr>
                                        <p:cTn id="93" dur="1" fill="hold">
                                          <p:stCondLst>
                                            <p:cond delay="499"/>
                                          </p:stCondLst>
                                        </p:cTn>
                                        <p:tgtEl>
                                          <p:spTgt spid="211"/>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500"/>
                                        <p:tgtEl>
                                          <p:spTgt spid="214"/>
                                        </p:tgtEl>
                                      </p:cBhvr>
                                    </p:animEffect>
                                    <p:set>
                                      <p:cBhvr>
                                        <p:cTn id="96" dur="1" fill="hold">
                                          <p:stCondLst>
                                            <p:cond delay="499"/>
                                          </p:stCondLst>
                                        </p:cTn>
                                        <p:tgtEl>
                                          <p:spTgt spid="214"/>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500"/>
                                        <p:tgtEl>
                                          <p:spTgt spid="215"/>
                                        </p:tgtEl>
                                      </p:cBhvr>
                                    </p:animEffect>
                                    <p:set>
                                      <p:cBhvr>
                                        <p:cTn id="99" dur="1" fill="hold">
                                          <p:stCondLst>
                                            <p:cond delay="499"/>
                                          </p:stCondLst>
                                        </p:cTn>
                                        <p:tgtEl>
                                          <p:spTgt spid="215"/>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216"/>
                                        </p:tgtEl>
                                      </p:cBhvr>
                                    </p:animEffect>
                                    <p:set>
                                      <p:cBhvr>
                                        <p:cTn id="102" dur="1" fill="hold">
                                          <p:stCondLst>
                                            <p:cond delay="499"/>
                                          </p:stCondLst>
                                        </p:cTn>
                                        <p:tgtEl>
                                          <p:spTgt spid="216"/>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217"/>
                                        </p:tgtEl>
                                      </p:cBhvr>
                                    </p:animEffect>
                                    <p:set>
                                      <p:cBhvr>
                                        <p:cTn id="105" dur="1" fill="hold">
                                          <p:stCondLst>
                                            <p:cond delay="499"/>
                                          </p:stCondLst>
                                        </p:cTn>
                                        <p:tgtEl>
                                          <p:spTgt spid="217"/>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218"/>
                                        </p:tgtEl>
                                      </p:cBhvr>
                                    </p:animEffect>
                                    <p:set>
                                      <p:cBhvr>
                                        <p:cTn id="108" dur="1" fill="hold">
                                          <p:stCondLst>
                                            <p:cond delay="499"/>
                                          </p:stCondLst>
                                        </p:cTn>
                                        <p:tgtEl>
                                          <p:spTgt spid="218"/>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500"/>
                                        <p:tgtEl>
                                          <p:spTgt spid="219"/>
                                        </p:tgtEl>
                                      </p:cBhvr>
                                    </p:animEffect>
                                    <p:set>
                                      <p:cBhvr>
                                        <p:cTn id="111" dur="1" fill="hold">
                                          <p:stCondLst>
                                            <p:cond delay="499"/>
                                          </p:stCondLst>
                                        </p:cTn>
                                        <p:tgtEl>
                                          <p:spTgt spid="219"/>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500"/>
                                        <p:tgtEl>
                                          <p:spTgt spid="220"/>
                                        </p:tgtEl>
                                      </p:cBhvr>
                                    </p:animEffect>
                                    <p:set>
                                      <p:cBhvr>
                                        <p:cTn id="114" dur="1" fill="hold">
                                          <p:stCondLst>
                                            <p:cond delay="499"/>
                                          </p:stCondLst>
                                        </p:cTn>
                                        <p:tgtEl>
                                          <p:spTgt spid="220"/>
                                        </p:tgtEl>
                                        <p:attrNameLst>
                                          <p:attrName>style.visibility</p:attrName>
                                        </p:attrNameLst>
                                      </p:cBhvr>
                                      <p:to>
                                        <p:strVal val="hidden"/>
                                      </p:to>
                                    </p:set>
                                  </p:childTnLst>
                                </p:cTn>
                              </p:par>
                              <p:par>
                                <p:cTn id="115" presetID="10" presetClass="exit" presetSubtype="0" fill="hold" grpId="0" nodeType="withEffect">
                                  <p:stCondLst>
                                    <p:cond delay="0"/>
                                  </p:stCondLst>
                                  <p:childTnLst>
                                    <p:animEffect transition="out" filter="fade">
                                      <p:cBhvr>
                                        <p:cTn id="116" dur="500"/>
                                        <p:tgtEl>
                                          <p:spTgt spid="221"/>
                                        </p:tgtEl>
                                      </p:cBhvr>
                                    </p:animEffect>
                                    <p:set>
                                      <p:cBhvr>
                                        <p:cTn id="117" dur="1" fill="hold">
                                          <p:stCondLst>
                                            <p:cond delay="499"/>
                                          </p:stCondLst>
                                        </p:cTn>
                                        <p:tgtEl>
                                          <p:spTgt spid="221"/>
                                        </p:tgtEl>
                                        <p:attrNameLst>
                                          <p:attrName>style.visibility</p:attrName>
                                        </p:attrNameLst>
                                      </p:cBhvr>
                                      <p:to>
                                        <p:strVal val="hidden"/>
                                      </p:to>
                                    </p:set>
                                  </p:childTnLst>
                                </p:cTn>
                              </p:par>
                              <p:par>
                                <p:cTn id="118" presetID="10" presetClass="exit" presetSubtype="0" fill="hold" grpId="0" nodeType="withEffect">
                                  <p:stCondLst>
                                    <p:cond delay="0"/>
                                  </p:stCondLst>
                                  <p:childTnLst>
                                    <p:animEffect transition="out" filter="fade">
                                      <p:cBhvr>
                                        <p:cTn id="119" dur="500"/>
                                        <p:tgtEl>
                                          <p:spTgt spid="222"/>
                                        </p:tgtEl>
                                      </p:cBhvr>
                                    </p:animEffect>
                                    <p:set>
                                      <p:cBhvr>
                                        <p:cTn id="120" dur="1" fill="hold">
                                          <p:stCondLst>
                                            <p:cond delay="499"/>
                                          </p:stCondLst>
                                        </p:cTn>
                                        <p:tgtEl>
                                          <p:spTgt spid="222"/>
                                        </p:tgtEl>
                                        <p:attrNameLst>
                                          <p:attrName>style.visibility</p:attrName>
                                        </p:attrNameLst>
                                      </p:cBhvr>
                                      <p:to>
                                        <p:strVal val="hidden"/>
                                      </p:to>
                                    </p:set>
                                  </p:childTnLst>
                                </p:cTn>
                              </p:par>
                              <p:par>
                                <p:cTn id="121" presetID="10" presetClass="exit" presetSubtype="0" fill="hold" grpId="0" nodeType="withEffect">
                                  <p:stCondLst>
                                    <p:cond delay="0"/>
                                  </p:stCondLst>
                                  <p:childTnLst>
                                    <p:animEffect transition="out" filter="fade">
                                      <p:cBhvr>
                                        <p:cTn id="122" dur="500"/>
                                        <p:tgtEl>
                                          <p:spTgt spid="223"/>
                                        </p:tgtEl>
                                      </p:cBhvr>
                                    </p:animEffect>
                                    <p:set>
                                      <p:cBhvr>
                                        <p:cTn id="123" dur="1" fill="hold">
                                          <p:stCondLst>
                                            <p:cond delay="499"/>
                                          </p:stCondLst>
                                        </p:cTn>
                                        <p:tgtEl>
                                          <p:spTgt spid="223"/>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500"/>
                                        <p:tgtEl>
                                          <p:spTgt spid="225"/>
                                        </p:tgtEl>
                                      </p:cBhvr>
                                    </p:animEffect>
                                    <p:set>
                                      <p:cBhvr>
                                        <p:cTn id="126" dur="1" fill="hold">
                                          <p:stCondLst>
                                            <p:cond delay="499"/>
                                          </p:stCondLst>
                                        </p:cTn>
                                        <p:tgtEl>
                                          <p:spTgt spid="225"/>
                                        </p:tgtEl>
                                        <p:attrNameLst>
                                          <p:attrName>style.visibility</p:attrName>
                                        </p:attrNameLst>
                                      </p:cBhvr>
                                      <p:to>
                                        <p:strVal val="hidden"/>
                                      </p:to>
                                    </p:set>
                                  </p:childTnLst>
                                </p:cTn>
                              </p:par>
                              <p:par>
                                <p:cTn id="127" presetID="10" presetClass="exit" presetSubtype="0" fill="hold" grpId="0" nodeType="withEffect">
                                  <p:stCondLst>
                                    <p:cond delay="0"/>
                                  </p:stCondLst>
                                  <p:childTnLst>
                                    <p:animEffect transition="out" filter="fade">
                                      <p:cBhvr>
                                        <p:cTn id="128" dur="500"/>
                                        <p:tgtEl>
                                          <p:spTgt spid="226"/>
                                        </p:tgtEl>
                                      </p:cBhvr>
                                    </p:animEffect>
                                    <p:set>
                                      <p:cBhvr>
                                        <p:cTn id="129" dur="1" fill="hold">
                                          <p:stCondLst>
                                            <p:cond delay="499"/>
                                          </p:stCondLst>
                                        </p:cTn>
                                        <p:tgtEl>
                                          <p:spTgt spid="226"/>
                                        </p:tgtEl>
                                        <p:attrNameLst>
                                          <p:attrName>style.visibility</p:attrName>
                                        </p:attrNameLst>
                                      </p:cBhvr>
                                      <p:to>
                                        <p:strVal val="hidden"/>
                                      </p:to>
                                    </p:set>
                                  </p:childTnLst>
                                </p:cTn>
                              </p:par>
                              <p:par>
                                <p:cTn id="130" presetID="10" presetClass="exit" presetSubtype="0" fill="hold" grpId="0" nodeType="withEffect">
                                  <p:stCondLst>
                                    <p:cond delay="0"/>
                                  </p:stCondLst>
                                  <p:childTnLst>
                                    <p:animEffect transition="out" filter="fade">
                                      <p:cBhvr>
                                        <p:cTn id="131" dur="500"/>
                                        <p:tgtEl>
                                          <p:spTgt spid="229"/>
                                        </p:tgtEl>
                                      </p:cBhvr>
                                    </p:animEffect>
                                    <p:set>
                                      <p:cBhvr>
                                        <p:cTn id="132" dur="1" fill="hold">
                                          <p:stCondLst>
                                            <p:cond delay="499"/>
                                          </p:stCondLst>
                                        </p:cTn>
                                        <p:tgtEl>
                                          <p:spTgt spid="229"/>
                                        </p:tgtEl>
                                        <p:attrNameLst>
                                          <p:attrName>style.visibility</p:attrName>
                                        </p:attrNameLst>
                                      </p:cBhvr>
                                      <p:to>
                                        <p:strVal val="hidden"/>
                                      </p:to>
                                    </p:set>
                                  </p:childTnLst>
                                </p:cTn>
                              </p:par>
                              <p:par>
                                <p:cTn id="133" presetID="10" presetClass="exit" presetSubtype="0" fill="hold" grpId="0" nodeType="withEffect">
                                  <p:stCondLst>
                                    <p:cond delay="0"/>
                                  </p:stCondLst>
                                  <p:childTnLst>
                                    <p:animEffect transition="out" filter="fade">
                                      <p:cBhvr>
                                        <p:cTn id="134" dur="500"/>
                                        <p:tgtEl>
                                          <p:spTgt spid="230"/>
                                        </p:tgtEl>
                                      </p:cBhvr>
                                    </p:animEffect>
                                    <p:set>
                                      <p:cBhvr>
                                        <p:cTn id="135" dur="1" fill="hold">
                                          <p:stCondLst>
                                            <p:cond delay="499"/>
                                          </p:stCondLst>
                                        </p:cTn>
                                        <p:tgtEl>
                                          <p:spTgt spid="230"/>
                                        </p:tgtEl>
                                        <p:attrNameLst>
                                          <p:attrName>style.visibility</p:attrName>
                                        </p:attrNameLst>
                                      </p:cBhvr>
                                      <p:to>
                                        <p:strVal val="hidden"/>
                                      </p:to>
                                    </p:set>
                                  </p:childTnLst>
                                </p:cTn>
                              </p:par>
                              <p:par>
                                <p:cTn id="136" presetID="10" presetClass="exit" presetSubtype="0" fill="hold" grpId="0" nodeType="withEffect">
                                  <p:stCondLst>
                                    <p:cond delay="0"/>
                                  </p:stCondLst>
                                  <p:childTnLst>
                                    <p:animEffect transition="out" filter="fade">
                                      <p:cBhvr>
                                        <p:cTn id="137" dur="500"/>
                                        <p:tgtEl>
                                          <p:spTgt spid="231"/>
                                        </p:tgtEl>
                                      </p:cBhvr>
                                    </p:animEffect>
                                    <p:set>
                                      <p:cBhvr>
                                        <p:cTn id="138" dur="1" fill="hold">
                                          <p:stCondLst>
                                            <p:cond delay="499"/>
                                          </p:stCondLst>
                                        </p:cTn>
                                        <p:tgtEl>
                                          <p:spTgt spid="231"/>
                                        </p:tgtEl>
                                        <p:attrNameLst>
                                          <p:attrName>style.visibility</p:attrName>
                                        </p:attrNameLst>
                                      </p:cBhvr>
                                      <p:to>
                                        <p:strVal val="hidden"/>
                                      </p:to>
                                    </p:set>
                                  </p:childTnLst>
                                </p:cTn>
                              </p:par>
                              <p:par>
                                <p:cTn id="139" presetID="10" presetClass="exit" presetSubtype="0" fill="hold" grpId="0" nodeType="withEffect">
                                  <p:stCondLst>
                                    <p:cond delay="0"/>
                                  </p:stCondLst>
                                  <p:childTnLst>
                                    <p:animEffect transition="out" filter="fade">
                                      <p:cBhvr>
                                        <p:cTn id="140" dur="500"/>
                                        <p:tgtEl>
                                          <p:spTgt spid="119"/>
                                        </p:tgtEl>
                                      </p:cBhvr>
                                    </p:animEffect>
                                    <p:set>
                                      <p:cBhvr>
                                        <p:cTn id="141" dur="1" fill="hold">
                                          <p:stCondLst>
                                            <p:cond delay="499"/>
                                          </p:stCondLst>
                                        </p:cTn>
                                        <p:tgtEl>
                                          <p:spTgt spid="119"/>
                                        </p:tgtEl>
                                        <p:attrNameLst>
                                          <p:attrName>style.visibility</p:attrName>
                                        </p:attrNameLst>
                                      </p:cBhvr>
                                      <p:to>
                                        <p:strVal val="hidden"/>
                                      </p:to>
                                    </p:set>
                                  </p:childTnLst>
                                </p:cTn>
                              </p:par>
                              <p:par>
                                <p:cTn id="142" presetID="10" presetClass="exit" presetSubtype="0" fill="hold" grpId="0" nodeType="withEffect">
                                  <p:stCondLst>
                                    <p:cond delay="0"/>
                                  </p:stCondLst>
                                  <p:childTnLst>
                                    <p:animEffect transition="out" filter="fade">
                                      <p:cBhvr>
                                        <p:cTn id="143" dur="500"/>
                                        <p:tgtEl>
                                          <p:spTgt spid="242"/>
                                        </p:tgtEl>
                                      </p:cBhvr>
                                    </p:animEffect>
                                    <p:set>
                                      <p:cBhvr>
                                        <p:cTn id="144" dur="1" fill="hold">
                                          <p:stCondLst>
                                            <p:cond delay="499"/>
                                          </p:stCondLst>
                                        </p:cTn>
                                        <p:tgtEl>
                                          <p:spTgt spid="242"/>
                                        </p:tgtEl>
                                        <p:attrNameLst>
                                          <p:attrName>style.visibility</p:attrName>
                                        </p:attrNameLst>
                                      </p:cBhvr>
                                      <p:to>
                                        <p:strVal val="hidden"/>
                                      </p:to>
                                    </p:set>
                                  </p:childTnLst>
                                </p:cTn>
                              </p:par>
                              <p:par>
                                <p:cTn id="145" presetID="10" presetClass="exit" presetSubtype="0" fill="hold" grpId="0" nodeType="withEffect">
                                  <p:stCondLst>
                                    <p:cond delay="0"/>
                                  </p:stCondLst>
                                  <p:childTnLst>
                                    <p:animEffect transition="out" filter="fade">
                                      <p:cBhvr>
                                        <p:cTn id="146" dur="500"/>
                                        <p:tgtEl>
                                          <p:spTgt spid="162"/>
                                        </p:tgtEl>
                                      </p:cBhvr>
                                    </p:animEffect>
                                    <p:set>
                                      <p:cBhvr>
                                        <p:cTn id="147" dur="1" fill="hold">
                                          <p:stCondLst>
                                            <p:cond delay="499"/>
                                          </p:stCondLst>
                                        </p:cTn>
                                        <p:tgtEl>
                                          <p:spTgt spid="162"/>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255"/>
                                        </p:tgtEl>
                                        <p:attrNameLst>
                                          <p:attrName>style.visibility</p:attrName>
                                        </p:attrNameLst>
                                      </p:cBhvr>
                                      <p:to>
                                        <p:strVal val="visible"/>
                                      </p:to>
                                    </p:set>
                                    <p:animEffect transition="in" filter="fade">
                                      <p:cBhvr>
                                        <p:cTn id="152" dur="500"/>
                                        <p:tgtEl>
                                          <p:spTgt spid="25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54"/>
                                        </p:tgtEl>
                                        <p:attrNameLst>
                                          <p:attrName>style.visibility</p:attrName>
                                        </p:attrNameLst>
                                      </p:cBhvr>
                                      <p:to>
                                        <p:strVal val="visible"/>
                                      </p:to>
                                    </p:set>
                                    <p:animEffect transition="in" filter="fade">
                                      <p:cBhvr>
                                        <p:cTn id="155" dur="500"/>
                                        <p:tgtEl>
                                          <p:spTgt spid="154"/>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56"/>
                                        </p:tgtEl>
                                        <p:attrNameLst>
                                          <p:attrName>style.visibility</p:attrName>
                                        </p:attrNameLst>
                                      </p:cBhvr>
                                      <p:to>
                                        <p:strVal val="visible"/>
                                      </p:to>
                                    </p:set>
                                    <p:animEffect transition="in" filter="fade">
                                      <p:cBhvr>
                                        <p:cTn id="158" dur="500"/>
                                        <p:tgtEl>
                                          <p:spTgt spid="256"/>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57"/>
                                        </p:tgtEl>
                                        <p:attrNameLst>
                                          <p:attrName>style.visibility</p:attrName>
                                        </p:attrNameLst>
                                      </p:cBhvr>
                                      <p:to>
                                        <p:strVal val="visible"/>
                                      </p:to>
                                    </p:set>
                                    <p:animEffect transition="in" filter="fade">
                                      <p:cBhvr>
                                        <p:cTn id="161" dur="500"/>
                                        <p:tgtEl>
                                          <p:spTgt spid="25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58"/>
                                        </p:tgtEl>
                                        <p:attrNameLst>
                                          <p:attrName>style.visibility</p:attrName>
                                        </p:attrNameLst>
                                      </p:cBhvr>
                                      <p:to>
                                        <p:strVal val="visible"/>
                                      </p:to>
                                    </p:set>
                                    <p:animEffect transition="in" filter="fade">
                                      <p:cBhvr>
                                        <p:cTn id="164" dur="500"/>
                                        <p:tgtEl>
                                          <p:spTgt spid="258"/>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59"/>
                                        </p:tgtEl>
                                        <p:attrNameLst>
                                          <p:attrName>style.visibility</p:attrName>
                                        </p:attrNameLst>
                                      </p:cBhvr>
                                      <p:to>
                                        <p:strVal val="visible"/>
                                      </p:to>
                                    </p:set>
                                    <p:animEffect transition="in" filter="fade">
                                      <p:cBhvr>
                                        <p:cTn id="167" dur="500"/>
                                        <p:tgtEl>
                                          <p:spTgt spid="259"/>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60"/>
                                        </p:tgtEl>
                                        <p:attrNameLst>
                                          <p:attrName>style.visibility</p:attrName>
                                        </p:attrNameLst>
                                      </p:cBhvr>
                                      <p:to>
                                        <p:strVal val="visible"/>
                                      </p:to>
                                    </p:set>
                                    <p:animEffect transition="in" filter="fade">
                                      <p:cBhvr>
                                        <p:cTn id="170" dur="500"/>
                                        <p:tgtEl>
                                          <p:spTgt spid="260"/>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61"/>
                                        </p:tgtEl>
                                        <p:attrNameLst>
                                          <p:attrName>style.visibility</p:attrName>
                                        </p:attrNameLst>
                                      </p:cBhvr>
                                      <p:to>
                                        <p:strVal val="visible"/>
                                      </p:to>
                                    </p:set>
                                    <p:animEffect transition="in" filter="fade">
                                      <p:cBhvr>
                                        <p:cTn id="173" dur="500"/>
                                        <p:tgtEl>
                                          <p:spTgt spid="261"/>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262"/>
                                        </p:tgtEl>
                                        <p:attrNameLst>
                                          <p:attrName>style.visibility</p:attrName>
                                        </p:attrNameLst>
                                      </p:cBhvr>
                                      <p:to>
                                        <p:strVal val="visible"/>
                                      </p:to>
                                    </p:set>
                                    <p:animEffect transition="in" filter="fade">
                                      <p:cBhvr>
                                        <p:cTn id="176" dur="500"/>
                                        <p:tgtEl>
                                          <p:spTgt spid="262"/>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63"/>
                                        </p:tgtEl>
                                        <p:attrNameLst>
                                          <p:attrName>style.visibility</p:attrName>
                                        </p:attrNameLst>
                                      </p:cBhvr>
                                      <p:to>
                                        <p:strVal val="visible"/>
                                      </p:to>
                                    </p:set>
                                    <p:animEffect transition="in" filter="fade">
                                      <p:cBhvr>
                                        <p:cTn id="179" dur="500"/>
                                        <p:tgtEl>
                                          <p:spTgt spid="263"/>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265"/>
                                        </p:tgtEl>
                                        <p:attrNameLst>
                                          <p:attrName>style.visibility</p:attrName>
                                        </p:attrNameLst>
                                      </p:cBhvr>
                                      <p:to>
                                        <p:strVal val="visible"/>
                                      </p:to>
                                    </p:set>
                                    <p:animEffect transition="in" filter="fade">
                                      <p:cBhvr>
                                        <p:cTn id="182" dur="500"/>
                                        <p:tgtEl>
                                          <p:spTgt spid="265"/>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266"/>
                                        </p:tgtEl>
                                        <p:attrNameLst>
                                          <p:attrName>style.visibility</p:attrName>
                                        </p:attrNameLst>
                                      </p:cBhvr>
                                      <p:to>
                                        <p:strVal val="visible"/>
                                      </p:to>
                                    </p:set>
                                    <p:animEffect transition="in" filter="fade">
                                      <p:cBhvr>
                                        <p:cTn id="185" dur="500"/>
                                        <p:tgtEl>
                                          <p:spTgt spid="266"/>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267"/>
                                        </p:tgtEl>
                                        <p:attrNameLst>
                                          <p:attrName>style.visibility</p:attrName>
                                        </p:attrNameLst>
                                      </p:cBhvr>
                                      <p:to>
                                        <p:strVal val="visible"/>
                                      </p:to>
                                    </p:set>
                                    <p:animEffect transition="in" filter="fade">
                                      <p:cBhvr>
                                        <p:cTn id="188" dur="500"/>
                                        <p:tgtEl>
                                          <p:spTgt spid="267"/>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268"/>
                                        </p:tgtEl>
                                        <p:attrNameLst>
                                          <p:attrName>style.visibility</p:attrName>
                                        </p:attrNameLst>
                                      </p:cBhvr>
                                      <p:to>
                                        <p:strVal val="visible"/>
                                      </p:to>
                                    </p:set>
                                    <p:animEffect transition="in" filter="fade">
                                      <p:cBhvr>
                                        <p:cTn id="191" dur="500"/>
                                        <p:tgtEl>
                                          <p:spTgt spid="268"/>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272"/>
                                        </p:tgtEl>
                                        <p:attrNameLst>
                                          <p:attrName>style.visibility</p:attrName>
                                        </p:attrNameLst>
                                      </p:cBhvr>
                                      <p:to>
                                        <p:strVal val="visible"/>
                                      </p:to>
                                    </p:set>
                                    <p:animEffect transition="in" filter="fade">
                                      <p:cBhvr>
                                        <p:cTn id="194" dur="500"/>
                                        <p:tgtEl>
                                          <p:spTgt spid="272"/>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212"/>
                                        </p:tgtEl>
                                        <p:attrNameLst>
                                          <p:attrName>style.visibility</p:attrName>
                                        </p:attrNameLst>
                                      </p:cBhvr>
                                      <p:to>
                                        <p:strVal val="visible"/>
                                      </p:to>
                                    </p:set>
                                    <p:animEffect transition="in" filter="fade">
                                      <p:cBhvr>
                                        <p:cTn id="197" dur="500"/>
                                        <p:tgtEl>
                                          <p:spTgt spid="212"/>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285"/>
                                        </p:tgtEl>
                                        <p:attrNameLst>
                                          <p:attrName>style.visibility</p:attrName>
                                        </p:attrNameLst>
                                      </p:cBhvr>
                                      <p:to>
                                        <p:strVal val="visible"/>
                                      </p:to>
                                    </p:set>
                                    <p:animEffect transition="in" filter="fade">
                                      <p:cBhvr>
                                        <p:cTn id="202" dur="500"/>
                                        <p:tgtEl>
                                          <p:spTgt spid="285"/>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55"/>
                                        </p:tgtEl>
                                        <p:attrNameLst>
                                          <p:attrName>style.visibility</p:attrName>
                                        </p:attrNameLst>
                                      </p:cBhvr>
                                      <p:to>
                                        <p:strVal val="visible"/>
                                      </p:to>
                                    </p:set>
                                    <p:animEffect transition="in" filter="fade">
                                      <p:cBhvr>
                                        <p:cTn id="205" dur="500"/>
                                        <p:tgtEl>
                                          <p:spTgt spid="155"/>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71"/>
                                        </p:tgtEl>
                                        <p:attrNameLst>
                                          <p:attrName>style.visibility</p:attrName>
                                        </p:attrNameLst>
                                      </p:cBhvr>
                                      <p:to>
                                        <p:strVal val="visible"/>
                                      </p:to>
                                    </p:set>
                                    <p:animEffect transition="in" filter="fade">
                                      <p:cBhvr>
                                        <p:cTn id="208" dur="500"/>
                                        <p:tgtEl>
                                          <p:spTgt spid="271"/>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70"/>
                                        </p:tgtEl>
                                        <p:attrNameLst>
                                          <p:attrName>style.visibility</p:attrName>
                                        </p:attrNameLst>
                                      </p:cBhvr>
                                      <p:to>
                                        <p:strVal val="visible"/>
                                      </p:to>
                                    </p:set>
                                    <p:animEffect transition="in" filter="fade">
                                      <p:cBhvr>
                                        <p:cTn id="211" dur="500"/>
                                        <p:tgtEl>
                                          <p:spTgt spid="270"/>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grpId="0" nodeType="clickEffect">
                                  <p:stCondLst>
                                    <p:cond delay="0"/>
                                  </p:stCondLst>
                                  <p:childTnLst>
                                    <p:set>
                                      <p:cBhvr>
                                        <p:cTn id="215" dur="1" fill="hold">
                                          <p:stCondLst>
                                            <p:cond delay="0"/>
                                          </p:stCondLst>
                                        </p:cTn>
                                        <p:tgtEl>
                                          <p:spTgt spid="284"/>
                                        </p:tgtEl>
                                        <p:attrNameLst>
                                          <p:attrName>style.visibility</p:attrName>
                                        </p:attrNameLst>
                                      </p:cBhvr>
                                      <p:to>
                                        <p:strVal val="visible"/>
                                      </p:to>
                                    </p:set>
                                    <p:animEffect transition="in" filter="fade">
                                      <p:cBhvr>
                                        <p:cTn id="216" dur="500"/>
                                        <p:tgtEl>
                                          <p:spTgt spid="284"/>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61"/>
                                        </p:tgtEl>
                                        <p:attrNameLst>
                                          <p:attrName>style.visibility</p:attrName>
                                        </p:attrNameLst>
                                      </p:cBhvr>
                                      <p:to>
                                        <p:strVal val="visible"/>
                                      </p:to>
                                    </p:set>
                                    <p:animEffect transition="in" filter="fade">
                                      <p:cBhvr>
                                        <p:cTn id="219" dur="500"/>
                                        <p:tgtEl>
                                          <p:spTgt spid="161"/>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278"/>
                                        </p:tgtEl>
                                        <p:attrNameLst>
                                          <p:attrName>style.visibility</p:attrName>
                                        </p:attrNameLst>
                                      </p:cBhvr>
                                      <p:to>
                                        <p:strVal val="visible"/>
                                      </p:to>
                                    </p:set>
                                    <p:animEffect transition="in" filter="fade">
                                      <p:cBhvr>
                                        <p:cTn id="222" dur="500"/>
                                        <p:tgtEl>
                                          <p:spTgt spid="278"/>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273"/>
                                        </p:tgtEl>
                                        <p:attrNameLst>
                                          <p:attrName>style.visibility</p:attrName>
                                        </p:attrNameLst>
                                      </p:cBhvr>
                                      <p:to>
                                        <p:strVal val="visible"/>
                                      </p:to>
                                    </p:set>
                                    <p:animEffect transition="in" filter="fade">
                                      <p:cBhvr>
                                        <p:cTn id="225" dur="500"/>
                                        <p:tgtEl>
                                          <p:spTgt spid="273"/>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274"/>
                                        </p:tgtEl>
                                        <p:attrNameLst>
                                          <p:attrName>style.visibility</p:attrName>
                                        </p:attrNameLst>
                                      </p:cBhvr>
                                      <p:to>
                                        <p:strVal val="visible"/>
                                      </p:to>
                                    </p:set>
                                    <p:animEffect transition="in" filter="fade">
                                      <p:cBhvr>
                                        <p:cTn id="228" dur="500"/>
                                        <p:tgtEl>
                                          <p:spTgt spid="274"/>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275"/>
                                        </p:tgtEl>
                                        <p:attrNameLst>
                                          <p:attrName>style.visibility</p:attrName>
                                        </p:attrNameLst>
                                      </p:cBhvr>
                                      <p:to>
                                        <p:strVal val="visible"/>
                                      </p:to>
                                    </p:set>
                                    <p:animEffect transition="in" filter="fade">
                                      <p:cBhvr>
                                        <p:cTn id="231" dur="500"/>
                                        <p:tgtEl>
                                          <p:spTgt spid="275"/>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276"/>
                                        </p:tgtEl>
                                        <p:attrNameLst>
                                          <p:attrName>style.visibility</p:attrName>
                                        </p:attrNameLst>
                                      </p:cBhvr>
                                      <p:to>
                                        <p:strVal val="visible"/>
                                      </p:to>
                                    </p:set>
                                    <p:animEffect transition="in" filter="fade">
                                      <p:cBhvr>
                                        <p:cTn id="234" dur="500"/>
                                        <p:tgtEl>
                                          <p:spTgt spid="276"/>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277"/>
                                        </p:tgtEl>
                                        <p:attrNameLst>
                                          <p:attrName>style.visibility</p:attrName>
                                        </p:attrNameLst>
                                      </p:cBhvr>
                                      <p:to>
                                        <p:strVal val="visible"/>
                                      </p:to>
                                    </p:set>
                                    <p:animEffect transition="in" filter="fade">
                                      <p:cBhvr>
                                        <p:cTn id="237" dur="500"/>
                                        <p:tgtEl>
                                          <p:spTgt spid="277"/>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279"/>
                                        </p:tgtEl>
                                        <p:attrNameLst>
                                          <p:attrName>style.visibility</p:attrName>
                                        </p:attrNameLst>
                                      </p:cBhvr>
                                      <p:to>
                                        <p:strVal val="visible"/>
                                      </p:to>
                                    </p:set>
                                    <p:animEffect transition="in" filter="fade">
                                      <p:cBhvr>
                                        <p:cTn id="240" dur="500"/>
                                        <p:tgtEl>
                                          <p:spTgt spid="279"/>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280"/>
                                        </p:tgtEl>
                                        <p:attrNameLst>
                                          <p:attrName>style.visibility</p:attrName>
                                        </p:attrNameLst>
                                      </p:cBhvr>
                                      <p:to>
                                        <p:strVal val="visible"/>
                                      </p:to>
                                    </p:set>
                                    <p:animEffect transition="in" filter="fade">
                                      <p:cBhvr>
                                        <p:cTn id="243" dur="500"/>
                                        <p:tgtEl>
                                          <p:spTgt spid="280"/>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281"/>
                                        </p:tgtEl>
                                        <p:attrNameLst>
                                          <p:attrName>style.visibility</p:attrName>
                                        </p:attrNameLst>
                                      </p:cBhvr>
                                      <p:to>
                                        <p:strVal val="visible"/>
                                      </p:to>
                                    </p:set>
                                    <p:animEffect transition="in" filter="fade">
                                      <p:cBhvr>
                                        <p:cTn id="246" dur="500"/>
                                        <p:tgtEl>
                                          <p:spTgt spid="281"/>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282"/>
                                        </p:tgtEl>
                                        <p:attrNameLst>
                                          <p:attrName>style.visibility</p:attrName>
                                        </p:attrNameLst>
                                      </p:cBhvr>
                                      <p:to>
                                        <p:strVal val="visible"/>
                                      </p:to>
                                    </p:set>
                                    <p:animEffect transition="in" filter="fade">
                                      <p:cBhvr>
                                        <p:cTn id="249" dur="500"/>
                                        <p:tgtEl>
                                          <p:spTgt spid="282"/>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283"/>
                                        </p:tgtEl>
                                        <p:attrNameLst>
                                          <p:attrName>style.visibility</p:attrName>
                                        </p:attrNameLst>
                                      </p:cBhvr>
                                      <p:to>
                                        <p:strVal val="visible"/>
                                      </p:to>
                                    </p:set>
                                    <p:animEffect transition="in" filter="fade">
                                      <p:cBhvr>
                                        <p:cTn id="252" dur="500"/>
                                        <p:tgtEl>
                                          <p:spTgt spid="283"/>
                                        </p:tgtEl>
                                      </p:cBhvr>
                                    </p:animEffect>
                                  </p:childTnLst>
                                </p:cTn>
                              </p:par>
                              <p:par>
                                <p:cTn id="253" presetID="10" presetClass="entr" presetSubtype="0" fill="hold" nodeType="withEffect">
                                  <p:stCondLst>
                                    <p:cond delay="0"/>
                                  </p:stCondLst>
                                  <p:childTnLst>
                                    <p:set>
                                      <p:cBhvr>
                                        <p:cTn id="254" dur="1" fill="hold">
                                          <p:stCondLst>
                                            <p:cond delay="0"/>
                                          </p:stCondLst>
                                        </p:cTn>
                                        <p:tgtEl>
                                          <p:spTgt spid="286"/>
                                        </p:tgtEl>
                                        <p:attrNameLst>
                                          <p:attrName>style.visibility</p:attrName>
                                        </p:attrNameLst>
                                      </p:cBhvr>
                                      <p:to>
                                        <p:strVal val="visible"/>
                                      </p:to>
                                    </p:set>
                                    <p:animEffect transition="in" filter="fade">
                                      <p:cBhvr>
                                        <p:cTn id="255" dur="500"/>
                                        <p:tgtEl>
                                          <p:spTgt spid="286"/>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224"/>
                                        </p:tgtEl>
                                        <p:attrNameLst>
                                          <p:attrName>style.visibility</p:attrName>
                                        </p:attrNameLst>
                                      </p:cBhvr>
                                      <p:to>
                                        <p:strVal val="visible"/>
                                      </p:to>
                                    </p:set>
                                    <p:animEffect transition="in" filter="fade">
                                      <p:cBhvr>
                                        <p:cTn id="258" dur="500"/>
                                        <p:tgtEl>
                                          <p:spTgt spid="224"/>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232"/>
                                        </p:tgtEl>
                                        <p:attrNameLst>
                                          <p:attrName>style.visibility</p:attrName>
                                        </p:attrNameLst>
                                      </p:cBhvr>
                                      <p:to>
                                        <p:strVal val="visible"/>
                                      </p:to>
                                    </p:set>
                                    <p:animEffect transition="in" filter="fade">
                                      <p:cBhvr>
                                        <p:cTn id="261" dur="500"/>
                                        <p:tgtEl>
                                          <p:spTgt spid="232"/>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228"/>
                                        </p:tgtEl>
                                        <p:attrNameLst>
                                          <p:attrName>style.visibility</p:attrName>
                                        </p:attrNameLst>
                                      </p:cBhvr>
                                      <p:to>
                                        <p:strVal val="visible"/>
                                      </p:to>
                                    </p:set>
                                    <p:animEffect transition="in" filter="fade">
                                      <p:cBhvr>
                                        <p:cTn id="264" dur="500"/>
                                        <p:tgtEl>
                                          <p:spTgt spid="228"/>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227"/>
                                        </p:tgtEl>
                                        <p:attrNameLst>
                                          <p:attrName>style.visibility</p:attrName>
                                        </p:attrNameLst>
                                      </p:cBhvr>
                                      <p:to>
                                        <p:strVal val="visible"/>
                                      </p:to>
                                    </p:set>
                                    <p:animEffect transition="in" filter="fade">
                                      <p:cBhvr>
                                        <p:cTn id="267" dur="500"/>
                                        <p:tgtEl>
                                          <p:spTgt spid="227"/>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213"/>
                                        </p:tgtEl>
                                        <p:attrNameLst>
                                          <p:attrName>style.visibility</p:attrName>
                                        </p:attrNameLst>
                                      </p:cBhvr>
                                      <p:to>
                                        <p:strVal val="visible"/>
                                      </p:to>
                                    </p:set>
                                    <p:animEffect transition="in" filter="fade">
                                      <p:cBhvr>
                                        <p:cTn id="270"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animBg="1"/>
      <p:bldP spid="119" grpId="0" animBg="1"/>
      <p:bldP spid="183" grpId="0" animBg="1"/>
      <p:bldP spid="184" grpId="0" animBg="1"/>
      <p:bldP spid="185" grpId="0" animBg="1"/>
      <p:bldP spid="186" grpId="0" animBg="1"/>
      <p:bldP spid="187" grpId="0" animBg="1"/>
      <p:bldP spid="189" grpId="0" animBg="1"/>
      <p:bldP spid="190" grpId="0" animBg="1"/>
      <p:bldP spid="192" grpId="0" animBg="1"/>
      <p:bldP spid="193" grpId="0" animBg="1"/>
      <p:bldP spid="195" grpId="0" animBg="1"/>
      <p:bldP spid="196" grpId="0" animBg="1"/>
      <p:bldP spid="198" grpId="0" animBg="1"/>
      <p:bldP spid="199" grpId="0" animBg="1"/>
      <p:bldP spid="201" grpId="0" animBg="1"/>
      <p:bldP spid="202" grpId="0" animBg="1"/>
      <p:bldP spid="204" grpId="0" animBg="1"/>
      <p:bldP spid="205" grpId="0" animBg="1"/>
      <p:bldP spid="207" grpId="0" animBg="1"/>
      <p:bldP spid="209" grpId="0" animBg="1"/>
      <p:bldP spid="210" grpId="0" animBg="1"/>
      <p:bldP spid="211"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5" grpId="0" animBg="1"/>
      <p:bldP spid="226" grpId="0" animBg="1"/>
      <p:bldP spid="229" grpId="0" animBg="1"/>
      <p:bldP spid="230" grpId="0" animBg="1"/>
      <p:bldP spid="231" grpId="0" animBg="1"/>
      <p:bldP spid="255" grpId="0" animBg="1"/>
      <p:bldP spid="257" grpId="0" animBg="1"/>
      <p:bldP spid="258" grpId="0" animBg="1"/>
      <p:bldP spid="260" grpId="0" animBg="1"/>
      <p:bldP spid="261" grpId="0" animBg="1"/>
      <p:bldP spid="262" grpId="0" animBg="1"/>
      <p:bldP spid="263" grpId="0" animBg="1"/>
      <p:bldP spid="265" grpId="0" animBg="1"/>
      <p:bldP spid="267" grpId="0" animBg="1"/>
      <p:bldP spid="268"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154" grpId="0"/>
      <p:bldP spid="155" grpId="0"/>
      <p:bldP spid="161" grpId="0"/>
      <p:bldP spid="162" grpId="0" animBg="1"/>
      <p:bldP spid="256" grpId="0" animBg="1"/>
      <p:bldP spid="259" grpId="0" animBg="1"/>
      <p:bldP spid="266" grpId="0" animBg="1"/>
      <p:bldP spid="188" grpId="0" animBg="1"/>
      <p:bldP spid="191" grpId="0" animBg="1"/>
      <p:bldP spid="194" grpId="0" animBg="1"/>
      <p:bldP spid="197" grpId="0" animBg="1"/>
      <p:bldP spid="200" grpId="0" animBg="1"/>
      <p:bldP spid="203" grpId="0" animBg="1"/>
      <p:bldP spid="206" grpId="0" animBg="1"/>
      <p:bldP spid="208" grpId="0"/>
      <p:bldP spid="212" grpId="0"/>
      <p:bldP spid="224" grpId="0"/>
      <p:bldP spid="213" grpId="0"/>
      <p:bldP spid="227" grpId="0"/>
      <p:bldP spid="228" grpId="0"/>
      <p:bldP spid="2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36512" y="1700813"/>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1</a:t>
            </a:r>
          </a:p>
        </p:txBody>
      </p:sp>
      <p:sp>
        <p:nvSpPr>
          <p:cNvPr id="55" name="TextBox 54"/>
          <p:cNvSpPr txBox="1"/>
          <p:nvPr/>
        </p:nvSpPr>
        <p:spPr>
          <a:xfrm>
            <a:off x="-36512" y="3356997"/>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2</a:t>
            </a:r>
          </a:p>
        </p:txBody>
      </p:sp>
      <p:sp>
        <p:nvSpPr>
          <p:cNvPr id="2" name="Title 1"/>
          <p:cNvSpPr>
            <a:spLocks noGrp="1"/>
          </p:cNvSpPr>
          <p:nvPr>
            <p:ph type="title"/>
          </p:nvPr>
        </p:nvSpPr>
        <p:spPr/>
        <p:txBody>
          <a:bodyPr/>
          <a:lstStyle/>
          <a:p>
            <a:r>
              <a:rPr lang="en-US" dirty="0" smtClean="0"/>
              <a:t>SMS: Staged Memory Scheduling</a:t>
            </a:r>
            <a:endParaRPr lang="en-US" dirty="0"/>
          </a:p>
        </p:txBody>
      </p:sp>
      <p:sp>
        <p:nvSpPr>
          <p:cNvPr id="4" name="Slide Number Placeholder 3"/>
          <p:cNvSpPr>
            <a:spLocks noGrp="1"/>
          </p:cNvSpPr>
          <p:nvPr>
            <p:ph type="sldNum" sz="quarter" idx="11"/>
          </p:nvPr>
        </p:nvSpPr>
        <p:spPr>
          <a:xfrm>
            <a:off x="6553200" y="6212160"/>
            <a:ext cx="2133600" cy="457200"/>
          </a:xfrm>
        </p:spPr>
        <p:txBody>
          <a:bodyPr/>
          <a:lstStyle/>
          <a:p>
            <a:fld id="{323594FA-E141-4234-AE05-360401972BE7}" type="slidenum">
              <a:rPr lang="en-US" altLang="en-US" smtClean="0">
                <a:solidFill>
                  <a:srgbClr val="000000"/>
                </a:solidFill>
              </a:rPr>
              <a:pPr/>
              <a:t>37</a:t>
            </a:fld>
            <a:endParaRPr lang="en-US" altLang="en-US">
              <a:solidFill>
                <a:srgbClr val="000000"/>
              </a:solidFill>
            </a:endParaRPr>
          </a:p>
        </p:txBody>
      </p:sp>
      <p:sp>
        <p:nvSpPr>
          <p:cNvPr id="120" name="TextBox 119"/>
          <p:cNvSpPr txBox="1"/>
          <p:nvPr/>
        </p:nvSpPr>
        <p:spPr>
          <a:xfrm>
            <a:off x="138354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1</a:t>
            </a:r>
          </a:p>
        </p:txBody>
      </p:sp>
      <p:sp>
        <p:nvSpPr>
          <p:cNvPr id="121" name="TextBox 120"/>
          <p:cNvSpPr txBox="1"/>
          <p:nvPr/>
        </p:nvSpPr>
        <p:spPr>
          <a:xfrm>
            <a:off x="2865002"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2</a:t>
            </a:r>
          </a:p>
        </p:txBody>
      </p:sp>
      <p:sp>
        <p:nvSpPr>
          <p:cNvPr id="122" name="TextBox 121"/>
          <p:cNvSpPr txBox="1"/>
          <p:nvPr/>
        </p:nvSpPr>
        <p:spPr>
          <a:xfrm>
            <a:off x="4346465"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3</a:t>
            </a:r>
          </a:p>
        </p:txBody>
      </p:sp>
      <p:sp>
        <p:nvSpPr>
          <p:cNvPr id="123" name="TextBox 122"/>
          <p:cNvSpPr txBox="1"/>
          <p:nvPr/>
        </p:nvSpPr>
        <p:spPr>
          <a:xfrm>
            <a:off x="576059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4</a:t>
            </a:r>
          </a:p>
        </p:txBody>
      </p:sp>
      <p:sp>
        <p:nvSpPr>
          <p:cNvPr id="124" name="Down Arrow 123"/>
          <p:cNvSpPr/>
          <p:nvPr/>
        </p:nvSpPr>
        <p:spPr>
          <a:xfrm>
            <a:off x="1748249"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5" name="Down Arrow 124"/>
          <p:cNvSpPr/>
          <p:nvPr/>
        </p:nvSpPr>
        <p:spPr>
          <a:xfrm>
            <a:off x="326041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6" name="Down Arrow 125"/>
          <p:cNvSpPr/>
          <p:nvPr/>
        </p:nvSpPr>
        <p:spPr>
          <a:xfrm>
            <a:off x="470057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7" name="Down Arrow 126"/>
          <p:cNvSpPr/>
          <p:nvPr/>
        </p:nvSpPr>
        <p:spPr>
          <a:xfrm>
            <a:off x="614073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8" name="Down Arrow 127"/>
          <p:cNvSpPr/>
          <p:nvPr/>
        </p:nvSpPr>
        <p:spPr>
          <a:xfrm>
            <a:off x="3719947" y="5517232"/>
            <a:ext cx="128965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9" name="TextBox 128"/>
          <p:cNvSpPr txBox="1"/>
          <p:nvPr/>
        </p:nvSpPr>
        <p:spPr>
          <a:xfrm>
            <a:off x="2627784" y="5867980"/>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165" name="TextBox 164"/>
          <p:cNvSpPr txBox="1"/>
          <p:nvPr/>
        </p:nvSpPr>
        <p:spPr>
          <a:xfrm>
            <a:off x="7216189"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GPU</a:t>
            </a:r>
          </a:p>
        </p:txBody>
      </p:sp>
      <p:sp>
        <p:nvSpPr>
          <p:cNvPr id="166" name="Down Arrow 165"/>
          <p:cNvSpPr/>
          <p:nvPr/>
        </p:nvSpPr>
        <p:spPr>
          <a:xfrm>
            <a:off x="7504220"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0" name="Rectangle 189"/>
          <p:cNvSpPr/>
          <p:nvPr/>
        </p:nvSpPr>
        <p:spPr>
          <a:xfrm>
            <a:off x="269979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3" name="Rectangle 192"/>
          <p:cNvSpPr/>
          <p:nvPr/>
        </p:nvSpPr>
        <p:spPr>
          <a:xfrm>
            <a:off x="3635896"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6" name="Rectangle 195"/>
          <p:cNvSpPr/>
          <p:nvPr/>
        </p:nvSpPr>
        <p:spPr>
          <a:xfrm>
            <a:off x="4572000"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10" name="TextBox 209"/>
          <p:cNvSpPr txBox="1"/>
          <p:nvPr/>
        </p:nvSpPr>
        <p:spPr>
          <a:xfrm>
            <a:off x="3635896"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3" name="TextBox 222"/>
          <p:cNvSpPr txBox="1"/>
          <p:nvPr/>
        </p:nvSpPr>
        <p:spPr>
          <a:xfrm>
            <a:off x="4572000"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55" name="Rectangle 254"/>
          <p:cNvSpPr/>
          <p:nvPr/>
        </p:nvSpPr>
        <p:spPr bwMode="auto">
          <a:xfrm>
            <a:off x="1311537"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6" name="Rectangle 255"/>
          <p:cNvSpPr/>
          <p:nvPr/>
        </p:nvSpPr>
        <p:spPr bwMode="auto">
          <a:xfrm>
            <a:off x="2792642"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7" name="Rectangle 256"/>
          <p:cNvSpPr/>
          <p:nvPr/>
        </p:nvSpPr>
        <p:spPr bwMode="auto">
          <a:xfrm>
            <a:off x="4287938"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8" name="Rectangle 257"/>
          <p:cNvSpPr/>
          <p:nvPr/>
        </p:nvSpPr>
        <p:spPr bwMode="auto">
          <a:xfrm>
            <a:off x="5702062" y="1881916"/>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9" name="Rectangle 258"/>
          <p:cNvSpPr/>
          <p:nvPr/>
        </p:nvSpPr>
        <p:spPr>
          <a:xfrm>
            <a:off x="2913839" y="2143594"/>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0" name="Rectangle 259"/>
          <p:cNvSpPr/>
          <p:nvPr/>
        </p:nvSpPr>
        <p:spPr>
          <a:xfrm>
            <a:off x="4409136" y="2512305"/>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1" name="Rectangle 260"/>
          <p:cNvSpPr/>
          <p:nvPr/>
        </p:nvSpPr>
        <p:spPr>
          <a:xfrm>
            <a:off x="4409136" y="2143594"/>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2" name="Rectangle 261"/>
          <p:cNvSpPr/>
          <p:nvPr/>
        </p:nvSpPr>
        <p:spPr>
          <a:xfrm>
            <a:off x="5823260" y="2512305"/>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3" name="Rectangle 262"/>
          <p:cNvSpPr/>
          <p:nvPr/>
        </p:nvSpPr>
        <p:spPr>
          <a:xfrm>
            <a:off x="5823260" y="2157523"/>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5" name="Rectangle 264"/>
          <p:cNvSpPr/>
          <p:nvPr/>
        </p:nvSpPr>
        <p:spPr>
          <a:xfrm>
            <a:off x="1446210" y="2512305"/>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6" name="Rectangle 265"/>
          <p:cNvSpPr/>
          <p:nvPr/>
        </p:nvSpPr>
        <p:spPr>
          <a:xfrm>
            <a:off x="2913839" y="2512305"/>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7" name="Rectangle 266"/>
          <p:cNvSpPr/>
          <p:nvPr/>
        </p:nvSpPr>
        <p:spPr bwMode="auto">
          <a:xfrm>
            <a:off x="7072177" y="1844824"/>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68" name="Rectangle 267"/>
          <p:cNvSpPr/>
          <p:nvPr/>
        </p:nvSpPr>
        <p:spPr>
          <a:xfrm>
            <a:off x="7206850" y="2495942"/>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0" name="TextBox 269"/>
          <p:cNvSpPr txBox="1"/>
          <p:nvPr/>
        </p:nvSpPr>
        <p:spPr>
          <a:xfrm>
            <a:off x="1897828" y="3265820"/>
            <a:ext cx="5050441"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Batch Scheduler</a:t>
            </a:r>
          </a:p>
        </p:txBody>
      </p:sp>
      <p:sp>
        <p:nvSpPr>
          <p:cNvPr id="271" name="Down Arrow 270"/>
          <p:cNvSpPr/>
          <p:nvPr/>
        </p:nvSpPr>
        <p:spPr>
          <a:xfrm>
            <a:off x="3714394" y="2924950"/>
            <a:ext cx="1289654" cy="216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2" name="Rectangle 271"/>
          <p:cNvSpPr/>
          <p:nvPr/>
        </p:nvSpPr>
        <p:spPr>
          <a:xfrm>
            <a:off x="7204874" y="2132856"/>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3" name="Rectangle 272"/>
          <p:cNvSpPr/>
          <p:nvPr/>
        </p:nvSpPr>
        <p:spPr bwMode="auto">
          <a:xfrm>
            <a:off x="5960994" y="416086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4" name="Rectangle 273"/>
          <p:cNvSpPr/>
          <p:nvPr/>
        </p:nvSpPr>
        <p:spPr bwMode="auto">
          <a:xfrm>
            <a:off x="4546870"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5" name="Rectangle 274"/>
          <p:cNvSpPr/>
          <p:nvPr/>
        </p:nvSpPr>
        <p:spPr bwMode="auto">
          <a:xfrm>
            <a:off x="3065408"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6" name="Rectangle 275"/>
          <p:cNvSpPr/>
          <p:nvPr/>
        </p:nvSpPr>
        <p:spPr bwMode="auto">
          <a:xfrm>
            <a:off x="1570469"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7" name="Rectangle 276"/>
          <p:cNvSpPr/>
          <p:nvPr/>
        </p:nvSpPr>
        <p:spPr>
          <a:xfrm>
            <a:off x="1705142" y="5063396"/>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8" name="Rectangle 277"/>
          <p:cNvSpPr/>
          <p:nvPr/>
        </p:nvSpPr>
        <p:spPr>
          <a:xfrm>
            <a:off x="1705142" y="4317019"/>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9" name="Rectangle 278"/>
          <p:cNvSpPr/>
          <p:nvPr/>
        </p:nvSpPr>
        <p:spPr>
          <a:xfrm>
            <a:off x="1705142" y="4685732"/>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0" name="Rectangle 279"/>
          <p:cNvSpPr/>
          <p:nvPr/>
        </p:nvSpPr>
        <p:spPr>
          <a:xfrm>
            <a:off x="4668068" y="5063396"/>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1" name="Rectangle 280"/>
          <p:cNvSpPr/>
          <p:nvPr/>
        </p:nvSpPr>
        <p:spPr>
          <a:xfrm>
            <a:off x="4668068" y="4685732"/>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2" name="Rectangle 281"/>
          <p:cNvSpPr/>
          <p:nvPr/>
        </p:nvSpPr>
        <p:spPr>
          <a:xfrm>
            <a:off x="3186605" y="5054445"/>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3" name="Rectangle 282"/>
          <p:cNvSpPr/>
          <p:nvPr/>
        </p:nvSpPr>
        <p:spPr>
          <a:xfrm>
            <a:off x="3186605" y="4682116"/>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4" name="Down Arrow 283"/>
          <p:cNvSpPr/>
          <p:nvPr/>
        </p:nvSpPr>
        <p:spPr>
          <a:xfrm>
            <a:off x="3714394" y="3820399"/>
            <a:ext cx="1289654" cy="256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85" name="Straight Connector 284"/>
          <p:cNvCxnSpPr/>
          <p:nvPr/>
        </p:nvCxnSpPr>
        <p:spPr>
          <a:xfrm>
            <a:off x="251520" y="3068960"/>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51520" y="3933056"/>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0" y="2276873"/>
            <a:ext cx="1403648" cy="654986"/>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Batch Formation</a:t>
            </a:r>
            <a:endParaRPr lang="en-US" b="1" dirty="0">
              <a:solidFill>
                <a:srgbClr val="000000"/>
              </a:solidFill>
              <a:latin typeface="Tahoma"/>
            </a:endParaRPr>
          </a:p>
        </p:txBody>
      </p:sp>
      <p:sp>
        <p:nvSpPr>
          <p:cNvPr id="59" name="TextBox 58"/>
          <p:cNvSpPr txBox="1"/>
          <p:nvPr/>
        </p:nvSpPr>
        <p:spPr>
          <a:xfrm>
            <a:off x="-36512" y="4582294"/>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3</a:t>
            </a:r>
          </a:p>
        </p:txBody>
      </p:sp>
      <p:sp>
        <p:nvSpPr>
          <p:cNvPr id="60" name="TextBox 59"/>
          <p:cNvSpPr txBox="1"/>
          <p:nvPr/>
        </p:nvSpPr>
        <p:spPr>
          <a:xfrm>
            <a:off x="0" y="5085189"/>
            <a:ext cx="1440160" cy="936313"/>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DRAM Command Scheduler</a:t>
            </a:r>
            <a:endParaRPr lang="en-US" b="1" dirty="0">
              <a:solidFill>
                <a:srgbClr val="000000"/>
              </a:solidFill>
              <a:latin typeface="Tahoma"/>
            </a:endParaRPr>
          </a:p>
        </p:txBody>
      </p:sp>
      <p:sp>
        <p:nvSpPr>
          <p:cNvPr id="57" name="TextBox 56"/>
          <p:cNvSpPr txBox="1"/>
          <p:nvPr/>
        </p:nvSpPr>
        <p:spPr>
          <a:xfrm>
            <a:off x="1724896"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1</a:t>
            </a:r>
            <a:endParaRPr lang="en-US" dirty="0">
              <a:solidFill>
                <a:srgbClr val="000000"/>
              </a:solidFill>
              <a:latin typeface="Tahoma"/>
            </a:endParaRPr>
          </a:p>
        </p:txBody>
      </p:sp>
      <p:sp>
        <p:nvSpPr>
          <p:cNvPr id="58" name="TextBox 57"/>
          <p:cNvSpPr txBox="1"/>
          <p:nvPr/>
        </p:nvSpPr>
        <p:spPr>
          <a:xfrm>
            <a:off x="3186562" y="5347848"/>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2</a:t>
            </a:r>
            <a:endParaRPr lang="en-US" dirty="0">
              <a:solidFill>
                <a:srgbClr val="000000"/>
              </a:solidFill>
              <a:latin typeface="Tahoma"/>
            </a:endParaRPr>
          </a:p>
        </p:txBody>
      </p:sp>
      <p:sp>
        <p:nvSpPr>
          <p:cNvPr id="61" name="TextBox 60"/>
          <p:cNvSpPr txBox="1"/>
          <p:nvPr/>
        </p:nvSpPr>
        <p:spPr>
          <a:xfrm>
            <a:off x="4696722"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3</a:t>
            </a:r>
            <a:endParaRPr lang="en-US" dirty="0">
              <a:solidFill>
                <a:srgbClr val="000000"/>
              </a:solidFill>
              <a:latin typeface="Tahoma"/>
            </a:endParaRPr>
          </a:p>
        </p:txBody>
      </p:sp>
      <p:sp>
        <p:nvSpPr>
          <p:cNvPr id="62" name="TextBox 61"/>
          <p:cNvSpPr txBox="1"/>
          <p:nvPr/>
        </p:nvSpPr>
        <p:spPr>
          <a:xfrm>
            <a:off x="6089112" y="5361704"/>
            <a:ext cx="896998"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4</a:t>
            </a:r>
            <a:endParaRPr lang="en-US" dirty="0">
              <a:solidFill>
                <a:srgbClr val="000000"/>
              </a:solidFill>
              <a:latin typeface="Tahoma"/>
            </a:endParaRPr>
          </a:p>
        </p:txBody>
      </p:sp>
      <p:sp>
        <p:nvSpPr>
          <p:cNvPr id="155" name="Rectangle 154"/>
          <p:cNvSpPr/>
          <p:nvPr/>
        </p:nvSpPr>
        <p:spPr>
          <a:xfrm>
            <a:off x="0" y="3068960"/>
            <a:ext cx="8748464" cy="3096344"/>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extLst>
      <p:ext uri="{BB962C8B-B14F-4D97-AF65-F5344CB8AC3E}">
        <p14:creationId xmlns:p14="http://schemas.microsoft.com/office/powerpoint/2010/main" val="30020600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 name="Table 103"/>
          <p:cNvGraphicFramePr>
            <a:graphicFrameLocks noGrp="1"/>
          </p:cNvGraphicFramePr>
          <p:nvPr/>
        </p:nvGraphicFramePr>
        <p:xfrm>
          <a:off x="6199908" y="3994728"/>
          <a:ext cx="2653146" cy="1645920"/>
        </p:xfrm>
        <a:graphic>
          <a:graphicData uri="http://schemas.openxmlformats.org/drawingml/2006/table">
            <a:tbl>
              <a:tblPr firstRow="1" bandRow="1">
                <a:tableStyleId>{5C22544A-7EE6-4342-B048-85BDC9FD1C3A}</a:tableStyleId>
              </a:tblPr>
              <a:tblGrid>
                <a:gridCol w="2653146"/>
              </a:tblGrid>
              <a:tr h="1188720">
                <a:tc>
                  <a:txBody>
                    <a:bodyPr/>
                    <a:lstStyle/>
                    <a:p>
                      <a:pPr algn="ctr"/>
                      <a:r>
                        <a:rPr lang="en-US" sz="2400" dirty="0" smtClean="0"/>
                        <a:t>Current Batch</a:t>
                      </a:r>
                    </a:p>
                    <a:p>
                      <a:pPr algn="ctr"/>
                      <a:r>
                        <a:rPr lang="en-US" sz="2400" dirty="0" smtClean="0"/>
                        <a:t>Scheduling Policy</a:t>
                      </a:r>
                      <a:endParaRPr lang="en-US" sz="2400" dirty="0"/>
                    </a:p>
                  </a:txBody>
                  <a:tcPr/>
                </a:tc>
              </a:tr>
              <a:tr h="457200">
                <a:tc>
                  <a:txBody>
                    <a:bodyPr/>
                    <a:lstStyle/>
                    <a:p>
                      <a:pPr algn="ctr"/>
                      <a:r>
                        <a:rPr lang="en-US" sz="2400" b="1" dirty="0" smtClean="0">
                          <a:solidFill>
                            <a:srgbClr val="FF0000"/>
                          </a:solidFill>
                        </a:rPr>
                        <a:t>SJF</a:t>
                      </a:r>
                      <a:endParaRPr lang="en-US" sz="2400" b="1" dirty="0">
                        <a:solidFill>
                          <a:srgbClr val="FF0000"/>
                        </a:solidFill>
                      </a:endParaRPr>
                    </a:p>
                  </a:txBody>
                  <a:tcPr/>
                </a:tc>
              </a:tr>
            </a:tbl>
          </a:graphicData>
        </a:graphic>
      </p:graphicFrame>
      <p:graphicFrame>
        <p:nvGraphicFramePr>
          <p:cNvPr id="105" name="Table 104"/>
          <p:cNvGraphicFramePr>
            <a:graphicFrameLocks noGrp="1"/>
          </p:cNvGraphicFramePr>
          <p:nvPr/>
        </p:nvGraphicFramePr>
        <p:xfrm>
          <a:off x="6200339" y="3987368"/>
          <a:ext cx="2653146" cy="1645920"/>
        </p:xfrm>
        <a:graphic>
          <a:graphicData uri="http://schemas.openxmlformats.org/drawingml/2006/table">
            <a:tbl>
              <a:tblPr firstRow="1" bandRow="1">
                <a:tableStyleId>{5C22544A-7EE6-4342-B048-85BDC9FD1C3A}</a:tableStyleId>
              </a:tblPr>
              <a:tblGrid>
                <a:gridCol w="2653146"/>
              </a:tblGrid>
              <a:tr h="1188720">
                <a:tc>
                  <a:txBody>
                    <a:bodyPr/>
                    <a:lstStyle/>
                    <a:p>
                      <a:pPr algn="ctr"/>
                      <a:r>
                        <a:rPr lang="en-US" sz="2400" dirty="0" smtClean="0"/>
                        <a:t>Current Batch</a:t>
                      </a:r>
                    </a:p>
                    <a:p>
                      <a:pPr algn="ctr"/>
                      <a:r>
                        <a:rPr lang="en-US" sz="2400" dirty="0" smtClean="0"/>
                        <a:t>Scheduling Policy</a:t>
                      </a:r>
                      <a:endParaRPr lang="en-US" sz="2400" dirty="0"/>
                    </a:p>
                  </a:txBody>
                  <a:tcPr/>
                </a:tc>
              </a:tr>
              <a:tr h="457200">
                <a:tc>
                  <a:txBody>
                    <a:bodyPr/>
                    <a:lstStyle/>
                    <a:p>
                      <a:pPr algn="ctr"/>
                      <a:r>
                        <a:rPr lang="en-US" sz="2400" b="1" dirty="0" smtClean="0">
                          <a:solidFill>
                            <a:srgbClr val="FF0000"/>
                          </a:solidFill>
                        </a:rPr>
                        <a:t>RR</a:t>
                      </a:r>
                      <a:endParaRPr lang="en-US" sz="2400" b="1" dirty="0">
                        <a:solidFill>
                          <a:srgbClr val="FF0000"/>
                        </a:solidFill>
                      </a:endParaRPr>
                    </a:p>
                  </a:txBody>
                  <a:tcPr/>
                </a:tc>
              </a:tr>
            </a:tbl>
          </a:graphicData>
        </a:graphic>
      </p:graphicFrame>
      <p:sp>
        <p:nvSpPr>
          <p:cNvPr id="85" name="TextBox 84"/>
          <p:cNvSpPr txBox="1"/>
          <p:nvPr/>
        </p:nvSpPr>
        <p:spPr>
          <a:xfrm>
            <a:off x="1839826" y="3212976"/>
            <a:ext cx="5050441"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Batch Scheduler</a:t>
            </a:r>
          </a:p>
        </p:txBody>
      </p:sp>
      <p:grpSp>
        <p:nvGrpSpPr>
          <p:cNvPr id="10" name="Group 9"/>
          <p:cNvGrpSpPr/>
          <p:nvPr/>
        </p:nvGrpSpPr>
        <p:grpSpPr>
          <a:xfrm>
            <a:off x="2634928" y="4005073"/>
            <a:ext cx="3532620" cy="1937073"/>
            <a:chOff x="2634927" y="4005064"/>
            <a:chExt cx="3532620" cy="1937073"/>
          </a:xfrm>
        </p:grpSpPr>
        <p:sp>
          <p:nvSpPr>
            <p:cNvPr id="86" name="Rectangle 85"/>
            <p:cNvSpPr/>
            <p:nvPr/>
          </p:nvSpPr>
          <p:spPr bwMode="auto">
            <a:xfrm>
              <a:off x="2719797" y="4005064"/>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2948"/>
              <a:endParaRPr lang="en-US" b="1" dirty="0" smtClean="0">
                <a:solidFill>
                  <a:srgbClr val="000000"/>
                </a:solidFill>
                <a:latin typeface="Tahoma"/>
                <a:cs typeface="Arial" charset="0"/>
              </a:endParaRPr>
            </a:p>
          </p:txBody>
        </p:sp>
        <p:sp>
          <p:nvSpPr>
            <p:cNvPr id="87" name="Rectangle 86"/>
            <p:cNvSpPr/>
            <p:nvPr/>
          </p:nvSpPr>
          <p:spPr bwMode="auto">
            <a:xfrm>
              <a:off x="3611130" y="4009336"/>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2948"/>
              <a:endParaRPr lang="en-US" b="1" dirty="0" smtClean="0">
                <a:solidFill>
                  <a:srgbClr val="000000"/>
                </a:solidFill>
                <a:latin typeface="Tahoma"/>
                <a:cs typeface="Arial" charset="0"/>
              </a:endParaRPr>
            </a:p>
          </p:txBody>
        </p:sp>
        <p:sp>
          <p:nvSpPr>
            <p:cNvPr id="88" name="Rectangle 87"/>
            <p:cNvSpPr/>
            <p:nvPr/>
          </p:nvSpPr>
          <p:spPr bwMode="auto">
            <a:xfrm>
              <a:off x="4494454" y="4009336"/>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2948"/>
              <a:endParaRPr lang="en-US" b="1" dirty="0" smtClean="0">
                <a:solidFill>
                  <a:srgbClr val="000000"/>
                </a:solidFill>
                <a:latin typeface="Tahoma"/>
                <a:cs typeface="Arial" charset="0"/>
              </a:endParaRPr>
            </a:p>
          </p:txBody>
        </p:sp>
        <p:sp>
          <p:nvSpPr>
            <p:cNvPr id="89" name="Rectangle 88"/>
            <p:cNvSpPr/>
            <p:nvPr/>
          </p:nvSpPr>
          <p:spPr bwMode="auto">
            <a:xfrm>
              <a:off x="5337627" y="4010099"/>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2948"/>
              <a:endParaRPr lang="en-US" b="1" dirty="0" smtClean="0">
                <a:solidFill>
                  <a:srgbClr val="000000"/>
                </a:solidFill>
                <a:latin typeface="Tahoma"/>
                <a:cs typeface="Arial" charset="0"/>
              </a:endParaRPr>
            </a:p>
          </p:txBody>
        </p:sp>
        <p:sp>
          <p:nvSpPr>
            <p:cNvPr id="90" name="TextBox 89"/>
            <p:cNvSpPr txBox="1"/>
            <p:nvPr/>
          </p:nvSpPr>
          <p:spPr>
            <a:xfrm>
              <a:off x="2634927" y="5570656"/>
              <a:ext cx="928694" cy="369332"/>
            </a:xfrm>
            <a:prstGeom prst="rect">
              <a:avLst/>
            </a:prstGeom>
            <a:noFill/>
          </p:spPr>
          <p:txBody>
            <a:bodyPr wrap="square" rtlCol="0">
              <a:spAutoFit/>
            </a:bodyPr>
            <a:lstStyle/>
            <a:p>
              <a:pPr defTabSz="914165"/>
              <a:r>
                <a:rPr lang="en-US" dirty="0" smtClean="0">
                  <a:solidFill>
                    <a:srgbClr val="000000"/>
                  </a:solidFill>
                  <a:latin typeface="Tahoma"/>
                </a:rPr>
                <a:t>Bank 1</a:t>
              </a:r>
              <a:endParaRPr lang="en-US" dirty="0">
                <a:solidFill>
                  <a:srgbClr val="000000"/>
                </a:solidFill>
                <a:latin typeface="Tahoma"/>
              </a:endParaRPr>
            </a:p>
          </p:txBody>
        </p:sp>
        <p:sp>
          <p:nvSpPr>
            <p:cNvPr id="91" name="TextBox 90"/>
            <p:cNvSpPr txBox="1"/>
            <p:nvPr/>
          </p:nvSpPr>
          <p:spPr>
            <a:xfrm>
              <a:off x="3508547" y="5572805"/>
              <a:ext cx="928694" cy="369332"/>
            </a:xfrm>
            <a:prstGeom prst="rect">
              <a:avLst/>
            </a:prstGeom>
            <a:noFill/>
          </p:spPr>
          <p:txBody>
            <a:bodyPr wrap="square" rtlCol="0">
              <a:spAutoFit/>
            </a:bodyPr>
            <a:lstStyle/>
            <a:p>
              <a:pPr defTabSz="914165"/>
              <a:r>
                <a:rPr lang="en-US" dirty="0" smtClean="0">
                  <a:solidFill>
                    <a:srgbClr val="000000"/>
                  </a:solidFill>
                  <a:latin typeface="Tahoma"/>
                </a:rPr>
                <a:t>Bank 2</a:t>
              </a:r>
              <a:endParaRPr lang="en-US" dirty="0">
                <a:solidFill>
                  <a:srgbClr val="000000"/>
                </a:solidFill>
                <a:latin typeface="Tahoma"/>
              </a:endParaRPr>
            </a:p>
          </p:txBody>
        </p:sp>
        <p:sp>
          <p:nvSpPr>
            <p:cNvPr id="92" name="TextBox 91"/>
            <p:cNvSpPr txBox="1"/>
            <p:nvPr/>
          </p:nvSpPr>
          <p:spPr>
            <a:xfrm>
              <a:off x="4397031" y="5570656"/>
              <a:ext cx="928694" cy="369332"/>
            </a:xfrm>
            <a:prstGeom prst="rect">
              <a:avLst/>
            </a:prstGeom>
            <a:noFill/>
          </p:spPr>
          <p:txBody>
            <a:bodyPr wrap="square" rtlCol="0">
              <a:spAutoFit/>
            </a:bodyPr>
            <a:lstStyle/>
            <a:p>
              <a:pPr defTabSz="914165"/>
              <a:r>
                <a:rPr lang="en-US" dirty="0" smtClean="0">
                  <a:solidFill>
                    <a:srgbClr val="000000"/>
                  </a:solidFill>
                  <a:latin typeface="Tahoma"/>
                </a:rPr>
                <a:t>Bank 3</a:t>
              </a:r>
              <a:endParaRPr lang="en-US" dirty="0">
                <a:solidFill>
                  <a:srgbClr val="000000"/>
                </a:solidFill>
                <a:latin typeface="Tahoma"/>
              </a:endParaRPr>
            </a:p>
          </p:txBody>
        </p:sp>
        <p:sp>
          <p:nvSpPr>
            <p:cNvPr id="93" name="TextBox 92"/>
            <p:cNvSpPr txBox="1"/>
            <p:nvPr/>
          </p:nvSpPr>
          <p:spPr>
            <a:xfrm>
              <a:off x="5238853" y="5568043"/>
              <a:ext cx="928694" cy="369332"/>
            </a:xfrm>
            <a:prstGeom prst="rect">
              <a:avLst/>
            </a:prstGeom>
            <a:noFill/>
          </p:spPr>
          <p:txBody>
            <a:bodyPr wrap="square" rtlCol="0">
              <a:spAutoFit/>
            </a:bodyPr>
            <a:lstStyle/>
            <a:p>
              <a:pPr defTabSz="914165"/>
              <a:r>
                <a:rPr lang="en-US" dirty="0" smtClean="0">
                  <a:solidFill>
                    <a:srgbClr val="000000"/>
                  </a:solidFill>
                  <a:latin typeface="Tahoma"/>
                </a:rPr>
                <a:t>Bank 4</a:t>
              </a:r>
              <a:endParaRPr lang="en-US" dirty="0">
                <a:solidFill>
                  <a:srgbClr val="000000"/>
                </a:solidFill>
                <a:latin typeface="Tahoma"/>
              </a:endParaRPr>
            </a:p>
          </p:txBody>
        </p:sp>
      </p:grpSp>
      <p:sp>
        <p:nvSpPr>
          <p:cNvPr id="2" name="Title 1"/>
          <p:cNvSpPr>
            <a:spLocks noGrp="1"/>
          </p:cNvSpPr>
          <p:nvPr>
            <p:ph type="title"/>
          </p:nvPr>
        </p:nvSpPr>
        <p:spPr/>
        <p:txBody>
          <a:bodyPr/>
          <a:lstStyle/>
          <a:p>
            <a:pPr lvl="1"/>
            <a:r>
              <a:rPr lang="en-US" dirty="0" smtClean="0"/>
              <a:t>Putting Everything Together</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38</a:t>
            </a:fld>
            <a:endParaRPr lang="en-US" altLang="en-US" dirty="0">
              <a:solidFill>
                <a:srgbClr val="000000"/>
              </a:solidFill>
            </a:endParaRPr>
          </a:p>
        </p:txBody>
      </p:sp>
      <p:sp>
        <p:nvSpPr>
          <p:cNvPr id="60" name="TextBox 59"/>
          <p:cNvSpPr txBox="1"/>
          <p:nvPr/>
        </p:nvSpPr>
        <p:spPr>
          <a:xfrm>
            <a:off x="2203146" y="971437"/>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1</a:t>
            </a:r>
            <a:endParaRPr lang="en-US" dirty="0">
              <a:solidFill>
                <a:srgbClr val="000000"/>
              </a:solidFill>
              <a:latin typeface="Tahoma"/>
            </a:endParaRPr>
          </a:p>
        </p:txBody>
      </p:sp>
      <p:sp>
        <p:nvSpPr>
          <p:cNvPr id="61" name="TextBox 60"/>
          <p:cNvSpPr txBox="1"/>
          <p:nvPr/>
        </p:nvSpPr>
        <p:spPr>
          <a:xfrm>
            <a:off x="3067242" y="980729"/>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2</a:t>
            </a:r>
            <a:endParaRPr lang="en-US" dirty="0">
              <a:solidFill>
                <a:srgbClr val="000000"/>
              </a:solidFill>
              <a:latin typeface="Tahoma"/>
            </a:endParaRPr>
          </a:p>
        </p:txBody>
      </p:sp>
      <p:sp>
        <p:nvSpPr>
          <p:cNvPr id="62" name="TextBox 61"/>
          <p:cNvSpPr txBox="1"/>
          <p:nvPr/>
        </p:nvSpPr>
        <p:spPr>
          <a:xfrm>
            <a:off x="4003347" y="971437"/>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3</a:t>
            </a:r>
            <a:endParaRPr lang="en-US" dirty="0">
              <a:solidFill>
                <a:srgbClr val="000000"/>
              </a:solidFill>
              <a:latin typeface="Tahoma"/>
            </a:endParaRPr>
          </a:p>
        </p:txBody>
      </p:sp>
      <p:sp>
        <p:nvSpPr>
          <p:cNvPr id="63" name="TextBox 62"/>
          <p:cNvSpPr txBox="1"/>
          <p:nvPr/>
        </p:nvSpPr>
        <p:spPr>
          <a:xfrm>
            <a:off x="4867442" y="980729"/>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4</a:t>
            </a:r>
            <a:endParaRPr lang="en-US" dirty="0">
              <a:solidFill>
                <a:srgbClr val="000000"/>
              </a:solidFill>
              <a:latin typeface="Tahoma"/>
            </a:endParaRPr>
          </a:p>
        </p:txBody>
      </p:sp>
      <p:sp>
        <p:nvSpPr>
          <p:cNvPr id="59" name="Rectangle 58"/>
          <p:cNvSpPr/>
          <p:nvPr/>
        </p:nvSpPr>
        <p:spPr bwMode="auto">
          <a:xfrm>
            <a:off x="2287749" y="1582218"/>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64" name="Down Arrow 63"/>
          <p:cNvSpPr/>
          <p:nvPr/>
        </p:nvSpPr>
        <p:spPr>
          <a:xfrm>
            <a:off x="3447939"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5" name="Down Arrow 64"/>
          <p:cNvSpPr/>
          <p:nvPr/>
        </p:nvSpPr>
        <p:spPr>
          <a:xfrm>
            <a:off x="2557568"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6" name="Down Arrow 65"/>
          <p:cNvSpPr/>
          <p:nvPr/>
        </p:nvSpPr>
        <p:spPr>
          <a:xfrm>
            <a:off x="4338312"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7" name="Down Arrow 66"/>
          <p:cNvSpPr/>
          <p:nvPr/>
        </p:nvSpPr>
        <p:spPr>
          <a:xfrm>
            <a:off x="5188211"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8" name="Rectangle 67"/>
          <p:cNvSpPr/>
          <p:nvPr/>
        </p:nvSpPr>
        <p:spPr bwMode="auto">
          <a:xfrm>
            <a:off x="3179083" y="1586490"/>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69" name="Rectangle 68"/>
          <p:cNvSpPr/>
          <p:nvPr/>
        </p:nvSpPr>
        <p:spPr bwMode="auto">
          <a:xfrm>
            <a:off x="4062407" y="1586490"/>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70" name="Rectangle 69"/>
          <p:cNvSpPr/>
          <p:nvPr/>
        </p:nvSpPr>
        <p:spPr bwMode="auto">
          <a:xfrm>
            <a:off x="4932042" y="1589634"/>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74" name="Rectangle 73"/>
          <p:cNvSpPr/>
          <p:nvPr/>
        </p:nvSpPr>
        <p:spPr>
          <a:xfrm>
            <a:off x="3251350" y="2111152"/>
            <a:ext cx="521964" cy="191208"/>
          </a:xfrm>
          <a:prstGeom prst="rect">
            <a:avLst/>
          </a:prstGeom>
          <a:solidFill>
            <a:schemeClr val="accent1">
              <a:lumMod val="5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78" name="Rectangle 77"/>
          <p:cNvSpPr/>
          <p:nvPr/>
        </p:nvSpPr>
        <p:spPr>
          <a:xfrm>
            <a:off x="5004048" y="2729711"/>
            <a:ext cx="521964" cy="191208"/>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79" name="Rectangle 78"/>
          <p:cNvSpPr/>
          <p:nvPr/>
        </p:nvSpPr>
        <p:spPr>
          <a:xfrm>
            <a:off x="4134674" y="2095912"/>
            <a:ext cx="521964" cy="191208"/>
          </a:xfrm>
          <a:prstGeom prst="rect">
            <a:avLst/>
          </a:prstGeom>
          <a:solidFill>
            <a:srgbClr val="663D63"/>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cxnSp>
        <p:nvCxnSpPr>
          <p:cNvPr id="80" name="Straight Connector 79"/>
          <p:cNvCxnSpPr/>
          <p:nvPr/>
        </p:nvCxnSpPr>
        <p:spPr>
          <a:xfrm>
            <a:off x="3171048" y="2391698"/>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054372" y="2391698"/>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279714" y="2391698"/>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51520" y="3861048"/>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51520" y="3140968"/>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23529" y="1412781"/>
            <a:ext cx="2232248" cy="1384995"/>
          </a:xfrm>
          <a:prstGeom prst="rect">
            <a:avLst/>
          </a:prstGeom>
          <a:noFill/>
        </p:spPr>
        <p:txBody>
          <a:bodyPr wrap="square" lIns="91416" tIns="45709" rIns="91416" bIns="45709" rtlCol="0">
            <a:spAutoFit/>
          </a:bodyPr>
          <a:lstStyle/>
          <a:p>
            <a:pPr defTabSz="914165"/>
            <a:r>
              <a:rPr lang="en-US" sz="2800" dirty="0">
                <a:solidFill>
                  <a:srgbClr val="000000"/>
                </a:solidFill>
                <a:latin typeface="Tahoma"/>
              </a:rPr>
              <a:t>Stage 1:</a:t>
            </a:r>
          </a:p>
          <a:p>
            <a:pPr defTabSz="914165"/>
            <a:r>
              <a:rPr lang="en-US" sz="2800" dirty="0">
                <a:solidFill>
                  <a:srgbClr val="000000"/>
                </a:solidFill>
                <a:latin typeface="Tahoma"/>
              </a:rPr>
              <a:t>Batch </a:t>
            </a:r>
          </a:p>
          <a:p>
            <a:pPr defTabSz="914165"/>
            <a:r>
              <a:rPr lang="en-US" sz="2800" dirty="0">
                <a:solidFill>
                  <a:srgbClr val="000000"/>
                </a:solidFill>
                <a:latin typeface="Tahoma"/>
              </a:rPr>
              <a:t>Formation</a:t>
            </a:r>
          </a:p>
        </p:txBody>
      </p:sp>
      <p:sp>
        <p:nvSpPr>
          <p:cNvPr id="43" name="TextBox 42"/>
          <p:cNvSpPr txBox="1"/>
          <p:nvPr/>
        </p:nvSpPr>
        <p:spPr>
          <a:xfrm>
            <a:off x="323529" y="4149080"/>
            <a:ext cx="2232248" cy="1815882"/>
          </a:xfrm>
          <a:prstGeom prst="rect">
            <a:avLst/>
          </a:prstGeom>
          <a:noFill/>
        </p:spPr>
        <p:txBody>
          <a:bodyPr wrap="square" lIns="91416" tIns="45709" rIns="91416" bIns="45709" rtlCol="0">
            <a:spAutoFit/>
          </a:bodyPr>
          <a:lstStyle/>
          <a:p>
            <a:pPr defTabSz="914165"/>
            <a:r>
              <a:rPr lang="en-US" sz="2800" dirty="0">
                <a:solidFill>
                  <a:srgbClr val="000000"/>
                </a:solidFill>
                <a:latin typeface="Tahoma"/>
              </a:rPr>
              <a:t>Stage 3: DRAM Command Scheduler</a:t>
            </a:r>
          </a:p>
        </p:txBody>
      </p:sp>
      <p:sp>
        <p:nvSpPr>
          <p:cNvPr id="44" name="Rectangle 43"/>
          <p:cNvSpPr/>
          <p:nvPr/>
        </p:nvSpPr>
        <p:spPr bwMode="auto">
          <a:xfrm>
            <a:off x="5796136" y="1586490"/>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45" name="TextBox 44"/>
          <p:cNvSpPr txBox="1"/>
          <p:nvPr/>
        </p:nvSpPr>
        <p:spPr>
          <a:xfrm>
            <a:off x="5803546" y="980729"/>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GPU</a:t>
            </a:r>
            <a:endParaRPr lang="en-US" dirty="0">
              <a:solidFill>
                <a:srgbClr val="000000"/>
              </a:solidFill>
              <a:latin typeface="Tahoma"/>
            </a:endParaRPr>
          </a:p>
        </p:txBody>
      </p:sp>
      <p:sp>
        <p:nvSpPr>
          <p:cNvPr id="46" name="Down Arrow 45"/>
          <p:cNvSpPr/>
          <p:nvPr/>
        </p:nvSpPr>
        <p:spPr>
          <a:xfrm>
            <a:off x="6071784"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6" name="Rectangle 55"/>
          <p:cNvSpPr/>
          <p:nvPr/>
        </p:nvSpPr>
        <p:spPr>
          <a:xfrm>
            <a:off x="3257948" y="2492896"/>
            <a:ext cx="521964" cy="432048"/>
          </a:xfrm>
          <a:prstGeom prst="rect">
            <a:avLst/>
          </a:prstGeom>
          <a:solidFill>
            <a:srgbClr val="FFC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000000"/>
              </a:solidFill>
              <a:latin typeface="Tahoma"/>
            </a:endParaRPr>
          </a:p>
        </p:txBody>
      </p:sp>
      <p:sp>
        <p:nvSpPr>
          <p:cNvPr id="57" name="Rectangle 56"/>
          <p:cNvSpPr/>
          <p:nvPr/>
        </p:nvSpPr>
        <p:spPr>
          <a:xfrm>
            <a:off x="2360016" y="2492896"/>
            <a:ext cx="521964" cy="432048"/>
          </a:xfrm>
          <a:prstGeom prst="rect">
            <a:avLst/>
          </a:prstGeom>
          <a:solidFill>
            <a:srgbClr val="0070C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58" name="Rectangle 57"/>
          <p:cNvSpPr/>
          <p:nvPr/>
        </p:nvSpPr>
        <p:spPr>
          <a:xfrm>
            <a:off x="4139953" y="2492896"/>
            <a:ext cx="521964" cy="432048"/>
          </a:xfrm>
          <a:prstGeom prst="rect">
            <a:avLst/>
          </a:prstGeom>
          <a:solidFill>
            <a:srgbClr val="FF0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96" name="Rectangle 95"/>
          <p:cNvSpPr/>
          <p:nvPr/>
        </p:nvSpPr>
        <p:spPr>
          <a:xfrm>
            <a:off x="5868145" y="1988840"/>
            <a:ext cx="521964" cy="936104"/>
          </a:xfrm>
          <a:prstGeom prst="rect">
            <a:avLst/>
          </a:prstGeom>
          <a:solidFill>
            <a:schemeClr val="tx2">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 </a:t>
            </a:r>
            <a:endParaRPr lang="en-US" dirty="0">
              <a:solidFill>
                <a:srgbClr val="FFFFFF"/>
              </a:solidFill>
              <a:latin typeface="Tahoma"/>
            </a:endParaRPr>
          </a:p>
        </p:txBody>
      </p:sp>
      <p:cxnSp>
        <p:nvCxnSpPr>
          <p:cNvPr id="97" name="Straight Connector 96"/>
          <p:cNvCxnSpPr/>
          <p:nvPr/>
        </p:nvCxnSpPr>
        <p:spPr>
          <a:xfrm>
            <a:off x="4932040" y="2639293"/>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4572000" y="4869160"/>
            <a:ext cx="521964" cy="432048"/>
          </a:xfrm>
          <a:prstGeom prst="rect">
            <a:avLst/>
          </a:prstGeom>
          <a:solidFill>
            <a:srgbClr val="FFC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000000"/>
              </a:solidFill>
              <a:latin typeface="Tahoma"/>
            </a:endParaRPr>
          </a:p>
        </p:txBody>
      </p:sp>
      <p:sp>
        <p:nvSpPr>
          <p:cNvPr id="99" name="Rectangle 98"/>
          <p:cNvSpPr/>
          <p:nvPr/>
        </p:nvSpPr>
        <p:spPr>
          <a:xfrm>
            <a:off x="3689996" y="5110000"/>
            <a:ext cx="521964" cy="191208"/>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100" name="Rectangle 99"/>
          <p:cNvSpPr/>
          <p:nvPr/>
        </p:nvSpPr>
        <p:spPr>
          <a:xfrm>
            <a:off x="3689996" y="4581128"/>
            <a:ext cx="521964" cy="432048"/>
          </a:xfrm>
          <a:prstGeom prst="rect">
            <a:avLst/>
          </a:prstGeom>
          <a:solidFill>
            <a:srgbClr val="FF0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cxnSp>
        <p:nvCxnSpPr>
          <p:cNvPr id="101" name="Straight Connector 100"/>
          <p:cNvCxnSpPr/>
          <p:nvPr/>
        </p:nvCxnSpPr>
        <p:spPr>
          <a:xfrm>
            <a:off x="3169352" y="2636912"/>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067945" y="2636912"/>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23529" y="3212976"/>
            <a:ext cx="2232248" cy="523220"/>
          </a:xfrm>
          <a:prstGeom prst="rect">
            <a:avLst/>
          </a:prstGeom>
          <a:noFill/>
        </p:spPr>
        <p:txBody>
          <a:bodyPr wrap="square" lIns="91416" tIns="45709" rIns="91416" bIns="45709" rtlCol="0">
            <a:spAutoFit/>
          </a:bodyPr>
          <a:lstStyle/>
          <a:p>
            <a:pPr defTabSz="914165"/>
            <a:r>
              <a:rPr lang="en-US" sz="2800" dirty="0">
                <a:solidFill>
                  <a:srgbClr val="000000"/>
                </a:solidFill>
                <a:latin typeface="Tahoma"/>
              </a:rPr>
              <a:t>Stage 2:</a:t>
            </a:r>
          </a:p>
        </p:txBody>
      </p:sp>
      <p:cxnSp>
        <p:nvCxnSpPr>
          <p:cNvPr id="82" name="Straight Connector 81"/>
          <p:cNvCxnSpPr/>
          <p:nvPr/>
        </p:nvCxnSpPr>
        <p:spPr>
          <a:xfrm>
            <a:off x="5796137" y="1916832"/>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5001890" y="1263907"/>
            <a:ext cx="521964" cy="191208"/>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Tree>
    <p:extLst>
      <p:ext uri="{BB962C8B-B14F-4D97-AF65-F5344CB8AC3E}">
        <p14:creationId xmlns:p14="http://schemas.microsoft.com/office/powerpoint/2010/main" val="2403681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fade">
                                      <p:cBhvr>
                                        <p:cTn id="20" dur="500"/>
                                        <p:tgtEl>
                                          <p:spTgt spid="94"/>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44444E-6 -0.00255 L -0.14652 0.34421 " pathEditMode="relative" rAng="0" ptsTypes="AA">
                                      <p:cBhvr>
                                        <p:cTn id="30" dur="1000" fill="hold"/>
                                        <p:tgtEl>
                                          <p:spTgt spid="78"/>
                                        </p:tgtEl>
                                        <p:attrNameLst>
                                          <p:attrName>ppt_x</p:attrName>
                                          <p:attrName>ppt_y</p:attrName>
                                        </p:attrNameLst>
                                      </p:cBhvr>
                                      <p:rCtr x="-73" y="173"/>
                                    </p:animMotion>
                                  </p:childTnLst>
                                </p:cTn>
                              </p:par>
                            </p:childTnLst>
                          </p:cTn>
                        </p:par>
                        <p:par>
                          <p:cTn id="31" fill="hold">
                            <p:stCondLst>
                              <p:cond delay="1000"/>
                            </p:stCondLst>
                            <p:childTnLst>
                              <p:par>
                                <p:cTn id="32" presetID="10" presetClass="exit" presetSubtype="0" fill="hold" nodeType="afterEffect">
                                  <p:stCondLst>
                                    <p:cond delay="0"/>
                                  </p:stCondLst>
                                  <p:childTnLst>
                                    <p:animEffect transition="out" filter="fade">
                                      <p:cBhvr>
                                        <p:cTn id="33" dur="500"/>
                                        <p:tgtEl>
                                          <p:spTgt spid="78"/>
                                        </p:tgtEl>
                                      </p:cBhvr>
                                    </p:animEffect>
                                    <p:set>
                                      <p:cBhvr>
                                        <p:cTn id="34" dur="1" fill="hold">
                                          <p:stCondLst>
                                            <p:cond delay="499"/>
                                          </p:stCondLst>
                                        </p:cTn>
                                        <p:tgtEl>
                                          <p:spTgt spid="78"/>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99"/>
                                        </p:tgtEl>
                                        <p:attrNameLst>
                                          <p:attrName>style.visibility</p:attrName>
                                        </p:attrNameLst>
                                      </p:cBhvr>
                                      <p:to>
                                        <p:strVal val="visible"/>
                                      </p:to>
                                    </p:set>
                                  </p:childTnLst>
                                </p:cTn>
                              </p:par>
                              <p:par>
                                <p:cTn id="37" presetID="3" presetClass="exit" presetSubtype="10" fill="hold" nodeType="withEffect">
                                  <p:stCondLst>
                                    <p:cond delay="0"/>
                                  </p:stCondLst>
                                  <p:childTnLst>
                                    <p:animEffect transition="out" filter="blinds(horizontal)">
                                      <p:cBhvr>
                                        <p:cTn id="38" dur="500"/>
                                        <p:tgtEl>
                                          <p:spTgt spid="97"/>
                                        </p:tgtEl>
                                      </p:cBhvr>
                                    </p:animEffect>
                                    <p:set>
                                      <p:cBhvr>
                                        <p:cTn id="39" dur="1" fill="hold">
                                          <p:stCondLst>
                                            <p:cond delay="499"/>
                                          </p:stCondLst>
                                        </p:cTn>
                                        <p:tgtEl>
                                          <p:spTgt spid="9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blinds(horizontal)">
                                      <p:cBhvr>
                                        <p:cTn id="44" dur="500"/>
                                        <p:tgtEl>
                                          <p:spTgt spid="10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2.22222E-6 -4.07407E-6 L 0.14739 0.34676 " pathEditMode="relative" rAng="0" ptsTypes="AA">
                                      <p:cBhvr>
                                        <p:cTn id="48" dur="1000" fill="hold"/>
                                        <p:tgtEl>
                                          <p:spTgt spid="56"/>
                                        </p:tgtEl>
                                        <p:attrNameLst>
                                          <p:attrName>ppt_x</p:attrName>
                                          <p:attrName>ppt_y</p:attrName>
                                        </p:attrNameLst>
                                      </p:cBhvr>
                                      <p:rCtr x="7361" y="17338"/>
                                    </p:animMotion>
                                  </p:childTnLst>
                                </p:cTn>
                              </p:par>
                            </p:childTnLst>
                          </p:cTn>
                        </p:par>
                        <p:par>
                          <p:cTn id="49" fill="hold">
                            <p:stCondLst>
                              <p:cond delay="1000"/>
                            </p:stCondLst>
                            <p:childTnLst>
                              <p:par>
                                <p:cTn id="50" presetID="10" presetClass="exit" presetSubtype="0" fill="hold" grpId="1" nodeType="afterEffect">
                                  <p:stCondLst>
                                    <p:cond delay="0"/>
                                  </p:stCondLst>
                                  <p:childTnLst>
                                    <p:animEffect transition="out" filter="fade">
                                      <p:cBhvr>
                                        <p:cTn id="51" dur="500"/>
                                        <p:tgtEl>
                                          <p:spTgt spid="56"/>
                                        </p:tgtEl>
                                      </p:cBhvr>
                                    </p:animEffect>
                                    <p:set>
                                      <p:cBhvr>
                                        <p:cTn id="52" dur="1" fill="hold">
                                          <p:stCondLst>
                                            <p:cond delay="499"/>
                                          </p:stCondLst>
                                        </p:cTn>
                                        <p:tgtEl>
                                          <p:spTgt spid="56"/>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500"/>
                                        <p:tgtEl>
                                          <p:spTgt spid="98"/>
                                        </p:tgtEl>
                                      </p:cBhvr>
                                    </p:animEffect>
                                  </p:childTnLst>
                                </p:cTn>
                              </p:par>
                            </p:childTnLst>
                          </p:cTn>
                        </p:par>
                        <p:par>
                          <p:cTn id="56" fill="hold">
                            <p:stCondLst>
                              <p:cond delay="1500"/>
                            </p:stCondLst>
                            <p:childTnLst>
                              <p:par>
                                <p:cTn id="57" presetID="42" presetClass="path" presetSubtype="0" accel="50000" decel="50000" fill="hold" grpId="0" nodeType="afterEffect">
                                  <p:stCondLst>
                                    <p:cond delay="0"/>
                                  </p:stCondLst>
                                  <p:childTnLst>
                                    <p:animMotion origin="layout" path="M 2.22222E-6 -2.96296E-6 L 2.22222E-6 0.08959 " pathEditMode="relative" rAng="0" ptsTypes="AA">
                                      <p:cBhvr>
                                        <p:cTn id="58" dur="1000" fill="hold"/>
                                        <p:tgtEl>
                                          <p:spTgt spid="74"/>
                                        </p:tgtEl>
                                        <p:attrNameLst>
                                          <p:attrName>ppt_x</p:attrName>
                                          <p:attrName>ppt_y</p:attrName>
                                        </p:attrNameLst>
                                      </p:cBhvr>
                                      <p:rCtr x="0" y="45"/>
                                    </p:animMotion>
                                  </p:childTnLst>
                                </p:cTn>
                              </p:par>
                            </p:childTnLst>
                          </p:cTn>
                        </p:par>
                        <p:par>
                          <p:cTn id="59" fill="hold">
                            <p:stCondLst>
                              <p:cond delay="2500"/>
                            </p:stCondLst>
                            <p:childTnLst>
                              <p:par>
                                <p:cTn id="60" presetID="10" presetClass="entr" presetSubtype="0" fill="hold" nodeType="after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fade">
                                      <p:cBhvr>
                                        <p:cTn id="62" dur="500"/>
                                        <p:tgtEl>
                                          <p:spTgt spid="101"/>
                                        </p:tgtEl>
                                      </p:cBhvr>
                                    </p:animEffect>
                                  </p:childTnLst>
                                </p:cTn>
                              </p:par>
                              <p:par>
                                <p:cTn id="63" presetID="10" presetClass="exit" presetSubtype="0" fill="hold" nodeType="withEffect">
                                  <p:stCondLst>
                                    <p:cond delay="0"/>
                                  </p:stCondLst>
                                  <p:childTnLst>
                                    <p:animEffect transition="out" filter="fade">
                                      <p:cBhvr>
                                        <p:cTn id="64" dur="500"/>
                                        <p:tgtEl>
                                          <p:spTgt spid="80"/>
                                        </p:tgtEl>
                                      </p:cBhvr>
                                    </p:animEffect>
                                    <p:set>
                                      <p:cBhvr>
                                        <p:cTn id="65" dur="1" fill="hold">
                                          <p:stCondLst>
                                            <p:cond delay="499"/>
                                          </p:stCondLst>
                                        </p:cTn>
                                        <p:tgtEl>
                                          <p:spTgt spid="8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03"/>
                                        </p:tgtEl>
                                        <p:attrNameLst>
                                          <p:attrName>style.visibility</p:attrName>
                                        </p:attrNameLst>
                                      </p:cBhvr>
                                      <p:to>
                                        <p:strVal val="visible"/>
                                      </p:to>
                                    </p:set>
                                  </p:childTnLst>
                                </p:cTn>
                              </p:par>
                              <p:par>
                                <p:cTn id="70" presetID="42" presetClass="path" presetSubtype="0" accel="50000" decel="50000" fill="hold" nodeType="withEffect">
                                  <p:stCondLst>
                                    <p:cond delay="0"/>
                                  </p:stCondLst>
                                  <p:childTnLst>
                                    <p:animMotion origin="layout" path="M 0.00017 -0.00416 L 0.00017 0.21135 " pathEditMode="relative" rAng="0" ptsTypes="AA">
                                      <p:cBhvr>
                                        <p:cTn id="71" dur="1000" fill="hold"/>
                                        <p:tgtEl>
                                          <p:spTgt spid="103"/>
                                        </p:tgtEl>
                                        <p:attrNameLst>
                                          <p:attrName>ppt_x</p:attrName>
                                          <p:attrName>ppt_y</p:attrName>
                                        </p:attrNameLst>
                                      </p:cBhvr>
                                      <p:rCtr x="0" y="108"/>
                                    </p:animMotion>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fade">
                                      <p:cBhvr>
                                        <p:cTn id="75" dur="500"/>
                                        <p:tgtEl>
                                          <p:spTgt spid="97"/>
                                        </p:tgtEl>
                                      </p:cBhvr>
                                    </p:animEffect>
                                  </p:childTnLst>
                                </p:cTn>
                              </p:par>
                            </p:childTnLst>
                          </p:cTn>
                        </p:par>
                        <p:par>
                          <p:cTn id="76" fill="hold">
                            <p:stCondLst>
                              <p:cond delay="1500"/>
                            </p:stCondLst>
                            <p:childTnLst>
                              <p:par>
                                <p:cTn id="77" presetID="42" presetClass="path" presetSubtype="0" accel="50000" decel="50000" fill="hold" grpId="0" nodeType="afterEffect">
                                  <p:stCondLst>
                                    <p:cond delay="0"/>
                                  </p:stCondLst>
                                  <p:childTnLst>
                                    <p:animMotion origin="layout" path="M 8.33333E-7 7.40741E-7 L -0.05156 0.30463 " pathEditMode="relative" rAng="0" ptsTypes="AA">
                                      <p:cBhvr>
                                        <p:cTn id="78" dur="1000" fill="hold"/>
                                        <p:tgtEl>
                                          <p:spTgt spid="58"/>
                                        </p:tgtEl>
                                        <p:attrNameLst>
                                          <p:attrName>ppt_x</p:attrName>
                                          <p:attrName>ppt_y</p:attrName>
                                        </p:attrNameLst>
                                      </p:cBhvr>
                                      <p:rCtr x="-2587" y="15231"/>
                                    </p:animMotion>
                                  </p:childTnLst>
                                </p:cTn>
                              </p:par>
                            </p:childTnLst>
                          </p:cTn>
                        </p:par>
                        <p:par>
                          <p:cTn id="79" fill="hold">
                            <p:stCondLst>
                              <p:cond delay="2500"/>
                            </p:stCondLst>
                            <p:childTnLst>
                              <p:par>
                                <p:cTn id="80" presetID="10" presetClass="exit" presetSubtype="0" fill="hold" grpId="1" nodeType="afterEffect">
                                  <p:stCondLst>
                                    <p:cond delay="0"/>
                                  </p:stCondLst>
                                  <p:childTnLst>
                                    <p:animEffect transition="out" filter="fade">
                                      <p:cBhvr>
                                        <p:cTn id="81" dur="500"/>
                                        <p:tgtEl>
                                          <p:spTgt spid="58"/>
                                        </p:tgtEl>
                                      </p:cBhvr>
                                    </p:animEffect>
                                    <p:set>
                                      <p:cBhvr>
                                        <p:cTn id="82" dur="1" fill="hold">
                                          <p:stCondLst>
                                            <p:cond delay="499"/>
                                          </p:stCondLst>
                                        </p:cTn>
                                        <p:tgtEl>
                                          <p:spTgt spid="58"/>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100"/>
                                        </p:tgtEl>
                                        <p:attrNameLst>
                                          <p:attrName>style.visibility</p:attrName>
                                        </p:attrNameLst>
                                      </p:cBhvr>
                                      <p:to>
                                        <p:strVal val="visible"/>
                                      </p:to>
                                    </p:set>
                                  </p:childTnLst>
                                </p:cTn>
                              </p:par>
                            </p:childTnLst>
                          </p:cTn>
                        </p:par>
                        <p:par>
                          <p:cTn id="85" fill="hold">
                            <p:stCondLst>
                              <p:cond delay="3000"/>
                            </p:stCondLst>
                            <p:childTnLst>
                              <p:par>
                                <p:cTn id="86" presetID="42" presetClass="path" presetSubtype="0" accel="50000" decel="50000" fill="hold" grpId="0" nodeType="afterEffect">
                                  <p:stCondLst>
                                    <p:cond delay="0"/>
                                  </p:stCondLst>
                                  <p:childTnLst>
                                    <p:animMotion origin="layout" path="M 8.33333E-7 -2.96296E-6 L 8.33333E-7 0.09167 " pathEditMode="relative" rAng="0" ptsTypes="AA">
                                      <p:cBhvr>
                                        <p:cTn id="87" dur="1000" fill="hold"/>
                                        <p:tgtEl>
                                          <p:spTgt spid="79"/>
                                        </p:tgtEl>
                                        <p:attrNameLst>
                                          <p:attrName>ppt_x</p:attrName>
                                          <p:attrName>ppt_y</p:attrName>
                                        </p:attrNameLst>
                                      </p:cBhvr>
                                      <p:rCtr x="0" y="46"/>
                                    </p:animMotion>
                                  </p:childTnLst>
                                </p:cTn>
                              </p:par>
                            </p:childTnLst>
                          </p:cTn>
                        </p:par>
                        <p:par>
                          <p:cTn id="88" fill="hold">
                            <p:stCondLst>
                              <p:cond delay="4000"/>
                            </p:stCondLst>
                            <p:childTnLst>
                              <p:par>
                                <p:cTn id="89" presetID="10" presetClass="entr" presetSubtype="0" fill="hold" nodeType="afterEffect">
                                  <p:stCondLst>
                                    <p:cond delay="0"/>
                                  </p:stCondLst>
                                  <p:childTnLst>
                                    <p:set>
                                      <p:cBhvr>
                                        <p:cTn id="90" dur="1" fill="hold">
                                          <p:stCondLst>
                                            <p:cond delay="0"/>
                                          </p:stCondLst>
                                        </p:cTn>
                                        <p:tgtEl>
                                          <p:spTgt spid="102"/>
                                        </p:tgtEl>
                                        <p:attrNameLst>
                                          <p:attrName>style.visibility</p:attrName>
                                        </p:attrNameLst>
                                      </p:cBhvr>
                                      <p:to>
                                        <p:strVal val="visible"/>
                                      </p:to>
                                    </p:set>
                                    <p:animEffect transition="in" filter="fade">
                                      <p:cBhvr>
                                        <p:cTn id="91" dur="500"/>
                                        <p:tgtEl>
                                          <p:spTgt spid="102"/>
                                        </p:tgtEl>
                                      </p:cBhvr>
                                    </p:animEffect>
                                  </p:childTnLst>
                                </p:cTn>
                              </p:par>
                              <p:par>
                                <p:cTn id="92" presetID="10" presetClass="exit" presetSubtype="0" fill="hold" nodeType="withEffect">
                                  <p:stCondLst>
                                    <p:cond delay="0"/>
                                  </p:stCondLst>
                                  <p:childTnLst>
                                    <p:animEffect transition="out" filter="fade">
                                      <p:cBhvr>
                                        <p:cTn id="93" dur="500"/>
                                        <p:tgtEl>
                                          <p:spTgt spid="81"/>
                                        </p:tgtEl>
                                      </p:cBhvr>
                                    </p:animEffect>
                                    <p:set>
                                      <p:cBhvr>
                                        <p:cTn id="94" dur="1" fill="hold">
                                          <p:stCondLst>
                                            <p:cond delay="499"/>
                                          </p:stCondLst>
                                        </p:cTn>
                                        <p:tgtEl>
                                          <p:spTgt spid="8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3" presetClass="exit" presetSubtype="10" fill="hold" grpId="0" nodeType="clickEffect">
                                  <p:stCondLst>
                                    <p:cond delay="0"/>
                                  </p:stCondLst>
                                  <p:childTnLst>
                                    <p:animEffect transition="out" filter="blinds(horizontal)">
                                      <p:cBhvr>
                                        <p:cTn id="98" dur="500"/>
                                        <p:tgtEl>
                                          <p:spTgt spid="99"/>
                                        </p:tgtEl>
                                      </p:cBhvr>
                                    </p:animEffect>
                                    <p:set>
                                      <p:cBhvr>
                                        <p:cTn id="99" dur="1" fill="hold">
                                          <p:stCondLst>
                                            <p:cond delay="499"/>
                                          </p:stCondLst>
                                        </p:cTn>
                                        <p:tgtEl>
                                          <p:spTgt spid="99"/>
                                        </p:tgtEl>
                                        <p:attrNameLst>
                                          <p:attrName>style.visibility</p:attrName>
                                        </p:attrNameLst>
                                      </p:cBhvr>
                                      <p:to>
                                        <p:strVal val="hidden"/>
                                      </p:to>
                                    </p:set>
                                  </p:childTnLst>
                                </p:cTn>
                              </p:par>
                            </p:childTnLst>
                          </p:cTn>
                        </p:par>
                        <p:par>
                          <p:cTn id="100" fill="hold">
                            <p:stCondLst>
                              <p:cond delay="500"/>
                            </p:stCondLst>
                            <p:childTnLst>
                              <p:par>
                                <p:cTn id="101" presetID="42" presetClass="path" presetSubtype="0" accel="50000" decel="50000" fill="hold" grpId="1" nodeType="afterEffect">
                                  <p:stCondLst>
                                    <p:cond delay="0"/>
                                  </p:stCondLst>
                                  <p:childTnLst>
                                    <p:animMotion origin="layout" path="M 3.33333E-6 2.96296E-6 L 3.33333E-6 0.0419 " pathEditMode="relative" rAng="0" ptsTypes="AA">
                                      <p:cBhvr>
                                        <p:cTn id="102" dur="2000" fill="hold"/>
                                        <p:tgtEl>
                                          <p:spTgt spid="100"/>
                                        </p:tgtEl>
                                        <p:attrNameLst>
                                          <p:attrName>ppt_x</p:attrName>
                                          <p:attrName>ppt_y</p:attrName>
                                        </p:attrNameLst>
                                      </p:cBhvr>
                                      <p:rCtr x="0" y="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74" grpId="0" animBg="1"/>
      <p:bldP spid="78" grpId="0" animBg="1"/>
      <p:bldP spid="79" grpId="0" animBg="1"/>
      <p:bldP spid="43" grpId="0"/>
      <p:bldP spid="56" grpId="0" animBg="1"/>
      <p:bldP spid="56" grpId="1" animBg="1"/>
      <p:bldP spid="58" grpId="0" animBg="1"/>
      <p:bldP spid="58" grpId="1" animBg="1"/>
      <p:bldP spid="98" grpId="0" animBg="1"/>
      <p:bldP spid="99" grpId="0" animBg="1"/>
      <p:bldP spid="100" grpId="0" animBg="1"/>
      <p:bldP spid="100" grpId="1" animBg="1"/>
      <p:bldP spid="77" grpId="0"/>
      <p:bldP spid="10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a:t>
            </a:r>
            <a:endParaRPr lang="en-US" dirty="0"/>
          </a:p>
        </p:txBody>
      </p:sp>
      <p:sp>
        <p:nvSpPr>
          <p:cNvPr id="3" name="Content Placeholder 2"/>
          <p:cNvSpPr>
            <a:spLocks noGrp="1"/>
          </p:cNvSpPr>
          <p:nvPr>
            <p:ph idx="1"/>
          </p:nvPr>
        </p:nvSpPr>
        <p:spPr/>
        <p:txBody>
          <a:bodyPr/>
          <a:lstStyle/>
          <a:p>
            <a:r>
              <a:rPr lang="en-US" dirty="0" smtClean="0"/>
              <a:t>Compared to a row hit first scheduler, SMS consumes*</a:t>
            </a:r>
          </a:p>
          <a:p>
            <a:pPr lvl="1"/>
            <a:r>
              <a:rPr lang="en-US" dirty="0" smtClean="0"/>
              <a:t>66% </a:t>
            </a:r>
            <a:r>
              <a:rPr lang="en-US" dirty="0" smtClean="0">
                <a:solidFill>
                  <a:srgbClr val="0000FF"/>
                </a:solidFill>
              </a:rPr>
              <a:t>less area</a:t>
            </a:r>
          </a:p>
          <a:p>
            <a:pPr lvl="1"/>
            <a:r>
              <a:rPr lang="en-US" dirty="0" smtClean="0"/>
              <a:t>46% </a:t>
            </a:r>
            <a:r>
              <a:rPr lang="en-US" dirty="0" smtClean="0">
                <a:solidFill>
                  <a:srgbClr val="0000FF"/>
                </a:solidFill>
              </a:rPr>
              <a:t>less static power</a:t>
            </a:r>
          </a:p>
          <a:p>
            <a:pPr lvl="1"/>
            <a:endParaRPr lang="en-US" dirty="0" smtClean="0"/>
          </a:p>
          <a:p>
            <a:pPr lvl="1"/>
            <a:endParaRPr lang="en-US" dirty="0" smtClean="0"/>
          </a:p>
          <a:p>
            <a:r>
              <a:rPr lang="en-US" dirty="0" smtClean="0"/>
              <a:t>Reduction comes from:</a:t>
            </a:r>
          </a:p>
          <a:p>
            <a:pPr lvl="1"/>
            <a:r>
              <a:rPr lang="en-US" dirty="0" smtClean="0">
                <a:solidFill>
                  <a:srgbClr val="FF0000"/>
                </a:solidFill>
              </a:rPr>
              <a:t>Monolithic scheduler </a:t>
            </a:r>
            <a:r>
              <a:rPr lang="en-US" dirty="0" smtClean="0">
                <a:solidFill>
                  <a:srgbClr val="FF0000"/>
                </a:solidFill>
                <a:sym typeface="Wingdings" pitchFamily="2" charset="2"/>
              </a:rPr>
              <a:t> stages of simpler schedulers</a:t>
            </a:r>
          </a:p>
          <a:p>
            <a:pPr lvl="1"/>
            <a:r>
              <a:rPr lang="en-US" dirty="0" smtClean="0">
                <a:solidFill>
                  <a:srgbClr val="0000FF"/>
                </a:solidFill>
                <a:sym typeface="Wingdings" pitchFamily="2" charset="2"/>
              </a:rPr>
              <a:t>Each stage has a simpler scheduler </a:t>
            </a:r>
            <a:r>
              <a:rPr lang="en-US" dirty="0" smtClean="0">
                <a:sym typeface="Wingdings" pitchFamily="2" charset="2"/>
              </a:rPr>
              <a:t>(considers fewer properties at a time to make the scheduling decision)</a:t>
            </a:r>
          </a:p>
          <a:p>
            <a:pPr lvl="1"/>
            <a:r>
              <a:rPr lang="en-US" dirty="0" smtClean="0">
                <a:solidFill>
                  <a:srgbClr val="0000FF"/>
                </a:solidFill>
                <a:sym typeface="Wingdings" pitchFamily="2" charset="2"/>
              </a:rPr>
              <a:t>Each stage has simpler buffers </a:t>
            </a:r>
            <a:r>
              <a:rPr lang="en-US" dirty="0" smtClean="0">
                <a:sym typeface="Wingdings" pitchFamily="2" charset="2"/>
              </a:rPr>
              <a:t>(FIFO instead of out-of-order)</a:t>
            </a:r>
          </a:p>
          <a:p>
            <a:pPr lvl="1"/>
            <a:r>
              <a:rPr lang="en-US" dirty="0" smtClean="0">
                <a:solidFill>
                  <a:srgbClr val="0000FF"/>
                </a:solidFill>
                <a:sym typeface="Wingdings" pitchFamily="2" charset="2"/>
              </a:rPr>
              <a:t>Each stage has a portion of the total buffer size </a:t>
            </a:r>
            <a:r>
              <a:rPr lang="en-US" dirty="0" smtClean="0">
                <a:sym typeface="Wingdings" pitchFamily="2" charset="2"/>
              </a:rPr>
              <a:t>(buffering is distributed across stages)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39</a:t>
            </a:fld>
            <a:endParaRPr lang="en-US" altLang="en-US">
              <a:solidFill>
                <a:srgbClr val="000000"/>
              </a:solidFill>
            </a:endParaRPr>
          </a:p>
        </p:txBody>
      </p:sp>
      <p:sp>
        <p:nvSpPr>
          <p:cNvPr id="5" name="TextBox 4"/>
          <p:cNvSpPr txBox="1"/>
          <p:nvPr/>
        </p:nvSpPr>
        <p:spPr>
          <a:xfrm>
            <a:off x="251520" y="6300029"/>
            <a:ext cx="6264696" cy="373659"/>
          </a:xfrm>
          <a:prstGeom prst="rect">
            <a:avLst/>
          </a:prstGeom>
          <a:noFill/>
        </p:spPr>
        <p:txBody>
          <a:bodyPr wrap="square" lIns="91416" tIns="45709" rIns="91416" bIns="45709" rtlCol="0">
            <a:spAutoFit/>
          </a:bodyPr>
          <a:lstStyle/>
          <a:p>
            <a:pPr defTabSz="914165"/>
            <a:r>
              <a:rPr lang="en-US" b="1" dirty="0">
                <a:solidFill>
                  <a:srgbClr val="000000"/>
                </a:solidFill>
                <a:latin typeface="Tahoma"/>
              </a:rPr>
              <a:t>* Based on a </a:t>
            </a:r>
            <a:r>
              <a:rPr lang="en-US" b="1" dirty="0" smtClean="0">
                <a:solidFill>
                  <a:srgbClr val="000000"/>
                </a:solidFill>
                <a:latin typeface="Tahoma"/>
              </a:rPr>
              <a:t>Verilog model </a:t>
            </a:r>
            <a:r>
              <a:rPr lang="en-US" b="1" dirty="0">
                <a:solidFill>
                  <a:srgbClr val="000000"/>
                </a:solidFill>
                <a:latin typeface="Tahoma"/>
              </a:rPr>
              <a:t>using 180nm </a:t>
            </a:r>
            <a:r>
              <a:rPr lang="en-US" b="1" dirty="0" smtClean="0">
                <a:solidFill>
                  <a:srgbClr val="000000"/>
                </a:solidFill>
                <a:latin typeface="Tahoma"/>
              </a:rPr>
              <a:t>library</a:t>
            </a:r>
            <a:endParaRPr lang="en-US" b="1" dirty="0">
              <a:solidFill>
                <a:srgbClr val="000000"/>
              </a:solidFill>
              <a:latin typeface="Tahoma"/>
            </a:endParaRPr>
          </a:p>
        </p:txBody>
      </p:sp>
    </p:spTree>
    <p:extLst>
      <p:ext uri="{BB962C8B-B14F-4D97-AF65-F5344CB8AC3E}">
        <p14:creationId xmlns:p14="http://schemas.microsoft.com/office/powerpoint/2010/main" val="26202552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for These Lectures</a:t>
            </a:r>
            <a:endParaRPr lang="en-US" dirty="0"/>
          </a:p>
        </p:txBody>
      </p:sp>
      <p:sp>
        <p:nvSpPr>
          <p:cNvPr id="3" name="Content Placeholder 2"/>
          <p:cNvSpPr>
            <a:spLocks noGrp="1"/>
          </p:cNvSpPr>
          <p:nvPr>
            <p:ph idx="1"/>
          </p:nvPr>
        </p:nvSpPr>
        <p:spPr>
          <a:xfrm>
            <a:off x="228600" y="1052736"/>
            <a:ext cx="8610600" cy="5195664"/>
          </a:xfrm>
        </p:spPr>
        <p:txBody>
          <a:bodyPr/>
          <a:lstStyle/>
          <a:p>
            <a:r>
              <a:rPr lang="en-US" dirty="0" smtClean="0"/>
              <a:t>Architecting and Exploiting Asymmetry in Multi-Core</a:t>
            </a:r>
            <a:endParaRPr lang="en-US" dirty="0" smtClean="0">
              <a:hlinkClick r:id="rId2"/>
            </a:endParaRPr>
          </a:p>
          <a:p>
            <a:pPr lvl="1"/>
            <a:r>
              <a:rPr lang="en-US" u="sng" dirty="0" smtClean="0">
                <a:hlinkClick r:id="rId2"/>
              </a:rPr>
              <a:t>http</a:t>
            </a:r>
            <a:r>
              <a:rPr lang="en-US" u="sng" dirty="0">
                <a:hlinkClick r:id="rId2"/>
              </a:rPr>
              <a:t>://users.ece.cmu.edu/~omutlu/pub/onur-INRIA-lecture1-asymmetry-jul-2-2013.</a:t>
            </a:r>
            <a:r>
              <a:rPr lang="en-US" u="sng" dirty="0" smtClean="0">
                <a:hlinkClick r:id="rId2"/>
              </a:rPr>
              <a:t>pptx</a:t>
            </a:r>
            <a:endParaRPr lang="en-US" u="sng" dirty="0" smtClean="0"/>
          </a:p>
          <a:p>
            <a:endParaRPr lang="en-US" sz="1000" u="sng" dirty="0"/>
          </a:p>
          <a:p>
            <a:r>
              <a:rPr lang="en-US" dirty="0" smtClean="0"/>
              <a:t>A Fresh Look At DRAM Architecture</a:t>
            </a:r>
            <a:endParaRPr lang="en-US" dirty="0">
              <a:hlinkClick r:id="rId2"/>
            </a:endParaRPr>
          </a:p>
          <a:p>
            <a:pPr lvl="1"/>
            <a:r>
              <a:rPr lang="en-US" u="sng" dirty="0" smtClean="0">
                <a:hlinkClick r:id="rId3"/>
              </a:rPr>
              <a:t>http</a:t>
            </a:r>
            <a:r>
              <a:rPr lang="en-US" u="sng" dirty="0">
                <a:hlinkClick r:id="rId3"/>
              </a:rPr>
              <a:t>://www.ece.cmu.edu/~omutlu/pub/onur-INRIA-lecture2-DRAM-jul-4-2013.</a:t>
            </a:r>
            <a:r>
              <a:rPr lang="en-US" u="sng" dirty="0" smtClean="0">
                <a:hlinkClick r:id="rId3"/>
              </a:rPr>
              <a:t>pptx</a:t>
            </a:r>
            <a:endParaRPr lang="en-US" u="sng" dirty="0" smtClean="0"/>
          </a:p>
          <a:p>
            <a:endParaRPr lang="en-US" sz="1000" u="sng" dirty="0"/>
          </a:p>
          <a:p>
            <a:r>
              <a:rPr lang="en-US" dirty="0" smtClean="0"/>
              <a:t>QoS-Aware Memory Systems</a:t>
            </a:r>
            <a:endParaRPr lang="en-US" dirty="0">
              <a:hlinkClick r:id="rId2"/>
            </a:endParaRPr>
          </a:p>
          <a:p>
            <a:pPr lvl="1"/>
            <a:r>
              <a:rPr lang="en-US" dirty="0" smtClean="0">
                <a:hlinkClick r:id="rId4"/>
              </a:rPr>
              <a:t>http</a:t>
            </a:r>
            <a:r>
              <a:rPr lang="en-US" dirty="0">
                <a:hlinkClick r:id="rId4"/>
              </a:rPr>
              <a:t>://users.ece.cmu.edu/~omutlu/pub/onur-INRIA-lecture3-memory-qos-jul-8-2013.</a:t>
            </a:r>
            <a:r>
              <a:rPr lang="en-US" dirty="0" smtClean="0">
                <a:hlinkClick r:id="rId4"/>
              </a:rPr>
              <a:t>pptx</a:t>
            </a:r>
            <a:endParaRPr lang="en-US" dirty="0" smtClean="0"/>
          </a:p>
          <a:p>
            <a:endParaRPr lang="en-US" sz="1000" dirty="0"/>
          </a:p>
          <a:p>
            <a:r>
              <a:rPr lang="en-US" dirty="0" smtClean="0"/>
              <a:t>QoS-Aware Memory Systems and Waste Management</a:t>
            </a:r>
            <a:endParaRPr lang="en-US" dirty="0">
              <a:hlinkClick r:id="rId2"/>
            </a:endParaRPr>
          </a:p>
          <a:p>
            <a:pPr lvl="1"/>
            <a:r>
              <a:rPr lang="en-US" dirty="0" smtClean="0">
                <a:hlinkClick r:id="rId5"/>
              </a:rPr>
              <a:t>http</a:t>
            </a:r>
            <a:r>
              <a:rPr lang="en-US" dirty="0">
                <a:hlinkClick r:id="rId5"/>
              </a:rPr>
              <a:t>://users.ece.cmu.edu/~omutlu/pub/onur-INRIA-lecture4-memory-qos-and-waste-management-jul-9-2013.</a:t>
            </a:r>
            <a:r>
              <a:rPr lang="en-US" dirty="0" smtClean="0">
                <a:hlinkClick r:id="rId5"/>
              </a:rPr>
              <a:t>pptx</a:t>
            </a:r>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a:t>
            </a:fld>
            <a:endParaRPr lang="en-US" altLang="en-US">
              <a:solidFill>
                <a:srgbClr val="000000"/>
              </a:solidFill>
            </a:endParaRPr>
          </a:p>
        </p:txBody>
      </p:sp>
    </p:spTree>
    <p:extLst>
      <p:ext uri="{BB962C8B-B14F-4D97-AF65-F5344CB8AC3E}">
        <p14:creationId xmlns:p14="http://schemas.microsoft.com/office/powerpoint/2010/main" val="3418360782"/>
      </p:ext>
    </p:extLst>
  </p:cSld>
  <p:clrMapOvr>
    <a:masterClrMapping/>
  </p:clrMapOvr>
  <p:transition xmlns:p14="http://schemas.microsoft.com/office/powerpoint/2010/mai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at Different GPU Weights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40</a:t>
            </a:fld>
            <a:endParaRPr lang="en-US" altLang="en-US">
              <a:solidFill>
                <a:srgbClr val="000000"/>
              </a:solidFill>
            </a:endParaRPr>
          </a:p>
        </p:txBody>
      </p:sp>
      <p:graphicFrame>
        <p:nvGraphicFramePr>
          <p:cNvPr id="8" name="Chart 7"/>
          <p:cNvGraphicFramePr>
            <a:graphicFrameLocks/>
          </p:cNvGraphicFramePr>
          <p:nvPr/>
        </p:nvGraphicFramePr>
        <p:xfrm>
          <a:off x="323529" y="980728"/>
          <a:ext cx="7992888" cy="42481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473036" y="1517927"/>
            <a:ext cx="2327563" cy="830997"/>
          </a:xfrm>
          <a:prstGeom prst="rect">
            <a:avLst/>
          </a:prstGeom>
          <a:solidFill>
            <a:schemeClr val="bg1"/>
          </a:solidFill>
        </p:spPr>
        <p:txBody>
          <a:bodyPr wrap="square" lIns="91416" tIns="45709" rIns="91416" bIns="45709" rtlCol="0">
            <a:spAutoFit/>
          </a:bodyPr>
          <a:lstStyle/>
          <a:p>
            <a:pPr defTabSz="914165"/>
            <a:r>
              <a:rPr lang="en-US" sz="2400" b="1" dirty="0">
                <a:solidFill>
                  <a:srgbClr val="000000"/>
                </a:solidFill>
                <a:latin typeface="Tahoma"/>
              </a:rPr>
              <a:t>Best Previous </a:t>
            </a:r>
          </a:p>
          <a:p>
            <a:pPr defTabSz="914165"/>
            <a:r>
              <a:rPr lang="en-US" sz="2400" b="1" dirty="0">
                <a:solidFill>
                  <a:srgbClr val="000000"/>
                </a:solidFill>
                <a:latin typeface="Tahoma"/>
              </a:rPr>
              <a:t>Scheduler</a:t>
            </a:r>
          </a:p>
        </p:txBody>
      </p:sp>
      <p:sp>
        <p:nvSpPr>
          <p:cNvPr id="6" name="Right Brace 5"/>
          <p:cNvSpPr/>
          <p:nvPr/>
        </p:nvSpPr>
        <p:spPr>
          <a:xfrm rot="5400000">
            <a:off x="3210792" y="1776845"/>
            <a:ext cx="415634" cy="3719945"/>
          </a:xfrm>
          <a:prstGeom prst="righ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7" name="Right Brace 6"/>
          <p:cNvSpPr/>
          <p:nvPr/>
        </p:nvSpPr>
        <p:spPr>
          <a:xfrm rot="5400000">
            <a:off x="6422024" y="2507017"/>
            <a:ext cx="421698" cy="2251384"/>
          </a:xfrm>
          <a:prstGeom prst="righ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9" name="Right Brace 8"/>
          <p:cNvSpPr/>
          <p:nvPr/>
        </p:nvSpPr>
        <p:spPr>
          <a:xfrm rot="5400000">
            <a:off x="5179434" y="3521007"/>
            <a:ext cx="426892" cy="228601"/>
          </a:xfrm>
          <a:prstGeom prst="righ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10" name="TextBox 9"/>
          <p:cNvSpPr txBox="1"/>
          <p:nvPr/>
        </p:nvSpPr>
        <p:spPr>
          <a:xfrm>
            <a:off x="2951018" y="3803075"/>
            <a:ext cx="1003801" cy="400110"/>
          </a:xfrm>
          <a:prstGeom prst="rect">
            <a:avLst/>
          </a:prstGeom>
          <a:noFill/>
        </p:spPr>
        <p:txBody>
          <a:bodyPr wrap="none" lIns="91416" tIns="45709" rIns="91416" bIns="45709" rtlCol="0">
            <a:spAutoFit/>
          </a:bodyPr>
          <a:lstStyle/>
          <a:p>
            <a:pPr defTabSz="914165"/>
            <a:r>
              <a:rPr lang="en-US" sz="2000" b="1" dirty="0">
                <a:solidFill>
                  <a:srgbClr val="000000"/>
                </a:solidFill>
                <a:latin typeface="Tahoma"/>
              </a:rPr>
              <a:t>ATLAS</a:t>
            </a:r>
          </a:p>
        </p:txBody>
      </p:sp>
      <p:sp>
        <p:nvSpPr>
          <p:cNvPr id="11" name="TextBox 10"/>
          <p:cNvSpPr txBox="1"/>
          <p:nvPr/>
        </p:nvSpPr>
        <p:spPr>
          <a:xfrm>
            <a:off x="5056926" y="3789218"/>
            <a:ext cx="742511" cy="400110"/>
          </a:xfrm>
          <a:prstGeom prst="rect">
            <a:avLst/>
          </a:prstGeom>
          <a:noFill/>
        </p:spPr>
        <p:txBody>
          <a:bodyPr wrap="none" lIns="91416" tIns="45709" rIns="91416" bIns="45709" rtlCol="0">
            <a:spAutoFit/>
          </a:bodyPr>
          <a:lstStyle/>
          <a:p>
            <a:pPr defTabSz="914165"/>
            <a:r>
              <a:rPr lang="en-US" sz="2000" b="1" dirty="0">
                <a:solidFill>
                  <a:srgbClr val="000000"/>
                </a:solidFill>
                <a:latin typeface="Tahoma"/>
              </a:rPr>
              <a:t>TCM</a:t>
            </a:r>
          </a:p>
        </p:txBody>
      </p:sp>
      <p:sp>
        <p:nvSpPr>
          <p:cNvPr id="12" name="TextBox 9"/>
          <p:cNvSpPr txBox="1"/>
          <p:nvPr/>
        </p:nvSpPr>
        <p:spPr>
          <a:xfrm>
            <a:off x="6040023" y="3790054"/>
            <a:ext cx="1261884" cy="400110"/>
          </a:xfrm>
          <a:prstGeom prst="rect">
            <a:avLst/>
          </a:prstGeom>
          <a:noFill/>
        </p:spPr>
        <p:txBody>
          <a:bodyPr wrap="none" lIns="91416" tIns="45709" rIns="91416" bIns="4570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65"/>
            <a:r>
              <a:rPr lang="en-US" sz="2000" b="1" dirty="0">
                <a:solidFill>
                  <a:srgbClr val="000000"/>
                </a:solidFill>
                <a:latin typeface="Tahoma"/>
              </a:rPr>
              <a:t>FR-FCFS</a:t>
            </a:r>
          </a:p>
        </p:txBody>
      </p:sp>
      <p:sp>
        <p:nvSpPr>
          <p:cNvPr id="13" name="Rectangle 12"/>
          <p:cNvSpPr/>
          <p:nvPr/>
        </p:nvSpPr>
        <p:spPr>
          <a:xfrm>
            <a:off x="2127380" y="1791483"/>
            <a:ext cx="335902"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7" name="Straight Connector 16"/>
          <p:cNvCxnSpPr/>
          <p:nvPr/>
        </p:nvCxnSpPr>
        <p:spPr>
          <a:xfrm>
            <a:off x="2152648" y="1814523"/>
            <a:ext cx="2619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5586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p:bldP spid="11"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08720"/>
            <a:ext cx="8610600" cy="533968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At every GPU weight, SMS outperforms the best previous scheduling algorithm for that weight</a:t>
            </a:r>
          </a:p>
        </p:txBody>
      </p:sp>
      <p:sp>
        <p:nvSpPr>
          <p:cNvPr id="2" name="Title 1"/>
          <p:cNvSpPr>
            <a:spLocks noGrp="1"/>
          </p:cNvSpPr>
          <p:nvPr>
            <p:ph type="title"/>
          </p:nvPr>
        </p:nvSpPr>
        <p:spPr/>
        <p:txBody>
          <a:bodyPr/>
          <a:lstStyle/>
          <a:p>
            <a:r>
              <a:rPr lang="en-US" dirty="0" smtClean="0"/>
              <a:t>Performance at Different GPU Weights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41</a:t>
            </a:fld>
            <a:endParaRPr lang="en-US" altLang="en-US">
              <a:solidFill>
                <a:srgbClr val="000000"/>
              </a:solidFill>
            </a:endParaRPr>
          </a:p>
        </p:txBody>
      </p:sp>
      <p:graphicFrame>
        <p:nvGraphicFramePr>
          <p:cNvPr id="8" name="Chart 7"/>
          <p:cNvGraphicFramePr>
            <a:graphicFrameLocks/>
          </p:cNvGraphicFramePr>
          <p:nvPr/>
        </p:nvGraphicFramePr>
        <p:xfrm>
          <a:off x="323529" y="980728"/>
          <a:ext cx="7992888" cy="4248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2043113" y="1620015"/>
            <a:ext cx="429695"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2" name="Straight Connector 11"/>
          <p:cNvCxnSpPr/>
          <p:nvPr/>
        </p:nvCxnSpPr>
        <p:spPr>
          <a:xfrm>
            <a:off x="2152648" y="1814523"/>
            <a:ext cx="2619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14611" y="2110588"/>
            <a:ext cx="429695"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 name="TextBox 8"/>
          <p:cNvSpPr txBox="1"/>
          <p:nvPr/>
        </p:nvSpPr>
        <p:spPr>
          <a:xfrm>
            <a:off x="2476503" y="2251365"/>
            <a:ext cx="2327563" cy="461665"/>
          </a:xfrm>
          <a:prstGeom prst="rect">
            <a:avLst/>
          </a:prstGeom>
          <a:solidFill>
            <a:schemeClr val="bg1"/>
          </a:solidFill>
        </p:spPr>
        <p:txBody>
          <a:bodyPr wrap="square" lIns="91416" tIns="45709" rIns="91416" bIns="45709" rtlCol="0">
            <a:spAutoFit/>
          </a:bodyPr>
          <a:lstStyle/>
          <a:p>
            <a:pPr defTabSz="914165"/>
            <a:r>
              <a:rPr lang="en-US" sz="2400" b="1" dirty="0">
                <a:solidFill>
                  <a:srgbClr val="000000"/>
                </a:solidFill>
                <a:latin typeface="Tahoma"/>
              </a:rPr>
              <a:t>SMS</a:t>
            </a:r>
          </a:p>
        </p:txBody>
      </p:sp>
      <p:sp>
        <p:nvSpPr>
          <p:cNvPr id="10" name="TextBox 9"/>
          <p:cNvSpPr txBox="1"/>
          <p:nvPr/>
        </p:nvSpPr>
        <p:spPr>
          <a:xfrm>
            <a:off x="2473036" y="1517927"/>
            <a:ext cx="2327563" cy="830997"/>
          </a:xfrm>
          <a:prstGeom prst="rect">
            <a:avLst/>
          </a:prstGeom>
          <a:solidFill>
            <a:schemeClr val="bg1"/>
          </a:solidFill>
        </p:spPr>
        <p:txBody>
          <a:bodyPr wrap="square" lIns="91416" tIns="45709" rIns="91416" bIns="45709" rtlCol="0">
            <a:spAutoFit/>
          </a:bodyPr>
          <a:lstStyle/>
          <a:p>
            <a:pPr defTabSz="914165"/>
            <a:r>
              <a:rPr lang="en-US" sz="2400" b="1" dirty="0">
                <a:solidFill>
                  <a:srgbClr val="000000"/>
                </a:solidFill>
                <a:latin typeface="Tahoma"/>
              </a:rPr>
              <a:t>Best Previous </a:t>
            </a:r>
          </a:p>
          <a:p>
            <a:pPr defTabSz="914165"/>
            <a:r>
              <a:rPr lang="en-US" sz="2400" b="1" dirty="0">
                <a:solidFill>
                  <a:srgbClr val="000000"/>
                </a:solidFill>
                <a:latin typeface="Tahoma"/>
              </a:rPr>
              <a:t>Scheduler</a:t>
            </a:r>
          </a:p>
        </p:txBody>
      </p:sp>
      <p:sp>
        <p:nvSpPr>
          <p:cNvPr id="14" name="Rectangle 13"/>
          <p:cNvSpPr/>
          <p:nvPr/>
        </p:nvSpPr>
        <p:spPr>
          <a:xfrm>
            <a:off x="1933575" y="2053478"/>
            <a:ext cx="215406"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extLst>
      <p:ext uri="{BB962C8B-B14F-4D97-AF65-F5344CB8AC3E}">
        <p14:creationId xmlns:p14="http://schemas.microsoft.com/office/powerpoint/2010/main" val="28607536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14592"/>
            <a:ext cx="8428037" cy="822325"/>
          </a:xfrm>
        </p:spPr>
        <p:txBody>
          <a:bodyPr/>
          <a:lstStyle/>
          <a:p>
            <a:pPr algn="ctr" eaLnBrk="1" hangingPunct="1"/>
            <a:r>
              <a:rPr lang="en-US" sz="4000" dirty="0" smtClean="0">
                <a:latin typeface="Garamond" charset="0"/>
              </a:rPr>
              <a:t>Stronger Memory Service Guarantees</a:t>
            </a:r>
            <a:endParaRPr lang="en-US" sz="4000" dirty="0">
              <a:latin typeface="Garamond" charset="0"/>
            </a:endParaRP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169945" y="4293097"/>
            <a:ext cx="8783814" cy="892530"/>
          </a:xfrm>
          <a:prstGeom prst="rect">
            <a:avLst/>
          </a:prstGeom>
          <a:noFill/>
        </p:spPr>
        <p:txBody>
          <a:bodyPr wrap="none" lIns="91416" tIns="45709" rIns="91416" bIns="45709" rtlCol="0">
            <a:spAutoFit/>
          </a:bodyPr>
          <a:lstStyle/>
          <a:p>
            <a:pPr algn="ctr"/>
            <a:r>
              <a:rPr lang="en-US" sz="1300" dirty="0"/>
              <a:t>Lavanya Subramanian, Vivek Seshadri, </a:t>
            </a:r>
            <a:r>
              <a:rPr lang="en-US" sz="1300" dirty="0" err="1"/>
              <a:t>Yoongu</a:t>
            </a:r>
            <a:r>
              <a:rPr lang="en-US" sz="1300" dirty="0"/>
              <a:t> Kim, Ben </a:t>
            </a:r>
            <a:r>
              <a:rPr lang="en-US" sz="1300" dirty="0" err="1"/>
              <a:t>Jaiyen</a:t>
            </a:r>
            <a:r>
              <a:rPr lang="en-US" sz="1300" dirty="0"/>
              <a:t>, and </a:t>
            </a:r>
            <a:r>
              <a:rPr lang="en-US" sz="1300" u="sng" dirty="0"/>
              <a:t>Onur Mutlu</a:t>
            </a:r>
            <a:r>
              <a:rPr lang="en-US" sz="1300" dirty="0"/>
              <a:t>,</a:t>
            </a:r>
            <a:br>
              <a:rPr lang="en-US" sz="1300" dirty="0"/>
            </a:br>
            <a:r>
              <a:rPr lang="en-US" sz="1300" b="1" dirty="0">
                <a:hlinkClick r:id="rId3"/>
              </a:rPr>
              <a:t>"MISE: Providing Performance Predictability and Improving Fairness in Shared Main Memory Systems"</a:t>
            </a:r>
            <a:r>
              <a:rPr lang="en-US" sz="1300" dirty="0"/>
              <a:t> </a:t>
            </a:r>
            <a:br>
              <a:rPr lang="en-US" sz="1300" dirty="0"/>
            </a:br>
            <a:r>
              <a:rPr lang="en-US" sz="1300" i="1" dirty="0"/>
              <a:t>Proceedings of the </a:t>
            </a:r>
            <a:r>
              <a:rPr lang="en-US" sz="1300" i="1" dirty="0">
                <a:hlinkClick r:id="rId4"/>
              </a:rPr>
              <a:t>19th International Symposium on High-Performance Computer Architecture</a:t>
            </a:r>
            <a:r>
              <a:rPr lang="en-US" sz="1300" i="1" dirty="0"/>
              <a:t> (</a:t>
            </a:r>
            <a:r>
              <a:rPr lang="en-US" sz="1300" b="1" i="1" dirty="0"/>
              <a:t>HPCA</a:t>
            </a:r>
            <a:r>
              <a:rPr lang="en-US" sz="1300" i="1" dirty="0"/>
              <a:t>)</a:t>
            </a:r>
            <a:r>
              <a:rPr lang="en-US" sz="1300" dirty="0"/>
              <a:t>, </a:t>
            </a:r>
            <a:endParaRPr lang="en-US" sz="1300" dirty="0" smtClean="0"/>
          </a:p>
          <a:p>
            <a:pPr algn="ctr"/>
            <a:r>
              <a:rPr lang="en-US" sz="1300" dirty="0" smtClean="0"/>
              <a:t>Shenzhen</a:t>
            </a:r>
            <a:r>
              <a:rPr lang="en-US" sz="1300" dirty="0"/>
              <a:t>, China, February 2013. </a:t>
            </a:r>
            <a:r>
              <a:rPr lang="en-US" sz="1300" dirty="0">
                <a:hlinkClick r:id="rId5"/>
              </a:rPr>
              <a:t>Slides (pptx)</a:t>
            </a:r>
            <a:endParaRPr lang="en-US" sz="1300" dirty="0">
              <a:solidFill>
                <a:srgbClr val="000000"/>
              </a:solidFill>
              <a:latin typeface="Tahoma"/>
            </a:endParaRPr>
          </a:p>
        </p:txBody>
      </p:sp>
    </p:spTree>
    <p:extLst>
      <p:ext uri="{BB962C8B-B14F-4D97-AF65-F5344CB8AC3E}">
        <p14:creationId xmlns:p14="http://schemas.microsoft.com/office/powerpoint/2010/main" val="35191624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Memory Service Guarantees</a:t>
            </a:r>
            <a:endParaRPr lang="en-US" dirty="0"/>
          </a:p>
        </p:txBody>
      </p:sp>
      <p:sp>
        <p:nvSpPr>
          <p:cNvPr id="3" name="Content Placeholder 2"/>
          <p:cNvSpPr>
            <a:spLocks noGrp="1"/>
          </p:cNvSpPr>
          <p:nvPr>
            <p:ph idx="1"/>
          </p:nvPr>
        </p:nvSpPr>
        <p:spPr/>
        <p:txBody>
          <a:bodyPr/>
          <a:lstStyle/>
          <a:p>
            <a:r>
              <a:rPr lang="en-US" dirty="0" smtClean="0"/>
              <a:t>Goal: </a:t>
            </a:r>
            <a:r>
              <a:rPr lang="en-US" dirty="0" smtClean="0">
                <a:solidFill>
                  <a:srgbClr val="0000FF"/>
                </a:solidFill>
              </a:rPr>
              <a:t>Satisfy performance bounds/requirements in the presence of shared main memory, prefetchers, heterogeneous agents, and hybrid memory</a:t>
            </a:r>
          </a:p>
          <a:p>
            <a:endParaRPr lang="en-US" dirty="0"/>
          </a:p>
          <a:p>
            <a:r>
              <a:rPr lang="en-US" dirty="0" smtClean="0"/>
              <a:t>Approach: </a:t>
            </a:r>
          </a:p>
          <a:p>
            <a:pPr lvl="1"/>
            <a:r>
              <a:rPr lang="en-US" dirty="0" smtClean="0"/>
              <a:t>Develop techniques/models to accurately estimate the performance of an application/agent in the presence of resource sharing</a:t>
            </a:r>
          </a:p>
          <a:p>
            <a:pPr lvl="1"/>
            <a:r>
              <a:rPr lang="en-US" dirty="0" smtClean="0"/>
              <a:t>Develop mechanisms (hardware and software) to enable the resource partitioning/prioritization needed to achieve the required performance levels for all applications</a:t>
            </a:r>
          </a:p>
          <a:p>
            <a:pPr lvl="1"/>
            <a:r>
              <a:rPr lang="en-US" dirty="0" smtClean="0"/>
              <a:t>All the while providing high system performance </a:t>
            </a:r>
          </a:p>
          <a:p>
            <a:pPr lvl="1"/>
            <a:endParaRPr lang="en-US" dirty="0"/>
          </a:p>
        </p:txBody>
      </p:sp>
      <p:sp>
        <p:nvSpPr>
          <p:cNvPr id="4" name="Slide Number Placeholder 3"/>
          <p:cNvSpPr>
            <a:spLocks noGrp="1"/>
          </p:cNvSpPr>
          <p:nvPr>
            <p:ph type="sldNum" sz="quarter" idx="11"/>
          </p:nvPr>
        </p:nvSpPr>
        <p:spPr/>
        <p:txBody>
          <a:bodyPr/>
          <a:lstStyle/>
          <a:p>
            <a:fld id="{71752C56-4F8A-824F-A263-2404B5D536A2}" type="slidenum">
              <a:rPr lang="en-US" smtClean="0"/>
              <a:pPr/>
              <a:t>43</a:t>
            </a:fld>
            <a:endParaRPr lang="en-US"/>
          </a:p>
        </p:txBody>
      </p:sp>
    </p:spTree>
    <p:extLst>
      <p:ext uri="{BB962C8B-B14F-4D97-AF65-F5344CB8AC3E}">
        <p14:creationId xmlns:p14="http://schemas.microsoft.com/office/powerpoint/2010/main" val="11898772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1142984"/>
            <a:ext cx="8643998" cy="2214578"/>
          </a:xfrm>
        </p:spPr>
        <p:txBody>
          <a:bodyPr anchor="ctr">
            <a:noAutofit/>
          </a:bodyPr>
          <a:lstStyle/>
          <a:p>
            <a:pPr algn="ctr"/>
            <a:r>
              <a:rPr lang="en-US" sz="4000" b="1" dirty="0">
                <a:solidFill>
                  <a:schemeClr val="accent2"/>
                </a:solidFill>
                <a:latin typeface="Garamond" pitchFamily="18" charset="0"/>
              </a:rPr>
              <a:t>MISE: </a:t>
            </a:r>
            <a:br>
              <a:rPr lang="en-US" sz="4000" b="1" dirty="0">
                <a:solidFill>
                  <a:schemeClr val="accent2"/>
                </a:solidFill>
                <a:latin typeface="Garamond" pitchFamily="18" charset="0"/>
              </a:rPr>
            </a:br>
            <a:r>
              <a:rPr lang="en-US" sz="4000" b="1" dirty="0">
                <a:solidFill>
                  <a:schemeClr val="accent2"/>
                </a:solidFill>
                <a:latin typeface="Garamond" pitchFamily="18" charset="0"/>
              </a:rPr>
              <a:t>Providing Performance Predictability </a:t>
            </a:r>
            <a:br>
              <a:rPr lang="en-US" sz="4000" b="1" dirty="0">
                <a:solidFill>
                  <a:schemeClr val="accent2"/>
                </a:solidFill>
                <a:latin typeface="Garamond" pitchFamily="18" charset="0"/>
              </a:rPr>
            </a:br>
            <a:r>
              <a:rPr lang="en-US" sz="4000" b="1" dirty="0">
                <a:solidFill>
                  <a:schemeClr val="accent2"/>
                </a:solidFill>
                <a:latin typeface="Garamond" pitchFamily="18" charset="0"/>
              </a:rPr>
              <a:t>in Shared Main Memory Systems</a:t>
            </a:r>
          </a:p>
        </p:txBody>
      </p:sp>
      <p:sp>
        <p:nvSpPr>
          <p:cNvPr id="3" name="Subtitle 2"/>
          <p:cNvSpPr>
            <a:spLocks noGrp="1"/>
          </p:cNvSpPr>
          <p:nvPr>
            <p:ph type="subTitle" idx="1"/>
          </p:nvPr>
        </p:nvSpPr>
        <p:spPr>
          <a:xfrm>
            <a:off x="381000" y="3886200"/>
            <a:ext cx="8534400" cy="2819400"/>
          </a:xfrm>
        </p:spPr>
        <p:txBody>
          <a:bodyPr>
            <a:noAutofit/>
          </a:bodyPr>
          <a:lstStyle/>
          <a:p>
            <a:r>
              <a:rPr lang="en-US" sz="3000" b="1" dirty="0" err="1">
                <a:latin typeface="Tahoma" pitchFamily="34" charset="0"/>
                <a:ea typeface="Tahoma" pitchFamily="34" charset="0"/>
                <a:cs typeface="Tahoma" pitchFamily="34" charset="0"/>
              </a:rPr>
              <a:t>Lavanya</a:t>
            </a:r>
            <a:r>
              <a:rPr lang="en-US" sz="3000" b="1" dirty="0">
                <a:latin typeface="Tahoma" pitchFamily="34" charset="0"/>
                <a:ea typeface="Tahoma" pitchFamily="34" charset="0"/>
                <a:cs typeface="Tahoma" pitchFamily="34" charset="0"/>
              </a:rPr>
              <a:t> Subramanian</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Vivek</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Seshadri</a:t>
            </a:r>
            <a:r>
              <a:rPr lang="en-US" sz="3000" dirty="0">
                <a:latin typeface="Tahoma" pitchFamily="34" charset="0"/>
                <a:ea typeface="Tahoma" pitchFamily="34" charset="0"/>
                <a:cs typeface="Tahoma" pitchFamily="34" charset="0"/>
              </a:rPr>
              <a:t>, </a:t>
            </a:r>
          </a:p>
          <a:p>
            <a:r>
              <a:rPr lang="en-US" sz="3000" dirty="0" err="1">
                <a:latin typeface="Tahoma" pitchFamily="34" charset="0"/>
                <a:ea typeface="Tahoma" pitchFamily="34" charset="0"/>
                <a:cs typeface="Tahoma" pitchFamily="34" charset="0"/>
              </a:rPr>
              <a:t>Yoongu</a:t>
            </a:r>
            <a:r>
              <a:rPr lang="en-US" sz="3000" dirty="0">
                <a:latin typeface="Tahoma" pitchFamily="34" charset="0"/>
                <a:ea typeface="Tahoma" pitchFamily="34" charset="0"/>
                <a:cs typeface="Tahoma" pitchFamily="34" charset="0"/>
              </a:rPr>
              <a:t> Kim, Ben </a:t>
            </a:r>
            <a:r>
              <a:rPr lang="en-US" sz="3000" dirty="0" err="1">
                <a:latin typeface="Tahoma" pitchFamily="34" charset="0"/>
                <a:ea typeface="Tahoma" pitchFamily="34" charset="0"/>
                <a:cs typeface="Tahoma" pitchFamily="34" charset="0"/>
              </a:rPr>
              <a:t>Jaiyen</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Onur</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Mutlu</a:t>
            </a:r>
            <a:endParaRPr lang="en-US" sz="3000" dirty="0">
              <a:latin typeface="Tahoma" pitchFamily="34" charset="0"/>
              <a:ea typeface="Tahoma" pitchFamily="34" charset="0"/>
              <a:cs typeface="Tahoma" pitchFamily="34" charset="0"/>
            </a:endParaRPr>
          </a:p>
        </p:txBody>
      </p:sp>
      <p:pic>
        <p:nvPicPr>
          <p:cNvPr id="4" name="Picture 3" descr="Burgundy_CMU_JPG_Logo.jpg"/>
          <p:cNvPicPr>
            <a:picLocks noChangeAspect="1"/>
          </p:cNvPicPr>
          <p:nvPr/>
        </p:nvPicPr>
        <p:blipFill>
          <a:blip r:embed="rId3" cstate="print"/>
          <a:stretch>
            <a:fillRect/>
          </a:stretch>
        </p:blipFill>
        <p:spPr>
          <a:xfrm>
            <a:off x="4643438" y="5414557"/>
            <a:ext cx="3786214" cy="1367244"/>
          </a:xfrm>
          <a:prstGeom prst="rect">
            <a:avLst/>
          </a:prstGeom>
        </p:spPr>
      </p:pic>
      <p:pic>
        <p:nvPicPr>
          <p:cNvPr id="5" name="Picture 4" descr="safari.png"/>
          <p:cNvPicPr>
            <a:picLocks noChangeAspect="1"/>
          </p:cNvPicPr>
          <p:nvPr/>
        </p:nvPicPr>
        <p:blipFill>
          <a:blip r:embed="rId4" cstate="print"/>
          <a:stretch>
            <a:fillRect/>
          </a:stretch>
        </p:blipFill>
        <p:spPr>
          <a:xfrm>
            <a:off x="928667" y="5682269"/>
            <a:ext cx="2501587" cy="723810"/>
          </a:xfrm>
          <a:prstGeom prst="rect">
            <a:avLst/>
          </a:prstGeom>
        </p:spPr>
      </p:pic>
      <p:sp>
        <p:nvSpPr>
          <p:cNvPr id="6" name="Slide Number Placeholder 5"/>
          <p:cNvSpPr>
            <a:spLocks noGrp="1"/>
          </p:cNvSpPr>
          <p:nvPr>
            <p:ph type="sldNum" sz="quarter" idx="12"/>
          </p:nvPr>
        </p:nvSpPr>
        <p:spPr/>
        <p:txBody>
          <a:bodyPr/>
          <a:lstStyle/>
          <a:p>
            <a:fld id="{C848E0DA-72AF-4492-BFF0-A82983318CD7}" type="slidenum">
              <a:rPr lang="en-US" smtClean="0"/>
              <a:pPr/>
              <a:t>44</a:t>
            </a:fld>
            <a:endParaRPr lang="en-US" dirty="0"/>
          </a:p>
        </p:txBody>
      </p:sp>
    </p:spTree>
    <p:extLst>
      <p:ext uri="{BB962C8B-B14F-4D97-AF65-F5344CB8AC3E}">
        <p14:creationId xmlns:p14="http://schemas.microsoft.com/office/powerpoint/2010/main" val="1848452745"/>
      </p:ext>
    </p:extLst>
  </p:cSld>
  <p:clrMapOvr>
    <a:masterClrMapping/>
  </p:clrMapOvr>
  <p:transition xmlns:p14="http://schemas.microsoft.com/office/powerpoint/2010/main" advTm="20282"/>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Unpredictable Application Slowdowns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45</a:t>
            </a:fld>
            <a:endParaRPr lang="en-US" altLang="en-US"/>
          </a:p>
        </p:txBody>
      </p:sp>
      <p:graphicFrame>
        <p:nvGraphicFramePr>
          <p:cNvPr id="6" name="Chart 5"/>
          <p:cNvGraphicFramePr/>
          <p:nvPr/>
        </p:nvGraphicFramePr>
        <p:xfrm>
          <a:off x="0" y="1270329"/>
          <a:ext cx="4643438" cy="32861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4500562" y="1270329"/>
          <a:ext cx="4643438" cy="3286148"/>
        </p:xfrm>
        <a:graphic>
          <a:graphicData uri="http://schemas.openxmlformats.org/drawingml/2006/chart">
            <c:chart xmlns:c="http://schemas.openxmlformats.org/drawingml/2006/chart" xmlns:r="http://schemas.openxmlformats.org/officeDocument/2006/relationships" r:id="rId5"/>
          </a:graphicData>
        </a:graphic>
      </p:graphicFrame>
      <p:sp>
        <p:nvSpPr>
          <p:cNvPr id="9" name="Oval 8"/>
          <p:cNvSpPr/>
          <p:nvPr/>
        </p:nvSpPr>
        <p:spPr>
          <a:xfrm>
            <a:off x="913496" y="4056411"/>
            <a:ext cx="1714512" cy="5000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 name="TextBox 9"/>
          <p:cNvSpPr txBox="1"/>
          <p:nvPr/>
        </p:nvSpPr>
        <p:spPr>
          <a:xfrm>
            <a:off x="285721" y="4842230"/>
            <a:ext cx="8572560" cy="1015663"/>
          </a:xfrm>
          <a:prstGeom prst="rect">
            <a:avLst/>
          </a:prstGeom>
          <a:noFill/>
          <a:ln w="25400">
            <a:solidFill>
              <a:schemeClr val="tx1"/>
            </a:solidFill>
          </a:ln>
        </p:spPr>
        <p:txBody>
          <a:bodyPr wrap="square" lIns="91416" tIns="45709" rIns="91416" bIns="45709" anchor="ctr">
            <a:spAutoFit/>
          </a:bodyPr>
          <a:lstStyle/>
          <a:p>
            <a:pPr algn="ctr" defTabSz="914165">
              <a:defRPr/>
            </a:pPr>
            <a:r>
              <a:rPr lang="en-US" sz="3000" dirty="0">
                <a:solidFill>
                  <a:srgbClr val="FF0000"/>
                </a:solidFill>
                <a:latin typeface="Tahoma"/>
                <a:ea typeface="Tahoma" pitchFamily="34" charset="0"/>
                <a:cs typeface="Tahoma" pitchFamily="34" charset="0"/>
              </a:rPr>
              <a:t>An application’s performance depends on </a:t>
            </a:r>
          </a:p>
          <a:p>
            <a:pPr algn="ctr" defTabSz="914165">
              <a:defRPr/>
            </a:pPr>
            <a:r>
              <a:rPr lang="en-US" sz="3000" dirty="0">
                <a:solidFill>
                  <a:srgbClr val="FF0000"/>
                </a:solidFill>
                <a:latin typeface="Tahoma"/>
                <a:ea typeface="Tahoma" pitchFamily="34" charset="0"/>
                <a:cs typeface="Tahoma" pitchFamily="34" charset="0"/>
              </a:rPr>
              <a:t>which application it is running with</a:t>
            </a:r>
            <a:endParaRPr lang="en-US" sz="3000" dirty="0">
              <a:solidFill>
                <a:srgbClr val="C00000"/>
              </a:solidFill>
              <a:latin typeface="Tahoma"/>
              <a:ea typeface="Tahoma" pitchFamily="34" charset="0"/>
              <a:cs typeface="Tahoma" pitchFamily="34" charset="0"/>
            </a:endParaRPr>
          </a:p>
        </p:txBody>
      </p:sp>
      <p:sp>
        <p:nvSpPr>
          <p:cNvPr id="12" name="Oval 11"/>
          <p:cNvSpPr/>
          <p:nvPr/>
        </p:nvSpPr>
        <p:spPr>
          <a:xfrm>
            <a:off x="5400022" y="4056411"/>
            <a:ext cx="1714512" cy="5000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753375466"/>
      </p:ext>
    </p:extLst>
  </p:cSld>
  <p:clrMapOvr>
    <a:masterClrMapping/>
  </p:clrMapOvr>
  <p:transition xmlns:p14="http://schemas.microsoft.com/office/powerpoint/2010/main" advTm="5053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P spid="9" grpId="0" animBg="1"/>
      <p:bldP spid="10"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Need for Predictable Performance</a:t>
            </a:r>
          </a:p>
        </p:txBody>
      </p:sp>
      <p:sp>
        <p:nvSpPr>
          <p:cNvPr id="13315" name="Content Placeholder 2"/>
          <p:cNvSpPr>
            <a:spLocks noGrp="1"/>
          </p:cNvSpPr>
          <p:nvPr>
            <p:ph idx="1"/>
          </p:nvPr>
        </p:nvSpPr>
        <p:spPr/>
        <p:txBody>
          <a:bodyPr/>
          <a:lstStyle/>
          <a:p>
            <a:r>
              <a:rPr lang="en-US" dirty="0" smtClean="0"/>
              <a:t>There is a need for predictable performance</a:t>
            </a:r>
          </a:p>
          <a:p>
            <a:pPr lvl="1"/>
            <a:r>
              <a:rPr lang="en-US" dirty="0"/>
              <a:t>When multiple applications share resources </a:t>
            </a:r>
            <a:endParaRPr lang="en-US" i="1" dirty="0"/>
          </a:p>
          <a:p>
            <a:pPr lvl="1"/>
            <a:r>
              <a:rPr lang="en-US" dirty="0"/>
              <a:t>Especially if some applications require performance guarantees</a:t>
            </a:r>
          </a:p>
          <a:p>
            <a:endParaRPr lang="en-US" dirty="0" smtClean="0">
              <a:solidFill>
                <a:srgbClr val="FF0000"/>
              </a:solidFill>
            </a:endParaRPr>
          </a:p>
          <a:p>
            <a:r>
              <a:rPr lang="en-US" dirty="0" smtClean="0">
                <a:solidFill>
                  <a:srgbClr val="FF0000"/>
                </a:solidFill>
              </a:rPr>
              <a:t>Example 1: In mobile systems</a:t>
            </a:r>
          </a:p>
          <a:p>
            <a:pPr lvl="1"/>
            <a:r>
              <a:rPr lang="en-US" dirty="0">
                <a:solidFill>
                  <a:srgbClr val="0070C0"/>
                </a:solidFill>
              </a:rPr>
              <a:t>Interactive applications run with non-interactive applications</a:t>
            </a:r>
          </a:p>
          <a:p>
            <a:pPr lvl="1"/>
            <a:r>
              <a:rPr lang="en-US" dirty="0"/>
              <a:t>Need to guarantee performance for interactive applications</a:t>
            </a:r>
          </a:p>
          <a:p>
            <a:pPr lvl="1">
              <a:buNone/>
            </a:pPr>
            <a:endParaRPr lang="en-US" dirty="0" smtClean="0">
              <a:solidFill>
                <a:srgbClr val="0070C0"/>
              </a:solidFill>
            </a:endParaRPr>
          </a:p>
          <a:p>
            <a:r>
              <a:rPr lang="en-US" dirty="0" smtClean="0">
                <a:solidFill>
                  <a:srgbClr val="FF0000"/>
                </a:solidFill>
              </a:rPr>
              <a:t>Example 2: In server systems</a:t>
            </a:r>
          </a:p>
          <a:p>
            <a:pPr lvl="1"/>
            <a:r>
              <a:rPr lang="en-US" dirty="0" smtClean="0">
                <a:solidFill>
                  <a:srgbClr val="0070C0"/>
                </a:solidFill>
              </a:rPr>
              <a:t>Different users’ jobs consolidated onto the same server</a:t>
            </a:r>
          </a:p>
          <a:p>
            <a:pPr lvl="1"/>
            <a:r>
              <a:rPr lang="en-US" dirty="0" smtClean="0"/>
              <a:t>Need to provide bounded slowdowns to critical jobs </a:t>
            </a:r>
          </a:p>
          <a:p>
            <a:pPr>
              <a:buFontTx/>
              <a:buNone/>
            </a:pPr>
            <a:endParaRPr lang="en-US" dirty="0" smtClean="0"/>
          </a:p>
        </p:txBody>
      </p:sp>
      <p:sp>
        <p:nvSpPr>
          <p:cNvPr id="7" name="Slide Number Placeholder 6"/>
          <p:cNvSpPr>
            <a:spLocks noGrp="1"/>
          </p:cNvSpPr>
          <p:nvPr>
            <p:ph type="sldNum" sz="quarter" idx="11"/>
          </p:nvPr>
        </p:nvSpPr>
        <p:spPr/>
        <p:txBody>
          <a:bodyPr/>
          <a:lstStyle/>
          <a:p>
            <a:fld id="{323594FA-E141-4234-AE05-360401972BE7}" type="slidenum">
              <a:rPr lang="en-US" altLang="en-US" smtClean="0"/>
              <a:pPr/>
              <a:t>46</a:t>
            </a:fld>
            <a:endParaRPr lang="en-US" altLang="en-US"/>
          </a:p>
        </p:txBody>
      </p:sp>
      <p:sp>
        <p:nvSpPr>
          <p:cNvPr id="6" name="Rectangle 5"/>
          <p:cNvSpPr/>
          <p:nvPr/>
        </p:nvSpPr>
        <p:spPr>
          <a:xfrm>
            <a:off x="32" y="1000108"/>
            <a:ext cx="9144000" cy="5184576"/>
          </a:xfrm>
          <a:prstGeom prst="rect">
            <a:avLst/>
          </a:prstGeom>
          <a:solidFill>
            <a:schemeClr val="accent3">
              <a:lumMod val="9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 name="TextBox 9"/>
          <p:cNvSpPr txBox="1"/>
          <p:nvPr/>
        </p:nvSpPr>
        <p:spPr>
          <a:xfrm>
            <a:off x="392878" y="2370694"/>
            <a:ext cx="8358246" cy="2116614"/>
          </a:xfrm>
          <a:prstGeom prst="rect">
            <a:avLst/>
          </a:prstGeom>
          <a:solidFill>
            <a:schemeClr val="bg1"/>
          </a:solidFill>
          <a:ln w="25400">
            <a:solidFill>
              <a:schemeClr val="tx1"/>
            </a:solidFill>
          </a:ln>
        </p:spPr>
        <p:txBody>
          <a:bodyPr wrap="square" lIns="91416" tIns="45709" rIns="91416" bIns="45709" anchor="ctr">
            <a:spAutoFit/>
          </a:bodyPr>
          <a:lstStyle/>
          <a:p>
            <a:pPr algn="ctr" defTabSz="914165">
              <a:defRPr/>
            </a:pPr>
            <a:endParaRPr lang="en-US" sz="3000" dirty="0">
              <a:solidFill>
                <a:srgbClr val="C00000"/>
              </a:solidFill>
              <a:latin typeface="Tahoma"/>
              <a:ea typeface="Tahoma" pitchFamily="34" charset="0"/>
              <a:cs typeface="Tahoma" pitchFamily="34" charset="0"/>
            </a:endParaRPr>
          </a:p>
          <a:p>
            <a:pPr algn="ctr" defTabSz="914165">
              <a:defRPr/>
            </a:pPr>
            <a:r>
              <a:rPr lang="en-US" sz="3500" dirty="0">
                <a:solidFill>
                  <a:srgbClr val="C00000"/>
                </a:solidFill>
                <a:latin typeface="Tahoma"/>
                <a:ea typeface="Tahoma" pitchFamily="34" charset="0"/>
                <a:cs typeface="Tahoma" pitchFamily="34" charset="0"/>
              </a:rPr>
              <a:t>Our Goal: Predictable performance </a:t>
            </a:r>
          </a:p>
          <a:p>
            <a:pPr algn="ctr" defTabSz="914165">
              <a:defRPr/>
            </a:pPr>
            <a:r>
              <a:rPr lang="en-US" sz="3500" dirty="0">
                <a:solidFill>
                  <a:srgbClr val="C00000"/>
                </a:solidFill>
                <a:latin typeface="Tahoma"/>
                <a:ea typeface="Tahoma" pitchFamily="34" charset="0"/>
                <a:cs typeface="Tahoma" pitchFamily="34" charset="0"/>
              </a:rPr>
              <a:t>in the presence of memory interference</a:t>
            </a:r>
          </a:p>
          <a:p>
            <a:pPr algn="ctr" defTabSz="914165">
              <a:defRPr/>
            </a:pPr>
            <a:endParaRPr lang="en-US" sz="3000" dirty="0">
              <a:solidFill>
                <a:srgbClr val="C00000"/>
              </a:solidFill>
              <a:latin typeface="Tahoma"/>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425607318"/>
      </p:ext>
    </p:extLst>
  </p:cSld>
  <p:clrMapOvr>
    <a:masterClrMapping/>
  </p:clrMapOvr>
  <p:transition xmlns:p14="http://schemas.microsoft.com/office/powerpoint/2010/main" advTm="4642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1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31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bg/>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build="allAtOnce"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Outline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47</a:t>
            </a:fld>
            <a:endParaRPr lang="en-US" altLang="en-US" dirty="0"/>
          </a:p>
        </p:txBody>
      </p:sp>
      <p:sp>
        <p:nvSpPr>
          <p:cNvPr id="124" name="Content Placeholder 2"/>
          <p:cNvSpPr>
            <a:spLocks noGrp="1"/>
          </p:cNvSpPr>
          <p:nvPr>
            <p:ph idx="1"/>
          </p:nvPr>
        </p:nvSpPr>
        <p:spPr>
          <a:xfrm>
            <a:off x="214282" y="928670"/>
            <a:ext cx="8610600" cy="5339680"/>
          </a:xfrm>
        </p:spPr>
        <p:txBody>
          <a:bodyPr/>
          <a:lstStyle/>
          <a:p>
            <a:pPr>
              <a:buNone/>
            </a:pPr>
            <a:r>
              <a:rPr lang="en-US" sz="4000" dirty="0">
                <a:solidFill>
                  <a:srgbClr val="FF0000"/>
                </a:solidFill>
              </a:rPr>
              <a:t>1.</a:t>
            </a:r>
            <a:r>
              <a:rPr lang="en-US" sz="4000" dirty="0"/>
              <a:t> </a:t>
            </a:r>
            <a:r>
              <a:rPr lang="en-US" sz="4000" dirty="0">
                <a:solidFill>
                  <a:srgbClr val="0070C0"/>
                </a:solidFill>
              </a:rPr>
              <a:t>Estimate Slowdown</a:t>
            </a:r>
          </a:p>
          <a:p>
            <a:pPr lvl="1"/>
            <a:r>
              <a:rPr lang="en-US" sz="3400" dirty="0"/>
              <a:t>Key Observations</a:t>
            </a:r>
          </a:p>
          <a:p>
            <a:pPr lvl="1"/>
            <a:r>
              <a:rPr lang="en-US" sz="3400" dirty="0">
                <a:solidFill>
                  <a:schemeClr val="accent3">
                    <a:lumMod val="85000"/>
                  </a:schemeClr>
                </a:solidFill>
              </a:rPr>
              <a:t>Implementation</a:t>
            </a:r>
          </a:p>
          <a:p>
            <a:pPr lvl="1"/>
            <a:r>
              <a:rPr lang="en-US" sz="3400" dirty="0">
                <a:solidFill>
                  <a:schemeClr val="accent3">
                    <a:lumMod val="85000"/>
                  </a:schemeClr>
                </a:solidFill>
              </a:rPr>
              <a:t>MISE Model: Putting it All Together</a:t>
            </a:r>
          </a:p>
          <a:p>
            <a:pPr lvl="1"/>
            <a:r>
              <a:rPr lang="en-US" sz="3400" dirty="0">
                <a:solidFill>
                  <a:schemeClr val="accent3">
                    <a:lumMod val="85000"/>
                  </a:schemeClr>
                </a:solidFill>
              </a:rPr>
              <a:t>Evaluating the Model</a:t>
            </a:r>
          </a:p>
          <a:p>
            <a:pPr>
              <a:buNone/>
            </a:pPr>
            <a:r>
              <a:rPr lang="en-US" sz="4000" dirty="0">
                <a:solidFill>
                  <a:srgbClr val="FF0000"/>
                </a:solidFill>
              </a:rPr>
              <a:t>2.</a:t>
            </a:r>
            <a:r>
              <a:rPr lang="en-US" sz="4000" dirty="0"/>
              <a:t> </a:t>
            </a:r>
            <a:r>
              <a:rPr lang="en-US" sz="4000" dirty="0">
                <a:solidFill>
                  <a:srgbClr val="0070C0"/>
                </a:solidFill>
              </a:rPr>
              <a:t>Control Slowdown</a:t>
            </a:r>
          </a:p>
          <a:p>
            <a:pPr lvl="1"/>
            <a:r>
              <a:rPr lang="en-US" sz="3400" dirty="0">
                <a:solidFill>
                  <a:schemeClr val="accent3">
                    <a:lumMod val="85000"/>
                  </a:schemeClr>
                </a:solidFill>
              </a:rPr>
              <a:t>Providing Soft Slowdown Guarantees</a:t>
            </a:r>
          </a:p>
          <a:p>
            <a:pPr lvl="1"/>
            <a:r>
              <a:rPr lang="en-US" sz="3400" dirty="0">
                <a:solidFill>
                  <a:schemeClr val="accent3">
                    <a:lumMod val="85000"/>
                  </a:schemeClr>
                </a:solidFill>
              </a:rPr>
              <a:t>Minimizing Maximum Slowdown</a:t>
            </a:r>
          </a:p>
          <a:p>
            <a:endParaRPr lang="en-US" dirty="0" smtClean="0"/>
          </a:p>
          <a:p>
            <a:pPr lvl="1"/>
            <a:endParaRPr lang="en-US" dirty="0" smtClean="0"/>
          </a:p>
          <a:p>
            <a:endParaRPr lang="en-US" dirty="0" smtClean="0"/>
          </a:p>
          <a:p>
            <a:pPr lvl="1">
              <a:buFontTx/>
              <a:buNone/>
            </a:pPr>
            <a:endParaRPr lang="en-US" dirty="0" smtClean="0"/>
          </a:p>
          <a:p>
            <a:pPr lvl="1"/>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2118572461"/>
      </p:ext>
    </p:extLst>
  </p:cSld>
  <p:clrMapOvr>
    <a:masterClrMapping/>
  </p:clrMapOvr>
  <p:transition xmlns:p14="http://schemas.microsoft.com/office/powerpoint/2010/main" advTm="5922"/>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Slowdown: Definition</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48</a:t>
            </a:fld>
            <a:endParaRPr lang="en-US" altLang="en-US"/>
          </a:p>
        </p:txBody>
      </p:sp>
      <p:graphicFrame>
        <p:nvGraphicFramePr>
          <p:cNvPr id="196610" name="Object 2"/>
          <p:cNvGraphicFramePr>
            <a:graphicFrameLocks noChangeAspect="1"/>
          </p:cNvGraphicFramePr>
          <p:nvPr/>
        </p:nvGraphicFramePr>
        <p:xfrm>
          <a:off x="744134" y="2642396"/>
          <a:ext cx="7655732" cy="1573219"/>
        </p:xfrm>
        <a:graphic>
          <a:graphicData uri="http://schemas.openxmlformats.org/presentationml/2006/ole">
            <mc:AlternateContent xmlns:mc="http://schemas.openxmlformats.org/markup-compatibility/2006">
              <mc:Choice xmlns:v="urn:schemas-microsoft-com:vml" Requires="v">
                <p:oleObj spid="_x0000_s870450" name="Equation" r:id="rId4" imgW="1917360" imgH="393480" progId="Equation.3">
                  <p:embed/>
                </p:oleObj>
              </mc:Choice>
              <mc:Fallback>
                <p:oleObj name="Equation" r:id="rId4" imgW="191736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134" y="2642396"/>
                        <a:ext cx="7655732" cy="15732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54994920"/>
      </p:ext>
    </p:extLst>
  </p:cSld>
  <p:clrMapOvr>
    <a:masterClrMapping/>
  </p:clrMapOvr>
  <p:transition xmlns:p14="http://schemas.microsoft.com/office/powerpoint/2010/main" advTm="2718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dirty="0" smtClean="0"/>
              <a:t>Key Observation 1</a:t>
            </a:r>
          </a:p>
        </p:txBody>
      </p:sp>
      <p:sp>
        <p:nvSpPr>
          <p:cNvPr id="7" name="Content Placeholder 2"/>
          <p:cNvSpPr txBox="1">
            <a:spLocks/>
          </p:cNvSpPr>
          <p:nvPr/>
        </p:nvSpPr>
        <p:spPr bwMode="auto">
          <a:xfrm>
            <a:off x="457200" y="981080"/>
            <a:ext cx="8229600" cy="4525963"/>
          </a:xfrm>
          <a:prstGeom prst="rect">
            <a:avLst/>
          </a:prstGeom>
          <a:noFill/>
          <a:ln w="9525">
            <a:noFill/>
            <a:miter lim="800000"/>
            <a:headEnd/>
            <a:tailEnd/>
          </a:ln>
        </p:spPr>
        <p:txBody>
          <a:bodyPr lIns="91416" tIns="45709" rIns="91416" bIns="45709">
            <a:normAutofit/>
          </a:bodyPr>
          <a:lstStyle/>
          <a:p>
            <a:pPr algn="ctr" defTabSz="914165" eaLnBrk="0" hangingPunct="0">
              <a:defRPr/>
            </a:pPr>
            <a:r>
              <a:rPr lang="en-US" sz="2800" kern="0" dirty="0">
                <a:solidFill>
                  <a:srgbClr val="000000"/>
                </a:solidFill>
                <a:latin typeface="Tahoma"/>
                <a:ea typeface="MS PGothic" pitchFamily="34" charset="-128"/>
                <a:cs typeface="Tahoma" pitchFamily="34" charset="0"/>
              </a:rPr>
              <a:t>For a memory bound application,  </a:t>
            </a:r>
          </a:p>
          <a:p>
            <a:pPr algn="ctr" defTabSz="914165" eaLnBrk="0" hangingPunct="0">
              <a:defRPr/>
            </a:pPr>
            <a:r>
              <a:rPr lang="en-US" sz="2800" kern="0" dirty="0">
                <a:solidFill>
                  <a:srgbClr val="FF0000"/>
                </a:solidFill>
                <a:latin typeface="Tahoma"/>
                <a:ea typeface="MS PGothic" pitchFamily="34" charset="-128"/>
                <a:cs typeface="Tahoma" pitchFamily="34" charset="0"/>
              </a:rPr>
              <a:t>Performance </a:t>
            </a:r>
            <a:r>
              <a:rPr lang="el-GR" sz="2800" kern="0" dirty="0">
                <a:solidFill>
                  <a:srgbClr val="FF0000"/>
                </a:solidFill>
                <a:latin typeface="Tahoma"/>
                <a:ea typeface="MS PGothic" pitchFamily="34" charset="-128"/>
                <a:cs typeface="Tahoma" pitchFamily="34" charset="0"/>
                <a:sym typeface="Symbol"/>
              </a:rPr>
              <a:t></a:t>
            </a:r>
            <a:r>
              <a:rPr lang="en-US" sz="2800" kern="0" dirty="0">
                <a:solidFill>
                  <a:srgbClr val="FF0000"/>
                </a:solidFill>
                <a:latin typeface="Tahoma"/>
                <a:ea typeface="MS PGothic" pitchFamily="34" charset="-128"/>
                <a:cs typeface="Tahoma" pitchFamily="34" charset="0"/>
              </a:rPr>
              <a:t> Memory request service rate</a:t>
            </a:r>
          </a:p>
          <a:p>
            <a:pPr marL="342813" indent="-342813" defTabSz="914165" eaLnBrk="0" hangingPunct="0">
              <a:spcBef>
                <a:spcPct val="20000"/>
              </a:spcBef>
              <a:buFontTx/>
              <a:buChar char="•"/>
              <a:defRPr/>
            </a:pPr>
            <a:endParaRPr lang="en-US" sz="2800" kern="0" dirty="0">
              <a:solidFill>
                <a:srgbClr val="000000"/>
              </a:solidFill>
              <a:latin typeface="Tahoma"/>
            </a:endParaRPr>
          </a:p>
        </p:txBody>
      </p:sp>
      <p:graphicFrame>
        <p:nvGraphicFramePr>
          <p:cNvPr id="9" name="Chart 8"/>
          <p:cNvGraphicFramePr/>
          <p:nvPr/>
        </p:nvGraphicFramePr>
        <p:xfrm>
          <a:off x="1142976" y="1928802"/>
          <a:ext cx="7358114" cy="4357718"/>
        </p:xfrm>
        <a:graphic>
          <a:graphicData uri="http://schemas.openxmlformats.org/drawingml/2006/chart">
            <c:chart xmlns:c="http://schemas.openxmlformats.org/drawingml/2006/chart" xmlns:r="http://schemas.openxmlformats.org/officeDocument/2006/relationships" r:id="rId5"/>
          </a:graphicData>
        </a:graphic>
      </p:graphicFrame>
      <p:sp>
        <p:nvSpPr>
          <p:cNvPr id="10" name="Slide Number Placeholder 9"/>
          <p:cNvSpPr>
            <a:spLocks noGrp="1"/>
          </p:cNvSpPr>
          <p:nvPr>
            <p:ph type="sldNum" sz="quarter" idx="11"/>
          </p:nvPr>
        </p:nvSpPr>
        <p:spPr/>
        <p:txBody>
          <a:bodyPr/>
          <a:lstStyle/>
          <a:p>
            <a:fld id="{323594FA-E141-4234-AE05-360401972BE7}" type="slidenum">
              <a:rPr lang="en-US" altLang="en-US" smtClean="0"/>
              <a:pPr/>
              <a:t>49</a:t>
            </a:fld>
            <a:endParaRPr lang="en-US" altLang="en-US"/>
          </a:p>
        </p:txBody>
      </p:sp>
      <p:graphicFrame>
        <p:nvGraphicFramePr>
          <p:cNvPr id="13" name="Object 3"/>
          <p:cNvGraphicFramePr>
            <a:graphicFrameLocks noChangeAspect="1"/>
          </p:cNvGraphicFramePr>
          <p:nvPr/>
        </p:nvGraphicFramePr>
        <p:xfrm>
          <a:off x="493713" y="3035300"/>
          <a:ext cx="6804025" cy="1162050"/>
        </p:xfrm>
        <a:graphic>
          <a:graphicData uri="http://schemas.openxmlformats.org/presentationml/2006/ole">
            <mc:AlternateContent xmlns:mc="http://schemas.openxmlformats.org/markup-compatibility/2006">
              <mc:Choice xmlns:v="urn:schemas-microsoft-com:vml" Requires="v">
                <p:oleObj spid="_x0000_s871515" name="Equation" r:id="rId6" imgW="2819160" imgH="482400" progId="Equation.3">
                  <p:embed/>
                </p:oleObj>
              </mc:Choice>
              <mc:Fallback>
                <p:oleObj name="Equation" r:id="rId6" imgW="2819160" imgH="482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713" y="3035300"/>
                        <a:ext cx="6804025"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84309" y="3053603"/>
          <a:ext cx="5355646" cy="1071570"/>
        </p:xfrm>
        <a:graphic>
          <a:graphicData uri="http://schemas.openxmlformats.org/presentationml/2006/ole">
            <mc:AlternateContent xmlns:mc="http://schemas.openxmlformats.org/markup-compatibility/2006">
              <mc:Choice xmlns:v="urn:schemas-microsoft-com:vml" Requires="v">
                <p:oleObj spid="_x0000_s871516" name="Equation" r:id="rId8" imgW="2222280" imgH="457200" progId="Equation.3">
                  <p:embed/>
                </p:oleObj>
              </mc:Choice>
              <mc:Fallback>
                <p:oleObj name="Equation" r:id="rId8" imgW="222228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309" y="3053603"/>
                        <a:ext cx="5355646" cy="10715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Arrow Connector 18"/>
          <p:cNvCxnSpPr/>
          <p:nvPr/>
        </p:nvCxnSpPr>
        <p:spPr>
          <a:xfrm flipV="1">
            <a:off x="6357950" y="2734385"/>
            <a:ext cx="571504" cy="2857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372018" y="4303762"/>
            <a:ext cx="571504" cy="2857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00892" y="4446638"/>
            <a:ext cx="1285884" cy="553998"/>
          </a:xfrm>
          <a:prstGeom prst="rect">
            <a:avLst/>
          </a:prstGeom>
          <a:noFill/>
        </p:spPr>
        <p:txBody>
          <a:bodyPr wrap="square" lIns="91416" tIns="45709" rIns="91416" bIns="45709" rtlCol="0">
            <a:spAutoFit/>
          </a:bodyPr>
          <a:lstStyle/>
          <a:p>
            <a:pPr defTabSz="914165"/>
            <a:r>
              <a:rPr lang="en-US" sz="3000" dirty="0">
                <a:solidFill>
                  <a:srgbClr val="000000"/>
                </a:solidFill>
                <a:latin typeface="Tahoma"/>
              </a:rPr>
              <a:t>Easy</a:t>
            </a:r>
          </a:p>
        </p:txBody>
      </p:sp>
      <p:sp>
        <p:nvSpPr>
          <p:cNvPr id="22" name="TextBox 21"/>
          <p:cNvSpPr txBox="1"/>
          <p:nvPr/>
        </p:nvSpPr>
        <p:spPr>
          <a:xfrm>
            <a:off x="6929454" y="2377195"/>
            <a:ext cx="1643074" cy="553998"/>
          </a:xfrm>
          <a:prstGeom prst="rect">
            <a:avLst/>
          </a:prstGeom>
          <a:noFill/>
        </p:spPr>
        <p:txBody>
          <a:bodyPr wrap="square" lIns="91416" tIns="45709" rIns="91416" bIns="45709" rtlCol="0">
            <a:spAutoFit/>
          </a:bodyPr>
          <a:lstStyle/>
          <a:p>
            <a:pPr defTabSz="914165"/>
            <a:r>
              <a:rPr lang="en-US" sz="3000" dirty="0">
                <a:solidFill>
                  <a:srgbClr val="000000"/>
                </a:solidFill>
                <a:latin typeface="Tahoma"/>
              </a:rPr>
              <a:t>Harder</a:t>
            </a:r>
          </a:p>
        </p:txBody>
      </p:sp>
      <p:sp>
        <p:nvSpPr>
          <p:cNvPr id="23" name="Oval 22"/>
          <p:cNvSpPr>
            <a:spLocks noChangeArrowheads="1"/>
          </p:cNvSpPr>
          <p:nvPr/>
        </p:nvSpPr>
        <p:spPr bwMode="auto">
          <a:xfrm>
            <a:off x="2357422" y="3038271"/>
            <a:ext cx="5179116" cy="576907"/>
          </a:xfrm>
          <a:prstGeom prst="ellipse">
            <a:avLst/>
          </a:prstGeom>
          <a:noFill/>
          <a:ln w="25400" algn="ctr">
            <a:solidFill>
              <a:srgbClr val="FF0000"/>
            </a:solidFill>
            <a:round/>
            <a:headEnd/>
            <a:tailEnd/>
          </a:ln>
        </p:spPr>
        <p:txBody>
          <a:bodyPr lIns="91416" tIns="45709" rIns="91416" bIns="45709"/>
          <a:lstStyle/>
          <a:p>
            <a:pPr defTabSz="914165"/>
            <a:endParaRPr lang="en-US">
              <a:solidFill>
                <a:srgbClr val="000000"/>
              </a:solidFill>
              <a:latin typeface="Tahoma"/>
            </a:endParaRPr>
          </a:p>
        </p:txBody>
      </p:sp>
      <p:sp>
        <p:nvSpPr>
          <p:cNvPr id="24" name="Oval 23"/>
          <p:cNvSpPr>
            <a:spLocks noChangeArrowheads="1"/>
          </p:cNvSpPr>
          <p:nvPr/>
        </p:nvSpPr>
        <p:spPr bwMode="auto">
          <a:xfrm>
            <a:off x="2285985" y="3643314"/>
            <a:ext cx="5286412" cy="571504"/>
          </a:xfrm>
          <a:prstGeom prst="ellipse">
            <a:avLst/>
          </a:prstGeom>
          <a:noFill/>
          <a:ln w="25400" algn="ctr">
            <a:solidFill>
              <a:srgbClr val="0070C0"/>
            </a:solidFill>
            <a:round/>
            <a:headEnd/>
            <a:tailEnd/>
          </a:ln>
        </p:spPr>
        <p:txBody>
          <a:bodyPr lIns="91416" tIns="45709" rIns="91416" bIns="45709"/>
          <a:lstStyle/>
          <a:p>
            <a:pPr defTabSz="914165"/>
            <a:endParaRPr lang="en-US">
              <a:solidFill>
                <a:srgbClr val="000000"/>
              </a:solidFill>
              <a:latin typeface="Tahoma"/>
            </a:endParaRPr>
          </a:p>
        </p:txBody>
      </p:sp>
      <p:sp>
        <p:nvSpPr>
          <p:cNvPr id="16" name="Rectangle 15"/>
          <p:cNvSpPr/>
          <p:nvPr/>
        </p:nvSpPr>
        <p:spPr>
          <a:xfrm>
            <a:off x="3357554" y="2571744"/>
            <a:ext cx="1500198" cy="78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7" name="TextBox 16"/>
          <p:cNvSpPr txBox="1"/>
          <p:nvPr/>
        </p:nvSpPr>
        <p:spPr>
          <a:xfrm>
            <a:off x="6143636" y="3434365"/>
            <a:ext cx="3000364" cy="654986"/>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Intel Core i7, 4 cores</a:t>
            </a:r>
          </a:p>
          <a:p>
            <a:pPr defTabSz="914165"/>
            <a:r>
              <a:rPr lang="en-US" dirty="0" err="1" smtClean="0">
                <a:solidFill>
                  <a:srgbClr val="000000"/>
                </a:solidFill>
                <a:latin typeface="Tahoma"/>
              </a:rPr>
              <a:t>Mem</a:t>
            </a:r>
            <a:r>
              <a:rPr lang="en-US" dirty="0" smtClean="0">
                <a:solidFill>
                  <a:srgbClr val="000000"/>
                </a:solidFill>
                <a:latin typeface="Tahoma"/>
              </a:rPr>
              <a:t>. Bandwidth: 8.5 GB/s</a:t>
            </a:r>
            <a:endParaRPr lang="en-US" dirty="0">
              <a:solidFill>
                <a:srgbClr val="000000"/>
              </a:solidFill>
              <a:latin typeface="Tahoma"/>
            </a:endParaRPr>
          </a:p>
        </p:txBody>
      </p:sp>
    </p:spTree>
    <p:custDataLst>
      <p:tags r:id="rId2"/>
    </p:custDataLst>
    <p:extLst>
      <p:ext uri="{BB962C8B-B14F-4D97-AF65-F5344CB8AC3E}">
        <p14:creationId xmlns:p14="http://schemas.microsoft.com/office/powerpoint/2010/main" val="140270891"/>
      </p:ext>
    </p:extLst>
  </p:cSld>
  <p:clrMapOvr>
    <a:masterClrMapping/>
  </p:clrMapOvr>
  <p:transition xmlns:p14="http://schemas.microsoft.com/office/powerpoint/2010/main" advTm="7913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500"/>
                                        <p:tgtEl>
                                          <p:spTgt spid="9">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fade">
                                      <p:cBhvr>
                                        <p:cTn id="10" dur="500"/>
                                        <p:tgtEl>
                                          <p:spTgt spid="9">
                                            <p:graphicEl>
                                              <a:chart seriesIdx="0" categoryIdx="-4" bldStep="series"/>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fade">
                                      <p:cBhvr>
                                        <p:cTn id="19" dur="500"/>
                                        <p:tgtEl>
                                          <p:spTgt spid="9">
                                            <p:graphicEl>
                                              <a:chart seriesIdx="1" categoryIdx="-4" bldStep="series"/>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fade">
                                      <p:cBhvr>
                                        <p:cTn id="22" dur="500"/>
                                        <p:tgtEl>
                                          <p:spTgt spid="9">
                                            <p:graphicEl>
                                              <a:chart seriesIdx="2" categoryIdx="-4" bldStep="series"/>
                                            </p:graphicEl>
                                          </p:spTgt>
                                        </p:tgtEl>
                                      </p:cBhvr>
                                    </p:animEffect>
                                  </p:childTnLst>
                                </p:cTn>
                              </p:par>
                              <p:par>
                                <p:cTn id="23" presetID="1" presetClass="exit" presetSubtype="0" fill="hold" grpId="1"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9">
                                            <p:graphicEl>
                                              <a:chart seriesIdx="2" categoryIdx="-4" bldStep="series"/>
                                            </p:graphic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9">
                                            <p:graphicEl>
                                              <a:chart seriesIdx="1" categoryIdx="-4" bldStep="series"/>
                                            </p:graphicEl>
                                          </p:spTgt>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
                                            <p:graphicEl>
                                              <a:chart seriesIdx="0" categoryIdx="-4" bldStep="series"/>
                                            </p:graphic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9">
                                            <p:graphicEl>
                                              <a:chart seriesIdx="-3" categoryIdx="-3" bldStep="gridLegend"/>
                                            </p:graphic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Graphic spid="9" grpId="1">
        <p:bldSub>
          <a:bldChart bld="series"/>
        </p:bldSub>
      </p:bldGraphic>
      <p:bldP spid="21" grpId="0"/>
      <p:bldP spid="22" grpId="0"/>
      <p:bldP spid="23" grpId="0" animBg="1"/>
      <p:bldP spid="24" grpId="0" animBg="1"/>
      <p:bldP spid="16" grpId="0" animBg="1"/>
      <p:bldP spid="16" grpId="1" animBg="1"/>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 for Similar Lectures</a:t>
            </a:r>
            <a:endParaRPr lang="en-US" dirty="0"/>
          </a:p>
        </p:txBody>
      </p:sp>
      <p:sp>
        <p:nvSpPr>
          <p:cNvPr id="3" name="Content Placeholder 2"/>
          <p:cNvSpPr>
            <a:spLocks noGrp="1"/>
          </p:cNvSpPr>
          <p:nvPr>
            <p:ph idx="1"/>
          </p:nvPr>
        </p:nvSpPr>
        <p:spPr>
          <a:xfrm>
            <a:off x="228600" y="1196752"/>
            <a:ext cx="8610600" cy="5051648"/>
          </a:xfrm>
        </p:spPr>
        <p:txBody>
          <a:bodyPr/>
          <a:lstStyle/>
          <a:p>
            <a:r>
              <a:rPr lang="en-US" dirty="0" smtClean="0"/>
              <a:t>Basics (of Computer Architecture)</a:t>
            </a:r>
          </a:p>
          <a:p>
            <a:pPr lvl="1"/>
            <a:r>
              <a:rPr lang="en-US" dirty="0">
                <a:hlinkClick r:id="rId2"/>
              </a:rPr>
              <a:t>http://www.youtube.com/playlist?list=</a:t>
            </a:r>
            <a:r>
              <a:rPr lang="en-US" dirty="0" smtClean="0">
                <a:hlinkClick r:id="rId2"/>
              </a:rPr>
              <a:t>PL5PHm2jkkXmidJOd59REog9jDnPDTG6IJ</a:t>
            </a:r>
            <a:endParaRPr lang="en-US" dirty="0" smtClean="0"/>
          </a:p>
          <a:p>
            <a:pPr marL="0" indent="0">
              <a:buNone/>
            </a:pPr>
            <a:endParaRPr lang="en-US" dirty="0" smtClean="0"/>
          </a:p>
          <a:p>
            <a:r>
              <a:rPr lang="en-US" dirty="0" smtClean="0"/>
              <a:t>Advanced (Longer versions of </a:t>
            </a:r>
            <a:r>
              <a:rPr lang="en-US" dirty="0"/>
              <a:t>t</a:t>
            </a:r>
            <a:r>
              <a:rPr lang="en-US" dirty="0" smtClean="0"/>
              <a:t>hese lectures)</a:t>
            </a:r>
            <a:endParaRPr lang="en-US" dirty="0">
              <a:hlinkClick r:id="rId3"/>
            </a:endParaRPr>
          </a:p>
          <a:p>
            <a:pPr lvl="1"/>
            <a:r>
              <a:rPr lang="en-US" dirty="0" smtClean="0">
                <a:hlinkClick r:id="rId3"/>
              </a:rPr>
              <a:t>http</a:t>
            </a:r>
            <a:r>
              <a:rPr lang="en-US" dirty="0">
                <a:hlinkClick r:id="rId3"/>
              </a:rPr>
              <a:t>://www.youtube.com/playlist?list=PLVngZ7BemHHV6N0ejHhwOfLwTr8Q-</a:t>
            </a:r>
            <a:r>
              <a:rPr lang="en-US" dirty="0" smtClean="0">
                <a:hlinkClick r:id="rId3"/>
              </a:rPr>
              <a:t>UKXj</a:t>
            </a:r>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val="2766490155"/>
      </p:ext>
    </p:extLst>
  </p:cSld>
  <p:clrMapOvr>
    <a:masterClrMapping/>
  </p:clrMapOvr>
  <p:transition xmlns:p14="http://schemas.microsoft.com/office/powerpoint/2010/mai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Key Observation 2</a:t>
            </a:r>
          </a:p>
        </p:txBody>
      </p:sp>
      <p:sp>
        <p:nvSpPr>
          <p:cNvPr id="15363" name="Content Placeholder 2"/>
          <p:cNvSpPr>
            <a:spLocks noGrp="1"/>
          </p:cNvSpPr>
          <p:nvPr>
            <p:ph idx="1"/>
          </p:nvPr>
        </p:nvSpPr>
        <p:spPr/>
        <p:txBody>
          <a:bodyPr/>
          <a:lstStyle/>
          <a:p>
            <a:pPr algn="ctr">
              <a:buFontTx/>
              <a:buNone/>
            </a:pPr>
            <a:r>
              <a:rPr lang="en-US" dirty="0" smtClean="0">
                <a:solidFill>
                  <a:srgbClr val="FF0000"/>
                </a:solidFill>
              </a:rPr>
              <a:t>Request Service Rate </a:t>
            </a:r>
            <a:r>
              <a:rPr lang="en-US" baseline="-25000" dirty="0" smtClean="0">
                <a:solidFill>
                  <a:srgbClr val="FF0000"/>
                </a:solidFill>
              </a:rPr>
              <a:t>Alone</a:t>
            </a:r>
            <a:r>
              <a:rPr lang="en-US" dirty="0" smtClean="0">
                <a:solidFill>
                  <a:srgbClr val="FF0000"/>
                </a:solidFill>
              </a:rPr>
              <a:t> (</a:t>
            </a:r>
            <a:r>
              <a:rPr lang="en-US" dirty="0" err="1" smtClean="0">
                <a:solidFill>
                  <a:srgbClr val="FF0000"/>
                </a:solidFill>
              </a:rPr>
              <a:t>RSR</a:t>
            </a:r>
            <a:r>
              <a:rPr lang="en-US" baseline="-25000" dirty="0" err="1" smtClean="0">
                <a:solidFill>
                  <a:srgbClr val="FF0000"/>
                </a:solidFill>
              </a:rPr>
              <a:t>Alone</a:t>
            </a:r>
            <a:r>
              <a:rPr lang="en-US" dirty="0" smtClean="0">
                <a:solidFill>
                  <a:srgbClr val="FF0000"/>
                </a:solidFill>
              </a:rPr>
              <a:t>)</a:t>
            </a:r>
            <a:r>
              <a:rPr lang="en-US" dirty="0" smtClean="0"/>
              <a:t> of an application can be estimated by giving the application highest priority in accessing memory </a:t>
            </a:r>
          </a:p>
          <a:p>
            <a:pPr algn="just">
              <a:buFontTx/>
              <a:buNone/>
            </a:pPr>
            <a:endParaRPr lang="en-US" dirty="0" smtClean="0">
              <a:solidFill>
                <a:srgbClr val="0070C0"/>
              </a:solidFill>
            </a:endParaRPr>
          </a:p>
          <a:p>
            <a:pPr algn="ctr">
              <a:buFontTx/>
              <a:buNone/>
            </a:pPr>
            <a:r>
              <a:rPr lang="en-US" dirty="0" smtClean="0">
                <a:solidFill>
                  <a:srgbClr val="0070C0"/>
                </a:solidFill>
              </a:rPr>
              <a:t>Highest priority </a:t>
            </a:r>
            <a:r>
              <a:rPr lang="en-US" dirty="0" smtClean="0">
                <a:solidFill>
                  <a:srgbClr val="0070C0"/>
                </a:solidFill>
                <a:sym typeface="Wingdings" pitchFamily="2" charset="2"/>
              </a:rPr>
              <a:t> Little interference</a:t>
            </a:r>
          </a:p>
          <a:p>
            <a:pPr algn="ctr">
              <a:buFontTx/>
              <a:buNone/>
            </a:pPr>
            <a:r>
              <a:rPr lang="en-US" dirty="0" smtClean="0">
                <a:sym typeface="Wingdings" pitchFamily="2" charset="2"/>
              </a:rPr>
              <a:t>(almost as if the application were run alone)</a:t>
            </a:r>
            <a:endParaRPr lang="en-US" dirty="0" smtClean="0"/>
          </a:p>
          <a:p>
            <a:pPr>
              <a:buNone/>
            </a:pP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50</a:t>
            </a:fld>
            <a:endParaRPr lang="en-US" altLang="en-US"/>
          </a:p>
        </p:txBody>
      </p:sp>
    </p:spTree>
    <p:extLst>
      <p:ext uri="{BB962C8B-B14F-4D97-AF65-F5344CB8AC3E}">
        <p14:creationId xmlns:p14="http://schemas.microsoft.com/office/powerpoint/2010/main" val="1961330416"/>
      </p:ext>
    </p:extLst>
  </p:cSld>
  <p:clrMapOvr>
    <a:masterClrMapping/>
  </p:clrMapOvr>
  <p:transition xmlns:p14="http://schemas.microsoft.com/office/powerpoint/2010/main" advTm="15578"/>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 2</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51</a:t>
            </a:fld>
            <a:endParaRPr lang="en-US" altLang="en-US"/>
          </a:p>
        </p:txBody>
      </p:sp>
      <p:sp>
        <p:nvSpPr>
          <p:cNvPr id="5" name="Rectangle 4"/>
          <p:cNvSpPr/>
          <p:nvPr/>
        </p:nvSpPr>
        <p:spPr>
          <a:xfrm>
            <a:off x="2571736" y="1928802"/>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 name="TextBox 6"/>
          <p:cNvSpPr txBox="1"/>
          <p:nvPr/>
        </p:nvSpPr>
        <p:spPr>
          <a:xfrm>
            <a:off x="928663" y="1357299"/>
            <a:ext cx="2500330"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Request Buffer State</a:t>
            </a:r>
          </a:p>
        </p:txBody>
      </p:sp>
      <p:sp>
        <p:nvSpPr>
          <p:cNvPr id="8" name="Rectangle 7"/>
          <p:cNvSpPr/>
          <p:nvPr/>
        </p:nvSpPr>
        <p:spPr>
          <a:xfrm>
            <a:off x="3428992" y="1643050"/>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9" name="TextBox 8"/>
          <p:cNvSpPr txBox="1"/>
          <p:nvPr/>
        </p:nvSpPr>
        <p:spPr>
          <a:xfrm>
            <a:off x="197752" y="895634"/>
            <a:ext cx="2445422" cy="461665"/>
          </a:xfrm>
          <a:prstGeom prst="rect">
            <a:avLst/>
          </a:prstGeom>
          <a:noFill/>
        </p:spPr>
        <p:txBody>
          <a:bodyPr wrap="square" lIns="91416" tIns="45709" rIns="91416" bIns="45709" rtlCol="0">
            <a:spAutoFit/>
          </a:bodyPr>
          <a:lstStyle/>
          <a:p>
            <a:pPr defTabSz="914165"/>
            <a:r>
              <a:rPr lang="en-US" sz="2400" b="1" dirty="0">
                <a:solidFill>
                  <a:srgbClr val="000000"/>
                </a:solidFill>
                <a:latin typeface="Tahoma"/>
              </a:rPr>
              <a:t>1. Run alone</a:t>
            </a:r>
          </a:p>
        </p:txBody>
      </p:sp>
      <p:sp>
        <p:nvSpPr>
          <p:cNvPr id="11" name="Rectangle 10"/>
          <p:cNvSpPr/>
          <p:nvPr/>
        </p:nvSpPr>
        <p:spPr>
          <a:xfrm>
            <a:off x="1714481" y="1928802"/>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3" name="Straight Arrow Connector 12"/>
          <p:cNvCxnSpPr/>
          <p:nvPr/>
        </p:nvCxnSpPr>
        <p:spPr>
          <a:xfrm rot="10800000">
            <a:off x="5143504" y="1570024"/>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85982" y="1214423"/>
            <a:ext cx="184663" cy="373659"/>
          </a:xfrm>
          <a:prstGeom prst="rect">
            <a:avLst/>
          </a:prstGeom>
          <a:noFill/>
        </p:spPr>
        <p:txBody>
          <a:bodyPr wrap="none" lIns="91416" tIns="45709" rIns="91416" bIns="45709" rtlCol="0">
            <a:spAutoFit/>
          </a:bodyPr>
          <a:lstStyle/>
          <a:p>
            <a:pPr defTabSz="914165"/>
            <a:endParaRPr lang="en-US" dirty="0">
              <a:solidFill>
                <a:srgbClr val="000000"/>
              </a:solidFill>
              <a:latin typeface="Tahoma"/>
            </a:endParaRPr>
          </a:p>
        </p:txBody>
      </p:sp>
      <p:sp>
        <p:nvSpPr>
          <p:cNvPr id="15" name="TextBox 14"/>
          <p:cNvSpPr txBox="1"/>
          <p:nvPr/>
        </p:nvSpPr>
        <p:spPr>
          <a:xfrm>
            <a:off x="4643438" y="1228492"/>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16" name="TextBox 15"/>
          <p:cNvSpPr txBox="1"/>
          <p:nvPr/>
        </p:nvSpPr>
        <p:spPr>
          <a:xfrm>
            <a:off x="6072198" y="1214423"/>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17" name="Rectangle 16"/>
          <p:cNvSpPr/>
          <p:nvPr/>
        </p:nvSpPr>
        <p:spPr>
          <a:xfrm>
            <a:off x="7858148" y="1643050"/>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18" name="Rectangle 17"/>
          <p:cNvSpPr/>
          <p:nvPr/>
        </p:nvSpPr>
        <p:spPr>
          <a:xfrm>
            <a:off x="7000892" y="1928802"/>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 name="Rectangle 18"/>
          <p:cNvSpPr/>
          <p:nvPr/>
        </p:nvSpPr>
        <p:spPr>
          <a:xfrm>
            <a:off x="6143637" y="1928802"/>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1" name="Straight Connector 20"/>
          <p:cNvCxnSpPr/>
          <p:nvPr/>
        </p:nvCxnSpPr>
        <p:spPr>
          <a:xfrm rot="5400000">
            <a:off x="6593915" y="2107397"/>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736659" y="2106603"/>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71904" y="1571612"/>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25" name="TextBox 24"/>
          <p:cNvSpPr txBox="1"/>
          <p:nvPr/>
        </p:nvSpPr>
        <p:spPr>
          <a:xfrm>
            <a:off x="6357950" y="1571612"/>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sp>
        <p:nvSpPr>
          <p:cNvPr id="26" name="Rectangle 25"/>
          <p:cNvSpPr/>
          <p:nvPr/>
        </p:nvSpPr>
        <p:spPr>
          <a:xfrm>
            <a:off x="2571736" y="378619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 name="TextBox 26"/>
          <p:cNvSpPr txBox="1"/>
          <p:nvPr/>
        </p:nvSpPr>
        <p:spPr>
          <a:xfrm>
            <a:off x="928663" y="3214686"/>
            <a:ext cx="2500330"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Request Buffer State</a:t>
            </a:r>
          </a:p>
        </p:txBody>
      </p:sp>
      <p:sp>
        <p:nvSpPr>
          <p:cNvPr id="28" name="Rectangle 27"/>
          <p:cNvSpPr/>
          <p:nvPr/>
        </p:nvSpPr>
        <p:spPr>
          <a:xfrm>
            <a:off x="3428992" y="3500438"/>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29" name="TextBox 28"/>
          <p:cNvSpPr txBox="1"/>
          <p:nvPr/>
        </p:nvSpPr>
        <p:spPr>
          <a:xfrm>
            <a:off x="214283" y="2714621"/>
            <a:ext cx="5500726" cy="461665"/>
          </a:xfrm>
          <a:prstGeom prst="rect">
            <a:avLst/>
          </a:prstGeom>
          <a:noFill/>
        </p:spPr>
        <p:txBody>
          <a:bodyPr wrap="square" lIns="91416" tIns="45709" rIns="91416" bIns="45709" rtlCol="0">
            <a:spAutoFit/>
          </a:bodyPr>
          <a:lstStyle/>
          <a:p>
            <a:pPr defTabSz="914165"/>
            <a:r>
              <a:rPr lang="en-US" sz="2400" b="1" dirty="0">
                <a:solidFill>
                  <a:srgbClr val="000000"/>
                </a:solidFill>
                <a:latin typeface="Tahoma"/>
              </a:rPr>
              <a:t>2. Run with another application</a:t>
            </a:r>
          </a:p>
        </p:txBody>
      </p:sp>
      <p:sp>
        <p:nvSpPr>
          <p:cNvPr id="30" name="Rectangle 29"/>
          <p:cNvSpPr/>
          <p:nvPr/>
        </p:nvSpPr>
        <p:spPr>
          <a:xfrm>
            <a:off x="1714481" y="3786190"/>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31" name="Straight Arrow Connector 30"/>
          <p:cNvCxnSpPr/>
          <p:nvPr/>
        </p:nvCxnSpPr>
        <p:spPr>
          <a:xfrm rot="10800000">
            <a:off x="5143504" y="3427412"/>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72198" y="3071810"/>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34" name="Rectangle 33"/>
          <p:cNvSpPr/>
          <p:nvPr/>
        </p:nvSpPr>
        <p:spPr>
          <a:xfrm>
            <a:off x="7858148" y="3500438"/>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35" name="Rectangle 34"/>
          <p:cNvSpPr/>
          <p:nvPr/>
        </p:nvSpPr>
        <p:spPr>
          <a:xfrm>
            <a:off x="7000892" y="378619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6" name="Rectangle 35"/>
          <p:cNvSpPr/>
          <p:nvPr/>
        </p:nvSpPr>
        <p:spPr>
          <a:xfrm>
            <a:off x="6143637" y="3786190"/>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37" name="Straight Connector 36"/>
          <p:cNvCxnSpPr/>
          <p:nvPr/>
        </p:nvCxnSpPr>
        <p:spPr>
          <a:xfrm rot="5400000">
            <a:off x="6593915" y="3964785"/>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736659" y="3963991"/>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171904" y="3429001"/>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40" name="TextBox 39"/>
          <p:cNvSpPr txBox="1"/>
          <p:nvPr/>
        </p:nvSpPr>
        <p:spPr>
          <a:xfrm>
            <a:off x="6357950" y="3429001"/>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sp>
        <p:nvSpPr>
          <p:cNvPr id="41" name="Rectangle 40"/>
          <p:cNvSpPr/>
          <p:nvPr/>
        </p:nvSpPr>
        <p:spPr>
          <a:xfrm>
            <a:off x="857224" y="378619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3" name="Rectangle 42"/>
          <p:cNvSpPr/>
          <p:nvPr/>
        </p:nvSpPr>
        <p:spPr>
          <a:xfrm>
            <a:off x="5286380" y="378619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4" name="TextBox 43"/>
          <p:cNvSpPr txBox="1"/>
          <p:nvPr/>
        </p:nvSpPr>
        <p:spPr>
          <a:xfrm>
            <a:off x="5500694" y="3429001"/>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sp>
        <p:nvSpPr>
          <p:cNvPr id="45" name="Rectangle 44"/>
          <p:cNvSpPr/>
          <p:nvPr/>
        </p:nvSpPr>
        <p:spPr>
          <a:xfrm>
            <a:off x="2571736" y="5643578"/>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6" name="TextBox 45"/>
          <p:cNvSpPr txBox="1"/>
          <p:nvPr/>
        </p:nvSpPr>
        <p:spPr>
          <a:xfrm>
            <a:off x="928663" y="5072075"/>
            <a:ext cx="2500330"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Request Buffer State</a:t>
            </a:r>
          </a:p>
        </p:txBody>
      </p:sp>
      <p:sp>
        <p:nvSpPr>
          <p:cNvPr id="47" name="Rectangle 46"/>
          <p:cNvSpPr/>
          <p:nvPr/>
        </p:nvSpPr>
        <p:spPr>
          <a:xfrm>
            <a:off x="3428992" y="5357826"/>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48" name="TextBox 47"/>
          <p:cNvSpPr txBox="1"/>
          <p:nvPr/>
        </p:nvSpPr>
        <p:spPr>
          <a:xfrm>
            <a:off x="214283" y="4572008"/>
            <a:ext cx="7929618" cy="461665"/>
          </a:xfrm>
          <a:prstGeom prst="rect">
            <a:avLst/>
          </a:prstGeom>
          <a:noFill/>
        </p:spPr>
        <p:txBody>
          <a:bodyPr wrap="square" lIns="91416" tIns="45709" rIns="91416" bIns="45709" rtlCol="0">
            <a:spAutoFit/>
          </a:bodyPr>
          <a:lstStyle/>
          <a:p>
            <a:pPr defTabSz="914165"/>
            <a:r>
              <a:rPr lang="en-US" sz="2400" b="1" dirty="0">
                <a:solidFill>
                  <a:srgbClr val="000000"/>
                </a:solidFill>
                <a:latin typeface="Tahoma"/>
              </a:rPr>
              <a:t>3. Run with another application: </a:t>
            </a:r>
            <a:r>
              <a:rPr lang="en-US" sz="2400" b="1" dirty="0">
                <a:solidFill>
                  <a:srgbClr val="FF0000"/>
                </a:solidFill>
                <a:latin typeface="Tahoma"/>
              </a:rPr>
              <a:t>highest priority</a:t>
            </a:r>
          </a:p>
        </p:txBody>
      </p:sp>
      <p:sp>
        <p:nvSpPr>
          <p:cNvPr id="49" name="Rectangle 48"/>
          <p:cNvSpPr/>
          <p:nvPr/>
        </p:nvSpPr>
        <p:spPr>
          <a:xfrm>
            <a:off x="1714481" y="5643578"/>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50" name="Straight Arrow Connector 49"/>
          <p:cNvCxnSpPr/>
          <p:nvPr/>
        </p:nvCxnSpPr>
        <p:spPr>
          <a:xfrm rot="10800000">
            <a:off x="5143504" y="5284800"/>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072198" y="4929199"/>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53" name="Rectangle 52"/>
          <p:cNvSpPr/>
          <p:nvPr/>
        </p:nvSpPr>
        <p:spPr>
          <a:xfrm>
            <a:off x="7858148" y="5357826"/>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54" name="Rectangle 53"/>
          <p:cNvSpPr/>
          <p:nvPr/>
        </p:nvSpPr>
        <p:spPr>
          <a:xfrm>
            <a:off x="7000892" y="5643578"/>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5" name="Rectangle 54"/>
          <p:cNvSpPr/>
          <p:nvPr/>
        </p:nvSpPr>
        <p:spPr>
          <a:xfrm>
            <a:off x="6143637" y="5643578"/>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56" name="Straight Connector 55"/>
          <p:cNvCxnSpPr/>
          <p:nvPr/>
        </p:nvCxnSpPr>
        <p:spPr>
          <a:xfrm rot="5400000">
            <a:off x="6593915" y="5822173"/>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5736659" y="5821379"/>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171904" y="5286388"/>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59" name="TextBox 58"/>
          <p:cNvSpPr txBox="1"/>
          <p:nvPr/>
        </p:nvSpPr>
        <p:spPr>
          <a:xfrm>
            <a:off x="6357950" y="5286388"/>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sp>
        <p:nvSpPr>
          <p:cNvPr id="60" name="Rectangle 59"/>
          <p:cNvSpPr/>
          <p:nvPr/>
        </p:nvSpPr>
        <p:spPr>
          <a:xfrm>
            <a:off x="857224" y="5643578"/>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1" name="Rectangle 60"/>
          <p:cNvSpPr/>
          <p:nvPr/>
        </p:nvSpPr>
        <p:spPr>
          <a:xfrm>
            <a:off x="5286380" y="5643578"/>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2" name="TextBox 61"/>
          <p:cNvSpPr txBox="1"/>
          <p:nvPr/>
        </p:nvSpPr>
        <p:spPr>
          <a:xfrm>
            <a:off x="5500694" y="5286388"/>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sp>
        <p:nvSpPr>
          <p:cNvPr id="63" name="TextBox 62"/>
          <p:cNvSpPr txBox="1"/>
          <p:nvPr/>
        </p:nvSpPr>
        <p:spPr>
          <a:xfrm>
            <a:off x="4643438" y="3102971"/>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64" name="TextBox 63"/>
          <p:cNvSpPr txBox="1"/>
          <p:nvPr/>
        </p:nvSpPr>
        <p:spPr>
          <a:xfrm>
            <a:off x="4643438" y="4959262"/>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cxnSp>
        <p:nvCxnSpPr>
          <p:cNvPr id="66" name="Straight Connector 65"/>
          <p:cNvCxnSpPr/>
          <p:nvPr/>
        </p:nvCxnSpPr>
        <p:spPr>
          <a:xfrm rot="5400000">
            <a:off x="5415189" y="3099946"/>
            <a:ext cx="1285884"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572794" y="3114318"/>
            <a:ext cx="1285884"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4894265" y="3965089"/>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4894265" y="2106603"/>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500694" y="1562335"/>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cxnSp>
        <p:nvCxnSpPr>
          <p:cNvPr id="74" name="Straight Connector 73"/>
          <p:cNvCxnSpPr/>
          <p:nvPr/>
        </p:nvCxnSpPr>
        <p:spPr>
          <a:xfrm rot="5400000">
            <a:off x="4412824" y="4071148"/>
            <a:ext cx="3286148"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41575280"/>
      </p:ext>
    </p:extLst>
  </p:cSld>
  <p:clrMapOvr>
    <a:masterClrMapping/>
  </p:clrMapOvr>
  <p:transition xmlns:p14="http://schemas.microsoft.com/office/powerpoint/2010/main" advTm="8400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66"/>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67"/>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5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5"/>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5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62"/>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64"/>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P spid="11" grpId="0" animBg="1"/>
      <p:bldP spid="15" grpId="0"/>
      <p:bldP spid="16" grpId="0"/>
      <p:bldP spid="17" grpId="0" animBg="1"/>
      <p:bldP spid="18" grpId="0" animBg="1"/>
      <p:bldP spid="19" grpId="0" animBg="1"/>
      <p:bldP spid="24" grpId="0"/>
      <p:bldP spid="25" grpId="0"/>
      <p:bldP spid="26" grpId="0" animBg="1"/>
      <p:bldP spid="27" grpId="0"/>
      <p:bldP spid="28" grpId="0" animBg="1"/>
      <p:bldP spid="29" grpId="0"/>
      <p:bldP spid="30" grpId="0" animBg="1"/>
      <p:bldP spid="33" grpId="0"/>
      <p:bldP spid="34" grpId="0" animBg="1"/>
      <p:bldP spid="35" grpId="0" animBg="1"/>
      <p:bldP spid="36" grpId="0" animBg="1"/>
      <p:bldP spid="39" grpId="0"/>
      <p:bldP spid="40" grpId="0"/>
      <p:bldP spid="41" grpId="0" animBg="1"/>
      <p:bldP spid="43" grpId="0" animBg="1"/>
      <p:bldP spid="44" grpId="0"/>
      <p:bldP spid="45" grpId="0" animBg="1"/>
      <p:bldP spid="46" grpId="0"/>
      <p:bldP spid="47" grpId="0" animBg="1"/>
      <p:bldP spid="48" grpId="0"/>
      <p:bldP spid="49" grpId="0" animBg="1"/>
      <p:bldP spid="52" grpId="0"/>
      <p:bldP spid="53" grpId="0" animBg="1"/>
      <p:bldP spid="54" grpId="0" animBg="1"/>
      <p:bldP spid="55" grpId="0" animBg="1"/>
      <p:bldP spid="58" grpId="0"/>
      <p:bldP spid="59" grpId="0"/>
      <p:bldP spid="60" grpId="0" animBg="1"/>
      <p:bldP spid="61" grpId="0" animBg="1"/>
      <p:bldP spid="62" grpId="0"/>
      <p:bldP spid="63" grpId="0"/>
      <p:bldP spid="64" grpId="0"/>
      <p:bldP spid="7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52</a:t>
            </a:fld>
            <a:endParaRPr lang="en-US" altLang="en-US"/>
          </a:p>
        </p:txBody>
      </p:sp>
      <p:sp>
        <p:nvSpPr>
          <p:cNvPr id="5" name="TextBox 4"/>
          <p:cNvSpPr txBox="1"/>
          <p:nvPr/>
        </p:nvSpPr>
        <p:spPr>
          <a:xfrm>
            <a:off x="0" y="2000241"/>
            <a:ext cx="9144000" cy="1015663"/>
          </a:xfrm>
          <a:prstGeom prst="rect">
            <a:avLst/>
          </a:prstGeom>
          <a:noFill/>
        </p:spPr>
        <p:txBody>
          <a:bodyPr wrap="square" lIns="91416" tIns="45709" rIns="91416" bIns="45709" rtlCol="0">
            <a:spAutoFit/>
          </a:bodyPr>
          <a:lstStyle/>
          <a:p>
            <a:pPr algn="ctr" defTabSz="914165"/>
            <a:r>
              <a:rPr lang="en-US" sz="3000" dirty="0">
                <a:solidFill>
                  <a:srgbClr val="000000"/>
                </a:solidFill>
                <a:latin typeface="Tahoma"/>
              </a:rPr>
              <a:t>Memory Interference-induced Slowdown Estimation (MISE) model for </a:t>
            </a:r>
            <a:r>
              <a:rPr lang="en-US" sz="3000" dirty="0">
                <a:solidFill>
                  <a:srgbClr val="FF0000"/>
                </a:solidFill>
                <a:latin typeface="Tahoma"/>
              </a:rPr>
              <a:t>memory bound </a:t>
            </a:r>
            <a:r>
              <a:rPr lang="en-US" sz="3000" dirty="0">
                <a:solidFill>
                  <a:srgbClr val="000000"/>
                </a:solidFill>
                <a:latin typeface="Tahoma"/>
              </a:rPr>
              <a:t>applications</a:t>
            </a:r>
          </a:p>
        </p:txBody>
      </p:sp>
      <p:graphicFrame>
        <p:nvGraphicFramePr>
          <p:cNvPr id="8" name="Object 3"/>
          <p:cNvGraphicFramePr>
            <a:graphicFrameLocks noChangeAspect="1"/>
          </p:cNvGraphicFramePr>
          <p:nvPr/>
        </p:nvGraphicFramePr>
        <p:xfrm>
          <a:off x="214313" y="3214688"/>
          <a:ext cx="8786812" cy="1182687"/>
        </p:xfrm>
        <a:graphic>
          <a:graphicData uri="http://schemas.openxmlformats.org/presentationml/2006/ole">
            <mc:AlternateContent xmlns:mc="http://schemas.openxmlformats.org/markup-compatibility/2006">
              <mc:Choice xmlns:v="urn:schemas-microsoft-com:vml" Requires="v">
                <p:oleObj spid="_x0000_s872498" name="Equation" r:id="rId4" imgW="3581280" imgH="482400" progId="Equation.3">
                  <p:embed/>
                </p:oleObj>
              </mc:Choice>
              <mc:Fallback>
                <p:oleObj name="Equation" r:id="rId4" imgW="358128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3214688"/>
                        <a:ext cx="8786812" cy="118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97844868"/>
      </p:ext>
    </p:extLst>
  </p:cSld>
  <p:clrMapOvr>
    <a:masterClrMapping/>
  </p:clrMapOvr>
  <p:transition xmlns:p14="http://schemas.microsoft.com/office/powerpoint/2010/main" advTm="1632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 3</a:t>
            </a:r>
            <a:endParaRPr lang="en-US" dirty="0"/>
          </a:p>
        </p:txBody>
      </p:sp>
      <p:sp>
        <p:nvSpPr>
          <p:cNvPr id="3" name="Content Placeholder 2"/>
          <p:cNvSpPr>
            <a:spLocks noGrp="1"/>
          </p:cNvSpPr>
          <p:nvPr>
            <p:ph idx="1"/>
          </p:nvPr>
        </p:nvSpPr>
        <p:spPr/>
        <p:txBody>
          <a:bodyPr/>
          <a:lstStyle/>
          <a:p>
            <a:r>
              <a:rPr lang="en-US" dirty="0" smtClean="0"/>
              <a:t>Memory-bound application</a:t>
            </a:r>
          </a:p>
          <a:p>
            <a:pPr>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53</a:t>
            </a:fld>
            <a:endParaRPr lang="en-US" altLang="en-US"/>
          </a:p>
        </p:txBody>
      </p:sp>
      <p:sp>
        <p:nvSpPr>
          <p:cNvPr id="7" name="Rectangle 6"/>
          <p:cNvSpPr/>
          <p:nvPr/>
        </p:nvSpPr>
        <p:spPr>
          <a:xfrm>
            <a:off x="1763688" y="2924944"/>
            <a:ext cx="16510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6" name="Rectangle 15"/>
          <p:cNvSpPr/>
          <p:nvPr/>
        </p:nvSpPr>
        <p:spPr>
          <a:xfrm>
            <a:off x="1763688" y="4071942"/>
            <a:ext cx="16510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4" name="TextBox 23"/>
          <p:cNvSpPr txBox="1"/>
          <p:nvPr/>
        </p:nvSpPr>
        <p:spPr>
          <a:xfrm>
            <a:off x="-164560" y="2780928"/>
            <a:ext cx="2021916" cy="769441"/>
          </a:xfrm>
          <a:prstGeom prst="rect">
            <a:avLst/>
          </a:prstGeom>
          <a:noFill/>
        </p:spPr>
        <p:txBody>
          <a:bodyPr wrap="square" lIns="91416" tIns="45709" rIns="91416" bIns="45709" rtlCol="0">
            <a:spAutoFit/>
          </a:bodyPr>
          <a:lstStyle/>
          <a:p>
            <a:pPr algn="ctr" defTabSz="914165"/>
            <a:r>
              <a:rPr lang="en-US" sz="2200" dirty="0">
                <a:solidFill>
                  <a:srgbClr val="000000"/>
                </a:solidFill>
                <a:latin typeface="Tahoma"/>
              </a:rPr>
              <a:t>No interference</a:t>
            </a:r>
          </a:p>
        </p:txBody>
      </p:sp>
      <p:sp>
        <p:nvSpPr>
          <p:cNvPr id="25" name="Rectangle 24"/>
          <p:cNvSpPr/>
          <p:nvPr/>
        </p:nvSpPr>
        <p:spPr>
          <a:xfrm>
            <a:off x="6444208" y="1412776"/>
            <a:ext cx="432048" cy="360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Rectangle 25"/>
          <p:cNvSpPr/>
          <p:nvPr/>
        </p:nvSpPr>
        <p:spPr>
          <a:xfrm>
            <a:off x="6444208" y="1916832"/>
            <a:ext cx="432048" cy="360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 name="TextBox 26"/>
          <p:cNvSpPr txBox="1"/>
          <p:nvPr/>
        </p:nvSpPr>
        <p:spPr>
          <a:xfrm>
            <a:off x="7164288" y="1412776"/>
            <a:ext cx="1979712"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Compute Phase</a:t>
            </a:r>
            <a:endParaRPr lang="en-US" dirty="0">
              <a:solidFill>
                <a:srgbClr val="000000"/>
              </a:solidFill>
              <a:latin typeface="Tahoma"/>
            </a:endParaRPr>
          </a:p>
        </p:txBody>
      </p:sp>
      <p:sp>
        <p:nvSpPr>
          <p:cNvPr id="28" name="TextBox 27"/>
          <p:cNvSpPr txBox="1"/>
          <p:nvPr/>
        </p:nvSpPr>
        <p:spPr>
          <a:xfrm>
            <a:off x="7164288" y="1907542"/>
            <a:ext cx="1979712"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Memory Phase</a:t>
            </a:r>
            <a:endParaRPr lang="en-US" dirty="0">
              <a:solidFill>
                <a:srgbClr val="000000"/>
              </a:solidFill>
              <a:latin typeface="Tahoma"/>
            </a:endParaRPr>
          </a:p>
        </p:txBody>
      </p:sp>
      <p:sp>
        <p:nvSpPr>
          <p:cNvPr id="29" name="TextBox 28"/>
          <p:cNvSpPr txBox="1"/>
          <p:nvPr/>
        </p:nvSpPr>
        <p:spPr>
          <a:xfrm>
            <a:off x="-180528" y="3927568"/>
            <a:ext cx="2021916" cy="769441"/>
          </a:xfrm>
          <a:prstGeom prst="rect">
            <a:avLst/>
          </a:prstGeom>
          <a:noFill/>
        </p:spPr>
        <p:txBody>
          <a:bodyPr wrap="square" lIns="91416" tIns="45709" rIns="91416" bIns="45709" rtlCol="0">
            <a:spAutoFit/>
          </a:bodyPr>
          <a:lstStyle/>
          <a:p>
            <a:pPr algn="ctr" defTabSz="914165"/>
            <a:r>
              <a:rPr lang="en-US" sz="2200" dirty="0">
                <a:solidFill>
                  <a:srgbClr val="000000"/>
                </a:solidFill>
                <a:latin typeface="Tahoma"/>
              </a:rPr>
              <a:t>With interference</a:t>
            </a:r>
          </a:p>
        </p:txBody>
      </p:sp>
      <p:sp>
        <p:nvSpPr>
          <p:cNvPr id="34" name="TextBox 33"/>
          <p:cNvSpPr txBox="1"/>
          <p:nvPr/>
        </p:nvSpPr>
        <p:spPr>
          <a:xfrm>
            <a:off x="0" y="5312826"/>
            <a:ext cx="9144000" cy="492443"/>
          </a:xfrm>
          <a:prstGeom prst="rect">
            <a:avLst/>
          </a:prstGeom>
          <a:noFill/>
        </p:spPr>
        <p:txBody>
          <a:bodyPr wrap="square" lIns="91416" tIns="45709" rIns="91416" bIns="45709" rtlCol="0">
            <a:spAutoFit/>
          </a:bodyPr>
          <a:lstStyle/>
          <a:p>
            <a:pPr algn="ctr" defTabSz="914165"/>
            <a:r>
              <a:rPr lang="en-US" sz="2600" dirty="0">
                <a:solidFill>
                  <a:srgbClr val="000000"/>
                </a:solidFill>
                <a:latin typeface="Tahoma"/>
              </a:rPr>
              <a:t>Memory phase slowdown dominates overall slowdown</a:t>
            </a:r>
          </a:p>
        </p:txBody>
      </p:sp>
      <p:cxnSp>
        <p:nvCxnSpPr>
          <p:cNvPr id="43" name="Straight Arrow Connector 42"/>
          <p:cNvCxnSpPr/>
          <p:nvPr/>
        </p:nvCxnSpPr>
        <p:spPr>
          <a:xfrm>
            <a:off x="7308304" y="4615708"/>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031720" y="4427821"/>
            <a:ext cx="72008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a:t>
            </a:r>
            <a:endParaRPr lang="en-US" dirty="0">
              <a:solidFill>
                <a:srgbClr val="000000"/>
              </a:solidFill>
              <a:latin typeface="Tahoma"/>
            </a:endParaRPr>
          </a:p>
        </p:txBody>
      </p:sp>
      <p:cxnSp>
        <p:nvCxnSpPr>
          <p:cNvPr id="71" name="Straight Arrow Connector 70"/>
          <p:cNvCxnSpPr/>
          <p:nvPr/>
        </p:nvCxnSpPr>
        <p:spPr>
          <a:xfrm>
            <a:off x="7300712" y="3461870"/>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8024128" y="3273983"/>
            <a:ext cx="72008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a:t>
            </a:r>
            <a:endParaRPr lang="en-US" dirty="0">
              <a:solidFill>
                <a:srgbClr val="000000"/>
              </a:solidFill>
              <a:latin typeface="Tahoma"/>
            </a:endParaRPr>
          </a:p>
        </p:txBody>
      </p:sp>
      <p:sp>
        <p:nvSpPr>
          <p:cNvPr id="32" name="Rectangle 31"/>
          <p:cNvSpPr/>
          <p:nvPr/>
        </p:nvSpPr>
        <p:spPr>
          <a:xfrm>
            <a:off x="1928794" y="2982444"/>
            <a:ext cx="642942" cy="2998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39" name="Rectangle 38"/>
          <p:cNvSpPr/>
          <p:nvPr/>
        </p:nvSpPr>
        <p:spPr>
          <a:xfrm>
            <a:off x="1928794" y="4148789"/>
            <a:ext cx="928694" cy="284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46" name="Rectangle 45"/>
          <p:cNvSpPr/>
          <p:nvPr/>
        </p:nvSpPr>
        <p:spPr>
          <a:xfrm>
            <a:off x="2587642" y="2982444"/>
            <a:ext cx="642942" cy="2998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47" name="Rectangle 46"/>
          <p:cNvSpPr/>
          <p:nvPr/>
        </p:nvSpPr>
        <p:spPr>
          <a:xfrm>
            <a:off x="3214678" y="2982444"/>
            <a:ext cx="642942" cy="2998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49" name="Rectangle 48"/>
          <p:cNvSpPr/>
          <p:nvPr/>
        </p:nvSpPr>
        <p:spPr>
          <a:xfrm>
            <a:off x="2857488" y="4148789"/>
            <a:ext cx="928694" cy="284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50" name="Rectangle 49"/>
          <p:cNvSpPr/>
          <p:nvPr/>
        </p:nvSpPr>
        <p:spPr>
          <a:xfrm>
            <a:off x="3786182" y="4148789"/>
            <a:ext cx="928694" cy="284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52" name="Rectangle 51"/>
          <p:cNvSpPr/>
          <p:nvPr/>
        </p:nvSpPr>
        <p:spPr>
          <a:xfrm>
            <a:off x="1928794" y="4071942"/>
            <a:ext cx="3071834" cy="4286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3" name="Rectangle 52"/>
          <p:cNvSpPr/>
          <p:nvPr/>
        </p:nvSpPr>
        <p:spPr>
          <a:xfrm>
            <a:off x="1932089" y="2924944"/>
            <a:ext cx="2211284" cy="4286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4" name="Rectangle 53"/>
          <p:cNvSpPr/>
          <p:nvPr/>
        </p:nvSpPr>
        <p:spPr>
          <a:xfrm>
            <a:off x="4128206" y="2924944"/>
            <a:ext cx="158042"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5" name="Rectangle 54"/>
          <p:cNvSpPr/>
          <p:nvPr/>
        </p:nvSpPr>
        <p:spPr>
          <a:xfrm>
            <a:off x="4286248" y="2924944"/>
            <a:ext cx="2214578" cy="4286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6" name="Rectangle 65"/>
          <p:cNvSpPr/>
          <p:nvPr/>
        </p:nvSpPr>
        <p:spPr>
          <a:xfrm>
            <a:off x="5143504" y="4071942"/>
            <a:ext cx="3071834" cy="4286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7" name="Rectangle 66"/>
          <p:cNvSpPr/>
          <p:nvPr/>
        </p:nvSpPr>
        <p:spPr>
          <a:xfrm>
            <a:off x="4978398" y="4071942"/>
            <a:ext cx="16510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1421277953"/>
      </p:ext>
    </p:extLst>
  </p:cSld>
  <p:clrMapOvr>
    <a:masterClrMapping/>
  </p:clrMapOvr>
  <p:transition xmlns:p14="http://schemas.microsoft.com/office/powerpoint/2010/main" advTm="5554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4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7"/>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4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50"/>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24" grpId="0"/>
      <p:bldP spid="25" grpId="0" animBg="1"/>
      <p:bldP spid="26" grpId="0" animBg="1"/>
      <p:bldP spid="27" grpId="0"/>
      <p:bldP spid="28" grpId="0"/>
      <p:bldP spid="29" grpId="0"/>
      <p:bldP spid="34" grpId="0"/>
      <p:bldP spid="44" grpId="0"/>
      <p:bldP spid="72" grpId="0"/>
      <p:bldP spid="32" grpId="0" animBg="1"/>
      <p:bldP spid="32" grpId="1" animBg="1"/>
      <p:bldP spid="39" grpId="0" animBg="1"/>
      <p:bldP spid="39" grpId="1" animBg="1"/>
      <p:bldP spid="46" grpId="0" animBg="1"/>
      <p:bldP spid="46" grpId="1" animBg="1"/>
      <p:bldP spid="47" grpId="0" animBg="1"/>
      <p:bldP spid="47" grpId="1" animBg="1"/>
      <p:bldP spid="49" grpId="0" animBg="1"/>
      <p:bldP spid="49" grpId="1" animBg="1"/>
      <p:bldP spid="50" grpId="0" animBg="1"/>
      <p:bldP spid="50" grpId="1" animBg="1"/>
      <p:bldP spid="52" grpId="0" animBg="1"/>
      <p:bldP spid="53" grpId="0" animBg="1"/>
      <p:bldP spid="54" grpId="0" animBg="1"/>
      <p:bldP spid="55" grpId="0" animBg="1"/>
      <p:bldP spid="66" grpId="0" animBg="1"/>
      <p:bldP spid="6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 3</a:t>
            </a:r>
            <a:endParaRPr lang="en-US" dirty="0"/>
          </a:p>
        </p:txBody>
      </p:sp>
      <p:sp>
        <p:nvSpPr>
          <p:cNvPr id="3" name="Content Placeholder 2"/>
          <p:cNvSpPr>
            <a:spLocks noGrp="1"/>
          </p:cNvSpPr>
          <p:nvPr>
            <p:ph idx="1"/>
          </p:nvPr>
        </p:nvSpPr>
        <p:spPr/>
        <p:txBody>
          <a:bodyPr/>
          <a:lstStyle/>
          <a:p>
            <a:r>
              <a:rPr lang="en-US" dirty="0" smtClean="0"/>
              <a:t>Non-memory-bound application</a:t>
            </a:r>
          </a:p>
          <a:p>
            <a:pPr>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54</a:t>
            </a:fld>
            <a:endParaRPr lang="en-US" altLang="en-US"/>
          </a:p>
        </p:txBody>
      </p:sp>
      <p:sp>
        <p:nvSpPr>
          <p:cNvPr id="7" name="Rectangle 6"/>
          <p:cNvSpPr/>
          <p:nvPr/>
        </p:nvSpPr>
        <p:spPr>
          <a:xfrm>
            <a:off x="3545960" y="2924944"/>
            <a:ext cx="36004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 name="Rectangle 8"/>
          <p:cNvSpPr/>
          <p:nvPr/>
        </p:nvSpPr>
        <p:spPr>
          <a:xfrm>
            <a:off x="1763688" y="2924944"/>
            <a:ext cx="179181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1" name="Straight Arrow Connector 10"/>
          <p:cNvCxnSpPr/>
          <p:nvPr/>
        </p:nvCxnSpPr>
        <p:spPr>
          <a:xfrm>
            <a:off x="6516216" y="3501008"/>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39632" y="3313121"/>
            <a:ext cx="72008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a:t>
            </a:r>
            <a:endParaRPr lang="en-US" dirty="0">
              <a:solidFill>
                <a:srgbClr val="000000"/>
              </a:solidFill>
              <a:latin typeface="Tahoma"/>
            </a:endParaRPr>
          </a:p>
        </p:txBody>
      </p:sp>
      <p:cxnSp>
        <p:nvCxnSpPr>
          <p:cNvPr id="22" name="Straight Arrow Connector 21"/>
          <p:cNvCxnSpPr/>
          <p:nvPr/>
        </p:nvCxnSpPr>
        <p:spPr>
          <a:xfrm>
            <a:off x="6512881" y="4759724"/>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236296" y="4571838"/>
            <a:ext cx="72008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a:t>
            </a:r>
            <a:endParaRPr lang="en-US" dirty="0">
              <a:solidFill>
                <a:srgbClr val="000000"/>
              </a:solidFill>
              <a:latin typeface="Tahoma"/>
            </a:endParaRPr>
          </a:p>
        </p:txBody>
      </p:sp>
      <p:sp>
        <p:nvSpPr>
          <p:cNvPr id="24" name="TextBox 23"/>
          <p:cNvSpPr txBox="1"/>
          <p:nvPr/>
        </p:nvSpPr>
        <p:spPr>
          <a:xfrm>
            <a:off x="-180528" y="2780928"/>
            <a:ext cx="2021916" cy="769441"/>
          </a:xfrm>
          <a:prstGeom prst="rect">
            <a:avLst/>
          </a:prstGeom>
          <a:noFill/>
        </p:spPr>
        <p:txBody>
          <a:bodyPr wrap="square" lIns="91416" tIns="45709" rIns="91416" bIns="45709" rtlCol="0">
            <a:spAutoFit/>
          </a:bodyPr>
          <a:lstStyle/>
          <a:p>
            <a:pPr algn="ctr" defTabSz="914165"/>
            <a:r>
              <a:rPr lang="en-US" sz="2200" dirty="0">
                <a:solidFill>
                  <a:srgbClr val="000000"/>
                </a:solidFill>
                <a:latin typeface="Tahoma"/>
              </a:rPr>
              <a:t>No interference</a:t>
            </a:r>
          </a:p>
        </p:txBody>
      </p:sp>
      <p:sp>
        <p:nvSpPr>
          <p:cNvPr id="25" name="Rectangle 24"/>
          <p:cNvSpPr/>
          <p:nvPr/>
        </p:nvSpPr>
        <p:spPr>
          <a:xfrm>
            <a:off x="6444208" y="1412776"/>
            <a:ext cx="432048" cy="360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Rectangle 25"/>
          <p:cNvSpPr/>
          <p:nvPr/>
        </p:nvSpPr>
        <p:spPr>
          <a:xfrm>
            <a:off x="6444208" y="1916832"/>
            <a:ext cx="432048" cy="360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 name="TextBox 26"/>
          <p:cNvSpPr txBox="1"/>
          <p:nvPr/>
        </p:nvSpPr>
        <p:spPr>
          <a:xfrm>
            <a:off x="7164288" y="1412776"/>
            <a:ext cx="1979712"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Compute Phase</a:t>
            </a:r>
            <a:endParaRPr lang="en-US" dirty="0">
              <a:solidFill>
                <a:srgbClr val="000000"/>
              </a:solidFill>
              <a:latin typeface="Tahoma"/>
            </a:endParaRPr>
          </a:p>
        </p:txBody>
      </p:sp>
      <p:sp>
        <p:nvSpPr>
          <p:cNvPr id="28" name="TextBox 27"/>
          <p:cNvSpPr txBox="1"/>
          <p:nvPr/>
        </p:nvSpPr>
        <p:spPr>
          <a:xfrm>
            <a:off x="7164288" y="1907542"/>
            <a:ext cx="1979712"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Memory Phase</a:t>
            </a:r>
            <a:endParaRPr lang="en-US" dirty="0">
              <a:solidFill>
                <a:srgbClr val="000000"/>
              </a:solidFill>
              <a:latin typeface="Tahoma"/>
            </a:endParaRPr>
          </a:p>
        </p:txBody>
      </p:sp>
      <p:sp>
        <p:nvSpPr>
          <p:cNvPr id="29" name="TextBox 28"/>
          <p:cNvSpPr txBox="1"/>
          <p:nvPr/>
        </p:nvSpPr>
        <p:spPr>
          <a:xfrm>
            <a:off x="-180528" y="3927568"/>
            <a:ext cx="2021916" cy="769441"/>
          </a:xfrm>
          <a:prstGeom prst="rect">
            <a:avLst/>
          </a:prstGeom>
          <a:noFill/>
        </p:spPr>
        <p:txBody>
          <a:bodyPr wrap="square" lIns="91416" tIns="45709" rIns="91416" bIns="45709" rtlCol="0">
            <a:spAutoFit/>
          </a:bodyPr>
          <a:lstStyle/>
          <a:p>
            <a:pPr algn="ctr" defTabSz="914165"/>
            <a:r>
              <a:rPr lang="en-US" sz="2200" dirty="0">
                <a:solidFill>
                  <a:srgbClr val="000000"/>
                </a:solidFill>
                <a:latin typeface="Tahoma"/>
              </a:rPr>
              <a:t>With interference</a:t>
            </a:r>
          </a:p>
        </p:txBody>
      </p:sp>
      <p:sp>
        <p:nvSpPr>
          <p:cNvPr id="34" name="TextBox 33"/>
          <p:cNvSpPr txBox="1"/>
          <p:nvPr/>
        </p:nvSpPr>
        <p:spPr>
          <a:xfrm>
            <a:off x="179512" y="5579768"/>
            <a:ext cx="8640960" cy="492443"/>
          </a:xfrm>
          <a:prstGeom prst="rect">
            <a:avLst/>
          </a:prstGeom>
          <a:noFill/>
        </p:spPr>
        <p:txBody>
          <a:bodyPr wrap="square" lIns="91416" tIns="45709" rIns="91416" bIns="45709" rtlCol="0">
            <a:spAutoFit/>
          </a:bodyPr>
          <a:lstStyle/>
          <a:p>
            <a:pPr algn="ctr" defTabSz="914165"/>
            <a:r>
              <a:rPr lang="en-US" sz="2600" dirty="0">
                <a:solidFill>
                  <a:srgbClr val="000000"/>
                </a:solidFill>
                <a:latin typeface="Tahoma"/>
              </a:rPr>
              <a:t>Only memory fraction ( ) slows down with interference</a:t>
            </a:r>
          </a:p>
        </p:txBody>
      </p:sp>
      <p:sp>
        <p:nvSpPr>
          <p:cNvPr id="30" name="Rectangle 29"/>
          <p:cNvSpPr/>
          <p:nvPr/>
        </p:nvSpPr>
        <p:spPr>
          <a:xfrm>
            <a:off x="5675870" y="2924944"/>
            <a:ext cx="36004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2" name="Rectangle 31"/>
          <p:cNvSpPr/>
          <p:nvPr/>
        </p:nvSpPr>
        <p:spPr>
          <a:xfrm>
            <a:off x="3889739" y="2924944"/>
            <a:ext cx="179181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5" name="Rectangle 34"/>
          <p:cNvSpPr/>
          <p:nvPr/>
        </p:nvSpPr>
        <p:spPr>
          <a:xfrm>
            <a:off x="1763688" y="4091140"/>
            <a:ext cx="179181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6" name="Rectangle 35"/>
          <p:cNvSpPr/>
          <p:nvPr/>
        </p:nvSpPr>
        <p:spPr>
          <a:xfrm>
            <a:off x="3545959" y="4091140"/>
            <a:ext cx="72008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7" name="Rectangle 36"/>
          <p:cNvSpPr/>
          <p:nvPr/>
        </p:nvSpPr>
        <p:spPr>
          <a:xfrm>
            <a:off x="4267708" y="4091140"/>
            <a:ext cx="179181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8" name="Rectangle 37"/>
          <p:cNvSpPr/>
          <p:nvPr/>
        </p:nvSpPr>
        <p:spPr>
          <a:xfrm>
            <a:off x="6053839" y="4091140"/>
            <a:ext cx="72008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40" name="Straight Arrow Connector 39"/>
          <p:cNvCxnSpPr/>
          <p:nvPr/>
        </p:nvCxnSpPr>
        <p:spPr>
          <a:xfrm>
            <a:off x="3563888" y="3356992"/>
            <a:ext cx="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875549" y="3356992"/>
            <a:ext cx="36004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695992" y="3356992"/>
            <a:ext cx="36004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7860" y="3356992"/>
            <a:ext cx="72008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521684" y="2780928"/>
            <a:ext cx="402244"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51" name="Object 50"/>
          <p:cNvGraphicFramePr>
            <a:graphicFrameLocks noChangeAspect="1"/>
          </p:cNvGraphicFramePr>
          <p:nvPr/>
        </p:nvGraphicFramePr>
        <p:xfrm>
          <a:off x="3577956" y="2449028"/>
          <a:ext cx="314218" cy="288033"/>
        </p:xfrm>
        <a:graphic>
          <a:graphicData uri="http://schemas.openxmlformats.org/presentationml/2006/ole">
            <mc:AlternateContent xmlns:mc="http://schemas.openxmlformats.org/markup-compatibility/2006">
              <mc:Choice xmlns:v="urn:schemas-microsoft-com:vml" Requires="v">
                <p:oleObj spid="_x0000_s873727" name="Equation" r:id="rId5" imgW="152280" imgH="139680" progId="Equation.3">
                  <p:embed/>
                </p:oleObj>
              </mc:Choice>
              <mc:Fallback>
                <p:oleObj name="Equation" r:id="rId5" imgW="15228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7956" y="2449028"/>
                        <a:ext cx="314218" cy="2880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3" name="Straight Arrow Connector 52"/>
          <p:cNvCxnSpPr/>
          <p:nvPr/>
        </p:nvCxnSpPr>
        <p:spPr>
          <a:xfrm>
            <a:off x="1763688" y="2780928"/>
            <a:ext cx="180020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54" name="Object 53"/>
          <p:cNvGraphicFramePr>
            <a:graphicFrameLocks noChangeAspect="1"/>
          </p:cNvGraphicFramePr>
          <p:nvPr/>
        </p:nvGraphicFramePr>
        <p:xfrm>
          <a:off x="2267744" y="2405152"/>
          <a:ext cx="648072" cy="348962"/>
        </p:xfrm>
        <a:graphic>
          <a:graphicData uri="http://schemas.openxmlformats.org/presentationml/2006/ole">
            <mc:AlternateContent xmlns:mc="http://schemas.openxmlformats.org/markup-compatibility/2006">
              <mc:Choice xmlns:v="urn:schemas-microsoft-com:vml" Requires="v">
                <p:oleObj spid="_x0000_s873728" name="Equation" r:id="rId7" imgW="330120" imgH="177480" progId="Equation.3">
                  <p:embed/>
                </p:oleObj>
              </mc:Choice>
              <mc:Fallback>
                <p:oleObj name="Equation" r:id="rId7" imgW="33012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7744" y="2405152"/>
                        <a:ext cx="648072" cy="34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1861" name="Object 5"/>
          <p:cNvGraphicFramePr>
            <a:graphicFrameLocks noChangeAspect="1"/>
          </p:cNvGraphicFramePr>
          <p:nvPr/>
        </p:nvGraphicFramePr>
        <p:xfrm>
          <a:off x="3775539" y="5713436"/>
          <a:ext cx="314325" cy="287337"/>
        </p:xfrm>
        <a:graphic>
          <a:graphicData uri="http://schemas.openxmlformats.org/presentationml/2006/ole">
            <mc:AlternateContent xmlns:mc="http://schemas.openxmlformats.org/markup-compatibility/2006">
              <mc:Choice xmlns:v="urn:schemas-microsoft-com:vml" Requires="v">
                <p:oleObj spid="_x0000_s873729" name="Equation" r:id="rId9" imgW="152280" imgH="139680" progId="Equation.3">
                  <p:embed/>
                </p:oleObj>
              </mc:Choice>
              <mc:Fallback>
                <p:oleObj name="Equation" r:id="rId9" imgW="15228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5539" y="5713436"/>
                        <a:ext cx="314325" cy="287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9" name="Straight Arrow Connector 38"/>
          <p:cNvCxnSpPr/>
          <p:nvPr/>
        </p:nvCxnSpPr>
        <p:spPr>
          <a:xfrm>
            <a:off x="1714480" y="4714884"/>
            <a:ext cx="180020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43" name="Object 42"/>
          <p:cNvGraphicFramePr>
            <a:graphicFrameLocks noChangeAspect="1"/>
          </p:cNvGraphicFramePr>
          <p:nvPr/>
        </p:nvGraphicFramePr>
        <p:xfrm>
          <a:off x="2218536" y="4714884"/>
          <a:ext cx="648072" cy="348962"/>
        </p:xfrm>
        <a:graphic>
          <a:graphicData uri="http://schemas.openxmlformats.org/presentationml/2006/ole">
            <mc:AlternateContent xmlns:mc="http://schemas.openxmlformats.org/markup-compatibility/2006">
              <mc:Choice xmlns:v="urn:schemas-microsoft-com:vml" Requires="v">
                <p:oleObj spid="_x0000_s873730" name="Equation" r:id="rId10" imgW="330120" imgH="177480" progId="Equation.3">
                  <p:embed/>
                </p:oleObj>
              </mc:Choice>
              <mc:Fallback>
                <p:oleObj name="Equation" r:id="rId10" imgW="33012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8536" y="4714884"/>
                        <a:ext cx="648072" cy="34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5" name="Straight Arrow Connector 44"/>
          <p:cNvCxnSpPr/>
          <p:nvPr/>
        </p:nvCxnSpPr>
        <p:spPr>
          <a:xfrm>
            <a:off x="3500430" y="4714884"/>
            <a:ext cx="785818"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47" name="Object 46"/>
          <p:cNvGraphicFramePr>
            <a:graphicFrameLocks noChangeAspect="1"/>
          </p:cNvGraphicFramePr>
          <p:nvPr/>
        </p:nvGraphicFramePr>
        <p:xfrm>
          <a:off x="3109913" y="4695826"/>
          <a:ext cx="1727200" cy="941388"/>
        </p:xfrm>
        <a:graphic>
          <a:graphicData uri="http://schemas.openxmlformats.org/presentationml/2006/ole">
            <mc:AlternateContent xmlns:mc="http://schemas.openxmlformats.org/markup-compatibility/2006">
              <mc:Choice xmlns:v="urn:schemas-microsoft-com:vml" Requires="v">
                <p:oleObj spid="_x0000_s873731" name="Equation" r:id="rId11" imgW="838080" imgH="457200" progId="Equation.3">
                  <p:embed/>
                </p:oleObj>
              </mc:Choice>
              <mc:Fallback>
                <p:oleObj name="Equation" r:id="rId11" imgW="838080" imgH="457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9913" y="4695826"/>
                        <a:ext cx="1727200" cy="941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Rectangle 49"/>
          <p:cNvSpPr/>
          <p:nvPr/>
        </p:nvSpPr>
        <p:spPr>
          <a:xfrm>
            <a:off x="0" y="1000108"/>
            <a:ext cx="9144000" cy="5184576"/>
          </a:xfrm>
          <a:prstGeom prst="rect">
            <a:avLst/>
          </a:prstGeom>
          <a:solidFill>
            <a:schemeClr val="accent3">
              <a:lumMod val="95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graphicFrame>
        <p:nvGraphicFramePr>
          <p:cNvPr id="52" name="Object 4"/>
          <p:cNvGraphicFramePr>
            <a:graphicFrameLocks noChangeAspect="1"/>
          </p:cNvGraphicFramePr>
          <p:nvPr/>
        </p:nvGraphicFramePr>
        <p:xfrm>
          <a:off x="1382713" y="3098800"/>
          <a:ext cx="6400800" cy="1238250"/>
        </p:xfrm>
        <a:graphic>
          <a:graphicData uri="http://schemas.openxmlformats.org/presentationml/2006/ole">
            <mc:AlternateContent xmlns:mc="http://schemas.openxmlformats.org/markup-compatibility/2006">
              <mc:Choice xmlns:v="urn:schemas-microsoft-com:vml" Requires="v">
                <p:oleObj spid="_x0000_s873732" name="Equation" r:id="rId13" imgW="2361960" imgH="457200" progId="Equation.3">
                  <p:embed/>
                </p:oleObj>
              </mc:Choice>
              <mc:Fallback>
                <p:oleObj name="Equation" r:id="rId13" imgW="2361960" imgH="457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82713" y="3098800"/>
                        <a:ext cx="6400800"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TextBox 54"/>
          <p:cNvSpPr txBox="1"/>
          <p:nvPr/>
        </p:nvSpPr>
        <p:spPr>
          <a:xfrm>
            <a:off x="0" y="2029475"/>
            <a:ext cx="9144000" cy="1015663"/>
          </a:xfrm>
          <a:prstGeom prst="rect">
            <a:avLst/>
          </a:prstGeom>
          <a:noFill/>
        </p:spPr>
        <p:txBody>
          <a:bodyPr wrap="square" lIns="91416" tIns="45709" rIns="91416" bIns="45709" rtlCol="0">
            <a:spAutoFit/>
          </a:bodyPr>
          <a:lstStyle/>
          <a:p>
            <a:pPr algn="ctr" defTabSz="914165"/>
            <a:r>
              <a:rPr lang="en-US" sz="3000" dirty="0">
                <a:solidFill>
                  <a:srgbClr val="000000"/>
                </a:solidFill>
                <a:latin typeface="Tahoma"/>
              </a:rPr>
              <a:t>Memory Interference-induced Slowdown Estimation (MISE) model for </a:t>
            </a:r>
            <a:r>
              <a:rPr lang="en-US" sz="3000" dirty="0">
                <a:solidFill>
                  <a:srgbClr val="FF0000"/>
                </a:solidFill>
                <a:latin typeface="Tahoma"/>
              </a:rPr>
              <a:t>non-memory bound </a:t>
            </a:r>
            <a:r>
              <a:rPr lang="en-US" sz="3000" dirty="0">
                <a:solidFill>
                  <a:srgbClr val="000000"/>
                </a:solidFill>
                <a:latin typeface="Tahoma"/>
              </a:rPr>
              <a:t>applications</a:t>
            </a:r>
          </a:p>
        </p:txBody>
      </p:sp>
    </p:spTree>
    <p:custDataLst>
      <p:tags r:id="rId2"/>
    </p:custDataLst>
    <p:extLst>
      <p:ext uri="{BB962C8B-B14F-4D97-AF65-F5344CB8AC3E}">
        <p14:creationId xmlns:p14="http://schemas.microsoft.com/office/powerpoint/2010/main" val="162945689"/>
      </p:ext>
    </p:extLst>
  </p:cSld>
  <p:clrMapOvr>
    <a:masterClrMapping/>
  </p:clrMapOvr>
  <p:transition xmlns:p14="http://schemas.microsoft.com/office/powerpoint/2010/main" advTm="5734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7" presetClass="entr" presetSubtype="10" fill="hold"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strVal val="#ppt_h"/>
                                          </p:val>
                                        </p:tav>
                                        <p:tav tm="100000">
                                          <p:val>
                                            <p:strVal val="#ppt_h"/>
                                          </p:val>
                                        </p:tav>
                                      </p:tavLst>
                                    </p:anim>
                                  </p:childTnLst>
                                </p:cTn>
                              </p:par>
                              <p:par>
                                <p:cTn id="65" presetID="1"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nodeType="click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strVal val="#ppt_h"/>
                                          </p:val>
                                        </p:tav>
                                        <p:tav tm="100000">
                                          <p:val>
                                            <p:strVal val="#ppt_h"/>
                                          </p:val>
                                        </p:tav>
                                      </p:tavLst>
                                    </p:anim>
                                  </p:childTnLst>
                                </p:cTn>
                              </p:par>
                              <p:par>
                                <p:cTn id="73" presetID="1" presetClass="entr" presetSubtype="0" fill="hold"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strVal val="#ppt_h"/>
                                          </p:val>
                                        </p:tav>
                                        <p:tav tm="100000">
                                          <p:val>
                                            <p:strVal val="#ppt_h"/>
                                          </p:val>
                                        </p:tav>
                                      </p:tavLst>
                                    </p:anim>
                                  </p:childTnLst>
                                </p:cTn>
                              </p:par>
                              <p:par>
                                <p:cTn id="81" presetID="1" presetClass="entr" presetSubtype="0"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7" presetClass="entr" presetSubtype="10" fill="hold" nodeType="click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500" fill="hold"/>
                                        <p:tgtEl>
                                          <p:spTgt spid="45"/>
                                        </p:tgtEl>
                                        <p:attrNameLst>
                                          <p:attrName>ppt_w</p:attrName>
                                        </p:attrNameLst>
                                      </p:cBhvr>
                                      <p:tavLst>
                                        <p:tav tm="0">
                                          <p:val>
                                            <p:fltVal val="0"/>
                                          </p:val>
                                        </p:tav>
                                        <p:tav tm="100000">
                                          <p:val>
                                            <p:strVal val="#ppt_w"/>
                                          </p:val>
                                        </p:tav>
                                      </p:tavLst>
                                    </p:anim>
                                    <p:anim calcmode="lin" valueType="num">
                                      <p:cBhvr>
                                        <p:cTn id="88" dur="500" fill="hold"/>
                                        <p:tgtEl>
                                          <p:spTgt spid="45"/>
                                        </p:tgtEl>
                                        <p:attrNameLst>
                                          <p:attrName>ppt_h</p:attrName>
                                        </p:attrNameLst>
                                      </p:cBhvr>
                                      <p:tavLst>
                                        <p:tav tm="0">
                                          <p:val>
                                            <p:strVal val="#ppt_h"/>
                                          </p:val>
                                        </p:tav>
                                        <p:tav tm="100000">
                                          <p:val>
                                            <p:strVal val="#ppt_h"/>
                                          </p:val>
                                        </p:tav>
                                      </p:tavLst>
                                    </p:anim>
                                  </p:childTnLst>
                                </p:cTn>
                              </p:par>
                              <p:par>
                                <p:cTn id="89" presetID="1" presetClass="entr" presetSubtype="0" fill="hold" nodeType="withEffect">
                                  <p:stCondLst>
                                    <p:cond delay="0"/>
                                  </p:stCondLst>
                                  <p:childTnLst>
                                    <p:set>
                                      <p:cBhvr>
                                        <p:cTn id="90" dur="1" fill="hold">
                                          <p:stCondLst>
                                            <p:cond delay="0"/>
                                          </p:stCondLst>
                                        </p:cTn>
                                        <p:tgtEl>
                                          <p:spTgt spid="4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2186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p:bldP spid="23" grpId="0"/>
      <p:bldP spid="24" grpId="0"/>
      <p:bldP spid="25" grpId="0" animBg="1"/>
      <p:bldP spid="26" grpId="0" animBg="1"/>
      <p:bldP spid="27" grpId="0"/>
      <p:bldP spid="28" grpId="0"/>
      <p:bldP spid="29" grpId="0"/>
      <p:bldP spid="34" grpId="0"/>
      <p:bldP spid="30" grpId="0" animBg="1"/>
      <p:bldP spid="32" grpId="0" animBg="1"/>
      <p:bldP spid="35" grpId="0" animBg="1"/>
      <p:bldP spid="36" grpId="0" animBg="1"/>
      <p:bldP spid="37" grpId="0" animBg="1"/>
      <p:bldP spid="38" grpId="0" animBg="1"/>
      <p:bldP spid="50" grpId="0" animBg="1"/>
      <p:bldP spid="5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dirty="0" smtClean="0"/>
              <a:t>Measuring </a:t>
            </a:r>
            <a:r>
              <a:rPr lang="en-US" dirty="0" err="1" smtClean="0"/>
              <a:t>RSR</a:t>
            </a:r>
            <a:r>
              <a:rPr lang="en-US" baseline="-25000" dirty="0" err="1" smtClean="0"/>
              <a:t>Shared</a:t>
            </a:r>
            <a:r>
              <a:rPr lang="en-US" dirty="0" smtClean="0"/>
              <a:t> and </a:t>
            </a:r>
            <a:r>
              <a:rPr lang="el-GR" dirty="0" smtClean="0"/>
              <a:t>α</a:t>
            </a:r>
            <a:endParaRPr lang="en-US" dirty="0" smtClean="0"/>
          </a:p>
        </p:txBody>
      </p:sp>
      <p:sp>
        <p:nvSpPr>
          <p:cNvPr id="4100" name="Content Placeholder 2"/>
          <p:cNvSpPr>
            <a:spLocks noGrp="1"/>
          </p:cNvSpPr>
          <p:nvPr>
            <p:ph idx="1"/>
          </p:nvPr>
        </p:nvSpPr>
        <p:spPr/>
        <p:txBody>
          <a:bodyPr/>
          <a:lstStyle/>
          <a:p>
            <a:r>
              <a:rPr lang="en-US" dirty="0" smtClean="0"/>
              <a:t>Request Service Rate </a:t>
            </a:r>
            <a:r>
              <a:rPr lang="en-US" baseline="-25000" dirty="0" smtClean="0"/>
              <a:t>Shared</a:t>
            </a:r>
            <a:r>
              <a:rPr lang="en-US" dirty="0" smtClean="0"/>
              <a:t> (</a:t>
            </a:r>
            <a:r>
              <a:rPr lang="en-US" dirty="0" err="1" smtClean="0"/>
              <a:t>RSR</a:t>
            </a:r>
            <a:r>
              <a:rPr lang="en-US" baseline="-25000" dirty="0" err="1" smtClean="0"/>
              <a:t>Shared</a:t>
            </a:r>
            <a:r>
              <a:rPr lang="en-US" dirty="0" smtClean="0"/>
              <a:t>)</a:t>
            </a:r>
          </a:p>
          <a:p>
            <a:pPr lvl="1"/>
            <a:r>
              <a:rPr lang="en-US" sz="2400" dirty="0">
                <a:solidFill>
                  <a:srgbClr val="0070C0"/>
                </a:solidFill>
              </a:rPr>
              <a:t>Per-core counter to track number of requests serviced</a:t>
            </a:r>
          </a:p>
          <a:p>
            <a:pPr lvl="1"/>
            <a:r>
              <a:rPr lang="en-US" sz="2400" dirty="0"/>
              <a:t>At the end of each interval, measure</a:t>
            </a:r>
          </a:p>
          <a:p>
            <a:pPr lvl="1"/>
            <a:endParaRPr lang="en-US" dirty="0" smtClean="0"/>
          </a:p>
          <a:p>
            <a:pPr lvl="1"/>
            <a:endParaRPr lang="en-US" dirty="0" smtClean="0"/>
          </a:p>
          <a:p>
            <a:endParaRPr lang="en-US" dirty="0" smtClean="0"/>
          </a:p>
          <a:p>
            <a:endParaRPr lang="en-US" dirty="0" smtClean="0"/>
          </a:p>
          <a:p>
            <a:r>
              <a:rPr lang="en-US" dirty="0" smtClean="0"/>
              <a:t>Memory Phase Fraction (  )</a:t>
            </a:r>
          </a:p>
          <a:p>
            <a:pPr lvl="1"/>
            <a:r>
              <a:rPr lang="en-US" sz="2400" dirty="0">
                <a:solidFill>
                  <a:srgbClr val="0070C0"/>
                </a:solidFill>
              </a:rPr>
              <a:t>Count number of stall cycles at the core</a:t>
            </a:r>
          </a:p>
          <a:p>
            <a:pPr lvl="1"/>
            <a:r>
              <a:rPr lang="en-US" sz="2400" dirty="0"/>
              <a:t>Compute fraction of cycles stalled for memory</a:t>
            </a:r>
          </a:p>
          <a:p>
            <a:pPr lvl="1">
              <a:buFontTx/>
              <a:buNone/>
            </a:pPr>
            <a:endParaRPr lang="en-US" dirty="0" smtClean="0"/>
          </a:p>
          <a:p>
            <a:pPr lvl="1"/>
            <a:endParaRPr lang="en-US" dirty="0" smtClean="0"/>
          </a:p>
          <a:p>
            <a:endParaRPr lang="en-US" dirty="0" smtClean="0"/>
          </a:p>
          <a:p>
            <a:pPr lvl="1"/>
            <a:endParaRPr lang="en-US" dirty="0" smtClean="0"/>
          </a:p>
        </p:txBody>
      </p:sp>
      <p:graphicFrame>
        <p:nvGraphicFramePr>
          <p:cNvPr id="4098" name="Object 5"/>
          <p:cNvGraphicFramePr>
            <a:graphicFrameLocks noChangeAspect="1"/>
          </p:cNvGraphicFramePr>
          <p:nvPr/>
        </p:nvGraphicFramePr>
        <p:xfrm>
          <a:off x="1039813" y="2498725"/>
          <a:ext cx="6283325" cy="1016000"/>
        </p:xfrm>
        <a:graphic>
          <a:graphicData uri="http://schemas.openxmlformats.org/presentationml/2006/ole">
            <mc:AlternateContent xmlns:mc="http://schemas.openxmlformats.org/markup-compatibility/2006">
              <mc:Choice xmlns:v="urn:schemas-microsoft-com:vml" Requires="v">
                <p:oleObj spid="_x0000_s875611" name="Equation" r:id="rId5" imgW="2984400" imgH="482400" progId="Equation.3">
                  <p:embed/>
                </p:oleObj>
              </mc:Choice>
              <mc:Fallback>
                <p:oleObj name="Equation" r:id="rId5" imgW="298440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813" y="2498725"/>
                        <a:ext cx="6283325"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885" name="Object 5"/>
          <p:cNvGraphicFramePr>
            <a:graphicFrameLocks noChangeAspect="1"/>
          </p:cNvGraphicFramePr>
          <p:nvPr>
            <p:extLst>
              <p:ext uri="{D42A27DB-BD31-4B8C-83A1-F6EECF244321}">
                <p14:modId xmlns:p14="http://schemas.microsoft.com/office/powerpoint/2010/main" val="1074797160"/>
              </p:ext>
            </p:extLst>
          </p:nvPr>
        </p:nvGraphicFramePr>
        <p:xfrm>
          <a:off x="3923928" y="4077072"/>
          <a:ext cx="330200" cy="330200"/>
        </p:xfrm>
        <a:graphic>
          <a:graphicData uri="http://schemas.openxmlformats.org/presentationml/2006/ole">
            <mc:AlternateContent xmlns:mc="http://schemas.openxmlformats.org/markup-compatibility/2006">
              <mc:Choice xmlns:v="urn:schemas-microsoft-com:vml" Requires="v">
                <p:oleObj spid="_x0000_s875612" name="Equation" r:id="rId7" imgW="139700" imgH="139700" progId="Equation.3">
                  <p:embed/>
                </p:oleObj>
              </mc:Choice>
              <mc:Fallback>
                <p:oleObj name="Equation" r:id="rId7" imgW="139700" imgH="139700" progId="Equation.3">
                  <p:embed/>
                  <p:pic>
                    <p:nvPicPr>
                      <p:cNvPr id="0" name=""/>
                      <p:cNvPicPr>
                        <a:picLocks noChangeAspect="1" noChangeArrowheads="1"/>
                      </p:cNvPicPr>
                      <p:nvPr/>
                    </p:nvPicPr>
                    <p:blipFill>
                      <a:blip r:embed="rId8"/>
                      <a:srcRect/>
                      <a:stretch>
                        <a:fillRect/>
                      </a:stretch>
                    </p:blipFill>
                    <p:spPr bwMode="auto">
                      <a:xfrm>
                        <a:off x="3923928" y="4077072"/>
                        <a:ext cx="3302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1"/>
          </p:nvPr>
        </p:nvSpPr>
        <p:spPr/>
        <p:txBody>
          <a:bodyPr/>
          <a:lstStyle/>
          <a:p>
            <a:fld id="{323594FA-E141-4234-AE05-360401972BE7}" type="slidenum">
              <a:rPr lang="en-US" altLang="en-US" smtClean="0"/>
              <a:pPr/>
              <a:t>55</a:t>
            </a:fld>
            <a:endParaRPr lang="en-US" altLang="en-US"/>
          </a:p>
        </p:txBody>
      </p:sp>
    </p:spTree>
    <p:custDataLst>
      <p:tags r:id="rId2"/>
    </p:custDataLst>
    <p:extLst>
      <p:ext uri="{BB962C8B-B14F-4D97-AF65-F5344CB8AC3E}">
        <p14:creationId xmlns:p14="http://schemas.microsoft.com/office/powerpoint/2010/main" val="3254395200"/>
      </p:ext>
    </p:extLst>
  </p:cSld>
  <p:clrMapOvr>
    <a:masterClrMapping/>
  </p:clrMapOvr>
  <p:transition xmlns:p14="http://schemas.microsoft.com/office/powerpoint/2010/main" advTm="3598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0">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8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228600" y="152401"/>
            <a:ext cx="8915400" cy="756320"/>
          </a:xfrm>
        </p:spPr>
        <p:txBody>
          <a:bodyPr/>
          <a:lstStyle/>
          <a:p>
            <a:r>
              <a:rPr lang="en-US" sz="3600" dirty="0"/>
              <a:t>Estimating Request Service Rate </a:t>
            </a:r>
            <a:r>
              <a:rPr lang="en-US" sz="3600" baseline="-25000" dirty="0"/>
              <a:t>Alone</a:t>
            </a:r>
            <a:r>
              <a:rPr lang="en-US" sz="3600" dirty="0"/>
              <a:t> (</a:t>
            </a:r>
            <a:r>
              <a:rPr lang="en-US" sz="3600" dirty="0" err="1"/>
              <a:t>RSR</a:t>
            </a:r>
            <a:r>
              <a:rPr lang="en-US" sz="3600" baseline="-25000" dirty="0" err="1"/>
              <a:t>Alone</a:t>
            </a:r>
            <a:r>
              <a:rPr lang="en-US" sz="3600" dirty="0"/>
              <a:t>)</a:t>
            </a:r>
          </a:p>
        </p:txBody>
      </p:sp>
      <p:sp>
        <p:nvSpPr>
          <p:cNvPr id="3" name="Content Placeholder 2"/>
          <p:cNvSpPr>
            <a:spLocks noGrp="1"/>
          </p:cNvSpPr>
          <p:nvPr>
            <p:ph idx="1"/>
          </p:nvPr>
        </p:nvSpPr>
        <p:spPr/>
        <p:txBody>
          <a:bodyPr/>
          <a:lstStyle/>
          <a:p>
            <a:r>
              <a:rPr lang="en-US" dirty="0" smtClean="0"/>
              <a:t>Divide each interval into shorter epochs</a:t>
            </a:r>
          </a:p>
          <a:p>
            <a:pPr>
              <a:buNone/>
            </a:pPr>
            <a:endParaRPr lang="en-US" dirty="0" smtClean="0"/>
          </a:p>
          <a:p>
            <a:r>
              <a:rPr lang="en-US" dirty="0" smtClean="0"/>
              <a:t>At the beginning of each epoch</a:t>
            </a:r>
          </a:p>
          <a:p>
            <a:pPr lvl="1"/>
            <a:r>
              <a:rPr lang="en-US" sz="2500" dirty="0"/>
              <a:t>Memory controller randomly picks an application as the highest priority application</a:t>
            </a:r>
          </a:p>
          <a:p>
            <a:pPr lvl="1">
              <a:buNone/>
            </a:pPr>
            <a:endParaRPr lang="en-US" sz="2500" dirty="0"/>
          </a:p>
          <a:p>
            <a:r>
              <a:rPr lang="en-US" dirty="0" smtClean="0"/>
              <a:t>At the end of an interval, for each application, estimate </a:t>
            </a:r>
          </a:p>
          <a:p>
            <a:endParaRPr lang="en-US" dirty="0" smtClean="0"/>
          </a:p>
        </p:txBody>
      </p:sp>
      <p:graphicFrame>
        <p:nvGraphicFramePr>
          <p:cNvPr id="5" name="Object 2"/>
          <p:cNvGraphicFramePr>
            <a:graphicFrameLocks noChangeAspect="1"/>
          </p:cNvGraphicFramePr>
          <p:nvPr/>
        </p:nvGraphicFramePr>
        <p:xfrm>
          <a:off x="69850" y="4264025"/>
          <a:ext cx="9086850" cy="1423988"/>
        </p:xfrm>
        <a:graphic>
          <a:graphicData uri="http://schemas.openxmlformats.org/presentationml/2006/ole">
            <mc:AlternateContent xmlns:mc="http://schemas.openxmlformats.org/markup-compatibility/2006">
              <mc:Choice xmlns:v="urn:schemas-microsoft-com:vml" Requires="v">
                <p:oleObj spid="_x0000_s876594" name="Equation" r:id="rId5" imgW="4457520" imgH="698400" progId="Equation.3">
                  <p:embed/>
                </p:oleObj>
              </mc:Choice>
              <mc:Fallback>
                <p:oleObj name="Equation" r:id="rId5" imgW="4457520" imgH="698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50" y="4264025"/>
                        <a:ext cx="9086850" cy="1423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1"/>
          </p:nvPr>
        </p:nvSpPr>
        <p:spPr/>
        <p:txBody>
          <a:bodyPr/>
          <a:lstStyle/>
          <a:p>
            <a:fld id="{323594FA-E141-4234-AE05-360401972BE7}" type="slidenum">
              <a:rPr lang="en-US" altLang="en-US" smtClean="0"/>
              <a:pPr/>
              <a:t>56</a:t>
            </a:fld>
            <a:endParaRPr lang="en-US" altLang="en-US"/>
          </a:p>
        </p:txBody>
      </p:sp>
      <p:sp>
        <p:nvSpPr>
          <p:cNvPr id="8" name="Content Placeholder 2"/>
          <p:cNvSpPr txBox="1">
            <a:spLocks/>
          </p:cNvSpPr>
          <p:nvPr/>
        </p:nvSpPr>
        <p:spPr bwMode="auto">
          <a:xfrm>
            <a:off x="176242" y="913504"/>
            <a:ext cx="8610600" cy="5339680"/>
          </a:xfrm>
          <a:prstGeom prst="rect">
            <a:avLst/>
          </a:prstGeom>
          <a:noFill/>
          <a:ln w="9525">
            <a:noFill/>
            <a:miter lim="800000"/>
            <a:headEnd/>
            <a:tailEnd/>
          </a:ln>
        </p:spPr>
        <p:txBody>
          <a:bodyPr vert="horz" wrap="square" lIns="91416" tIns="45709" rIns="91416" bIns="45709" numCol="1" anchor="ctr" anchorCtr="0" compatLnSpc="1">
            <a:prstTxWarp prst="textNoShape">
              <a:avLst/>
            </a:prstTxWarp>
          </a:bodyPr>
          <a:lstStyle/>
          <a:p>
            <a:pPr marL="342813" indent="-342813" algn="ctr" defTabSz="914165" eaLnBrk="0" fontAlgn="base" hangingPunct="0">
              <a:spcBef>
                <a:spcPct val="20000"/>
              </a:spcBef>
              <a:spcAft>
                <a:spcPct val="0"/>
              </a:spcAft>
              <a:buClr>
                <a:srgbClr val="CC9900"/>
              </a:buClr>
              <a:buSzPct val="65000"/>
              <a:defRPr/>
            </a:pPr>
            <a:r>
              <a:rPr lang="en-US" sz="3500" kern="0" dirty="0">
                <a:solidFill>
                  <a:srgbClr val="FF0000"/>
                </a:solidFill>
                <a:latin typeface="Tahoma"/>
              </a:rPr>
              <a:t>Goal: Estimate </a:t>
            </a:r>
            <a:r>
              <a:rPr lang="en-US" sz="3500" kern="0" dirty="0" err="1">
                <a:solidFill>
                  <a:srgbClr val="FF0000"/>
                </a:solidFill>
                <a:latin typeface="Tahoma"/>
              </a:rPr>
              <a:t>RSR</a:t>
            </a:r>
            <a:r>
              <a:rPr lang="en-US" sz="3500" kern="0" baseline="-25000" dirty="0" err="1">
                <a:solidFill>
                  <a:srgbClr val="FF0000"/>
                </a:solidFill>
                <a:latin typeface="Tahoma"/>
              </a:rPr>
              <a:t>Alone</a:t>
            </a:r>
            <a:endParaRPr lang="en-US" sz="3500" kern="0" baseline="-25000" dirty="0">
              <a:solidFill>
                <a:srgbClr val="FF0000"/>
              </a:solidFill>
              <a:latin typeface="Tahoma"/>
            </a:endParaRPr>
          </a:p>
          <a:p>
            <a:pPr marL="342813" indent="-342813" algn="ctr" defTabSz="914165" eaLnBrk="0" fontAlgn="base" hangingPunct="0">
              <a:spcBef>
                <a:spcPct val="20000"/>
              </a:spcBef>
              <a:spcAft>
                <a:spcPct val="0"/>
              </a:spcAft>
              <a:buClr>
                <a:srgbClr val="CC9900"/>
              </a:buClr>
              <a:buSzPct val="65000"/>
              <a:defRPr/>
            </a:pPr>
            <a:r>
              <a:rPr lang="en-US" sz="3500" kern="0" dirty="0">
                <a:solidFill>
                  <a:srgbClr val="2A55D6"/>
                </a:solidFill>
                <a:latin typeface="Tahoma"/>
              </a:rPr>
              <a:t>How: Periodically give each application highest priority in accessing memory </a:t>
            </a:r>
          </a:p>
          <a:p>
            <a:pPr marL="342813" indent="-342813" algn="ctr"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p:txBody>
      </p:sp>
    </p:spTree>
    <p:custDataLst>
      <p:tags r:id="rId2"/>
    </p:custDataLst>
    <p:extLst>
      <p:ext uri="{BB962C8B-B14F-4D97-AF65-F5344CB8AC3E}">
        <p14:creationId xmlns:p14="http://schemas.microsoft.com/office/powerpoint/2010/main" val="882867164"/>
      </p:ext>
    </p:extLst>
  </p:cSld>
  <p:clrMapOvr>
    <a:masterClrMapping/>
  </p:clrMapOvr>
  <p:transition xmlns:p14="http://schemas.microsoft.com/office/powerpoint/2010/main" advTm="5434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Inaccuracy in Estimating </a:t>
            </a:r>
            <a:r>
              <a:rPr lang="en-US" dirty="0" err="1" smtClean="0"/>
              <a:t>RSR</a:t>
            </a:r>
            <a:r>
              <a:rPr lang="en-US" baseline="-25000" dirty="0" err="1" smtClean="0"/>
              <a:t>Alone</a:t>
            </a:r>
            <a:endParaRPr lang="en-US" baseline="-250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57</a:t>
            </a:fld>
            <a:endParaRPr lang="en-US" altLang="en-US"/>
          </a:p>
        </p:txBody>
      </p:sp>
      <p:sp>
        <p:nvSpPr>
          <p:cNvPr id="5" name="Rectangle 4"/>
          <p:cNvSpPr/>
          <p:nvPr/>
        </p:nvSpPr>
        <p:spPr>
          <a:xfrm>
            <a:off x="1428729" y="1785926"/>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 name="TextBox 5"/>
          <p:cNvSpPr txBox="1"/>
          <p:nvPr/>
        </p:nvSpPr>
        <p:spPr>
          <a:xfrm>
            <a:off x="-214346" y="1071547"/>
            <a:ext cx="2500330" cy="707886"/>
          </a:xfrm>
          <a:prstGeom prst="rect">
            <a:avLst/>
          </a:prstGeom>
          <a:noFill/>
        </p:spPr>
        <p:txBody>
          <a:bodyPr wrap="square" lIns="91416" tIns="45709" rIns="91416" bIns="45709" rtlCol="0">
            <a:spAutoFit/>
          </a:bodyPr>
          <a:lstStyle/>
          <a:p>
            <a:pPr algn="ctr" defTabSz="914165"/>
            <a:r>
              <a:rPr lang="en-US" sz="2000" dirty="0">
                <a:solidFill>
                  <a:srgbClr val="000000"/>
                </a:solidFill>
                <a:latin typeface="Tahoma"/>
              </a:rPr>
              <a:t>Request Buffer</a:t>
            </a:r>
          </a:p>
          <a:p>
            <a:pPr algn="ctr" defTabSz="914165"/>
            <a:r>
              <a:rPr lang="en-US" sz="2000" dirty="0">
                <a:solidFill>
                  <a:srgbClr val="000000"/>
                </a:solidFill>
                <a:latin typeface="Tahoma"/>
              </a:rPr>
              <a:t> State</a:t>
            </a:r>
          </a:p>
        </p:txBody>
      </p:sp>
      <p:sp>
        <p:nvSpPr>
          <p:cNvPr id="7" name="Rectangle 6"/>
          <p:cNvSpPr/>
          <p:nvPr/>
        </p:nvSpPr>
        <p:spPr>
          <a:xfrm>
            <a:off x="2285984" y="1500175"/>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cxnSp>
        <p:nvCxnSpPr>
          <p:cNvPr id="10" name="Straight Arrow Connector 9"/>
          <p:cNvCxnSpPr/>
          <p:nvPr/>
        </p:nvCxnSpPr>
        <p:spPr>
          <a:xfrm rot="10800000">
            <a:off x="4000496" y="1427148"/>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14610" y="1357298"/>
            <a:ext cx="184663" cy="373659"/>
          </a:xfrm>
          <a:prstGeom prst="rect">
            <a:avLst/>
          </a:prstGeom>
          <a:noFill/>
        </p:spPr>
        <p:txBody>
          <a:bodyPr wrap="none" lIns="91416" tIns="45709" rIns="91416" bIns="45709" rtlCol="0">
            <a:spAutoFit/>
          </a:bodyPr>
          <a:lstStyle/>
          <a:p>
            <a:pPr defTabSz="914165"/>
            <a:endParaRPr lang="en-US" dirty="0">
              <a:solidFill>
                <a:srgbClr val="000000"/>
              </a:solidFill>
              <a:latin typeface="Tahoma"/>
            </a:endParaRPr>
          </a:p>
        </p:txBody>
      </p:sp>
      <p:sp>
        <p:nvSpPr>
          <p:cNvPr id="12" name="TextBox 11"/>
          <p:cNvSpPr txBox="1"/>
          <p:nvPr/>
        </p:nvSpPr>
        <p:spPr>
          <a:xfrm>
            <a:off x="3500430" y="1085614"/>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13" name="TextBox 12"/>
          <p:cNvSpPr txBox="1"/>
          <p:nvPr/>
        </p:nvSpPr>
        <p:spPr>
          <a:xfrm>
            <a:off x="4947119" y="1071546"/>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14" name="Rectangle 13"/>
          <p:cNvSpPr/>
          <p:nvPr/>
        </p:nvSpPr>
        <p:spPr>
          <a:xfrm>
            <a:off x="6715141" y="1500175"/>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15" name="Rectangle 14"/>
          <p:cNvSpPr/>
          <p:nvPr/>
        </p:nvSpPr>
        <p:spPr>
          <a:xfrm>
            <a:off x="5857884" y="1785926"/>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7" name="Straight Connector 16"/>
          <p:cNvCxnSpPr/>
          <p:nvPr/>
        </p:nvCxnSpPr>
        <p:spPr>
          <a:xfrm rot="5400000">
            <a:off x="5450907" y="1964521"/>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593651" y="1963727"/>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28896" y="1428736"/>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20" name="TextBox 19"/>
          <p:cNvSpPr txBox="1"/>
          <p:nvPr/>
        </p:nvSpPr>
        <p:spPr>
          <a:xfrm>
            <a:off x="5214942" y="1428736"/>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cxnSp>
        <p:nvCxnSpPr>
          <p:cNvPr id="21" name="Straight Connector 20"/>
          <p:cNvCxnSpPr/>
          <p:nvPr/>
        </p:nvCxnSpPr>
        <p:spPr>
          <a:xfrm rot="5400000">
            <a:off x="3751257" y="1963727"/>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357686" y="1419459"/>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sp>
        <p:nvSpPr>
          <p:cNvPr id="24" name="Content Placeholder 2"/>
          <p:cNvSpPr>
            <a:spLocks noGrp="1"/>
          </p:cNvSpPr>
          <p:nvPr>
            <p:ph idx="1"/>
          </p:nvPr>
        </p:nvSpPr>
        <p:spPr>
          <a:xfrm>
            <a:off x="228600" y="928670"/>
            <a:ext cx="8610600" cy="5339680"/>
          </a:xfrm>
        </p:spPr>
        <p:txBody>
          <a:bodyPr/>
          <a:lstStyle/>
          <a:p>
            <a:r>
              <a:rPr lang="en-US" dirty="0" smtClean="0"/>
              <a:t>When an application has highest priority</a:t>
            </a:r>
          </a:p>
          <a:p>
            <a:pPr lvl="1"/>
            <a:r>
              <a:rPr lang="en-US" sz="2600" dirty="0"/>
              <a:t>Still experiences some interference</a:t>
            </a:r>
            <a:endParaRPr lang="en-US" sz="2600" dirty="0">
              <a:solidFill>
                <a:srgbClr val="C00000"/>
              </a:solidFill>
            </a:endParaRPr>
          </a:p>
        </p:txBody>
      </p:sp>
      <p:sp>
        <p:nvSpPr>
          <p:cNvPr id="25" name="Rectangle 24"/>
          <p:cNvSpPr/>
          <p:nvPr/>
        </p:nvSpPr>
        <p:spPr>
          <a:xfrm>
            <a:off x="1428729" y="2928934"/>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TextBox 25"/>
          <p:cNvSpPr txBox="1"/>
          <p:nvPr/>
        </p:nvSpPr>
        <p:spPr>
          <a:xfrm>
            <a:off x="-196417" y="2214554"/>
            <a:ext cx="2500330" cy="707886"/>
          </a:xfrm>
          <a:prstGeom prst="rect">
            <a:avLst/>
          </a:prstGeom>
          <a:noFill/>
        </p:spPr>
        <p:txBody>
          <a:bodyPr wrap="square" lIns="91416" tIns="45709" rIns="91416" bIns="45709" rtlCol="0">
            <a:spAutoFit/>
          </a:bodyPr>
          <a:lstStyle/>
          <a:p>
            <a:pPr algn="ctr" defTabSz="914165"/>
            <a:r>
              <a:rPr lang="en-US" sz="2000" dirty="0">
                <a:solidFill>
                  <a:srgbClr val="000000"/>
                </a:solidFill>
                <a:latin typeface="Tahoma"/>
              </a:rPr>
              <a:t>Request Buffer </a:t>
            </a:r>
          </a:p>
          <a:p>
            <a:pPr algn="ctr" defTabSz="914165"/>
            <a:r>
              <a:rPr lang="en-US" sz="2000" dirty="0">
                <a:solidFill>
                  <a:srgbClr val="000000"/>
                </a:solidFill>
                <a:latin typeface="Tahoma"/>
              </a:rPr>
              <a:t>State</a:t>
            </a:r>
          </a:p>
        </p:txBody>
      </p:sp>
      <p:sp>
        <p:nvSpPr>
          <p:cNvPr id="27" name="Rectangle 26"/>
          <p:cNvSpPr/>
          <p:nvPr/>
        </p:nvSpPr>
        <p:spPr>
          <a:xfrm>
            <a:off x="2285984" y="2643182"/>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cxnSp>
        <p:nvCxnSpPr>
          <p:cNvPr id="28" name="Straight Arrow Connector 27"/>
          <p:cNvCxnSpPr/>
          <p:nvPr/>
        </p:nvCxnSpPr>
        <p:spPr>
          <a:xfrm rot="10800000">
            <a:off x="4000496" y="2570156"/>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00430" y="2228624"/>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30" name="TextBox 29"/>
          <p:cNvSpPr txBox="1"/>
          <p:nvPr/>
        </p:nvSpPr>
        <p:spPr>
          <a:xfrm>
            <a:off x="4929190" y="2214555"/>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31" name="Rectangle 30"/>
          <p:cNvSpPr/>
          <p:nvPr/>
        </p:nvSpPr>
        <p:spPr>
          <a:xfrm>
            <a:off x="6715141" y="2643182"/>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32" name="Rectangle 31"/>
          <p:cNvSpPr/>
          <p:nvPr/>
        </p:nvSpPr>
        <p:spPr>
          <a:xfrm>
            <a:off x="5857884" y="2928934"/>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33" name="Straight Connector 32"/>
          <p:cNvCxnSpPr/>
          <p:nvPr/>
        </p:nvCxnSpPr>
        <p:spPr>
          <a:xfrm rot="5400000">
            <a:off x="5450907" y="3107529"/>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593651" y="3106735"/>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028896" y="2571744"/>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36" name="TextBox 35"/>
          <p:cNvSpPr txBox="1"/>
          <p:nvPr/>
        </p:nvSpPr>
        <p:spPr>
          <a:xfrm>
            <a:off x="5214942" y="2571744"/>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cxnSp>
        <p:nvCxnSpPr>
          <p:cNvPr id="37" name="Straight Connector 36"/>
          <p:cNvCxnSpPr/>
          <p:nvPr/>
        </p:nvCxnSpPr>
        <p:spPr>
          <a:xfrm rot="5400000">
            <a:off x="3751257" y="3106735"/>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357686" y="2562467"/>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sp>
        <p:nvSpPr>
          <p:cNvPr id="40" name="Rectangle 39"/>
          <p:cNvSpPr/>
          <p:nvPr/>
        </p:nvSpPr>
        <p:spPr>
          <a:xfrm>
            <a:off x="5304309" y="2928934"/>
            <a:ext cx="398402"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44" name="Straight Arrow Connector 43"/>
          <p:cNvCxnSpPr/>
          <p:nvPr/>
        </p:nvCxnSpPr>
        <p:spPr>
          <a:xfrm rot="10800000">
            <a:off x="4000496" y="4999048"/>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00430" y="4657515"/>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46" name="TextBox 45"/>
          <p:cNvSpPr txBox="1"/>
          <p:nvPr/>
        </p:nvSpPr>
        <p:spPr>
          <a:xfrm>
            <a:off x="4929190" y="4643447"/>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47" name="Rectangle 46"/>
          <p:cNvSpPr/>
          <p:nvPr/>
        </p:nvSpPr>
        <p:spPr>
          <a:xfrm>
            <a:off x="6715141" y="5072074"/>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48" name="Rectangle 47"/>
          <p:cNvSpPr/>
          <p:nvPr/>
        </p:nvSpPr>
        <p:spPr>
          <a:xfrm>
            <a:off x="5857884" y="5357826"/>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49" name="Straight Connector 48"/>
          <p:cNvCxnSpPr/>
          <p:nvPr/>
        </p:nvCxnSpPr>
        <p:spPr>
          <a:xfrm rot="5400000">
            <a:off x="5450907" y="5536421"/>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593651" y="5535627"/>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028896" y="5000638"/>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52" name="TextBox 51"/>
          <p:cNvSpPr txBox="1"/>
          <p:nvPr/>
        </p:nvSpPr>
        <p:spPr>
          <a:xfrm>
            <a:off x="5214942" y="5000638"/>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cxnSp>
        <p:nvCxnSpPr>
          <p:cNvPr id="53" name="Straight Connector 52"/>
          <p:cNvCxnSpPr/>
          <p:nvPr/>
        </p:nvCxnSpPr>
        <p:spPr>
          <a:xfrm rot="5400000">
            <a:off x="3751257" y="5535627"/>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357686" y="4991360"/>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sp>
        <p:nvSpPr>
          <p:cNvPr id="55" name="Rectangle 54"/>
          <p:cNvSpPr/>
          <p:nvPr/>
        </p:nvSpPr>
        <p:spPr>
          <a:xfrm>
            <a:off x="4988331" y="5357826"/>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6" name="Rectangle 55"/>
          <p:cNvSpPr/>
          <p:nvPr/>
        </p:nvSpPr>
        <p:spPr>
          <a:xfrm>
            <a:off x="4143373" y="5357826"/>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57" name="Straight Arrow Connector 56"/>
          <p:cNvCxnSpPr/>
          <p:nvPr/>
        </p:nvCxnSpPr>
        <p:spPr>
          <a:xfrm>
            <a:off x="4911539" y="5925942"/>
            <a:ext cx="535646" cy="3389"/>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232461" y="5916911"/>
            <a:ext cx="2428892"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Interference Cycles</a:t>
            </a:r>
            <a:endParaRPr lang="en-US" dirty="0">
              <a:solidFill>
                <a:srgbClr val="000000"/>
              </a:solidFill>
              <a:latin typeface="Tahoma"/>
            </a:endParaRPr>
          </a:p>
        </p:txBody>
      </p:sp>
      <p:sp>
        <p:nvSpPr>
          <p:cNvPr id="62" name="Rectangle 61"/>
          <p:cNvSpPr/>
          <p:nvPr/>
        </p:nvSpPr>
        <p:spPr>
          <a:xfrm>
            <a:off x="6858017" y="1035688"/>
            <a:ext cx="500066" cy="28575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3" name="TextBox 62"/>
          <p:cNvSpPr txBox="1"/>
          <p:nvPr/>
        </p:nvSpPr>
        <p:spPr>
          <a:xfrm>
            <a:off x="7429520" y="1000108"/>
            <a:ext cx="1857356"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High Priority</a:t>
            </a:r>
          </a:p>
        </p:txBody>
      </p:sp>
      <p:sp>
        <p:nvSpPr>
          <p:cNvPr id="60" name="Rectangle 59"/>
          <p:cNvSpPr/>
          <p:nvPr/>
        </p:nvSpPr>
        <p:spPr>
          <a:xfrm>
            <a:off x="1428729" y="414338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1" name="Rectangle 60"/>
          <p:cNvSpPr/>
          <p:nvPr/>
        </p:nvSpPr>
        <p:spPr>
          <a:xfrm>
            <a:off x="2285984" y="3857628"/>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cxnSp>
        <p:nvCxnSpPr>
          <p:cNvPr id="64" name="Straight Arrow Connector 63"/>
          <p:cNvCxnSpPr/>
          <p:nvPr/>
        </p:nvCxnSpPr>
        <p:spPr>
          <a:xfrm rot="10800000">
            <a:off x="4000496" y="3713164"/>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500430" y="3371631"/>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66" name="TextBox 65"/>
          <p:cNvSpPr txBox="1"/>
          <p:nvPr/>
        </p:nvSpPr>
        <p:spPr>
          <a:xfrm>
            <a:off x="4929190" y="3357562"/>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67" name="Rectangle 66"/>
          <p:cNvSpPr/>
          <p:nvPr/>
        </p:nvSpPr>
        <p:spPr>
          <a:xfrm>
            <a:off x="6715141" y="3857628"/>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68" name="Rectangle 67"/>
          <p:cNvSpPr/>
          <p:nvPr/>
        </p:nvSpPr>
        <p:spPr>
          <a:xfrm>
            <a:off x="5857884" y="414338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69" name="Straight Connector 68"/>
          <p:cNvCxnSpPr/>
          <p:nvPr/>
        </p:nvCxnSpPr>
        <p:spPr>
          <a:xfrm rot="5400000">
            <a:off x="5450907" y="4321975"/>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593651" y="4321181"/>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028896" y="3786190"/>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72" name="TextBox 71"/>
          <p:cNvSpPr txBox="1"/>
          <p:nvPr/>
        </p:nvSpPr>
        <p:spPr>
          <a:xfrm>
            <a:off x="5214942" y="3786190"/>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cxnSp>
        <p:nvCxnSpPr>
          <p:cNvPr id="73" name="Straight Connector 72"/>
          <p:cNvCxnSpPr/>
          <p:nvPr/>
        </p:nvCxnSpPr>
        <p:spPr>
          <a:xfrm rot="5400000">
            <a:off x="3751257" y="4321181"/>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357686" y="3776915"/>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sp>
        <p:nvSpPr>
          <p:cNvPr id="75" name="Rectangle 74"/>
          <p:cNvSpPr/>
          <p:nvPr/>
        </p:nvSpPr>
        <p:spPr>
          <a:xfrm>
            <a:off x="4988331" y="4143380"/>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7" name="TextBox 76"/>
          <p:cNvSpPr txBox="1"/>
          <p:nvPr/>
        </p:nvSpPr>
        <p:spPr>
          <a:xfrm>
            <a:off x="-196417" y="3399914"/>
            <a:ext cx="2500330" cy="707886"/>
          </a:xfrm>
          <a:prstGeom prst="rect">
            <a:avLst/>
          </a:prstGeom>
          <a:noFill/>
        </p:spPr>
        <p:txBody>
          <a:bodyPr wrap="square" lIns="91416" tIns="45709" rIns="91416" bIns="45709" rtlCol="0">
            <a:spAutoFit/>
          </a:bodyPr>
          <a:lstStyle/>
          <a:p>
            <a:pPr algn="ctr" defTabSz="914165"/>
            <a:r>
              <a:rPr lang="en-US" sz="2000" dirty="0">
                <a:solidFill>
                  <a:srgbClr val="000000"/>
                </a:solidFill>
                <a:latin typeface="Tahoma"/>
              </a:rPr>
              <a:t>Request Buffer </a:t>
            </a:r>
          </a:p>
          <a:p>
            <a:pPr algn="ctr" defTabSz="914165"/>
            <a:r>
              <a:rPr lang="en-US" sz="2000" dirty="0">
                <a:solidFill>
                  <a:srgbClr val="000000"/>
                </a:solidFill>
                <a:latin typeface="Tahoma"/>
              </a:rPr>
              <a:t>State</a:t>
            </a:r>
          </a:p>
        </p:txBody>
      </p:sp>
    </p:spTree>
    <p:custDataLst>
      <p:tags r:id="rId1"/>
    </p:custDataLst>
    <p:extLst>
      <p:ext uri="{BB962C8B-B14F-4D97-AF65-F5344CB8AC3E}">
        <p14:creationId xmlns:p14="http://schemas.microsoft.com/office/powerpoint/2010/main" val="2494183879"/>
      </p:ext>
    </p:extLst>
  </p:cSld>
  <p:clrMapOvr>
    <a:masterClrMapping/>
  </p:clrMapOvr>
  <p:transition xmlns:p14="http://schemas.microsoft.com/office/powerpoint/2010/main" advTm="9090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4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8"/>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49"/>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5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5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5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6"/>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55" presetClass="entr" presetSubtype="0" fill="hold" nodeType="clickEffect">
                                  <p:stCondLst>
                                    <p:cond delay="0"/>
                                  </p:stCondLst>
                                  <p:childTnLst>
                                    <p:set>
                                      <p:cBhvr>
                                        <p:cTn id="146" dur="1" fill="hold">
                                          <p:stCondLst>
                                            <p:cond delay="0"/>
                                          </p:stCondLst>
                                        </p:cTn>
                                        <p:tgtEl>
                                          <p:spTgt spid="57"/>
                                        </p:tgtEl>
                                        <p:attrNameLst>
                                          <p:attrName>style.visibility</p:attrName>
                                        </p:attrNameLst>
                                      </p:cBhvr>
                                      <p:to>
                                        <p:strVal val="visible"/>
                                      </p:to>
                                    </p:set>
                                    <p:anim calcmode="lin" valueType="num">
                                      <p:cBhvr>
                                        <p:cTn id="147" dur="1000" fill="hold"/>
                                        <p:tgtEl>
                                          <p:spTgt spid="57"/>
                                        </p:tgtEl>
                                        <p:attrNameLst>
                                          <p:attrName>ppt_w</p:attrName>
                                        </p:attrNameLst>
                                      </p:cBhvr>
                                      <p:tavLst>
                                        <p:tav tm="0">
                                          <p:val>
                                            <p:strVal val="#ppt_w*0.70"/>
                                          </p:val>
                                        </p:tav>
                                        <p:tav tm="100000">
                                          <p:val>
                                            <p:strVal val="#ppt_w"/>
                                          </p:val>
                                        </p:tav>
                                      </p:tavLst>
                                    </p:anim>
                                    <p:anim calcmode="lin" valueType="num">
                                      <p:cBhvr>
                                        <p:cTn id="148" dur="1000" fill="hold"/>
                                        <p:tgtEl>
                                          <p:spTgt spid="57"/>
                                        </p:tgtEl>
                                        <p:attrNameLst>
                                          <p:attrName>ppt_h</p:attrName>
                                        </p:attrNameLst>
                                      </p:cBhvr>
                                      <p:tavLst>
                                        <p:tav tm="0">
                                          <p:val>
                                            <p:strVal val="#ppt_h"/>
                                          </p:val>
                                        </p:tav>
                                        <p:tav tm="100000">
                                          <p:val>
                                            <p:strVal val="#ppt_h"/>
                                          </p:val>
                                        </p:tav>
                                      </p:tavLst>
                                    </p:anim>
                                    <p:animEffect transition="in" filter="fade">
                                      <p:cBhvr>
                                        <p:cTn id="149" dur="1000"/>
                                        <p:tgtEl>
                                          <p:spTgt spid="57"/>
                                        </p:tgtEl>
                                      </p:cBhvr>
                                    </p:animEffect>
                                  </p:childTnLst>
                                </p:cTn>
                              </p:par>
                            </p:childTnLst>
                          </p:cTn>
                        </p:par>
                        <p:par>
                          <p:cTn id="150" fill="hold">
                            <p:stCondLst>
                              <p:cond delay="1000"/>
                            </p:stCondLst>
                            <p:childTnLst>
                              <p:par>
                                <p:cTn id="151" presetID="1" presetClass="entr" presetSubtype="0"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12" grpId="0"/>
      <p:bldP spid="13" grpId="0"/>
      <p:bldP spid="14" grpId="0" animBg="1"/>
      <p:bldP spid="15" grpId="0" animBg="1"/>
      <p:bldP spid="19" grpId="0"/>
      <p:bldP spid="20" grpId="0"/>
      <p:bldP spid="22" grpId="0"/>
      <p:bldP spid="24" grpId="0" build="p"/>
      <p:bldP spid="25" grpId="0" animBg="1"/>
      <p:bldP spid="26" grpId="0"/>
      <p:bldP spid="27" grpId="0" animBg="1"/>
      <p:bldP spid="29" grpId="0"/>
      <p:bldP spid="30" grpId="0"/>
      <p:bldP spid="31" grpId="0" animBg="1"/>
      <p:bldP spid="32" grpId="0" animBg="1"/>
      <p:bldP spid="35" grpId="0"/>
      <p:bldP spid="36" grpId="0"/>
      <p:bldP spid="38" grpId="0"/>
      <p:bldP spid="40" grpId="0" animBg="1"/>
      <p:bldP spid="45" grpId="0"/>
      <p:bldP spid="46" grpId="0"/>
      <p:bldP spid="47" grpId="0" animBg="1"/>
      <p:bldP spid="48" grpId="0" animBg="1"/>
      <p:bldP spid="51" grpId="0"/>
      <p:bldP spid="52" grpId="0"/>
      <p:bldP spid="54" grpId="0"/>
      <p:bldP spid="55" grpId="0" animBg="1"/>
      <p:bldP spid="56" grpId="0" animBg="1"/>
      <p:bldP spid="58" grpId="0"/>
      <p:bldP spid="62" grpId="0" animBg="1"/>
      <p:bldP spid="63" grpId="0"/>
      <p:bldP spid="61" grpId="0" animBg="1"/>
      <p:bldP spid="65" grpId="0"/>
      <p:bldP spid="66" grpId="0"/>
      <p:bldP spid="67" grpId="0" animBg="1"/>
      <p:bldP spid="68" grpId="0" animBg="1"/>
      <p:bldP spid="71" grpId="0"/>
      <p:bldP spid="72" grpId="0"/>
      <p:bldP spid="74" grpId="0"/>
      <p:bldP spid="75" grpId="0" animBg="1"/>
      <p:bldP spid="7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228600" y="152401"/>
            <a:ext cx="8915400" cy="756320"/>
          </a:xfrm>
        </p:spPr>
        <p:txBody>
          <a:bodyPr/>
          <a:lstStyle/>
          <a:p>
            <a:r>
              <a:rPr lang="en-US" sz="3400" dirty="0"/>
              <a:t>Accounting for Interference in </a:t>
            </a:r>
            <a:r>
              <a:rPr lang="en-US" sz="3400" dirty="0" err="1"/>
              <a:t>RSR</a:t>
            </a:r>
            <a:r>
              <a:rPr lang="en-US" sz="3400" baseline="-25000" dirty="0" err="1"/>
              <a:t>Alone</a:t>
            </a:r>
            <a:r>
              <a:rPr lang="en-US" sz="3400" dirty="0"/>
              <a:t> Estimation</a:t>
            </a:r>
          </a:p>
        </p:txBody>
      </p:sp>
      <p:sp>
        <p:nvSpPr>
          <p:cNvPr id="3" name="Content Placeholder 2"/>
          <p:cNvSpPr>
            <a:spLocks noGrp="1"/>
          </p:cNvSpPr>
          <p:nvPr>
            <p:ph idx="1"/>
          </p:nvPr>
        </p:nvSpPr>
        <p:spPr>
          <a:xfrm>
            <a:off x="457200" y="981080"/>
            <a:ext cx="8229600" cy="4525963"/>
          </a:xfrm>
        </p:spPr>
        <p:txBody>
          <a:bodyPr/>
          <a:lstStyle/>
          <a:p>
            <a:r>
              <a:rPr lang="en-US" dirty="0" smtClean="0">
                <a:solidFill>
                  <a:srgbClr val="FF0000"/>
                </a:solidFill>
              </a:rPr>
              <a:t>Solution: Determine and remove interference cycles from </a:t>
            </a:r>
            <a:r>
              <a:rPr lang="en-US" dirty="0" err="1" smtClean="0">
                <a:solidFill>
                  <a:srgbClr val="FF0000"/>
                </a:solidFill>
              </a:rPr>
              <a:t>RSR</a:t>
            </a:r>
            <a:r>
              <a:rPr lang="en-US" baseline="-25000" dirty="0" err="1" smtClean="0">
                <a:solidFill>
                  <a:srgbClr val="FF0000"/>
                </a:solidFill>
              </a:rPr>
              <a:t>Alone</a:t>
            </a:r>
            <a:r>
              <a:rPr lang="en-US" dirty="0" smtClean="0">
                <a:solidFill>
                  <a:srgbClr val="FF0000"/>
                </a:solidFill>
              </a:rPr>
              <a:t> calculation</a:t>
            </a:r>
          </a:p>
          <a:p>
            <a:endParaRPr lang="en-US" dirty="0" smtClean="0">
              <a:solidFill>
                <a:srgbClr val="FF0000"/>
              </a:solidFill>
            </a:endParaRPr>
          </a:p>
          <a:p>
            <a:pPr>
              <a:buNone/>
            </a:pPr>
            <a:endParaRPr lang="en-US" dirty="0" smtClean="0">
              <a:solidFill>
                <a:srgbClr val="FF0000"/>
              </a:solidFill>
            </a:endParaRPr>
          </a:p>
          <a:p>
            <a:pPr>
              <a:buNone/>
            </a:pPr>
            <a:endParaRPr lang="en-US" dirty="0" smtClean="0">
              <a:solidFill>
                <a:srgbClr val="FF0000"/>
              </a:solidFill>
            </a:endParaRPr>
          </a:p>
          <a:p>
            <a:r>
              <a:rPr lang="en-US" dirty="0" smtClean="0"/>
              <a:t>A cycle is an interference cycle if</a:t>
            </a:r>
          </a:p>
          <a:p>
            <a:pPr lvl="1"/>
            <a:r>
              <a:rPr lang="en-US" sz="2500" dirty="0"/>
              <a:t>a request from the highest priority application is waiting in the request buffer </a:t>
            </a:r>
            <a:r>
              <a:rPr lang="en-US" sz="2500" i="1" dirty="0"/>
              <a:t>and</a:t>
            </a:r>
          </a:p>
          <a:p>
            <a:pPr lvl="1"/>
            <a:r>
              <a:rPr lang="en-US" sz="2500" dirty="0"/>
              <a:t>another application’s request was issued previously</a:t>
            </a:r>
          </a:p>
          <a:p>
            <a:endParaRPr lang="en-US" dirty="0" smtClean="0"/>
          </a:p>
        </p:txBody>
      </p:sp>
      <p:sp>
        <p:nvSpPr>
          <p:cNvPr id="8" name="Oval 7"/>
          <p:cNvSpPr>
            <a:spLocks noChangeArrowheads="1"/>
          </p:cNvSpPr>
          <p:nvPr/>
        </p:nvSpPr>
        <p:spPr bwMode="auto">
          <a:xfrm>
            <a:off x="6804229" y="2643182"/>
            <a:ext cx="2125489" cy="357190"/>
          </a:xfrm>
          <a:prstGeom prst="ellipse">
            <a:avLst/>
          </a:prstGeom>
          <a:noFill/>
          <a:ln w="25400" algn="ctr">
            <a:solidFill>
              <a:srgbClr val="FF0000"/>
            </a:solidFill>
            <a:round/>
            <a:headEnd/>
            <a:tailEnd/>
          </a:ln>
        </p:spPr>
        <p:txBody>
          <a:bodyPr lIns="91416" tIns="45709" rIns="91416" bIns="45709"/>
          <a:lstStyle/>
          <a:p>
            <a:pPr defTabSz="914165"/>
            <a:endParaRPr lang="en-US">
              <a:solidFill>
                <a:srgbClr val="000000"/>
              </a:solidFill>
              <a:latin typeface="Tahoma"/>
            </a:endParaRPr>
          </a:p>
        </p:txBody>
      </p:sp>
      <p:sp>
        <p:nvSpPr>
          <p:cNvPr id="6" name="Slide Number Placeholder 5"/>
          <p:cNvSpPr>
            <a:spLocks noGrp="1"/>
          </p:cNvSpPr>
          <p:nvPr>
            <p:ph type="sldNum" sz="quarter" idx="11"/>
          </p:nvPr>
        </p:nvSpPr>
        <p:spPr/>
        <p:txBody>
          <a:bodyPr/>
          <a:lstStyle/>
          <a:p>
            <a:fld id="{323594FA-E141-4234-AE05-360401972BE7}" type="slidenum">
              <a:rPr lang="en-US" altLang="en-US" smtClean="0"/>
              <a:pPr/>
              <a:t>58</a:t>
            </a:fld>
            <a:endParaRPr lang="en-US" altLang="en-US"/>
          </a:p>
        </p:txBody>
      </p:sp>
      <p:graphicFrame>
        <p:nvGraphicFramePr>
          <p:cNvPr id="2" name="Object 2"/>
          <p:cNvGraphicFramePr>
            <a:graphicFrameLocks noChangeAspect="1"/>
          </p:cNvGraphicFramePr>
          <p:nvPr/>
        </p:nvGraphicFramePr>
        <p:xfrm>
          <a:off x="718705" y="2043897"/>
          <a:ext cx="8139575" cy="956475"/>
        </p:xfrm>
        <a:graphic>
          <a:graphicData uri="http://schemas.openxmlformats.org/presentationml/2006/ole">
            <mc:AlternateContent xmlns:mc="http://schemas.openxmlformats.org/markup-compatibility/2006">
              <mc:Choice xmlns:v="urn:schemas-microsoft-com:vml" Requires="v">
                <p:oleObj spid="_x0000_s877618" name="Equation" r:id="rId5" imgW="5943600" imgH="698400" progId="Equation.3">
                  <p:embed/>
                </p:oleObj>
              </mc:Choice>
              <mc:Fallback>
                <p:oleObj name="Equation" r:id="rId5" imgW="5943600" imgH="698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705" y="2043897"/>
                        <a:ext cx="8139575" cy="95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282221081"/>
      </p:ext>
    </p:extLst>
  </p:cSld>
  <p:clrMapOvr>
    <a:masterClrMapping/>
  </p:clrMapOvr>
  <p:transition xmlns:p14="http://schemas.microsoft.com/office/powerpoint/2010/main" advTm="5961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Outline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59</a:t>
            </a:fld>
            <a:endParaRPr lang="en-US" altLang="en-US" dirty="0"/>
          </a:p>
        </p:txBody>
      </p:sp>
      <p:sp>
        <p:nvSpPr>
          <p:cNvPr id="124" name="Content Placeholder 2"/>
          <p:cNvSpPr>
            <a:spLocks noGrp="1"/>
          </p:cNvSpPr>
          <p:nvPr>
            <p:ph idx="1"/>
          </p:nvPr>
        </p:nvSpPr>
        <p:spPr>
          <a:xfrm>
            <a:off x="214282" y="928670"/>
            <a:ext cx="8610600" cy="5339680"/>
          </a:xfrm>
        </p:spPr>
        <p:txBody>
          <a:bodyPr/>
          <a:lstStyle/>
          <a:p>
            <a:pPr>
              <a:buNone/>
            </a:pPr>
            <a:r>
              <a:rPr lang="en-US" sz="4000" dirty="0">
                <a:solidFill>
                  <a:srgbClr val="FF0000"/>
                </a:solidFill>
              </a:rPr>
              <a:t>1.</a:t>
            </a:r>
            <a:r>
              <a:rPr lang="en-US" sz="4000" dirty="0"/>
              <a:t> </a:t>
            </a:r>
            <a:r>
              <a:rPr lang="en-US" sz="4000" dirty="0">
                <a:solidFill>
                  <a:srgbClr val="0070C0"/>
                </a:solidFill>
              </a:rPr>
              <a:t>Estimate Slowdown</a:t>
            </a:r>
          </a:p>
          <a:p>
            <a:pPr lvl="1"/>
            <a:r>
              <a:rPr lang="en-US" sz="3400" dirty="0">
                <a:solidFill>
                  <a:schemeClr val="accent3">
                    <a:lumMod val="65000"/>
                  </a:schemeClr>
                </a:solidFill>
              </a:rPr>
              <a:t>Key Observations</a:t>
            </a:r>
          </a:p>
          <a:p>
            <a:pPr lvl="1"/>
            <a:r>
              <a:rPr lang="en-US" sz="3400" dirty="0">
                <a:solidFill>
                  <a:schemeClr val="accent3">
                    <a:lumMod val="65000"/>
                  </a:schemeClr>
                </a:solidFill>
              </a:rPr>
              <a:t>Implementation</a:t>
            </a:r>
          </a:p>
          <a:p>
            <a:pPr lvl="1"/>
            <a:r>
              <a:rPr lang="en-US" sz="3400" dirty="0"/>
              <a:t>MISE Model: Putting it All Together</a:t>
            </a:r>
          </a:p>
          <a:p>
            <a:pPr lvl="1"/>
            <a:r>
              <a:rPr lang="en-US" sz="3400" dirty="0">
                <a:solidFill>
                  <a:schemeClr val="accent3">
                    <a:lumMod val="65000"/>
                  </a:schemeClr>
                </a:solidFill>
              </a:rPr>
              <a:t>Evaluating the Model</a:t>
            </a:r>
          </a:p>
          <a:p>
            <a:pPr>
              <a:buNone/>
            </a:pPr>
            <a:r>
              <a:rPr lang="en-US" sz="4000" dirty="0">
                <a:solidFill>
                  <a:srgbClr val="FF0000"/>
                </a:solidFill>
              </a:rPr>
              <a:t>2.</a:t>
            </a:r>
            <a:r>
              <a:rPr lang="en-US" sz="4000" dirty="0"/>
              <a:t> </a:t>
            </a:r>
            <a:r>
              <a:rPr lang="en-US" sz="4000" dirty="0">
                <a:solidFill>
                  <a:srgbClr val="0070C0"/>
                </a:solidFill>
              </a:rPr>
              <a:t>Control Slowdown</a:t>
            </a:r>
          </a:p>
          <a:p>
            <a:pPr lvl="1"/>
            <a:r>
              <a:rPr lang="en-US" sz="3400" dirty="0">
                <a:solidFill>
                  <a:schemeClr val="accent3">
                    <a:lumMod val="65000"/>
                  </a:schemeClr>
                </a:solidFill>
              </a:rPr>
              <a:t>Providing Soft Slowdown Guarantees</a:t>
            </a:r>
          </a:p>
          <a:p>
            <a:pPr lvl="1"/>
            <a:r>
              <a:rPr lang="en-US" sz="3400" dirty="0">
                <a:solidFill>
                  <a:schemeClr val="accent3">
                    <a:lumMod val="65000"/>
                  </a:schemeClr>
                </a:solidFill>
              </a:rPr>
              <a:t>Minimizing Maximum Slowdown</a:t>
            </a:r>
          </a:p>
          <a:p>
            <a:endParaRPr lang="en-US" dirty="0" smtClean="0"/>
          </a:p>
          <a:p>
            <a:pPr lvl="1"/>
            <a:endParaRPr lang="en-US" dirty="0" smtClean="0"/>
          </a:p>
          <a:p>
            <a:endParaRPr lang="en-US" dirty="0" smtClean="0"/>
          </a:p>
          <a:p>
            <a:pPr lvl="1">
              <a:buFontTx/>
              <a:buNone/>
            </a:pPr>
            <a:endParaRPr lang="en-US" dirty="0" smtClean="0"/>
          </a:p>
          <a:p>
            <a:pPr lvl="1"/>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4284512011"/>
      </p:ext>
    </p:extLst>
  </p:cSld>
  <p:clrMapOvr>
    <a:masterClrMapping/>
  </p:clrMapOvr>
  <p:transition xmlns:p14="http://schemas.microsoft.com/office/powerpoint/2010/main" advTm="2015"/>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1"/>
            <a:ext cx="8915400" cy="1066800"/>
          </a:xfrm>
        </p:spPr>
        <p:txBody>
          <a:bodyPr/>
          <a:lstStyle/>
          <a:p>
            <a:r>
              <a:rPr lang="en-US" sz="320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a:solidFill>
                  <a:srgbClr val="000000"/>
                </a:solidFill>
              </a:rPr>
              <a:t>QoS-aware memory controllers </a:t>
            </a:r>
            <a:r>
              <a:rPr lang="en-US" sz="1400" dirty="0">
                <a:solidFill>
                  <a:srgbClr val="006633"/>
                </a:solidFill>
              </a:rPr>
              <a:t>[Mutlu+ MICRO’07]</a:t>
            </a:r>
            <a:r>
              <a:rPr lang="en-US" sz="1400" dirty="0">
                <a:solidFill>
                  <a:srgbClr val="000000"/>
                </a:solidFill>
              </a:rPr>
              <a:t> </a:t>
            </a:r>
            <a:r>
              <a:rPr lang="en-US" sz="1400" dirty="0">
                <a:solidFill>
                  <a:srgbClr val="006633"/>
                </a:solidFill>
              </a:rPr>
              <a:t>[Moscibroda+, </a:t>
            </a:r>
            <a:r>
              <a:rPr lang="en-US" sz="1400" dirty="0" err="1">
                <a:solidFill>
                  <a:srgbClr val="006633"/>
                </a:solidFill>
              </a:rPr>
              <a:t>Usenix</a:t>
            </a:r>
            <a:r>
              <a:rPr lang="en-US" sz="1400" dirty="0">
                <a:solidFill>
                  <a:srgbClr val="006633"/>
                </a:solidFill>
              </a:rPr>
              <a:t> Security’07] [Mutlu+ ISCA’08, Top Picks’09]</a:t>
            </a:r>
            <a:r>
              <a:rPr lang="en-US" sz="1400" dirty="0">
                <a:solidFill>
                  <a:srgbClr val="000000"/>
                </a:solidFill>
              </a:rPr>
              <a:t> </a:t>
            </a:r>
            <a:r>
              <a:rPr lang="en-US" sz="1400" dirty="0">
                <a:solidFill>
                  <a:srgbClr val="006633"/>
                </a:solidFill>
                <a:ea typeface="+mn-ea"/>
                <a:cs typeface="+mn-cs"/>
              </a:rPr>
              <a:t>[Kim+ HPCA’10] </a:t>
            </a:r>
            <a:r>
              <a:rPr lang="en-US" sz="1400" dirty="0">
                <a:solidFill>
                  <a:srgbClr val="006633"/>
                </a:solidFill>
              </a:rPr>
              <a:t>[Kim+ MICRO’10, Top Picks’11] [Ebrahimi+ ISCA’11, MICRO’11] [</a:t>
            </a:r>
            <a:r>
              <a:rPr lang="en-US" sz="1400" dirty="0" err="1">
                <a:solidFill>
                  <a:srgbClr val="006633"/>
                </a:solidFill>
              </a:rPr>
              <a:t>Ausavarungnirun</a:t>
            </a:r>
            <a:r>
              <a:rPr lang="en-US" sz="1400" dirty="0">
                <a:solidFill>
                  <a:srgbClr val="006633"/>
                </a:solidFill>
              </a:rPr>
              <a:t>+, ISCA’12</a:t>
            </a:r>
            <a:r>
              <a:rPr lang="en-US" sz="1400" dirty="0" smtClean="0">
                <a:solidFill>
                  <a:srgbClr val="006633"/>
                </a:solidFill>
              </a:rPr>
              <a:t>][Subramanian+, HPCA’13]</a:t>
            </a:r>
            <a:endParaRPr lang="en-US" sz="1400" dirty="0">
              <a:solidFill>
                <a:srgbClr val="000000"/>
              </a:solidFill>
            </a:endParaRPr>
          </a:p>
          <a:p>
            <a:pPr lvl="1"/>
            <a:r>
              <a:rPr lang="en-US" sz="2000" dirty="0" err="1">
                <a:solidFill>
                  <a:srgbClr val="000000"/>
                </a:solidFill>
              </a:rPr>
              <a:t>QoS</a:t>
            </a:r>
            <a:r>
              <a:rPr lang="en-US" sz="2000" dirty="0">
                <a:solidFill>
                  <a:srgbClr val="000000"/>
                </a:solidFill>
              </a:rPr>
              <a:t>-aware interconnects </a:t>
            </a:r>
            <a:r>
              <a:rPr lang="en-US" sz="1400" dirty="0">
                <a:solidFill>
                  <a:srgbClr val="006633"/>
                </a:solidFill>
              </a:rPr>
              <a:t>[Das+ MICRO’09, ISCA’10, Top Picks </a:t>
            </a:r>
            <a:r>
              <a:rPr lang="fr-FR" sz="1400" dirty="0">
                <a:solidFill>
                  <a:srgbClr val="006633"/>
                </a:solidFill>
              </a:rPr>
              <a:t>’</a:t>
            </a:r>
            <a:r>
              <a:rPr lang="en-US" sz="1400" dirty="0">
                <a:solidFill>
                  <a:srgbClr val="006633"/>
                </a:solidFill>
              </a:rPr>
              <a:t>11] [Grot+ MICRO’09, ISCA’11, Top Picks </a:t>
            </a:r>
            <a:r>
              <a:rPr lang="fr-FR" sz="1400" dirty="0">
                <a:solidFill>
                  <a:srgbClr val="006633"/>
                </a:solidFill>
              </a:rPr>
              <a:t>’</a:t>
            </a:r>
            <a:r>
              <a:rPr lang="en-US" sz="1400" dirty="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caches</a:t>
            </a:r>
            <a:endParaRPr lang="en-US" sz="1600" dirty="0">
              <a:solidFill>
                <a:srgbClr val="006633"/>
              </a:solidFill>
            </a:endParaRPr>
          </a:p>
          <a:p>
            <a:endParaRPr lang="en-US" sz="1200" dirty="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a:ea typeface="ＭＳ Ｐゴシック" pitchFamily="30" charset="-128"/>
              </a:rPr>
              <a:t>Source throttling to control access to memory system </a:t>
            </a:r>
            <a:r>
              <a:rPr lang="en-US" sz="1400" dirty="0">
                <a:solidFill>
                  <a:srgbClr val="006633"/>
                </a:solidFill>
              </a:rPr>
              <a:t>[Ebrahimi+ ASPLOS’10, ISCA’11, TOCS’12] [Ebrahimi+ MICRO’09] [</a:t>
            </a:r>
            <a:r>
              <a:rPr lang="en-US" sz="1400" dirty="0" err="1">
                <a:solidFill>
                  <a:srgbClr val="006633"/>
                </a:solidFill>
              </a:rPr>
              <a:t>Nychis</a:t>
            </a:r>
            <a:r>
              <a:rPr lang="en-US" sz="1400" dirty="0">
                <a:solidFill>
                  <a:srgbClr val="006633"/>
                </a:solidFill>
              </a:rPr>
              <a:t>+ HotNets’10] [</a:t>
            </a:r>
            <a:r>
              <a:rPr lang="en-US" sz="1400" dirty="0" err="1">
                <a:solidFill>
                  <a:srgbClr val="006633"/>
                </a:solidFill>
              </a:rPr>
              <a:t>Nychis</a:t>
            </a:r>
            <a:r>
              <a:rPr lang="en-US" sz="1400" dirty="0">
                <a:solidFill>
                  <a:srgbClr val="006633"/>
                </a:solidFill>
              </a:rPr>
              <a:t>+ SIGCOMM’12</a:t>
            </a:r>
            <a:r>
              <a:rPr lang="en-US" sz="1400" dirty="0" smtClean="0">
                <a:solidFill>
                  <a:srgbClr val="006633"/>
                </a:solidFill>
              </a:rPr>
              <a:t>]</a:t>
            </a:r>
            <a:endParaRPr lang="en-US" sz="1400" dirty="0">
              <a:solidFill>
                <a:srgbClr val="006633"/>
              </a:solidFill>
            </a:endParaRPr>
          </a:p>
          <a:p>
            <a:pPr lvl="1"/>
            <a:r>
              <a:rPr lang="en-US" sz="2000" dirty="0" err="1">
                <a:solidFill>
                  <a:srgbClr val="000000"/>
                </a:solidFill>
                <a:ea typeface="ＭＳ Ｐゴシック" pitchFamily="30" charset="-128"/>
                <a:cs typeface="+mn-cs"/>
              </a:rPr>
              <a:t>QoS</a:t>
            </a:r>
            <a:r>
              <a:rPr lang="en-US" sz="2000" dirty="0">
                <a:solidFill>
                  <a:srgbClr val="000000"/>
                </a:solidFill>
                <a:ea typeface="ＭＳ Ｐゴシック" pitchFamily="30" charset="-128"/>
                <a:cs typeface="+mn-cs"/>
              </a:rPr>
              <a:t>-aware data mapping to memory controllers </a:t>
            </a:r>
            <a:r>
              <a:rPr lang="en-US" sz="1400" dirty="0">
                <a:solidFill>
                  <a:srgbClr val="006633"/>
                </a:solidFill>
                <a:ea typeface="+mn-ea"/>
                <a:cs typeface="+mn-cs"/>
              </a:rPr>
              <a:t>[</a:t>
            </a:r>
            <a:r>
              <a:rPr lang="en-US" sz="1400" dirty="0" err="1">
                <a:solidFill>
                  <a:srgbClr val="006633"/>
                </a:solidFill>
                <a:ea typeface="+mn-ea"/>
                <a:cs typeface="+mn-cs"/>
              </a:rPr>
              <a:t>Muralidhara</a:t>
            </a:r>
            <a:r>
              <a:rPr lang="en-US" sz="1400" dirty="0">
                <a:solidFill>
                  <a:srgbClr val="006633"/>
                </a:solidFill>
                <a:ea typeface="+mn-ea"/>
                <a:cs typeface="+mn-cs"/>
              </a:rPr>
              <a:t>+ MICRO’11]</a:t>
            </a:r>
          </a:p>
          <a:p>
            <a:pPr lvl="1">
              <a:buClr>
                <a:srgbClr val="3B812F"/>
              </a:buClr>
            </a:pPr>
            <a:r>
              <a:rPr lang="en-US" sz="2000" dirty="0">
                <a:solidFill>
                  <a:srgbClr val="000000"/>
                </a:solidFill>
                <a:ea typeface="ＭＳ Ｐゴシック" pitchFamily="30" charset="-128"/>
              </a:rPr>
              <a:t>QoS-aware thread scheduling to </a:t>
            </a:r>
            <a:r>
              <a:rPr lang="en-US" sz="2000" dirty="0" smtClean="0">
                <a:solidFill>
                  <a:srgbClr val="000000"/>
                </a:solidFill>
                <a:ea typeface="ＭＳ Ｐゴシック" pitchFamily="30" charset="-128"/>
              </a:rPr>
              <a:t>cores </a:t>
            </a:r>
            <a:r>
              <a:rPr lang="en-US" sz="1400" dirty="0">
                <a:solidFill>
                  <a:srgbClr val="006633"/>
                </a:solidFill>
                <a:ea typeface="+mn-ea"/>
                <a:cs typeface="+mn-cs"/>
              </a:rPr>
              <a:t>[Das+ HPCA’13]</a:t>
            </a: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6</a:t>
            </a:fld>
            <a:endParaRPr lang="en-US"/>
          </a:p>
        </p:txBody>
      </p:sp>
      <p:sp>
        <p:nvSpPr>
          <p:cNvPr id="6" name="Rectangle 5"/>
          <p:cNvSpPr/>
          <p:nvPr/>
        </p:nvSpPr>
        <p:spPr>
          <a:xfrm>
            <a:off x="899592" y="1844824"/>
            <a:ext cx="3624360" cy="42862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Tree>
    <p:extLst>
      <p:ext uri="{BB962C8B-B14F-4D97-AF65-F5344CB8AC3E}">
        <p14:creationId xmlns:p14="http://schemas.microsoft.com/office/powerpoint/2010/main" val="33373837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MISE Model: Putting it All Together </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60</a:t>
            </a:fld>
            <a:endParaRPr lang="en-US" altLang="en-US"/>
          </a:p>
        </p:txBody>
      </p:sp>
      <p:grpSp>
        <p:nvGrpSpPr>
          <p:cNvPr id="3" name="Group 29"/>
          <p:cNvGrpSpPr/>
          <p:nvPr/>
        </p:nvGrpSpPr>
        <p:grpSpPr>
          <a:xfrm>
            <a:off x="344830" y="1887215"/>
            <a:ext cx="8902597" cy="461665"/>
            <a:chOff x="395536" y="1857598"/>
            <a:chExt cx="9230296" cy="461665"/>
          </a:xfrm>
        </p:grpSpPr>
        <p:cxnSp>
          <p:nvCxnSpPr>
            <p:cNvPr id="8" name="Straight Arrow Connector 7"/>
            <p:cNvCxnSpPr/>
            <p:nvPr/>
          </p:nvCxnSpPr>
          <p:spPr>
            <a:xfrm>
              <a:off x="395536" y="2103239"/>
              <a:ext cx="8352928"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689728" y="1857598"/>
              <a:ext cx="936104" cy="461665"/>
            </a:xfrm>
            <a:prstGeom prst="rect">
              <a:avLst/>
            </a:prstGeom>
            <a:noFill/>
          </p:spPr>
          <p:txBody>
            <a:bodyPr wrap="square" rtlCol="0">
              <a:spAutoFit/>
            </a:bodyPr>
            <a:lstStyle/>
            <a:p>
              <a:pPr defTabSz="914165"/>
              <a:r>
                <a:rPr lang="en-US" sz="2400" dirty="0">
                  <a:solidFill>
                    <a:srgbClr val="000000"/>
                  </a:solidFill>
                  <a:latin typeface="Tahoma"/>
                </a:rPr>
                <a:t>time</a:t>
              </a:r>
            </a:p>
          </p:txBody>
        </p:sp>
      </p:grpSp>
      <p:sp>
        <p:nvSpPr>
          <p:cNvPr id="14" name="Left Brace 13"/>
          <p:cNvSpPr/>
          <p:nvPr/>
        </p:nvSpPr>
        <p:spPr>
          <a:xfrm rot="5400000">
            <a:off x="2044816" y="-324030"/>
            <a:ext cx="631540" cy="3994200"/>
          </a:xfrm>
          <a:prstGeom prst="leftBrace">
            <a:avLst>
              <a:gd name="adj1" fmla="val 31185"/>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18" name="TextBox 17"/>
          <p:cNvSpPr txBox="1"/>
          <p:nvPr/>
        </p:nvSpPr>
        <p:spPr>
          <a:xfrm>
            <a:off x="469824" y="857232"/>
            <a:ext cx="3816424" cy="553998"/>
          </a:xfrm>
          <a:prstGeom prst="rect">
            <a:avLst/>
          </a:prstGeom>
          <a:noFill/>
        </p:spPr>
        <p:txBody>
          <a:bodyPr wrap="square" lIns="91416" tIns="45709" rIns="91416" bIns="45709" rtlCol="0">
            <a:spAutoFit/>
          </a:bodyPr>
          <a:lstStyle/>
          <a:p>
            <a:pPr algn="ctr" defTabSz="914165"/>
            <a:r>
              <a:rPr lang="en-US" sz="3000" dirty="0">
                <a:solidFill>
                  <a:srgbClr val="000000"/>
                </a:solidFill>
                <a:latin typeface="Tahoma"/>
              </a:rPr>
              <a:t>Interval</a:t>
            </a:r>
          </a:p>
        </p:txBody>
      </p:sp>
      <p:sp>
        <p:nvSpPr>
          <p:cNvPr id="21" name="Right Arrow 20"/>
          <p:cNvSpPr/>
          <p:nvPr/>
        </p:nvSpPr>
        <p:spPr>
          <a:xfrm>
            <a:off x="346494" y="2575357"/>
            <a:ext cx="4011193" cy="57606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3" name="Straight Arrow Connector 22"/>
          <p:cNvCxnSpPr/>
          <p:nvPr/>
        </p:nvCxnSpPr>
        <p:spPr>
          <a:xfrm rot="5400000">
            <a:off x="3177819" y="4177959"/>
            <a:ext cx="207398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4930" name="Object 2"/>
          <p:cNvGraphicFramePr>
            <a:graphicFrameLocks noChangeAspect="1"/>
          </p:cNvGraphicFramePr>
          <p:nvPr/>
        </p:nvGraphicFramePr>
        <p:xfrm>
          <a:off x="3497258" y="3342348"/>
          <a:ext cx="360362" cy="330200"/>
        </p:xfrm>
        <a:graphic>
          <a:graphicData uri="http://schemas.openxmlformats.org/presentationml/2006/ole">
            <mc:AlternateContent xmlns:mc="http://schemas.openxmlformats.org/markup-compatibility/2006">
              <mc:Choice xmlns:v="urn:schemas-microsoft-com:vml" Requires="v">
                <p:oleObj spid="_x0000_s878683" name="Equation" r:id="rId5" imgW="152280" imgH="139680" progId="Equation.3">
                  <p:embed/>
                </p:oleObj>
              </mc:Choice>
              <mc:Fallback>
                <p:oleObj name="Equation" r:id="rId5" imgW="15228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7258" y="3342348"/>
                        <a:ext cx="360362"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Content Placeholder 2"/>
          <p:cNvSpPr txBox="1">
            <a:spLocks/>
          </p:cNvSpPr>
          <p:nvPr/>
        </p:nvSpPr>
        <p:spPr bwMode="auto">
          <a:xfrm>
            <a:off x="3214678" y="5198732"/>
            <a:ext cx="2088232" cy="65916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algn="ctr" defTabSz="914165" eaLnBrk="0" fontAlgn="base" hangingPunct="0">
              <a:spcBef>
                <a:spcPct val="20000"/>
              </a:spcBef>
              <a:spcAft>
                <a:spcPct val="0"/>
              </a:spcAft>
              <a:buClr>
                <a:srgbClr val="CC9900"/>
              </a:buClr>
              <a:buSzPct val="65000"/>
              <a:defRPr/>
            </a:pPr>
            <a:r>
              <a:rPr lang="en-US" sz="2800" kern="0" dirty="0">
                <a:solidFill>
                  <a:srgbClr val="000000"/>
                </a:solidFill>
                <a:latin typeface="Tahoma"/>
              </a:rPr>
              <a:t>Estimate </a:t>
            </a:r>
          </a:p>
          <a:p>
            <a:pPr marL="342813" indent="-342813" algn="ctr" defTabSz="914165" eaLnBrk="0" fontAlgn="base" hangingPunct="0">
              <a:spcBef>
                <a:spcPct val="20000"/>
              </a:spcBef>
              <a:spcAft>
                <a:spcPct val="0"/>
              </a:spcAft>
              <a:buClr>
                <a:srgbClr val="CC9900"/>
              </a:buClr>
              <a:buSzPct val="65000"/>
              <a:defRPr/>
            </a:pPr>
            <a:r>
              <a:rPr lang="en-US" sz="2800" kern="0" dirty="0">
                <a:solidFill>
                  <a:srgbClr val="000000"/>
                </a:solidFill>
                <a:latin typeface="Tahoma"/>
              </a:rPr>
              <a:t>slowdown</a:t>
            </a:r>
          </a:p>
          <a:p>
            <a:pPr marL="342813" indent="-342813" algn="ctr"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a:p>
            <a:pPr marL="342813" indent="-342813" algn="ctr"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p:txBody>
      </p:sp>
      <p:sp>
        <p:nvSpPr>
          <p:cNvPr id="15" name="Left Brace 14"/>
          <p:cNvSpPr/>
          <p:nvPr/>
        </p:nvSpPr>
        <p:spPr>
          <a:xfrm rot="5400000">
            <a:off x="6045344" y="-324030"/>
            <a:ext cx="631540" cy="3994200"/>
          </a:xfrm>
          <a:prstGeom prst="leftBrace">
            <a:avLst>
              <a:gd name="adj1" fmla="val 40095"/>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16" name="TextBox 15"/>
          <p:cNvSpPr txBox="1"/>
          <p:nvPr/>
        </p:nvSpPr>
        <p:spPr>
          <a:xfrm>
            <a:off x="4470352" y="857232"/>
            <a:ext cx="3816424" cy="553998"/>
          </a:xfrm>
          <a:prstGeom prst="rect">
            <a:avLst/>
          </a:prstGeom>
          <a:noFill/>
        </p:spPr>
        <p:txBody>
          <a:bodyPr wrap="square" lIns="91416" tIns="45709" rIns="91416" bIns="45709" rtlCol="0">
            <a:spAutoFit/>
          </a:bodyPr>
          <a:lstStyle/>
          <a:p>
            <a:pPr algn="ctr" defTabSz="914165"/>
            <a:r>
              <a:rPr lang="en-US" sz="3000" dirty="0">
                <a:solidFill>
                  <a:srgbClr val="000000"/>
                </a:solidFill>
                <a:latin typeface="Tahoma"/>
              </a:rPr>
              <a:t>Interval</a:t>
            </a:r>
          </a:p>
        </p:txBody>
      </p:sp>
      <p:sp>
        <p:nvSpPr>
          <p:cNvPr id="17" name="Right Arrow 16"/>
          <p:cNvSpPr/>
          <p:nvPr/>
        </p:nvSpPr>
        <p:spPr>
          <a:xfrm>
            <a:off x="4429124" y="2571744"/>
            <a:ext cx="4011193" cy="57606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8" name="Straight Arrow Connector 27"/>
          <p:cNvCxnSpPr/>
          <p:nvPr/>
        </p:nvCxnSpPr>
        <p:spPr>
          <a:xfrm rot="5400000">
            <a:off x="7266315" y="4179445"/>
            <a:ext cx="207398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Content Placeholder 2"/>
          <p:cNvSpPr txBox="1">
            <a:spLocks/>
          </p:cNvSpPr>
          <p:nvPr/>
        </p:nvSpPr>
        <p:spPr bwMode="auto">
          <a:xfrm>
            <a:off x="7286644" y="5200218"/>
            <a:ext cx="2088232" cy="65916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algn="ctr" defTabSz="914165" eaLnBrk="0" fontAlgn="base" hangingPunct="0">
              <a:spcBef>
                <a:spcPct val="20000"/>
              </a:spcBef>
              <a:spcAft>
                <a:spcPct val="0"/>
              </a:spcAft>
              <a:buClr>
                <a:srgbClr val="CC9900"/>
              </a:buClr>
              <a:buSzPct val="65000"/>
              <a:defRPr/>
            </a:pPr>
            <a:r>
              <a:rPr lang="en-US" sz="2800" kern="0" dirty="0">
                <a:solidFill>
                  <a:srgbClr val="000000"/>
                </a:solidFill>
                <a:latin typeface="Tahoma"/>
              </a:rPr>
              <a:t>Estimate </a:t>
            </a:r>
          </a:p>
          <a:p>
            <a:pPr marL="342813" indent="-342813" algn="ctr" defTabSz="914165" eaLnBrk="0" fontAlgn="base" hangingPunct="0">
              <a:spcBef>
                <a:spcPct val="20000"/>
              </a:spcBef>
              <a:spcAft>
                <a:spcPct val="0"/>
              </a:spcAft>
              <a:buClr>
                <a:srgbClr val="CC9900"/>
              </a:buClr>
              <a:buSzPct val="65000"/>
              <a:defRPr/>
            </a:pPr>
            <a:r>
              <a:rPr lang="en-US" sz="2800" kern="0" dirty="0">
                <a:solidFill>
                  <a:srgbClr val="000000"/>
                </a:solidFill>
                <a:latin typeface="Tahoma"/>
              </a:rPr>
              <a:t>slowdown</a:t>
            </a:r>
          </a:p>
          <a:p>
            <a:pPr marL="342813" indent="-342813" algn="ctr"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a:p>
            <a:pPr marL="342813" indent="-342813" algn="ctr"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p:txBody>
      </p:sp>
      <p:sp>
        <p:nvSpPr>
          <p:cNvPr id="31" name="Content Placeholder 2"/>
          <p:cNvSpPr txBox="1">
            <a:spLocks/>
          </p:cNvSpPr>
          <p:nvPr/>
        </p:nvSpPr>
        <p:spPr bwMode="auto">
          <a:xfrm>
            <a:off x="142844" y="3214686"/>
            <a:ext cx="3914740" cy="1305834"/>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buFont typeface="Wingdings" pitchFamily="2" charset="2"/>
              <a:buChar char="n"/>
              <a:defRPr/>
            </a:pPr>
            <a:r>
              <a:rPr lang="en-US" sz="2800" kern="0" dirty="0">
                <a:solidFill>
                  <a:srgbClr val="000000"/>
                </a:solidFill>
                <a:latin typeface="Tahoma"/>
              </a:rPr>
              <a:t>Measure </a:t>
            </a:r>
            <a:r>
              <a:rPr lang="en-US" sz="2800" kern="0" dirty="0" err="1">
                <a:solidFill>
                  <a:srgbClr val="000000"/>
                </a:solidFill>
                <a:latin typeface="Tahoma"/>
              </a:rPr>
              <a:t>RSR</a:t>
            </a:r>
            <a:r>
              <a:rPr lang="en-US" sz="2800" kern="0" baseline="-25000" dirty="0" err="1">
                <a:solidFill>
                  <a:srgbClr val="000000"/>
                </a:solidFill>
                <a:latin typeface="Tahoma"/>
              </a:rPr>
              <a:t>Shared</a:t>
            </a:r>
            <a:r>
              <a:rPr lang="en-US" sz="2800" kern="0" dirty="0">
                <a:solidFill>
                  <a:srgbClr val="000000"/>
                </a:solidFill>
                <a:latin typeface="Tahoma"/>
              </a:rPr>
              <a:t>, </a:t>
            </a:r>
          </a:p>
          <a:p>
            <a:pPr marL="342813" indent="-342813" defTabSz="914165" eaLnBrk="0" fontAlgn="base" hangingPunct="0">
              <a:spcBef>
                <a:spcPct val="20000"/>
              </a:spcBef>
              <a:spcAft>
                <a:spcPct val="0"/>
              </a:spcAft>
              <a:buClr>
                <a:srgbClr val="CC9900"/>
              </a:buClr>
              <a:buSzPct val="65000"/>
              <a:buFont typeface="Wingdings" pitchFamily="2" charset="2"/>
              <a:buChar char="n"/>
              <a:defRPr/>
            </a:pPr>
            <a:r>
              <a:rPr lang="en-US" sz="2800" kern="0" dirty="0">
                <a:solidFill>
                  <a:srgbClr val="000000"/>
                </a:solidFill>
                <a:latin typeface="Tahoma"/>
              </a:rPr>
              <a:t>Estimate </a:t>
            </a:r>
            <a:r>
              <a:rPr lang="en-US" sz="2800" kern="0" dirty="0" err="1">
                <a:solidFill>
                  <a:srgbClr val="000000"/>
                </a:solidFill>
                <a:latin typeface="Tahoma"/>
              </a:rPr>
              <a:t>RSR</a:t>
            </a:r>
            <a:r>
              <a:rPr lang="en-US" sz="2800" kern="0" baseline="-25000" dirty="0" err="1">
                <a:solidFill>
                  <a:srgbClr val="000000"/>
                </a:solidFill>
                <a:latin typeface="Tahoma"/>
              </a:rPr>
              <a:t>Alone</a:t>
            </a:r>
            <a:endParaRPr lang="en-US" sz="2800" kern="0" baseline="-25000" dirty="0">
              <a:solidFill>
                <a:srgbClr val="000000"/>
              </a:solidFill>
              <a:latin typeface="Tahoma"/>
            </a:endParaRPr>
          </a:p>
          <a:p>
            <a:pPr marL="669753" lvl="1" indent="-325355" defTabSz="914165" eaLnBrk="0" fontAlgn="base" hangingPunct="0">
              <a:spcBef>
                <a:spcPct val="20000"/>
              </a:spcBef>
              <a:spcAft>
                <a:spcPct val="0"/>
              </a:spcAft>
              <a:buClr>
                <a:srgbClr val="3B812F"/>
              </a:buClr>
              <a:buSzPct val="60000"/>
              <a:defRPr/>
            </a:pPr>
            <a:endParaRPr lang="en-US" sz="2200" kern="0" dirty="0">
              <a:solidFill>
                <a:srgbClr val="000000"/>
              </a:solidFill>
              <a:latin typeface="Tahoma"/>
            </a:endParaRPr>
          </a:p>
          <a:p>
            <a:pPr marL="669753" lvl="1" indent="-325355" defTabSz="914165" eaLnBrk="0" fontAlgn="base" hangingPunct="0">
              <a:spcBef>
                <a:spcPct val="20000"/>
              </a:spcBef>
              <a:spcAft>
                <a:spcPct val="0"/>
              </a:spcAft>
              <a:buClr>
                <a:srgbClr val="3B812F"/>
              </a:buClr>
              <a:buSzPct val="60000"/>
              <a:buFont typeface="Wingdings" pitchFamily="2" charset="2"/>
              <a:buChar char="q"/>
              <a:defRPr/>
            </a:pPr>
            <a:endParaRPr lang="en-US" sz="2200" kern="0" dirty="0">
              <a:solidFill>
                <a:srgbClr val="000000"/>
              </a:solidFill>
              <a:latin typeface="Tahoma"/>
            </a:endParaRPr>
          </a:p>
          <a:p>
            <a:pPr marL="342813" indent="-342813"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a:p>
            <a:pPr marL="669753" lvl="1" indent="-325355" defTabSz="914165" eaLnBrk="0" fontAlgn="base" hangingPunct="0">
              <a:spcBef>
                <a:spcPct val="20000"/>
              </a:spcBef>
              <a:spcAft>
                <a:spcPct val="0"/>
              </a:spcAft>
              <a:buClr>
                <a:srgbClr val="3B812F"/>
              </a:buClr>
              <a:buSzPct val="60000"/>
              <a:buFont typeface="Wingdings" pitchFamily="2" charset="2"/>
              <a:buChar char="q"/>
              <a:defRPr/>
            </a:pPr>
            <a:endParaRPr lang="en-US" sz="2200" kern="0" dirty="0">
              <a:solidFill>
                <a:srgbClr val="000000"/>
              </a:solidFill>
              <a:latin typeface="Tahoma"/>
            </a:endParaRPr>
          </a:p>
        </p:txBody>
      </p:sp>
      <p:graphicFrame>
        <p:nvGraphicFramePr>
          <p:cNvPr id="124932" name="Object 4"/>
          <p:cNvGraphicFramePr>
            <a:graphicFrameLocks noChangeAspect="1"/>
          </p:cNvGraphicFramePr>
          <p:nvPr/>
        </p:nvGraphicFramePr>
        <p:xfrm>
          <a:off x="7640662" y="3328328"/>
          <a:ext cx="360363" cy="330200"/>
        </p:xfrm>
        <a:graphic>
          <a:graphicData uri="http://schemas.openxmlformats.org/presentationml/2006/ole">
            <mc:AlternateContent xmlns:mc="http://schemas.openxmlformats.org/markup-compatibility/2006">
              <mc:Choice xmlns:v="urn:schemas-microsoft-com:vml" Requires="v">
                <p:oleObj spid="_x0000_s878684" name="Equation" r:id="rId7" imgW="152280" imgH="139680" progId="Equation.3">
                  <p:embed/>
                </p:oleObj>
              </mc:Choice>
              <mc:Fallback>
                <p:oleObj name="Equation" r:id="rId7" imgW="15228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0662" y="3328328"/>
                        <a:ext cx="360363"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Content Placeholder 2"/>
          <p:cNvSpPr txBox="1">
            <a:spLocks/>
          </p:cNvSpPr>
          <p:nvPr/>
        </p:nvSpPr>
        <p:spPr bwMode="auto">
          <a:xfrm>
            <a:off x="4300598" y="3194736"/>
            <a:ext cx="3914740" cy="1305834"/>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buFont typeface="Wingdings" pitchFamily="2" charset="2"/>
              <a:buChar char="n"/>
              <a:defRPr/>
            </a:pPr>
            <a:r>
              <a:rPr lang="en-US" sz="2800" kern="0" dirty="0">
                <a:solidFill>
                  <a:srgbClr val="000000"/>
                </a:solidFill>
                <a:latin typeface="Tahoma"/>
              </a:rPr>
              <a:t>Measure </a:t>
            </a:r>
            <a:r>
              <a:rPr lang="en-US" sz="2800" kern="0" dirty="0" err="1">
                <a:solidFill>
                  <a:srgbClr val="000000"/>
                </a:solidFill>
                <a:latin typeface="Tahoma"/>
              </a:rPr>
              <a:t>RSR</a:t>
            </a:r>
            <a:r>
              <a:rPr lang="en-US" sz="2800" kern="0" baseline="-25000" dirty="0" err="1">
                <a:solidFill>
                  <a:srgbClr val="000000"/>
                </a:solidFill>
                <a:latin typeface="Tahoma"/>
              </a:rPr>
              <a:t>Shared</a:t>
            </a:r>
            <a:r>
              <a:rPr lang="en-US" sz="2800" kern="0" dirty="0">
                <a:solidFill>
                  <a:srgbClr val="000000"/>
                </a:solidFill>
                <a:latin typeface="Tahoma"/>
              </a:rPr>
              <a:t>, </a:t>
            </a:r>
          </a:p>
          <a:p>
            <a:pPr marL="342813" indent="-342813" defTabSz="914165" eaLnBrk="0" fontAlgn="base" hangingPunct="0">
              <a:spcBef>
                <a:spcPct val="20000"/>
              </a:spcBef>
              <a:spcAft>
                <a:spcPct val="0"/>
              </a:spcAft>
              <a:buClr>
                <a:srgbClr val="CC9900"/>
              </a:buClr>
              <a:buSzPct val="65000"/>
              <a:buFont typeface="Wingdings" pitchFamily="2" charset="2"/>
              <a:buChar char="n"/>
              <a:defRPr/>
            </a:pPr>
            <a:r>
              <a:rPr lang="en-US" sz="2800" kern="0" dirty="0">
                <a:solidFill>
                  <a:srgbClr val="000000"/>
                </a:solidFill>
                <a:latin typeface="Tahoma"/>
              </a:rPr>
              <a:t>Estimate </a:t>
            </a:r>
            <a:r>
              <a:rPr lang="en-US" sz="2800" kern="0" dirty="0" err="1">
                <a:solidFill>
                  <a:srgbClr val="000000"/>
                </a:solidFill>
                <a:latin typeface="Tahoma"/>
              </a:rPr>
              <a:t>RSR</a:t>
            </a:r>
            <a:r>
              <a:rPr lang="en-US" sz="2800" kern="0" baseline="-25000" dirty="0" err="1">
                <a:solidFill>
                  <a:srgbClr val="000000"/>
                </a:solidFill>
                <a:latin typeface="Tahoma"/>
              </a:rPr>
              <a:t>Alone</a:t>
            </a:r>
            <a:endParaRPr lang="en-US" sz="2800" kern="0" baseline="-25000" dirty="0">
              <a:solidFill>
                <a:srgbClr val="000000"/>
              </a:solidFill>
              <a:latin typeface="Tahoma"/>
            </a:endParaRPr>
          </a:p>
          <a:p>
            <a:pPr marL="669753" lvl="1" indent="-325355" defTabSz="914165" eaLnBrk="0" fontAlgn="base" hangingPunct="0">
              <a:spcBef>
                <a:spcPct val="20000"/>
              </a:spcBef>
              <a:spcAft>
                <a:spcPct val="0"/>
              </a:spcAft>
              <a:buClr>
                <a:srgbClr val="3B812F"/>
              </a:buClr>
              <a:buSzPct val="60000"/>
              <a:defRPr/>
            </a:pPr>
            <a:endParaRPr lang="en-US" sz="2200" kern="0" dirty="0">
              <a:solidFill>
                <a:srgbClr val="000000"/>
              </a:solidFill>
              <a:latin typeface="Tahoma"/>
            </a:endParaRPr>
          </a:p>
          <a:p>
            <a:pPr marL="669753" lvl="1" indent="-325355" defTabSz="914165" eaLnBrk="0" fontAlgn="base" hangingPunct="0">
              <a:spcBef>
                <a:spcPct val="20000"/>
              </a:spcBef>
              <a:spcAft>
                <a:spcPct val="0"/>
              </a:spcAft>
              <a:buClr>
                <a:srgbClr val="3B812F"/>
              </a:buClr>
              <a:buSzPct val="60000"/>
              <a:buFont typeface="Wingdings" pitchFamily="2" charset="2"/>
              <a:buChar char="q"/>
              <a:defRPr/>
            </a:pPr>
            <a:endParaRPr lang="en-US" sz="2200" kern="0" dirty="0">
              <a:solidFill>
                <a:srgbClr val="000000"/>
              </a:solidFill>
              <a:latin typeface="Tahoma"/>
            </a:endParaRPr>
          </a:p>
          <a:p>
            <a:pPr marL="342813" indent="-342813"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a:p>
            <a:pPr marL="669753" lvl="1" indent="-325355" defTabSz="914165" eaLnBrk="0" fontAlgn="base" hangingPunct="0">
              <a:spcBef>
                <a:spcPct val="20000"/>
              </a:spcBef>
              <a:spcAft>
                <a:spcPct val="0"/>
              </a:spcAft>
              <a:buClr>
                <a:srgbClr val="3B812F"/>
              </a:buClr>
              <a:buSzPct val="60000"/>
              <a:buFont typeface="Wingdings" pitchFamily="2" charset="2"/>
              <a:buChar char="q"/>
              <a:defRPr/>
            </a:pPr>
            <a:endParaRPr lang="en-US" sz="2200" kern="0" dirty="0">
              <a:solidFill>
                <a:srgbClr val="000000"/>
              </a:solidFill>
              <a:latin typeface="Tahoma"/>
            </a:endParaRPr>
          </a:p>
        </p:txBody>
      </p:sp>
    </p:spTree>
    <p:custDataLst>
      <p:tags r:id="rId2"/>
    </p:custDataLst>
    <p:extLst>
      <p:ext uri="{BB962C8B-B14F-4D97-AF65-F5344CB8AC3E}">
        <p14:creationId xmlns:p14="http://schemas.microsoft.com/office/powerpoint/2010/main" val="3885685572"/>
      </p:ext>
    </p:extLst>
  </p:cSld>
  <p:clrMapOvr>
    <a:masterClrMapping/>
  </p:clrMapOvr>
  <p:transition xmlns:p14="http://schemas.microsoft.com/office/powerpoint/2010/main" advTm="2068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7" presetClass="entr" presetSubtype="8"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ppt_x</p:attrName>
                                        </p:attrNameLst>
                                      </p:cBhvr>
                                      <p:tavLst>
                                        <p:tav tm="0">
                                          <p:val>
                                            <p:strVal val="#ppt_x-#ppt_w/2"/>
                                          </p:val>
                                        </p:tav>
                                        <p:tav tm="100000">
                                          <p:val>
                                            <p:strVal val="#ppt_x"/>
                                          </p:val>
                                        </p:tav>
                                      </p:tavLst>
                                    </p:anim>
                                    <p:anim calcmode="lin" valueType="num">
                                      <p:cBhvr>
                                        <p:cTn id="11" dur="500" fill="hold"/>
                                        <p:tgtEl>
                                          <p:spTgt spid="21"/>
                                        </p:tgtEl>
                                        <p:attrNameLst>
                                          <p:attrName>ppt_y</p:attrName>
                                        </p:attrNameLst>
                                      </p:cBhvr>
                                      <p:tavLst>
                                        <p:tav tm="0">
                                          <p:val>
                                            <p:strVal val="#ppt_y"/>
                                          </p:val>
                                        </p:tav>
                                        <p:tav tm="100000">
                                          <p:val>
                                            <p:strVal val="#ppt_y"/>
                                          </p:val>
                                        </p:tav>
                                      </p:tavLst>
                                    </p:anim>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strVal val="#ppt_h"/>
                                          </p:val>
                                        </p:tav>
                                        <p:tav tm="100000">
                                          <p:val>
                                            <p:strVal val="#ppt_h"/>
                                          </p:val>
                                        </p:tav>
                                      </p:tavLst>
                                    </p:anim>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49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7"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ppt_x</p:attrName>
                                        </p:attrNameLst>
                                      </p:cBhvr>
                                      <p:tavLst>
                                        <p:tav tm="0">
                                          <p:val>
                                            <p:strVal val="#ppt_x-#ppt_w/2"/>
                                          </p:val>
                                        </p:tav>
                                        <p:tav tm="100000">
                                          <p:val>
                                            <p:strVal val="#ppt_x"/>
                                          </p:val>
                                        </p:tav>
                                      </p:tavLst>
                                    </p:anim>
                                    <p:anim calcmode="lin" valueType="num">
                                      <p:cBhvr>
                                        <p:cTn id="38" dur="500" fill="hold"/>
                                        <p:tgtEl>
                                          <p:spTgt spid="17"/>
                                        </p:tgtEl>
                                        <p:attrNameLst>
                                          <p:attrName>ppt_y</p:attrName>
                                        </p:attrNameLst>
                                      </p:cBhvr>
                                      <p:tavLst>
                                        <p:tav tm="0">
                                          <p:val>
                                            <p:strVal val="#ppt_y"/>
                                          </p:val>
                                        </p:tav>
                                        <p:tav tm="100000">
                                          <p:val>
                                            <p:strVal val="#ppt_y"/>
                                          </p:val>
                                        </p:tav>
                                      </p:tavLst>
                                    </p:anim>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49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21" grpId="0" animBg="1"/>
      <p:bldP spid="24" grpId="0"/>
      <p:bldP spid="15" grpId="0" animBg="1"/>
      <p:bldP spid="16" grpId="0"/>
      <p:bldP spid="17" grpId="0" animBg="1"/>
      <p:bldP spid="29" grpId="0"/>
      <p:bldP spid="31" grpId="0"/>
      <p:bldP spid="2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Previous Work on Slowdown Estimation</a:t>
            </a:r>
          </a:p>
        </p:txBody>
      </p:sp>
      <p:sp>
        <p:nvSpPr>
          <p:cNvPr id="3" name="Content Placeholder 2"/>
          <p:cNvSpPr>
            <a:spLocks noGrp="1"/>
          </p:cNvSpPr>
          <p:nvPr>
            <p:ph idx="1"/>
          </p:nvPr>
        </p:nvSpPr>
        <p:spPr>
          <a:xfrm>
            <a:off x="457200" y="908055"/>
            <a:ext cx="8686800" cy="4525963"/>
          </a:xfrm>
        </p:spPr>
        <p:txBody>
          <a:bodyPr/>
          <a:lstStyle/>
          <a:p>
            <a:r>
              <a:rPr lang="en-US" dirty="0" smtClean="0"/>
              <a:t>Previous work on slowdown estimation</a:t>
            </a:r>
          </a:p>
          <a:p>
            <a:pPr lvl="1"/>
            <a:r>
              <a:rPr lang="en-US" sz="2300" b="1" dirty="0"/>
              <a:t>STFM</a:t>
            </a:r>
            <a:r>
              <a:rPr lang="en-US" sz="2300" dirty="0"/>
              <a:t> (Stall Time Fair Memory) Scheduling </a:t>
            </a:r>
            <a:r>
              <a:rPr lang="en-US" sz="1800" dirty="0"/>
              <a:t>[</a:t>
            </a:r>
            <a:r>
              <a:rPr lang="en-US" sz="1800" dirty="0" err="1"/>
              <a:t>Mutlu</a:t>
            </a:r>
            <a:r>
              <a:rPr lang="en-US" sz="1800" dirty="0"/>
              <a:t>+, MICRO ‘07] </a:t>
            </a:r>
          </a:p>
          <a:p>
            <a:pPr lvl="1"/>
            <a:r>
              <a:rPr lang="en-US" sz="2300" b="1" dirty="0"/>
              <a:t>FST</a:t>
            </a:r>
            <a:r>
              <a:rPr lang="en-US" sz="2300" dirty="0"/>
              <a:t> (Fairness via Source Throttling) </a:t>
            </a:r>
            <a:r>
              <a:rPr lang="en-US" sz="1800" dirty="0"/>
              <a:t>[</a:t>
            </a:r>
            <a:r>
              <a:rPr lang="en-US" sz="1800" dirty="0" err="1"/>
              <a:t>Ebrahimi</a:t>
            </a:r>
            <a:r>
              <a:rPr lang="en-US" sz="1800" dirty="0"/>
              <a:t>+, ASPLOS ‘10]</a:t>
            </a:r>
          </a:p>
          <a:p>
            <a:pPr lvl="1">
              <a:buClr>
                <a:srgbClr val="3B812F"/>
              </a:buClr>
            </a:pPr>
            <a:r>
              <a:rPr lang="en-US" sz="2300" b="1" dirty="0">
                <a:solidFill>
                  <a:srgbClr val="000000"/>
                </a:solidFill>
              </a:rPr>
              <a:t>Per-thread Cycle Accounting </a:t>
            </a:r>
            <a:r>
              <a:rPr lang="en-US" sz="1800" dirty="0">
                <a:solidFill>
                  <a:srgbClr val="000000"/>
                </a:solidFill>
              </a:rPr>
              <a:t>[Du Bois+, </a:t>
            </a:r>
            <a:r>
              <a:rPr lang="en-US" sz="1800" dirty="0" err="1">
                <a:solidFill>
                  <a:srgbClr val="000000"/>
                </a:solidFill>
              </a:rPr>
              <a:t>HiPEAC</a:t>
            </a:r>
            <a:r>
              <a:rPr lang="en-US" sz="1800" dirty="0">
                <a:solidFill>
                  <a:srgbClr val="000000"/>
                </a:solidFill>
              </a:rPr>
              <a:t> ‘13]</a:t>
            </a:r>
          </a:p>
          <a:p>
            <a:endParaRPr lang="en-US" dirty="0" smtClean="0"/>
          </a:p>
          <a:p>
            <a:r>
              <a:rPr lang="en-US" dirty="0" smtClean="0"/>
              <a:t>Basic Idea:</a:t>
            </a:r>
            <a:endParaRPr lang="en-US" sz="2300" dirty="0"/>
          </a:p>
          <a:p>
            <a:pPr lvl="1">
              <a:buNone/>
            </a:pPr>
            <a:r>
              <a:rPr lang="en-US" sz="2300" dirty="0"/>
              <a:t> </a:t>
            </a:r>
          </a:p>
          <a:p>
            <a:pPr lvl="1"/>
            <a:endParaRPr lang="en-US" dirty="0" smtClean="0"/>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61</a:t>
            </a:fld>
            <a:endParaRPr lang="en-US" altLang="en-US" dirty="0"/>
          </a:p>
        </p:txBody>
      </p:sp>
      <p:graphicFrame>
        <p:nvGraphicFramePr>
          <p:cNvPr id="5" name="Object 4"/>
          <p:cNvGraphicFramePr>
            <a:graphicFrameLocks noChangeAspect="1"/>
          </p:cNvGraphicFramePr>
          <p:nvPr/>
        </p:nvGraphicFramePr>
        <p:xfrm>
          <a:off x="1785918" y="4000504"/>
          <a:ext cx="4857784" cy="1052713"/>
        </p:xfrm>
        <a:graphic>
          <a:graphicData uri="http://schemas.openxmlformats.org/presentationml/2006/ole">
            <mc:AlternateContent xmlns:mc="http://schemas.openxmlformats.org/markup-compatibility/2006">
              <mc:Choice xmlns:v="urn:schemas-microsoft-com:vml" Requires="v">
                <p:oleObj spid="_x0000_s879666" name="Equation" r:id="rId5" imgW="2108160" imgH="457200" progId="Equation.3">
                  <p:embed/>
                </p:oleObj>
              </mc:Choice>
              <mc:Fallback>
                <p:oleObj name="Equation" r:id="rId5" imgW="210816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918" y="4000504"/>
                        <a:ext cx="4857784" cy="1052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Arrow Connector 15"/>
          <p:cNvCxnSpPr/>
          <p:nvPr/>
        </p:nvCxnSpPr>
        <p:spPr>
          <a:xfrm flipV="1">
            <a:off x="6500826" y="3839422"/>
            <a:ext cx="642942" cy="28575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43769" y="3571880"/>
            <a:ext cx="1143008" cy="481861"/>
          </a:xfrm>
          <a:prstGeom prst="rect">
            <a:avLst/>
          </a:prstGeom>
          <a:noFill/>
        </p:spPr>
        <p:txBody>
          <a:bodyPr wrap="square" lIns="91416" tIns="45709" rIns="91416" bIns="45709" rtlCol="0">
            <a:spAutoFit/>
          </a:bodyPr>
          <a:lstStyle/>
          <a:p>
            <a:pPr defTabSz="914165"/>
            <a:r>
              <a:rPr lang="en-US" sz="2500" dirty="0">
                <a:solidFill>
                  <a:srgbClr val="C00000"/>
                </a:solidFill>
                <a:latin typeface="Tahoma"/>
              </a:rPr>
              <a:t>Hard</a:t>
            </a:r>
          </a:p>
        </p:txBody>
      </p:sp>
      <p:sp>
        <p:nvSpPr>
          <p:cNvPr id="19" name="TextBox 18"/>
          <p:cNvSpPr txBox="1"/>
          <p:nvPr/>
        </p:nvSpPr>
        <p:spPr>
          <a:xfrm>
            <a:off x="7215207" y="5000640"/>
            <a:ext cx="1143008" cy="481861"/>
          </a:xfrm>
          <a:prstGeom prst="rect">
            <a:avLst/>
          </a:prstGeom>
          <a:noFill/>
        </p:spPr>
        <p:txBody>
          <a:bodyPr wrap="square" lIns="91416" tIns="45709" rIns="91416" bIns="45709" rtlCol="0">
            <a:spAutoFit/>
          </a:bodyPr>
          <a:lstStyle/>
          <a:p>
            <a:pPr defTabSz="914165"/>
            <a:r>
              <a:rPr lang="en-US" sz="2500" dirty="0">
                <a:solidFill>
                  <a:srgbClr val="C00000"/>
                </a:solidFill>
                <a:latin typeface="Tahoma"/>
              </a:rPr>
              <a:t>Easy</a:t>
            </a:r>
          </a:p>
        </p:txBody>
      </p:sp>
      <p:cxnSp>
        <p:nvCxnSpPr>
          <p:cNvPr id="22" name="Straight Arrow Connector 21"/>
          <p:cNvCxnSpPr/>
          <p:nvPr/>
        </p:nvCxnSpPr>
        <p:spPr>
          <a:xfrm>
            <a:off x="6572264" y="4929198"/>
            <a:ext cx="642942" cy="35719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786182" y="4036084"/>
            <a:ext cx="2857520" cy="500066"/>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TextBox 25"/>
          <p:cNvSpPr txBox="1"/>
          <p:nvPr/>
        </p:nvSpPr>
        <p:spPr>
          <a:xfrm>
            <a:off x="213726" y="5572145"/>
            <a:ext cx="8786842" cy="507831"/>
          </a:xfrm>
          <a:prstGeom prst="rect">
            <a:avLst/>
          </a:prstGeom>
          <a:noFill/>
        </p:spPr>
        <p:txBody>
          <a:bodyPr wrap="square" lIns="91416" tIns="45709" rIns="91416" bIns="45709" rtlCol="0">
            <a:spAutoFit/>
          </a:bodyPr>
          <a:lstStyle/>
          <a:p>
            <a:pPr defTabSz="914165"/>
            <a:r>
              <a:rPr lang="en-US" sz="2700" dirty="0">
                <a:solidFill>
                  <a:srgbClr val="0070C0"/>
                </a:solidFill>
                <a:latin typeface="Tahoma"/>
              </a:rPr>
              <a:t>Count number of cycles application receives interference</a:t>
            </a:r>
          </a:p>
        </p:txBody>
      </p:sp>
      <p:sp>
        <p:nvSpPr>
          <p:cNvPr id="12" name="Oval 11"/>
          <p:cNvSpPr/>
          <p:nvPr/>
        </p:nvSpPr>
        <p:spPr>
          <a:xfrm>
            <a:off x="1089189" y="1392878"/>
            <a:ext cx="8001024" cy="4642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2"/>
    </p:custDataLst>
    <p:extLst>
      <p:ext uri="{BB962C8B-B14F-4D97-AF65-F5344CB8AC3E}">
        <p14:creationId xmlns:p14="http://schemas.microsoft.com/office/powerpoint/2010/main" val="3812026764"/>
      </p:ext>
    </p:extLst>
  </p:cSld>
  <p:clrMapOvr>
    <a:masterClrMapping/>
  </p:clrMapOvr>
  <p:transition xmlns:p14="http://schemas.microsoft.com/office/powerpoint/2010/main" advTm="5064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19" grpId="1"/>
      <p:bldP spid="25" grpId="0" animBg="1"/>
      <p:bldP spid="26" grpId="0"/>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3600" dirty="0"/>
              <a:t>Two Major Advantages of MISE Over STFM</a:t>
            </a:r>
          </a:p>
        </p:txBody>
      </p:sp>
      <p:sp>
        <p:nvSpPr>
          <p:cNvPr id="3" name="Content Placeholder 2"/>
          <p:cNvSpPr>
            <a:spLocks noGrp="1"/>
          </p:cNvSpPr>
          <p:nvPr>
            <p:ph idx="1"/>
          </p:nvPr>
        </p:nvSpPr>
        <p:spPr/>
        <p:txBody>
          <a:bodyPr>
            <a:normAutofit/>
          </a:bodyPr>
          <a:lstStyle/>
          <a:p>
            <a:pPr>
              <a:defRPr/>
            </a:pPr>
            <a:r>
              <a:rPr lang="en-US" dirty="0" smtClean="0"/>
              <a:t>Advantage 1:</a:t>
            </a:r>
          </a:p>
          <a:p>
            <a:pPr lvl="1">
              <a:defRPr/>
            </a:pPr>
            <a:r>
              <a:rPr lang="en-US" sz="2600" dirty="0"/>
              <a:t>STFM estimates alone performance </a:t>
            </a:r>
            <a:r>
              <a:rPr lang="en-US" sz="2600" dirty="0">
                <a:solidFill>
                  <a:srgbClr val="0070C0"/>
                </a:solidFill>
              </a:rPr>
              <a:t>while an application is receiving interference </a:t>
            </a:r>
            <a:r>
              <a:rPr lang="en-US" sz="2600" dirty="0">
                <a:solidFill>
                  <a:srgbClr val="FF0000"/>
                </a:solidFill>
                <a:sym typeface="Wingdings" pitchFamily="2" charset="2"/>
              </a:rPr>
              <a:t> Hard</a:t>
            </a:r>
            <a:endParaRPr lang="en-US" sz="2600" dirty="0">
              <a:solidFill>
                <a:srgbClr val="FF0000"/>
              </a:solidFill>
            </a:endParaRPr>
          </a:p>
          <a:p>
            <a:pPr lvl="1">
              <a:defRPr/>
            </a:pPr>
            <a:r>
              <a:rPr lang="en-US" sz="2600" dirty="0"/>
              <a:t>MISE estimates alone performance </a:t>
            </a:r>
            <a:r>
              <a:rPr lang="en-US" sz="2600" dirty="0">
                <a:solidFill>
                  <a:srgbClr val="0070C0"/>
                </a:solidFill>
              </a:rPr>
              <a:t>while giving an application the highest priority</a:t>
            </a:r>
            <a:r>
              <a:rPr lang="en-US" sz="2600" dirty="0">
                <a:solidFill>
                  <a:srgbClr val="FF0000"/>
                </a:solidFill>
              </a:rPr>
              <a:t> </a:t>
            </a:r>
            <a:r>
              <a:rPr lang="en-US" sz="2600" dirty="0">
                <a:solidFill>
                  <a:srgbClr val="FF0000"/>
                </a:solidFill>
                <a:sym typeface="Wingdings" pitchFamily="2" charset="2"/>
              </a:rPr>
              <a:t> Easier</a:t>
            </a:r>
            <a:endParaRPr lang="en-US" sz="2600" dirty="0">
              <a:solidFill>
                <a:srgbClr val="FF0000"/>
              </a:solidFill>
            </a:endParaRPr>
          </a:p>
          <a:p>
            <a:pPr lvl="1">
              <a:buFontTx/>
              <a:buNone/>
              <a:defRPr/>
            </a:pPr>
            <a:endParaRPr lang="en-US" dirty="0" smtClean="0"/>
          </a:p>
          <a:p>
            <a:pPr>
              <a:defRPr/>
            </a:pPr>
            <a:r>
              <a:rPr lang="en-US" dirty="0" smtClean="0"/>
              <a:t>Advantage 2:</a:t>
            </a:r>
          </a:p>
          <a:p>
            <a:pPr lvl="1">
              <a:defRPr/>
            </a:pPr>
            <a:r>
              <a:rPr lang="en-US" sz="2600" dirty="0"/>
              <a:t>STFM does not take into account compute phase for non-memory-bound applications </a:t>
            </a:r>
          </a:p>
          <a:p>
            <a:pPr lvl="1">
              <a:defRPr/>
            </a:pPr>
            <a:r>
              <a:rPr lang="en-US" sz="2600" dirty="0">
                <a:solidFill>
                  <a:srgbClr val="0070C0"/>
                </a:solidFill>
              </a:rPr>
              <a:t>MISE accounts for compute phase </a:t>
            </a:r>
            <a:r>
              <a:rPr lang="en-US" sz="2600" dirty="0">
                <a:solidFill>
                  <a:srgbClr val="FF0000"/>
                </a:solidFill>
                <a:sym typeface="Wingdings" pitchFamily="2" charset="2"/>
              </a:rPr>
              <a:t> B</a:t>
            </a:r>
            <a:r>
              <a:rPr lang="en-US" sz="2600" dirty="0">
                <a:solidFill>
                  <a:srgbClr val="FF0000"/>
                </a:solidFill>
              </a:rPr>
              <a:t>etter accuracy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62</a:t>
            </a:fld>
            <a:endParaRPr lang="en-US" altLang="en-US"/>
          </a:p>
        </p:txBody>
      </p:sp>
    </p:spTree>
    <p:custDataLst>
      <p:tags r:id="rId1"/>
    </p:custDataLst>
    <p:extLst>
      <p:ext uri="{BB962C8B-B14F-4D97-AF65-F5344CB8AC3E}">
        <p14:creationId xmlns:p14="http://schemas.microsoft.com/office/powerpoint/2010/main" val="4205111093"/>
      </p:ext>
    </p:extLst>
  </p:cSld>
  <p:clrMapOvr>
    <a:masterClrMapping/>
  </p:clrMapOvr>
  <p:transition xmlns:p14="http://schemas.microsoft.com/office/powerpoint/2010/main" advTm="3531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Methodology</a:t>
            </a:r>
          </a:p>
        </p:txBody>
      </p:sp>
      <p:sp>
        <p:nvSpPr>
          <p:cNvPr id="21507" name="Content Placeholder 2"/>
          <p:cNvSpPr>
            <a:spLocks noGrp="1"/>
          </p:cNvSpPr>
          <p:nvPr>
            <p:ph idx="1"/>
          </p:nvPr>
        </p:nvSpPr>
        <p:spPr/>
        <p:txBody>
          <a:bodyPr/>
          <a:lstStyle/>
          <a:p>
            <a:r>
              <a:rPr lang="en-US" dirty="0" smtClean="0"/>
              <a:t>Configuration of our simulated system</a:t>
            </a:r>
          </a:p>
          <a:p>
            <a:pPr lvl="1"/>
            <a:r>
              <a:rPr lang="en-US" sz="2600" dirty="0"/>
              <a:t>4 cores</a:t>
            </a:r>
          </a:p>
          <a:p>
            <a:pPr lvl="1"/>
            <a:r>
              <a:rPr lang="en-US" sz="2600" dirty="0"/>
              <a:t>1 channel, 8 banks/channel</a:t>
            </a:r>
          </a:p>
          <a:p>
            <a:pPr lvl="1"/>
            <a:r>
              <a:rPr lang="en-US" sz="2600" dirty="0"/>
              <a:t>DDR3 1066 DRAM </a:t>
            </a:r>
          </a:p>
          <a:p>
            <a:pPr lvl="1"/>
            <a:r>
              <a:rPr lang="en-US" sz="2600" dirty="0"/>
              <a:t>512 KB private cache/core</a:t>
            </a:r>
          </a:p>
          <a:p>
            <a:pPr>
              <a:buNone/>
            </a:pPr>
            <a:endParaRPr lang="en-US" dirty="0" smtClean="0"/>
          </a:p>
          <a:p>
            <a:r>
              <a:rPr lang="en-US" dirty="0" smtClean="0"/>
              <a:t>Workloads</a:t>
            </a:r>
          </a:p>
          <a:p>
            <a:pPr lvl="1"/>
            <a:r>
              <a:rPr lang="en-US" sz="2600" dirty="0"/>
              <a:t>SPEC CPU2006 </a:t>
            </a:r>
          </a:p>
          <a:p>
            <a:pPr lvl="1"/>
            <a:r>
              <a:rPr lang="en-US" sz="2600" dirty="0"/>
              <a:t>300 multi programmed workloads</a:t>
            </a:r>
          </a:p>
          <a:p>
            <a:pPr>
              <a:buFontTx/>
              <a:buNone/>
            </a:pP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63</a:t>
            </a:fld>
            <a:endParaRPr lang="en-US" altLang="en-US"/>
          </a:p>
        </p:txBody>
      </p:sp>
    </p:spTree>
    <p:extLst>
      <p:ext uri="{BB962C8B-B14F-4D97-AF65-F5344CB8AC3E}">
        <p14:creationId xmlns:p14="http://schemas.microsoft.com/office/powerpoint/2010/main" val="622818320"/>
      </p:ext>
    </p:extLst>
  </p:cSld>
  <p:clrMapOvr>
    <a:masterClrMapping/>
  </p:clrMapOvr>
  <p:transition xmlns:p14="http://schemas.microsoft.com/office/powerpoint/2010/main" advTm="15641"/>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Comparison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64</a:t>
            </a:fld>
            <a:endParaRPr lang="en-US" altLang="en-US"/>
          </a:p>
        </p:txBody>
      </p:sp>
      <p:graphicFrame>
        <p:nvGraphicFramePr>
          <p:cNvPr id="11" name="Chart 10"/>
          <p:cNvGraphicFramePr/>
          <p:nvPr/>
        </p:nvGraphicFramePr>
        <p:xfrm>
          <a:off x="642910" y="1857364"/>
          <a:ext cx="8072494" cy="428628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7"/>
          <p:cNvSpPr txBox="1">
            <a:spLocks noChangeArrowheads="1"/>
          </p:cNvSpPr>
          <p:nvPr/>
        </p:nvSpPr>
        <p:spPr bwMode="auto">
          <a:xfrm>
            <a:off x="2587641" y="1142989"/>
            <a:ext cx="3984625" cy="708025"/>
          </a:xfrm>
          <a:prstGeom prst="rect">
            <a:avLst/>
          </a:prstGeom>
          <a:noFill/>
          <a:ln w="9525">
            <a:noFill/>
            <a:miter lim="800000"/>
            <a:headEnd/>
            <a:tailEnd/>
          </a:ln>
        </p:spPr>
        <p:txBody>
          <a:bodyPr lIns="91416" tIns="45709" rIns="91416" bIns="45709">
            <a:spAutoFit/>
          </a:bodyPr>
          <a:lstStyle/>
          <a:p>
            <a:pPr algn="ctr" defTabSz="914165"/>
            <a:r>
              <a:rPr lang="en-US" sz="2000" dirty="0">
                <a:solidFill>
                  <a:srgbClr val="000000"/>
                </a:solidFill>
                <a:latin typeface="Tahoma"/>
              </a:rPr>
              <a:t>SPEC CPU 2006 application</a:t>
            </a:r>
          </a:p>
          <a:p>
            <a:pPr algn="ctr" defTabSz="914165"/>
            <a:r>
              <a:rPr lang="en-US" sz="2000" dirty="0">
                <a:solidFill>
                  <a:srgbClr val="000000"/>
                </a:solidFill>
                <a:latin typeface="Tahoma"/>
              </a:rPr>
              <a:t>leslie3d</a:t>
            </a:r>
          </a:p>
        </p:txBody>
      </p:sp>
      <p:sp>
        <p:nvSpPr>
          <p:cNvPr id="6" name="Rectangle 5"/>
          <p:cNvSpPr/>
          <p:nvPr/>
        </p:nvSpPr>
        <p:spPr>
          <a:xfrm>
            <a:off x="7358083" y="3786190"/>
            <a:ext cx="1500198"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 name="Rectangle 6"/>
          <p:cNvSpPr/>
          <p:nvPr/>
        </p:nvSpPr>
        <p:spPr>
          <a:xfrm>
            <a:off x="7358083" y="4286256"/>
            <a:ext cx="1500198"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4134894139"/>
      </p:ext>
    </p:extLst>
  </p:cSld>
  <p:clrMapOvr>
    <a:masterClrMapping/>
  </p:clrMapOvr>
  <p:transition xmlns:p14="http://schemas.microsoft.com/office/powerpoint/2010/main" advTm="3216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7" dur="1000"/>
                                        <p:tgtEl>
                                          <p:spTgt spid="11">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fade">
                                      <p:cBhvr>
                                        <p:cTn id="12" dur="1000"/>
                                        <p:tgtEl>
                                          <p:spTgt spid="11">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fade">
                                      <p:cBhvr>
                                        <p:cTn id="19" dur="1000"/>
                                        <p:tgtEl>
                                          <p:spTgt spid="11">
                                            <p:graphicEl>
                                              <a:chart seriesIdx="1" categoryIdx="-4" bldStep="series"/>
                                            </p:graphicEl>
                                          </p:spTgt>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7"/>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fade">
                                      <p:cBhvr>
                                        <p:cTn id="28" dur="1000"/>
                                        <p:tgtEl>
                                          <p:spTgt spid="11">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series"/>
        </p:bldSub>
      </p:bldGraphic>
      <p:bldP spid="6" grpId="0" animBg="1"/>
      <p:bldP spid="7" grpId="0" animBg="1"/>
      <p:bldP spid="7"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STFM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65</a:t>
            </a:fld>
            <a:endParaRPr lang="en-US" altLang="en-US"/>
          </a:p>
        </p:txBody>
      </p:sp>
      <p:sp>
        <p:nvSpPr>
          <p:cNvPr id="9" name="TextBox 8"/>
          <p:cNvSpPr txBox="1"/>
          <p:nvPr/>
        </p:nvSpPr>
        <p:spPr>
          <a:xfrm>
            <a:off x="1000100" y="3086977"/>
            <a:ext cx="1571636" cy="373659"/>
          </a:xfrm>
          <a:prstGeom prst="rect">
            <a:avLst/>
          </a:prstGeom>
          <a:noFill/>
        </p:spPr>
        <p:txBody>
          <a:bodyPr wrap="square" lIns="91416" tIns="45709" rIns="91416" bIns="45709" rtlCol="0">
            <a:spAutoFit/>
          </a:bodyPr>
          <a:lstStyle/>
          <a:p>
            <a:pPr algn="ctr" defTabSz="914165"/>
            <a:r>
              <a:rPr lang="en-US" dirty="0" err="1" smtClean="0">
                <a:solidFill>
                  <a:srgbClr val="000000"/>
                </a:solidFill>
                <a:latin typeface="Tahoma"/>
              </a:rPr>
              <a:t>cactusADM</a:t>
            </a:r>
            <a:endParaRPr lang="en-US" dirty="0">
              <a:solidFill>
                <a:srgbClr val="000000"/>
              </a:solidFill>
              <a:latin typeface="Tahoma"/>
            </a:endParaRPr>
          </a:p>
        </p:txBody>
      </p:sp>
      <p:graphicFrame>
        <p:nvGraphicFramePr>
          <p:cNvPr id="11" name="Chart 10"/>
          <p:cNvGraphicFramePr/>
          <p:nvPr/>
        </p:nvGraphicFramePr>
        <p:xfrm>
          <a:off x="-142908" y="928670"/>
          <a:ext cx="3357586" cy="22860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nvGraphicFramePr>
        <p:xfrm>
          <a:off x="2786050" y="927572"/>
          <a:ext cx="3357586" cy="2286016"/>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913892" y="3086977"/>
            <a:ext cx="1571636" cy="373659"/>
          </a:xfrm>
          <a:prstGeom prst="rect">
            <a:avLst/>
          </a:prstGeom>
          <a:noFill/>
        </p:spPr>
        <p:txBody>
          <a:bodyPr wrap="square" lIns="91416" tIns="45709" rIns="91416" bIns="45709" rtlCol="0">
            <a:spAutoFit/>
          </a:bodyPr>
          <a:lstStyle/>
          <a:p>
            <a:pPr algn="ctr" defTabSz="914165"/>
            <a:r>
              <a:rPr lang="en-US" dirty="0" err="1" smtClean="0">
                <a:solidFill>
                  <a:srgbClr val="000000"/>
                </a:solidFill>
                <a:latin typeface="Tahoma"/>
              </a:rPr>
              <a:t>GemsFDTD</a:t>
            </a:r>
            <a:endParaRPr lang="en-US" dirty="0" smtClean="0">
              <a:solidFill>
                <a:srgbClr val="000000"/>
              </a:solidFill>
              <a:latin typeface="Tahoma"/>
            </a:endParaRPr>
          </a:p>
        </p:txBody>
      </p:sp>
      <p:graphicFrame>
        <p:nvGraphicFramePr>
          <p:cNvPr id="16" name="Chart 15"/>
          <p:cNvGraphicFramePr/>
          <p:nvPr/>
        </p:nvGraphicFramePr>
        <p:xfrm>
          <a:off x="5615402" y="910463"/>
          <a:ext cx="3528598" cy="2300294"/>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p:cNvSpPr txBox="1"/>
          <p:nvPr/>
        </p:nvSpPr>
        <p:spPr>
          <a:xfrm>
            <a:off x="6878333" y="3101872"/>
            <a:ext cx="1479882" cy="373659"/>
          </a:xfrm>
          <a:prstGeom prst="rect">
            <a:avLst/>
          </a:prstGeom>
          <a:noFill/>
        </p:spPr>
        <p:txBody>
          <a:bodyPr wrap="square" lIns="91416" tIns="45709" rIns="91416" bIns="45709" rtlCol="0">
            <a:spAutoFit/>
          </a:bodyPr>
          <a:lstStyle/>
          <a:p>
            <a:pPr algn="ctr" defTabSz="914165"/>
            <a:r>
              <a:rPr lang="en-US" dirty="0" err="1" smtClean="0">
                <a:solidFill>
                  <a:srgbClr val="000000"/>
                </a:solidFill>
                <a:latin typeface="Tahoma"/>
              </a:rPr>
              <a:t>soplex</a:t>
            </a:r>
            <a:endParaRPr lang="en-US" dirty="0" smtClean="0">
              <a:solidFill>
                <a:srgbClr val="000000"/>
              </a:solidFill>
              <a:latin typeface="Tahoma"/>
            </a:endParaRPr>
          </a:p>
        </p:txBody>
      </p:sp>
      <p:graphicFrame>
        <p:nvGraphicFramePr>
          <p:cNvPr id="19" name="Chart 18"/>
          <p:cNvGraphicFramePr/>
          <p:nvPr/>
        </p:nvGraphicFramePr>
        <p:xfrm>
          <a:off x="-142908" y="3631172"/>
          <a:ext cx="3357586" cy="2286016"/>
        </p:xfrm>
        <a:graphic>
          <a:graphicData uri="http://schemas.openxmlformats.org/drawingml/2006/chart">
            <c:chart xmlns:c="http://schemas.openxmlformats.org/drawingml/2006/chart" xmlns:r="http://schemas.openxmlformats.org/officeDocument/2006/relationships" r:id="rId7"/>
          </a:graphicData>
        </a:graphic>
      </p:graphicFrame>
      <p:sp>
        <p:nvSpPr>
          <p:cNvPr id="20" name="TextBox 19"/>
          <p:cNvSpPr txBox="1"/>
          <p:nvPr/>
        </p:nvSpPr>
        <p:spPr>
          <a:xfrm>
            <a:off x="997752" y="5774313"/>
            <a:ext cx="1571636" cy="373659"/>
          </a:xfrm>
          <a:prstGeom prst="rect">
            <a:avLst/>
          </a:prstGeom>
          <a:noFill/>
        </p:spPr>
        <p:txBody>
          <a:bodyPr wrap="square" lIns="91416" tIns="45709" rIns="91416" bIns="45709" rtlCol="0">
            <a:spAutoFit/>
          </a:bodyPr>
          <a:lstStyle/>
          <a:p>
            <a:pPr algn="ctr" defTabSz="914165"/>
            <a:r>
              <a:rPr lang="en-US" dirty="0" err="1" smtClean="0">
                <a:solidFill>
                  <a:srgbClr val="000000"/>
                </a:solidFill>
                <a:latin typeface="Tahoma"/>
              </a:rPr>
              <a:t>wrf</a:t>
            </a:r>
            <a:endParaRPr lang="en-US" dirty="0">
              <a:solidFill>
                <a:srgbClr val="000000"/>
              </a:solidFill>
              <a:latin typeface="Tahoma"/>
            </a:endParaRPr>
          </a:p>
        </p:txBody>
      </p:sp>
      <p:graphicFrame>
        <p:nvGraphicFramePr>
          <p:cNvPr id="22" name="Chart 21"/>
          <p:cNvGraphicFramePr/>
          <p:nvPr/>
        </p:nvGraphicFramePr>
        <p:xfrm>
          <a:off x="2786050" y="3643314"/>
          <a:ext cx="3357586" cy="2286016"/>
        </p:xfrm>
        <a:graphic>
          <a:graphicData uri="http://schemas.openxmlformats.org/drawingml/2006/chart">
            <c:chart xmlns:c="http://schemas.openxmlformats.org/drawingml/2006/chart" xmlns:r="http://schemas.openxmlformats.org/officeDocument/2006/relationships" r:id="rId8"/>
          </a:graphicData>
        </a:graphic>
      </p:graphicFrame>
      <p:sp>
        <p:nvSpPr>
          <p:cNvPr id="23" name="TextBox 22"/>
          <p:cNvSpPr txBox="1"/>
          <p:nvPr/>
        </p:nvSpPr>
        <p:spPr>
          <a:xfrm>
            <a:off x="3929058" y="5774313"/>
            <a:ext cx="1571636" cy="373659"/>
          </a:xfrm>
          <a:prstGeom prst="rect">
            <a:avLst/>
          </a:prstGeom>
          <a:noFill/>
        </p:spPr>
        <p:txBody>
          <a:bodyPr wrap="square" lIns="91416" tIns="45709" rIns="91416" bIns="45709" rtlCol="0">
            <a:spAutoFit/>
          </a:bodyPr>
          <a:lstStyle/>
          <a:p>
            <a:pPr algn="ctr" defTabSz="914165"/>
            <a:r>
              <a:rPr lang="en-US" dirty="0" err="1" smtClean="0">
                <a:solidFill>
                  <a:srgbClr val="000000"/>
                </a:solidFill>
                <a:latin typeface="Tahoma"/>
              </a:rPr>
              <a:t>calculix</a:t>
            </a:r>
            <a:endParaRPr lang="en-US" dirty="0">
              <a:solidFill>
                <a:srgbClr val="000000"/>
              </a:solidFill>
              <a:latin typeface="Tahoma"/>
            </a:endParaRPr>
          </a:p>
        </p:txBody>
      </p:sp>
      <p:graphicFrame>
        <p:nvGraphicFramePr>
          <p:cNvPr id="25" name="Chart 24"/>
          <p:cNvGraphicFramePr/>
          <p:nvPr/>
        </p:nvGraphicFramePr>
        <p:xfrm>
          <a:off x="5589505" y="3643314"/>
          <a:ext cx="3557832" cy="2300084"/>
        </p:xfrm>
        <a:graphic>
          <a:graphicData uri="http://schemas.openxmlformats.org/drawingml/2006/chart">
            <c:chart xmlns:c="http://schemas.openxmlformats.org/drawingml/2006/chart" xmlns:r="http://schemas.openxmlformats.org/officeDocument/2006/relationships" r:id="rId9"/>
          </a:graphicData>
        </a:graphic>
      </p:graphicFrame>
      <p:sp>
        <p:nvSpPr>
          <p:cNvPr id="26" name="TextBox 25"/>
          <p:cNvSpPr txBox="1"/>
          <p:nvPr/>
        </p:nvSpPr>
        <p:spPr>
          <a:xfrm>
            <a:off x="6861321" y="5774313"/>
            <a:ext cx="1571636" cy="373659"/>
          </a:xfrm>
          <a:prstGeom prst="rect">
            <a:avLst/>
          </a:prstGeom>
          <a:noFill/>
        </p:spPr>
        <p:txBody>
          <a:bodyPr wrap="square" lIns="91416" tIns="45709" rIns="91416" bIns="45709" rtlCol="0">
            <a:spAutoFit/>
          </a:bodyPr>
          <a:lstStyle/>
          <a:p>
            <a:pPr algn="ctr" defTabSz="914165"/>
            <a:r>
              <a:rPr lang="en-US" dirty="0" err="1" smtClean="0">
                <a:solidFill>
                  <a:srgbClr val="000000"/>
                </a:solidFill>
                <a:latin typeface="Tahoma"/>
              </a:rPr>
              <a:t>povray</a:t>
            </a:r>
            <a:endParaRPr lang="en-US" dirty="0">
              <a:solidFill>
                <a:srgbClr val="000000"/>
              </a:solidFill>
              <a:latin typeface="Tahoma"/>
            </a:endParaRPr>
          </a:p>
        </p:txBody>
      </p:sp>
      <p:sp>
        <p:nvSpPr>
          <p:cNvPr id="29" name="Rectangle 28"/>
          <p:cNvSpPr/>
          <p:nvPr/>
        </p:nvSpPr>
        <p:spPr>
          <a:xfrm>
            <a:off x="0" y="1071547"/>
            <a:ext cx="9144000" cy="5143536"/>
          </a:xfrm>
          <a:prstGeom prst="rect">
            <a:avLst/>
          </a:prstGeom>
          <a:solidFill>
            <a:schemeClr val="accent3">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0" name="TextBox 29"/>
          <p:cNvSpPr txBox="1">
            <a:spLocks noChangeArrowheads="1"/>
          </p:cNvSpPr>
          <p:nvPr/>
        </p:nvSpPr>
        <p:spPr bwMode="auto">
          <a:xfrm>
            <a:off x="594519" y="2551838"/>
            <a:ext cx="7954962" cy="1754326"/>
          </a:xfrm>
          <a:prstGeom prst="rect">
            <a:avLst/>
          </a:prstGeom>
          <a:solidFill>
            <a:schemeClr val="accent3"/>
          </a:solidFill>
          <a:ln w="9525">
            <a:noFill/>
            <a:miter lim="800000"/>
            <a:headEnd/>
            <a:tailEnd/>
          </a:ln>
        </p:spPr>
        <p:txBody>
          <a:bodyPr lIns="91416" tIns="45709" rIns="91416" bIns="45709">
            <a:spAutoFit/>
          </a:bodyPr>
          <a:lstStyle/>
          <a:p>
            <a:pPr algn="ctr" defTabSz="914165"/>
            <a:r>
              <a:rPr lang="en-US" sz="3600" dirty="0">
                <a:solidFill>
                  <a:srgbClr val="FF0000"/>
                </a:solidFill>
                <a:latin typeface="Tahoma"/>
              </a:rPr>
              <a:t>Average error of MISE: 8.2%</a:t>
            </a:r>
          </a:p>
          <a:p>
            <a:pPr algn="ctr" defTabSz="914165"/>
            <a:r>
              <a:rPr lang="en-US" sz="3600" dirty="0">
                <a:solidFill>
                  <a:srgbClr val="FF0000"/>
                </a:solidFill>
                <a:latin typeface="Tahoma"/>
              </a:rPr>
              <a:t>Average error of STFM: 29.4%</a:t>
            </a:r>
          </a:p>
          <a:p>
            <a:pPr algn="ctr" defTabSz="914165"/>
            <a:r>
              <a:rPr lang="en-US" sz="3600" dirty="0">
                <a:solidFill>
                  <a:srgbClr val="FF0000"/>
                </a:solidFill>
                <a:latin typeface="Tahoma"/>
              </a:rPr>
              <a:t>(across 300 workloads)</a:t>
            </a:r>
          </a:p>
        </p:txBody>
      </p:sp>
      <p:sp>
        <p:nvSpPr>
          <p:cNvPr id="21" name="Rounded Rectangle 20"/>
          <p:cNvSpPr/>
          <p:nvPr/>
        </p:nvSpPr>
        <p:spPr>
          <a:xfrm>
            <a:off x="35826" y="964250"/>
            <a:ext cx="8983505" cy="25717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4" name="Rounded Rectangle 23"/>
          <p:cNvSpPr/>
          <p:nvPr/>
        </p:nvSpPr>
        <p:spPr>
          <a:xfrm>
            <a:off x="35826" y="3643314"/>
            <a:ext cx="8983505" cy="25717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3367246952"/>
      </p:ext>
    </p:extLst>
  </p:cSld>
  <p:clrMapOvr>
    <a:masterClrMapping/>
  </p:clrMapOvr>
  <p:transition xmlns:p14="http://schemas.microsoft.com/office/powerpoint/2010/main" advTm="2105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fade">
                                      <p:cBhvr>
                                        <p:cTn id="19" dur="500"/>
                                        <p:tgtEl>
                                          <p:spTgt spid="11">
                                            <p:graphicEl>
                                              <a:chart seriesIdx="0" categoryIdx="-4" bldStep="series"/>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fade">
                                      <p:cBhvr>
                                        <p:cTn id="22" dur="500"/>
                                        <p:tgtEl>
                                          <p:spTgt spid="13">
                                            <p:graphicEl>
                                              <a:chart seriesIdx="0" categoryIdx="-4" bldStep="series"/>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graphicEl>
                                              <a:chart seriesIdx="0" categoryIdx="-4" bldStep="series"/>
                                            </p:graphicEl>
                                          </p:spTgt>
                                        </p:tgtEl>
                                        <p:attrNameLst>
                                          <p:attrName>style.visibility</p:attrName>
                                        </p:attrNameLst>
                                      </p:cBhvr>
                                      <p:to>
                                        <p:strVal val="visible"/>
                                      </p:to>
                                    </p:set>
                                    <p:animEffect transition="in" filter="fade">
                                      <p:cBhvr>
                                        <p:cTn id="25" dur="500"/>
                                        <p:tgtEl>
                                          <p:spTgt spid="16">
                                            <p:graphicEl>
                                              <a:chart seriesIdx="0" categoryIdx="-4" bldStep="series"/>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graphicEl>
                                              <a:chart seriesIdx="0" categoryIdx="-4" bldStep="series"/>
                                            </p:graphicEl>
                                          </p:spTgt>
                                        </p:tgtEl>
                                        <p:attrNameLst>
                                          <p:attrName>style.visibility</p:attrName>
                                        </p:attrNameLst>
                                      </p:cBhvr>
                                      <p:to>
                                        <p:strVal val="visible"/>
                                      </p:to>
                                    </p:set>
                                    <p:animEffect transition="in" filter="fade">
                                      <p:cBhvr>
                                        <p:cTn id="28" dur="500"/>
                                        <p:tgtEl>
                                          <p:spTgt spid="19">
                                            <p:graphicEl>
                                              <a:chart seriesIdx="0" categoryIdx="-4" bldStep="series"/>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graphicEl>
                                              <a:chart seriesIdx="0" categoryIdx="-4" bldStep="series"/>
                                            </p:graphicEl>
                                          </p:spTgt>
                                        </p:tgtEl>
                                        <p:attrNameLst>
                                          <p:attrName>style.visibility</p:attrName>
                                        </p:attrNameLst>
                                      </p:cBhvr>
                                      <p:to>
                                        <p:strVal val="visible"/>
                                      </p:to>
                                    </p:set>
                                    <p:animEffect transition="in" filter="fade">
                                      <p:cBhvr>
                                        <p:cTn id="31" dur="500"/>
                                        <p:tgtEl>
                                          <p:spTgt spid="22">
                                            <p:graphicEl>
                                              <a:chart seriesIdx="0" categoryIdx="-4" bldStep="series"/>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graphicEl>
                                              <a:chart seriesIdx="0" categoryIdx="-4" bldStep="series"/>
                                            </p:graphicEl>
                                          </p:spTgt>
                                        </p:tgtEl>
                                        <p:attrNameLst>
                                          <p:attrName>style.visibility</p:attrName>
                                        </p:attrNameLst>
                                      </p:cBhvr>
                                      <p:to>
                                        <p:strVal val="visible"/>
                                      </p:to>
                                    </p:set>
                                    <p:animEffect transition="in" filter="fade">
                                      <p:cBhvr>
                                        <p:cTn id="34" dur="500"/>
                                        <p:tgtEl>
                                          <p:spTgt spid="25">
                                            <p:graphicEl>
                                              <a:chart seriesIdx="0" categoryIdx="-4" bldStep="series"/>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fade">
                                      <p:cBhvr>
                                        <p:cTn id="39" dur="500"/>
                                        <p:tgtEl>
                                          <p:spTgt spid="11">
                                            <p:graphicEl>
                                              <a:chart seriesIdx="1" categoryIdx="-4" bldStep="series"/>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fade">
                                      <p:cBhvr>
                                        <p:cTn id="42" dur="500"/>
                                        <p:tgtEl>
                                          <p:spTgt spid="13">
                                            <p:graphicEl>
                                              <a:chart seriesIdx="1" categoryIdx="-4" bldStep="series"/>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graphicEl>
                                              <a:chart seriesIdx="1" categoryIdx="-4" bldStep="series"/>
                                            </p:graphicEl>
                                          </p:spTgt>
                                        </p:tgtEl>
                                        <p:attrNameLst>
                                          <p:attrName>style.visibility</p:attrName>
                                        </p:attrNameLst>
                                      </p:cBhvr>
                                      <p:to>
                                        <p:strVal val="visible"/>
                                      </p:to>
                                    </p:set>
                                    <p:animEffect transition="in" filter="fade">
                                      <p:cBhvr>
                                        <p:cTn id="45" dur="500"/>
                                        <p:tgtEl>
                                          <p:spTgt spid="16">
                                            <p:graphicEl>
                                              <a:chart seriesIdx="1" categoryIdx="-4" bldStep="series"/>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graphicEl>
                                              <a:chart seriesIdx="1" categoryIdx="-4" bldStep="series"/>
                                            </p:graphicEl>
                                          </p:spTgt>
                                        </p:tgtEl>
                                        <p:attrNameLst>
                                          <p:attrName>style.visibility</p:attrName>
                                        </p:attrNameLst>
                                      </p:cBhvr>
                                      <p:to>
                                        <p:strVal val="visible"/>
                                      </p:to>
                                    </p:set>
                                    <p:animEffect transition="in" filter="fade">
                                      <p:cBhvr>
                                        <p:cTn id="48" dur="500"/>
                                        <p:tgtEl>
                                          <p:spTgt spid="19">
                                            <p:graphicEl>
                                              <a:chart seriesIdx="1" categoryIdx="-4" bldStep="series"/>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graphicEl>
                                              <a:chart seriesIdx="1" categoryIdx="-4" bldStep="series"/>
                                            </p:graphicEl>
                                          </p:spTgt>
                                        </p:tgtEl>
                                        <p:attrNameLst>
                                          <p:attrName>style.visibility</p:attrName>
                                        </p:attrNameLst>
                                      </p:cBhvr>
                                      <p:to>
                                        <p:strVal val="visible"/>
                                      </p:to>
                                    </p:set>
                                    <p:animEffect transition="in" filter="fade">
                                      <p:cBhvr>
                                        <p:cTn id="51" dur="500"/>
                                        <p:tgtEl>
                                          <p:spTgt spid="22">
                                            <p:graphicEl>
                                              <a:chart seriesIdx="1" categoryIdx="-4" bldStep="series"/>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5">
                                            <p:graphicEl>
                                              <a:chart seriesIdx="1" categoryIdx="-4" bldStep="series"/>
                                            </p:graphicEl>
                                          </p:spTgt>
                                        </p:tgtEl>
                                        <p:attrNameLst>
                                          <p:attrName>style.visibility</p:attrName>
                                        </p:attrNameLst>
                                      </p:cBhvr>
                                      <p:to>
                                        <p:strVal val="visible"/>
                                      </p:to>
                                    </p:set>
                                    <p:animEffect transition="in" filter="fade">
                                      <p:cBhvr>
                                        <p:cTn id="54" dur="500"/>
                                        <p:tgtEl>
                                          <p:spTgt spid="25">
                                            <p:graphicEl>
                                              <a:chart seriesIdx="1" categoryIdx="-4" bldStep="series"/>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fade">
                                      <p:cBhvr>
                                        <p:cTn id="59" dur="500"/>
                                        <p:tgtEl>
                                          <p:spTgt spid="11">
                                            <p:graphicEl>
                                              <a:chart seriesIdx="2" categoryIdx="-4" bldStep="series"/>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
                                            <p:graphicEl>
                                              <a:chart seriesIdx="2" categoryIdx="-4" bldStep="series"/>
                                            </p:graphicEl>
                                          </p:spTgt>
                                        </p:tgtEl>
                                        <p:attrNameLst>
                                          <p:attrName>style.visibility</p:attrName>
                                        </p:attrNameLst>
                                      </p:cBhvr>
                                      <p:to>
                                        <p:strVal val="visible"/>
                                      </p:to>
                                    </p:set>
                                    <p:animEffect transition="in" filter="fade">
                                      <p:cBhvr>
                                        <p:cTn id="62" dur="500"/>
                                        <p:tgtEl>
                                          <p:spTgt spid="13">
                                            <p:graphicEl>
                                              <a:chart seriesIdx="2" categoryIdx="-4" bldStep="series"/>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graphicEl>
                                              <a:chart seriesIdx="2" categoryIdx="-4" bldStep="series"/>
                                            </p:graphicEl>
                                          </p:spTgt>
                                        </p:tgtEl>
                                        <p:attrNameLst>
                                          <p:attrName>style.visibility</p:attrName>
                                        </p:attrNameLst>
                                      </p:cBhvr>
                                      <p:to>
                                        <p:strVal val="visible"/>
                                      </p:to>
                                    </p:set>
                                    <p:animEffect transition="in" filter="fade">
                                      <p:cBhvr>
                                        <p:cTn id="65" dur="500"/>
                                        <p:tgtEl>
                                          <p:spTgt spid="16">
                                            <p:graphicEl>
                                              <a:chart seriesIdx="2" categoryIdx="-4" bldStep="series"/>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
                                            <p:graphicEl>
                                              <a:chart seriesIdx="2" categoryIdx="-4" bldStep="series"/>
                                            </p:graphicEl>
                                          </p:spTgt>
                                        </p:tgtEl>
                                        <p:attrNameLst>
                                          <p:attrName>style.visibility</p:attrName>
                                        </p:attrNameLst>
                                      </p:cBhvr>
                                      <p:to>
                                        <p:strVal val="visible"/>
                                      </p:to>
                                    </p:set>
                                    <p:animEffect transition="in" filter="fade">
                                      <p:cBhvr>
                                        <p:cTn id="68" dur="500"/>
                                        <p:tgtEl>
                                          <p:spTgt spid="19">
                                            <p:graphicEl>
                                              <a:chart seriesIdx="2" categoryIdx="-4" bldStep="series"/>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graphicEl>
                                              <a:chart seriesIdx="2" categoryIdx="-4" bldStep="series"/>
                                            </p:graphicEl>
                                          </p:spTgt>
                                        </p:tgtEl>
                                        <p:attrNameLst>
                                          <p:attrName>style.visibility</p:attrName>
                                        </p:attrNameLst>
                                      </p:cBhvr>
                                      <p:to>
                                        <p:strVal val="visible"/>
                                      </p:to>
                                    </p:set>
                                    <p:animEffect transition="in" filter="fade">
                                      <p:cBhvr>
                                        <p:cTn id="71" dur="500"/>
                                        <p:tgtEl>
                                          <p:spTgt spid="22">
                                            <p:graphicEl>
                                              <a:chart seriesIdx="2" categoryIdx="-4" bldStep="series"/>
                                            </p:graphic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graphicEl>
                                              <a:chart seriesIdx="2" categoryIdx="-4" bldStep="series"/>
                                            </p:graphicEl>
                                          </p:spTgt>
                                        </p:tgtEl>
                                        <p:attrNameLst>
                                          <p:attrName>style.visibility</p:attrName>
                                        </p:attrNameLst>
                                      </p:cBhvr>
                                      <p:to>
                                        <p:strVal val="visible"/>
                                      </p:to>
                                    </p:set>
                                    <p:animEffect transition="in" filter="fade">
                                      <p:cBhvr>
                                        <p:cTn id="74" dur="500"/>
                                        <p:tgtEl>
                                          <p:spTgt spid="25">
                                            <p:graphicEl>
                                              <a:chart seriesIdx="2" categoryIdx="-4" bldStep="series"/>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series"/>
        </p:bldSub>
      </p:bldGraphic>
      <p:bldGraphic spid="13" grpId="0">
        <p:bldSub>
          <a:bldChart bld="series"/>
        </p:bldSub>
      </p:bldGraphic>
      <p:bldGraphic spid="16" grpId="0">
        <p:bldSub>
          <a:bldChart bld="series"/>
        </p:bldSub>
      </p:bldGraphic>
      <p:bldGraphic spid="19" grpId="0">
        <p:bldSub>
          <a:bldChart bld="series"/>
        </p:bldSub>
      </p:bldGraphic>
      <p:bldGraphic spid="22" grpId="0">
        <p:bldSub>
          <a:bldChart bld="series"/>
        </p:bldSub>
      </p:bldGraphic>
      <p:bldGraphic spid="25" grpId="0">
        <p:bldSub>
          <a:bldChart bld="series"/>
        </p:bldSub>
      </p:bldGraphic>
      <p:bldP spid="29" grpId="0" animBg="1"/>
      <p:bldP spid="30" grpId="0" animBg="1"/>
      <p:bldP spid="21" grpId="0" animBg="1"/>
      <p:bldP spid="21" grpId="1" animBg="1"/>
      <p:bldP spid="24" grpId="0" animBg="1"/>
      <p:bldP spid="24"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Providing “Soft” Slowdown Guarantees</a:t>
            </a:r>
          </a:p>
        </p:txBody>
      </p:sp>
      <p:sp>
        <p:nvSpPr>
          <p:cNvPr id="3" name="Content Placeholder 2"/>
          <p:cNvSpPr>
            <a:spLocks noGrp="1"/>
          </p:cNvSpPr>
          <p:nvPr>
            <p:ph idx="1"/>
          </p:nvPr>
        </p:nvSpPr>
        <p:spPr>
          <a:xfrm>
            <a:off x="214282" y="928670"/>
            <a:ext cx="7961313" cy="4648200"/>
          </a:xfrm>
        </p:spPr>
        <p:txBody>
          <a:bodyPr/>
          <a:lstStyle/>
          <a:p>
            <a:r>
              <a:rPr lang="en-US" dirty="0" smtClean="0"/>
              <a:t>Goal</a:t>
            </a:r>
          </a:p>
          <a:p>
            <a:pPr lvl="1">
              <a:buNone/>
            </a:pPr>
            <a:r>
              <a:rPr lang="en-US" sz="2400" dirty="0">
                <a:solidFill>
                  <a:srgbClr val="FF0000"/>
                </a:solidFill>
              </a:rPr>
              <a:t>1.</a:t>
            </a:r>
            <a:r>
              <a:rPr lang="en-US" sz="2400" dirty="0"/>
              <a:t> </a:t>
            </a:r>
            <a:r>
              <a:rPr lang="en-US" sz="2400" dirty="0">
                <a:solidFill>
                  <a:srgbClr val="0070C0"/>
                </a:solidFill>
              </a:rPr>
              <a:t>Ensure </a:t>
            </a:r>
            <a:r>
              <a:rPr lang="en-US" sz="2400" dirty="0" err="1">
                <a:solidFill>
                  <a:srgbClr val="0070C0"/>
                </a:solidFill>
              </a:rPr>
              <a:t>QoS</a:t>
            </a:r>
            <a:r>
              <a:rPr lang="en-US" sz="2400" dirty="0">
                <a:solidFill>
                  <a:srgbClr val="0070C0"/>
                </a:solidFill>
              </a:rPr>
              <a:t>-critical applications meet a prescribed slowdown bound</a:t>
            </a:r>
          </a:p>
          <a:p>
            <a:pPr lvl="1">
              <a:buNone/>
            </a:pPr>
            <a:r>
              <a:rPr lang="en-US" sz="2400" dirty="0">
                <a:solidFill>
                  <a:srgbClr val="FF0000"/>
                </a:solidFill>
              </a:rPr>
              <a:t>2.</a:t>
            </a:r>
            <a:r>
              <a:rPr lang="en-US" sz="2400" dirty="0"/>
              <a:t> </a:t>
            </a:r>
            <a:r>
              <a:rPr lang="en-US" sz="2400" dirty="0">
                <a:solidFill>
                  <a:srgbClr val="0070C0"/>
                </a:solidFill>
              </a:rPr>
              <a:t>Maximize system performance for other applications</a:t>
            </a:r>
          </a:p>
          <a:p>
            <a:pPr lvl="1">
              <a:buFontTx/>
              <a:buNone/>
            </a:pPr>
            <a:endParaRPr lang="en-US" dirty="0" smtClean="0"/>
          </a:p>
          <a:p>
            <a:r>
              <a:rPr lang="en-US" dirty="0" smtClean="0"/>
              <a:t>Basic Idea</a:t>
            </a:r>
          </a:p>
          <a:p>
            <a:pPr lvl="1"/>
            <a:r>
              <a:rPr lang="en-US" sz="2400" dirty="0"/>
              <a:t>Allocate </a:t>
            </a:r>
            <a:r>
              <a:rPr lang="en-US" sz="2400" dirty="0">
                <a:solidFill>
                  <a:srgbClr val="FF0000"/>
                </a:solidFill>
              </a:rPr>
              <a:t>just enough bandwidth to </a:t>
            </a:r>
            <a:r>
              <a:rPr lang="en-US" sz="2400" dirty="0" err="1">
                <a:solidFill>
                  <a:srgbClr val="FF0000"/>
                </a:solidFill>
              </a:rPr>
              <a:t>QoS</a:t>
            </a:r>
            <a:r>
              <a:rPr lang="en-US" sz="2400" dirty="0">
                <a:solidFill>
                  <a:srgbClr val="FF0000"/>
                </a:solidFill>
              </a:rPr>
              <a:t>-critical application</a:t>
            </a:r>
          </a:p>
          <a:p>
            <a:pPr lvl="1"/>
            <a:r>
              <a:rPr lang="en-US" sz="2400" dirty="0"/>
              <a:t>Assign </a:t>
            </a:r>
            <a:r>
              <a:rPr lang="en-US" sz="2400" dirty="0">
                <a:solidFill>
                  <a:srgbClr val="FF0000"/>
                </a:solidFill>
              </a:rPr>
              <a:t>remaining bandwidth to other applications</a:t>
            </a:r>
          </a:p>
          <a:p>
            <a:pPr lvl="1"/>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66</a:t>
            </a:fld>
            <a:endParaRPr lang="en-US" altLang="en-US"/>
          </a:p>
        </p:txBody>
      </p:sp>
    </p:spTree>
    <p:custDataLst>
      <p:tags r:id="rId1"/>
    </p:custDataLst>
    <p:extLst>
      <p:ext uri="{BB962C8B-B14F-4D97-AF65-F5344CB8AC3E}">
        <p14:creationId xmlns:p14="http://schemas.microsoft.com/office/powerpoint/2010/main" val="450216775"/>
      </p:ext>
    </p:extLst>
  </p:cSld>
  <p:clrMapOvr>
    <a:masterClrMapping/>
  </p:clrMapOvr>
  <p:transition xmlns:p14="http://schemas.microsoft.com/office/powerpoint/2010/main" advTm="2296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79388" y="152400"/>
            <a:ext cx="8964612" cy="755650"/>
          </a:xfrm>
        </p:spPr>
        <p:txBody>
          <a:bodyPr/>
          <a:lstStyle/>
          <a:p>
            <a:r>
              <a:rPr lang="en-US" sz="3600" dirty="0"/>
              <a:t>MISE-</a:t>
            </a:r>
            <a:r>
              <a:rPr lang="en-US" sz="3600" dirty="0" err="1"/>
              <a:t>QoS</a:t>
            </a:r>
            <a:r>
              <a:rPr lang="en-US" sz="3600" dirty="0"/>
              <a:t>: Mechanism to Provide Soft </a:t>
            </a:r>
            <a:r>
              <a:rPr lang="en-US" sz="3600" dirty="0" err="1"/>
              <a:t>QoS</a:t>
            </a:r>
            <a:endParaRPr lang="en-US" sz="3600" dirty="0"/>
          </a:p>
        </p:txBody>
      </p:sp>
      <p:sp>
        <p:nvSpPr>
          <p:cNvPr id="3" name="Content Placeholder 2"/>
          <p:cNvSpPr>
            <a:spLocks noGrp="1"/>
          </p:cNvSpPr>
          <p:nvPr>
            <p:ph idx="1"/>
          </p:nvPr>
        </p:nvSpPr>
        <p:spPr>
          <a:xfrm>
            <a:off x="228600" y="981076"/>
            <a:ext cx="9129746" cy="4339650"/>
          </a:xfrm>
        </p:spPr>
        <p:txBody>
          <a:bodyPr>
            <a:noAutofit/>
          </a:bodyPr>
          <a:lstStyle/>
          <a:p>
            <a:pPr>
              <a:spcAft>
                <a:spcPts val="650"/>
              </a:spcAft>
            </a:pPr>
            <a:r>
              <a:rPr lang="en-US" dirty="0" smtClean="0"/>
              <a:t>Assign an initial bandwidth allocation to </a:t>
            </a:r>
            <a:r>
              <a:rPr lang="en-US" dirty="0" err="1" smtClean="0"/>
              <a:t>QoS</a:t>
            </a:r>
            <a:r>
              <a:rPr lang="en-US" dirty="0" smtClean="0"/>
              <a:t>-critical application</a:t>
            </a:r>
          </a:p>
          <a:p>
            <a:pPr>
              <a:spcAft>
                <a:spcPts val="650"/>
              </a:spcAft>
            </a:pPr>
            <a:r>
              <a:rPr lang="en-US" dirty="0" smtClean="0"/>
              <a:t>Estimate slowdown of </a:t>
            </a:r>
            <a:r>
              <a:rPr lang="en-US" dirty="0" err="1" smtClean="0"/>
              <a:t>QoS</a:t>
            </a:r>
            <a:r>
              <a:rPr lang="en-US" dirty="0" smtClean="0"/>
              <a:t>-critical application using the MISE model</a:t>
            </a:r>
          </a:p>
          <a:p>
            <a:pPr>
              <a:spcAft>
                <a:spcPts val="650"/>
              </a:spcAft>
            </a:pPr>
            <a:r>
              <a:rPr lang="en-US" dirty="0" smtClean="0"/>
              <a:t>After every N intervals</a:t>
            </a:r>
            <a:endParaRPr lang="en-US" sz="2500" dirty="0"/>
          </a:p>
          <a:p>
            <a:pPr lvl="1">
              <a:spcAft>
                <a:spcPts val="650"/>
              </a:spcAft>
            </a:pPr>
            <a:r>
              <a:rPr lang="en-US" sz="2400" dirty="0">
                <a:solidFill>
                  <a:srgbClr val="0070C0"/>
                </a:solidFill>
              </a:rPr>
              <a:t>If slowdown &gt; bound B +/- </a:t>
            </a:r>
            <a:r>
              <a:rPr lang="el-GR" sz="2400" dirty="0">
                <a:solidFill>
                  <a:srgbClr val="0070C0"/>
                </a:solidFill>
                <a:latin typeface="Gulim"/>
                <a:ea typeface="Gulim"/>
              </a:rPr>
              <a:t>ε</a:t>
            </a:r>
            <a:r>
              <a:rPr lang="en-US" sz="2400" dirty="0">
                <a:solidFill>
                  <a:srgbClr val="0070C0"/>
                </a:solidFill>
              </a:rPr>
              <a:t>, increase bandwidth allocation</a:t>
            </a:r>
          </a:p>
          <a:p>
            <a:pPr lvl="1">
              <a:spcAft>
                <a:spcPts val="650"/>
              </a:spcAft>
            </a:pPr>
            <a:r>
              <a:rPr lang="en-US" sz="2400" dirty="0">
                <a:solidFill>
                  <a:srgbClr val="0070C0"/>
                </a:solidFill>
              </a:rPr>
              <a:t>If slowdown &lt; bound B +/- </a:t>
            </a:r>
            <a:r>
              <a:rPr lang="el-GR" sz="2400" dirty="0">
                <a:solidFill>
                  <a:srgbClr val="0070C0"/>
                </a:solidFill>
                <a:latin typeface="Gulim"/>
                <a:ea typeface="Gulim"/>
              </a:rPr>
              <a:t>ε</a:t>
            </a:r>
            <a:r>
              <a:rPr lang="en-US" sz="2400" dirty="0">
                <a:solidFill>
                  <a:srgbClr val="0070C0"/>
                </a:solidFill>
              </a:rPr>
              <a:t>, decrease bandwidth allocation</a:t>
            </a:r>
          </a:p>
          <a:p>
            <a:pPr>
              <a:spcAft>
                <a:spcPts val="650"/>
              </a:spcAft>
            </a:pPr>
            <a:r>
              <a:rPr lang="en-US" sz="2900" dirty="0"/>
              <a:t>When slowdown bound not met for N intervals</a:t>
            </a:r>
          </a:p>
          <a:p>
            <a:pPr lvl="1">
              <a:spcAft>
                <a:spcPts val="650"/>
              </a:spcAft>
            </a:pPr>
            <a:r>
              <a:rPr lang="en-US" sz="2500" dirty="0">
                <a:solidFill>
                  <a:srgbClr val="FF0000"/>
                </a:solidFill>
              </a:rPr>
              <a:t>Notify the OS so it can migrate/de-schedule jobs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67</a:t>
            </a:fld>
            <a:endParaRPr lang="en-US" altLang="en-US"/>
          </a:p>
        </p:txBody>
      </p:sp>
    </p:spTree>
    <p:custDataLst>
      <p:tags r:id="rId1"/>
    </p:custDataLst>
    <p:extLst>
      <p:ext uri="{BB962C8B-B14F-4D97-AF65-F5344CB8AC3E}">
        <p14:creationId xmlns:p14="http://schemas.microsoft.com/office/powerpoint/2010/main" val="1363106517"/>
      </p:ext>
    </p:extLst>
  </p:cSld>
  <p:clrMapOvr>
    <a:masterClrMapping/>
  </p:clrMapOvr>
  <p:transition xmlns:p14="http://schemas.microsoft.com/office/powerpoint/2010/main" advTm="7954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smtClean="0"/>
              <a:t>Each application (25 applications in total) considered the </a:t>
            </a:r>
            <a:r>
              <a:rPr lang="en-US" dirty="0" err="1" smtClean="0"/>
              <a:t>QoS</a:t>
            </a:r>
            <a:r>
              <a:rPr lang="en-US" dirty="0" smtClean="0"/>
              <a:t>-critical application</a:t>
            </a:r>
          </a:p>
          <a:p>
            <a:r>
              <a:rPr lang="en-US" dirty="0" smtClean="0"/>
              <a:t>Run with </a:t>
            </a:r>
            <a:r>
              <a:rPr lang="en-US" dirty="0" smtClean="0">
                <a:solidFill>
                  <a:srgbClr val="0070C0"/>
                </a:solidFill>
              </a:rPr>
              <a:t>12 sets of co-runners </a:t>
            </a:r>
            <a:r>
              <a:rPr lang="en-US" dirty="0" smtClean="0"/>
              <a:t>of different memory intensities</a:t>
            </a:r>
          </a:p>
          <a:p>
            <a:r>
              <a:rPr lang="en-US" dirty="0" smtClean="0"/>
              <a:t>Total of </a:t>
            </a:r>
            <a:r>
              <a:rPr lang="en-US" dirty="0" smtClean="0">
                <a:solidFill>
                  <a:srgbClr val="0070C0"/>
                </a:solidFill>
              </a:rPr>
              <a:t>300 </a:t>
            </a:r>
            <a:r>
              <a:rPr lang="en-US" dirty="0" err="1" smtClean="0">
                <a:solidFill>
                  <a:srgbClr val="0070C0"/>
                </a:solidFill>
              </a:rPr>
              <a:t>multiprogrammed</a:t>
            </a:r>
            <a:r>
              <a:rPr lang="en-US" dirty="0" smtClean="0">
                <a:solidFill>
                  <a:srgbClr val="0070C0"/>
                </a:solidFill>
              </a:rPr>
              <a:t> workloads</a:t>
            </a:r>
          </a:p>
          <a:p>
            <a:r>
              <a:rPr lang="en-US" dirty="0" smtClean="0"/>
              <a:t>Each workload run with </a:t>
            </a:r>
            <a:r>
              <a:rPr lang="en-US" dirty="0" smtClean="0">
                <a:solidFill>
                  <a:srgbClr val="0070C0"/>
                </a:solidFill>
              </a:rPr>
              <a:t>10 slowdown bound values</a:t>
            </a:r>
          </a:p>
          <a:p>
            <a:r>
              <a:rPr lang="en-US" dirty="0" smtClean="0"/>
              <a:t>Baseline memory scheduling mechanism</a:t>
            </a:r>
          </a:p>
          <a:p>
            <a:pPr lvl="1"/>
            <a:r>
              <a:rPr lang="en-US" dirty="0" smtClean="0">
                <a:solidFill>
                  <a:srgbClr val="0070C0"/>
                </a:solidFill>
              </a:rPr>
              <a:t>Always prioritize </a:t>
            </a:r>
            <a:r>
              <a:rPr lang="en-US" dirty="0" err="1" smtClean="0">
                <a:solidFill>
                  <a:srgbClr val="0070C0"/>
                </a:solidFill>
              </a:rPr>
              <a:t>QoS</a:t>
            </a:r>
            <a:r>
              <a:rPr lang="en-US" dirty="0" smtClean="0">
                <a:solidFill>
                  <a:srgbClr val="0070C0"/>
                </a:solidFill>
              </a:rPr>
              <a:t>-critical application </a:t>
            </a:r>
          </a:p>
          <a:p>
            <a:pPr lvl="1">
              <a:buNone/>
            </a:pPr>
            <a:r>
              <a:rPr lang="en-US" dirty="0" smtClean="0"/>
              <a:t>	</a:t>
            </a:r>
            <a:r>
              <a:rPr lang="en-US" sz="1800" dirty="0"/>
              <a:t>[</a:t>
            </a:r>
            <a:r>
              <a:rPr lang="en-US" sz="1800" dirty="0" err="1"/>
              <a:t>Iyer</a:t>
            </a:r>
            <a:r>
              <a:rPr lang="en-US" sz="1800" dirty="0"/>
              <a:t>+, SIGMETRICS 2007]</a:t>
            </a:r>
          </a:p>
          <a:p>
            <a:pPr lvl="1"/>
            <a:r>
              <a:rPr lang="en-US" dirty="0" smtClean="0"/>
              <a:t>Other applications’ requests scheduled in FRFCFS order</a:t>
            </a:r>
          </a:p>
          <a:p>
            <a:pPr lvl="1">
              <a:buNone/>
            </a:pPr>
            <a:r>
              <a:rPr lang="en-US" sz="2400" dirty="0"/>
              <a:t>	</a:t>
            </a:r>
            <a:r>
              <a:rPr lang="en-US" sz="1800" dirty="0"/>
              <a:t>[</a:t>
            </a:r>
            <a:r>
              <a:rPr lang="en-US" sz="1800" dirty="0" err="1"/>
              <a:t>Zuravleff</a:t>
            </a:r>
            <a:r>
              <a:rPr lang="en-US" sz="1800" dirty="0"/>
              <a:t> +, US Patent 1997, </a:t>
            </a:r>
            <a:r>
              <a:rPr lang="en-US" sz="1800" dirty="0" err="1"/>
              <a:t>Rixner</a:t>
            </a:r>
            <a:r>
              <a:rPr lang="en-US" sz="1800" dirty="0"/>
              <a:t>+, ISCA 2000]</a:t>
            </a:r>
          </a:p>
          <a:p>
            <a:pPr lvl="1"/>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68</a:t>
            </a:fld>
            <a:endParaRPr lang="en-US" altLang="en-US"/>
          </a:p>
        </p:txBody>
      </p:sp>
    </p:spTree>
    <p:custDataLst>
      <p:tags r:id="rId1"/>
    </p:custDataLst>
    <p:extLst>
      <p:ext uri="{BB962C8B-B14F-4D97-AF65-F5344CB8AC3E}">
        <p14:creationId xmlns:p14="http://schemas.microsoft.com/office/powerpoint/2010/main" val="3003011122"/>
      </p:ext>
    </p:extLst>
  </p:cSld>
  <p:clrMapOvr>
    <a:masterClrMapping/>
  </p:clrMapOvr>
  <p:transition xmlns:p14="http://schemas.microsoft.com/office/powerpoint/2010/main" advTm="4587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One Workload</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69</a:t>
            </a:fld>
            <a:endParaRPr lang="en-US" altLang="en-US"/>
          </a:p>
        </p:txBody>
      </p:sp>
      <p:graphicFrame>
        <p:nvGraphicFramePr>
          <p:cNvPr id="5" name="Chart 4"/>
          <p:cNvGraphicFramePr/>
          <p:nvPr/>
        </p:nvGraphicFramePr>
        <p:xfrm>
          <a:off x="285720" y="1357299"/>
          <a:ext cx="8643998" cy="4357718"/>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p:cNvSpPr/>
          <p:nvPr/>
        </p:nvSpPr>
        <p:spPr>
          <a:xfrm>
            <a:off x="6858016" y="2643182"/>
            <a:ext cx="2000264" cy="214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2" name="Rectangle 21"/>
          <p:cNvSpPr/>
          <p:nvPr/>
        </p:nvSpPr>
        <p:spPr>
          <a:xfrm>
            <a:off x="6858016" y="2928934"/>
            <a:ext cx="2000264" cy="1571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3" name="Rectangle 22"/>
          <p:cNvSpPr/>
          <p:nvPr/>
        </p:nvSpPr>
        <p:spPr>
          <a:xfrm>
            <a:off x="6858016" y="3232615"/>
            <a:ext cx="2000264" cy="1571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4" name="Rectangle 23"/>
          <p:cNvSpPr/>
          <p:nvPr/>
        </p:nvSpPr>
        <p:spPr>
          <a:xfrm>
            <a:off x="6858016" y="3536296"/>
            <a:ext cx="2000264" cy="1438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5" name="Rectangle 24"/>
          <p:cNvSpPr/>
          <p:nvPr/>
        </p:nvSpPr>
        <p:spPr>
          <a:xfrm>
            <a:off x="6858016" y="3848104"/>
            <a:ext cx="2000264" cy="1438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Oval 25"/>
          <p:cNvSpPr/>
          <p:nvPr/>
        </p:nvSpPr>
        <p:spPr>
          <a:xfrm>
            <a:off x="1543909" y="5197299"/>
            <a:ext cx="940484" cy="392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2000">
              <a:solidFill>
                <a:srgbClr val="FFFFFF"/>
              </a:solidFill>
              <a:latin typeface="Tahoma"/>
            </a:endParaRPr>
          </a:p>
        </p:txBody>
      </p:sp>
      <p:sp>
        <p:nvSpPr>
          <p:cNvPr id="27" name="Oval 26"/>
          <p:cNvSpPr/>
          <p:nvPr/>
        </p:nvSpPr>
        <p:spPr>
          <a:xfrm>
            <a:off x="2714056" y="5205189"/>
            <a:ext cx="4268351" cy="42046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2000">
              <a:solidFill>
                <a:srgbClr val="FFFFFF"/>
              </a:solidFill>
              <a:latin typeface="Tahoma"/>
            </a:endParaRPr>
          </a:p>
        </p:txBody>
      </p:sp>
      <p:sp>
        <p:nvSpPr>
          <p:cNvPr id="28" name="TextBox 27"/>
          <p:cNvSpPr txBox="1"/>
          <p:nvPr/>
        </p:nvSpPr>
        <p:spPr>
          <a:xfrm>
            <a:off x="1142976" y="5600658"/>
            <a:ext cx="1857388" cy="400110"/>
          </a:xfrm>
          <a:prstGeom prst="rect">
            <a:avLst/>
          </a:prstGeom>
          <a:noFill/>
        </p:spPr>
        <p:txBody>
          <a:bodyPr wrap="square" lIns="91416" tIns="45709" rIns="91416" bIns="45709" rtlCol="0">
            <a:spAutoFit/>
          </a:bodyPr>
          <a:lstStyle/>
          <a:p>
            <a:pPr algn="ctr" defTabSz="914165"/>
            <a:r>
              <a:rPr lang="en-US" sz="2000" b="1" dirty="0" err="1">
                <a:solidFill>
                  <a:srgbClr val="000000"/>
                </a:solidFill>
                <a:latin typeface="Tahoma"/>
              </a:rPr>
              <a:t>QoS</a:t>
            </a:r>
            <a:r>
              <a:rPr lang="en-US" sz="2000" b="1" dirty="0">
                <a:solidFill>
                  <a:srgbClr val="000000"/>
                </a:solidFill>
                <a:latin typeface="Tahoma"/>
              </a:rPr>
              <a:t>-critical</a:t>
            </a:r>
          </a:p>
        </p:txBody>
      </p:sp>
      <p:sp>
        <p:nvSpPr>
          <p:cNvPr id="29" name="TextBox 28"/>
          <p:cNvSpPr txBox="1"/>
          <p:nvPr/>
        </p:nvSpPr>
        <p:spPr>
          <a:xfrm>
            <a:off x="3571868" y="5600658"/>
            <a:ext cx="2714644" cy="400110"/>
          </a:xfrm>
          <a:prstGeom prst="rect">
            <a:avLst/>
          </a:prstGeom>
          <a:noFill/>
        </p:spPr>
        <p:txBody>
          <a:bodyPr wrap="square" lIns="91416" tIns="45709" rIns="91416" bIns="45709" rtlCol="0">
            <a:spAutoFit/>
          </a:bodyPr>
          <a:lstStyle/>
          <a:p>
            <a:pPr algn="ctr" defTabSz="914165"/>
            <a:r>
              <a:rPr lang="en-US" sz="2000" b="1" dirty="0">
                <a:solidFill>
                  <a:srgbClr val="000000"/>
                </a:solidFill>
                <a:latin typeface="Tahoma"/>
              </a:rPr>
              <a:t>non-</a:t>
            </a:r>
            <a:r>
              <a:rPr lang="en-US" sz="2000" b="1" dirty="0" err="1">
                <a:solidFill>
                  <a:srgbClr val="000000"/>
                </a:solidFill>
                <a:latin typeface="Tahoma"/>
              </a:rPr>
              <a:t>QoS</a:t>
            </a:r>
            <a:r>
              <a:rPr lang="en-US" sz="2000" b="1" dirty="0">
                <a:solidFill>
                  <a:srgbClr val="000000"/>
                </a:solidFill>
                <a:latin typeface="Tahoma"/>
              </a:rPr>
              <a:t>-critical</a:t>
            </a:r>
          </a:p>
        </p:txBody>
      </p:sp>
      <p:sp>
        <p:nvSpPr>
          <p:cNvPr id="30" name="TextBox 29"/>
          <p:cNvSpPr txBox="1"/>
          <p:nvPr/>
        </p:nvSpPr>
        <p:spPr>
          <a:xfrm>
            <a:off x="303375" y="2885731"/>
            <a:ext cx="8429685" cy="2400657"/>
          </a:xfrm>
          <a:prstGeom prst="rect">
            <a:avLst/>
          </a:prstGeom>
          <a:solidFill>
            <a:schemeClr val="bg1"/>
          </a:solidFill>
          <a:ln w="25400">
            <a:solidFill>
              <a:schemeClr val="tx1"/>
            </a:solidFill>
          </a:ln>
        </p:spPr>
        <p:txBody>
          <a:bodyPr wrap="square" lIns="91416" tIns="45709" rIns="91416" bIns="45709" anchor="ctr">
            <a:spAutoFit/>
          </a:bodyPr>
          <a:lstStyle/>
          <a:p>
            <a:pPr defTabSz="914165">
              <a:defRPr/>
            </a:pPr>
            <a:r>
              <a:rPr lang="en-US" sz="3000" dirty="0">
                <a:solidFill>
                  <a:srgbClr val="C00000"/>
                </a:solidFill>
                <a:latin typeface="Tahoma"/>
                <a:ea typeface="Tahoma" pitchFamily="34" charset="0"/>
                <a:cs typeface="Tahoma" pitchFamily="34" charset="0"/>
              </a:rPr>
              <a:t>MISE is effective in </a:t>
            </a:r>
          </a:p>
          <a:p>
            <a:pPr marL="514220" indent="-514220" defTabSz="914165">
              <a:buFontTx/>
              <a:buAutoNum type="arabicPeriod"/>
              <a:defRPr/>
            </a:pPr>
            <a:r>
              <a:rPr lang="en-US" sz="3000" dirty="0">
                <a:solidFill>
                  <a:srgbClr val="C00000"/>
                </a:solidFill>
                <a:latin typeface="Tahoma"/>
                <a:ea typeface="Tahoma" pitchFamily="34" charset="0"/>
                <a:cs typeface="Tahoma" pitchFamily="34" charset="0"/>
              </a:rPr>
              <a:t>meeting the slowdown bound for the </a:t>
            </a:r>
            <a:r>
              <a:rPr lang="en-US" sz="3000" dirty="0" err="1">
                <a:solidFill>
                  <a:srgbClr val="C00000"/>
                </a:solidFill>
                <a:latin typeface="Tahoma"/>
                <a:ea typeface="Tahoma" pitchFamily="34" charset="0"/>
                <a:cs typeface="Tahoma" pitchFamily="34" charset="0"/>
              </a:rPr>
              <a:t>QoS</a:t>
            </a:r>
            <a:r>
              <a:rPr lang="en-US" sz="3000" dirty="0">
                <a:solidFill>
                  <a:srgbClr val="C00000"/>
                </a:solidFill>
                <a:latin typeface="Tahoma"/>
                <a:ea typeface="Tahoma" pitchFamily="34" charset="0"/>
                <a:cs typeface="Tahoma" pitchFamily="34" charset="0"/>
              </a:rPr>
              <a:t>-critical application </a:t>
            </a:r>
          </a:p>
          <a:p>
            <a:pPr marL="514220" indent="-514220" defTabSz="914165">
              <a:buFontTx/>
              <a:buAutoNum type="arabicPeriod"/>
              <a:defRPr/>
            </a:pPr>
            <a:r>
              <a:rPr lang="en-US" sz="3000" dirty="0">
                <a:solidFill>
                  <a:srgbClr val="C00000"/>
                </a:solidFill>
                <a:latin typeface="Tahoma"/>
                <a:ea typeface="Tahoma" pitchFamily="34" charset="0"/>
                <a:cs typeface="Tahoma" pitchFamily="34" charset="0"/>
              </a:rPr>
              <a:t>improving performance of non-</a:t>
            </a:r>
            <a:r>
              <a:rPr lang="en-US" sz="3000" dirty="0" err="1">
                <a:solidFill>
                  <a:srgbClr val="C00000"/>
                </a:solidFill>
                <a:latin typeface="Tahoma"/>
                <a:ea typeface="Tahoma" pitchFamily="34" charset="0"/>
                <a:cs typeface="Tahoma" pitchFamily="34" charset="0"/>
              </a:rPr>
              <a:t>QoS</a:t>
            </a:r>
            <a:r>
              <a:rPr lang="en-US" sz="3000" dirty="0">
                <a:solidFill>
                  <a:srgbClr val="C00000"/>
                </a:solidFill>
                <a:latin typeface="Tahoma"/>
                <a:ea typeface="Tahoma" pitchFamily="34" charset="0"/>
                <a:cs typeface="Tahoma" pitchFamily="34" charset="0"/>
              </a:rPr>
              <a:t>-critical applications</a:t>
            </a:r>
          </a:p>
        </p:txBody>
      </p:sp>
      <p:cxnSp>
        <p:nvCxnSpPr>
          <p:cNvPr id="19" name="Straight Arrow Connector 18"/>
          <p:cNvCxnSpPr/>
          <p:nvPr/>
        </p:nvCxnSpPr>
        <p:spPr>
          <a:xfrm rot="5400000" flipH="1" flipV="1">
            <a:off x="1714480" y="1357298"/>
            <a:ext cx="428628" cy="285752"/>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91692" y="964250"/>
            <a:ext cx="2928958"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Slowdown Bound = 10 </a:t>
            </a:r>
          </a:p>
        </p:txBody>
      </p:sp>
      <p:cxnSp>
        <p:nvCxnSpPr>
          <p:cNvPr id="31" name="Straight Arrow Connector 30"/>
          <p:cNvCxnSpPr/>
          <p:nvPr/>
        </p:nvCxnSpPr>
        <p:spPr>
          <a:xfrm rot="5400000" flipH="1" flipV="1">
            <a:off x="1894326" y="1509698"/>
            <a:ext cx="428628" cy="285752"/>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1538" y="1116651"/>
            <a:ext cx="3071834"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Slowdown Bound = 3.33 </a:t>
            </a:r>
          </a:p>
        </p:txBody>
      </p:sp>
      <p:cxnSp>
        <p:nvCxnSpPr>
          <p:cNvPr id="33" name="Straight Arrow Connector 32"/>
          <p:cNvCxnSpPr/>
          <p:nvPr/>
        </p:nvCxnSpPr>
        <p:spPr>
          <a:xfrm rot="5400000" flipH="1" flipV="1">
            <a:off x="1921084" y="1812685"/>
            <a:ext cx="1052522" cy="608474"/>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571604" y="1269050"/>
            <a:ext cx="3071834"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Slowdown Bound = 2 </a:t>
            </a:r>
          </a:p>
        </p:txBody>
      </p:sp>
      <p:cxnSp>
        <p:nvCxnSpPr>
          <p:cNvPr id="36" name="Straight Arrow Connector 35"/>
          <p:cNvCxnSpPr/>
          <p:nvPr/>
        </p:nvCxnSpPr>
        <p:spPr>
          <a:xfrm rot="5400000">
            <a:off x="3000364" y="2250134"/>
            <a:ext cx="28575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4071935" y="2214554"/>
            <a:ext cx="85725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5428462" y="2268341"/>
            <a:ext cx="858050"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42024760"/>
      </p:ext>
    </p:extLst>
  </p:cSld>
  <p:clrMapOvr>
    <a:masterClrMapping/>
  </p:clrMapOvr>
  <p:transition xmlns:p14="http://schemas.microsoft.com/office/powerpoint/2010/main" advTm="9659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500"/>
                                        <p:tgtEl>
                                          <p:spTgt spid="5">
                                            <p:graphicEl>
                                              <a:chart seriesIdx="-3" categoryIdx="-3" bldStep="gridLegend"/>
                                            </p:graphic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fade">
                                      <p:cBhvr>
                                        <p:cTn id="26" dur="500"/>
                                        <p:tgtEl>
                                          <p:spTgt spid="5">
                                            <p:graphicEl>
                                              <a:chart seriesIdx="0" categoryIdx="-4" bldStep="series"/>
                                            </p:graphicEl>
                                          </p:spTgt>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2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35" dur="500"/>
                                        <p:tgtEl>
                                          <p:spTgt spid="5">
                                            <p:graphicEl>
                                              <a:chart seriesIdx="1" categoryIdx="-4" bldStep="series"/>
                                            </p:graphicEl>
                                          </p:spTgt>
                                        </p:tgtEl>
                                      </p:cBhvr>
                                    </p:animEffect>
                                  </p:childTnLst>
                                </p:cTn>
                              </p:par>
                              <p:par>
                                <p:cTn id="36" presetID="1" presetClass="exit" presetSubtype="0" fill="hold" grpId="1" nodeType="withEffect">
                                  <p:stCondLst>
                                    <p:cond delay="0"/>
                                  </p:stCondLst>
                                  <p:childTnLst>
                                    <p:set>
                                      <p:cBhvr>
                                        <p:cTn id="37" dur="1" fill="hold">
                                          <p:stCondLst>
                                            <p:cond delay="0"/>
                                          </p:stCondLst>
                                        </p:cTn>
                                        <p:tgtEl>
                                          <p:spTgt spid="22"/>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fade">
                                      <p:cBhvr>
                                        <p:cTn id="58" dur="500"/>
                                        <p:tgtEl>
                                          <p:spTgt spid="5">
                                            <p:graphicEl>
                                              <a:chart seriesIdx="2" categoryIdx="-4" bldStep="series"/>
                                            </p:graphicEl>
                                          </p:spTgt>
                                        </p:tgtEl>
                                      </p:cBhvr>
                                    </p:animEffect>
                                  </p:childTnLst>
                                </p:cTn>
                              </p:par>
                              <p:par>
                                <p:cTn id="59" presetID="1" presetClass="exit" presetSubtype="0" fill="hold" nodeType="withEffect">
                                  <p:stCondLst>
                                    <p:cond delay="0"/>
                                  </p:stCondLst>
                                  <p:childTnLst>
                                    <p:set>
                                      <p:cBhvr>
                                        <p:cTn id="60" dur="1" fill="hold">
                                          <p:stCondLst>
                                            <p:cond delay="0"/>
                                          </p:stCondLst>
                                        </p:cTn>
                                        <p:tgtEl>
                                          <p:spTgt spid="36"/>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2"/>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44"/>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9"/>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0"/>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3"/>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fade">
                                      <p:cBhvr>
                                        <p:cTn id="83" dur="500"/>
                                        <p:tgtEl>
                                          <p:spTgt spid="5">
                                            <p:graphicEl>
                                              <a:chart seriesIdx="3" categoryIdx="-4" bldStep="series"/>
                                            </p:graphicEl>
                                          </p:spTgt>
                                        </p:tgtEl>
                                      </p:cBhvr>
                                    </p:animEffect>
                                  </p:childTnLst>
                                </p:cTn>
                              </p:par>
                              <p:par>
                                <p:cTn id="84" presetID="1" presetClass="exit" presetSubtype="0" fill="hold" nodeType="withEffect">
                                  <p:stCondLst>
                                    <p:cond delay="0"/>
                                  </p:stCondLst>
                                  <p:childTnLst>
                                    <p:set>
                                      <p:cBhvr>
                                        <p:cTn id="85" dur="1" fill="hold">
                                          <p:stCondLst>
                                            <p:cond delay="0"/>
                                          </p:stCondLst>
                                        </p:cTn>
                                        <p:tgtEl>
                                          <p:spTgt spid="31"/>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32"/>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24"/>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33"/>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fade">
                                      <p:cBhvr>
                                        <p:cTn id="102" dur="500"/>
                                        <p:tgtEl>
                                          <p:spTgt spid="5">
                                            <p:graphicEl>
                                              <a:chart seriesIdx="4" categoryIdx="-4" bldStep="series"/>
                                            </p:graphicEl>
                                          </p:spTgt>
                                        </p:tgtEl>
                                      </p:cBhvr>
                                    </p:animEffect>
                                  </p:childTnLst>
                                </p:cTn>
                              </p:par>
                              <p:par>
                                <p:cTn id="103" presetID="1" presetClass="exit" presetSubtype="0" fill="hold" nodeType="withEffect">
                                  <p:stCondLst>
                                    <p:cond delay="0"/>
                                  </p:stCondLst>
                                  <p:childTnLst>
                                    <p:set>
                                      <p:cBhvr>
                                        <p:cTn id="104" dur="1" fill="hold">
                                          <p:stCondLst>
                                            <p:cond delay="0"/>
                                          </p:stCondLst>
                                        </p:cTn>
                                        <p:tgtEl>
                                          <p:spTgt spid="33"/>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34"/>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25"/>
                                        </p:tgtEl>
                                        <p:attrNameLst>
                                          <p:attrName>style.visibility</p:attrName>
                                        </p:attrNameLst>
                                      </p:cBhvr>
                                      <p:to>
                                        <p:strVal val="hidden"/>
                                      </p:to>
                                    </p:set>
                                  </p:childTnLst>
                                </p:cTn>
                              </p:par>
                              <p:par>
                                <p:cTn id="109" presetID="10" presetClass="entr" presetSubtype="0" fill="hold" grpId="0" nodeType="withEffect">
                                  <p:stCondLst>
                                    <p:cond delay="0"/>
                                  </p:stCondLst>
                                  <p:childTnLst>
                                    <p:set>
                                      <p:cBhvr>
                                        <p:cTn id="110" dur="1" fill="hold">
                                          <p:stCondLst>
                                            <p:cond delay="0"/>
                                          </p:stCondLst>
                                        </p:cTn>
                                        <p:tgtEl>
                                          <p:spTgt spid="5">
                                            <p:graphicEl>
                                              <a:chart seriesIdx="5" categoryIdx="-4" bldStep="series"/>
                                            </p:graphicEl>
                                          </p:spTgt>
                                        </p:tgtEl>
                                        <p:attrNameLst>
                                          <p:attrName>style.visibility</p:attrName>
                                        </p:attrNameLst>
                                      </p:cBhvr>
                                      <p:to>
                                        <p:strVal val="visible"/>
                                      </p:to>
                                    </p:set>
                                    <p:animEffect transition="in" filter="fade">
                                      <p:cBhvr>
                                        <p:cTn id="111" dur="500"/>
                                        <p:tgtEl>
                                          <p:spTgt spid="5">
                                            <p:graphicEl>
                                              <a:chart seriesIdx="5" categoryIdx="-4" bldStep="series"/>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7" grpId="0" animBg="1"/>
      <p:bldP spid="28" grpId="0"/>
      <p:bldP spid="29" grpId="0"/>
      <p:bldP spid="30" grpId="0" animBg="1"/>
      <p:bldP spid="20" grpId="0"/>
      <p:bldP spid="20" grpId="1"/>
      <p:bldP spid="32" grpId="0"/>
      <p:bldP spid="32" grpId="1"/>
      <p:bldP spid="34" grpId="0"/>
      <p:bldP spid="3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ATLAS Pros and Cons</a:t>
            </a:r>
            <a:endParaRPr lang="en-US" dirty="0"/>
          </a:p>
        </p:txBody>
      </p:sp>
      <p:sp>
        <p:nvSpPr>
          <p:cNvPr id="3" name="Content Placeholder 2"/>
          <p:cNvSpPr>
            <a:spLocks noGrp="1"/>
          </p:cNvSpPr>
          <p:nvPr>
            <p:ph idx="1"/>
          </p:nvPr>
        </p:nvSpPr>
        <p:spPr/>
        <p:txBody>
          <a:bodyPr/>
          <a:lstStyle/>
          <a:p>
            <a:r>
              <a:rPr lang="en-US" dirty="0" smtClean="0"/>
              <a:t>Upsides:</a:t>
            </a:r>
          </a:p>
          <a:p>
            <a:pPr lvl="1"/>
            <a:r>
              <a:rPr lang="en-US" dirty="0" smtClean="0"/>
              <a:t>Good at improving overall throughput (compute-intensive threads are prioritized) </a:t>
            </a:r>
          </a:p>
          <a:p>
            <a:pPr lvl="1"/>
            <a:r>
              <a:rPr lang="en-US" dirty="0" smtClean="0"/>
              <a:t>Low complexity</a:t>
            </a:r>
          </a:p>
          <a:p>
            <a:pPr lvl="1"/>
            <a:r>
              <a:rPr lang="en-US" dirty="0" smtClean="0"/>
              <a:t>Coordination among controllers happens infrequently</a:t>
            </a:r>
          </a:p>
          <a:p>
            <a:pPr lvl="1"/>
            <a:endParaRPr lang="en-US" dirty="0"/>
          </a:p>
          <a:p>
            <a:r>
              <a:rPr lang="en-US" dirty="0" smtClean="0"/>
              <a:t>Downsides:</a:t>
            </a:r>
          </a:p>
          <a:p>
            <a:pPr lvl="1"/>
            <a:r>
              <a:rPr lang="en-US" dirty="0" smtClean="0"/>
              <a:t>Lowest/medium ranked threads get delayed significantly </a:t>
            </a:r>
            <a:r>
              <a:rPr lang="en-US" dirty="0" smtClean="0">
                <a:sym typeface="Wingdings"/>
              </a:rPr>
              <a:t> high unfairness</a:t>
            </a:r>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7</a:t>
            </a:fld>
            <a:endParaRPr lang="en-US"/>
          </a:p>
        </p:txBody>
      </p:sp>
    </p:spTree>
    <p:extLst>
      <p:ext uri="{BB962C8B-B14F-4D97-AF65-F5344CB8AC3E}">
        <p14:creationId xmlns:p14="http://schemas.microsoft.com/office/powerpoint/2010/main" val="187619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131763"/>
            <a:ext cx="9144000" cy="685800"/>
          </a:xfrm>
        </p:spPr>
        <p:txBody>
          <a:bodyPr/>
          <a:lstStyle/>
          <a:p>
            <a:r>
              <a:rPr lang="en-US" dirty="0" smtClean="0"/>
              <a:t>Effectiveness of MISE in Enforcing </a:t>
            </a:r>
            <a:r>
              <a:rPr lang="en-US" dirty="0" err="1" smtClean="0"/>
              <a:t>QoS</a:t>
            </a:r>
            <a:endParaRPr lang="en-US" dirty="0" smtClean="0"/>
          </a:p>
        </p:txBody>
      </p:sp>
      <p:sp>
        <p:nvSpPr>
          <p:cNvPr id="8" name="Slide Number Placeholder 7"/>
          <p:cNvSpPr>
            <a:spLocks noGrp="1"/>
          </p:cNvSpPr>
          <p:nvPr>
            <p:ph type="sldNum" sz="quarter" idx="11"/>
          </p:nvPr>
        </p:nvSpPr>
        <p:spPr/>
        <p:txBody>
          <a:bodyPr/>
          <a:lstStyle/>
          <a:p>
            <a:fld id="{323594FA-E141-4234-AE05-360401972BE7}" type="slidenum">
              <a:rPr lang="en-US" altLang="en-US" smtClean="0"/>
              <a:pPr/>
              <a:t>70</a:t>
            </a:fld>
            <a:endParaRPr lang="en-US" altLang="en-US"/>
          </a:p>
        </p:txBody>
      </p:sp>
      <p:graphicFrame>
        <p:nvGraphicFramePr>
          <p:cNvPr id="19" name="Table 18"/>
          <p:cNvGraphicFramePr>
            <a:graphicFrameLocks noGrp="1"/>
          </p:cNvGraphicFramePr>
          <p:nvPr/>
        </p:nvGraphicFramePr>
        <p:xfrm>
          <a:off x="428597" y="1714493"/>
          <a:ext cx="8112035" cy="2424292"/>
        </p:xfrm>
        <a:graphic>
          <a:graphicData uri="http://schemas.openxmlformats.org/drawingml/2006/table">
            <a:tbl>
              <a:tblPr firstRow="1" bandRow="1">
                <a:tableStyleId>{21E4AEA4-8DFA-4A89-87EB-49C32662AFE0}</a:tableStyleId>
              </a:tblPr>
              <a:tblGrid>
                <a:gridCol w="2704011"/>
                <a:gridCol w="2675009"/>
                <a:gridCol w="2733015"/>
              </a:tblGrid>
              <a:tr h="806892">
                <a:tc>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300" baseline="0" dirty="0" smtClean="0"/>
                        <a:t>Predicted </a:t>
                      </a:r>
                    </a:p>
                    <a:p>
                      <a:pPr algn="ctr"/>
                      <a:r>
                        <a:rPr lang="en-US" sz="2300" baseline="0" dirty="0" smtClean="0"/>
                        <a:t>Met</a:t>
                      </a:r>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300" dirty="0" smtClean="0"/>
                        <a:t>Predicted</a:t>
                      </a:r>
                      <a:r>
                        <a:rPr lang="en-US" sz="2300" baseline="0" dirty="0" smtClean="0"/>
                        <a:t> </a:t>
                      </a:r>
                    </a:p>
                    <a:p>
                      <a:pPr algn="ctr"/>
                      <a:r>
                        <a:rPr lang="en-US" sz="2300" baseline="0" dirty="0" smtClean="0"/>
                        <a:t>Not Met</a:t>
                      </a:r>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798671">
                <a:tc>
                  <a:txBody>
                    <a:bodyPr/>
                    <a:lstStyle/>
                    <a:p>
                      <a:pPr algn="ctr"/>
                      <a:r>
                        <a:rPr lang="en-US" sz="2300" b="1" dirty="0" err="1" smtClean="0">
                          <a:solidFill>
                            <a:schemeClr val="bg1"/>
                          </a:solidFill>
                        </a:rPr>
                        <a:t>QoS</a:t>
                      </a:r>
                      <a:r>
                        <a:rPr lang="en-US" sz="2300" b="1" dirty="0" smtClean="0">
                          <a:solidFill>
                            <a:schemeClr val="bg1"/>
                          </a:solidFill>
                        </a:rPr>
                        <a:t> Bound </a:t>
                      </a:r>
                    </a:p>
                    <a:p>
                      <a:pPr algn="ctr"/>
                      <a:r>
                        <a:rPr lang="en-US" sz="2300" b="1" dirty="0" smtClean="0">
                          <a:solidFill>
                            <a:schemeClr val="bg1"/>
                          </a:solidFill>
                        </a:rPr>
                        <a:t>Met</a:t>
                      </a:r>
                      <a:endParaRPr lang="en-US" sz="23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300" b="0" dirty="0" smtClean="0"/>
                        <a:t>78.8%</a:t>
                      </a:r>
                      <a:endParaRPr lang="en-US" sz="23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300" b="0" dirty="0" smtClean="0"/>
                        <a:t>2.1%</a:t>
                      </a:r>
                      <a:endParaRPr lang="en-US" sz="23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8729">
                <a:tc>
                  <a:txBody>
                    <a:bodyPr/>
                    <a:lstStyle/>
                    <a:p>
                      <a:pPr algn="ctr"/>
                      <a:r>
                        <a:rPr lang="en-US" sz="2300" b="1" dirty="0" err="1" smtClean="0">
                          <a:solidFill>
                            <a:schemeClr val="accent3"/>
                          </a:solidFill>
                        </a:rPr>
                        <a:t>QoS</a:t>
                      </a:r>
                      <a:r>
                        <a:rPr lang="en-US" sz="2300" b="1" dirty="0" smtClean="0">
                          <a:solidFill>
                            <a:schemeClr val="accent3"/>
                          </a:solidFill>
                        </a:rPr>
                        <a:t> Bound </a:t>
                      </a:r>
                    </a:p>
                    <a:p>
                      <a:pPr algn="ctr"/>
                      <a:r>
                        <a:rPr lang="en-US" sz="2300" b="1" dirty="0" smtClean="0">
                          <a:solidFill>
                            <a:schemeClr val="accent3"/>
                          </a:solidFill>
                        </a:rPr>
                        <a:t>Not Met</a:t>
                      </a:r>
                      <a:endParaRPr lang="en-US" sz="2300" b="1" dirty="0">
                        <a:solidFill>
                          <a:schemeClr val="accent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2300" b="0" dirty="0" smtClean="0"/>
                        <a:t>2.2%</a:t>
                      </a:r>
                      <a:endParaRPr lang="en-US" sz="23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300" b="0" dirty="0" smtClean="0"/>
                        <a:t>16.9%</a:t>
                      </a:r>
                      <a:endParaRPr lang="en-US" sz="23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4" name="TextBox 23"/>
          <p:cNvSpPr txBox="1"/>
          <p:nvPr/>
        </p:nvSpPr>
        <p:spPr>
          <a:xfrm>
            <a:off x="714349" y="1071550"/>
            <a:ext cx="7715304" cy="481861"/>
          </a:xfrm>
          <a:prstGeom prst="rect">
            <a:avLst/>
          </a:prstGeom>
          <a:noFill/>
        </p:spPr>
        <p:txBody>
          <a:bodyPr wrap="square" lIns="91416" tIns="45709" rIns="91416" bIns="45709" rtlCol="0">
            <a:spAutoFit/>
          </a:bodyPr>
          <a:lstStyle/>
          <a:p>
            <a:pPr algn="ctr" defTabSz="914165"/>
            <a:r>
              <a:rPr lang="en-US" sz="2500" dirty="0">
                <a:solidFill>
                  <a:srgbClr val="000000"/>
                </a:solidFill>
                <a:latin typeface="Tahoma"/>
              </a:rPr>
              <a:t>Across 3000 data points</a:t>
            </a:r>
          </a:p>
        </p:txBody>
      </p:sp>
      <p:sp>
        <p:nvSpPr>
          <p:cNvPr id="11" name="Oval 10"/>
          <p:cNvSpPr/>
          <p:nvPr/>
        </p:nvSpPr>
        <p:spPr>
          <a:xfrm>
            <a:off x="3428992" y="2571745"/>
            <a:ext cx="4786346" cy="71438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 name="Oval 12"/>
          <p:cNvSpPr/>
          <p:nvPr/>
        </p:nvSpPr>
        <p:spPr>
          <a:xfrm>
            <a:off x="3428992" y="2714620"/>
            <a:ext cx="2000264" cy="428628"/>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 name="Oval 13"/>
          <p:cNvSpPr/>
          <p:nvPr/>
        </p:nvSpPr>
        <p:spPr>
          <a:xfrm>
            <a:off x="6072198" y="3500438"/>
            <a:ext cx="2000264" cy="428628"/>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5" name="Rectangle 14"/>
          <p:cNvSpPr/>
          <p:nvPr/>
        </p:nvSpPr>
        <p:spPr>
          <a:xfrm>
            <a:off x="67733" y="4214818"/>
            <a:ext cx="9001156" cy="10001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r>
              <a:rPr lang="en-US" sz="2800" dirty="0">
                <a:solidFill>
                  <a:srgbClr val="C00000"/>
                </a:solidFill>
                <a:latin typeface="Tahoma"/>
                <a:ea typeface="Tahoma" pitchFamily="34" charset="0"/>
                <a:cs typeface="Tahoma" pitchFamily="34" charset="0"/>
              </a:rPr>
              <a:t>MISE-</a:t>
            </a:r>
            <a:r>
              <a:rPr lang="en-US" sz="2800" dirty="0" err="1">
                <a:solidFill>
                  <a:srgbClr val="C00000"/>
                </a:solidFill>
                <a:latin typeface="Tahoma"/>
                <a:ea typeface="Tahoma" pitchFamily="34" charset="0"/>
                <a:cs typeface="Tahoma" pitchFamily="34" charset="0"/>
              </a:rPr>
              <a:t>QoS</a:t>
            </a:r>
            <a:r>
              <a:rPr lang="en-US" sz="2800" dirty="0">
                <a:solidFill>
                  <a:srgbClr val="C00000"/>
                </a:solidFill>
                <a:latin typeface="Tahoma"/>
                <a:ea typeface="Tahoma" pitchFamily="34" charset="0"/>
                <a:cs typeface="Tahoma" pitchFamily="34" charset="0"/>
              </a:rPr>
              <a:t> meets the bound for 80.9% of workloads</a:t>
            </a: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sz="2000" dirty="0">
              <a:solidFill>
                <a:srgbClr val="C00000"/>
              </a:solidFill>
              <a:latin typeface="Tahoma"/>
              <a:ea typeface="Tahoma" pitchFamily="34" charset="0"/>
              <a:cs typeface="Tahoma" pitchFamily="34" charset="0"/>
            </a:endParaRPr>
          </a:p>
          <a:p>
            <a:pPr algn="ctr" defTabSz="914165"/>
            <a:endParaRPr lang="en-US" dirty="0">
              <a:solidFill>
                <a:srgbClr val="FFFFFF"/>
              </a:solidFill>
              <a:latin typeface="Tahoma"/>
            </a:endParaRPr>
          </a:p>
        </p:txBody>
      </p:sp>
      <p:sp>
        <p:nvSpPr>
          <p:cNvPr id="16" name="Rectangle 15"/>
          <p:cNvSpPr/>
          <p:nvPr/>
        </p:nvSpPr>
        <p:spPr>
          <a:xfrm>
            <a:off x="67733" y="5143512"/>
            <a:ext cx="9001188" cy="10001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r>
              <a:rPr lang="en-US" sz="2800" dirty="0" err="1">
                <a:solidFill>
                  <a:srgbClr val="C00000"/>
                </a:solidFill>
                <a:latin typeface="Tahoma"/>
                <a:ea typeface="Tahoma" pitchFamily="34" charset="0"/>
                <a:cs typeface="Tahoma" pitchFamily="34" charset="0"/>
              </a:rPr>
              <a:t>AlwaysPrioritize</a:t>
            </a:r>
            <a:r>
              <a:rPr lang="en-US" sz="2800" dirty="0">
                <a:solidFill>
                  <a:srgbClr val="C00000"/>
                </a:solidFill>
                <a:latin typeface="Tahoma"/>
                <a:ea typeface="Tahoma" pitchFamily="34" charset="0"/>
                <a:cs typeface="Tahoma" pitchFamily="34" charset="0"/>
              </a:rPr>
              <a:t>  meets the bound for 83% of workloads</a:t>
            </a: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sz="2000" dirty="0">
              <a:solidFill>
                <a:srgbClr val="C00000"/>
              </a:solidFill>
              <a:latin typeface="Tahoma"/>
              <a:ea typeface="Tahoma" pitchFamily="34" charset="0"/>
              <a:cs typeface="Tahoma" pitchFamily="34" charset="0"/>
            </a:endParaRPr>
          </a:p>
          <a:p>
            <a:pPr algn="ctr" defTabSz="914165"/>
            <a:endParaRPr lang="en-US" dirty="0">
              <a:solidFill>
                <a:srgbClr val="FFFFFF"/>
              </a:solidFill>
              <a:latin typeface="Tahoma"/>
            </a:endParaRPr>
          </a:p>
        </p:txBody>
      </p:sp>
      <p:sp>
        <p:nvSpPr>
          <p:cNvPr id="17" name="Rectangle 16"/>
          <p:cNvSpPr/>
          <p:nvPr/>
        </p:nvSpPr>
        <p:spPr>
          <a:xfrm>
            <a:off x="85694" y="4572008"/>
            <a:ext cx="9001188" cy="12144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defRPr/>
            </a:pPr>
            <a:endParaRPr lang="en-US" sz="2800" dirty="0">
              <a:solidFill>
                <a:srgbClr val="C00000"/>
              </a:solidFill>
              <a:latin typeface="Tahoma"/>
              <a:ea typeface="Tahoma" pitchFamily="34" charset="0"/>
              <a:cs typeface="Tahoma" pitchFamily="34" charset="0"/>
            </a:endParaRPr>
          </a:p>
          <a:p>
            <a:pPr algn="ctr" defTabSz="914165">
              <a:defRPr/>
            </a:pPr>
            <a:r>
              <a:rPr lang="en-US" sz="2800" dirty="0">
                <a:solidFill>
                  <a:srgbClr val="C00000"/>
                </a:solidFill>
                <a:latin typeface="Tahoma"/>
                <a:ea typeface="Tahoma" pitchFamily="34" charset="0"/>
                <a:cs typeface="Tahoma" pitchFamily="34" charset="0"/>
              </a:rPr>
              <a:t>MISE-</a:t>
            </a:r>
            <a:r>
              <a:rPr lang="en-US" sz="2800" dirty="0" err="1">
                <a:solidFill>
                  <a:srgbClr val="C00000"/>
                </a:solidFill>
                <a:latin typeface="Tahoma"/>
                <a:ea typeface="Tahoma" pitchFamily="34" charset="0"/>
                <a:cs typeface="Tahoma" pitchFamily="34" charset="0"/>
              </a:rPr>
              <a:t>QoS</a:t>
            </a:r>
            <a:r>
              <a:rPr lang="en-US" sz="2800" dirty="0">
                <a:solidFill>
                  <a:srgbClr val="C00000"/>
                </a:solidFill>
                <a:latin typeface="Tahoma"/>
                <a:ea typeface="Tahoma" pitchFamily="34" charset="0"/>
                <a:cs typeface="Tahoma" pitchFamily="34" charset="0"/>
              </a:rPr>
              <a:t> correctly predicts whether or not the bound is met for 95.7% of workloads</a:t>
            </a: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endParaRPr lang="en-US" dirty="0">
              <a:solidFill>
                <a:srgbClr val="FFFFFF"/>
              </a:solidFill>
              <a:latin typeface="Tahoma"/>
            </a:endParaRPr>
          </a:p>
        </p:txBody>
      </p:sp>
    </p:spTree>
    <p:custDataLst>
      <p:tags r:id="rId1"/>
    </p:custDataLst>
    <p:extLst>
      <p:ext uri="{BB962C8B-B14F-4D97-AF65-F5344CB8AC3E}">
        <p14:creationId xmlns:p14="http://schemas.microsoft.com/office/powerpoint/2010/main" val="1958036359"/>
      </p:ext>
    </p:extLst>
  </p:cSld>
  <p:clrMapOvr>
    <a:masterClrMapping/>
  </p:clrMapOvr>
  <p:transition xmlns:p14="http://schemas.microsoft.com/office/powerpoint/2010/main" advTm="6096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5" grpId="1" animBg="1"/>
      <p:bldP spid="16" grpId="0" animBg="1"/>
      <p:bldP spid="16" grpId="1" animBg="1"/>
      <p:bldP spid="1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3600" dirty="0"/>
              <a:t>Performance of Non-</a:t>
            </a:r>
            <a:r>
              <a:rPr lang="en-US" sz="3600" dirty="0" err="1"/>
              <a:t>QoS</a:t>
            </a:r>
            <a:r>
              <a:rPr lang="en-US" sz="3600" dirty="0"/>
              <a:t>-Critical Applications</a:t>
            </a:r>
          </a:p>
        </p:txBody>
      </p:sp>
      <p:graphicFrame>
        <p:nvGraphicFramePr>
          <p:cNvPr id="14" name="Chart 13"/>
          <p:cNvGraphicFramePr/>
          <p:nvPr/>
        </p:nvGraphicFramePr>
        <p:xfrm>
          <a:off x="428596" y="1071546"/>
          <a:ext cx="8286808" cy="4857784"/>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1"/>
          </p:nvPr>
        </p:nvSpPr>
        <p:spPr/>
        <p:txBody>
          <a:bodyPr/>
          <a:lstStyle/>
          <a:p>
            <a:fld id="{323594FA-E141-4234-AE05-360401972BE7}" type="slidenum">
              <a:rPr lang="en-US" altLang="en-US" smtClean="0"/>
              <a:pPr/>
              <a:t>71</a:t>
            </a:fld>
            <a:endParaRPr lang="en-US" altLang="en-US"/>
          </a:p>
        </p:txBody>
      </p:sp>
      <p:sp>
        <p:nvSpPr>
          <p:cNvPr id="7" name="Oval 6"/>
          <p:cNvSpPr/>
          <p:nvPr/>
        </p:nvSpPr>
        <p:spPr>
          <a:xfrm>
            <a:off x="2786050" y="2000240"/>
            <a:ext cx="428628" cy="7143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 name="Oval 7"/>
          <p:cNvSpPr/>
          <p:nvPr/>
        </p:nvSpPr>
        <p:spPr>
          <a:xfrm>
            <a:off x="3714744" y="2714620"/>
            <a:ext cx="428628" cy="7143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 name="Oval 8"/>
          <p:cNvSpPr/>
          <p:nvPr/>
        </p:nvSpPr>
        <p:spPr>
          <a:xfrm>
            <a:off x="4643438" y="3143248"/>
            <a:ext cx="428628" cy="7143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 name="Oval 9"/>
          <p:cNvSpPr/>
          <p:nvPr/>
        </p:nvSpPr>
        <p:spPr>
          <a:xfrm>
            <a:off x="5625641" y="2285993"/>
            <a:ext cx="428628" cy="7143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 name="Rectangle 11"/>
          <p:cNvSpPr/>
          <p:nvPr/>
        </p:nvSpPr>
        <p:spPr>
          <a:xfrm>
            <a:off x="428596" y="5143512"/>
            <a:ext cx="8286808" cy="9286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defRPr/>
            </a:pPr>
            <a:r>
              <a:rPr lang="en-US" sz="3000" dirty="0">
                <a:solidFill>
                  <a:srgbClr val="C00000"/>
                </a:solidFill>
                <a:latin typeface="Tahoma"/>
                <a:ea typeface="Tahoma" pitchFamily="34" charset="0"/>
                <a:cs typeface="Tahoma" pitchFamily="34" charset="0"/>
              </a:rPr>
              <a:t>Higher performance when bound is loose</a:t>
            </a:r>
          </a:p>
          <a:p>
            <a:pPr algn="ctr" defTabSz="914165"/>
            <a:endParaRPr lang="en-US" dirty="0">
              <a:solidFill>
                <a:srgbClr val="FFFFFF"/>
              </a:solidFill>
              <a:latin typeface="Tahoma"/>
            </a:endParaRPr>
          </a:p>
        </p:txBody>
      </p:sp>
      <p:sp>
        <p:nvSpPr>
          <p:cNvPr id="13" name="TextBox 12"/>
          <p:cNvSpPr txBox="1"/>
          <p:nvPr/>
        </p:nvSpPr>
        <p:spPr>
          <a:xfrm>
            <a:off x="98476" y="5056544"/>
            <a:ext cx="8964613" cy="1015663"/>
          </a:xfrm>
          <a:prstGeom prst="rect">
            <a:avLst/>
          </a:prstGeom>
          <a:solidFill>
            <a:schemeClr val="bg1"/>
          </a:solidFill>
          <a:ln w="25400">
            <a:solidFill>
              <a:schemeClr val="tx1"/>
            </a:solidFill>
          </a:ln>
        </p:spPr>
        <p:txBody>
          <a:bodyPr lIns="91416" tIns="45709" rIns="91416" bIns="45709">
            <a:spAutoFit/>
          </a:bodyPr>
          <a:lstStyle/>
          <a:p>
            <a:pPr algn="ctr" defTabSz="914165"/>
            <a:r>
              <a:rPr lang="en-US" sz="3000" dirty="0">
                <a:solidFill>
                  <a:srgbClr val="C00000"/>
                </a:solidFill>
                <a:latin typeface="Tahoma"/>
                <a:cs typeface="Tahoma" pitchFamily="34" charset="0"/>
              </a:rPr>
              <a:t>When slowdown bound is 10/3 </a:t>
            </a:r>
          </a:p>
          <a:p>
            <a:pPr algn="ctr" defTabSz="914165"/>
            <a:r>
              <a:rPr lang="en-US" sz="3000" dirty="0">
                <a:solidFill>
                  <a:srgbClr val="C00000"/>
                </a:solidFill>
                <a:latin typeface="Tahoma"/>
                <a:cs typeface="Tahoma" pitchFamily="34" charset="0"/>
              </a:rPr>
              <a:t>MISE-</a:t>
            </a:r>
            <a:r>
              <a:rPr lang="en-US" sz="3000" dirty="0" err="1">
                <a:solidFill>
                  <a:srgbClr val="C00000"/>
                </a:solidFill>
                <a:latin typeface="Tahoma"/>
                <a:cs typeface="Tahoma" pitchFamily="34" charset="0"/>
              </a:rPr>
              <a:t>QoS</a:t>
            </a:r>
            <a:r>
              <a:rPr lang="en-US" sz="3000" dirty="0">
                <a:solidFill>
                  <a:srgbClr val="C00000"/>
                </a:solidFill>
                <a:latin typeface="Tahoma"/>
                <a:cs typeface="Tahoma" pitchFamily="34" charset="0"/>
              </a:rPr>
              <a:t> improves system performance by 10%  </a:t>
            </a:r>
            <a:r>
              <a:rPr lang="en-US" sz="3000" dirty="0">
                <a:solidFill>
                  <a:srgbClr val="C00000"/>
                </a:solidFill>
                <a:latin typeface="Tahoma"/>
                <a:ea typeface="Tahoma" pitchFamily="34" charset="0"/>
                <a:cs typeface="Tahoma" pitchFamily="34" charset="0"/>
              </a:rPr>
              <a:t> </a:t>
            </a:r>
          </a:p>
        </p:txBody>
      </p:sp>
    </p:spTree>
    <p:custDataLst>
      <p:tags r:id="rId1"/>
    </p:custDataLst>
    <p:extLst>
      <p:ext uri="{BB962C8B-B14F-4D97-AF65-F5344CB8AC3E}">
        <p14:creationId xmlns:p14="http://schemas.microsoft.com/office/powerpoint/2010/main" val="3490475810"/>
      </p:ext>
    </p:extLst>
  </p:cSld>
  <p:clrMapOvr>
    <a:masterClrMapping/>
  </p:clrMapOvr>
  <p:transition xmlns:p14="http://schemas.microsoft.com/office/powerpoint/2010/main" advTm="6329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4">
                                            <p:graphicEl>
                                              <a:chart seriesIdx="1" categoryIdx="-4" bldStep="series"/>
                                            </p:graphic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4">
                                            <p:graphicEl>
                                              <a:chart seriesIdx="3" categoryIdx="-4" bldStep="series"/>
                                            </p:graphic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4">
                                            <p:graphicEl>
                                              <a:chart seriesIdx="4" categoryIdx="-4" bldStep="series"/>
                                            </p:graphic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4">
                                            <p:graphicEl>
                                              <a:chart seriesIdx="5" categoryIdx="-4" bldStep="series"/>
                                            </p:graphicEl>
                                          </p:spTgt>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series"/>
        </p:bldSub>
      </p:bldGraphic>
      <p:bldP spid="7" grpId="0" animBg="1"/>
      <p:bldP spid="7" grpId="1" animBg="1"/>
      <p:bldP spid="8" grpId="0" animBg="1"/>
      <p:bldP spid="8" grpId="1" animBg="1"/>
      <p:bldP spid="9" grpId="0" animBg="1"/>
      <p:bldP spid="9" grpId="1" animBg="1"/>
      <p:bldP spid="10" grpId="0" animBg="1"/>
      <p:bldP spid="10" grpId="1" animBg="1"/>
      <p:bldP spid="12" grpId="0" animBg="1"/>
      <p:bldP spid="1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 in the Paper</a:t>
            </a:r>
            <a:endParaRPr lang="en-US" dirty="0"/>
          </a:p>
        </p:txBody>
      </p:sp>
      <p:sp>
        <p:nvSpPr>
          <p:cNvPr id="3" name="Content Placeholder 2"/>
          <p:cNvSpPr>
            <a:spLocks noGrp="1"/>
          </p:cNvSpPr>
          <p:nvPr>
            <p:ph idx="1"/>
          </p:nvPr>
        </p:nvSpPr>
        <p:spPr>
          <a:xfrm>
            <a:off x="228600" y="908720"/>
            <a:ext cx="8915400" cy="5339680"/>
          </a:xfrm>
        </p:spPr>
        <p:txBody>
          <a:bodyPr/>
          <a:lstStyle/>
          <a:p>
            <a:r>
              <a:rPr lang="en-US" dirty="0" smtClean="0"/>
              <a:t>Sensitivity to model parameters</a:t>
            </a:r>
          </a:p>
          <a:p>
            <a:pPr lvl="1">
              <a:spcAft>
                <a:spcPts val="1200"/>
              </a:spcAft>
            </a:pPr>
            <a:r>
              <a:rPr lang="en-US" sz="2300" dirty="0"/>
              <a:t>Robust across different values of model parameters</a:t>
            </a:r>
          </a:p>
          <a:p>
            <a:pPr lvl="1"/>
            <a:endParaRPr lang="en-US" dirty="0" smtClean="0"/>
          </a:p>
          <a:p>
            <a:r>
              <a:rPr lang="en-US" dirty="0" smtClean="0"/>
              <a:t>Comparison of STFM and MISE models in enforcing soft slowdown guarantees</a:t>
            </a:r>
          </a:p>
          <a:p>
            <a:pPr lvl="1">
              <a:spcAft>
                <a:spcPts val="1200"/>
              </a:spcAft>
            </a:pPr>
            <a:r>
              <a:rPr lang="en-US" sz="2300" dirty="0"/>
              <a:t>MISE significantly more effective in enforcing guarantees</a:t>
            </a:r>
          </a:p>
          <a:p>
            <a:pPr>
              <a:buNone/>
            </a:pPr>
            <a:endParaRPr lang="en-US" dirty="0" smtClean="0"/>
          </a:p>
          <a:p>
            <a:r>
              <a:rPr lang="en-US" dirty="0" smtClean="0"/>
              <a:t>Minimizing maximum slowdown</a:t>
            </a:r>
          </a:p>
          <a:p>
            <a:pPr lvl="1">
              <a:spcAft>
                <a:spcPts val="1200"/>
              </a:spcAft>
            </a:pPr>
            <a:r>
              <a:rPr lang="en-US" sz="2300" dirty="0"/>
              <a:t>MISE improves fairness across several system configurations</a:t>
            </a:r>
          </a:p>
          <a:p>
            <a:pPr lvl="1"/>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72</a:t>
            </a:fld>
            <a:endParaRPr lang="en-US" altLang="en-US"/>
          </a:p>
        </p:txBody>
      </p:sp>
    </p:spTree>
    <p:extLst>
      <p:ext uri="{BB962C8B-B14F-4D97-AF65-F5344CB8AC3E}">
        <p14:creationId xmlns:p14="http://schemas.microsoft.com/office/powerpoint/2010/main" val="3397975355"/>
      </p:ext>
    </p:extLst>
  </p:cSld>
  <p:clrMapOvr>
    <a:masterClrMapping/>
  </p:clrMapOvr>
  <p:transition xmlns:p14="http://schemas.microsoft.com/office/powerpoint/2010/main" advTm="26000"/>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14282" y="908720"/>
            <a:ext cx="8929718" cy="5339680"/>
          </a:xfrm>
        </p:spPr>
        <p:txBody>
          <a:bodyPr/>
          <a:lstStyle/>
          <a:p>
            <a:r>
              <a:rPr lang="en-US" sz="2600" dirty="0"/>
              <a:t>Uncontrolled memory interference slows down  applications unpredictably</a:t>
            </a:r>
          </a:p>
          <a:p>
            <a:r>
              <a:rPr lang="en-US" sz="2600" dirty="0"/>
              <a:t>Goal: </a:t>
            </a:r>
            <a:r>
              <a:rPr lang="en-US" sz="2600" dirty="0">
                <a:solidFill>
                  <a:srgbClr val="FF0000"/>
                </a:solidFill>
              </a:rPr>
              <a:t>Estimate and control </a:t>
            </a:r>
            <a:r>
              <a:rPr lang="en-US" sz="2600" dirty="0"/>
              <a:t>slowdowns</a:t>
            </a:r>
          </a:p>
          <a:p>
            <a:r>
              <a:rPr lang="en-US" sz="2600" dirty="0"/>
              <a:t>Key contribution</a:t>
            </a:r>
          </a:p>
          <a:p>
            <a:pPr lvl="1"/>
            <a:r>
              <a:rPr lang="en-US" sz="2100" dirty="0">
                <a:solidFill>
                  <a:srgbClr val="0070C0"/>
                </a:solidFill>
              </a:rPr>
              <a:t>MISE: An accurate slowdown estimation model </a:t>
            </a:r>
          </a:p>
          <a:p>
            <a:pPr lvl="1"/>
            <a:r>
              <a:rPr lang="en-US" sz="2100" dirty="0">
                <a:solidFill>
                  <a:srgbClr val="0070C0"/>
                </a:solidFill>
              </a:rPr>
              <a:t>Average error of MISE: 8.2%</a:t>
            </a:r>
          </a:p>
          <a:p>
            <a:r>
              <a:rPr lang="en-US" sz="2600" dirty="0"/>
              <a:t>Key Idea</a:t>
            </a:r>
          </a:p>
          <a:p>
            <a:pPr lvl="1"/>
            <a:r>
              <a:rPr lang="en-US" sz="2100" dirty="0">
                <a:solidFill>
                  <a:srgbClr val="0070C0"/>
                </a:solidFill>
              </a:rPr>
              <a:t>Request Service Rate is a proxy for performance</a:t>
            </a:r>
          </a:p>
          <a:p>
            <a:pPr lvl="1"/>
            <a:r>
              <a:rPr lang="en-US" sz="2100" dirty="0">
                <a:solidFill>
                  <a:srgbClr val="0070C0"/>
                </a:solidFill>
              </a:rPr>
              <a:t>Request Service Rate </a:t>
            </a:r>
            <a:r>
              <a:rPr lang="en-US" sz="2100" baseline="-25000" dirty="0">
                <a:solidFill>
                  <a:srgbClr val="0070C0"/>
                </a:solidFill>
              </a:rPr>
              <a:t>Alone</a:t>
            </a:r>
            <a:r>
              <a:rPr lang="en-US" sz="2100" dirty="0">
                <a:solidFill>
                  <a:srgbClr val="0070C0"/>
                </a:solidFill>
              </a:rPr>
              <a:t> estimated by giving an application highest priority in accessing memory</a:t>
            </a:r>
          </a:p>
          <a:p>
            <a:r>
              <a:rPr lang="en-US" sz="2600" dirty="0">
                <a:solidFill>
                  <a:srgbClr val="FF0000"/>
                </a:solidFill>
              </a:rPr>
              <a:t>Leverage slowdown estimates to control slowdowns</a:t>
            </a:r>
          </a:p>
          <a:p>
            <a:pPr lvl="1"/>
            <a:r>
              <a:rPr lang="en-US" sz="2100" dirty="0">
                <a:solidFill>
                  <a:srgbClr val="0070C0"/>
                </a:solidFill>
              </a:rPr>
              <a:t>Providing soft slowdown guarantees</a:t>
            </a:r>
          </a:p>
          <a:p>
            <a:pPr lvl="1"/>
            <a:r>
              <a:rPr lang="en-US" sz="2100" dirty="0">
                <a:solidFill>
                  <a:srgbClr val="0070C0"/>
                </a:solidFill>
              </a:rPr>
              <a:t>Minimizing maximum slowdown</a:t>
            </a:r>
          </a:p>
          <a:p>
            <a:pPr lvl="1"/>
            <a:endParaRPr lang="en-US" sz="21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73</a:t>
            </a:fld>
            <a:endParaRPr lang="en-US" altLang="en-US"/>
          </a:p>
        </p:txBody>
      </p:sp>
    </p:spTree>
    <p:custDataLst>
      <p:tags r:id="rId1"/>
    </p:custDataLst>
    <p:extLst>
      <p:ext uri="{BB962C8B-B14F-4D97-AF65-F5344CB8AC3E}">
        <p14:creationId xmlns:p14="http://schemas.microsoft.com/office/powerpoint/2010/main" val="2465287074"/>
      </p:ext>
    </p:extLst>
  </p:cSld>
  <p:clrMapOvr>
    <a:masterClrMapping/>
  </p:clrMapOvr>
  <p:transition xmlns:p14="http://schemas.microsoft.com/office/powerpoint/2010/main" advTm="4312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1142984"/>
            <a:ext cx="8643998" cy="2214578"/>
          </a:xfrm>
        </p:spPr>
        <p:txBody>
          <a:bodyPr anchor="ctr">
            <a:noAutofit/>
          </a:bodyPr>
          <a:lstStyle/>
          <a:p>
            <a:pPr algn="ctr"/>
            <a:r>
              <a:rPr lang="en-US" sz="4000" b="1" dirty="0">
                <a:solidFill>
                  <a:schemeClr val="accent2"/>
                </a:solidFill>
                <a:latin typeface="Garamond" pitchFamily="18" charset="0"/>
              </a:rPr>
              <a:t>MISE: </a:t>
            </a:r>
            <a:br>
              <a:rPr lang="en-US" sz="4000" b="1" dirty="0">
                <a:solidFill>
                  <a:schemeClr val="accent2"/>
                </a:solidFill>
                <a:latin typeface="Garamond" pitchFamily="18" charset="0"/>
              </a:rPr>
            </a:br>
            <a:r>
              <a:rPr lang="en-US" sz="4000" b="1" dirty="0">
                <a:solidFill>
                  <a:schemeClr val="accent2"/>
                </a:solidFill>
                <a:latin typeface="Garamond" pitchFamily="18" charset="0"/>
              </a:rPr>
              <a:t>Providing Performance Predictability </a:t>
            </a:r>
            <a:br>
              <a:rPr lang="en-US" sz="4000" b="1" dirty="0">
                <a:solidFill>
                  <a:schemeClr val="accent2"/>
                </a:solidFill>
                <a:latin typeface="Garamond" pitchFamily="18" charset="0"/>
              </a:rPr>
            </a:br>
            <a:r>
              <a:rPr lang="en-US" sz="4000" b="1" dirty="0">
                <a:solidFill>
                  <a:schemeClr val="accent2"/>
                </a:solidFill>
                <a:latin typeface="Garamond" pitchFamily="18" charset="0"/>
              </a:rPr>
              <a:t>in Shared Main Memory Systems</a:t>
            </a:r>
          </a:p>
        </p:txBody>
      </p:sp>
      <p:sp>
        <p:nvSpPr>
          <p:cNvPr id="3" name="Subtitle 2"/>
          <p:cNvSpPr>
            <a:spLocks noGrp="1"/>
          </p:cNvSpPr>
          <p:nvPr>
            <p:ph type="subTitle" idx="1"/>
          </p:nvPr>
        </p:nvSpPr>
        <p:spPr>
          <a:xfrm>
            <a:off x="381000" y="3886200"/>
            <a:ext cx="8534400" cy="2819400"/>
          </a:xfrm>
        </p:spPr>
        <p:txBody>
          <a:bodyPr>
            <a:noAutofit/>
          </a:bodyPr>
          <a:lstStyle/>
          <a:p>
            <a:r>
              <a:rPr lang="en-US" sz="3000" b="1" dirty="0" err="1">
                <a:latin typeface="Tahoma" pitchFamily="34" charset="0"/>
                <a:ea typeface="Tahoma" pitchFamily="34" charset="0"/>
                <a:cs typeface="Tahoma" pitchFamily="34" charset="0"/>
              </a:rPr>
              <a:t>Lavanya</a:t>
            </a:r>
            <a:r>
              <a:rPr lang="en-US" sz="3000" b="1" dirty="0">
                <a:latin typeface="Tahoma" pitchFamily="34" charset="0"/>
                <a:ea typeface="Tahoma" pitchFamily="34" charset="0"/>
                <a:cs typeface="Tahoma" pitchFamily="34" charset="0"/>
              </a:rPr>
              <a:t> Subramanian</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Vivek</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Seshadri</a:t>
            </a:r>
            <a:r>
              <a:rPr lang="en-US" sz="3000" dirty="0">
                <a:latin typeface="Tahoma" pitchFamily="34" charset="0"/>
                <a:ea typeface="Tahoma" pitchFamily="34" charset="0"/>
                <a:cs typeface="Tahoma" pitchFamily="34" charset="0"/>
              </a:rPr>
              <a:t>, </a:t>
            </a:r>
          </a:p>
          <a:p>
            <a:r>
              <a:rPr lang="en-US" sz="3000" dirty="0" err="1">
                <a:latin typeface="Tahoma" pitchFamily="34" charset="0"/>
                <a:ea typeface="Tahoma" pitchFamily="34" charset="0"/>
                <a:cs typeface="Tahoma" pitchFamily="34" charset="0"/>
              </a:rPr>
              <a:t>Yoongu</a:t>
            </a:r>
            <a:r>
              <a:rPr lang="en-US" sz="3000" dirty="0">
                <a:latin typeface="Tahoma" pitchFamily="34" charset="0"/>
                <a:ea typeface="Tahoma" pitchFamily="34" charset="0"/>
                <a:cs typeface="Tahoma" pitchFamily="34" charset="0"/>
              </a:rPr>
              <a:t> Kim, Ben </a:t>
            </a:r>
            <a:r>
              <a:rPr lang="en-US" sz="3000" dirty="0" err="1">
                <a:latin typeface="Tahoma" pitchFamily="34" charset="0"/>
                <a:ea typeface="Tahoma" pitchFamily="34" charset="0"/>
                <a:cs typeface="Tahoma" pitchFamily="34" charset="0"/>
              </a:rPr>
              <a:t>Jaiyen</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Onur</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Mutlu</a:t>
            </a:r>
            <a:endParaRPr lang="en-US" sz="3000" dirty="0">
              <a:latin typeface="Tahoma" pitchFamily="34" charset="0"/>
              <a:ea typeface="Tahoma" pitchFamily="34" charset="0"/>
              <a:cs typeface="Tahoma" pitchFamily="34" charset="0"/>
            </a:endParaRPr>
          </a:p>
        </p:txBody>
      </p:sp>
      <p:pic>
        <p:nvPicPr>
          <p:cNvPr id="4" name="Picture 3" descr="Burgundy_CMU_JPG_Logo.jpg"/>
          <p:cNvPicPr>
            <a:picLocks noChangeAspect="1"/>
          </p:cNvPicPr>
          <p:nvPr/>
        </p:nvPicPr>
        <p:blipFill>
          <a:blip r:embed="rId2" cstate="print"/>
          <a:stretch>
            <a:fillRect/>
          </a:stretch>
        </p:blipFill>
        <p:spPr>
          <a:xfrm>
            <a:off x="4643438" y="5414557"/>
            <a:ext cx="3786214" cy="1367244"/>
          </a:xfrm>
          <a:prstGeom prst="rect">
            <a:avLst/>
          </a:prstGeom>
        </p:spPr>
      </p:pic>
      <p:pic>
        <p:nvPicPr>
          <p:cNvPr id="5" name="Picture 4" descr="safari.png"/>
          <p:cNvPicPr>
            <a:picLocks noChangeAspect="1"/>
          </p:cNvPicPr>
          <p:nvPr/>
        </p:nvPicPr>
        <p:blipFill>
          <a:blip r:embed="rId3" cstate="print"/>
          <a:stretch>
            <a:fillRect/>
          </a:stretch>
        </p:blipFill>
        <p:spPr>
          <a:xfrm>
            <a:off x="928667" y="5682269"/>
            <a:ext cx="2501587" cy="723810"/>
          </a:xfrm>
          <a:prstGeom prst="rect">
            <a:avLst/>
          </a:prstGeom>
        </p:spPr>
      </p:pic>
      <p:sp>
        <p:nvSpPr>
          <p:cNvPr id="6" name="Slide Number Placeholder 5"/>
          <p:cNvSpPr>
            <a:spLocks noGrp="1"/>
          </p:cNvSpPr>
          <p:nvPr>
            <p:ph type="sldNum" sz="quarter" idx="12"/>
          </p:nvPr>
        </p:nvSpPr>
        <p:spPr/>
        <p:txBody>
          <a:bodyPr/>
          <a:lstStyle/>
          <a:p>
            <a:fld id="{C848E0DA-72AF-4492-BFF0-A82983318CD7}" type="slidenum">
              <a:rPr lang="en-US" smtClean="0"/>
              <a:pPr/>
              <a:t>74</a:t>
            </a:fld>
            <a:endParaRPr lang="en-US" dirty="0"/>
          </a:p>
        </p:txBody>
      </p:sp>
    </p:spTree>
    <p:extLst>
      <p:ext uri="{BB962C8B-B14F-4D97-AF65-F5344CB8AC3E}">
        <p14:creationId xmlns:p14="http://schemas.microsoft.com/office/powerpoint/2010/main" val="3059990708"/>
      </p:ext>
    </p:extLst>
  </p:cSld>
  <p:clrMapOvr>
    <a:masterClrMapping/>
  </p:clrMapOvr>
  <p:transition xmlns:p14="http://schemas.microsoft.com/office/powerpoint/2010/main" advTm="5125"/>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598563"/>
            <a:ext cx="8428037" cy="822325"/>
          </a:xfrm>
        </p:spPr>
        <p:txBody>
          <a:bodyPr/>
          <a:lstStyle/>
          <a:p>
            <a:pPr algn="ctr" eaLnBrk="1" hangingPunct="1"/>
            <a:r>
              <a:rPr lang="en-US" sz="4000" dirty="0" smtClean="0">
                <a:latin typeface="Garamond" charset="0"/>
              </a:rPr>
              <a:t>Memory Scheduling </a:t>
            </a:r>
            <a:br>
              <a:rPr lang="en-US" sz="4000" dirty="0" smtClean="0">
                <a:latin typeface="Garamond" charset="0"/>
              </a:rPr>
            </a:br>
            <a:r>
              <a:rPr lang="en-US" sz="4000" dirty="0" smtClean="0">
                <a:latin typeface="Garamond" charset="0"/>
              </a:rPr>
              <a:t>for Parallel Applications</a:t>
            </a:r>
            <a:endParaRPr lang="en-US" sz="4000" dirty="0">
              <a:latin typeface="Garamond" charset="0"/>
            </a:endParaRP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301737" y="4293101"/>
            <a:ext cx="8520233" cy="1477305"/>
          </a:xfrm>
          <a:prstGeom prst="rect">
            <a:avLst/>
          </a:prstGeom>
          <a:noFill/>
        </p:spPr>
        <p:txBody>
          <a:bodyPr wrap="none" lIns="91416" tIns="45709" rIns="91416" bIns="45709" rtlCol="0">
            <a:spAutoFit/>
          </a:bodyPr>
          <a:lstStyle/>
          <a:p>
            <a:pPr algn="ctr"/>
            <a:r>
              <a:rPr lang="en-US" dirty="0">
                <a:solidFill>
                  <a:srgbClr val="000000"/>
                </a:solidFill>
                <a:latin typeface="Tahoma"/>
              </a:rPr>
              <a:t>Eiman Ebrahimi, </a:t>
            </a:r>
            <a:r>
              <a:rPr lang="en-US" dirty="0" err="1">
                <a:solidFill>
                  <a:srgbClr val="000000"/>
                </a:solidFill>
                <a:latin typeface="Tahoma"/>
              </a:rPr>
              <a:t>Rustam</a:t>
            </a:r>
            <a:r>
              <a:rPr lang="en-US" dirty="0">
                <a:solidFill>
                  <a:srgbClr val="000000"/>
                </a:solidFill>
                <a:latin typeface="Tahoma"/>
              </a:rPr>
              <a:t> </a:t>
            </a:r>
            <a:r>
              <a:rPr lang="en-US" dirty="0" err="1">
                <a:solidFill>
                  <a:srgbClr val="000000"/>
                </a:solidFill>
                <a:latin typeface="Tahoma"/>
              </a:rPr>
              <a:t>Miftakhutdinov</a:t>
            </a:r>
            <a:r>
              <a:rPr lang="en-US" dirty="0">
                <a:solidFill>
                  <a:srgbClr val="000000"/>
                </a:solidFill>
                <a:latin typeface="Tahoma"/>
              </a:rPr>
              <a:t>, Chris Fallin, </a:t>
            </a:r>
            <a:endParaRPr lang="en-US" dirty="0" smtClean="0">
              <a:solidFill>
                <a:srgbClr val="000000"/>
              </a:solidFill>
              <a:latin typeface="Tahoma"/>
            </a:endParaRPr>
          </a:p>
          <a:p>
            <a:pPr algn="ctr"/>
            <a:r>
              <a:rPr lang="en-US" dirty="0" smtClean="0">
                <a:solidFill>
                  <a:srgbClr val="000000"/>
                </a:solidFill>
                <a:latin typeface="Tahoma"/>
              </a:rPr>
              <a:t>Chang </a:t>
            </a:r>
            <a:r>
              <a:rPr lang="en-US" dirty="0" err="1">
                <a:solidFill>
                  <a:srgbClr val="000000"/>
                </a:solidFill>
                <a:latin typeface="Tahoma"/>
              </a:rPr>
              <a:t>Joo</a:t>
            </a:r>
            <a:r>
              <a:rPr lang="en-US" dirty="0">
                <a:solidFill>
                  <a:srgbClr val="000000"/>
                </a:solidFill>
                <a:latin typeface="Tahoma"/>
              </a:rPr>
              <a:t> Lee, </a:t>
            </a:r>
            <a:r>
              <a:rPr lang="en-US" u="sng" dirty="0">
                <a:solidFill>
                  <a:srgbClr val="000000"/>
                </a:solidFill>
                <a:latin typeface="Tahoma"/>
              </a:rPr>
              <a:t>Onur Mutlu</a:t>
            </a:r>
            <a:r>
              <a:rPr lang="en-US" dirty="0">
                <a:solidFill>
                  <a:srgbClr val="000000"/>
                </a:solidFill>
                <a:latin typeface="Tahoma"/>
              </a:rPr>
              <a:t>, and Yale N. </a:t>
            </a:r>
            <a:r>
              <a:rPr lang="en-US" dirty="0" err="1">
                <a:solidFill>
                  <a:srgbClr val="000000"/>
                </a:solidFill>
                <a:latin typeface="Tahoma"/>
              </a:rPr>
              <a:t>Patt</a:t>
            </a:r>
            <a:r>
              <a:rPr lang="en-US" dirty="0">
                <a:solidFill>
                  <a:srgbClr val="000000"/>
                </a:solidFill>
                <a:latin typeface="Tahoma"/>
              </a:rPr>
              <a:t>, </a:t>
            </a:r>
            <a:br>
              <a:rPr lang="en-US" dirty="0">
                <a:solidFill>
                  <a:srgbClr val="000000"/>
                </a:solidFill>
                <a:latin typeface="Tahoma"/>
              </a:rPr>
            </a:br>
            <a:r>
              <a:rPr lang="en-US" b="1" dirty="0">
                <a:solidFill>
                  <a:srgbClr val="000000"/>
                </a:solidFill>
                <a:latin typeface="Tahoma"/>
                <a:hlinkClick r:id="rId3"/>
              </a:rPr>
              <a:t>"Parallel Application Memory Scheduling"</a:t>
            </a:r>
            <a:r>
              <a:rPr lang="en-US" dirty="0">
                <a:solidFill>
                  <a:srgbClr val="000000"/>
                </a:solidFill>
                <a:latin typeface="Tahoma"/>
              </a:rPr>
              <a:t/>
            </a:r>
            <a:br>
              <a:rPr lang="en-US" dirty="0">
                <a:solidFill>
                  <a:srgbClr val="000000"/>
                </a:solidFill>
                <a:latin typeface="Tahoma"/>
              </a:rPr>
            </a:br>
            <a:r>
              <a:rPr lang="en-US" i="1" dirty="0">
                <a:solidFill>
                  <a:srgbClr val="000000"/>
                </a:solidFill>
                <a:latin typeface="Tahoma"/>
              </a:rPr>
              <a:t>Proceedings of the </a:t>
            </a:r>
            <a:r>
              <a:rPr lang="en-US" i="1" dirty="0">
                <a:solidFill>
                  <a:srgbClr val="000000"/>
                </a:solidFill>
                <a:latin typeface="Tahoma"/>
                <a:hlinkClick r:id="rId4"/>
              </a:rPr>
              <a:t>44th International Symposium on Microarchitecture</a:t>
            </a:r>
            <a:r>
              <a:rPr lang="en-US" i="1" dirty="0">
                <a:solidFill>
                  <a:srgbClr val="000000"/>
                </a:solidFill>
                <a:latin typeface="Tahoma"/>
              </a:rPr>
              <a:t> (</a:t>
            </a:r>
            <a:r>
              <a:rPr lang="en-US" b="1" i="1" dirty="0">
                <a:solidFill>
                  <a:srgbClr val="000000"/>
                </a:solidFill>
                <a:latin typeface="Tahoma"/>
              </a:rPr>
              <a:t>MICRO</a:t>
            </a:r>
            <a:r>
              <a:rPr lang="en-US" i="1" dirty="0">
                <a:solidFill>
                  <a:srgbClr val="000000"/>
                </a:solidFill>
                <a:latin typeface="Tahoma"/>
              </a:rPr>
              <a:t>)</a:t>
            </a:r>
            <a:r>
              <a:rPr lang="en-US" dirty="0">
                <a:solidFill>
                  <a:srgbClr val="000000"/>
                </a:solidFill>
                <a:latin typeface="Tahoma"/>
              </a:rPr>
              <a:t>, </a:t>
            </a:r>
            <a:endParaRPr lang="en-US" dirty="0" smtClean="0">
              <a:solidFill>
                <a:srgbClr val="000000"/>
              </a:solidFill>
              <a:latin typeface="Tahoma"/>
            </a:endParaRPr>
          </a:p>
          <a:p>
            <a:pPr algn="ctr"/>
            <a:r>
              <a:rPr lang="en-US" dirty="0" smtClean="0">
                <a:solidFill>
                  <a:srgbClr val="000000"/>
                </a:solidFill>
                <a:latin typeface="Tahoma"/>
              </a:rPr>
              <a:t>Porto </a:t>
            </a:r>
            <a:r>
              <a:rPr lang="en-US" dirty="0" err="1">
                <a:solidFill>
                  <a:srgbClr val="000000"/>
                </a:solidFill>
                <a:latin typeface="Tahoma"/>
              </a:rPr>
              <a:t>Alegre</a:t>
            </a:r>
            <a:r>
              <a:rPr lang="en-US" dirty="0">
                <a:solidFill>
                  <a:srgbClr val="000000"/>
                </a:solidFill>
                <a:latin typeface="Tahoma"/>
              </a:rPr>
              <a:t>, Brazil, December 2011. </a:t>
            </a:r>
            <a:r>
              <a:rPr lang="en-US" dirty="0">
                <a:solidFill>
                  <a:srgbClr val="000000"/>
                </a:solidFill>
                <a:latin typeface="Tahoma"/>
                <a:hlinkClick r:id="rId5"/>
              </a:rPr>
              <a:t>Slides (pptx)</a:t>
            </a:r>
            <a:r>
              <a:rPr lang="en-US" dirty="0">
                <a:solidFill>
                  <a:srgbClr val="000000"/>
                </a:solidFill>
                <a:latin typeface="Tahoma"/>
              </a:rPr>
              <a:t> </a:t>
            </a:r>
          </a:p>
        </p:txBody>
      </p:sp>
    </p:spTree>
    <p:extLst>
      <p:ext uri="{BB962C8B-B14F-4D97-AF65-F5344CB8AC3E}">
        <p14:creationId xmlns:p14="http://schemas.microsoft.com/office/powerpoint/2010/main" val="16667225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Handling Interference in Parallel Applications</a:t>
            </a:r>
          </a:p>
        </p:txBody>
      </p:sp>
      <p:sp>
        <p:nvSpPr>
          <p:cNvPr id="3" name="Content Placeholder 2"/>
          <p:cNvSpPr>
            <a:spLocks noGrp="1"/>
          </p:cNvSpPr>
          <p:nvPr>
            <p:ph idx="1"/>
          </p:nvPr>
        </p:nvSpPr>
        <p:spPr>
          <a:xfrm>
            <a:off x="228600" y="1124744"/>
            <a:ext cx="8610600" cy="5123656"/>
          </a:xfrm>
        </p:spPr>
        <p:txBody>
          <a:bodyPr/>
          <a:lstStyle/>
          <a:p>
            <a:r>
              <a:rPr lang="en-US" dirty="0" smtClean="0"/>
              <a:t>Threads in a multithreaded application are inter-dependent</a:t>
            </a:r>
          </a:p>
          <a:p>
            <a:r>
              <a:rPr lang="en-US" dirty="0" smtClean="0"/>
              <a:t>Some threads can be on the critical path of execution due to synchronization; some threads are not</a:t>
            </a:r>
          </a:p>
          <a:p>
            <a:r>
              <a:rPr lang="en-US" dirty="0" smtClean="0"/>
              <a:t>How do we schedule requests of inter-dependent threads to maximize multithreaded application performance?</a:t>
            </a:r>
          </a:p>
          <a:p>
            <a:endParaRPr lang="en-US" dirty="0"/>
          </a:p>
          <a:p>
            <a:pPr marL="342761" lvl="1" indent="-342761">
              <a:lnSpc>
                <a:spcPct val="90000"/>
              </a:lnSpc>
              <a:buClr>
                <a:schemeClr val="accent1"/>
              </a:buClr>
              <a:buSzPct val="65000"/>
              <a:buFont typeface="Wingdings" pitchFamily="2" charset="2"/>
              <a:buChar char="n"/>
            </a:pPr>
            <a:r>
              <a:rPr lang="en-US" dirty="0" smtClean="0"/>
              <a:t>Idea: </a:t>
            </a:r>
            <a:r>
              <a:rPr lang="en-US" dirty="0">
                <a:solidFill>
                  <a:srgbClr val="0000FF"/>
                </a:solidFill>
              </a:rPr>
              <a:t>Estimate limiter threads </a:t>
            </a:r>
            <a:r>
              <a:rPr lang="en-US" dirty="0" smtClean="0"/>
              <a:t>likely to be on the critical path and prioritize their requests; </a:t>
            </a:r>
            <a:r>
              <a:rPr lang="en-US" dirty="0" smtClean="0">
                <a:solidFill>
                  <a:srgbClr val="0000FF"/>
                </a:solidFill>
              </a:rPr>
              <a:t>shuffle priorities of non-limiter threads</a:t>
            </a:r>
            <a:r>
              <a:rPr lang="en-US" dirty="0" smtClean="0"/>
              <a:t> to reduce memory interference among them </a:t>
            </a:r>
            <a:r>
              <a:rPr lang="en-US" sz="1800" dirty="0">
                <a:solidFill>
                  <a:srgbClr val="008000"/>
                </a:solidFill>
              </a:rPr>
              <a:t>[Ebrahimi+, MICRO’11]</a:t>
            </a:r>
          </a:p>
          <a:p>
            <a:pPr marL="342761" lvl="1" indent="-342761">
              <a:lnSpc>
                <a:spcPct val="90000"/>
              </a:lnSpc>
              <a:buClr>
                <a:schemeClr val="accent1"/>
              </a:buClr>
              <a:buSzPct val="65000"/>
              <a:buFont typeface="Wingdings" pitchFamily="2" charset="2"/>
              <a:buChar char="n"/>
            </a:pPr>
            <a:endParaRPr lang="en-US" sz="1800" dirty="0">
              <a:solidFill>
                <a:srgbClr val="008000"/>
              </a:solidFill>
            </a:endParaRPr>
          </a:p>
          <a:p>
            <a:pPr marL="342761" lvl="1" indent="-342761">
              <a:lnSpc>
                <a:spcPct val="90000"/>
              </a:lnSpc>
              <a:buClr>
                <a:schemeClr val="accent1"/>
              </a:buClr>
              <a:buSzPct val="65000"/>
              <a:buFont typeface="Wingdings" pitchFamily="2" charset="2"/>
              <a:buChar char="n"/>
            </a:pPr>
            <a:r>
              <a:rPr lang="en-US" dirty="0" smtClean="0"/>
              <a:t>Hardware/software cooperative limiter thread estimation:</a:t>
            </a:r>
          </a:p>
          <a:p>
            <a:pPr marL="695040" lvl="2" indent="-342761">
              <a:lnSpc>
                <a:spcPct val="90000"/>
              </a:lnSpc>
            </a:pPr>
            <a:r>
              <a:rPr lang="en-US" dirty="0" smtClean="0"/>
              <a:t>Thread </a:t>
            </a:r>
            <a:r>
              <a:rPr lang="en-US" dirty="0"/>
              <a:t>executing </a:t>
            </a:r>
            <a:r>
              <a:rPr lang="en-US" dirty="0" smtClean="0"/>
              <a:t>the </a:t>
            </a:r>
            <a:r>
              <a:rPr lang="en-US" dirty="0"/>
              <a:t>most contended critical </a:t>
            </a:r>
            <a:r>
              <a:rPr lang="en-US" dirty="0" smtClean="0"/>
              <a:t>section</a:t>
            </a:r>
          </a:p>
          <a:p>
            <a:pPr marL="695040" lvl="2" indent="-342761">
              <a:lnSpc>
                <a:spcPct val="90000"/>
              </a:lnSpc>
            </a:pPr>
            <a:r>
              <a:rPr lang="en-US" dirty="0" smtClean="0"/>
              <a:t>Thread that is falling behind the most in a </a:t>
            </a:r>
            <a:r>
              <a:rPr lang="en-US" i="1" dirty="0" smtClean="0"/>
              <a:t>parallel for </a:t>
            </a:r>
            <a:r>
              <a:rPr lang="en-US" dirty="0" smtClean="0"/>
              <a:t>loop</a:t>
            </a:r>
            <a:endParaRPr lang="en-US" dirty="0"/>
          </a:p>
          <a:p>
            <a:pPr marL="0" indent="0">
              <a:lnSpc>
                <a:spcPct val="90000"/>
              </a:lnSpc>
              <a:buNone/>
            </a:pPr>
            <a:endParaRPr lang="en-US" sz="27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76</a:t>
            </a:fld>
            <a:endParaRPr lang="en-US" altLang="en-US">
              <a:solidFill>
                <a:srgbClr val="000000"/>
              </a:solidFill>
            </a:endParaRPr>
          </a:p>
        </p:txBody>
      </p:sp>
      <p:sp>
        <p:nvSpPr>
          <p:cNvPr id="5" name="TextBox 4"/>
          <p:cNvSpPr txBox="1"/>
          <p:nvPr/>
        </p:nvSpPr>
        <p:spPr>
          <a:xfrm>
            <a:off x="5448889" y="6381328"/>
            <a:ext cx="2456920" cy="373659"/>
          </a:xfrm>
          <a:prstGeom prst="rect">
            <a:avLst/>
          </a:prstGeom>
          <a:noFill/>
        </p:spPr>
        <p:txBody>
          <a:bodyPr wrap="none" lIns="91416" tIns="45709" rIns="91416" bIns="45709" rtlCol="0">
            <a:spAutoFit/>
          </a:bodyPr>
          <a:lstStyle/>
          <a:p>
            <a:r>
              <a:rPr lang="en-US" dirty="0" smtClean="0">
                <a:solidFill>
                  <a:srgbClr val="000000"/>
                </a:solidFill>
                <a:latin typeface="Tahoma"/>
                <a:hlinkClick r:id="rId2" action="ppaction://hlinkpres?slideindex=1&amp;slidetitle="/>
              </a:rPr>
              <a:t>PAMS Micro 2011 Talk</a:t>
            </a:r>
            <a:endParaRPr lang="en-US" dirty="0">
              <a:solidFill>
                <a:srgbClr val="000000"/>
              </a:solidFill>
              <a:latin typeface="Tahoma"/>
            </a:endParaRPr>
          </a:p>
        </p:txBody>
      </p:sp>
    </p:spTree>
    <p:extLst>
      <p:ext uri="{BB962C8B-B14F-4D97-AF65-F5344CB8AC3E}">
        <p14:creationId xmlns:p14="http://schemas.microsoft.com/office/powerpoint/2010/main" val="20372317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598563"/>
            <a:ext cx="8428037" cy="822325"/>
          </a:xfrm>
        </p:spPr>
        <p:txBody>
          <a:bodyPr/>
          <a:lstStyle/>
          <a:p>
            <a:pPr algn="ctr" eaLnBrk="1" hangingPunct="1"/>
            <a:r>
              <a:rPr lang="en-US" sz="4000" dirty="0" smtClean="0">
                <a:latin typeface="Garamond" charset="0"/>
              </a:rPr>
              <a:t>Aside: </a:t>
            </a:r>
            <a:br>
              <a:rPr lang="en-US" sz="4000" dirty="0" smtClean="0">
                <a:latin typeface="Garamond" charset="0"/>
              </a:rPr>
            </a:br>
            <a:r>
              <a:rPr lang="en-US" sz="4000" dirty="0" smtClean="0">
                <a:latin typeface="Garamond" charset="0"/>
              </a:rPr>
              <a:t>Self-Optimizing Memory Controllers</a:t>
            </a:r>
            <a:endParaRPr lang="en-US" sz="4000" dirty="0">
              <a:latin typeface="Garamond" charset="0"/>
            </a:endParaRP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124136" y="4293101"/>
            <a:ext cx="8875436" cy="1200306"/>
          </a:xfrm>
          <a:prstGeom prst="rect">
            <a:avLst/>
          </a:prstGeom>
          <a:noFill/>
        </p:spPr>
        <p:txBody>
          <a:bodyPr wrap="none" lIns="91416" tIns="45709" rIns="91416" bIns="45709" rtlCol="0">
            <a:spAutoFit/>
          </a:bodyPr>
          <a:lstStyle/>
          <a:p>
            <a:pPr algn="ctr"/>
            <a:r>
              <a:rPr lang="en-US" dirty="0" err="1">
                <a:solidFill>
                  <a:srgbClr val="000000"/>
                </a:solidFill>
                <a:latin typeface="Tahoma"/>
              </a:rPr>
              <a:t>Engin</a:t>
            </a:r>
            <a:r>
              <a:rPr lang="en-US" dirty="0">
                <a:solidFill>
                  <a:srgbClr val="000000"/>
                </a:solidFill>
                <a:latin typeface="Tahoma"/>
              </a:rPr>
              <a:t> </a:t>
            </a:r>
            <a:r>
              <a:rPr lang="en-US" dirty="0" err="1">
                <a:solidFill>
                  <a:srgbClr val="000000"/>
                </a:solidFill>
                <a:latin typeface="Tahoma"/>
              </a:rPr>
              <a:t>Ipek</a:t>
            </a:r>
            <a:r>
              <a:rPr lang="en-US" dirty="0">
                <a:solidFill>
                  <a:srgbClr val="000000"/>
                </a:solidFill>
                <a:latin typeface="Tahoma"/>
              </a:rPr>
              <a:t>, </a:t>
            </a:r>
            <a:r>
              <a:rPr lang="en-US" u="sng" dirty="0">
                <a:solidFill>
                  <a:srgbClr val="000000"/>
                </a:solidFill>
                <a:latin typeface="Tahoma"/>
              </a:rPr>
              <a:t>Onur Mutlu</a:t>
            </a:r>
            <a:r>
              <a:rPr lang="en-US" dirty="0">
                <a:solidFill>
                  <a:srgbClr val="000000"/>
                </a:solidFill>
                <a:latin typeface="Tahoma"/>
              </a:rPr>
              <a:t>, José F. </a:t>
            </a:r>
            <a:r>
              <a:rPr lang="en-US" dirty="0" err="1">
                <a:solidFill>
                  <a:srgbClr val="000000"/>
                </a:solidFill>
                <a:latin typeface="Tahoma"/>
              </a:rPr>
              <a:t>Martínez</a:t>
            </a:r>
            <a:r>
              <a:rPr lang="en-US" dirty="0">
                <a:solidFill>
                  <a:srgbClr val="000000"/>
                </a:solidFill>
                <a:latin typeface="Tahoma"/>
              </a:rPr>
              <a:t>, and Rich </a:t>
            </a:r>
            <a:r>
              <a:rPr lang="en-US" dirty="0" err="1">
                <a:solidFill>
                  <a:srgbClr val="000000"/>
                </a:solidFill>
                <a:latin typeface="Tahoma"/>
              </a:rPr>
              <a:t>Caruana</a:t>
            </a:r>
            <a:r>
              <a:rPr lang="en-US" dirty="0">
                <a:solidFill>
                  <a:srgbClr val="000000"/>
                </a:solidFill>
                <a:latin typeface="Tahoma"/>
              </a:rPr>
              <a:t>, </a:t>
            </a:r>
            <a:br>
              <a:rPr lang="en-US" dirty="0">
                <a:solidFill>
                  <a:srgbClr val="000000"/>
                </a:solidFill>
                <a:latin typeface="Tahoma"/>
              </a:rPr>
            </a:br>
            <a:r>
              <a:rPr lang="en-US" b="1" dirty="0">
                <a:solidFill>
                  <a:srgbClr val="000000"/>
                </a:solidFill>
                <a:latin typeface="Tahoma"/>
                <a:hlinkClick r:id="rId3"/>
              </a:rPr>
              <a:t>"Self Optimizing Memory Controllers: A Reinforcement Learning Approach"</a:t>
            </a:r>
            <a:r>
              <a:rPr lang="en-US" dirty="0">
                <a:solidFill>
                  <a:srgbClr val="000000"/>
                </a:solidFill>
                <a:latin typeface="Tahoma"/>
              </a:rPr>
              <a:t/>
            </a:r>
            <a:br>
              <a:rPr lang="en-US" dirty="0">
                <a:solidFill>
                  <a:srgbClr val="000000"/>
                </a:solidFill>
                <a:latin typeface="Tahoma"/>
              </a:rPr>
            </a:br>
            <a:r>
              <a:rPr lang="en-US" i="1" dirty="0">
                <a:solidFill>
                  <a:srgbClr val="000000"/>
                </a:solidFill>
                <a:latin typeface="Tahoma"/>
              </a:rPr>
              <a:t>Proceedings of the </a:t>
            </a:r>
            <a:r>
              <a:rPr lang="en-US" i="1" dirty="0">
                <a:solidFill>
                  <a:srgbClr val="000000"/>
                </a:solidFill>
                <a:latin typeface="Tahoma"/>
                <a:hlinkClick r:id="rId4"/>
              </a:rPr>
              <a:t>35th International Symposium on Computer Architecture</a:t>
            </a:r>
            <a:r>
              <a:rPr lang="en-US" i="1" dirty="0">
                <a:solidFill>
                  <a:srgbClr val="000000"/>
                </a:solidFill>
                <a:latin typeface="Tahoma"/>
              </a:rPr>
              <a:t> (</a:t>
            </a:r>
            <a:r>
              <a:rPr lang="en-US" b="1" i="1" dirty="0">
                <a:solidFill>
                  <a:srgbClr val="000000"/>
                </a:solidFill>
                <a:latin typeface="Tahoma"/>
              </a:rPr>
              <a:t>ISCA</a:t>
            </a:r>
            <a:r>
              <a:rPr lang="en-US" i="1" dirty="0">
                <a:solidFill>
                  <a:srgbClr val="000000"/>
                </a:solidFill>
                <a:latin typeface="Tahoma"/>
              </a:rPr>
              <a:t>)</a:t>
            </a:r>
            <a:r>
              <a:rPr lang="en-US" dirty="0">
                <a:solidFill>
                  <a:srgbClr val="000000"/>
                </a:solidFill>
                <a:latin typeface="Tahoma"/>
              </a:rPr>
              <a:t>, </a:t>
            </a:r>
            <a:endParaRPr lang="en-US" dirty="0" smtClean="0">
              <a:solidFill>
                <a:srgbClr val="000000"/>
              </a:solidFill>
              <a:latin typeface="Tahoma"/>
            </a:endParaRPr>
          </a:p>
          <a:p>
            <a:pPr algn="ctr"/>
            <a:r>
              <a:rPr lang="en-US" dirty="0" smtClean="0">
                <a:solidFill>
                  <a:srgbClr val="000000"/>
                </a:solidFill>
                <a:latin typeface="Tahoma"/>
              </a:rPr>
              <a:t>pages </a:t>
            </a:r>
            <a:r>
              <a:rPr lang="en-US" dirty="0">
                <a:solidFill>
                  <a:srgbClr val="000000"/>
                </a:solidFill>
                <a:latin typeface="Tahoma"/>
              </a:rPr>
              <a:t>39-50, Beijing, China, June 2008. </a:t>
            </a:r>
            <a:r>
              <a:rPr lang="en-US" dirty="0">
                <a:solidFill>
                  <a:srgbClr val="000000"/>
                </a:solidFill>
                <a:latin typeface="Tahoma"/>
                <a:hlinkClick r:id="rId5"/>
              </a:rPr>
              <a:t>Slides (pptx)</a:t>
            </a:r>
            <a:endParaRPr lang="en-US" dirty="0">
              <a:solidFill>
                <a:srgbClr val="000000"/>
              </a:solidFill>
              <a:latin typeface="Tahoma"/>
            </a:endParaRPr>
          </a:p>
        </p:txBody>
      </p:sp>
    </p:spTree>
    <p:extLst>
      <p:ext uri="{BB962C8B-B14F-4D97-AF65-F5344CB8AC3E}">
        <p14:creationId xmlns:p14="http://schemas.microsoft.com/office/powerpoint/2010/main" val="12423805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sz="3400">
                <a:latin typeface="Garamond" charset="0"/>
              </a:rPr>
              <a:t>Why are DRAM Controllers Difficult to Design?</a:t>
            </a:r>
          </a:p>
        </p:txBody>
      </p:sp>
      <p:sp>
        <p:nvSpPr>
          <p:cNvPr id="148482" name="Content Placeholder 2"/>
          <p:cNvSpPr>
            <a:spLocks noGrp="1"/>
          </p:cNvSpPr>
          <p:nvPr>
            <p:ph idx="1"/>
          </p:nvPr>
        </p:nvSpPr>
        <p:spPr>
          <a:xfrm>
            <a:off x="228600" y="996950"/>
            <a:ext cx="8610600" cy="5194300"/>
          </a:xfrm>
        </p:spPr>
        <p:txBody>
          <a:bodyPr/>
          <a:lstStyle/>
          <a:p>
            <a:r>
              <a:rPr lang="en-US">
                <a:latin typeface="Tahoma" charset="0"/>
              </a:rPr>
              <a:t>Need to obey </a:t>
            </a:r>
            <a:r>
              <a:rPr lang="en-US">
                <a:solidFill>
                  <a:srgbClr val="0000FF"/>
                </a:solidFill>
                <a:latin typeface="Tahoma" charset="0"/>
              </a:rPr>
              <a:t>DRAM timing constraints </a:t>
            </a:r>
            <a:r>
              <a:rPr lang="en-US">
                <a:latin typeface="Tahoma" charset="0"/>
              </a:rPr>
              <a:t>for correctness</a:t>
            </a:r>
          </a:p>
          <a:p>
            <a:pPr lvl="1"/>
            <a:r>
              <a:rPr lang="en-US">
                <a:latin typeface="Tahoma" charset="0"/>
                <a:ea typeface="ＭＳ Ｐゴシック" charset="0"/>
              </a:rPr>
              <a:t>There are many (50+) timing constraints in DRAM</a:t>
            </a:r>
          </a:p>
          <a:p>
            <a:pPr lvl="1"/>
            <a:r>
              <a:rPr lang="en-US">
                <a:latin typeface="Tahoma" charset="0"/>
                <a:ea typeface="ＭＳ Ｐゴシック" charset="0"/>
              </a:rPr>
              <a:t>tWTR: Minimum number of cycles to wait before issuing a read command after a write command is issued</a:t>
            </a:r>
          </a:p>
          <a:p>
            <a:pPr lvl="1"/>
            <a:r>
              <a:rPr lang="en-US">
                <a:latin typeface="Tahoma" charset="0"/>
                <a:ea typeface="ＭＳ Ｐゴシック" charset="0"/>
              </a:rPr>
              <a:t>tRC: Minimum number of cycles between the issuing of two consecutive activate commands to the same bank</a:t>
            </a:r>
          </a:p>
          <a:p>
            <a:pPr lvl="1"/>
            <a:r>
              <a:rPr lang="en-US">
                <a:latin typeface="Tahoma" charset="0"/>
                <a:ea typeface="ＭＳ Ｐゴシック" charset="0"/>
              </a:rPr>
              <a:t>…</a:t>
            </a:r>
          </a:p>
          <a:p>
            <a:r>
              <a:rPr lang="en-US">
                <a:latin typeface="Tahoma" charset="0"/>
              </a:rPr>
              <a:t>Need to </a:t>
            </a:r>
            <a:r>
              <a:rPr lang="en-US">
                <a:solidFill>
                  <a:srgbClr val="0000FF"/>
                </a:solidFill>
                <a:latin typeface="Tahoma" charset="0"/>
              </a:rPr>
              <a:t>keep track of many resources </a:t>
            </a:r>
            <a:r>
              <a:rPr lang="en-US">
                <a:latin typeface="Tahoma" charset="0"/>
              </a:rPr>
              <a:t>to prevent conflicts</a:t>
            </a:r>
          </a:p>
          <a:p>
            <a:pPr lvl="1"/>
            <a:r>
              <a:rPr lang="en-US">
                <a:latin typeface="Tahoma" charset="0"/>
                <a:ea typeface="ＭＳ Ｐゴシック" charset="0"/>
              </a:rPr>
              <a:t>Channels, banks, ranks, data bus, address bus, row buffers</a:t>
            </a:r>
          </a:p>
          <a:p>
            <a:r>
              <a:rPr lang="en-US">
                <a:latin typeface="Tahoma" charset="0"/>
              </a:rPr>
              <a:t>Need to handle </a:t>
            </a:r>
            <a:r>
              <a:rPr lang="en-US">
                <a:solidFill>
                  <a:srgbClr val="0000FF"/>
                </a:solidFill>
                <a:latin typeface="Tahoma" charset="0"/>
              </a:rPr>
              <a:t>DRAM refresh</a:t>
            </a:r>
          </a:p>
          <a:p>
            <a:r>
              <a:rPr lang="en-US">
                <a:latin typeface="Tahoma" charset="0"/>
              </a:rPr>
              <a:t>Need to optimize for performance </a:t>
            </a:r>
            <a:r>
              <a:rPr lang="en-US" sz="1800">
                <a:latin typeface="Tahoma" charset="0"/>
              </a:rPr>
              <a:t>(in the presence of constraints)</a:t>
            </a:r>
          </a:p>
          <a:p>
            <a:pPr lvl="1"/>
            <a:r>
              <a:rPr lang="en-US">
                <a:latin typeface="Tahoma" charset="0"/>
                <a:ea typeface="ＭＳ Ｐゴシック" charset="0"/>
              </a:rPr>
              <a:t>Reordering is not simple</a:t>
            </a:r>
          </a:p>
          <a:p>
            <a:pPr lvl="1"/>
            <a:r>
              <a:rPr lang="en-US">
                <a:latin typeface="Tahoma" charset="0"/>
                <a:ea typeface="ＭＳ Ｐゴシック" charset="0"/>
              </a:rPr>
              <a:t>Predicting the future?</a:t>
            </a:r>
          </a:p>
          <a:p>
            <a:pPr lvl="2"/>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ndParaRPr>
          </a:p>
        </p:txBody>
      </p:sp>
      <p:sp>
        <p:nvSpPr>
          <p:cNvPr id="993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1036FD-DF00-1D41-9417-4E997F1D54F2}" type="slidenum">
              <a:rPr lang="en-US" sz="1600">
                <a:solidFill>
                  <a:srgbClr val="000000"/>
                </a:solidFill>
                <a:latin typeface="Garamond" charset="0"/>
                <a:cs typeface="Arial" charset="0"/>
              </a:rPr>
              <a:pPr eaLnBrk="1" hangingPunct="1"/>
              <a:t>78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4154783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848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48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848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482">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848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48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8482">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848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848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84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sz="3400">
                <a:solidFill>
                  <a:srgbClr val="006633"/>
                </a:solidFill>
                <a:latin typeface="Garamond" charset="0"/>
              </a:rPr>
              <a:t>Many DRAM Timing Constraints</a:t>
            </a:r>
            <a:endParaRPr lang="en-US">
              <a:latin typeface="Garamond" charset="0"/>
            </a:endParaRPr>
          </a:p>
        </p:txBody>
      </p:sp>
      <p:sp>
        <p:nvSpPr>
          <p:cNvPr id="100354" name="Content Placeholder 2"/>
          <p:cNvSpPr>
            <a:spLocks noGrp="1"/>
          </p:cNvSpPr>
          <p:nvPr>
            <p:ph idx="1"/>
          </p:nvPr>
        </p:nvSpPr>
        <p:spPr>
          <a:xfrm>
            <a:off x="228600" y="996950"/>
            <a:ext cx="8610600" cy="51943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sz="2000">
                <a:latin typeface="Tahoma" charset="0"/>
              </a:rPr>
              <a:t>From Lee et al., </a:t>
            </a:r>
            <a:r>
              <a:rPr lang="ja-JP" altLang="en-US" sz="2000">
                <a:latin typeface="Tahoma" charset="0"/>
              </a:rPr>
              <a:t>“</a:t>
            </a:r>
            <a:r>
              <a:rPr lang="en-US" altLang="ja-JP" sz="2000">
                <a:solidFill>
                  <a:srgbClr val="0000FF"/>
                </a:solidFill>
                <a:latin typeface="Tahoma" charset="0"/>
              </a:rPr>
              <a:t>DRAM-Aware Last-Level Cache Writeback: Reducing Write-Caused Interference in Memory Systems</a:t>
            </a:r>
            <a:r>
              <a:rPr lang="en-US" altLang="ja-JP" sz="2000">
                <a:latin typeface="Tahoma" charset="0"/>
              </a:rPr>
              <a:t>,</a:t>
            </a:r>
            <a:r>
              <a:rPr lang="ja-JP" altLang="en-US" sz="2000">
                <a:latin typeface="Tahoma" charset="0"/>
              </a:rPr>
              <a:t>”</a:t>
            </a:r>
            <a:r>
              <a:rPr lang="en-US" altLang="ja-JP" sz="2000">
                <a:latin typeface="Tahoma" charset="0"/>
              </a:rPr>
              <a:t> HPS Technical Report, April 2010.</a:t>
            </a:r>
            <a:endParaRPr lang="en-US" sz="2000">
              <a:latin typeface="Tahoma" charset="0"/>
            </a:endParaRPr>
          </a:p>
        </p:txBody>
      </p:sp>
      <p:sp>
        <p:nvSpPr>
          <p:cNvPr id="100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C416D8-BCBB-8041-9FE7-ECE4D443510A}" type="slidenum">
              <a:rPr lang="en-US" sz="1600">
                <a:solidFill>
                  <a:srgbClr val="000000"/>
                </a:solidFill>
                <a:latin typeface="Garamond" charset="0"/>
                <a:cs typeface="Arial" charset="0"/>
              </a:rPr>
              <a:pPr eaLnBrk="1" hangingPunct="1"/>
              <a:t>79</a:t>
            </a:fld>
            <a:endParaRPr lang="en-US" sz="1600">
              <a:solidFill>
                <a:srgbClr val="000000"/>
              </a:solidFill>
              <a:latin typeface="Garamond" charset="0"/>
              <a:cs typeface="Arial" charset="0"/>
            </a:endParaRPr>
          </a:p>
        </p:txBody>
      </p:sp>
      <p:pic>
        <p:nvPicPr>
          <p:cNvPr id="10035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77988"/>
            <a:ext cx="918686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224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628805"/>
            <a:ext cx="8428037" cy="822325"/>
          </a:xfrm>
        </p:spPr>
        <p:txBody>
          <a:bodyPr/>
          <a:lstStyle/>
          <a:p>
            <a:pPr algn="ctr" eaLnBrk="1" hangingPunct="1"/>
            <a:r>
              <a:rPr lang="en-US" sz="4000" dirty="0">
                <a:latin typeface="Garamond" charset="0"/>
              </a:rPr>
              <a:t>TCM:</a:t>
            </a:r>
            <a:br>
              <a:rPr lang="en-US" sz="4000" dirty="0">
                <a:latin typeface="Garamond" charset="0"/>
              </a:rPr>
            </a:br>
            <a:r>
              <a:rPr lang="en-US" sz="4000" dirty="0">
                <a:latin typeface="Garamond" charset="0"/>
              </a:rPr>
              <a:t>Thread Cluster Memory Scheduling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774815" y="4293096"/>
            <a:ext cx="7574076" cy="1498967"/>
          </a:xfrm>
          <a:prstGeom prst="rect">
            <a:avLst/>
          </a:prstGeom>
          <a:noFill/>
        </p:spPr>
        <p:txBody>
          <a:bodyPr wrap="none" lIns="91416" tIns="45709" rIns="91416" bIns="45709" rtlCol="0">
            <a:spAutoFit/>
          </a:bodyPr>
          <a:lstStyle/>
          <a:p>
            <a:pPr algn="ctr"/>
            <a:r>
              <a:rPr lang="en-US" dirty="0" err="1"/>
              <a:t>Yoongu</a:t>
            </a:r>
            <a:r>
              <a:rPr lang="en-US" dirty="0"/>
              <a:t> Kim, Michael </a:t>
            </a:r>
            <a:r>
              <a:rPr lang="en-US" dirty="0" err="1"/>
              <a:t>Papamichael</a:t>
            </a:r>
            <a:r>
              <a:rPr lang="en-US" dirty="0"/>
              <a:t>, </a:t>
            </a:r>
            <a:r>
              <a:rPr lang="en-US" u="sng" dirty="0"/>
              <a:t>Onur Mutlu</a:t>
            </a:r>
            <a:r>
              <a:rPr lang="en-US" dirty="0"/>
              <a:t>, and </a:t>
            </a:r>
            <a:r>
              <a:rPr lang="en-US" dirty="0" err="1"/>
              <a:t>Mor</a:t>
            </a:r>
            <a:r>
              <a:rPr lang="en-US" dirty="0"/>
              <a:t> </a:t>
            </a:r>
            <a:r>
              <a:rPr lang="en-US" dirty="0" err="1"/>
              <a:t>Harchol-Balter</a:t>
            </a:r>
            <a:r>
              <a:rPr lang="en-US" dirty="0"/>
              <a:t>,</a:t>
            </a:r>
            <a:br>
              <a:rPr lang="en-US" dirty="0"/>
            </a:br>
            <a:r>
              <a:rPr lang="en-US" b="1" dirty="0">
                <a:hlinkClick r:id="rId3"/>
              </a:rPr>
              <a:t>"Thread Cluster Memory Scheduling: </a:t>
            </a:r>
            <a:endParaRPr lang="en-US" b="1" dirty="0" smtClean="0">
              <a:hlinkClick r:id="rId3"/>
            </a:endParaRPr>
          </a:p>
          <a:p>
            <a:pPr algn="ctr"/>
            <a:r>
              <a:rPr lang="en-US" b="1" dirty="0" smtClean="0">
                <a:hlinkClick r:id="rId3"/>
              </a:rPr>
              <a:t>Exploiting </a:t>
            </a:r>
            <a:r>
              <a:rPr lang="en-US" b="1" dirty="0">
                <a:hlinkClick r:id="rId3"/>
              </a:rPr>
              <a:t>Differences in Memory Access Behavior"</a:t>
            </a:r>
            <a:r>
              <a:rPr lang="en-US" dirty="0"/>
              <a:t> </a:t>
            </a:r>
            <a:br>
              <a:rPr lang="en-US" dirty="0"/>
            </a:br>
            <a:r>
              <a:rPr lang="en-US" i="1" dirty="0" smtClean="0">
                <a:hlinkClick r:id="rId4"/>
              </a:rPr>
              <a:t>43rd </a:t>
            </a:r>
            <a:r>
              <a:rPr lang="en-US" i="1" dirty="0">
                <a:hlinkClick r:id="rId4"/>
              </a:rPr>
              <a:t>International Symposium on Microarchitecture</a:t>
            </a:r>
            <a:r>
              <a:rPr lang="en-US" i="1" dirty="0"/>
              <a:t> (</a:t>
            </a:r>
            <a:r>
              <a:rPr lang="en-US" b="1" i="1" dirty="0"/>
              <a:t>MICRO</a:t>
            </a:r>
            <a:r>
              <a:rPr lang="en-US" i="1" dirty="0"/>
              <a:t>)</a:t>
            </a:r>
            <a:r>
              <a:rPr lang="en-US" dirty="0"/>
              <a:t>, </a:t>
            </a:r>
            <a:endParaRPr lang="en-US" dirty="0" smtClean="0"/>
          </a:p>
          <a:p>
            <a:pPr algn="ctr"/>
            <a:r>
              <a:rPr lang="en-US" dirty="0" smtClean="0"/>
              <a:t>pages </a:t>
            </a:r>
            <a:r>
              <a:rPr lang="en-US" dirty="0"/>
              <a:t>65-76, Atlanta, GA, December 2010. </a:t>
            </a:r>
            <a:r>
              <a:rPr lang="en-US" dirty="0">
                <a:hlinkClick r:id="rId5"/>
              </a:rPr>
              <a:t>Slides (pptx)</a:t>
            </a:r>
            <a:r>
              <a:rPr lang="en-US" dirty="0"/>
              <a:t> </a:t>
            </a:r>
            <a:r>
              <a:rPr lang="en-US" dirty="0">
                <a:hlinkClick r:id="rId6"/>
              </a:rPr>
              <a:t>(pdf)</a:t>
            </a:r>
            <a:r>
              <a:rPr lang="en-US" dirty="0"/>
              <a:t> </a:t>
            </a:r>
          </a:p>
        </p:txBody>
      </p:sp>
      <p:sp>
        <p:nvSpPr>
          <p:cNvPr id="5" name="TextBox 4"/>
          <p:cNvSpPr txBox="1"/>
          <p:nvPr/>
        </p:nvSpPr>
        <p:spPr>
          <a:xfrm>
            <a:off x="6516217" y="6381328"/>
            <a:ext cx="2348717" cy="373659"/>
          </a:xfrm>
          <a:prstGeom prst="rect">
            <a:avLst/>
          </a:prstGeom>
          <a:noFill/>
        </p:spPr>
        <p:txBody>
          <a:bodyPr wrap="none" lIns="91416" tIns="45709" rIns="91416" bIns="45709" rtlCol="0">
            <a:spAutoFit/>
          </a:bodyPr>
          <a:lstStyle/>
          <a:p>
            <a:r>
              <a:rPr lang="en-US" dirty="0" smtClean="0">
                <a:hlinkClick r:id="rId7" action="ppaction://hlinkpres?slideindex=1&amp;slidetitle="/>
              </a:rPr>
              <a:t>TCM Micro 2010 Talk</a:t>
            </a:r>
            <a:endParaRPr lang="en-US" dirty="0"/>
          </a:p>
        </p:txBody>
      </p:sp>
    </p:spTree>
    <p:extLst>
      <p:ext uri="{BB962C8B-B14F-4D97-AF65-F5344CB8AC3E}">
        <p14:creationId xmlns:p14="http://schemas.microsoft.com/office/powerpoint/2010/main" val="22160046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r>
              <a:rPr lang="en-US" sz="3600" dirty="0">
                <a:latin typeface="Garamond" charset="0"/>
              </a:rPr>
              <a:t>More on DRAM </a:t>
            </a:r>
            <a:r>
              <a:rPr lang="en-US" sz="3600" dirty="0" smtClean="0">
                <a:latin typeface="Garamond" charset="0"/>
              </a:rPr>
              <a:t>Operation and Constraints</a:t>
            </a:r>
            <a:endParaRPr lang="en-US" sz="3600" dirty="0">
              <a:latin typeface="Garamond" charset="0"/>
            </a:endParaRPr>
          </a:p>
        </p:txBody>
      </p:sp>
      <p:sp>
        <p:nvSpPr>
          <p:cNvPr id="153602" name="Content Placeholder 2"/>
          <p:cNvSpPr>
            <a:spLocks noGrp="1"/>
          </p:cNvSpPr>
          <p:nvPr>
            <p:ph idx="1"/>
          </p:nvPr>
        </p:nvSpPr>
        <p:spPr>
          <a:xfrm>
            <a:off x="228600" y="996950"/>
            <a:ext cx="8610600" cy="5194300"/>
          </a:xfrm>
        </p:spPr>
        <p:txBody>
          <a:bodyPr/>
          <a:lstStyle/>
          <a:p>
            <a:r>
              <a:rPr lang="en-US">
                <a:latin typeface="Tahoma" charset="0"/>
              </a:rPr>
              <a:t>Kim et al., “</a:t>
            </a:r>
            <a:r>
              <a:rPr lang="en-US" altLang="ja-JP">
                <a:solidFill>
                  <a:srgbClr val="0000FF"/>
                </a:solidFill>
                <a:latin typeface="Tahoma" charset="0"/>
              </a:rPr>
              <a:t>A Case for Exploiting Subarray-Level Parallelism (SALP) in DRAM</a:t>
            </a:r>
            <a:r>
              <a:rPr lang="en-US" altLang="ja-JP">
                <a:latin typeface="Tahoma" charset="0"/>
              </a:rPr>
              <a:t>,</a:t>
            </a:r>
            <a:r>
              <a:rPr lang="en-US">
                <a:latin typeface="Tahoma" charset="0"/>
              </a:rPr>
              <a:t>”</a:t>
            </a:r>
            <a:r>
              <a:rPr lang="en-US" altLang="ja-JP">
                <a:latin typeface="Tahoma" charset="0"/>
              </a:rPr>
              <a:t> ISCA 2012.</a:t>
            </a:r>
          </a:p>
          <a:p>
            <a:r>
              <a:rPr lang="en-US">
                <a:latin typeface="Tahoma" charset="0"/>
              </a:rPr>
              <a:t>Lee et al., “</a:t>
            </a:r>
            <a:r>
              <a:rPr lang="en-US" altLang="ja-JP">
                <a:solidFill>
                  <a:srgbClr val="0000FF"/>
                </a:solidFill>
                <a:latin typeface="Tahoma" charset="0"/>
              </a:rPr>
              <a:t>Tiered-Latency DRAM: A Low Latency and Low Cost DRAM Architecture</a:t>
            </a:r>
            <a:r>
              <a:rPr lang="en-US" altLang="ja-JP">
                <a:latin typeface="Tahoma" charset="0"/>
              </a:rPr>
              <a:t>,</a:t>
            </a:r>
            <a:r>
              <a:rPr lang="en-US">
                <a:latin typeface="Tahoma" charset="0"/>
              </a:rPr>
              <a:t>”</a:t>
            </a:r>
            <a:r>
              <a:rPr lang="en-US" altLang="ja-JP">
                <a:latin typeface="Tahoma" charset="0"/>
              </a:rPr>
              <a:t> HPCA 2013.</a:t>
            </a:r>
            <a:endParaRPr lang="en-US">
              <a:latin typeface="Tahoma" charset="0"/>
            </a:endParaRPr>
          </a:p>
        </p:txBody>
      </p:sp>
      <p:sp>
        <p:nvSpPr>
          <p:cNvPr id="1536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8B3E27-5D4F-FA40-B496-EABCBE23577F}" type="slidenum">
              <a:rPr lang="en-US" sz="1600">
                <a:solidFill>
                  <a:srgbClr val="000000"/>
                </a:solidFill>
                <a:latin typeface="Garamond" charset="0"/>
                <a:cs typeface="Arial" charset="0"/>
              </a:rPr>
              <a:pPr eaLnBrk="1" hangingPunct="1"/>
              <a:t>80</a:t>
            </a:fld>
            <a:endParaRPr lang="en-US" sz="1600">
              <a:solidFill>
                <a:srgbClr val="000000"/>
              </a:solidFill>
              <a:latin typeface="Garamond" charset="0"/>
              <a:cs typeface="Arial" charset="0"/>
            </a:endParaRPr>
          </a:p>
        </p:txBody>
      </p:sp>
      <p:pic>
        <p:nvPicPr>
          <p:cNvPr id="1536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91440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4745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rPr>
              <a:t>Self-Optimizing DRAM Controllers</a:t>
            </a:r>
            <a:endParaRPr lang="en-US" dirty="0">
              <a:latin typeface="Garamond" charset="0"/>
            </a:endParaRPr>
          </a:p>
        </p:txBody>
      </p:sp>
      <p:sp>
        <p:nvSpPr>
          <p:cNvPr id="3" name="Content Placeholder 2"/>
          <p:cNvSpPr>
            <a:spLocks noGrp="1"/>
          </p:cNvSpPr>
          <p:nvPr>
            <p:ph idx="1"/>
          </p:nvPr>
        </p:nvSpPr>
        <p:spPr/>
        <p:txBody>
          <a:bodyPr/>
          <a:lstStyle/>
          <a:p>
            <a:r>
              <a:rPr lang="en-US" sz="2200" dirty="0" smtClean="0"/>
              <a:t>Problem: DRAM controllers difficult to design </a:t>
            </a:r>
            <a:r>
              <a:rPr lang="en-US" sz="2200" dirty="0" smtClean="0">
                <a:sym typeface="Wingdings"/>
              </a:rPr>
              <a:t> </a:t>
            </a:r>
            <a:r>
              <a:rPr lang="en-US" sz="2200" dirty="0" smtClean="0"/>
              <a:t>It is difficult for human designers to design a policy that can adapt itself very well to different workloads and different system conditions</a:t>
            </a:r>
          </a:p>
          <a:p>
            <a:endParaRPr lang="en-US" sz="2200" dirty="0"/>
          </a:p>
          <a:p>
            <a:r>
              <a:rPr lang="en-US" sz="2200" dirty="0" smtClean="0"/>
              <a:t>Idea: </a:t>
            </a:r>
            <a:r>
              <a:rPr lang="en-US" sz="2200" dirty="0" smtClean="0">
                <a:solidFill>
                  <a:srgbClr val="0000FF"/>
                </a:solidFill>
              </a:rPr>
              <a:t>Design a memory controller that adapts its scheduling policy decisions to workload behavior and system conditions using machine learning</a:t>
            </a:r>
            <a:r>
              <a:rPr lang="en-US" sz="2200" dirty="0" smtClean="0"/>
              <a:t>.</a:t>
            </a:r>
          </a:p>
          <a:p>
            <a:endParaRPr lang="en-US" sz="2200" dirty="0"/>
          </a:p>
          <a:p>
            <a:r>
              <a:rPr lang="en-US" sz="2200" dirty="0" smtClean="0"/>
              <a:t>Observation: </a:t>
            </a:r>
            <a:r>
              <a:rPr lang="en-US" sz="2200" dirty="0" smtClean="0">
                <a:solidFill>
                  <a:srgbClr val="0000FF"/>
                </a:solidFill>
              </a:rPr>
              <a:t>Reinforcement learning maps nicely to memory control.</a:t>
            </a:r>
          </a:p>
          <a:p>
            <a:endParaRPr lang="en-US" sz="2200" dirty="0"/>
          </a:p>
          <a:p>
            <a:r>
              <a:rPr lang="en-US" sz="2200" dirty="0" smtClean="0"/>
              <a:t>Design: Memory controller is a reinforcement learning agent that dynamically and continuously learns and employs the best scheduling policy.</a:t>
            </a:r>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81</a:t>
            </a:fld>
            <a:endParaRPr lang="en-US"/>
          </a:p>
        </p:txBody>
      </p:sp>
    </p:spTree>
    <p:extLst>
      <p:ext uri="{BB962C8B-B14F-4D97-AF65-F5344CB8AC3E}">
        <p14:creationId xmlns:p14="http://schemas.microsoft.com/office/powerpoint/2010/main" val="4795139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rPr>
              <a:t>Self-Optimizing DRAM Controllers</a:t>
            </a:r>
            <a:endParaRPr lang="en-US" dirty="0"/>
          </a:p>
        </p:txBody>
      </p:sp>
      <p:sp>
        <p:nvSpPr>
          <p:cNvPr id="3" name="Content Placeholder 2"/>
          <p:cNvSpPr>
            <a:spLocks noGrp="1"/>
          </p:cNvSpPr>
          <p:nvPr>
            <p:ph idx="1"/>
          </p:nvPr>
        </p:nvSpPr>
        <p:spPr/>
        <p:txBody>
          <a:bodyPr/>
          <a:lstStyle/>
          <a:p>
            <a:r>
              <a:rPr lang="en-US" dirty="0" err="1" smtClean="0"/>
              <a:t>Engin</a:t>
            </a:r>
            <a:r>
              <a:rPr lang="en-US" dirty="0" smtClean="0"/>
              <a:t> </a:t>
            </a:r>
            <a:r>
              <a:rPr lang="en-US" dirty="0" err="1" smtClean="0"/>
              <a:t>Ipek</a:t>
            </a:r>
            <a:r>
              <a:rPr lang="en-US" dirty="0" smtClean="0"/>
              <a:t>, </a:t>
            </a:r>
            <a:r>
              <a:rPr lang="en-US" u="sng" dirty="0" smtClean="0"/>
              <a:t>Onur Mutlu</a:t>
            </a:r>
            <a:r>
              <a:rPr lang="en-US" dirty="0" smtClean="0"/>
              <a:t>, José F. </a:t>
            </a:r>
            <a:r>
              <a:rPr lang="en-US" dirty="0" err="1" smtClean="0"/>
              <a:t>Martínez</a:t>
            </a:r>
            <a:r>
              <a:rPr lang="en-US" dirty="0" smtClean="0"/>
              <a:t>, and Rich </a:t>
            </a:r>
            <a:r>
              <a:rPr lang="en-US" dirty="0" err="1" smtClean="0"/>
              <a:t>Caruana</a:t>
            </a:r>
            <a:r>
              <a:rPr lang="en-US" dirty="0" smtClean="0"/>
              <a:t>, </a:t>
            </a:r>
            <a:br>
              <a:rPr lang="en-US" dirty="0" smtClean="0"/>
            </a:br>
            <a:r>
              <a:rPr lang="en-US" b="1" dirty="0" smtClean="0">
                <a:hlinkClick r:id="rId2"/>
              </a:rPr>
              <a:t>"Self Optimizing Memory Controllers: A Reinforcement Learning Approach"</a:t>
            </a:r>
            <a:r>
              <a:rPr lang="en-US" dirty="0" smtClean="0"/>
              <a:t/>
            </a:r>
            <a:br>
              <a:rPr lang="en-US" dirty="0" smtClean="0"/>
            </a:br>
            <a:r>
              <a:rPr lang="en-US" i="1" dirty="0" smtClean="0"/>
              <a:t>Proceedings of the </a:t>
            </a:r>
            <a:r>
              <a:rPr lang="en-US" i="1" dirty="0" smtClean="0">
                <a:hlinkClick r:id="rId3"/>
              </a:rPr>
              <a:t>35th International Symposium on Computer Architecture</a:t>
            </a:r>
            <a:r>
              <a:rPr lang="en-US" i="1" dirty="0" smtClean="0"/>
              <a:t> (</a:t>
            </a:r>
            <a:r>
              <a:rPr lang="en-US" b="1" i="1" dirty="0" smtClean="0"/>
              <a:t>ISCA</a:t>
            </a:r>
            <a:r>
              <a:rPr lang="en-US" i="1" dirty="0" smtClean="0"/>
              <a:t>)</a:t>
            </a:r>
            <a:r>
              <a:rPr lang="en-US" dirty="0" smtClean="0"/>
              <a:t>, pages 39-50, Beijing, China, June 2008.</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82</a:t>
            </a:fld>
            <a:endParaRPr lang="en-US"/>
          </a:p>
        </p:txBody>
      </p:sp>
      <p:pic>
        <p:nvPicPr>
          <p:cNvPr id="5" name="Picture 4"/>
          <p:cNvPicPr>
            <a:picLocks noChangeAspect="1"/>
          </p:cNvPicPr>
          <p:nvPr/>
        </p:nvPicPr>
        <p:blipFill>
          <a:blip r:embed="rId4"/>
          <a:stretch>
            <a:fillRect/>
          </a:stretch>
        </p:blipFill>
        <p:spPr>
          <a:xfrm>
            <a:off x="179512" y="980728"/>
            <a:ext cx="8724900" cy="5740400"/>
          </a:xfrm>
          <a:prstGeom prst="rect">
            <a:avLst/>
          </a:prstGeom>
        </p:spPr>
      </p:pic>
    </p:spTree>
    <p:extLst>
      <p:ext uri="{BB962C8B-B14F-4D97-AF65-F5344CB8AC3E}">
        <p14:creationId xmlns:p14="http://schemas.microsoft.com/office/powerpoint/2010/main" val="25620407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rPr>
              <a:t>Self-Optimizing DRAM Controllers</a:t>
            </a:r>
            <a:endParaRPr lang="en-US" dirty="0"/>
          </a:p>
        </p:txBody>
      </p:sp>
      <p:sp>
        <p:nvSpPr>
          <p:cNvPr id="3" name="Content Placeholder 2"/>
          <p:cNvSpPr>
            <a:spLocks noGrp="1"/>
          </p:cNvSpPr>
          <p:nvPr>
            <p:ph idx="1"/>
          </p:nvPr>
        </p:nvSpPr>
        <p:spPr/>
        <p:txBody>
          <a:bodyPr/>
          <a:lstStyle/>
          <a:p>
            <a:r>
              <a:rPr lang="en-US" sz="1800" dirty="0" err="1" smtClean="0"/>
              <a:t>Engin</a:t>
            </a:r>
            <a:r>
              <a:rPr lang="en-US" sz="1800" dirty="0" smtClean="0"/>
              <a:t> </a:t>
            </a:r>
            <a:r>
              <a:rPr lang="en-US" sz="1800" dirty="0" err="1" smtClean="0"/>
              <a:t>Ipek</a:t>
            </a:r>
            <a:r>
              <a:rPr lang="en-US" sz="1800" dirty="0" smtClean="0"/>
              <a:t>, </a:t>
            </a:r>
            <a:r>
              <a:rPr lang="en-US" sz="1800" u="sng" dirty="0" smtClean="0"/>
              <a:t>Onur Mutlu</a:t>
            </a:r>
            <a:r>
              <a:rPr lang="en-US" sz="1800" dirty="0" smtClean="0"/>
              <a:t>, José F. </a:t>
            </a:r>
            <a:r>
              <a:rPr lang="en-US" sz="1800" dirty="0" err="1" smtClean="0"/>
              <a:t>Martínez</a:t>
            </a:r>
            <a:r>
              <a:rPr lang="en-US" sz="1800" dirty="0" smtClean="0"/>
              <a:t>, and Rich </a:t>
            </a:r>
            <a:r>
              <a:rPr lang="en-US" sz="1800" dirty="0" err="1" smtClean="0"/>
              <a:t>Caruana</a:t>
            </a:r>
            <a:r>
              <a:rPr lang="en-US" sz="1800" dirty="0" smtClean="0"/>
              <a:t>, </a:t>
            </a:r>
            <a:br>
              <a:rPr lang="en-US" sz="1800" dirty="0" smtClean="0"/>
            </a:br>
            <a:r>
              <a:rPr lang="en-US" sz="1800" b="1" dirty="0" smtClean="0">
                <a:hlinkClick r:id="rId2"/>
              </a:rPr>
              <a:t>"Self Optimizing Memory Controllers: A Reinforcement Learning Approach"</a:t>
            </a:r>
            <a:r>
              <a:rPr lang="en-US" sz="1800" dirty="0" smtClean="0"/>
              <a:t/>
            </a:r>
            <a:br>
              <a:rPr lang="en-US" sz="1800" dirty="0" smtClean="0"/>
            </a:br>
            <a:r>
              <a:rPr lang="en-US" sz="1800" i="1" dirty="0" smtClean="0"/>
              <a:t>Proceedings of the </a:t>
            </a:r>
            <a:r>
              <a:rPr lang="en-US" sz="1800" i="1" dirty="0" smtClean="0">
                <a:hlinkClick r:id="rId3"/>
              </a:rPr>
              <a:t>35th International Symposium on Computer Architecture</a:t>
            </a:r>
            <a:r>
              <a:rPr lang="en-US" sz="1800" i="1" dirty="0" smtClean="0"/>
              <a:t> (</a:t>
            </a:r>
            <a:r>
              <a:rPr lang="en-US" sz="1800" b="1" i="1" dirty="0" smtClean="0"/>
              <a:t>ISCA</a:t>
            </a:r>
            <a:r>
              <a:rPr lang="en-US" sz="1800" i="1" dirty="0" smtClean="0"/>
              <a:t>)</a:t>
            </a:r>
            <a:r>
              <a:rPr lang="en-US" sz="1800" dirty="0" smtClean="0"/>
              <a:t>, pages 39-50, Beijing, China, June 2008.</a:t>
            </a:r>
          </a:p>
          <a:p>
            <a:endParaRPr lang="en-US" sz="1800" dirty="0"/>
          </a:p>
          <a:p>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83</a:t>
            </a:fld>
            <a:endParaRPr lang="en-US"/>
          </a:p>
        </p:txBody>
      </p:sp>
      <p:pic>
        <p:nvPicPr>
          <p:cNvPr id="6" name="Picture 5"/>
          <p:cNvPicPr>
            <a:picLocks noChangeAspect="1"/>
          </p:cNvPicPr>
          <p:nvPr/>
        </p:nvPicPr>
        <p:blipFill>
          <a:blip r:embed="rId4"/>
          <a:stretch>
            <a:fillRect/>
          </a:stretch>
        </p:blipFill>
        <p:spPr>
          <a:xfrm>
            <a:off x="395536" y="2507952"/>
            <a:ext cx="8255000" cy="4089400"/>
          </a:xfrm>
          <a:prstGeom prst="rect">
            <a:avLst/>
          </a:prstGeom>
        </p:spPr>
      </p:pic>
    </p:spTree>
    <p:extLst>
      <p:ext uri="{BB962C8B-B14F-4D97-AF65-F5344CB8AC3E}">
        <p14:creationId xmlns:p14="http://schemas.microsoft.com/office/powerpoint/2010/main" val="27526599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Results</a:t>
            </a:r>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84</a:t>
            </a:fld>
            <a:endParaRPr lang="en-US"/>
          </a:p>
        </p:txBody>
      </p:sp>
      <p:pic>
        <p:nvPicPr>
          <p:cNvPr id="5" name="Picture 4"/>
          <p:cNvPicPr>
            <a:picLocks noChangeAspect="1"/>
          </p:cNvPicPr>
          <p:nvPr/>
        </p:nvPicPr>
        <p:blipFill>
          <a:blip r:embed="rId2"/>
          <a:stretch>
            <a:fillRect/>
          </a:stretch>
        </p:blipFill>
        <p:spPr>
          <a:xfrm>
            <a:off x="7186" y="4077072"/>
            <a:ext cx="9144000" cy="1885020"/>
          </a:xfrm>
          <a:prstGeom prst="rect">
            <a:avLst/>
          </a:prstGeom>
        </p:spPr>
      </p:pic>
      <p:pic>
        <p:nvPicPr>
          <p:cNvPr id="6" name="Picture 5"/>
          <p:cNvPicPr>
            <a:picLocks noChangeAspect="1"/>
          </p:cNvPicPr>
          <p:nvPr/>
        </p:nvPicPr>
        <p:blipFill>
          <a:blip r:embed="rId3"/>
          <a:stretch>
            <a:fillRect/>
          </a:stretch>
        </p:blipFill>
        <p:spPr>
          <a:xfrm>
            <a:off x="99794" y="1124744"/>
            <a:ext cx="9073008" cy="2275423"/>
          </a:xfrm>
          <a:prstGeom prst="rect">
            <a:avLst/>
          </a:prstGeom>
        </p:spPr>
      </p:pic>
    </p:spTree>
    <p:extLst>
      <p:ext uri="{BB962C8B-B14F-4D97-AF65-F5344CB8AC3E}">
        <p14:creationId xmlns:p14="http://schemas.microsoft.com/office/powerpoint/2010/main" val="22156180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598563"/>
            <a:ext cx="8428037" cy="822325"/>
          </a:xfrm>
        </p:spPr>
        <p:txBody>
          <a:bodyPr/>
          <a:lstStyle/>
          <a:p>
            <a:pPr algn="ctr" eaLnBrk="1" hangingPunct="1"/>
            <a:r>
              <a:rPr lang="en-US" sz="4000" dirty="0" smtClean="0">
                <a:latin typeface="Garamond" charset="0"/>
              </a:rPr>
              <a:t>QoS-Aware Memory Systems:</a:t>
            </a:r>
            <a:br>
              <a:rPr lang="en-US" sz="4000" dirty="0" smtClean="0">
                <a:latin typeface="Garamond" charset="0"/>
              </a:rPr>
            </a:br>
            <a:r>
              <a:rPr lang="en-US" sz="4000" dirty="0" smtClean="0">
                <a:latin typeface="Garamond" charset="0"/>
              </a:rPr>
              <a:t>The Dumb Resources Approach</a:t>
            </a:r>
            <a:endParaRPr lang="en-US" sz="4000" dirty="0">
              <a:latin typeface="Garamond" charset="0"/>
            </a:endParaRP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29842025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1"/>
            <a:ext cx="8915400" cy="1066800"/>
          </a:xfrm>
        </p:spPr>
        <p:txBody>
          <a:bodyPr/>
          <a:lstStyle/>
          <a:p>
            <a:r>
              <a:rPr lang="en-US" sz="320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a:solidFill>
                  <a:srgbClr val="000000"/>
                </a:solidFill>
              </a:rPr>
              <a:t>QoS-aware memory controllers </a:t>
            </a:r>
            <a:r>
              <a:rPr lang="en-US" sz="1400" dirty="0">
                <a:solidFill>
                  <a:srgbClr val="006633"/>
                </a:solidFill>
              </a:rPr>
              <a:t>[Mutlu+ MICRO’07]</a:t>
            </a:r>
            <a:r>
              <a:rPr lang="en-US" sz="1400" dirty="0">
                <a:solidFill>
                  <a:srgbClr val="000000"/>
                </a:solidFill>
              </a:rPr>
              <a:t> </a:t>
            </a:r>
            <a:r>
              <a:rPr lang="en-US" sz="1400" dirty="0">
                <a:solidFill>
                  <a:srgbClr val="006633"/>
                </a:solidFill>
              </a:rPr>
              <a:t>[Moscibroda+, </a:t>
            </a:r>
            <a:r>
              <a:rPr lang="en-US" sz="1400" dirty="0" err="1">
                <a:solidFill>
                  <a:srgbClr val="006633"/>
                </a:solidFill>
              </a:rPr>
              <a:t>Usenix</a:t>
            </a:r>
            <a:r>
              <a:rPr lang="en-US" sz="1400" dirty="0">
                <a:solidFill>
                  <a:srgbClr val="006633"/>
                </a:solidFill>
              </a:rPr>
              <a:t> Security’07] [Mutlu+ ISCA’08, Top Picks’09]</a:t>
            </a:r>
            <a:r>
              <a:rPr lang="en-US" sz="1400" dirty="0">
                <a:solidFill>
                  <a:srgbClr val="000000"/>
                </a:solidFill>
              </a:rPr>
              <a:t> </a:t>
            </a:r>
            <a:r>
              <a:rPr lang="en-US" sz="1400" dirty="0">
                <a:solidFill>
                  <a:srgbClr val="006633"/>
                </a:solidFill>
                <a:ea typeface="+mn-ea"/>
                <a:cs typeface="+mn-cs"/>
              </a:rPr>
              <a:t>[Kim+ HPCA’10] </a:t>
            </a:r>
            <a:r>
              <a:rPr lang="en-US" sz="1400" dirty="0">
                <a:solidFill>
                  <a:srgbClr val="006633"/>
                </a:solidFill>
              </a:rPr>
              <a:t>[Kim+ MICRO’10, Top Picks’11] [Ebrahimi+ ISCA’11, MICRO’11] [</a:t>
            </a:r>
            <a:r>
              <a:rPr lang="en-US" sz="1400" dirty="0" err="1">
                <a:solidFill>
                  <a:srgbClr val="006633"/>
                </a:solidFill>
              </a:rPr>
              <a:t>Ausavarungnirun</a:t>
            </a:r>
            <a:r>
              <a:rPr lang="en-US" sz="1400" dirty="0">
                <a:solidFill>
                  <a:srgbClr val="006633"/>
                </a:solidFill>
              </a:rPr>
              <a:t>+, ISCA’12] [Subramanian+, HPCA’13</a:t>
            </a:r>
            <a:r>
              <a:rPr lang="en-US" sz="1400" dirty="0" smtClean="0">
                <a:solidFill>
                  <a:srgbClr val="006633"/>
                </a:solidFill>
              </a:rPr>
              <a:t>]</a:t>
            </a:r>
            <a:endParaRPr lang="en-US" sz="1400" dirty="0">
              <a:solidFill>
                <a:srgbClr val="000000"/>
              </a:solidFill>
            </a:endParaRPr>
          </a:p>
          <a:p>
            <a:pPr lvl="1"/>
            <a:r>
              <a:rPr lang="en-US" sz="2000" dirty="0" err="1">
                <a:solidFill>
                  <a:srgbClr val="000000"/>
                </a:solidFill>
              </a:rPr>
              <a:t>QoS</a:t>
            </a:r>
            <a:r>
              <a:rPr lang="en-US" sz="2000" dirty="0">
                <a:solidFill>
                  <a:srgbClr val="000000"/>
                </a:solidFill>
              </a:rPr>
              <a:t>-aware interconnects </a:t>
            </a:r>
            <a:r>
              <a:rPr lang="en-US" sz="1400" dirty="0">
                <a:solidFill>
                  <a:srgbClr val="006633"/>
                </a:solidFill>
              </a:rPr>
              <a:t>[Das+ MICRO’09, ISCA’10, Top Picks </a:t>
            </a:r>
            <a:r>
              <a:rPr lang="fr-FR" sz="1400" dirty="0">
                <a:solidFill>
                  <a:srgbClr val="006633"/>
                </a:solidFill>
              </a:rPr>
              <a:t>’</a:t>
            </a:r>
            <a:r>
              <a:rPr lang="en-US" sz="1400" dirty="0">
                <a:solidFill>
                  <a:srgbClr val="006633"/>
                </a:solidFill>
              </a:rPr>
              <a:t>11] [Grot+ MICRO’09, ISCA’11, Top Picks </a:t>
            </a:r>
            <a:r>
              <a:rPr lang="fr-FR" sz="1400" dirty="0">
                <a:solidFill>
                  <a:srgbClr val="006633"/>
                </a:solidFill>
              </a:rPr>
              <a:t>’</a:t>
            </a:r>
            <a:r>
              <a:rPr lang="en-US" sz="1400" dirty="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caches</a:t>
            </a:r>
            <a:endParaRPr lang="en-US" sz="1600" dirty="0">
              <a:solidFill>
                <a:srgbClr val="006633"/>
              </a:solidFill>
            </a:endParaRPr>
          </a:p>
          <a:p>
            <a:endParaRPr lang="en-US" sz="1200" dirty="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a:ea typeface="ＭＳ Ｐゴシック" pitchFamily="30" charset="-128"/>
              </a:rPr>
              <a:t>Source throttling to control access to memory system </a:t>
            </a:r>
            <a:r>
              <a:rPr lang="en-US" sz="1400" dirty="0">
                <a:solidFill>
                  <a:srgbClr val="006633"/>
                </a:solidFill>
              </a:rPr>
              <a:t>[Ebrahimi+ ASPLOS’10, ISCA’11, TOCS’12] [Ebrahimi+ MICRO’09] [</a:t>
            </a:r>
            <a:r>
              <a:rPr lang="en-US" sz="1400" dirty="0" err="1">
                <a:solidFill>
                  <a:srgbClr val="006633"/>
                </a:solidFill>
              </a:rPr>
              <a:t>Nychis</a:t>
            </a:r>
            <a:r>
              <a:rPr lang="en-US" sz="1400" dirty="0">
                <a:solidFill>
                  <a:srgbClr val="006633"/>
                </a:solidFill>
              </a:rPr>
              <a:t>+ HotNets’10]</a:t>
            </a:r>
          </a:p>
          <a:p>
            <a:pPr lvl="1"/>
            <a:r>
              <a:rPr lang="en-US" sz="2000" dirty="0" err="1">
                <a:solidFill>
                  <a:srgbClr val="000000"/>
                </a:solidFill>
                <a:ea typeface="ＭＳ Ｐゴシック" pitchFamily="30" charset="-128"/>
                <a:cs typeface="+mn-cs"/>
              </a:rPr>
              <a:t>QoS</a:t>
            </a:r>
            <a:r>
              <a:rPr lang="en-US" sz="2000" dirty="0">
                <a:solidFill>
                  <a:srgbClr val="000000"/>
                </a:solidFill>
                <a:ea typeface="ＭＳ Ｐゴシック" pitchFamily="30" charset="-128"/>
                <a:cs typeface="+mn-cs"/>
              </a:rPr>
              <a:t>-aware data mapping to memory controllers </a:t>
            </a:r>
            <a:r>
              <a:rPr lang="en-US" sz="1400" dirty="0">
                <a:solidFill>
                  <a:srgbClr val="006633"/>
                </a:solidFill>
                <a:ea typeface="+mn-ea"/>
                <a:cs typeface="+mn-cs"/>
              </a:rPr>
              <a:t>[</a:t>
            </a:r>
            <a:r>
              <a:rPr lang="en-US" sz="1400" dirty="0" err="1">
                <a:solidFill>
                  <a:srgbClr val="006633"/>
                </a:solidFill>
                <a:ea typeface="+mn-ea"/>
                <a:cs typeface="+mn-cs"/>
              </a:rPr>
              <a:t>Muralidhara</a:t>
            </a:r>
            <a:r>
              <a:rPr lang="en-US" sz="1400" dirty="0">
                <a:solidFill>
                  <a:srgbClr val="006633"/>
                </a:solidFill>
                <a:ea typeface="+mn-ea"/>
                <a:cs typeface="+mn-cs"/>
              </a:rPr>
              <a:t>+ MICRO’11]</a:t>
            </a:r>
          </a:p>
          <a:p>
            <a:pPr lvl="1">
              <a:buClr>
                <a:srgbClr val="3B812F"/>
              </a:buClr>
            </a:pPr>
            <a:r>
              <a:rPr lang="en-US" sz="2000" dirty="0">
                <a:solidFill>
                  <a:srgbClr val="000000"/>
                </a:solidFill>
                <a:ea typeface="ＭＳ Ｐゴシック" pitchFamily="30" charset="-128"/>
              </a:rPr>
              <a:t>QoS-aware thread scheduling to </a:t>
            </a:r>
            <a:r>
              <a:rPr lang="en-US" sz="2000" dirty="0" smtClean="0">
                <a:solidFill>
                  <a:srgbClr val="000000"/>
                </a:solidFill>
                <a:ea typeface="ＭＳ Ｐゴシック" pitchFamily="30" charset="-128"/>
              </a:rPr>
              <a:t>cores </a:t>
            </a:r>
            <a:r>
              <a:rPr lang="en-US" sz="1400" dirty="0">
                <a:solidFill>
                  <a:srgbClr val="006633"/>
                </a:solidFill>
                <a:ea typeface="+mn-ea"/>
                <a:cs typeface="+mn-cs"/>
              </a:rPr>
              <a:t>[Das+ HPCA’13]</a:t>
            </a: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solidFill>
                  <a:srgbClr val="000000"/>
                </a:solidFill>
              </a:rPr>
              <a:pPr>
                <a:defRPr/>
              </a:pPr>
              <a:t>86</a:t>
            </a:fld>
            <a:endParaRPr lang="en-US">
              <a:solidFill>
                <a:srgbClr val="000000"/>
              </a:solidFill>
            </a:endParaRPr>
          </a:p>
        </p:txBody>
      </p:sp>
      <p:sp>
        <p:nvSpPr>
          <p:cNvPr id="6" name="Rectangle 5"/>
          <p:cNvSpPr/>
          <p:nvPr/>
        </p:nvSpPr>
        <p:spPr>
          <a:xfrm>
            <a:off x="922682" y="4630046"/>
            <a:ext cx="6120680" cy="36004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19214732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44829"/>
            <a:ext cx="8428037" cy="822325"/>
          </a:xfrm>
        </p:spPr>
        <p:txBody>
          <a:bodyPr/>
          <a:lstStyle/>
          <a:p>
            <a:pPr algn="ctr" eaLnBrk="1" hangingPunct="1"/>
            <a:r>
              <a:rPr lang="en-US" sz="4000" dirty="0">
                <a:latin typeface="Garamond" charset="0"/>
              </a:rPr>
              <a:t>Fairness via Source Throttling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10884" y="4293101"/>
            <a:ext cx="9101939" cy="1431161"/>
          </a:xfrm>
          <a:prstGeom prst="rect">
            <a:avLst/>
          </a:prstGeom>
          <a:noFill/>
        </p:spPr>
        <p:txBody>
          <a:bodyPr wrap="none" lIns="91416" tIns="45709" rIns="91416" bIns="45709" rtlCol="0">
            <a:spAutoFit/>
          </a:bodyPr>
          <a:lstStyle/>
          <a:p>
            <a:pPr algn="ctr"/>
            <a:r>
              <a:rPr lang="en-US" dirty="0">
                <a:solidFill>
                  <a:srgbClr val="000000"/>
                </a:solidFill>
                <a:latin typeface="Tahoma"/>
              </a:rPr>
              <a:t>Eiman Ebrahimi, Chang </a:t>
            </a:r>
            <a:r>
              <a:rPr lang="en-US" dirty="0" err="1">
                <a:solidFill>
                  <a:srgbClr val="000000"/>
                </a:solidFill>
                <a:latin typeface="Tahoma"/>
              </a:rPr>
              <a:t>Joo</a:t>
            </a:r>
            <a:r>
              <a:rPr lang="en-US" dirty="0">
                <a:solidFill>
                  <a:srgbClr val="000000"/>
                </a:solidFill>
                <a:latin typeface="Tahoma"/>
              </a:rPr>
              <a:t> Lee, </a:t>
            </a:r>
            <a:r>
              <a:rPr lang="en-US" u="sng" dirty="0">
                <a:solidFill>
                  <a:srgbClr val="000000"/>
                </a:solidFill>
                <a:latin typeface="Tahoma"/>
              </a:rPr>
              <a:t>Onur Mutlu</a:t>
            </a:r>
            <a:r>
              <a:rPr lang="en-US" dirty="0">
                <a:solidFill>
                  <a:srgbClr val="000000"/>
                </a:solidFill>
                <a:latin typeface="Tahoma"/>
              </a:rPr>
              <a:t>, and Yale N. </a:t>
            </a:r>
            <a:r>
              <a:rPr lang="en-US" dirty="0" err="1">
                <a:solidFill>
                  <a:srgbClr val="000000"/>
                </a:solidFill>
                <a:latin typeface="Tahoma"/>
              </a:rPr>
              <a:t>Patt</a:t>
            </a:r>
            <a:r>
              <a:rPr lang="en-US" dirty="0">
                <a:solidFill>
                  <a:srgbClr val="000000"/>
                </a:solidFill>
                <a:latin typeface="Tahoma"/>
              </a:rPr>
              <a:t>,</a:t>
            </a:r>
            <a:br>
              <a:rPr lang="en-US" dirty="0">
                <a:solidFill>
                  <a:srgbClr val="000000"/>
                </a:solidFill>
                <a:latin typeface="Tahoma"/>
              </a:rPr>
            </a:br>
            <a:r>
              <a:rPr lang="en-US" b="1" dirty="0">
                <a:solidFill>
                  <a:srgbClr val="000000"/>
                </a:solidFill>
                <a:latin typeface="Tahoma"/>
                <a:hlinkClick r:id="rId3"/>
              </a:rPr>
              <a:t>"Fairness via Source Throttling: A Configurable and High-Performance </a:t>
            </a:r>
            <a:endParaRPr lang="en-US" b="1" dirty="0" smtClean="0">
              <a:solidFill>
                <a:srgbClr val="000000"/>
              </a:solidFill>
              <a:latin typeface="Tahoma"/>
              <a:hlinkClick r:id="rId3"/>
            </a:endParaRPr>
          </a:p>
          <a:p>
            <a:pPr algn="ctr"/>
            <a:r>
              <a:rPr lang="en-US" b="1" dirty="0" smtClean="0">
                <a:solidFill>
                  <a:srgbClr val="000000"/>
                </a:solidFill>
                <a:latin typeface="Tahoma"/>
                <a:hlinkClick r:id="rId3"/>
              </a:rPr>
              <a:t>Fairness </a:t>
            </a:r>
            <a:r>
              <a:rPr lang="en-US" b="1" dirty="0">
                <a:solidFill>
                  <a:srgbClr val="000000"/>
                </a:solidFill>
                <a:latin typeface="Tahoma"/>
                <a:hlinkClick r:id="rId3"/>
              </a:rPr>
              <a:t>Substrate for Multi-Core Memory Systems"</a:t>
            </a:r>
            <a:r>
              <a:rPr lang="en-US" dirty="0">
                <a:solidFill>
                  <a:srgbClr val="000000"/>
                </a:solidFill>
                <a:latin typeface="Tahoma"/>
              </a:rPr>
              <a:t> </a:t>
            </a:r>
            <a:br>
              <a:rPr lang="en-US" dirty="0">
                <a:solidFill>
                  <a:srgbClr val="000000"/>
                </a:solidFill>
                <a:latin typeface="Tahoma"/>
              </a:rPr>
            </a:br>
            <a:r>
              <a:rPr lang="en-US" sz="1500" i="1" dirty="0">
                <a:solidFill>
                  <a:srgbClr val="000000"/>
                </a:solidFill>
                <a:latin typeface="Tahoma"/>
                <a:hlinkClick r:id="rId4"/>
              </a:rPr>
              <a:t>15th Intl. Conf. on Architectural Support for Programming Languages and Operating Systems</a:t>
            </a:r>
            <a:r>
              <a:rPr lang="en-US" sz="1500" i="1" dirty="0">
                <a:solidFill>
                  <a:srgbClr val="000000"/>
                </a:solidFill>
                <a:latin typeface="Tahoma"/>
              </a:rPr>
              <a:t> (</a:t>
            </a:r>
            <a:r>
              <a:rPr lang="en-US" sz="1500" b="1" i="1" dirty="0">
                <a:solidFill>
                  <a:srgbClr val="000000"/>
                </a:solidFill>
                <a:latin typeface="Tahoma"/>
              </a:rPr>
              <a:t>ASPLOS</a:t>
            </a:r>
            <a:r>
              <a:rPr lang="en-US" sz="1500" i="1" dirty="0">
                <a:solidFill>
                  <a:srgbClr val="000000"/>
                </a:solidFill>
                <a:latin typeface="Tahoma"/>
              </a:rPr>
              <a:t>)</a:t>
            </a:r>
            <a:r>
              <a:rPr lang="en-US" sz="1500" dirty="0">
                <a:solidFill>
                  <a:srgbClr val="000000"/>
                </a:solidFill>
                <a:latin typeface="Tahoma"/>
              </a:rPr>
              <a:t>, </a:t>
            </a:r>
          </a:p>
          <a:p>
            <a:pPr algn="ctr"/>
            <a:r>
              <a:rPr lang="en-US" dirty="0" smtClean="0">
                <a:solidFill>
                  <a:srgbClr val="000000"/>
                </a:solidFill>
                <a:latin typeface="Tahoma"/>
              </a:rPr>
              <a:t>pages </a:t>
            </a:r>
            <a:r>
              <a:rPr lang="en-US" dirty="0">
                <a:solidFill>
                  <a:srgbClr val="000000"/>
                </a:solidFill>
                <a:latin typeface="Tahoma"/>
              </a:rPr>
              <a:t>335-346, Pittsburgh, PA, March 2010. </a:t>
            </a:r>
            <a:r>
              <a:rPr lang="en-US" dirty="0">
                <a:solidFill>
                  <a:srgbClr val="000000"/>
                </a:solidFill>
                <a:latin typeface="Tahoma"/>
                <a:hlinkClick r:id="rId5"/>
              </a:rPr>
              <a:t>Slides (pdf)</a:t>
            </a:r>
            <a:r>
              <a:rPr lang="en-US" dirty="0">
                <a:solidFill>
                  <a:srgbClr val="000000"/>
                </a:solidFill>
                <a:latin typeface="Tahoma"/>
              </a:rPr>
              <a:t> </a:t>
            </a:r>
          </a:p>
        </p:txBody>
      </p:sp>
      <p:sp>
        <p:nvSpPr>
          <p:cNvPr id="5" name="TextBox 4"/>
          <p:cNvSpPr txBox="1"/>
          <p:nvPr/>
        </p:nvSpPr>
        <p:spPr>
          <a:xfrm>
            <a:off x="6516216" y="6381328"/>
            <a:ext cx="2529055" cy="373659"/>
          </a:xfrm>
          <a:prstGeom prst="rect">
            <a:avLst/>
          </a:prstGeom>
          <a:noFill/>
        </p:spPr>
        <p:txBody>
          <a:bodyPr wrap="none" lIns="91416" tIns="45709" rIns="91416" bIns="45709" rtlCol="0">
            <a:spAutoFit/>
          </a:bodyPr>
          <a:lstStyle/>
          <a:p>
            <a:r>
              <a:rPr lang="en-US" dirty="0" smtClean="0">
                <a:solidFill>
                  <a:srgbClr val="000000"/>
                </a:solidFill>
                <a:latin typeface="Tahoma"/>
                <a:hlinkClick r:id="rId6" action="ppaction://hlinkfile"/>
              </a:rPr>
              <a:t>FST ASPLOS 2010 Talk</a:t>
            </a:r>
            <a:endParaRPr lang="en-US" dirty="0">
              <a:solidFill>
                <a:srgbClr val="000000"/>
              </a:solidFill>
              <a:latin typeface="Tahoma"/>
            </a:endParaRPr>
          </a:p>
        </p:txBody>
      </p:sp>
    </p:spTree>
    <p:extLst>
      <p:ext uri="{BB962C8B-B14F-4D97-AF65-F5344CB8AC3E}">
        <p14:creationId xmlns:p14="http://schemas.microsoft.com/office/powerpoint/2010/main" val="23962159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p:cNvSpPr>
          <p:nvPr/>
        </p:nvSpPr>
        <p:spPr bwMode="auto">
          <a:xfrm>
            <a:off x="7090173" y="6474026"/>
            <a:ext cx="1678781" cy="383977"/>
          </a:xfrm>
          <a:prstGeom prst="rect">
            <a:avLst/>
          </a:prstGeom>
          <a:solidFill>
            <a:srgbClr val="FFFFFF"/>
          </a:solidFill>
          <a:ln w="25400">
            <a:noFill/>
            <a:miter lim="800000"/>
            <a:headEnd/>
            <a:tailEnd/>
          </a:ln>
        </p:spPr>
        <p:txBody>
          <a:bodyPr lIns="0" tIns="0" rIns="0" bIns="0">
            <a:prstTxWarp prst="textNoShape">
              <a:avLst/>
            </a:prstTxWarp>
          </a:bodyPr>
          <a:lstStyle/>
          <a:p>
            <a:pPr algn="ctr" defTabSz="914259"/>
            <a:endParaRPr lang="en-US">
              <a:solidFill>
                <a:srgbClr val="000000"/>
              </a:solidFill>
              <a:latin typeface="Tahoma"/>
            </a:endParaRPr>
          </a:p>
        </p:txBody>
      </p:sp>
      <p:sp>
        <p:nvSpPr>
          <p:cNvPr id="41990" name="Rectangle 6"/>
          <p:cNvSpPr>
            <a:spLocks noGrp="1" noChangeArrowheads="1"/>
          </p:cNvSpPr>
          <p:nvPr>
            <p:ph type="title"/>
          </p:nvPr>
        </p:nvSpPr>
        <p:spPr>
          <a:xfrm>
            <a:off x="152403" y="152400"/>
            <a:ext cx="7358063" cy="884039"/>
          </a:xfrm>
        </p:spPr>
        <p:txBody>
          <a:bodyPr rIns="116976"/>
          <a:lstStyle/>
          <a:p>
            <a:pPr marL="40176" eaLnBrk="1" hangingPunct="1"/>
            <a:r>
              <a:rPr lang="en-US" dirty="0" smtClean="0">
                <a:solidFill>
                  <a:schemeClr val="accent2"/>
                </a:solidFill>
              </a:rPr>
              <a:t>Many Shared Resources</a:t>
            </a:r>
            <a:endParaRPr lang="en-US" dirty="0">
              <a:solidFill>
                <a:schemeClr val="accent2"/>
              </a:solidFill>
            </a:endParaRPr>
          </a:p>
        </p:txBody>
      </p:sp>
      <p:sp>
        <p:nvSpPr>
          <p:cNvPr id="41991" name="Rectangle 7"/>
          <p:cNvSpPr>
            <a:spLocks/>
          </p:cNvSpPr>
          <p:nvPr/>
        </p:nvSpPr>
        <p:spPr bwMode="auto">
          <a:xfrm>
            <a:off x="2196705" y="1197769"/>
            <a:ext cx="714375" cy="714375"/>
          </a:xfrm>
          <a:prstGeom prst="rect">
            <a:avLst/>
          </a:prstGeom>
          <a:solidFill>
            <a:srgbClr val="FFFFFF"/>
          </a:solidFill>
          <a:ln w="9525">
            <a:solidFill>
              <a:schemeClr val="tx1"/>
            </a:solidFill>
            <a:round/>
            <a:headEnd/>
            <a:tailEnd/>
          </a:ln>
        </p:spPr>
        <p:txBody>
          <a:bodyPr lIns="0" tIns="0" rIns="40632" bIns="0" anchor="ctr">
            <a:prstTxWarp prst="textNoShape">
              <a:avLst/>
            </a:prstTxWarp>
          </a:bodyPr>
          <a:lstStyle/>
          <a:p>
            <a:pPr marL="40176" algn="ctr" defTabSz="914259"/>
            <a:r>
              <a:rPr lang="en-US" sz="1500" dirty="0">
                <a:solidFill>
                  <a:srgbClr val="000000"/>
                </a:solidFill>
                <a:latin typeface="Tahoma"/>
                <a:ea typeface="Gill Sans" pitchFamily="30" charset="0"/>
                <a:cs typeface="Gill Sans" pitchFamily="30" charset="0"/>
              </a:rPr>
              <a:t>Core 0</a:t>
            </a:r>
          </a:p>
        </p:txBody>
      </p:sp>
      <p:sp>
        <p:nvSpPr>
          <p:cNvPr id="41992" name="Rectangle 8"/>
          <p:cNvSpPr>
            <a:spLocks/>
          </p:cNvSpPr>
          <p:nvPr/>
        </p:nvSpPr>
        <p:spPr bwMode="auto">
          <a:xfrm>
            <a:off x="3286126" y="1197769"/>
            <a:ext cx="714375" cy="714375"/>
          </a:xfrm>
          <a:prstGeom prst="rect">
            <a:avLst/>
          </a:prstGeom>
          <a:solidFill>
            <a:srgbClr val="FFFFFF"/>
          </a:solidFill>
          <a:ln w="9525">
            <a:solidFill>
              <a:schemeClr val="tx1"/>
            </a:solidFill>
            <a:round/>
            <a:headEnd/>
            <a:tailEnd/>
          </a:ln>
        </p:spPr>
        <p:txBody>
          <a:bodyPr lIns="0" tIns="0" rIns="40632" bIns="0" anchor="ctr">
            <a:prstTxWarp prst="textNoShape">
              <a:avLst/>
            </a:prstTxWarp>
          </a:bodyPr>
          <a:lstStyle/>
          <a:p>
            <a:pPr marL="40176" algn="ctr" defTabSz="914259"/>
            <a:r>
              <a:rPr lang="en-US" sz="1500" dirty="0">
                <a:solidFill>
                  <a:srgbClr val="000000"/>
                </a:solidFill>
                <a:latin typeface="Tahoma"/>
                <a:ea typeface="Gill Sans" pitchFamily="30" charset="0"/>
                <a:cs typeface="Gill Sans" pitchFamily="30" charset="0"/>
              </a:rPr>
              <a:t>Core 1</a:t>
            </a:r>
          </a:p>
        </p:txBody>
      </p:sp>
      <p:sp>
        <p:nvSpPr>
          <p:cNvPr id="41993" name="Rectangle 9"/>
          <p:cNvSpPr>
            <a:spLocks/>
          </p:cNvSpPr>
          <p:nvPr/>
        </p:nvSpPr>
        <p:spPr bwMode="auto">
          <a:xfrm>
            <a:off x="4375548" y="1197769"/>
            <a:ext cx="714375" cy="714375"/>
          </a:xfrm>
          <a:prstGeom prst="rect">
            <a:avLst/>
          </a:prstGeom>
          <a:solidFill>
            <a:srgbClr val="FFFFFF"/>
          </a:solidFill>
          <a:ln w="9525">
            <a:solidFill>
              <a:schemeClr val="tx1"/>
            </a:solidFill>
            <a:round/>
            <a:headEnd/>
            <a:tailEnd/>
          </a:ln>
        </p:spPr>
        <p:txBody>
          <a:bodyPr lIns="0" tIns="0" rIns="40632" bIns="0" anchor="ctr">
            <a:prstTxWarp prst="textNoShape">
              <a:avLst/>
            </a:prstTxWarp>
          </a:bodyPr>
          <a:lstStyle/>
          <a:p>
            <a:pPr marL="40176" algn="ctr" defTabSz="914259"/>
            <a:r>
              <a:rPr lang="en-US" sz="1500" dirty="0">
                <a:solidFill>
                  <a:srgbClr val="000000"/>
                </a:solidFill>
                <a:latin typeface="Tahoma"/>
                <a:ea typeface="Gill Sans" pitchFamily="30" charset="0"/>
                <a:cs typeface="Gill Sans" pitchFamily="30" charset="0"/>
              </a:rPr>
              <a:t>Core 2</a:t>
            </a:r>
          </a:p>
        </p:txBody>
      </p:sp>
      <p:sp>
        <p:nvSpPr>
          <p:cNvPr id="41994" name="Rectangle 10"/>
          <p:cNvSpPr>
            <a:spLocks/>
          </p:cNvSpPr>
          <p:nvPr/>
        </p:nvSpPr>
        <p:spPr bwMode="auto">
          <a:xfrm>
            <a:off x="5777508" y="1197769"/>
            <a:ext cx="776883" cy="714375"/>
          </a:xfrm>
          <a:prstGeom prst="rect">
            <a:avLst/>
          </a:prstGeom>
          <a:solidFill>
            <a:srgbClr val="FFFFFF"/>
          </a:solidFill>
          <a:ln w="9525">
            <a:solidFill>
              <a:schemeClr val="tx1"/>
            </a:solidFill>
            <a:round/>
            <a:headEnd/>
            <a:tailEnd/>
          </a:ln>
        </p:spPr>
        <p:txBody>
          <a:bodyPr lIns="0" tIns="0" rIns="40632" bIns="0" anchor="ctr">
            <a:prstTxWarp prst="textNoShape">
              <a:avLst/>
            </a:prstTxWarp>
          </a:bodyPr>
          <a:lstStyle/>
          <a:p>
            <a:pPr marL="40176" algn="ctr" defTabSz="914259"/>
            <a:r>
              <a:rPr lang="en-US" sz="1500" dirty="0">
                <a:solidFill>
                  <a:srgbClr val="000000"/>
                </a:solidFill>
                <a:latin typeface="Tahoma"/>
                <a:ea typeface="Gill Sans" pitchFamily="30" charset="0"/>
                <a:cs typeface="Gill Sans" pitchFamily="30" charset="0"/>
              </a:rPr>
              <a:t>Core N</a:t>
            </a:r>
          </a:p>
        </p:txBody>
      </p:sp>
      <p:sp>
        <p:nvSpPr>
          <p:cNvPr id="7179" name="Rectangle 11"/>
          <p:cNvSpPr>
            <a:spLocks/>
          </p:cNvSpPr>
          <p:nvPr/>
        </p:nvSpPr>
        <p:spPr bwMode="auto">
          <a:xfrm>
            <a:off x="3080742" y="2492573"/>
            <a:ext cx="2580680" cy="714375"/>
          </a:xfrm>
          <a:prstGeom prst="rect">
            <a:avLst/>
          </a:prstGeom>
          <a:solidFill>
            <a:schemeClr val="accent1"/>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100" dirty="0">
                <a:solidFill>
                  <a:srgbClr val="000000"/>
                </a:solidFill>
                <a:latin typeface="Tahoma"/>
                <a:ea typeface="Gill Sans" pitchFamily="30" charset="0"/>
                <a:cs typeface="Gill Sans" pitchFamily="30" charset="0"/>
              </a:rPr>
              <a:t>Shared Cache</a:t>
            </a:r>
          </a:p>
        </p:txBody>
      </p:sp>
      <p:sp>
        <p:nvSpPr>
          <p:cNvPr id="7180" name="Rectangle 12"/>
          <p:cNvSpPr>
            <a:spLocks/>
          </p:cNvSpPr>
          <p:nvPr/>
        </p:nvSpPr>
        <p:spPr bwMode="auto">
          <a:xfrm>
            <a:off x="3268268" y="3528416"/>
            <a:ext cx="2214563" cy="526852"/>
          </a:xfrm>
          <a:prstGeom prst="rect">
            <a:avLst/>
          </a:prstGeom>
          <a:solidFill>
            <a:srgbClr val="3F691E"/>
          </a:solidFill>
          <a:ln w="9525">
            <a:solidFill>
              <a:schemeClr val="tx1"/>
            </a:solidFill>
            <a:round/>
            <a:headEnd/>
            <a:tailEnd/>
          </a:ln>
        </p:spPr>
        <p:txBody>
          <a:bodyPr lIns="0" tIns="0" rIns="40632" bIns="0" anchor="ctr">
            <a:prstTxWarp prst="textNoShape">
              <a:avLst/>
            </a:prstTxWarp>
          </a:bodyPr>
          <a:lstStyle/>
          <a:p>
            <a:pPr marL="40176" algn="ctr" defTabSz="914259"/>
            <a:r>
              <a:rPr lang="en-US" sz="2000" dirty="0">
                <a:solidFill>
                  <a:srgbClr val="47CCFC"/>
                </a:solidFill>
                <a:latin typeface="Tahoma"/>
                <a:ea typeface="Gill Sans" pitchFamily="30" charset="0"/>
                <a:cs typeface="Gill Sans" pitchFamily="30" charset="0"/>
              </a:rPr>
              <a:t>Memory Controller</a:t>
            </a:r>
          </a:p>
        </p:txBody>
      </p:sp>
      <p:sp>
        <p:nvSpPr>
          <p:cNvPr id="7181" name="Rectangle 13"/>
          <p:cNvSpPr>
            <a:spLocks/>
          </p:cNvSpPr>
          <p:nvPr/>
        </p:nvSpPr>
        <p:spPr bwMode="auto">
          <a:xfrm>
            <a:off x="2348509" y="5126832"/>
            <a:ext cx="732234" cy="714375"/>
          </a:xfrm>
          <a:prstGeom prst="rect">
            <a:avLst/>
          </a:prstGeom>
          <a:solidFill>
            <a:srgbClr val="FFFFFF"/>
          </a:solidFill>
          <a:ln w="9525">
            <a:solidFill>
              <a:schemeClr val="tx1"/>
            </a:solidFill>
            <a:round/>
            <a:headEnd/>
            <a:tailEnd/>
          </a:ln>
        </p:spPr>
        <p:txBody>
          <a:bodyPr lIns="0" tIns="0" rIns="40632" bIns="0" anchor="ctr">
            <a:prstTxWarp prst="textNoShape">
              <a:avLst/>
            </a:prstTxWarp>
          </a:bodyPr>
          <a:lstStyle/>
          <a:p>
            <a:pPr marL="40176" algn="ctr" defTabSz="914259"/>
            <a:r>
              <a:rPr lang="en-US" sz="1500" dirty="0">
                <a:solidFill>
                  <a:srgbClr val="000000"/>
                </a:solidFill>
                <a:latin typeface="Tahoma"/>
                <a:ea typeface="Gill Sans" pitchFamily="30" charset="0"/>
                <a:cs typeface="Gill Sans" pitchFamily="30" charset="0"/>
              </a:rPr>
              <a:t>DRAM</a:t>
            </a:r>
          </a:p>
          <a:p>
            <a:pPr marL="40176" algn="ctr" defTabSz="914259"/>
            <a:r>
              <a:rPr lang="en-US" sz="1500" dirty="0">
                <a:solidFill>
                  <a:srgbClr val="000000"/>
                </a:solidFill>
                <a:latin typeface="Tahoma"/>
                <a:ea typeface="Gill Sans" pitchFamily="30" charset="0"/>
                <a:cs typeface="Gill Sans" pitchFamily="30" charset="0"/>
              </a:rPr>
              <a:t>Bank 0</a:t>
            </a:r>
          </a:p>
        </p:txBody>
      </p:sp>
      <p:sp>
        <p:nvSpPr>
          <p:cNvPr id="7182" name="Rectangle 14"/>
          <p:cNvSpPr>
            <a:spLocks/>
          </p:cNvSpPr>
          <p:nvPr/>
        </p:nvSpPr>
        <p:spPr bwMode="auto">
          <a:xfrm>
            <a:off x="3196828" y="5126832"/>
            <a:ext cx="732234" cy="714375"/>
          </a:xfrm>
          <a:prstGeom prst="rect">
            <a:avLst/>
          </a:prstGeom>
          <a:solidFill>
            <a:srgbClr val="FFFFFF"/>
          </a:solidFill>
          <a:ln w="9525">
            <a:solidFill>
              <a:schemeClr val="tx1"/>
            </a:solidFill>
            <a:round/>
            <a:headEnd/>
            <a:tailEnd/>
          </a:ln>
        </p:spPr>
        <p:txBody>
          <a:bodyPr lIns="0" tIns="0" rIns="40632" bIns="0" anchor="ctr">
            <a:prstTxWarp prst="textNoShape">
              <a:avLst/>
            </a:prstTxWarp>
          </a:bodyPr>
          <a:lstStyle/>
          <a:p>
            <a:pPr marL="40176" algn="ctr" defTabSz="914259"/>
            <a:r>
              <a:rPr lang="en-US" sz="1500" dirty="0">
                <a:solidFill>
                  <a:srgbClr val="000000"/>
                </a:solidFill>
                <a:latin typeface="Tahoma"/>
                <a:ea typeface="Gill Sans" pitchFamily="30" charset="0"/>
                <a:cs typeface="Gill Sans" pitchFamily="30" charset="0"/>
              </a:rPr>
              <a:t>DRAM</a:t>
            </a:r>
          </a:p>
          <a:p>
            <a:pPr marL="40176" algn="ctr" defTabSz="914259"/>
            <a:r>
              <a:rPr lang="en-US" sz="1500" dirty="0">
                <a:solidFill>
                  <a:srgbClr val="000000"/>
                </a:solidFill>
                <a:latin typeface="Tahoma"/>
                <a:ea typeface="Gill Sans" pitchFamily="30" charset="0"/>
                <a:cs typeface="Gill Sans" pitchFamily="30" charset="0"/>
              </a:rPr>
              <a:t>Bank 1</a:t>
            </a:r>
          </a:p>
        </p:txBody>
      </p:sp>
      <p:sp>
        <p:nvSpPr>
          <p:cNvPr id="7183" name="Rectangle 15"/>
          <p:cNvSpPr>
            <a:spLocks/>
          </p:cNvSpPr>
          <p:nvPr/>
        </p:nvSpPr>
        <p:spPr bwMode="auto">
          <a:xfrm>
            <a:off x="4054078" y="5126832"/>
            <a:ext cx="732234" cy="714375"/>
          </a:xfrm>
          <a:prstGeom prst="rect">
            <a:avLst/>
          </a:prstGeom>
          <a:solidFill>
            <a:srgbClr val="FFFFFF"/>
          </a:solidFill>
          <a:ln w="9525">
            <a:solidFill>
              <a:schemeClr val="tx1"/>
            </a:solidFill>
            <a:round/>
            <a:headEnd/>
            <a:tailEnd/>
          </a:ln>
        </p:spPr>
        <p:txBody>
          <a:bodyPr lIns="0" tIns="0" rIns="40632" bIns="0" anchor="ctr">
            <a:prstTxWarp prst="textNoShape">
              <a:avLst/>
            </a:prstTxWarp>
          </a:bodyPr>
          <a:lstStyle/>
          <a:p>
            <a:pPr marL="40176" algn="ctr" defTabSz="914259"/>
            <a:r>
              <a:rPr lang="en-US" sz="1500" dirty="0">
                <a:solidFill>
                  <a:srgbClr val="000000"/>
                </a:solidFill>
                <a:latin typeface="Tahoma"/>
                <a:ea typeface="Gill Sans" pitchFamily="30" charset="0"/>
                <a:cs typeface="Gill Sans" pitchFamily="30" charset="0"/>
              </a:rPr>
              <a:t>DRAM Bank 2</a:t>
            </a:r>
          </a:p>
        </p:txBody>
      </p:sp>
      <p:sp>
        <p:nvSpPr>
          <p:cNvPr id="7184" name="Rectangle 16"/>
          <p:cNvSpPr>
            <a:spLocks/>
          </p:cNvSpPr>
          <p:nvPr/>
        </p:nvSpPr>
        <p:spPr bwMode="auto">
          <a:xfrm>
            <a:off x="5044158" y="5251846"/>
            <a:ext cx="190678" cy="215444"/>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1400" dirty="0">
                <a:solidFill>
                  <a:srgbClr val="000000"/>
                </a:solidFill>
                <a:latin typeface="Arial" pitchFamily="30" charset="0"/>
                <a:ea typeface="Arial" pitchFamily="30" charset="0"/>
                <a:cs typeface="Arial" pitchFamily="30" charset="0"/>
                <a:sym typeface="Arial" pitchFamily="30" charset="0"/>
              </a:rPr>
              <a:t>...</a:t>
            </a:r>
          </a:p>
        </p:txBody>
      </p:sp>
      <p:sp>
        <p:nvSpPr>
          <p:cNvPr id="7185" name="Rectangle 17"/>
          <p:cNvSpPr>
            <a:spLocks/>
          </p:cNvSpPr>
          <p:nvPr/>
        </p:nvSpPr>
        <p:spPr bwMode="auto">
          <a:xfrm>
            <a:off x="5634633" y="5126832"/>
            <a:ext cx="794742" cy="714375"/>
          </a:xfrm>
          <a:prstGeom prst="rect">
            <a:avLst/>
          </a:prstGeom>
          <a:solidFill>
            <a:srgbClr val="FFFFFF"/>
          </a:solidFill>
          <a:ln w="9525">
            <a:solidFill>
              <a:schemeClr val="tx1"/>
            </a:solidFill>
            <a:round/>
            <a:headEnd/>
            <a:tailEnd/>
          </a:ln>
        </p:spPr>
        <p:txBody>
          <a:bodyPr lIns="0" tIns="0" rIns="40632" bIns="0" anchor="ctr">
            <a:prstTxWarp prst="textNoShape">
              <a:avLst/>
            </a:prstTxWarp>
          </a:bodyPr>
          <a:lstStyle/>
          <a:p>
            <a:pPr marL="40176" algn="ctr" defTabSz="914259"/>
            <a:r>
              <a:rPr lang="en-US" sz="1500" dirty="0">
                <a:solidFill>
                  <a:srgbClr val="000000"/>
                </a:solidFill>
                <a:latin typeface="Tahoma"/>
                <a:ea typeface="Gill Sans" pitchFamily="30" charset="0"/>
                <a:cs typeface="Gill Sans" pitchFamily="30" charset="0"/>
              </a:rPr>
              <a:t>DRAM Bank K</a:t>
            </a:r>
          </a:p>
        </p:txBody>
      </p:sp>
      <p:sp>
        <p:nvSpPr>
          <p:cNvPr id="7186" name="AutoShape 18"/>
          <p:cNvSpPr>
            <a:spLocks/>
          </p:cNvSpPr>
          <p:nvPr/>
        </p:nvSpPr>
        <p:spPr bwMode="auto">
          <a:xfrm>
            <a:off x="1857378" y="2019300"/>
            <a:ext cx="5072063" cy="3920133"/>
          </a:xfrm>
          <a:prstGeom prst="roundRect">
            <a:avLst>
              <a:gd name="adj" fmla="val 3417"/>
            </a:avLst>
          </a:prstGeom>
          <a:noFill/>
          <a:ln w="25400">
            <a:solidFill>
              <a:srgbClr val="D90B00"/>
            </a:solidFill>
            <a:miter lim="800000"/>
            <a:headEnd/>
            <a:tailEnd/>
          </a:ln>
        </p:spPr>
        <p:txBody>
          <a:bodyPr lIns="0" tIns="0" rIns="0" bIns="0">
            <a:prstTxWarp prst="textNoShape">
              <a:avLst/>
            </a:prstTxWarp>
          </a:bodyPr>
          <a:lstStyle/>
          <a:p>
            <a:pPr algn="ctr" defTabSz="914259"/>
            <a:endParaRPr lang="en-US">
              <a:solidFill>
                <a:srgbClr val="000000"/>
              </a:solidFill>
              <a:latin typeface="Tahoma"/>
            </a:endParaRPr>
          </a:p>
        </p:txBody>
      </p:sp>
      <p:sp>
        <p:nvSpPr>
          <p:cNvPr id="7187" name="Line 19"/>
          <p:cNvSpPr>
            <a:spLocks noChangeShapeType="1"/>
          </p:cNvSpPr>
          <p:nvPr/>
        </p:nvSpPr>
        <p:spPr bwMode="auto">
          <a:xfrm>
            <a:off x="2553891" y="1912143"/>
            <a:ext cx="0" cy="258961"/>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7188" name="Line 20"/>
          <p:cNvSpPr>
            <a:spLocks noChangeShapeType="1"/>
          </p:cNvSpPr>
          <p:nvPr/>
        </p:nvSpPr>
        <p:spPr bwMode="auto">
          <a:xfrm>
            <a:off x="3643313" y="1885354"/>
            <a:ext cx="0" cy="28575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7189" name="Line 21"/>
          <p:cNvSpPr>
            <a:spLocks noChangeShapeType="1"/>
          </p:cNvSpPr>
          <p:nvPr/>
        </p:nvSpPr>
        <p:spPr bwMode="auto">
          <a:xfrm>
            <a:off x="4732734" y="1894287"/>
            <a:ext cx="0" cy="267891"/>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7190" name="Line 22"/>
          <p:cNvSpPr>
            <a:spLocks noChangeShapeType="1"/>
          </p:cNvSpPr>
          <p:nvPr/>
        </p:nvSpPr>
        <p:spPr bwMode="auto">
          <a:xfrm>
            <a:off x="6170414" y="1894287"/>
            <a:ext cx="0" cy="267891"/>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7191" name="Line 23"/>
          <p:cNvSpPr>
            <a:spLocks noChangeShapeType="1"/>
          </p:cNvSpPr>
          <p:nvPr/>
        </p:nvSpPr>
        <p:spPr bwMode="auto">
          <a:xfrm>
            <a:off x="4375547" y="3215879"/>
            <a:ext cx="0" cy="312539"/>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7192" name="Line 24"/>
          <p:cNvSpPr>
            <a:spLocks noChangeShapeType="1"/>
          </p:cNvSpPr>
          <p:nvPr/>
        </p:nvSpPr>
        <p:spPr bwMode="auto">
          <a:xfrm>
            <a:off x="4375547" y="4055268"/>
            <a:ext cx="0" cy="410766"/>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7193" name="Line 25"/>
          <p:cNvSpPr>
            <a:spLocks noChangeShapeType="1"/>
          </p:cNvSpPr>
          <p:nvPr/>
        </p:nvSpPr>
        <p:spPr bwMode="auto">
          <a:xfrm rot="10800000" flipH="1">
            <a:off x="2705699" y="4455988"/>
            <a:ext cx="3330773" cy="1116"/>
          </a:xfrm>
          <a:prstGeom prst="line">
            <a:avLst/>
          </a:prstGeom>
          <a:noFill/>
          <a:ln w="25400">
            <a:solidFill>
              <a:schemeClr val="tx1"/>
            </a:solidFill>
            <a:miter lim="800000"/>
            <a:headEn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7194" name="Line 26"/>
          <p:cNvSpPr>
            <a:spLocks noChangeShapeType="1"/>
          </p:cNvSpPr>
          <p:nvPr/>
        </p:nvSpPr>
        <p:spPr bwMode="auto">
          <a:xfrm flipH="1">
            <a:off x="2702348" y="4466034"/>
            <a:ext cx="2232" cy="684238"/>
          </a:xfrm>
          <a:prstGeom prst="line">
            <a:avLst/>
          </a:prstGeom>
          <a:noFill/>
          <a:ln w="25400">
            <a:solidFill>
              <a:schemeClr val="tx1"/>
            </a:solidFill>
            <a:miter lim="800000"/>
            <a:headEn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7195" name="Line 27"/>
          <p:cNvSpPr>
            <a:spLocks noChangeShapeType="1"/>
          </p:cNvSpPr>
          <p:nvPr/>
        </p:nvSpPr>
        <p:spPr bwMode="auto">
          <a:xfrm>
            <a:off x="3571875" y="4474967"/>
            <a:ext cx="0" cy="663029"/>
          </a:xfrm>
          <a:prstGeom prst="line">
            <a:avLst/>
          </a:prstGeom>
          <a:noFill/>
          <a:ln w="25400">
            <a:solidFill>
              <a:schemeClr val="tx1"/>
            </a:solidFill>
            <a:miter lim="800000"/>
            <a:headEn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7196" name="Line 28"/>
          <p:cNvSpPr>
            <a:spLocks noChangeShapeType="1"/>
          </p:cNvSpPr>
          <p:nvPr/>
        </p:nvSpPr>
        <p:spPr bwMode="auto">
          <a:xfrm>
            <a:off x="4375550" y="4457107"/>
            <a:ext cx="5581" cy="669727"/>
          </a:xfrm>
          <a:prstGeom prst="line">
            <a:avLst/>
          </a:prstGeom>
          <a:noFill/>
          <a:ln w="25400">
            <a:solidFill>
              <a:schemeClr val="tx1"/>
            </a:solidFill>
            <a:miter lim="800000"/>
            <a:headEn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7197" name="Line 29"/>
          <p:cNvSpPr>
            <a:spLocks noChangeShapeType="1"/>
          </p:cNvSpPr>
          <p:nvPr/>
        </p:nvSpPr>
        <p:spPr bwMode="auto">
          <a:xfrm flipH="1">
            <a:off x="6024191" y="4466035"/>
            <a:ext cx="3348" cy="660797"/>
          </a:xfrm>
          <a:prstGeom prst="line">
            <a:avLst/>
          </a:prstGeom>
          <a:noFill/>
          <a:ln w="25400">
            <a:solidFill>
              <a:schemeClr val="tx1"/>
            </a:solidFill>
            <a:miter lim="800000"/>
            <a:headEn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7198" name="Line 30"/>
          <p:cNvSpPr>
            <a:spLocks noChangeShapeType="1"/>
          </p:cNvSpPr>
          <p:nvPr/>
        </p:nvSpPr>
        <p:spPr bwMode="auto">
          <a:xfrm>
            <a:off x="4375547" y="2162175"/>
            <a:ext cx="0" cy="321469"/>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7199" name="Line 31"/>
          <p:cNvSpPr>
            <a:spLocks noChangeShapeType="1"/>
          </p:cNvSpPr>
          <p:nvPr/>
        </p:nvSpPr>
        <p:spPr bwMode="auto">
          <a:xfrm rot="10800000" flipH="1">
            <a:off x="2553891" y="2155478"/>
            <a:ext cx="3613175" cy="21208"/>
          </a:xfrm>
          <a:prstGeom prst="line">
            <a:avLst/>
          </a:prstGeom>
          <a:noFill/>
          <a:ln w="25400">
            <a:solidFill>
              <a:schemeClr val="tx1"/>
            </a:solidFill>
            <a:miter lim="800000"/>
            <a:headEn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42016" name="Rectangle 32"/>
          <p:cNvSpPr>
            <a:spLocks/>
          </p:cNvSpPr>
          <p:nvPr/>
        </p:nvSpPr>
        <p:spPr bwMode="auto">
          <a:xfrm>
            <a:off x="5259586" y="1322784"/>
            <a:ext cx="222744" cy="261610"/>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1700" dirty="0">
                <a:solidFill>
                  <a:srgbClr val="000000"/>
                </a:solidFill>
                <a:latin typeface="Arial" pitchFamily="30" charset="0"/>
                <a:ea typeface="Arial" pitchFamily="30" charset="0"/>
                <a:cs typeface="Arial" pitchFamily="30" charset="0"/>
                <a:sym typeface="Arial" pitchFamily="30" charset="0"/>
              </a:rPr>
              <a:t>...</a:t>
            </a:r>
          </a:p>
        </p:txBody>
      </p:sp>
      <p:sp>
        <p:nvSpPr>
          <p:cNvPr id="7201" name="Rectangle 33"/>
          <p:cNvSpPr>
            <a:spLocks/>
          </p:cNvSpPr>
          <p:nvPr/>
        </p:nvSpPr>
        <p:spPr bwMode="auto">
          <a:xfrm>
            <a:off x="6941716" y="2349700"/>
            <a:ext cx="1905916" cy="646331"/>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D90B00"/>
                </a:solidFill>
                <a:latin typeface="Tahoma"/>
                <a:ea typeface="Gill Sans" pitchFamily="30" charset="0"/>
                <a:cs typeface="Gill Sans" pitchFamily="30" charset="0"/>
              </a:rPr>
              <a:t>Shared Memory</a:t>
            </a:r>
          </a:p>
          <a:p>
            <a:pPr marL="40176" defTabSz="914259"/>
            <a:r>
              <a:rPr lang="en-US" sz="2100" dirty="0">
                <a:solidFill>
                  <a:srgbClr val="D90B00"/>
                </a:solidFill>
                <a:latin typeface="Tahoma"/>
                <a:ea typeface="Gill Sans" pitchFamily="30" charset="0"/>
                <a:cs typeface="Gill Sans" pitchFamily="30" charset="0"/>
              </a:rPr>
              <a:t>Resources</a:t>
            </a:r>
          </a:p>
        </p:txBody>
      </p:sp>
      <p:sp>
        <p:nvSpPr>
          <p:cNvPr id="7202" name="Line 34"/>
          <p:cNvSpPr>
            <a:spLocks noChangeShapeType="1"/>
          </p:cNvSpPr>
          <p:nvPr/>
        </p:nvSpPr>
        <p:spPr bwMode="auto">
          <a:xfrm rot="10800000" flipH="1">
            <a:off x="767956" y="4250605"/>
            <a:ext cx="6292081" cy="0"/>
          </a:xfrm>
          <a:prstGeom prst="line">
            <a:avLst/>
          </a:prstGeom>
          <a:noFill/>
          <a:ln w="38100">
            <a:solidFill>
              <a:schemeClr val="tx1"/>
            </a:solidFill>
            <a:prstDash val="sysDot"/>
            <a:miter lim="800000"/>
            <a:headEn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7203" name="Rectangle 35"/>
          <p:cNvSpPr>
            <a:spLocks/>
          </p:cNvSpPr>
          <p:nvPr/>
        </p:nvSpPr>
        <p:spPr bwMode="auto">
          <a:xfrm>
            <a:off x="7095754" y="4050804"/>
            <a:ext cx="177547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0" charset="0"/>
                <a:cs typeface="Gill Sans" pitchFamily="30" charset="0"/>
              </a:rPr>
              <a:t>Chip Boundary</a:t>
            </a:r>
          </a:p>
        </p:txBody>
      </p:sp>
      <p:sp>
        <p:nvSpPr>
          <p:cNvPr id="7204" name="Rectangle 36"/>
          <p:cNvSpPr>
            <a:spLocks/>
          </p:cNvSpPr>
          <p:nvPr/>
        </p:nvSpPr>
        <p:spPr bwMode="auto">
          <a:xfrm>
            <a:off x="680889" y="3867744"/>
            <a:ext cx="96440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0" charset="0"/>
                <a:cs typeface="Gill Sans" pitchFamily="30" charset="0"/>
              </a:rPr>
              <a:t>On-chip</a:t>
            </a:r>
          </a:p>
        </p:txBody>
      </p:sp>
      <p:sp>
        <p:nvSpPr>
          <p:cNvPr id="7205" name="Rectangle 37"/>
          <p:cNvSpPr>
            <a:spLocks/>
          </p:cNvSpPr>
          <p:nvPr/>
        </p:nvSpPr>
        <p:spPr bwMode="auto">
          <a:xfrm>
            <a:off x="674192" y="4233864"/>
            <a:ext cx="97492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0" charset="0"/>
                <a:cs typeface="Gill Sans" pitchFamily="30" charset="0"/>
              </a:rPr>
              <a:t>Off-chip</a:t>
            </a:r>
          </a:p>
        </p:txBody>
      </p:sp>
      <p:sp>
        <p:nvSpPr>
          <p:cNvPr id="7206" name="Oval 38"/>
          <p:cNvSpPr>
            <a:spLocks/>
          </p:cNvSpPr>
          <p:nvPr/>
        </p:nvSpPr>
        <p:spPr bwMode="auto">
          <a:xfrm>
            <a:off x="2973587" y="2376487"/>
            <a:ext cx="2821781" cy="964406"/>
          </a:xfrm>
          <a:prstGeom prst="ellipse">
            <a:avLst/>
          </a:prstGeom>
          <a:noFill/>
          <a:ln w="50800">
            <a:solidFill>
              <a:srgbClr val="D90B00"/>
            </a:solidFill>
            <a:miter lim="800000"/>
            <a:headEnd/>
            <a:tailEnd/>
          </a:ln>
        </p:spPr>
        <p:txBody>
          <a:bodyPr lIns="0" tIns="0" rIns="0" bIns="0">
            <a:prstTxWarp prst="textNoShape">
              <a:avLst/>
            </a:prstTxWarp>
          </a:bodyPr>
          <a:lstStyle/>
          <a:p>
            <a:pPr algn="ctr" defTabSz="914259"/>
            <a:endParaRPr lang="en-US">
              <a:solidFill>
                <a:srgbClr val="000000"/>
              </a:solidFill>
              <a:latin typeface="Tahoma"/>
            </a:endParaRPr>
          </a:p>
        </p:txBody>
      </p:sp>
      <p:sp>
        <p:nvSpPr>
          <p:cNvPr id="7207" name="Oval 39"/>
          <p:cNvSpPr>
            <a:spLocks/>
          </p:cNvSpPr>
          <p:nvPr/>
        </p:nvSpPr>
        <p:spPr bwMode="auto">
          <a:xfrm>
            <a:off x="2955727" y="3314104"/>
            <a:ext cx="2821781" cy="964406"/>
          </a:xfrm>
          <a:prstGeom prst="ellipse">
            <a:avLst/>
          </a:prstGeom>
          <a:noFill/>
          <a:ln w="50800">
            <a:solidFill>
              <a:srgbClr val="D90B00"/>
            </a:solidFill>
            <a:miter lim="800000"/>
            <a:headEnd/>
            <a:tailEnd/>
          </a:ln>
        </p:spPr>
        <p:txBody>
          <a:bodyPr lIns="0" tIns="0" rIns="0" bIns="0">
            <a:prstTxWarp prst="textNoShape">
              <a:avLst/>
            </a:prstTxWarp>
          </a:bodyPr>
          <a:lstStyle/>
          <a:p>
            <a:pPr algn="ctr" defTabSz="914259"/>
            <a:endParaRPr lang="en-US">
              <a:solidFill>
                <a:srgbClr val="000000"/>
              </a:solidFill>
              <a:latin typeface="Tahoma"/>
            </a:endParaRPr>
          </a:p>
        </p:txBody>
      </p:sp>
      <p:sp>
        <p:nvSpPr>
          <p:cNvPr id="7208" name="Oval 40"/>
          <p:cNvSpPr>
            <a:spLocks/>
          </p:cNvSpPr>
          <p:nvPr/>
        </p:nvSpPr>
        <p:spPr bwMode="auto">
          <a:xfrm>
            <a:off x="2339581" y="1921073"/>
            <a:ext cx="4098727" cy="508992"/>
          </a:xfrm>
          <a:prstGeom prst="ellipse">
            <a:avLst/>
          </a:prstGeom>
          <a:noFill/>
          <a:ln w="50800">
            <a:solidFill>
              <a:srgbClr val="D90B00"/>
            </a:solidFill>
            <a:miter lim="800000"/>
            <a:headEnd/>
            <a:tailEnd/>
          </a:ln>
        </p:spPr>
        <p:txBody>
          <a:bodyPr lIns="0" tIns="0" rIns="0" bIns="0">
            <a:prstTxWarp prst="textNoShape">
              <a:avLst/>
            </a:prstTxWarp>
          </a:bodyPr>
          <a:lstStyle/>
          <a:p>
            <a:pPr algn="ctr" defTabSz="914259"/>
            <a:endParaRPr lang="en-US">
              <a:solidFill>
                <a:srgbClr val="000000"/>
              </a:solidFill>
              <a:latin typeface="Tahoma"/>
            </a:endParaRPr>
          </a:p>
        </p:txBody>
      </p:sp>
      <p:sp>
        <p:nvSpPr>
          <p:cNvPr id="7209" name="Oval 41"/>
          <p:cNvSpPr>
            <a:spLocks/>
          </p:cNvSpPr>
          <p:nvPr/>
        </p:nvSpPr>
        <p:spPr bwMode="auto">
          <a:xfrm>
            <a:off x="1964534" y="4983956"/>
            <a:ext cx="4839891" cy="1035844"/>
          </a:xfrm>
          <a:prstGeom prst="ellipse">
            <a:avLst/>
          </a:prstGeom>
          <a:noFill/>
          <a:ln w="50800">
            <a:solidFill>
              <a:srgbClr val="D90B00"/>
            </a:solidFill>
            <a:miter lim="800000"/>
            <a:headEnd/>
            <a:tailEnd/>
          </a:ln>
        </p:spPr>
        <p:txBody>
          <a:bodyPr lIns="0" tIns="0" rIns="0" bIns="0">
            <a:prstTxWarp prst="textNoShape">
              <a:avLst/>
            </a:prstTxWarp>
          </a:bodyPr>
          <a:lstStyle/>
          <a:p>
            <a:pPr algn="ctr" defTabSz="914259"/>
            <a:endParaRPr lang="en-US">
              <a:solidFill>
                <a:srgbClr val="000000"/>
              </a:solidFill>
              <a:latin typeface="Tahoma"/>
            </a:endParaRPr>
          </a:p>
        </p:txBody>
      </p:sp>
      <p:sp>
        <p:nvSpPr>
          <p:cNvPr id="42026" name="Text Box 42"/>
          <p:cNvSpPr txBox="1">
            <a:spLocks noChangeArrowheads="1"/>
          </p:cNvSpPr>
          <p:nvPr/>
        </p:nvSpPr>
        <p:spPr bwMode="auto">
          <a:xfrm>
            <a:off x="8108157" y="6545461"/>
            <a:ext cx="261193" cy="241102"/>
          </a:xfrm>
          <a:prstGeom prst="rect">
            <a:avLst/>
          </a:prstGeom>
          <a:noFill/>
          <a:ln w="12700">
            <a:noFill/>
            <a:miter lim="800000"/>
            <a:headEnd/>
            <a:tailEnd/>
          </a:ln>
        </p:spPr>
        <p:txBody>
          <a:bodyPr wrap="none" lIns="64281" tIns="32140" rIns="64281" bIns="32140">
            <a:prstTxWarp prst="textNoShape">
              <a:avLst/>
            </a:prstTxWarp>
          </a:bodyPr>
          <a:lstStyle/>
          <a:p>
            <a:pPr algn="ctr" defTabSz="914259"/>
            <a:fld id="{94DCC252-AEFE-E545-A17C-7CC23BD74F33}" type="slidenum">
              <a:rPr lang="en-US" sz="1100">
                <a:solidFill>
                  <a:srgbClr val="000000"/>
                </a:solidFill>
                <a:latin typeface="Verdana" pitchFamily="30" charset="0"/>
                <a:ea typeface="Verdana" pitchFamily="30" charset="0"/>
                <a:cs typeface="Verdana" pitchFamily="30" charset="0"/>
                <a:sym typeface="Verdana" pitchFamily="30" charset="0"/>
              </a:rPr>
              <a:pPr algn="ctr" defTabSz="914259"/>
              <a:t>88</a:t>
            </a:fld>
            <a:endParaRPr lang="en-US" sz="1100" dirty="0">
              <a:solidFill>
                <a:srgbClr val="000000"/>
              </a:solidFill>
              <a:latin typeface="Verdana" pitchFamily="30" charset="0"/>
              <a:ea typeface="Verdana" pitchFamily="30" charset="0"/>
              <a:cs typeface="Verdana" pitchFamily="30" charset="0"/>
              <a:sym typeface="Verdana" pitchFamily="30" charset="0"/>
            </a:endParaRPr>
          </a:p>
        </p:txBody>
      </p:sp>
    </p:spTree>
    <p:custDataLst>
      <p:tags r:id="rId1"/>
    </p:custDataLst>
    <p:extLst>
      <p:ext uri="{BB962C8B-B14F-4D97-AF65-F5344CB8AC3E}">
        <p14:creationId xmlns:p14="http://schemas.microsoft.com/office/powerpoint/2010/main" val="4409065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8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9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9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9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9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9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9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9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9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20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20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20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20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20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207"/>
                                        </p:tgtEl>
                                        <p:attrNameLst>
                                          <p:attrName>style.visibility</p:attrName>
                                        </p:attrNameLst>
                                      </p:cBhvr>
                                      <p:to>
                                        <p:strVal val="visible"/>
                                      </p:to>
                                    </p:set>
                                  </p:childTnLst>
                                </p:cTn>
                              </p:par>
                            </p:childTnLst>
                          </p:cTn>
                        </p:par>
                        <p:par>
                          <p:cTn id="61" fill="hold">
                            <p:stCondLst>
                              <p:cond delay="0"/>
                            </p:stCondLst>
                            <p:childTnLst>
                              <p:par>
                                <p:cTn id="62" presetID="1" presetClass="exit" presetSubtype="0" fill="hold" grpId="1" nodeType="afterEffect">
                                  <p:stCondLst>
                                    <p:cond delay="0"/>
                                  </p:stCondLst>
                                  <p:childTnLst>
                                    <p:set>
                                      <p:cBhvr>
                                        <p:cTn id="63" dur="1" fill="hold">
                                          <p:stCondLst>
                                            <p:cond delay="0"/>
                                          </p:stCondLst>
                                        </p:cTn>
                                        <p:tgtEl>
                                          <p:spTgt spid="720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7208"/>
                                        </p:tgtEl>
                                        <p:attrNameLst>
                                          <p:attrName>style.visibility</p:attrName>
                                        </p:attrNameLst>
                                      </p:cBhvr>
                                      <p:to>
                                        <p:strVal val="visible"/>
                                      </p:to>
                                    </p:set>
                                  </p:childTnLst>
                                </p:cTn>
                              </p:par>
                            </p:childTnLst>
                          </p:cTn>
                        </p:par>
                        <p:par>
                          <p:cTn id="68" fill="hold">
                            <p:stCondLst>
                              <p:cond delay="0"/>
                            </p:stCondLst>
                            <p:childTnLst>
                              <p:par>
                                <p:cTn id="69" presetID="1" presetClass="exit" presetSubtype="0" fill="hold" grpId="1" nodeType="afterEffect">
                                  <p:stCondLst>
                                    <p:cond delay="0"/>
                                  </p:stCondLst>
                                  <p:childTnLst>
                                    <p:set>
                                      <p:cBhvr>
                                        <p:cTn id="70" dur="1" fill="hold">
                                          <p:stCondLst>
                                            <p:cond delay="0"/>
                                          </p:stCondLst>
                                        </p:cTn>
                                        <p:tgtEl>
                                          <p:spTgt spid="720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09"/>
                                        </p:tgtEl>
                                        <p:attrNameLst>
                                          <p:attrName>style.visibility</p:attrName>
                                        </p:attrNameLst>
                                      </p:cBhvr>
                                      <p:to>
                                        <p:strVal val="visible"/>
                                      </p:to>
                                    </p:set>
                                  </p:childTnLst>
                                </p:cTn>
                              </p:par>
                            </p:childTnLst>
                          </p:cTn>
                        </p:par>
                        <p:par>
                          <p:cTn id="75" fill="hold">
                            <p:stCondLst>
                              <p:cond delay="0"/>
                            </p:stCondLst>
                            <p:childTnLst>
                              <p:par>
                                <p:cTn id="76" presetID="1" presetClass="exit" presetSubtype="0" fill="hold" grpId="1" nodeType="afterEffect">
                                  <p:stCondLst>
                                    <p:cond delay="0"/>
                                  </p:stCondLst>
                                  <p:childTnLst>
                                    <p:set>
                                      <p:cBhvr>
                                        <p:cTn id="77" dur="1" fill="hold">
                                          <p:stCondLst>
                                            <p:cond delay="0"/>
                                          </p:stCondLst>
                                        </p:cTn>
                                        <p:tgtEl>
                                          <p:spTgt spid="720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7186"/>
                                        </p:tgtEl>
                                        <p:attrNameLst>
                                          <p:attrName>style.visibility</p:attrName>
                                        </p:attrNameLst>
                                      </p:cBhvr>
                                      <p:to>
                                        <p:strVal val="visible"/>
                                      </p:to>
                                    </p:set>
                                  </p:childTnLst>
                                </p:cTn>
                              </p:par>
                            </p:childTnLst>
                          </p:cTn>
                        </p:par>
                        <p:par>
                          <p:cTn id="82" fill="hold">
                            <p:stCondLst>
                              <p:cond delay="0"/>
                            </p:stCondLst>
                            <p:childTnLst>
                              <p:par>
                                <p:cTn id="83" presetID="1" presetClass="exit" presetSubtype="0" fill="hold" grpId="1" nodeType="afterEffect">
                                  <p:stCondLst>
                                    <p:cond delay="0"/>
                                  </p:stCondLst>
                                  <p:childTnLst>
                                    <p:set>
                                      <p:cBhvr>
                                        <p:cTn id="84" dur="1" fill="hold">
                                          <p:stCondLst>
                                            <p:cond delay="0"/>
                                          </p:stCondLst>
                                        </p:cTn>
                                        <p:tgtEl>
                                          <p:spTgt spid="7209"/>
                                        </p:tgtEl>
                                        <p:attrNameLst>
                                          <p:attrName>style.visibility</p:attrName>
                                        </p:attrNameLst>
                                      </p:cBhvr>
                                      <p:to>
                                        <p:strVal val="hidden"/>
                                      </p:to>
                                    </p:set>
                                  </p:childTnLst>
                                </p:cTn>
                              </p:par>
                            </p:childTnLst>
                          </p:cTn>
                        </p:par>
                        <p:par>
                          <p:cTn id="85" fill="hold">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7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animBg="1" autoUpdateAnimBg="0"/>
      <p:bldP spid="7180" grpId="0" animBg="1" autoUpdateAnimBg="0"/>
      <p:bldP spid="7181" grpId="0" animBg="1" autoUpdateAnimBg="0"/>
      <p:bldP spid="7182" grpId="0" animBg="1" autoUpdateAnimBg="0"/>
      <p:bldP spid="7183" grpId="0" animBg="1" autoUpdateAnimBg="0"/>
      <p:bldP spid="7184" grpId="0" autoUpdateAnimBg="0"/>
      <p:bldP spid="7185" grpId="0" animBg="1" autoUpdateAnimBg="0"/>
      <p:bldP spid="7186" grpId="0" animBg="1"/>
      <p:bldP spid="7187" grpId="0" animBg="1"/>
      <p:bldP spid="7188" grpId="0" animBg="1"/>
      <p:bldP spid="7189" grpId="0" animBg="1"/>
      <p:bldP spid="7190" grpId="0" animBg="1"/>
      <p:bldP spid="7191" grpId="0" animBg="1"/>
      <p:bldP spid="7192" grpId="0" animBg="1"/>
      <p:bldP spid="7193" grpId="0" animBg="1"/>
      <p:bldP spid="7194" grpId="0" animBg="1"/>
      <p:bldP spid="7195" grpId="0" animBg="1"/>
      <p:bldP spid="7196" grpId="0" animBg="1"/>
      <p:bldP spid="7197" grpId="0" animBg="1"/>
      <p:bldP spid="7198" grpId="0" animBg="1"/>
      <p:bldP spid="7199" grpId="0" animBg="1"/>
      <p:bldP spid="7201" grpId="0" autoUpdateAnimBg="0"/>
      <p:bldP spid="7202" grpId="0" animBg="1"/>
      <p:bldP spid="7203" grpId="0" autoUpdateAnimBg="0"/>
      <p:bldP spid="7204" grpId="0" autoUpdateAnimBg="0"/>
      <p:bldP spid="7205" grpId="0" autoUpdateAnimBg="0"/>
      <p:bldP spid="7206" grpId="0" animBg="1"/>
      <p:bldP spid="7206" grpId="1" animBg="1"/>
      <p:bldP spid="7207" grpId="0" animBg="1"/>
      <p:bldP spid="7207" grpId="1" animBg="1"/>
      <p:bldP spid="7208" grpId="0" animBg="1"/>
      <p:bldP spid="7208" grpId="1" animBg="1"/>
      <p:bldP spid="7209" grpId="0" animBg="1"/>
      <p:bldP spid="7209"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“Smart Resources”</a:t>
            </a:r>
            <a:endParaRPr lang="en-US" dirty="0"/>
          </a:p>
        </p:txBody>
      </p:sp>
      <p:sp>
        <p:nvSpPr>
          <p:cNvPr id="3" name="Content Placeholder 2"/>
          <p:cNvSpPr>
            <a:spLocks noGrp="1"/>
          </p:cNvSpPr>
          <p:nvPr>
            <p:ph idx="1"/>
          </p:nvPr>
        </p:nvSpPr>
        <p:spPr>
          <a:xfrm>
            <a:off x="228600" y="685800"/>
            <a:ext cx="8610600" cy="5105400"/>
          </a:xfrm>
        </p:spPr>
        <p:txBody>
          <a:bodyPr/>
          <a:lstStyle/>
          <a:p>
            <a:endParaRPr lang="en-US" dirty="0" smtClean="0"/>
          </a:p>
          <a:p>
            <a:r>
              <a:rPr lang="en-US" sz="2800" dirty="0">
                <a:solidFill>
                  <a:srgbClr val="0000FF"/>
                </a:solidFill>
              </a:rPr>
              <a:t>Independent interference control mechanisms in caches, interconnect, and memory can contradict each other</a:t>
            </a:r>
          </a:p>
          <a:p>
            <a:endParaRPr lang="en-US" sz="2800" dirty="0"/>
          </a:p>
          <a:p>
            <a:r>
              <a:rPr lang="en-US" sz="2800" dirty="0"/>
              <a:t>Explicitly coordinating mechanisms for different resources requires complex implementation</a:t>
            </a:r>
          </a:p>
          <a:p>
            <a:endParaRPr lang="en-US" sz="2800" dirty="0"/>
          </a:p>
          <a:p>
            <a:r>
              <a:rPr lang="en-US" sz="2800" dirty="0"/>
              <a:t>How do we enable fair sharing of the </a:t>
            </a:r>
            <a:r>
              <a:rPr lang="en-US" sz="2800" dirty="0">
                <a:solidFill>
                  <a:srgbClr val="FF0000"/>
                </a:solidFill>
              </a:rPr>
              <a:t>entire memory system </a:t>
            </a:r>
            <a:r>
              <a:rPr lang="en-US" sz="2800" dirty="0"/>
              <a:t>by controlling interference in a </a:t>
            </a:r>
            <a:r>
              <a:rPr lang="en-US" sz="2800" dirty="0">
                <a:solidFill>
                  <a:srgbClr val="FF0000"/>
                </a:solidFill>
              </a:rPr>
              <a:t>coordinated manner?</a:t>
            </a:r>
          </a:p>
          <a:p>
            <a:endParaRPr lang="en-US" sz="2800" dirty="0"/>
          </a:p>
          <a:p>
            <a:endParaRPr lang="en-US" sz="2800" dirty="0"/>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89</a:t>
            </a:fld>
            <a:endParaRPr lang="en-US" altLang="en-US">
              <a:solidFill>
                <a:srgbClr val="000000"/>
              </a:solidFill>
            </a:endParaRPr>
          </a:p>
        </p:txBody>
      </p:sp>
    </p:spTree>
    <p:extLst>
      <p:ext uri="{BB962C8B-B14F-4D97-AF65-F5344CB8AC3E}">
        <p14:creationId xmlns:p14="http://schemas.microsoft.com/office/powerpoint/2010/main" val="20126748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5445226"/>
            <a:ext cx="8305800" cy="1015663"/>
          </a:xfrm>
          <a:prstGeom prst="rect">
            <a:avLst/>
          </a:prstGeom>
          <a:noFill/>
        </p:spPr>
        <p:txBody>
          <a:bodyPr wrap="square" lIns="91402" tIns="45702" rIns="91402" bIns="45702" rtlCol="0">
            <a:spAutoFit/>
          </a:bodyPr>
          <a:lstStyle/>
          <a:p>
            <a:r>
              <a:rPr lang="en-US" sz="3000" i="1" dirty="0">
                <a:solidFill>
                  <a:srgbClr val="FF0000"/>
                </a:solidFill>
                <a:latin typeface="Calibri"/>
              </a:rPr>
              <a:t>No previous memory scheduling algorithm provides both the best fairness and system throughput</a:t>
            </a:r>
          </a:p>
        </p:txBody>
      </p:sp>
      <p:graphicFrame>
        <p:nvGraphicFramePr>
          <p:cNvPr id="14" name="Chart 13"/>
          <p:cNvGraphicFramePr/>
          <p:nvPr>
            <p:extLst>
              <p:ext uri="{D42A27DB-BD31-4B8C-83A1-F6EECF244321}">
                <p14:modId xmlns:p14="http://schemas.microsoft.com/office/powerpoint/2010/main" val="3723663590"/>
              </p:ext>
            </p:extLst>
          </p:nvPr>
        </p:nvGraphicFramePr>
        <p:xfrm>
          <a:off x="1584645" y="1432226"/>
          <a:ext cx="6858000" cy="38170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3600" dirty="0"/>
              <a:t>Previous Scheduling Algorithms are Biased</a:t>
            </a:r>
          </a:p>
        </p:txBody>
      </p:sp>
      <p:sp>
        <p:nvSpPr>
          <p:cNvPr id="13" name="Slide Number Placeholder 12"/>
          <p:cNvSpPr>
            <a:spLocks noGrp="1"/>
          </p:cNvSpPr>
          <p:nvPr>
            <p:ph type="sldNum" sz="quarter" idx="11"/>
          </p:nvPr>
        </p:nvSpPr>
        <p:spPr>
          <a:xfrm>
            <a:off x="7259600" y="6436608"/>
            <a:ext cx="2895600" cy="365125"/>
          </a:xfrm>
        </p:spPr>
        <p:txBody>
          <a:bodyPr/>
          <a:lstStyle/>
          <a:p>
            <a:fld id="{58161B50-6D0B-48B4-A1D4-BAD8C599CC84}" type="slidenum">
              <a:rPr lang="en-US" smtClean="0">
                <a:solidFill>
                  <a:prstClr val="black">
                    <a:tint val="75000"/>
                  </a:prstClr>
                </a:solidFill>
                <a:latin typeface="Calibri"/>
              </a:rPr>
              <a:pPr/>
              <a:t>9</a:t>
            </a:fld>
            <a:endParaRPr lang="en-US" dirty="0">
              <a:solidFill>
                <a:prstClr val="black">
                  <a:tint val="75000"/>
                </a:prstClr>
              </a:solidFill>
              <a:latin typeface="Calibri"/>
            </a:endParaRPr>
          </a:p>
        </p:txBody>
      </p:sp>
      <p:sp>
        <p:nvSpPr>
          <p:cNvPr id="24" name="TextBox 23"/>
          <p:cNvSpPr txBox="1"/>
          <p:nvPr/>
        </p:nvSpPr>
        <p:spPr>
          <a:xfrm>
            <a:off x="4344323" y="2118150"/>
            <a:ext cx="2758993" cy="400110"/>
          </a:xfrm>
          <a:prstGeom prst="rect">
            <a:avLst/>
          </a:prstGeom>
          <a:noFill/>
        </p:spPr>
        <p:txBody>
          <a:bodyPr wrap="square" lIns="91402" tIns="45702" rIns="91402" bIns="45702" rtlCol="0">
            <a:spAutoFit/>
          </a:bodyPr>
          <a:lstStyle/>
          <a:p>
            <a:pPr algn="ctr"/>
            <a:r>
              <a:rPr lang="en-US" sz="2000" i="1" dirty="0">
                <a:solidFill>
                  <a:srgbClr val="FF0000"/>
                </a:solidFill>
                <a:latin typeface="Calibri"/>
              </a:rPr>
              <a:t>System throughput bias</a:t>
            </a:r>
          </a:p>
        </p:txBody>
      </p:sp>
      <p:sp>
        <p:nvSpPr>
          <p:cNvPr id="28" name="TextBox 27"/>
          <p:cNvSpPr txBox="1"/>
          <p:nvPr/>
        </p:nvSpPr>
        <p:spPr>
          <a:xfrm>
            <a:off x="3947831" y="3484260"/>
            <a:ext cx="1762597" cy="400110"/>
          </a:xfrm>
          <a:prstGeom prst="rect">
            <a:avLst/>
          </a:prstGeom>
          <a:noFill/>
        </p:spPr>
        <p:txBody>
          <a:bodyPr wrap="square" lIns="91402" tIns="45702" rIns="91402" bIns="45702" rtlCol="0">
            <a:spAutoFit/>
          </a:bodyPr>
          <a:lstStyle/>
          <a:p>
            <a:pPr algn="ctr"/>
            <a:r>
              <a:rPr lang="en-US" sz="2000" i="1">
                <a:solidFill>
                  <a:srgbClr val="FF0000"/>
                </a:solidFill>
                <a:latin typeface="Calibri"/>
              </a:rPr>
              <a:t>Fairness bias</a:t>
            </a:r>
            <a:endParaRPr lang="en-US" sz="2000" i="1" dirty="0">
              <a:solidFill>
                <a:srgbClr val="FF0000"/>
              </a:solidFill>
              <a:latin typeface="Calibri"/>
            </a:endParaRPr>
          </a:p>
        </p:txBody>
      </p:sp>
      <p:sp>
        <p:nvSpPr>
          <p:cNvPr id="15" name="Right Arrow 14"/>
          <p:cNvSpPr/>
          <p:nvPr/>
        </p:nvSpPr>
        <p:spPr>
          <a:xfrm rot="2700000">
            <a:off x="5824791" y="3310051"/>
            <a:ext cx="1158452" cy="969868"/>
          </a:xfrm>
          <a:prstGeom prs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2800" b="1" dirty="0">
                <a:solidFill>
                  <a:prstClr val="black"/>
                </a:solidFill>
                <a:latin typeface="Calibri"/>
              </a:rPr>
              <a:t>  Ideal</a:t>
            </a:r>
          </a:p>
        </p:txBody>
      </p:sp>
      <p:sp>
        <p:nvSpPr>
          <p:cNvPr id="16" name="Down Arrow 15"/>
          <p:cNvSpPr/>
          <p:nvPr/>
        </p:nvSpPr>
        <p:spPr>
          <a:xfrm rot="16200000">
            <a:off x="4511897" y="2963260"/>
            <a:ext cx="609600" cy="457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02" tIns="45702" rIns="91402" bIns="45702" rtlCol="0" anchor="ctr"/>
          <a:lstStyle/>
          <a:p>
            <a:pPr algn="ctr"/>
            <a:r>
              <a:rPr lang="en-US" sz="2400" dirty="0">
                <a:solidFill>
                  <a:prstClr val="white"/>
                </a:solidFill>
                <a:latin typeface="Calibri"/>
              </a:rPr>
              <a:t>Better</a:t>
            </a:r>
            <a:r>
              <a:rPr lang="en-US" sz="2400" b="1" dirty="0">
                <a:solidFill>
                  <a:prstClr val="white"/>
                </a:solidFill>
                <a:latin typeface="Calibri"/>
              </a:rPr>
              <a:t> system throughput</a:t>
            </a:r>
          </a:p>
        </p:txBody>
      </p:sp>
      <p:sp>
        <p:nvSpPr>
          <p:cNvPr id="20" name="Down Arrow 19"/>
          <p:cNvSpPr/>
          <p:nvPr/>
        </p:nvSpPr>
        <p:spPr>
          <a:xfrm>
            <a:off x="1159097" y="1667861"/>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02" tIns="45702" rIns="91402" bIns="45702" rtlCol="0" anchor="ctr"/>
          <a:lstStyle/>
          <a:p>
            <a:pPr algn="ctr"/>
            <a:r>
              <a:rPr lang="en-US" sz="2400" dirty="0">
                <a:solidFill>
                  <a:prstClr val="white"/>
                </a:solidFill>
                <a:latin typeface="Calibri"/>
              </a:rPr>
              <a:t>Better</a:t>
            </a:r>
            <a:r>
              <a:rPr lang="en-US" sz="2400" b="1" dirty="0">
                <a:solidFill>
                  <a:prstClr val="white"/>
                </a:solidFill>
                <a:latin typeface="Calibri"/>
              </a:rPr>
              <a:t> fairness</a:t>
            </a:r>
          </a:p>
        </p:txBody>
      </p:sp>
      <p:sp>
        <p:nvSpPr>
          <p:cNvPr id="21" name="Rectangle 20"/>
          <p:cNvSpPr/>
          <p:nvPr/>
        </p:nvSpPr>
        <p:spPr>
          <a:xfrm>
            <a:off x="4799685" y="2516735"/>
            <a:ext cx="5334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3" name="Rectangle 22"/>
          <p:cNvSpPr/>
          <p:nvPr/>
        </p:nvSpPr>
        <p:spPr>
          <a:xfrm>
            <a:off x="4570475" y="3123896"/>
            <a:ext cx="3810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5" name="Rectangle 24"/>
          <p:cNvSpPr/>
          <p:nvPr/>
        </p:nvSpPr>
        <p:spPr>
          <a:xfrm>
            <a:off x="4191000" y="288950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6" name="Rectangle 25"/>
          <p:cNvSpPr/>
          <p:nvPr/>
        </p:nvSpPr>
        <p:spPr>
          <a:xfrm>
            <a:off x="4039210" y="204886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17" name="Rectangle 16"/>
          <p:cNvSpPr/>
          <p:nvPr/>
        </p:nvSpPr>
        <p:spPr>
          <a:xfrm>
            <a:off x="7255097" y="3731055"/>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19" name="Rectangle 18"/>
          <p:cNvSpPr/>
          <p:nvPr/>
        </p:nvSpPr>
        <p:spPr>
          <a:xfrm>
            <a:off x="7255097" y="335158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2" name="Rectangle 21"/>
          <p:cNvSpPr/>
          <p:nvPr/>
        </p:nvSpPr>
        <p:spPr>
          <a:xfrm>
            <a:off x="7255097" y="30480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7" name="Rectangle 26"/>
          <p:cNvSpPr/>
          <p:nvPr/>
        </p:nvSpPr>
        <p:spPr>
          <a:xfrm>
            <a:off x="7255097" y="274442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3" name="TextBox 2"/>
          <p:cNvSpPr txBox="1"/>
          <p:nvPr/>
        </p:nvSpPr>
        <p:spPr>
          <a:xfrm>
            <a:off x="2123728" y="1131515"/>
            <a:ext cx="5112568" cy="400110"/>
          </a:xfrm>
          <a:prstGeom prst="rect">
            <a:avLst/>
          </a:prstGeom>
          <a:noFill/>
        </p:spPr>
        <p:txBody>
          <a:bodyPr wrap="square" lIns="91402" tIns="45702" rIns="91402" bIns="45702" rtlCol="0">
            <a:spAutoFit/>
          </a:bodyPr>
          <a:lstStyle/>
          <a:p>
            <a:pPr algn="ctr"/>
            <a:r>
              <a:rPr lang="en-US" sz="2000" i="1" dirty="0">
                <a:solidFill>
                  <a:prstClr val="black"/>
                </a:solidFill>
                <a:latin typeface="Calibri"/>
              </a:rPr>
              <a:t>24 cores, 4 memory controllers, 96 workloads </a:t>
            </a:r>
          </a:p>
        </p:txBody>
      </p:sp>
      <p:sp>
        <p:nvSpPr>
          <p:cNvPr id="29" name="Rectangle 28"/>
          <p:cNvSpPr/>
          <p:nvPr/>
        </p:nvSpPr>
        <p:spPr>
          <a:xfrm>
            <a:off x="2598730" y="3049525"/>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30" name="Rectangle 29"/>
          <p:cNvSpPr/>
          <p:nvPr/>
        </p:nvSpPr>
        <p:spPr>
          <a:xfrm>
            <a:off x="7228326" y="236647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636346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8" grpId="0"/>
      <p:bldP spid="15" grpId="0" animBg="1"/>
      <p:bldP spid="21" grpId="0" animBg="1"/>
      <p:bldP spid="23" grpId="0" animBg="1"/>
      <p:bldP spid="25" grpId="0" animBg="1"/>
      <p:bldP spid="26" grpId="0" animBg="1"/>
      <p:bldP spid="17" grpId="0" animBg="1"/>
      <p:bldP spid="19" grpId="0" animBg="1"/>
      <p:bldP spid="22" grpId="0" animBg="1"/>
      <p:bldP spid="27" grpId="0" animBg="1"/>
      <p:bldP spid="29" grpId="0" animBg="1"/>
      <p:bldP spid="3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807896" cy="1066800"/>
          </a:xfrm>
        </p:spPr>
        <p:txBody>
          <a:bodyPr/>
          <a:lstStyle/>
          <a:p>
            <a:r>
              <a:rPr lang="en-US" sz="3800" dirty="0"/>
              <a:t>An Alternative Approach: Source Throttling</a:t>
            </a:r>
          </a:p>
        </p:txBody>
      </p:sp>
      <p:sp>
        <p:nvSpPr>
          <p:cNvPr id="3" name="Content Placeholder 2"/>
          <p:cNvSpPr>
            <a:spLocks noGrp="1"/>
          </p:cNvSpPr>
          <p:nvPr>
            <p:ph idx="1"/>
          </p:nvPr>
        </p:nvSpPr>
        <p:spPr>
          <a:xfrm>
            <a:off x="228600" y="1066800"/>
            <a:ext cx="8610600" cy="4876800"/>
          </a:xfrm>
        </p:spPr>
        <p:txBody>
          <a:bodyPr/>
          <a:lstStyle/>
          <a:p>
            <a:r>
              <a:rPr lang="en-US" dirty="0" smtClean="0"/>
              <a:t>Manage inter-thread interference at the </a:t>
            </a:r>
            <a:r>
              <a:rPr lang="en-US" dirty="0" smtClean="0">
                <a:solidFill>
                  <a:srgbClr val="0000FF"/>
                </a:solidFill>
              </a:rPr>
              <a:t>cores</a:t>
            </a:r>
            <a:r>
              <a:rPr lang="en-US" dirty="0" smtClean="0"/>
              <a:t>, </a:t>
            </a:r>
            <a:r>
              <a:rPr lang="en-US" dirty="0" smtClean="0">
                <a:solidFill>
                  <a:srgbClr val="D90B00"/>
                </a:solidFill>
              </a:rPr>
              <a:t>not</a:t>
            </a:r>
            <a:r>
              <a:rPr lang="en-US" dirty="0" smtClean="0"/>
              <a:t> at the </a:t>
            </a:r>
            <a:r>
              <a:rPr lang="en-US" dirty="0" smtClean="0">
                <a:solidFill>
                  <a:srgbClr val="D90B00"/>
                </a:solidFill>
              </a:rPr>
              <a:t>shared resources</a:t>
            </a:r>
            <a:endParaRPr lang="en-US" dirty="0" smtClean="0"/>
          </a:p>
          <a:p>
            <a:endParaRPr lang="en-US" sz="1800" dirty="0"/>
          </a:p>
          <a:p>
            <a:r>
              <a:rPr lang="en-US" dirty="0" smtClean="0">
                <a:solidFill>
                  <a:srgbClr val="0000FF"/>
                </a:solidFill>
              </a:rPr>
              <a:t>Dynamically estimate unfairness </a:t>
            </a:r>
            <a:r>
              <a:rPr lang="en-US" dirty="0" smtClean="0"/>
              <a:t>in the memory system </a:t>
            </a:r>
          </a:p>
          <a:p>
            <a:r>
              <a:rPr lang="en-US" dirty="0" smtClean="0"/>
              <a:t>Feed back this information into a controller</a:t>
            </a:r>
          </a:p>
          <a:p>
            <a:r>
              <a:rPr lang="en-US" dirty="0" smtClean="0">
                <a:solidFill>
                  <a:srgbClr val="0000FF"/>
                </a:solidFill>
              </a:rPr>
              <a:t>Throttle cores’ memory access rates</a:t>
            </a:r>
            <a:r>
              <a:rPr lang="en-US" dirty="0" smtClean="0"/>
              <a:t> accordingly</a:t>
            </a:r>
          </a:p>
          <a:p>
            <a:pPr lvl="1"/>
            <a:r>
              <a:rPr lang="en-US" dirty="0" smtClean="0"/>
              <a:t>Whom to throttle and by how much depends on performance target (throughput, fairness, per-thread </a:t>
            </a:r>
            <a:r>
              <a:rPr lang="en-US" dirty="0" err="1" smtClean="0"/>
              <a:t>QoS</a:t>
            </a:r>
            <a:r>
              <a:rPr lang="en-US" dirty="0" smtClean="0"/>
              <a:t>, etc)</a:t>
            </a:r>
          </a:p>
          <a:p>
            <a:pPr lvl="1"/>
            <a:r>
              <a:rPr lang="en-US" dirty="0" smtClean="0"/>
              <a:t>E.g., if unfairness &gt; system-software-specified target then</a:t>
            </a:r>
            <a:br>
              <a:rPr lang="en-US" dirty="0" smtClean="0"/>
            </a:br>
            <a:r>
              <a:rPr lang="en-US" dirty="0" smtClean="0">
                <a:solidFill>
                  <a:srgbClr val="0000FF"/>
                </a:solidFill>
              </a:rPr>
              <a:t>throttle down </a:t>
            </a:r>
            <a:r>
              <a:rPr lang="en-US" dirty="0" smtClean="0"/>
              <a:t>core causing unfairness &amp;</a:t>
            </a:r>
            <a:r>
              <a:rPr lang="en-US" dirty="0" smtClean="0">
                <a:solidFill>
                  <a:srgbClr val="002D99"/>
                </a:solidFill>
              </a:rPr>
              <a:t> </a:t>
            </a:r>
            <a:br>
              <a:rPr lang="en-US" dirty="0" smtClean="0">
                <a:solidFill>
                  <a:srgbClr val="002D99"/>
                </a:solidFill>
              </a:rPr>
            </a:br>
            <a:r>
              <a:rPr lang="en-US" dirty="0" smtClean="0">
                <a:solidFill>
                  <a:srgbClr val="0000FF"/>
                </a:solidFill>
              </a:rPr>
              <a:t>throttle up </a:t>
            </a:r>
            <a:r>
              <a:rPr lang="en-US" dirty="0" smtClean="0"/>
              <a:t>core that was unfairly treated</a:t>
            </a:r>
          </a:p>
          <a:p>
            <a:pPr lvl="1"/>
            <a:endParaRPr lang="en-US" dirty="0"/>
          </a:p>
          <a:p>
            <a:r>
              <a:rPr lang="en-US" sz="2000" dirty="0"/>
              <a:t>Ebrahimi et al., “</a:t>
            </a:r>
            <a:r>
              <a:rPr lang="en-US" sz="2000" dirty="0">
                <a:solidFill>
                  <a:srgbClr val="0000FF"/>
                </a:solidFill>
              </a:rPr>
              <a:t>Fairness via Source Throttling</a:t>
            </a:r>
            <a:r>
              <a:rPr lang="en-US" sz="2000" dirty="0"/>
              <a:t>,” ASPLOS’10, TOCS’12.</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90</a:t>
            </a:fld>
            <a:endParaRPr lang="en-US" altLang="en-US">
              <a:solidFill>
                <a:srgbClr val="000000"/>
              </a:solidFill>
            </a:endParaRPr>
          </a:p>
        </p:txBody>
      </p:sp>
    </p:spTree>
    <p:extLst>
      <p:ext uri="{BB962C8B-B14F-4D97-AF65-F5344CB8AC3E}">
        <p14:creationId xmlns:p14="http://schemas.microsoft.com/office/powerpoint/2010/main" val="37107461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p:cNvSpPr>
          <p:nvPr/>
        </p:nvSpPr>
        <p:spPr bwMode="auto">
          <a:xfrm>
            <a:off x="7090173" y="6474026"/>
            <a:ext cx="1678781" cy="383977"/>
          </a:xfrm>
          <a:prstGeom prst="rect">
            <a:avLst/>
          </a:prstGeom>
          <a:solidFill>
            <a:srgbClr val="FFFFFF"/>
          </a:solidFill>
          <a:ln w="25400">
            <a:noFill/>
            <a:miter lim="800000"/>
            <a:headEnd/>
            <a:tailEnd/>
          </a:ln>
        </p:spPr>
        <p:txBody>
          <a:bodyPr lIns="0" tIns="0" rIns="0" bIns="0">
            <a:prstTxWarp prst="textNoShape">
              <a:avLst/>
            </a:prstTxWarp>
          </a:bodyPr>
          <a:lstStyle/>
          <a:p>
            <a:pPr algn="ctr" defTabSz="914259"/>
            <a:endParaRPr lang="en-US">
              <a:solidFill>
                <a:srgbClr val="000000"/>
              </a:solidFill>
              <a:latin typeface="Tahoma"/>
            </a:endParaRPr>
          </a:p>
        </p:txBody>
      </p:sp>
      <p:sp>
        <p:nvSpPr>
          <p:cNvPr id="60420" name="Text Box 5"/>
          <p:cNvSpPr txBox="1">
            <a:spLocks noChangeArrowheads="1"/>
          </p:cNvSpPr>
          <p:nvPr/>
        </p:nvSpPr>
        <p:spPr bwMode="auto">
          <a:xfrm>
            <a:off x="8109273" y="6545461"/>
            <a:ext cx="261193" cy="241102"/>
          </a:xfrm>
          <a:prstGeom prst="rect">
            <a:avLst/>
          </a:prstGeom>
          <a:noFill/>
          <a:ln w="12700">
            <a:noFill/>
            <a:miter lim="800000"/>
            <a:headEnd/>
            <a:tailEnd/>
          </a:ln>
        </p:spPr>
        <p:txBody>
          <a:bodyPr wrap="none" lIns="64281" tIns="32140" rIns="64281" bIns="32140">
            <a:prstTxWarp prst="textNoShape">
              <a:avLst/>
            </a:prstTxWarp>
          </a:bodyPr>
          <a:lstStyle/>
          <a:p>
            <a:pPr algn="ctr" defTabSz="914259"/>
            <a:fld id="{C445231B-BF33-B140-84BB-0105214CB111}" type="slidenum">
              <a:rPr lang="en-US" sz="1100">
                <a:solidFill>
                  <a:srgbClr val="000000"/>
                </a:solidFill>
                <a:latin typeface="Verdana" pitchFamily="31" charset="0"/>
                <a:ea typeface="Verdana" pitchFamily="31" charset="0"/>
                <a:cs typeface="Verdana" pitchFamily="31" charset="0"/>
                <a:sym typeface="Verdana" pitchFamily="31" charset="0"/>
              </a:rPr>
              <a:pPr algn="ctr" defTabSz="914259"/>
              <a:t>91</a:t>
            </a:fld>
            <a:endParaRPr lang="en-US" sz="1100" dirty="0">
              <a:solidFill>
                <a:srgbClr val="000000"/>
              </a:solidFill>
              <a:latin typeface="Verdana" pitchFamily="31" charset="0"/>
              <a:ea typeface="Verdana" pitchFamily="31" charset="0"/>
              <a:cs typeface="Verdana" pitchFamily="31" charset="0"/>
              <a:sym typeface="Verdana" pitchFamily="31" charset="0"/>
            </a:endParaRPr>
          </a:p>
        </p:txBody>
      </p:sp>
      <p:sp>
        <p:nvSpPr>
          <p:cNvPr id="60421" name="Rectangle 6"/>
          <p:cNvSpPr>
            <a:spLocks/>
          </p:cNvSpPr>
          <p:nvPr/>
        </p:nvSpPr>
        <p:spPr bwMode="auto">
          <a:xfrm>
            <a:off x="455414" y="3562948"/>
            <a:ext cx="2571750" cy="1241227"/>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300" dirty="0">
                <a:solidFill>
                  <a:srgbClr val="001F67"/>
                </a:solidFill>
                <a:latin typeface="Tahoma"/>
                <a:ea typeface="Gill Sans" pitchFamily="31" charset="0"/>
                <a:cs typeface="Gill Sans" pitchFamily="31" charset="0"/>
              </a:rPr>
              <a:t>Runtime Unfairness</a:t>
            </a:r>
          </a:p>
          <a:p>
            <a:pPr marL="40176" algn="ctr" defTabSz="914259"/>
            <a:r>
              <a:rPr lang="en-US" sz="2300" dirty="0">
                <a:solidFill>
                  <a:srgbClr val="001F67"/>
                </a:solidFill>
                <a:latin typeface="Tahoma"/>
                <a:ea typeface="Gill Sans" pitchFamily="31" charset="0"/>
                <a:cs typeface="Gill Sans" pitchFamily="31" charset="0"/>
              </a:rPr>
              <a:t>Evaluation</a:t>
            </a:r>
          </a:p>
        </p:txBody>
      </p:sp>
      <p:sp>
        <p:nvSpPr>
          <p:cNvPr id="60422" name="Rectangle 7"/>
          <p:cNvSpPr>
            <a:spLocks/>
          </p:cNvSpPr>
          <p:nvPr/>
        </p:nvSpPr>
        <p:spPr bwMode="auto">
          <a:xfrm>
            <a:off x="6170414" y="3562948"/>
            <a:ext cx="2571750" cy="1241227"/>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300" dirty="0">
                <a:solidFill>
                  <a:srgbClr val="D90B00"/>
                </a:solidFill>
                <a:latin typeface="Tahoma"/>
                <a:ea typeface="Gill Sans" pitchFamily="31" charset="0"/>
                <a:cs typeface="Gill Sans" pitchFamily="31" charset="0"/>
              </a:rPr>
              <a:t>Dynamic</a:t>
            </a:r>
          </a:p>
          <a:p>
            <a:pPr marL="40176" algn="ctr" defTabSz="914259"/>
            <a:r>
              <a:rPr lang="en-US" sz="2300" dirty="0">
                <a:solidFill>
                  <a:srgbClr val="D90B00"/>
                </a:solidFill>
                <a:latin typeface="Tahoma"/>
                <a:ea typeface="Gill Sans" pitchFamily="31" charset="0"/>
                <a:cs typeface="Gill Sans" pitchFamily="31" charset="0"/>
              </a:rPr>
              <a:t>Request Throttling</a:t>
            </a:r>
          </a:p>
        </p:txBody>
      </p:sp>
      <p:sp>
        <p:nvSpPr>
          <p:cNvPr id="25608" name="Rectangle 8"/>
          <p:cNvSpPr>
            <a:spLocks/>
          </p:cNvSpPr>
          <p:nvPr/>
        </p:nvSpPr>
        <p:spPr bwMode="auto">
          <a:xfrm>
            <a:off x="187524" y="4964906"/>
            <a:ext cx="4277320" cy="1848445"/>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1- Estimating system unfairness </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2- Find app. with the highest slowdown (App-slowest)</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3- Find app. causing most interference for App-slowest </a:t>
            </a:r>
            <a:br>
              <a:rPr lang="en-US" dirty="0">
                <a:solidFill>
                  <a:srgbClr val="000000"/>
                </a:solidFill>
                <a:latin typeface="Verdana" pitchFamily="31" charset="0"/>
                <a:ea typeface="Verdana" pitchFamily="31" charset="0"/>
                <a:cs typeface="Verdana" pitchFamily="31" charset="0"/>
                <a:sym typeface="Verdana" pitchFamily="31" charset="0"/>
              </a:rPr>
            </a:br>
            <a:r>
              <a:rPr lang="en-US" dirty="0">
                <a:solidFill>
                  <a:srgbClr val="000000"/>
                </a:solidFill>
                <a:latin typeface="Verdana" pitchFamily="31" charset="0"/>
                <a:ea typeface="Verdana" pitchFamily="31" charset="0"/>
                <a:cs typeface="Verdana" pitchFamily="31" charset="0"/>
                <a:sym typeface="Verdana" pitchFamily="31" charset="0"/>
              </a:rPr>
              <a:t>(App-interfering)</a:t>
            </a:r>
          </a:p>
        </p:txBody>
      </p:sp>
      <p:sp>
        <p:nvSpPr>
          <p:cNvPr id="25609" name="Rectangle 9"/>
          <p:cNvSpPr>
            <a:spLocks/>
          </p:cNvSpPr>
          <p:nvPr/>
        </p:nvSpPr>
        <p:spPr bwMode="auto">
          <a:xfrm>
            <a:off x="4679156" y="4964906"/>
            <a:ext cx="4277320" cy="1848445"/>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if (Unfairness Estimate &gt;Target) </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 1-Throttle down App-</a:t>
            </a:r>
            <a:r>
              <a:rPr lang="en-US" dirty="0" smtClean="0">
                <a:solidFill>
                  <a:srgbClr val="000000"/>
                </a:solidFill>
                <a:latin typeface="Verdana" pitchFamily="31" charset="0"/>
                <a:ea typeface="Verdana" pitchFamily="31" charset="0"/>
                <a:cs typeface="Verdana" pitchFamily="31" charset="0"/>
                <a:sym typeface="Verdana" pitchFamily="31" charset="0"/>
              </a:rPr>
              <a:t>interfering</a:t>
            </a:r>
          </a:p>
          <a:p>
            <a:pPr marL="40176" defTabSz="914259"/>
            <a:r>
              <a:rPr lang="en-US" sz="1600" dirty="0">
                <a:solidFill>
                  <a:srgbClr val="000000"/>
                </a:solidFill>
                <a:latin typeface="Verdana" pitchFamily="31" charset="0"/>
                <a:ea typeface="Verdana" pitchFamily="31" charset="0"/>
                <a:cs typeface="Verdana" pitchFamily="31" charset="0"/>
                <a:sym typeface="Verdana" pitchFamily="31" charset="0"/>
              </a:rPr>
              <a:t>    (limit injection rate and parallelism)</a:t>
            </a:r>
            <a:endParaRPr lang="en-US" dirty="0">
              <a:solidFill>
                <a:srgbClr val="000000"/>
              </a:solidFill>
              <a:latin typeface="Verdana" pitchFamily="31" charset="0"/>
              <a:ea typeface="Verdana" pitchFamily="31" charset="0"/>
              <a:cs typeface="Verdana" pitchFamily="31" charset="0"/>
              <a:sym typeface="Verdana" pitchFamily="31" charset="0"/>
            </a:endParaRP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 2-Throttle up App-slowest</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a:t>
            </a:r>
          </a:p>
        </p:txBody>
      </p:sp>
      <p:sp>
        <p:nvSpPr>
          <p:cNvPr id="60425" name="AutoShape 10"/>
          <p:cNvSpPr>
            <a:spLocks/>
          </p:cNvSpPr>
          <p:nvPr/>
        </p:nvSpPr>
        <p:spPr bwMode="auto">
          <a:xfrm>
            <a:off x="250031" y="3303984"/>
            <a:ext cx="8706445" cy="1598414"/>
          </a:xfrm>
          <a:prstGeom prst="roundRect">
            <a:avLst>
              <a:gd name="adj" fmla="val 8380"/>
            </a:avLst>
          </a:prstGeom>
          <a:noFill/>
          <a:ln w="25400">
            <a:solidFill>
              <a:schemeClr val="tx1"/>
            </a:solidFill>
            <a:prstDash val="sysDot"/>
            <a:miter lim="800000"/>
            <a:headEnd/>
            <a:tailEnd/>
          </a:ln>
        </p:spPr>
        <p:txBody>
          <a:bodyPr lIns="0" tIns="0" rIns="0" bIns="0">
            <a:prstTxWarp prst="textNoShape">
              <a:avLst/>
            </a:prstTxWarp>
          </a:bodyPr>
          <a:lstStyle/>
          <a:p>
            <a:pPr algn="ctr" defTabSz="914259"/>
            <a:endParaRPr lang="en-US">
              <a:solidFill>
                <a:srgbClr val="000000"/>
              </a:solidFill>
              <a:latin typeface="Tahoma"/>
            </a:endParaRPr>
          </a:p>
        </p:txBody>
      </p:sp>
      <p:sp>
        <p:nvSpPr>
          <p:cNvPr id="60426" name="Rectangle 11"/>
          <p:cNvSpPr>
            <a:spLocks/>
          </p:cNvSpPr>
          <p:nvPr/>
        </p:nvSpPr>
        <p:spPr bwMode="auto">
          <a:xfrm>
            <a:off x="193105" y="2893222"/>
            <a:ext cx="643764" cy="430887"/>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800" dirty="0">
                <a:solidFill>
                  <a:srgbClr val="000000"/>
                </a:solidFill>
                <a:latin typeface="Tahoma"/>
                <a:ea typeface="Gill Sans" pitchFamily="31" charset="0"/>
                <a:cs typeface="Gill Sans" pitchFamily="31" charset="0"/>
              </a:rPr>
              <a:t>FST</a:t>
            </a:r>
          </a:p>
        </p:txBody>
      </p:sp>
      <p:sp>
        <p:nvSpPr>
          <p:cNvPr id="25612" name="Line 12"/>
          <p:cNvSpPr>
            <a:spLocks noChangeShapeType="1"/>
          </p:cNvSpPr>
          <p:nvPr/>
        </p:nvSpPr>
        <p:spPr bwMode="auto">
          <a:xfrm flipH="1">
            <a:off x="3011537" y="3786188"/>
            <a:ext cx="3143250"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25613" name="Rectangle 13"/>
          <p:cNvSpPr>
            <a:spLocks/>
          </p:cNvSpPr>
          <p:nvPr/>
        </p:nvSpPr>
        <p:spPr bwMode="auto">
          <a:xfrm>
            <a:off x="3508251" y="3415605"/>
            <a:ext cx="238890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9B2C01"/>
                </a:solidFill>
                <a:latin typeface="Tahoma"/>
                <a:ea typeface="Gill Sans" pitchFamily="31" charset="0"/>
                <a:cs typeface="Gill Sans" pitchFamily="31" charset="0"/>
              </a:rPr>
              <a:t>Unfairness Estimate</a:t>
            </a:r>
          </a:p>
        </p:txBody>
      </p:sp>
      <p:sp>
        <p:nvSpPr>
          <p:cNvPr id="25614" name="Line 14"/>
          <p:cNvSpPr>
            <a:spLocks noChangeShapeType="1"/>
          </p:cNvSpPr>
          <p:nvPr/>
        </p:nvSpPr>
        <p:spPr bwMode="auto">
          <a:xfrm rot="10800000">
            <a:off x="3023819" y="4154537"/>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25615" name="Rectangle 15"/>
          <p:cNvSpPr>
            <a:spLocks/>
          </p:cNvSpPr>
          <p:nvPr/>
        </p:nvSpPr>
        <p:spPr bwMode="auto">
          <a:xfrm>
            <a:off x="3993806" y="3790652"/>
            <a:ext cx="1477895"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9B2C01"/>
                </a:solidFill>
                <a:latin typeface="Tahoma"/>
                <a:ea typeface="Gill Sans" pitchFamily="31" charset="0"/>
                <a:cs typeface="Gill Sans" pitchFamily="31" charset="0"/>
              </a:rPr>
              <a:t>App-slowest</a:t>
            </a:r>
          </a:p>
        </p:txBody>
      </p:sp>
      <p:sp>
        <p:nvSpPr>
          <p:cNvPr id="25616" name="Line 16"/>
          <p:cNvSpPr>
            <a:spLocks noChangeShapeType="1"/>
          </p:cNvSpPr>
          <p:nvPr/>
        </p:nvSpPr>
        <p:spPr bwMode="auto">
          <a:xfrm rot="10800000">
            <a:off x="3023819" y="4535165"/>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25617" name="Rectangle 17"/>
          <p:cNvSpPr>
            <a:spLocks/>
          </p:cNvSpPr>
          <p:nvPr/>
        </p:nvSpPr>
        <p:spPr bwMode="auto">
          <a:xfrm>
            <a:off x="3808512" y="4156769"/>
            <a:ext cx="1821101"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9B2C01"/>
                </a:solidFill>
                <a:latin typeface="Tahoma"/>
                <a:ea typeface="Gill Sans" pitchFamily="31" charset="0"/>
                <a:cs typeface="Gill Sans" pitchFamily="31" charset="0"/>
              </a:rPr>
              <a:t>App-interfering</a:t>
            </a:r>
          </a:p>
        </p:txBody>
      </p:sp>
      <p:grpSp>
        <p:nvGrpSpPr>
          <p:cNvPr id="3" name="Group 18"/>
          <p:cNvGrpSpPr>
            <a:grpSpLocks/>
          </p:cNvGrpSpPr>
          <p:nvPr/>
        </p:nvGrpSpPr>
        <p:grpSpPr bwMode="auto">
          <a:xfrm>
            <a:off x="2096256" y="2157724"/>
            <a:ext cx="1573834" cy="417284"/>
            <a:chOff x="15" y="35"/>
            <a:chExt cx="1409" cy="373"/>
          </a:xfrm>
        </p:grpSpPr>
        <p:sp>
          <p:nvSpPr>
            <p:cNvPr id="60446" name="Rectangle 19"/>
            <p:cNvSpPr>
              <a:spLocks/>
            </p:cNvSpPr>
            <p:nvPr/>
          </p:nvSpPr>
          <p:spPr bwMode="auto">
            <a:xfrm rot="5400000" flipH="1">
              <a:off x="290" y="98"/>
              <a:ext cx="259" cy="248"/>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dirty="0">
                  <a:solidFill>
                    <a:srgbClr val="000000"/>
                  </a:solidFill>
                  <a:latin typeface="Arial" pitchFamily="31" charset="0"/>
                  <a:sym typeface="Arial" pitchFamily="31" charset="0"/>
                </a:rPr>
                <a:t>⎪</a:t>
              </a:r>
            </a:p>
          </p:txBody>
        </p:sp>
        <p:sp>
          <p:nvSpPr>
            <p:cNvPr id="60447" name="Rectangle 20"/>
            <p:cNvSpPr>
              <a:spLocks/>
            </p:cNvSpPr>
            <p:nvPr/>
          </p:nvSpPr>
          <p:spPr bwMode="auto">
            <a:xfrm rot="5400000" flipH="1">
              <a:off x="532"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sz="2800" dirty="0">
                  <a:solidFill>
                    <a:srgbClr val="000000"/>
                  </a:solidFill>
                  <a:latin typeface="Arial" pitchFamily="31" charset="0"/>
                  <a:sym typeface="Arial" pitchFamily="31" charset="0"/>
                </a:rPr>
                <a:t>⎨</a:t>
              </a:r>
            </a:p>
          </p:txBody>
        </p:sp>
        <p:sp>
          <p:nvSpPr>
            <p:cNvPr id="60448" name="Rectangle 21"/>
            <p:cNvSpPr>
              <a:spLocks/>
            </p:cNvSpPr>
            <p:nvPr/>
          </p:nvSpPr>
          <p:spPr bwMode="auto">
            <a:xfrm rot="5400000" flipH="1">
              <a:off x="874" y="98"/>
              <a:ext cx="259" cy="248"/>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dirty="0">
                  <a:solidFill>
                    <a:srgbClr val="000000"/>
                  </a:solidFill>
                  <a:latin typeface="Arial" pitchFamily="31" charset="0"/>
                  <a:sym typeface="Arial" pitchFamily="31" charset="0"/>
                </a:rPr>
                <a:t>⎪</a:t>
              </a:r>
            </a:p>
          </p:txBody>
        </p:sp>
        <p:sp>
          <p:nvSpPr>
            <p:cNvPr id="60449" name="Rectangle 22"/>
            <p:cNvSpPr>
              <a:spLocks/>
            </p:cNvSpPr>
            <p:nvPr/>
          </p:nvSpPr>
          <p:spPr bwMode="auto">
            <a:xfrm rot="5400000" flipH="1">
              <a:off x="1044"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sz="2800" dirty="0">
                  <a:solidFill>
                    <a:srgbClr val="000000"/>
                  </a:solidFill>
                  <a:latin typeface="Arial" pitchFamily="31" charset="0"/>
                  <a:sym typeface="Arial" pitchFamily="31" charset="0"/>
                </a:rPr>
                <a:t>⎧</a:t>
              </a:r>
            </a:p>
          </p:txBody>
        </p:sp>
        <p:sp>
          <p:nvSpPr>
            <p:cNvPr id="60450" name="Rectangle 23"/>
            <p:cNvSpPr>
              <a:spLocks/>
            </p:cNvSpPr>
            <p:nvPr/>
          </p:nvSpPr>
          <p:spPr bwMode="auto">
            <a:xfrm rot="5400000" flipH="1">
              <a:off x="21"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sz="2800" dirty="0">
                  <a:solidFill>
                    <a:srgbClr val="000000"/>
                  </a:solidFill>
                  <a:latin typeface="Arial" pitchFamily="31" charset="0"/>
                  <a:sym typeface="Arial" pitchFamily="31" charset="0"/>
                </a:rPr>
                <a:t>⎩</a:t>
              </a:r>
            </a:p>
          </p:txBody>
        </p:sp>
      </p:grpSp>
      <p:sp>
        <p:nvSpPr>
          <p:cNvPr id="25624" name="Rectangle 24"/>
          <p:cNvSpPr>
            <a:spLocks/>
          </p:cNvSpPr>
          <p:nvPr/>
        </p:nvSpPr>
        <p:spPr bwMode="auto">
          <a:xfrm>
            <a:off x="1877470" y="2419945"/>
            <a:ext cx="2098477" cy="696516"/>
          </a:xfrm>
          <a:prstGeom prst="rect">
            <a:avLst/>
          </a:prstGeom>
          <a:noFill/>
          <a:ln w="12700">
            <a:noFill/>
            <a:miter lim="800000"/>
            <a:headEnd/>
            <a:tailEnd/>
          </a:ln>
        </p:spPr>
        <p:txBody>
          <a:bodyPr lIns="0" tIns="0" rIns="40632" bIns="0">
            <a:prstTxWarp prst="textNoShape">
              <a:avLst/>
            </a:prstTxWarp>
          </a:bodyPr>
          <a:lstStyle/>
          <a:p>
            <a:pPr marL="40176" algn="ctr" defTabSz="914259"/>
            <a:r>
              <a:rPr lang="en-US" sz="2100" dirty="0">
                <a:solidFill>
                  <a:srgbClr val="000000"/>
                </a:solidFill>
                <a:latin typeface="Tahoma"/>
                <a:ea typeface="Gill Sans" pitchFamily="31" charset="0"/>
                <a:cs typeface="Gill Sans" pitchFamily="31" charset="0"/>
              </a:rPr>
              <a:t>Slowdown Estimation</a:t>
            </a:r>
          </a:p>
        </p:txBody>
      </p:sp>
      <p:sp>
        <p:nvSpPr>
          <p:cNvPr id="60435" name="Rectangle 25"/>
          <p:cNvSpPr>
            <a:spLocks/>
          </p:cNvSpPr>
          <p:nvPr/>
        </p:nvSpPr>
        <p:spPr bwMode="auto">
          <a:xfrm>
            <a:off x="6712893" y="1826122"/>
            <a:ext cx="627771"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1" charset="0"/>
                <a:cs typeface="Gill Sans" pitchFamily="31" charset="0"/>
              </a:rPr>
              <a:t>Time</a:t>
            </a:r>
          </a:p>
        </p:txBody>
      </p:sp>
      <p:sp>
        <p:nvSpPr>
          <p:cNvPr id="60436" name="Line 26"/>
          <p:cNvSpPr>
            <a:spLocks noChangeShapeType="1"/>
          </p:cNvSpPr>
          <p:nvPr/>
        </p:nvSpPr>
        <p:spPr bwMode="auto">
          <a:xfrm>
            <a:off x="2187773"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60437" name="Rectangle 27"/>
          <p:cNvSpPr>
            <a:spLocks/>
          </p:cNvSpPr>
          <p:nvPr/>
        </p:nvSpPr>
        <p:spPr bwMode="auto">
          <a:xfrm>
            <a:off x="2342927" y="1602879"/>
            <a:ext cx="118229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1" charset="0"/>
                <a:cs typeface="Gill Sans" pitchFamily="31" charset="0"/>
              </a:rPr>
              <a:t>Interval 1</a:t>
            </a:r>
          </a:p>
        </p:txBody>
      </p:sp>
      <p:sp>
        <p:nvSpPr>
          <p:cNvPr id="60438" name="Line 28"/>
          <p:cNvSpPr>
            <a:spLocks noChangeShapeType="1"/>
          </p:cNvSpPr>
          <p:nvPr/>
        </p:nvSpPr>
        <p:spPr bwMode="auto">
          <a:xfrm>
            <a:off x="3643313"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60439" name="Rectangle 29"/>
          <p:cNvSpPr>
            <a:spLocks/>
          </p:cNvSpPr>
          <p:nvPr/>
        </p:nvSpPr>
        <p:spPr bwMode="auto">
          <a:xfrm>
            <a:off x="3801815" y="1602879"/>
            <a:ext cx="118229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1" charset="0"/>
                <a:cs typeface="Gill Sans" pitchFamily="31" charset="0"/>
              </a:rPr>
              <a:t>Interval 2</a:t>
            </a:r>
          </a:p>
        </p:txBody>
      </p:sp>
      <p:sp>
        <p:nvSpPr>
          <p:cNvPr id="60440" name="Line 30"/>
          <p:cNvSpPr>
            <a:spLocks noChangeShapeType="1"/>
          </p:cNvSpPr>
          <p:nvPr/>
        </p:nvSpPr>
        <p:spPr bwMode="auto">
          <a:xfrm>
            <a:off x="5098852"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60441" name="Rectangle 31"/>
          <p:cNvSpPr>
            <a:spLocks/>
          </p:cNvSpPr>
          <p:nvPr/>
        </p:nvSpPr>
        <p:spPr bwMode="auto">
          <a:xfrm>
            <a:off x="5257354" y="1602879"/>
            <a:ext cx="118229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1" charset="0"/>
                <a:cs typeface="Gill Sans" pitchFamily="31" charset="0"/>
              </a:rPr>
              <a:t>Interval 3</a:t>
            </a:r>
          </a:p>
        </p:txBody>
      </p:sp>
      <p:sp>
        <p:nvSpPr>
          <p:cNvPr id="60442" name="Line 32"/>
          <p:cNvSpPr>
            <a:spLocks noChangeShapeType="1"/>
          </p:cNvSpPr>
          <p:nvPr/>
        </p:nvSpPr>
        <p:spPr bwMode="auto">
          <a:xfrm rot="10800000">
            <a:off x="2178844" y="2195587"/>
            <a:ext cx="5089922" cy="0"/>
          </a:xfrm>
          <a:prstGeom prst="line">
            <a:avLst/>
          </a:prstGeom>
          <a:noFill/>
          <a:ln w="38100">
            <a:solidFill>
              <a:schemeClr val="tx1"/>
            </a:solidFill>
            <a:miter lim="800000"/>
            <a:headEnd type="stealth" w="med" len="me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25633" name="Rectangle 33"/>
          <p:cNvSpPr>
            <a:spLocks/>
          </p:cNvSpPr>
          <p:nvPr/>
        </p:nvSpPr>
        <p:spPr bwMode="auto">
          <a:xfrm>
            <a:off x="455414" y="3562948"/>
            <a:ext cx="2571750" cy="1241227"/>
          </a:xfrm>
          <a:prstGeom prst="rect">
            <a:avLst/>
          </a:prstGeom>
          <a:solidFill>
            <a:srgbClr val="F3EB00"/>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300" dirty="0">
                <a:solidFill>
                  <a:srgbClr val="001F67"/>
                </a:solidFill>
                <a:latin typeface="Tahoma"/>
                <a:ea typeface="Gill Sans" pitchFamily="31" charset="0"/>
                <a:cs typeface="Gill Sans" pitchFamily="31" charset="0"/>
              </a:rPr>
              <a:t>Runtime Unfairness</a:t>
            </a:r>
          </a:p>
          <a:p>
            <a:pPr marL="40176" algn="ctr" defTabSz="914259"/>
            <a:r>
              <a:rPr lang="en-US" sz="2300" dirty="0">
                <a:solidFill>
                  <a:srgbClr val="001F67"/>
                </a:solidFill>
                <a:latin typeface="Tahoma"/>
                <a:ea typeface="Gill Sans" pitchFamily="31" charset="0"/>
                <a:cs typeface="Gill Sans" pitchFamily="31" charset="0"/>
              </a:rPr>
              <a:t>Evaluation</a:t>
            </a:r>
          </a:p>
        </p:txBody>
      </p:sp>
      <p:sp>
        <p:nvSpPr>
          <p:cNvPr id="25634" name="Rectangle 34"/>
          <p:cNvSpPr>
            <a:spLocks/>
          </p:cNvSpPr>
          <p:nvPr/>
        </p:nvSpPr>
        <p:spPr bwMode="auto">
          <a:xfrm>
            <a:off x="6170414" y="3562948"/>
            <a:ext cx="2571750" cy="1241227"/>
          </a:xfrm>
          <a:prstGeom prst="rect">
            <a:avLst/>
          </a:prstGeom>
          <a:solidFill>
            <a:srgbClr val="F3EB00"/>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300" dirty="0">
                <a:solidFill>
                  <a:srgbClr val="D90B00"/>
                </a:solidFill>
                <a:latin typeface="Tahoma"/>
                <a:ea typeface="Gill Sans" pitchFamily="31" charset="0"/>
                <a:cs typeface="Gill Sans" pitchFamily="31" charset="0"/>
              </a:rPr>
              <a:t>Dynamic</a:t>
            </a:r>
          </a:p>
          <a:p>
            <a:pPr marL="40176" algn="ctr" defTabSz="914259"/>
            <a:r>
              <a:rPr lang="en-US" sz="2300" dirty="0">
                <a:solidFill>
                  <a:srgbClr val="D90B00"/>
                </a:solidFill>
                <a:latin typeface="Tahoma"/>
                <a:ea typeface="Gill Sans" pitchFamily="31" charset="0"/>
                <a:cs typeface="Gill Sans" pitchFamily="31" charset="0"/>
              </a:rPr>
              <a:t>Request Throttling</a:t>
            </a:r>
          </a:p>
        </p:txBody>
      </p:sp>
      <p:sp>
        <p:nvSpPr>
          <p:cNvPr id="37" name="Title 1"/>
          <p:cNvSpPr>
            <a:spLocks noGrp="1"/>
          </p:cNvSpPr>
          <p:nvPr>
            <p:ph type="title"/>
          </p:nvPr>
        </p:nvSpPr>
        <p:spPr>
          <a:xfrm>
            <a:off x="228600" y="152401"/>
            <a:ext cx="8915400" cy="1066800"/>
          </a:xfrm>
        </p:spPr>
        <p:txBody>
          <a:bodyPr/>
          <a:lstStyle/>
          <a:p>
            <a:r>
              <a:rPr lang="en-US" sz="3800" dirty="0"/>
              <a:t>Fairness via Source Throttling (FST) </a:t>
            </a:r>
            <a:r>
              <a:rPr lang="en-US" sz="2200" kern="1200" dirty="0">
                <a:solidFill>
                  <a:srgbClr val="006633"/>
                </a:solidFill>
                <a:latin typeface="Times New Roman" pitchFamily="18" charset="0"/>
                <a:cs typeface="Times New Roman" pitchFamily="18" charset="0"/>
              </a:rPr>
              <a:t>[ASPLOS’10]</a:t>
            </a:r>
            <a:endParaRPr lang="en-US" sz="3800" dirty="0"/>
          </a:p>
        </p:txBody>
      </p:sp>
    </p:spTree>
    <p:extLst>
      <p:ext uri="{BB962C8B-B14F-4D97-AF65-F5344CB8AC3E}">
        <p14:creationId xmlns:p14="http://schemas.microsoft.com/office/powerpoint/2010/main" val="41208762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562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63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5608">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612"/>
                                        </p:tgtEl>
                                        <p:attrNameLst>
                                          <p:attrName>style.visibility</p:attrName>
                                        </p:attrNameLst>
                                      </p:cBhvr>
                                      <p:to>
                                        <p:strVal val="visible"/>
                                      </p:to>
                                    </p:set>
                                    <p:animEffect transition="in" filter="wipe(left)">
                                      <p:cBhvr>
                                        <p:cTn id="31" dur="500"/>
                                        <p:tgtEl>
                                          <p:spTgt spid="256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614"/>
                                        </p:tgtEl>
                                        <p:attrNameLst>
                                          <p:attrName>style.visibility</p:attrName>
                                        </p:attrNameLst>
                                      </p:cBhvr>
                                      <p:to>
                                        <p:strVal val="visible"/>
                                      </p:to>
                                    </p:set>
                                    <p:animEffect transition="in" filter="wipe(left)">
                                      <p:cBhvr>
                                        <p:cTn id="34" dur="500"/>
                                        <p:tgtEl>
                                          <p:spTgt spid="2561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5616"/>
                                        </p:tgtEl>
                                        <p:attrNameLst>
                                          <p:attrName>style.visibility</p:attrName>
                                        </p:attrNameLst>
                                      </p:cBhvr>
                                      <p:to>
                                        <p:strVal val="visible"/>
                                      </p:to>
                                    </p:set>
                                    <p:animEffect transition="in" filter="wipe(left)">
                                      <p:cBhvr>
                                        <p:cTn id="37" dur="500"/>
                                        <p:tgtEl>
                                          <p:spTgt spid="25616"/>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561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561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5617"/>
                                        </p:tgtEl>
                                        <p:attrNameLst>
                                          <p:attrName>style.visibility</p:attrName>
                                        </p:attrNameLst>
                                      </p:cBhvr>
                                      <p:to>
                                        <p:strVal val="visible"/>
                                      </p:to>
                                    </p:set>
                                  </p:childTnLst>
                                </p:cTn>
                              </p:par>
                            </p:childTnLst>
                          </p:cTn>
                        </p:par>
                        <p:par>
                          <p:cTn id="44" fill="hold">
                            <p:stCondLst>
                              <p:cond delay="500"/>
                            </p:stCondLst>
                            <p:childTnLst>
                              <p:par>
                                <p:cTn id="45" presetID="1" presetClass="exit" presetSubtype="0" fill="hold" grpId="1" nodeType="afterEffect">
                                  <p:stCondLst>
                                    <p:cond delay="0"/>
                                  </p:stCondLst>
                                  <p:childTnLst>
                                    <p:set>
                                      <p:cBhvr>
                                        <p:cTn id="46" dur="1" fill="hold">
                                          <p:stCondLst>
                                            <p:cond delay="499"/>
                                          </p:stCondLst>
                                        </p:cTn>
                                        <p:tgtEl>
                                          <p:spTgt spid="25633"/>
                                        </p:tgtEl>
                                        <p:attrNameLst>
                                          <p:attrName>style.visibility</p:attrName>
                                        </p:attrNameLst>
                                      </p:cBhvr>
                                      <p:to>
                                        <p:strVal val="hidden"/>
                                      </p:to>
                                    </p:se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0"/>
                                          </p:stCondLst>
                                        </p:cTn>
                                        <p:tgtEl>
                                          <p:spTgt spid="2563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5609">
                                            <p:bg/>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609">
                                            <p:txEl>
                                              <p:pRg st="0" end="0"/>
                                            </p:tx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5609">
                                            <p:txEl>
                                              <p:pRg st="1" end="1"/>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5609">
                                            <p:txEl>
                                              <p:pRg st="2" end="2"/>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5609">
                                            <p:txEl>
                                              <p:pRg st="3" end="3"/>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5609">
                                            <p:txEl>
                                              <p:pRg st="4" end="4"/>
                                            </p:txEl>
                                          </p:spTgt>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560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build="p" animBg="1" autoUpdateAnimBg="0" advAuto="0"/>
      <p:bldP spid="25609" grpId="0" build="p" animBg="1" autoUpdateAnimBg="0"/>
      <p:bldP spid="25612" grpId="0" animBg="1"/>
      <p:bldP spid="25613" grpId="0" autoUpdateAnimBg="0"/>
      <p:bldP spid="25614" grpId="0" animBg="1"/>
      <p:bldP spid="25615" grpId="0" autoUpdateAnimBg="0"/>
      <p:bldP spid="25616" grpId="0" animBg="1"/>
      <p:bldP spid="25617" grpId="0" autoUpdateAnimBg="0"/>
      <p:bldP spid="25624" grpId="0" autoUpdateAnimBg="0"/>
      <p:bldP spid="25633" grpId="0" animBg="1" autoUpdateAnimBg="0"/>
      <p:bldP spid="25633" grpId="1" animBg="1" autoUpdateAnimBg="0"/>
      <p:bldP spid="25634" grpId="0"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Software Support</a:t>
            </a:r>
            <a:br>
              <a:rPr lang="en-US" dirty="0" smtClean="0"/>
            </a:br>
            <a:endParaRPr lang="en-US" dirty="0"/>
          </a:p>
        </p:txBody>
      </p:sp>
      <p:sp>
        <p:nvSpPr>
          <p:cNvPr id="3" name="Content Placeholder 2"/>
          <p:cNvSpPr>
            <a:spLocks noGrp="1"/>
          </p:cNvSpPr>
          <p:nvPr>
            <p:ph idx="1"/>
          </p:nvPr>
        </p:nvSpPr>
        <p:spPr/>
        <p:txBody>
          <a:bodyPr/>
          <a:lstStyle/>
          <a:p>
            <a:r>
              <a:rPr lang="en-US" dirty="0" smtClean="0">
                <a:solidFill>
                  <a:srgbClr val="0000FF"/>
                </a:solidFill>
              </a:rPr>
              <a:t>Different fairness objectives </a:t>
            </a:r>
            <a:r>
              <a:rPr lang="en-US" dirty="0" smtClean="0"/>
              <a:t>can be configured by       system software</a:t>
            </a:r>
          </a:p>
          <a:p>
            <a:pPr lvl="1"/>
            <a:r>
              <a:rPr lang="en-US" dirty="0" smtClean="0"/>
              <a:t>Keep maximum slowdown in check</a:t>
            </a:r>
          </a:p>
          <a:p>
            <a:pPr lvl="2"/>
            <a:r>
              <a:rPr lang="en-US" dirty="0" smtClean="0"/>
              <a:t>Estimated </a:t>
            </a:r>
            <a:r>
              <a:rPr lang="en-US" dirty="0" smtClean="0">
                <a:solidFill>
                  <a:srgbClr val="FF0000"/>
                </a:solidFill>
              </a:rPr>
              <a:t>Max Slowdown </a:t>
            </a:r>
            <a:r>
              <a:rPr lang="en-US" dirty="0"/>
              <a:t>&lt;</a:t>
            </a:r>
            <a:r>
              <a:rPr lang="en-US" dirty="0" smtClean="0"/>
              <a:t> Target </a:t>
            </a:r>
            <a:r>
              <a:rPr lang="en-US" dirty="0" smtClean="0">
                <a:solidFill>
                  <a:srgbClr val="FF0000"/>
                </a:solidFill>
              </a:rPr>
              <a:t>Max Slowdown</a:t>
            </a:r>
          </a:p>
          <a:p>
            <a:pPr lvl="1"/>
            <a:r>
              <a:rPr lang="en-US" dirty="0" smtClean="0"/>
              <a:t>Keep slowdown of particular applications in check to achieve a particular performance target</a:t>
            </a:r>
          </a:p>
          <a:p>
            <a:pPr lvl="2"/>
            <a:r>
              <a:rPr lang="en-US" dirty="0" smtClean="0"/>
              <a:t>Estimated </a:t>
            </a:r>
            <a:r>
              <a:rPr lang="en-US" dirty="0" smtClean="0">
                <a:solidFill>
                  <a:srgbClr val="FF0000"/>
                </a:solidFill>
              </a:rPr>
              <a:t>Slowdown(</a:t>
            </a:r>
            <a:r>
              <a:rPr lang="en-US" dirty="0" err="1" smtClean="0">
                <a:solidFill>
                  <a:srgbClr val="FF0000"/>
                </a:solidFill>
              </a:rPr>
              <a:t>i</a:t>
            </a:r>
            <a:r>
              <a:rPr lang="en-US" dirty="0" smtClean="0">
                <a:solidFill>
                  <a:srgbClr val="FF0000"/>
                </a:solidFill>
              </a:rPr>
              <a:t>) </a:t>
            </a:r>
            <a:r>
              <a:rPr lang="en-US" dirty="0"/>
              <a:t>&lt;</a:t>
            </a:r>
            <a:r>
              <a:rPr lang="en-US" dirty="0" smtClean="0"/>
              <a:t> Target </a:t>
            </a:r>
            <a:r>
              <a:rPr lang="en-US" dirty="0" smtClean="0">
                <a:solidFill>
                  <a:srgbClr val="FF0000"/>
                </a:solidFill>
              </a:rPr>
              <a:t>Slowdown(</a:t>
            </a:r>
            <a:r>
              <a:rPr lang="en-US" dirty="0" err="1" smtClean="0">
                <a:solidFill>
                  <a:srgbClr val="FF0000"/>
                </a:solidFill>
              </a:rPr>
              <a:t>i</a:t>
            </a:r>
            <a:r>
              <a:rPr lang="en-US" dirty="0" smtClean="0">
                <a:solidFill>
                  <a:srgbClr val="FF0000"/>
                </a:solidFill>
              </a:rPr>
              <a:t>)</a:t>
            </a:r>
          </a:p>
          <a:p>
            <a:endParaRPr lang="en-US" dirty="0" smtClean="0"/>
          </a:p>
          <a:p>
            <a:r>
              <a:rPr lang="en-US" dirty="0" smtClean="0"/>
              <a:t>Support for </a:t>
            </a:r>
            <a:r>
              <a:rPr lang="en-US" dirty="0" smtClean="0">
                <a:solidFill>
                  <a:srgbClr val="0000FF"/>
                </a:solidFill>
              </a:rPr>
              <a:t>thread priorities</a:t>
            </a:r>
          </a:p>
          <a:p>
            <a:pPr lvl="1"/>
            <a:r>
              <a:rPr lang="en-US" dirty="0" smtClean="0"/>
              <a:t>Weighted </a:t>
            </a:r>
            <a:r>
              <a:rPr lang="en-US" dirty="0" err="1" smtClean="0"/>
              <a:t>Slowdown(i</a:t>
            </a:r>
            <a:r>
              <a:rPr lang="en-US" dirty="0" smtClean="0"/>
              <a:t>) = </a:t>
            </a:r>
            <a:br>
              <a:rPr lang="en-US" dirty="0" smtClean="0"/>
            </a:br>
            <a:r>
              <a:rPr lang="en-US" dirty="0" smtClean="0"/>
              <a:t>        Estimated </a:t>
            </a:r>
            <a:r>
              <a:rPr lang="en-US" dirty="0" err="1" smtClean="0"/>
              <a:t>Slowdown(i</a:t>
            </a:r>
            <a:r>
              <a:rPr lang="en-US" dirty="0" smtClean="0"/>
              <a:t>) </a:t>
            </a:r>
            <a:r>
              <a:rPr lang="en-US" dirty="0" err="1" smtClean="0"/>
              <a:t>x</a:t>
            </a:r>
            <a:r>
              <a:rPr lang="en-US" dirty="0" smtClean="0"/>
              <a:t> </a:t>
            </a:r>
            <a:r>
              <a:rPr lang="en-US" dirty="0" err="1" smtClean="0">
                <a:solidFill>
                  <a:srgbClr val="FF0000"/>
                </a:solidFill>
              </a:rPr>
              <a:t>Weight(i</a:t>
            </a:r>
            <a:r>
              <a:rPr lang="en-US" dirty="0" smtClean="0">
                <a:solidFill>
                  <a:srgbClr val="FF0000"/>
                </a:solidFill>
              </a:rPr>
              <a:t>)</a:t>
            </a:r>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92</a:t>
            </a:fld>
            <a:endParaRPr lang="en-US" altLang="en-US">
              <a:solidFill>
                <a:srgbClr val="000000"/>
              </a:solidFill>
            </a:endParaRPr>
          </a:p>
        </p:txBody>
      </p:sp>
    </p:spTree>
    <p:extLst>
      <p:ext uri="{BB962C8B-B14F-4D97-AF65-F5344CB8AC3E}">
        <p14:creationId xmlns:p14="http://schemas.microsoft.com/office/powerpoint/2010/main" val="29830417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Throttling Results: Takeaways</a:t>
            </a:r>
            <a:endParaRPr lang="en-US" dirty="0"/>
          </a:p>
        </p:txBody>
      </p:sp>
      <p:sp>
        <p:nvSpPr>
          <p:cNvPr id="3" name="Content Placeholder 2"/>
          <p:cNvSpPr>
            <a:spLocks noGrp="1"/>
          </p:cNvSpPr>
          <p:nvPr>
            <p:ph idx="1"/>
          </p:nvPr>
        </p:nvSpPr>
        <p:spPr/>
        <p:txBody>
          <a:bodyPr/>
          <a:lstStyle/>
          <a:p>
            <a:r>
              <a:rPr lang="en-US" dirty="0" smtClean="0"/>
              <a:t>Source throttling alone provides better performance than a combination of “smart” memory scheduling and fair caching</a:t>
            </a:r>
          </a:p>
          <a:p>
            <a:pPr lvl="1"/>
            <a:r>
              <a:rPr lang="en-US" dirty="0" smtClean="0"/>
              <a:t>Decisions made at the memory scheduler and the cache sometimes contradict each other</a:t>
            </a:r>
          </a:p>
          <a:p>
            <a:endParaRPr lang="en-US" dirty="0"/>
          </a:p>
          <a:p>
            <a:r>
              <a:rPr lang="en-US" dirty="0" smtClean="0"/>
              <a:t>Neither source throttling alone nor “smart resources” alone provides the best performance</a:t>
            </a:r>
          </a:p>
          <a:p>
            <a:endParaRPr lang="en-US" dirty="0"/>
          </a:p>
          <a:p>
            <a:r>
              <a:rPr lang="en-US" dirty="0">
                <a:solidFill>
                  <a:srgbClr val="0000FF"/>
                </a:solidFill>
              </a:rPr>
              <a:t>Combined approaches </a:t>
            </a:r>
            <a:r>
              <a:rPr lang="en-US" dirty="0"/>
              <a:t>are even more powerful </a:t>
            </a:r>
          </a:p>
          <a:p>
            <a:pPr lvl="1"/>
            <a:r>
              <a:rPr lang="en-US" dirty="0"/>
              <a:t>Source throttling and resource-based interference control</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93</a:t>
            </a:fld>
            <a:endParaRPr lang="en-US" altLang="en-US">
              <a:solidFill>
                <a:srgbClr val="000000"/>
              </a:solidFill>
            </a:endParaRPr>
          </a:p>
        </p:txBody>
      </p:sp>
    </p:spTree>
    <p:extLst>
      <p:ext uri="{BB962C8B-B14F-4D97-AF65-F5344CB8AC3E}">
        <p14:creationId xmlns:p14="http://schemas.microsoft.com/office/powerpoint/2010/main" val="8345046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1"/>
            <a:ext cx="8915400" cy="1066800"/>
          </a:xfrm>
        </p:spPr>
        <p:txBody>
          <a:bodyPr/>
          <a:lstStyle/>
          <a:p>
            <a:r>
              <a:rPr lang="en-US" sz="320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a:solidFill>
                  <a:srgbClr val="000000"/>
                </a:solidFill>
              </a:rPr>
              <a:t>QoS-aware memory controllers </a:t>
            </a:r>
            <a:r>
              <a:rPr lang="en-US" sz="1400" dirty="0">
                <a:solidFill>
                  <a:srgbClr val="006633"/>
                </a:solidFill>
              </a:rPr>
              <a:t>[Mutlu+ MICRO’07]</a:t>
            </a:r>
            <a:r>
              <a:rPr lang="en-US" sz="1400" dirty="0">
                <a:solidFill>
                  <a:srgbClr val="000000"/>
                </a:solidFill>
              </a:rPr>
              <a:t> </a:t>
            </a:r>
            <a:r>
              <a:rPr lang="en-US" sz="1400" dirty="0">
                <a:solidFill>
                  <a:srgbClr val="006633"/>
                </a:solidFill>
              </a:rPr>
              <a:t>[Moscibroda+, </a:t>
            </a:r>
            <a:r>
              <a:rPr lang="en-US" sz="1400" dirty="0" err="1">
                <a:solidFill>
                  <a:srgbClr val="006633"/>
                </a:solidFill>
              </a:rPr>
              <a:t>Usenix</a:t>
            </a:r>
            <a:r>
              <a:rPr lang="en-US" sz="1400" dirty="0">
                <a:solidFill>
                  <a:srgbClr val="006633"/>
                </a:solidFill>
              </a:rPr>
              <a:t> Security’07] [Mutlu+ ISCA’08, Top Picks’09]</a:t>
            </a:r>
            <a:r>
              <a:rPr lang="en-US" sz="1400" dirty="0">
                <a:solidFill>
                  <a:srgbClr val="000000"/>
                </a:solidFill>
              </a:rPr>
              <a:t> </a:t>
            </a:r>
            <a:r>
              <a:rPr lang="en-US" sz="1400" dirty="0">
                <a:solidFill>
                  <a:srgbClr val="006633"/>
                </a:solidFill>
                <a:ea typeface="+mn-ea"/>
                <a:cs typeface="+mn-cs"/>
              </a:rPr>
              <a:t>[Kim+ HPCA’10] </a:t>
            </a:r>
            <a:r>
              <a:rPr lang="en-US" sz="1400" dirty="0">
                <a:solidFill>
                  <a:srgbClr val="006633"/>
                </a:solidFill>
              </a:rPr>
              <a:t>[Kim+ MICRO’10, Top Picks’11] [Ebrahimi+ ISCA’11, MICRO’11] [</a:t>
            </a:r>
            <a:r>
              <a:rPr lang="en-US" sz="1400" dirty="0" err="1">
                <a:solidFill>
                  <a:srgbClr val="006633"/>
                </a:solidFill>
              </a:rPr>
              <a:t>Ausavarungnirun</a:t>
            </a:r>
            <a:r>
              <a:rPr lang="en-US" sz="1400" dirty="0">
                <a:solidFill>
                  <a:srgbClr val="006633"/>
                </a:solidFill>
              </a:rPr>
              <a:t>+, ISCA’12] [Subramanian+, HPCA’13</a:t>
            </a:r>
            <a:r>
              <a:rPr lang="en-US" sz="1400" dirty="0" smtClean="0">
                <a:solidFill>
                  <a:srgbClr val="006633"/>
                </a:solidFill>
              </a:rPr>
              <a:t>]</a:t>
            </a:r>
            <a:endParaRPr lang="en-US" sz="1400" dirty="0">
              <a:solidFill>
                <a:srgbClr val="000000"/>
              </a:solidFill>
            </a:endParaRPr>
          </a:p>
          <a:p>
            <a:pPr lvl="1"/>
            <a:r>
              <a:rPr lang="en-US" sz="2000" dirty="0" err="1">
                <a:solidFill>
                  <a:srgbClr val="000000"/>
                </a:solidFill>
              </a:rPr>
              <a:t>QoS</a:t>
            </a:r>
            <a:r>
              <a:rPr lang="en-US" sz="2000" dirty="0">
                <a:solidFill>
                  <a:srgbClr val="000000"/>
                </a:solidFill>
              </a:rPr>
              <a:t>-aware interconnects </a:t>
            </a:r>
            <a:r>
              <a:rPr lang="en-US" sz="1400" dirty="0">
                <a:solidFill>
                  <a:srgbClr val="006633"/>
                </a:solidFill>
              </a:rPr>
              <a:t>[Das+ MICRO’09, ISCA’10, Top Picks </a:t>
            </a:r>
            <a:r>
              <a:rPr lang="fr-FR" sz="1400" dirty="0">
                <a:solidFill>
                  <a:srgbClr val="006633"/>
                </a:solidFill>
              </a:rPr>
              <a:t>’</a:t>
            </a:r>
            <a:r>
              <a:rPr lang="en-US" sz="1400" dirty="0">
                <a:solidFill>
                  <a:srgbClr val="006633"/>
                </a:solidFill>
              </a:rPr>
              <a:t>11] [Grot+ MICRO’09, ISCA’11, Top Picks </a:t>
            </a:r>
            <a:r>
              <a:rPr lang="fr-FR" sz="1400" dirty="0">
                <a:solidFill>
                  <a:srgbClr val="006633"/>
                </a:solidFill>
              </a:rPr>
              <a:t>’</a:t>
            </a:r>
            <a:r>
              <a:rPr lang="en-US" sz="1400" dirty="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caches</a:t>
            </a:r>
            <a:endParaRPr lang="en-US" sz="1600" dirty="0">
              <a:solidFill>
                <a:srgbClr val="006633"/>
              </a:solidFill>
            </a:endParaRPr>
          </a:p>
          <a:p>
            <a:endParaRPr lang="en-US" sz="1200" dirty="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a:ea typeface="ＭＳ Ｐゴシック" pitchFamily="30" charset="-128"/>
              </a:rPr>
              <a:t>Source throttling to control access to memory system </a:t>
            </a:r>
            <a:r>
              <a:rPr lang="en-US" sz="1400" dirty="0">
                <a:solidFill>
                  <a:srgbClr val="006633"/>
                </a:solidFill>
              </a:rPr>
              <a:t>[Ebrahimi+ ASPLOS’10, ISCA’11, TOCS’12] [Ebrahimi+ MICRO’09] [</a:t>
            </a:r>
            <a:r>
              <a:rPr lang="en-US" sz="1400" dirty="0" err="1">
                <a:solidFill>
                  <a:srgbClr val="006633"/>
                </a:solidFill>
              </a:rPr>
              <a:t>Nychis</a:t>
            </a:r>
            <a:r>
              <a:rPr lang="en-US" sz="1400" dirty="0">
                <a:solidFill>
                  <a:srgbClr val="006633"/>
                </a:solidFill>
              </a:rPr>
              <a:t>+ HotNets’10] [</a:t>
            </a:r>
            <a:r>
              <a:rPr lang="en-US" sz="1400" dirty="0" err="1">
                <a:solidFill>
                  <a:srgbClr val="006633"/>
                </a:solidFill>
              </a:rPr>
              <a:t>Nychis</a:t>
            </a:r>
            <a:r>
              <a:rPr lang="en-US" sz="1400" dirty="0">
                <a:solidFill>
                  <a:srgbClr val="006633"/>
                </a:solidFill>
              </a:rPr>
              <a:t>+ SIGCOMM’12</a:t>
            </a:r>
            <a:r>
              <a:rPr lang="en-US" sz="1400" dirty="0" smtClean="0">
                <a:solidFill>
                  <a:srgbClr val="006633"/>
                </a:solidFill>
              </a:rPr>
              <a:t>]</a:t>
            </a:r>
            <a:endParaRPr lang="en-US" sz="1400" dirty="0">
              <a:solidFill>
                <a:srgbClr val="006633"/>
              </a:solidFill>
            </a:endParaRPr>
          </a:p>
          <a:p>
            <a:pPr lvl="1"/>
            <a:r>
              <a:rPr lang="en-US" sz="2000" dirty="0" err="1">
                <a:solidFill>
                  <a:srgbClr val="000000"/>
                </a:solidFill>
                <a:ea typeface="ＭＳ Ｐゴシック" pitchFamily="30" charset="-128"/>
                <a:cs typeface="+mn-cs"/>
              </a:rPr>
              <a:t>QoS</a:t>
            </a:r>
            <a:r>
              <a:rPr lang="en-US" sz="2000" dirty="0">
                <a:solidFill>
                  <a:srgbClr val="000000"/>
                </a:solidFill>
                <a:ea typeface="ＭＳ Ｐゴシック" pitchFamily="30" charset="-128"/>
                <a:cs typeface="+mn-cs"/>
              </a:rPr>
              <a:t>-aware data mapping to memory controllers </a:t>
            </a:r>
            <a:r>
              <a:rPr lang="en-US" sz="1400" dirty="0">
                <a:solidFill>
                  <a:srgbClr val="006633"/>
                </a:solidFill>
                <a:ea typeface="+mn-ea"/>
                <a:cs typeface="+mn-cs"/>
              </a:rPr>
              <a:t>[</a:t>
            </a:r>
            <a:r>
              <a:rPr lang="en-US" sz="1400" dirty="0" err="1">
                <a:solidFill>
                  <a:srgbClr val="006633"/>
                </a:solidFill>
                <a:ea typeface="+mn-ea"/>
                <a:cs typeface="+mn-cs"/>
              </a:rPr>
              <a:t>Muralidhara</a:t>
            </a:r>
            <a:r>
              <a:rPr lang="en-US" sz="1400" dirty="0">
                <a:solidFill>
                  <a:srgbClr val="006633"/>
                </a:solidFill>
                <a:ea typeface="+mn-ea"/>
                <a:cs typeface="+mn-cs"/>
              </a:rPr>
              <a:t>+ MICRO’11]</a:t>
            </a:r>
          </a:p>
          <a:p>
            <a:pPr lvl="1">
              <a:buClr>
                <a:srgbClr val="3B812F"/>
              </a:buClr>
            </a:pPr>
            <a:r>
              <a:rPr lang="en-US" sz="2000" dirty="0">
                <a:solidFill>
                  <a:srgbClr val="000000"/>
                </a:solidFill>
                <a:ea typeface="ＭＳ Ｐゴシック" pitchFamily="30" charset="-128"/>
              </a:rPr>
              <a:t>QoS-aware thread scheduling to </a:t>
            </a:r>
            <a:r>
              <a:rPr lang="en-US" sz="2000" dirty="0" smtClean="0">
                <a:solidFill>
                  <a:srgbClr val="000000"/>
                </a:solidFill>
                <a:ea typeface="ＭＳ Ｐゴシック" pitchFamily="30" charset="-128"/>
              </a:rPr>
              <a:t>cores </a:t>
            </a:r>
            <a:r>
              <a:rPr lang="en-US" sz="1400" dirty="0">
                <a:solidFill>
                  <a:srgbClr val="006633"/>
                </a:solidFill>
                <a:ea typeface="+mn-ea"/>
                <a:cs typeface="+mn-cs"/>
              </a:rPr>
              <a:t>[Das+ HPCA’13]</a:t>
            </a: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solidFill>
                  <a:srgbClr val="000000"/>
                </a:solidFill>
              </a:rPr>
              <a:pPr>
                <a:defRPr/>
              </a:pPr>
              <a:t>94</a:t>
            </a:fld>
            <a:endParaRPr lang="en-US">
              <a:solidFill>
                <a:srgbClr val="000000"/>
              </a:solidFill>
            </a:endParaRPr>
          </a:p>
        </p:txBody>
      </p:sp>
      <p:sp>
        <p:nvSpPr>
          <p:cNvPr id="6" name="Rectangle 5"/>
          <p:cNvSpPr/>
          <p:nvPr/>
        </p:nvSpPr>
        <p:spPr>
          <a:xfrm>
            <a:off x="899593" y="5217655"/>
            <a:ext cx="5521526" cy="36004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7733102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44829"/>
            <a:ext cx="8428037" cy="822325"/>
          </a:xfrm>
        </p:spPr>
        <p:txBody>
          <a:bodyPr/>
          <a:lstStyle/>
          <a:p>
            <a:pPr algn="ctr" eaLnBrk="1" hangingPunct="1"/>
            <a:r>
              <a:rPr lang="en-US" sz="4000" dirty="0">
                <a:latin typeface="Garamond" charset="0"/>
              </a:rPr>
              <a:t>Memory Channel Partitioning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99650" y="4293101"/>
            <a:ext cx="9323003" cy="1431161"/>
          </a:xfrm>
          <a:prstGeom prst="rect">
            <a:avLst/>
          </a:prstGeom>
          <a:noFill/>
        </p:spPr>
        <p:txBody>
          <a:bodyPr wrap="none" lIns="91416" tIns="45709" rIns="91416" bIns="45709" rtlCol="0">
            <a:spAutoFit/>
          </a:bodyPr>
          <a:lstStyle/>
          <a:p>
            <a:pPr algn="ctr"/>
            <a:r>
              <a:rPr lang="en-US" sz="1500" dirty="0" err="1">
                <a:solidFill>
                  <a:srgbClr val="000000"/>
                </a:solidFill>
                <a:latin typeface="Tahoma"/>
              </a:rPr>
              <a:t>Sai</a:t>
            </a:r>
            <a:r>
              <a:rPr lang="en-US" sz="1500" dirty="0">
                <a:solidFill>
                  <a:srgbClr val="000000"/>
                </a:solidFill>
                <a:latin typeface="Tahoma"/>
              </a:rPr>
              <a:t> </a:t>
            </a:r>
            <a:r>
              <a:rPr lang="en-US" sz="1500" dirty="0" err="1">
                <a:solidFill>
                  <a:srgbClr val="000000"/>
                </a:solidFill>
                <a:latin typeface="Tahoma"/>
              </a:rPr>
              <a:t>Prashanth</a:t>
            </a:r>
            <a:r>
              <a:rPr lang="en-US" sz="1500" dirty="0">
                <a:solidFill>
                  <a:srgbClr val="000000"/>
                </a:solidFill>
                <a:latin typeface="Tahoma"/>
              </a:rPr>
              <a:t> </a:t>
            </a:r>
            <a:r>
              <a:rPr lang="en-US" sz="1500" dirty="0" err="1">
                <a:solidFill>
                  <a:srgbClr val="000000"/>
                </a:solidFill>
                <a:latin typeface="Tahoma"/>
              </a:rPr>
              <a:t>Muralidhara</a:t>
            </a:r>
            <a:r>
              <a:rPr lang="en-US" sz="1500" dirty="0">
                <a:solidFill>
                  <a:srgbClr val="000000"/>
                </a:solidFill>
                <a:latin typeface="Tahoma"/>
              </a:rPr>
              <a:t>, Lavanya Subramanian, </a:t>
            </a:r>
            <a:r>
              <a:rPr lang="en-US" sz="1500" u="sng" dirty="0">
                <a:solidFill>
                  <a:srgbClr val="000000"/>
                </a:solidFill>
                <a:latin typeface="Tahoma"/>
              </a:rPr>
              <a:t>Onur Mutlu</a:t>
            </a:r>
            <a:r>
              <a:rPr lang="en-US" sz="1500" dirty="0">
                <a:solidFill>
                  <a:srgbClr val="000000"/>
                </a:solidFill>
                <a:latin typeface="Tahoma"/>
              </a:rPr>
              <a:t>, </a:t>
            </a:r>
            <a:r>
              <a:rPr lang="en-US" sz="1500" dirty="0" err="1">
                <a:solidFill>
                  <a:srgbClr val="000000"/>
                </a:solidFill>
                <a:latin typeface="Tahoma"/>
              </a:rPr>
              <a:t>Mahmut</a:t>
            </a:r>
            <a:r>
              <a:rPr lang="en-US" sz="1500" dirty="0">
                <a:solidFill>
                  <a:srgbClr val="000000"/>
                </a:solidFill>
                <a:latin typeface="Tahoma"/>
              </a:rPr>
              <a:t> </a:t>
            </a:r>
            <a:r>
              <a:rPr lang="en-US" sz="1500" dirty="0" err="1">
                <a:solidFill>
                  <a:srgbClr val="000000"/>
                </a:solidFill>
                <a:latin typeface="Tahoma"/>
              </a:rPr>
              <a:t>Kandemir</a:t>
            </a:r>
            <a:r>
              <a:rPr lang="en-US" sz="1500" dirty="0">
                <a:solidFill>
                  <a:srgbClr val="000000"/>
                </a:solidFill>
                <a:latin typeface="Tahoma"/>
              </a:rPr>
              <a:t>, and Thomas Moscibroda, </a:t>
            </a:r>
            <a:br>
              <a:rPr lang="en-US" sz="1500" dirty="0">
                <a:solidFill>
                  <a:srgbClr val="000000"/>
                </a:solidFill>
                <a:latin typeface="Tahoma"/>
              </a:rPr>
            </a:br>
            <a:r>
              <a:rPr lang="en-US" b="1" dirty="0">
                <a:solidFill>
                  <a:srgbClr val="000000"/>
                </a:solidFill>
                <a:latin typeface="Tahoma"/>
                <a:hlinkClick r:id="rId3"/>
              </a:rPr>
              <a:t>"Reducing Memory Interference in Multicore Systems via </a:t>
            </a:r>
            <a:endParaRPr lang="en-US" b="1" dirty="0" smtClean="0">
              <a:solidFill>
                <a:srgbClr val="000000"/>
              </a:solidFill>
              <a:latin typeface="Tahoma"/>
              <a:hlinkClick r:id="rId3"/>
            </a:endParaRPr>
          </a:p>
          <a:p>
            <a:pPr algn="ctr"/>
            <a:r>
              <a:rPr lang="en-US" b="1" dirty="0" smtClean="0">
                <a:solidFill>
                  <a:srgbClr val="000000"/>
                </a:solidFill>
                <a:latin typeface="Tahoma"/>
                <a:hlinkClick r:id="rId3"/>
              </a:rPr>
              <a:t>Application</a:t>
            </a:r>
            <a:r>
              <a:rPr lang="en-US" b="1" dirty="0">
                <a:solidFill>
                  <a:srgbClr val="000000"/>
                </a:solidFill>
                <a:latin typeface="Tahoma"/>
                <a:hlinkClick r:id="rId3"/>
              </a:rPr>
              <a:t>-Aware Memory Channel </a:t>
            </a:r>
            <a:r>
              <a:rPr lang="en-US" b="1" dirty="0" smtClean="0">
                <a:solidFill>
                  <a:srgbClr val="000000"/>
                </a:solidFill>
                <a:latin typeface="Tahoma"/>
                <a:hlinkClick r:id="rId3"/>
              </a:rPr>
              <a:t>Partitioning”</a:t>
            </a:r>
            <a:r>
              <a:rPr lang="en-US" dirty="0">
                <a:solidFill>
                  <a:srgbClr val="000000"/>
                </a:solidFill>
                <a:latin typeface="Tahoma"/>
              </a:rPr>
              <a:t/>
            </a:r>
            <a:br>
              <a:rPr lang="en-US" dirty="0">
                <a:solidFill>
                  <a:srgbClr val="000000"/>
                </a:solidFill>
                <a:latin typeface="Tahoma"/>
              </a:rPr>
            </a:br>
            <a:r>
              <a:rPr lang="en-US" i="1" dirty="0" smtClean="0">
                <a:solidFill>
                  <a:srgbClr val="000000"/>
                </a:solidFill>
                <a:latin typeface="Tahoma"/>
              </a:rPr>
              <a:t> </a:t>
            </a:r>
            <a:r>
              <a:rPr lang="en-US" i="1" dirty="0">
                <a:solidFill>
                  <a:srgbClr val="000000"/>
                </a:solidFill>
                <a:latin typeface="Tahoma"/>
                <a:hlinkClick r:id="rId4"/>
              </a:rPr>
              <a:t>44th International Symposium on Microarchitecture</a:t>
            </a:r>
            <a:r>
              <a:rPr lang="en-US" i="1" dirty="0">
                <a:solidFill>
                  <a:srgbClr val="000000"/>
                </a:solidFill>
                <a:latin typeface="Tahoma"/>
              </a:rPr>
              <a:t> (</a:t>
            </a:r>
            <a:r>
              <a:rPr lang="en-US" b="1" i="1" dirty="0">
                <a:solidFill>
                  <a:srgbClr val="000000"/>
                </a:solidFill>
                <a:latin typeface="Tahoma"/>
              </a:rPr>
              <a:t>MICRO</a:t>
            </a:r>
            <a:r>
              <a:rPr lang="en-US" i="1" dirty="0">
                <a:solidFill>
                  <a:srgbClr val="000000"/>
                </a:solidFill>
                <a:latin typeface="Tahoma"/>
              </a:rPr>
              <a:t>)</a:t>
            </a:r>
            <a:r>
              <a:rPr lang="en-US" dirty="0">
                <a:solidFill>
                  <a:srgbClr val="000000"/>
                </a:solidFill>
                <a:latin typeface="Tahoma"/>
              </a:rPr>
              <a:t>, </a:t>
            </a:r>
            <a:endParaRPr lang="en-US" dirty="0" smtClean="0">
              <a:solidFill>
                <a:srgbClr val="000000"/>
              </a:solidFill>
              <a:latin typeface="Tahoma"/>
            </a:endParaRPr>
          </a:p>
          <a:p>
            <a:pPr algn="ctr"/>
            <a:r>
              <a:rPr lang="en-US" dirty="0" smtClean="0">
                <a:solidFill>
                  <a:srgbClr val="000000"/>
                </a:solidFill>
                <a:latin typeface="Tahoma"/>
              </a:rPr>
              <a:t>Porto </a:t>
            </a:r>
            <a:r>
              <a:rPr lang="en-US" dirty="0" err="1">
                <a:solidFill>
                  <a:srgbClr val="000000"/>
                </a:solidFill>
                <a:latin typeface="Tahoma"/>
              </a:rPr>
              <a:t>Alegre</a:t>
            </a:r>
            <a:r>
              <a:rPr lang="en-US" dirty="0">
                <a:solidFill>
                  <a:srgbClr val="000000"/>
                </a:solidFill>
                <a:latin typeface="Tahoma"/>
              </a:rPr>
              <a:t>, Brazil, December 2011. </a:t>
            </a:r>
            <a:r>
              <a:rPr lang="en-US" dirty="0">
                <a:solidFill>
                  <a:srgbClr val="000000"/>
                </a:solidFill>
                <a:latin typeface="Tahoma"/>
                <a:hlinkClick r:id="rId5"/>
              </a:rPr>
              <a:t>Slides (pptx)</a:t>
            </a:r>
            <a:r>
              <a:rPr lang="en-US" dirty="0">
                <a:solidFill>
                  <a:srgbClr val="000000"/>
                </a:solidFill>
                <a:latin typeface="Tahoma"/>
              </a:rPr>
              <a:t> </a:t>
            </a:r>
          </a:p>
        </p:txBody>
      </p:sp>
      <p:sp>
        <p:nvSpPr>
          <p:cNvPr id="5" name="TextBox 4"/>
          <p:cNvSpPr txBox="1"/>
          <p:nvPr/>
        </p:nvSpPr>
        <p:spPr>
          <a:xfrm>
            <a:off x="6516216" y="6381328"/>
            <a:ext cx="2330684" cy="373659"/>
          </a:xfrm>
          <a:prstGeom prst="rect">
            <a:avLst/>
          </a:prstGeom>
          <a:noFill/>
        </p:spPr>
        <p:txBody>
          <a:bodyPr wrap="none" lIns="91416" tIns="45709" rIns="91416" bIns="45709" rtlCol="0">
            <a:spAutoFit/>
          </a:bodyPr>
          <a:lstStyle/>
          <a:p>
            <a:r>
              <a:rPr lang="en-US" dirty="0" smtClean="0">
                <a:solidFill>
                  <a:srgbClr val="000000"/>
                </a:solidFill>
                <a:latin typeface="Tahoma"/>
                <a:hlinkClick r:id="rId6" action="ppaction://hlinkpres?slideindex=1&amp;slidetitle="/>
              </a:rPr>
              <a:t>MCP Micro 2011 Talk</a:t>
            </a:r>
            <a:endParaRPr lang="en-US" dirty="0">
              <a:solidFill>
                <a:srgbClr val="000000"/>
              </a:solidFill>
              <a:latin typeface="Tahoma"/>
            </a:endParaRPr>
          </a:p>
        </p:txBody>
      </p:sp>
    </p:spTree>
    <p:extLst>
      <p:ext uri="{BB962C8B-B14F-4D97-AF65-F5344CB8AC3E}">
        <p14:creationId xmlns:p14="http://schemas.microsoft.com/office/powerpoint/2010/main" val="267087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ontent Placeholder 2"/>
          <p:cNvSpPr>
            <a:spLocks noGrp="1"/>
          </p:cNvSpPr>
          <p:nvPr>
            <p:ph idx="1"/>
          </p:nvPr>
        </p:nvSpPr>
        <p:spPr>
          <a:xfrm>
            <a:off x="228600" y="793422"/>
            <a:ext cx="8915400" cy="5195664"/>
          </a:xfrm>
        </p:spPr>
        <p:txBody>
          <a:bodyPr/>
          <a:lstStyle/>
          <a:p>
            <a:r>
              <a:rPr lang="en-US" dirty="0" smtClean="0">
                <a:solidFill>
                  <a:srgbClr val="0000FF"/>
                </a:solidFill>
              </a:rPr>
              <a:t>Memory Channel Partitioning</a:t>
            </a:r>
          </a:p>
          <a:p>
            <a:pPr lvl="1"/>
            <a:r>
              <a:rPr lang="en-US" dirty="0" smtClean="0"/>
              <a:t>Idea: System software maps badly-interfering applications’ pages to different channels </a:t>
            </a:r>
            <a:r>
              <a:rPr lang="en-US" sz="1800" dirty="0">
                <a:solidFill>
                  <a:srgbClr val="008000"/>
                </a:solidFill>
              </a:rPr>
              <a:t>[</a:t>
            </a:r>
            <a:r>
              <a:rPr lang="en-US" sz="1800" dirty="0" err="1">
                <a:solidFill>
                  <a:srgbClr val="008000"/>
                </a:solidFill>
              </a:rPr>
              <a:t>Muralidhara</a:t>
            </a:r>
            <a:r>
              <a:rPr lang="en-US" sz="1800" dirty="0">
                <a:solidFill>
                  <a:srgbClr val="008000"/>
                </a:solidFill>
              </a:rPr>
              <a:t>+, MICRO’11]</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0" indent="0">
              <a:buNone/>
            </a:pPr>
            <a:endParaRPr lang="en-US" sz="2000" dirty="0"/>
          </a:p>
          <a:p>
            <a:r>
              <a:rPr lang="en-US" sz="2000" dirty="0"/>
              <a:t>Separate data of low/high intensity and low/high row-locality applications</a:t>
            </a:r>
          </a:p>
          <a:p>
            <a:r>
              <a:rPr lang="en-US" sz="2000" dirty="0"/>
              <a:t>Especially effective in reducing interference of threads with “medium” and “heavy” memory intensity </a:t>
            </a:r>
          </a:p>
          <a:p>
            <a:pPr lvl="1"/>
            <a:r>
              <a:rPr lang="en-US" sz="1800" dirty="0"/>
              <a:t>11% higher performance over existing systems (200 workloads)</a:t>
            </a:r>
          </a:p>
        </p:txBody>
      </p:sp>
      <p:sp>
        <p:nvSpPr>
          <p:cNvPr id="2" name="Title 1"/>
          <p:cNvSpPr>
            <a:spLocks noGrp="1"/>
          </p:cNvSpPr>
          <p:nvPr>
            <p:ph type="title"/>
          </p:nvPr>
        </p:nvSpPr>
        <p:spPr/>
        <p:txBody>
          <a:bodyPr/>
          <a:lstStyle/>
          <a:p>
            <a:r>
              <a:rPr lang="en-US" sz="3600" dirty="0"/>
              <a:t>Another Way to Reduce Memory Interference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96</a:t>
            </a:fld>
            <a:endParaRPr lang="en-US" altLang="en-US"/>
          </a:p>
        </p:txBody>
      </p:sp>
      <p:grpSp>
        <p:nvGrpSpPr>
          <p:cNvPr id="12" name="Group 11"/>
          <p:cNvGrpSpPr/>
          <p:nvPr/>
        </p:nvGrpSpPr>
        <p:grpSpPr>
          <a:xfrm>
            <a:off x="160512" y="1988840"/>
            <a:ext cx="4125504" cy="3105636"/>
            <a:chOff x="160512" y="1988840"/>
            <a:chExt cx="4125504" cy="3105636"/>
          </a:xfrm>
        </p:grpSpPr>
        <p:sp>
          <p:nvSpPr>
            <p:cNvPr id="8" name="Rectangle 7"/>
            <p:cNvSpPr/>
            <p:nvPr/>
          </p:nvSpPr>
          <p:spPr>
            <a:xfrm>
              <a:off x="160512" y="2696843"/>
              <a:ext cx="1013651" cy="53175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r>
                <a:rPr lang="en-US" dirty="0" smtClean="0">
                  <a:solidFill>
                    <a:srgbClr val="FFFFFF"/>
                  </a:solidFill>
                  <a:latin typeface="Tahoma"/>
                </a:rPr>
                <a:t>Core 0</a:t>
              </a:r>
            </a:p>
            <a:p>
              <a:pPr algn="ctr" defTabSz="914259"/>
              <a:r>
                <a:rPr lang="en-US" dirty="0" smtClean="0">
                  <a:solidFill>
                    <a:srgbClr val="FFFFFF"/>
                  </a:solidFill>
                  <a:latin typeface="Tahoma"/>
                </a:rPr>
                <a:t>App A</a:t>
              </a:r>
              <a:endParaRPr lang="en-US" dirty="0">
                <a:solidFill>
                  <a:srgbClr val="FFFFFF"/>
                </a:solidFill>
                <a:latin typeface="Tahoma"/>
              </a:endParaRPr>
            </a:p>
          </p:txBody>
        </p:sp>
        <p:sp>
          <p:nvSpPr>
            <p:cNvPr id="9" name="Rectangle 8"/>
            <p:cNvSpPr/>
            <p:nvPr/>
          </p:nvSpPr>
          <p:spPr>
            <a:xfrm>
              <a:off x="160512" y="3826815"/>
              <a:ext cx="1013651" cy="5317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r>
                <a:rPr lang="en-US" dirty="0" smtClean="0">
                  <a:solidFill>
                    <a:srgbClr val="FFFFFF"/>
                  </a:solidFill>
                  <a:latin typeface="Tahoma"/>
                </a:rPr>
                <a:t>Core 1</a:t>
              </a:r>
            </a:p>
            <a:p>
              <a:pPr algn="ctr" defTabSz="914259"/>
              <a:r>
                <a:rPr lang="en-US" dirty="0" smtClean="0">
                  <a:solidFill>
                    <a:srgbClr val="FFFFFF"/>
                  </a:solidFill>
                  <a:latin typeface="Tahoma"/>
                </a:rPr>
                <a:t>App B</a:t>
              </a:r>
              <a:endParaRPr lang="en-US" dirty="0">
                <a:solidFill>
                  <a:srgbClr val="FFFFFF"/>
                </a:solidFill>
                <a:latin typeface="Tahoma"/>
              </a:endParaRPr>
            </a:p>
          </p:txBody>
        </p:sp>
        <p:sp>
          <p:nvSpPr>
            <p:cNvPr id="10" name="Rectangle 9"/>
            <p:cNvSpPr/>
            <p:nvPr/>
          </p:nvSpPr>
          <p:spPr>
            <a:xfrm>
              <a:off x="3002058" y="2430968"/>
              <a:ext cx="1283958" cy="9970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11" name="TextBox 10"/>
            <p:cNvSpPr txBox="1"/>
            <p:nvPr/>
          </p:nvSpPr>
          <p:spPr>
            <a:xfrm>
              <a:off x="3067587" y="2093084"/>
              <a:ext cx="1216381" cy="369332"/>
            </a:xfrm>
            <a:prstGeom prst="rect">
              <a:avLst/>
            </a:prstGeom>
            <a:noFill/>
          </p:spPr>
          <p:txBody>
            <a:bodyPr wrap="square" rtlCol="0">
              <a:spAutoFit/>
            </a:bodyPr>
            <a:lstStyle/>
            <a:p>
              <a:pPr defTabSz="914259"/>
              <a:r>
                <a:rPr lang="en-US" dirty="0" smtClean="0">
                  <a:solidFill>
                    <a:srgbClr val="000000"/>
                  </a:solidFill>
                  <a:latin typeface="Tahoma"/>
                </a:rPr>
                <a:t>Channel 0</a:t>
              </a:r>
              <a:endParaRPr lang="en-US" dirty="0">
                <a:solidFill>
                  <a:srgbClr val="000000"/>
                </a:solidFill>
                <a:latin typeface="Tahoma"/>
              </a:endParaRPr>
            </a:p>
          </p:txBody>
        </p:sp>
        <p:sp>
          <p:nvSpPr>
            <p:cNvPr id="14" name="Rectangle 13"/>
            <p:cNvSpPr/>
            <p:nvPr/>
          </p:nvSpPr>
          <p:spPr>
            <a:xfrm>
              <a:off x="3069635" y="2962719"/>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r>
                <a:rPr lang="en-US" dirty="0" smtClean="0">
                  <a:solidFill>
                    <a:srgbClr val="000000"/>
                  </a:solidFill>
                  <a:latin typeface="Tahoma"/>
                </a:rPr>
                <a:t>Bank 1</a:t>
              </a:r>
              <a:endParaRPr lang="en-US" dirty="0">
                <a:solidFill>
                  <a:srgbClr val="000000"/>
                </a:solidFill>
                <a:latin typeface="Tahoma"/>
              </a:endParaRPr>
            </a:p>
          </p:txBody>
        </p:sp>
        <p:sp>
          <p:nvSpPr>
            <p:cNvPr id="15" name="Rectangle 14"/>
            <p:cNvSpPr/>
            <p:nvPr/>
          </p:nvSpPr>
          <p:spPr>
            <a:xfrm>
              <a:off x="3002058" y="3627408"/>
              <a:ext cx="1283958" cy="8640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16" name="TextBox 15"/>
            <p:cNvSpPr txBox="1"/>
            <p:nvPr/>
          </p:nvSpPr>
          <p:spPr>
            <a:xfrm>
              <a:off x="3067587" y="4416458"/>
              <a:ext cx="1216381" cy="369332"/>
            </a:xfrm>
            <a:prstGeom prst="rect">
              <a:avLst/>
            </a:prstGeom>
            <a:noFill/>
          </p:spPr>
          <p:txBody>
            <a:bodyPr wrap="square" rtlCol="0">
              <a:spAutoFit/>
            </a:bodyPr>
            <a:lstStyle/>
            <a:p>
              <a:pPr defTabSz="914259"/>
              <a:r>
                <a:rPr lang="en-US" dirty="0" smtClean="0">
                  <a:solidFill>
                    <a:srgbClr val="000000"/>
                  </a:solidFill>
                  <a:latin typeface="Tahoma"/>
                </a:rPr>
                <a:t>Channel 1</a:t>
              </a:r>
              <a:endParaRPr lang="en-US" dirty="0">
                <a:solidFill>
                  <a:srgbClr val="000000"/>
                </a:solidFill>
                <a:latin typeface="Tahoma"/>
              </a:endParaRPr>
            </a:p>
          </p:txBody>
        </p:sp>
        <p:sp>
          <p:nvSpPr>
            <p:cNvPr id="17" name="Rectangle 16"/>
            <p:cNvSpPr/>
            <p:nvPr/>
          </p:nvSpPr>
          <p:spPr>
            <a:xfrm>
              <a:off x="3069635" y="3693877"/>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r>
                <a:rPr lang="en-US" dirty="0" smtClean="0">
                  <a:solidFill>
                    <a:srgbClr val="000000"/>
                  </a:solidFill>
                  <a:latin typeface="Tahoma"/>
                </a:rPr>
                <a:t>Bank 0</a:t>
              </a:r>
              <a:endParaRPr lang="en-US" dirty="0">
                <a:solidFill>
                  <a:srgbClr val="000000"/>
                </a:solidFill>
                <a:latin typeface="Tahoma"/>
              </a:endParaRPr>
            </a:p>
          </p:txBody>
        </p:sp>
        <p:sp>
          <p:nvSpPr>
            <p:cNvPr id="18" name="Rectangle 17"/>
            <p:cNvSpPr/>
            <p:nvPr/>
          </p:nvSpPr>
          <p:spPr>
            <a:xfrm>
              <a:off x="3069635" y="4092691"/>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r>
                <a:rPr lang="en-US" dirty="0" smtClean="0">
                  <a:solidFill>
                    <a:srgbClr val="000000"/>
                  </a:solidFill>
                  <a:latin typeface="Tahoma"/>
                </a:rPr>
                <a:t>Bank 1</a:t>
              </a:r>
              <a:endParaRPr lang="en-US" dirty="0">
                <a:solidFill>
                  <a:srgbClr val="000000"/>
                </a:solidFill>
                <a:latin typeface="Tahoma"/>
              </a:endParaRPr>
            </a:p>
          </p:txBody>
        </p:sp>
        <p:cxnSp>
          <p:nvCxnSpPr>
            <p:cNvPr id="20" name="Straight Connector 19"/>
            <p:cNvCxnSpPr/>
            <p:nvPr/>
          </p:nvCxnSpPr>
          <p:spPr>
            <a:xfrm>
              <a:off x="2664174"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26291"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8407"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50523"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12640" y="2364499"/>
              <a:ext cx="0" cy="2326412"/>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69635" y="2497437"/>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r>
                <a:rPr lang="en-US" dirty="0" smtClean="0">
                  <a:solidFill>
                    <a:srgbClr val="000000"/>
                  </a:solidFill>
                  <a:latin typeface="Tahoma"/>
                </a:rPr>
                <a:t>Bank 0</a:t>
              </a:r>
              <a:endParaRPr lang="en-US" dirty="0">
                <a:solidFill>
                  <a:srgbClr val="000000"/>
                </a:solidFill>
                <a:latin typeface="Tahoma"/>
              </a:endParaRPr>
            </a:p>
          </p:txBody>
        </p:sp>
        <p:sp>
          <p:nvSpPr>
            <p:cNvPr id="28" name="Rectangle 27"/>
            <p:cNvSpPr/>
            <p:nvPr/>
          </p:nvSpPr>
          <p:spPr>
            <a:xfrm>
              <a:off x="2723342"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29" name="Rectangle 28"/>
            <p:cNvSpPr/>
            <p:nvPr/>
          </p:nvSpPr>
          <p:spPr>
            <a:xfrm>
              <a:off x="2376187"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30" name="Rectangle 29"/>
            <p:cNvSpPr/>
            <p:nvPr/>
          </p:nvSpPr>
          <p:spPr>
            <a:xfrm>
              <a:off x="1367408"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31" name="Rectangle 30"/>
            <p:cNvSpPr/>
            <p:nvPr/>
          </p:nvSpPr>
          <p:spPr>
            <a:xfrm>
              <a:off x="2702599"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32" name="Rectangle 31"/>
            <p:cNvSpPr/>
            <p:nvPr/>
          </p:nvSpPr>
          <p:spPr>
            <a:xfrm>
              <a:off x="2381059"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33" name="Rectangle 32"/>
            <p:cNvSpPr/>
            <p:nvPr/>
          </p:nvSpPr>
          <p:spPr>
            <a:xfrm>
              <a:off x="2052448"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34" name="Rectangle 33"/>
            <p:cNvSpPr/>
            <p:nvPr/>
          </p:nvSpPr>
          <p:spPr>
            <a:xfrm>
              <a:off x="2034767"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35" name="Rectangle 34"/>
            <p:cNvSpPr/>
            <p:nvPr/>
          </p:nvSpPr>
          <p:spPr>
            <a:xfrm>
              <a:off x="2729469" y="3120628"/>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44" name="Rectangle 43"/>
            <p:cNvSpPr/>
            <p:nvPr/>
          </p:nvSpPr>
          <p:spPr>
            <a:xfrm>
              <a:off x="1705292" y="2696843"/>
              <a:ext cx="231883" cy="1994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121" name="TextBox 120"/>
            <p:cNvSpPr txBox="1"/>
            <p:nvPr/>
          </p:nvSpPr>
          <p:spPr>
            <a:xfrm>
              <a:off x="611560" y="4725144"/>
              <a:ext cx="3456384" cy="369332"/>
            </a:xfrm>
            <a:prstGeom prst="rect">
              <a:avLst/>
            </a:prstGeom>
            <a:noFill/>
          </p:spPr>
          <p:txBody>
            <a:bodyPr wrap="square" rtlCol="0">
              <a:spAutoFit/>
            </a:bodyPr>
            <a:lstStyle/>
            <a:p>
              <a:pPr defTabSz="914259"/>
              <a:r>
                <a:rPr lang="en-US" b="1" dirty="0" smtClean="0">
                  <a:solidFill>
                    <a:srgbClr val="000000"/>
                  </a:solidFill>
                  <a:latin typeface="Tahoma"/>
                </a:rPr>
                <a:t>Conventional Page Mapping</a:t>
              </a:r>
              <a:endParaRPr lang="en-US" b="1" dirty="0">
                <a:solidFill>
                  <a:srgbClr val="000000"/>
                </a:solidFill>
                <a:latin typeface="Tahoma"/>
              </a:endParaRPr>
            </a:p>
          </p:txBody>
        </p:sp>
        <p:grpSp>
          <p:nvGrpSpPr>
            <p:cNvPr id="6" name="Group 131"/>
            <p:cNvGrpSpPr/>
            <p:nvPr/>
          </p:nvGrpSpPr>
          <p:grpSpPr>
            <a:xfrm>
              <a:off x="1187624" y="1988840"/>
              <a:ext cx="1872208" cy="642490"/>
              <a:chOff x="1187624" y="1731288"/>
              <a:chExt cx="1872208" cy="642490"/>
            </a:xfrm>
          </p:grpSpPr>
          <p:cxnSp>
            <p:nvCxnSpPr>
              <p:cNvPr id="125" name="Straight Arrow Connector 124"/>
              <p:cNvCxnSpPr/>
              <p:nvPr/>
            </p:nvCxnSpPr>
            <p:spPr>
              <a:xfrm flipH="1">
                <a:off x="1187624" y="1988840"/>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691680" y="1731288"/>
                <a:ext cx="1368152" cy="276999"/>
              </a:xfrm>
              <a:prstGeom prst="rect">
                <a:avLst/>
              </a:prstGeom>
              <a:noFill/>
            </p:spPr>
            <p:txBody>
              <a:bodyPr wrap="square" rtlCol="0">
                <a:spAutoFit/>
              </a:bodyPr>
              <a:lstStyle/>
              <a:p>
                <a:pPr defTabSz="914259"/>
                <a:r>
                  <a:rPr lang="en-US" sz="1200" dirty="0">
                    <a:solidFill>
                      <a:srgbClr val="000000"/>
                    </a:solidFill>
                    <a:latin typeface="Tahoma"/>
                  </a:rPr>
                  <a:t>Time Units</a:t>
                </a:r>
              </a:p>
            </p:txBody>
          </p:sp>
          <p:sp>
            <p:nvSpPr>
              <p:cNvPr id="127" name="TextBox 126"/>
              <p:cNvSpPr txBox="1"/>
              <p:nvPr/>
            </p:nvSpPr>
            <p:spPr>
              <a:xfrm>
                <a:off x="2673288" y="2015344"/>
                <a:ext cx="288032" cy="338554"/>
              </a:xfrm>
              <a:prstGeom prst="rect">
                <a:avLst/>
              </a:prstGeom>
              <a:noFill/>
            </p:spPr>
            <p:txBody>
              <a:bodyPr wrap="square" rtlCol="0">
                <a:spAutoFit/>
              </a:bodyPr>
              <a:lstStyle/>
              <a:p>
                <a:pPr defTabSz="914259"/>
                <a:r>
                  <a:rPr lang="en-US" sz="1600" dirty="0">
                    <a:solidFill>
                      <a:srgbClr val="000000"/>
                    </a:solidFill>
                    <a:latin typeface="Tahoma"/>
                  </a:rPr>
                  <a:t>1</a:t>
                </a:r>
              </a:p>
            </p:txBody>
          </p:sp>
          <p:sp>
            <p:nvSpPr>
              <p:cNvPr id="128" name="TextBox 127"/>
              <p:cNvSpPr txBox="1"/>
              <p:nvPr/>
            </p:nvSpPr>
            <p:spPr>
              <a:xfrm>
                <a:off x="2339752" y="2023578"/>
                <a:ext cx="288032" cy="338554"/>
              </a:xfrm>
              <a:prstGeom prst="rect">
                <a:avLst/>
              </a:prstGeom>
              <a:noFill/>
            </p:spPr>
            <p:txBody>
              <a:bodyPr wrap="square" rtlCol="0">
                <a:spAutoFit/>
              </a:bodyPr>
              <a:lstStyle/>
              <a:p>
                <a:pPr defTabSz="914259"/>
                <a:r>
                  <a:rPr lang="en-US" sz="1600" dirty="0">
                    <a:solidFill>
                      <a:srgbClr val="000000"/>
                    </a:solidFill>
                    <a:latin typeface="Tahoma"/>
                  </a:rPr>
                  <a:t>2</a:t>
                </a:r>
              </a:p>
            </p:txBody>
          </p:sp>
          <p:sp>
            <p:nvSpPr>
              <p:cNvPr id="129" name="TextBox 128"/>
              <p:cNvSpPr txBox="1"/>
              <p:nvPr/>
            </p:nvSpPr>
            <p:spPr>
              <a:xfrm>
                <a:off x="1992964" y="2015344"/>
                <a:ext cx="288032" cy="338554"/>
              </a:xfrm>
              <a:prstGeom prst="rect">
                <a:avLst/>
              </a:prstGeom>
              <a:noFill/>
            </p:spPr>
            <p:txBody>
              <a:bodyPr wrap="square" rtlCol="0">
                <a:spAutoFit/>
              </a:bodyPr>
              <a:lstStyle/>
              <a:p>
                <a:pPr defTabSz="914259"/>
                <a:r>
                  <a:rPr lang="en-US" sz="1600" dirty="0">
                    <a:solidFill>
                      <a:srgbClr val="000000"/>
                    </a:solidFill>
                    <a:latin typeface="Tahoma"/>
                  </a:rPr>
                  <a:t>3</a:t>
                </a:r>
              </a:p>
            </p:txBody>
          </p:sp>
          <p:sp>
            <p:nvSpPr>
              <p:cNvPr id="130" name="TextBox 129"/>
              <p:cNvSpPr txBox="1"/>
              <p:nvPr/>
            </p:nvSpPr>
            <p:spPr>
              <a:xfrm>
                <a:off x="1651924" y="2021092"/>
                <a:ext cx="288032" cy="338554"/>
              </a:xfrm>
              <a:prstGeom prst="rect">
                <a:avLst/>
              </a:prstGeom>
              <a:noFill/>
            </p:spPr>
            <p:txBody>
              <a:bodyPr wrap="square" rtlCol="0">
                <a:spAutoFit/>
              </a:bodyPr>
              <a:lstStyle/>
              <a:p>
                <a:pPr defTabSz="914259"/>
                <a:r>
                  <a:rPr lang="en-US" sz="1600" dirty="0">
                    <a:solidFill>
                      <a:srgbClr val="000000"/>
                    </a:solidFill>
                    <a:latin typeface="Tahoma"/>
                  </a:rPr>
                  <a:t>4</a:t>
                </a:r>
              </a:p>
            </p:txBody>
          </p:sp>
          <p:sp>
            <p:nvSpPr>
              <p:cNvPr id="131" name="TextBox 130"/>
              <p:cNvSpPr txBox="1"/>
              <p:nvPr/>
            </p:nvSpPr>
            <p:spPr>
              <a:xfrm>
                <a:off x="1331640" y="2035224"/>
                <a:ext cx="288032" cy="338554"/>
              </a:xfrm>
              <a:prstGeom prst="rect">
                <a:avLst/>
              </a:prstGeom>
              <a:noFill/>
            </p:spPr>
            <p:txBody>
              <a:bodyPr wrap="square" rtlCol="0">
                <a:spAutoFit/>
              </a:bodyPr>
              <a:lstStyle/>
              <a:p>
                <a:pPr defTabSz="914259"/>
                <a:r>
                  <a:rPr lang="en-US" sz="1600" dirty="0">
                    <a:solidFill>
                      <a:srgbClr val="000000"/>
                    </a:solidFill>
                    <a:latin typeface="Tahoma"/>
                  </a:rPr>
                  <a:t>5</a:t>
                </a:r>
              </a:p>
            </p:txBody>
          </p:sp>
        </p:grpSp>
      </p:grpSp>
      <p:grpSp>
        <p:nvGrpSpPr>
          <p:cNvPr id="13" name="Group 12"/>
          <p:cNvGrpSpPr/>
          <p:nvPr/>
        </p:nvGrpSpPr>
        <p:grpSpPr>
          <a:xfrm>
            <a:off x="4804312" y="1939922"/>
            <a:ext cx="4160176" cy="3154554"/>
            <a:chOff x="4804312" y="1939922"/>
            <a:chExt cx="4160176" cy="3154554"/>
          </a:xfrm>
        </p:grpSpPr>
        <p:sp>
          <p:nvSpPr>
            <p:cNvPr id="122" name="TextBox 121"/>
            <p:cNvSpPr txBox="1"/>
            <p:nvPr/>
          </p:nvSpPr>
          <p:spPr>
            <a:xfrm>
              <a:off x="4932040" y="4725144"/>
              <a:ext cx="3024336" cy="369332"/>
            </a:xfrm>
            <a:prstGeom prst="rect">
              <a:avLst/>
            </a:prstGeom>
            <a:noFill/>
          </p:spPr>
          <p:txBody>
            <a:bodyPr wrap="square" rtlCol="0">
              <a:spAutoFit/>
            </a:bodyPr>
            <a:lstStyle/>
            <a:p>
              <a:pPr algn="ctr" defTabSz="914259"/>
              <a:r>
                <a:rPr lang="en-US" b="1" dirty="0" smtClean="0">
                  <a:solidFill>
                    <a:srgbClr val="000000"/>
                  </a:solidFill>
                  <a:latin typeface="Tahoma"/>
                </a:rPr>
                <a:t>Channel Partitioning</a:t>
              </a:r>
              <a:endParaRPr lang="en-US" b="1" dirty="0">
                <a:solidFill>
                  <a:srgbClr val="000000"/>
                </a:solidFill>
                <a:latin typeface="Tahoma"/>
              </a:endParaRPr>
            </a:p>
          </p:txBody>
        </p:sp>
        <p:sp>
          <p:nvSpPr>
            <p:cNvPr id="73" name="Rectangle 72"/>
            <p:cNvSpPr/>
            <p:nvPr/>
          </p:nvSpPr>
          <p:spPr>
            <a:xfrm>
              <a:off x="4804312" y="2661279"/>
              <a:ext cx="1013651" cy="53175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r>
                <a:rPr lang="en-US" dirty="0" smtClean="0">
                  <a:solidFill>
                    <a:srgbClr val="FFFFFF"/>
                  </a:solidFill>
                  <a:latin typeface="Tahoma"/>
                </a:rPr>
                <a:t>Core 0</a:t>
              </a:r>
            </a:p>
            <a:p>
              <a:pPr algn="ctr" defTabSz="914259"/>
              <a:r>
                <a:rPr lang="en-US" dirty="0" smtClean="0">
                  <a:solidFill>
                    <a:srgbClr val="FFFFFF"/>
                  </a:solidFill>
                  <a:latin typeface="Tahoma"/>
                </a:rPr>
                <a:t>App A</a:t>
              </a:r>
              <a:endParaRPr lang="en-US" dirty="0">
                <a:solidFill>
                  <a:srgbClr val="FFFFFF"/>
                </a:solidFill>
                <a:latin typeface="Tahoma"/>
              </a:endParaRPr>
            </a:p>
          </p:txBody>
        </p:sp>
        <p:sp>
          <p:nvSpPr>
            <p:cNvPr id="74" name="Rectangle 73"/>
            <p:cNvSpPr/>
            <p:nvPr/>
          </p:nvSpPr>
          <p:spPr>
            <a:xfrm>
              <a:off x="4804312" y="3791251"/>
              <a:ext cx="1013651" cy="5317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r>
                <a:rPr lang="en-US" dirty="0" smtClean="0">
                  <a:solidFill>
                    <a:srgbClr val="FFFFFF"/>
                  </a:solidFill>
                  <a:latin typeface="Tahoma"/>
                </a:rPr>
                <a:t>Core 1</a:t>
              </a:r>
            </a:p>
            <a:p>
              <a:pPr algn="ctr" defTabSz="914259"/>
              <a:r>
                <a:rPr lang="en-US" dirty="0" smtClean="0">
                  <a:solidFill>
                    <a:srgbClr val="FFFFFF"/>
                  </a:solidFill>
                  <a:latin typeface="Tahoma"/>
                </a:rPr>
                <a:t>App B</a:t>
              </a:r>
              <a:endParaRPr lang="en-US" dirty="0">
                <a:solidFill>
                  <a:srgbClr val="FFFFFF"/>
                </a:solidFill>
                <a:latin typeface="Tahoma"/>
              </a:endParaRPr>
            </a:p>
          </p:txBody>
        </p:sp>
        <p:sp>
          <p:nvSpPr>
            <p:cNvPr id="75" name="Rectangle 74"/>
            <p:cNvSpPr/>
            <p:nvPr/>
          </p:nvSpPr>
          <p:spPr>
            <a:xfrm>
              <a:off x="7645858" y="2395404"/>
              <a:ext cx="1283958" cy="9970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76" name="TextBox 75"/>
            <p:cNvSpPr txBox="1"/>
            <p:nvPr/>
          </p:nvSpPr>
          <p:spPr>
            <a:xfrm>
              <a:off x="7711387" y="2057520"/>
              <a:ext cx="1216381" cy="369332"/>
            </a:xfrm>
            <a:prstGeom prst="rect">
              <a:avLst/>
            </a:prstGeom>
            <a:noFill/>
          </p:spPr>
          <p:txBody>
            <a:bodyPr wrap="square" rtlCol="0">
              <a:spAutoFit/>
            </a:bodyPr>
            <a:lstStyle/>
            <a:p>
              <a:pPr defTabSz="914259"/>
              <a:r>
                <a:rPr lang="en-US" dirty="0" smtClean="0">
                  <a:solidFill>
                    <a:srgbClr val="000000"/>
                  </a:solidFill>
                  <a:latin typeface="Tahoma"/>
                </a:rPr>
                <a:t>Channel 0</a:t>
              </a:r>
              <a:endParaRPr lang="en-US" dirty="0">
                <a:solidFill>
                  <a:srgbClr val="000000"/>
                </a:solidFill>
                <a:latin typeface="Tahoma"/>
              </a:endParaRPr>
            </a:p>
          </p:txBody>
        </p:sp>
        <p:sp>
          <p:nvSpPr>
            <p:cNvPr id="77" name="Rectangle 76"/>
            <p:cNvSpPr/>
            <p:nvPr/>
          </p:nvSpPr>
          <p:spPr>
            <a:xfrm>
              <a:off x="7713435" y="2927155"/>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r>
                <a:rPr lang="en-US" dirty="0" smtClean="0">
                  <a:solidFill>
                    <a:srgbClr val="000000"/>
                  </a:solidFill>
                  <a:latin typeface="Tahoma"/>
                </a:rPr>
                <a:t>Bank 1</a:t>
              </a:r>
              <a:endParaRPr lang="en-US" dirty="0">
                <a:solidFill>
                  <a:srgbClr val="000000"/>
                </a:solidFill>
                <a:latin typeface="Tahoma"/>
              </a:endParaRPr>
            </a:p>
          </p:txBody>
        </p:sp>
        <p:sp>
          <p:nvSpPr>
            <p:cNvPr id="78" name="Rectangle 77"/>
            <p:cNvSpPr/>
            <p:nvPr/>
          </p:nvSpPr>
          <p:spPr>
            <a:xfrm>
              <a:off x="7645858" y="3591844"/>
              <a:ext cx="1283958" cy="8640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79" name="Rectangle 78"/>
            <p:cNvSpPr/>
            <p:nvPr/>
          </p:nvSpPr>
          <p:spPr>
            <a:xfrm>
              <a:off x="7713435" y="3658313"/>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r>
                <a:rPr lang="en-US" dirty="0" smtClean="0">
                  <a:solidFill>
                    <a:srgbClr val="000000"/>
                  </a:solidFill>
                  <a:latin typeface="Tahoma"/>
                </a:rPr>
                <a:t>Bank 0</a:t>
              </a:r>
              <a:endParaRPr lang="en-US" dirty="0">
                <a:solidFill>
                  <a:srgbClr val="000000"/>
                </a:solidFill>
                <a:latin typeface="Tahoma"/>
              </a:endParaRPr>
            </a:p>
          </p:txBody>
        </p:sp>
        <p:sp>
          <p:nvSpPr>
            <p:cNvPr id="80" name="Rectangle 79"/>
            <p:cNvSpPr/>
            <p:nvPr/>
          </p:nvSpPr>
          <p:spPr>
            <a:xfrm>
              <a:off x="7713435" y="4057127"/>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r>
                <a:rPr lang="en-US" dirty="0" smtClean="0">
                  <a:solidFill>
                    <a:srgbClr val="000000"/>
                  </a:solidFill>
                  <a:latin typeface="Tahoma"/>
                </a:rPr>
                <a:t>Bank 1</a:t>
              </a:r>
              <a:endParaRPr lang="en-US" dirty="0">
                <a:solidFill>
                  <a:srgbClr val="000000"/>
                </a:solidFill>
                <a:latin typeface="Tahoma"/>
              </a:endParaRPr>
            </a:p>
          </p:txBody>
        </p:sp>
        <p:cxnSp>
          <p:nvCxnSpPr>
            <p:cNvPr id="81" name="Straight Connector 80"/>
            <p:cNvCxnSpPr/>
            <p:nvPr/>
          </p:nvCxnSpPr>
          <p:spPr>
            <a:xfrm>
              <a:off x="7307974"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970091"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632207"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294323"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56440" y="2328935"/>
              <a:ext cx="0" cy="2326412"/>
            </a:xfrm>
            <a:prstGeom prst="line">
              <a:avLst/>
            </a:prstGeom>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7713435" y="2461873"/>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r>
                <a:rPr lang="en-US" dirty="0" smtClean="0">
                  <a:solidFill>
                    <a:srgbClr val="000000"/>
                  </a:solidFill>
                  <a:latin typeface="Tahoma"/>
                </a:rPr>
                <a:t>Bank 0</a:t>
              </a:r>
              <a:endParaRPr lang="en-US" dirty="0">
                <a:solidFill>
                  <a:srgbClr val="000000"/>
                </a:solidFill>
                <a:latin typeface="Tahoma"/>
              </a:endParaRPr>
            </a:p>
          </p:txBody>
        </p:sp>
        <p:sp>
          <p:nvSpPr>
            <p:cNvPr id="87" name="Rectangle 86"/>
            <p:cNvSpPr/>
            <p:nvPr/>
          </p:nvSpPr>
          <p:spPr>
            <a:xfrm>
              <a:off x="7367142"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88" name="Rectangle 87"/>
            <p:cNvSpPr/>
            <p:nvPr/>
          </p:nvSpPr>
          <p:spPr>
            <a:xfrm>
              <a:off x="7019987"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89" name="Rectangle 88"/>
            <p:cNvSpPr/>
            <p:nvPr/>
          </p:nvSpPr>
          <p:spPr>
            <a:xfrm>
              <a:off x="6346488"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93" name="Rectangle 92"/>
            <p:cNvSpPr/>
            <p:nvPr/>
          </p:nvSpPr>
          <p:spPr>
            <a:xfrm>
              <a:off x="6678567"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95" name="Rectangle 94"/>
            <p:cNvSpPr/>
            <p:nvPr/>
          </p:nvSpPr>
          <p:spPr>
            <a:xfrm>
              <a:off x="7354932" y="3762752"/>
              <a:ext cx="231883" cy="1994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grpSp>
          <p:nvGrpSpPr>
            <p:cNvPr id="96" name="Group 131"/>
            <p:cNvGrpSpPr/>
            <p:nvPr/>
          </p:nvGrpSpPr>
          <p:grpSpPr>
            <a:xfrm>
              <a:off x="5831424" y="1939922"/>
              <a:ext cx="1894645" cy="655844"/>
              <a:chOff x="1187624" y="1717934"/>
              <a:chExt cx="1894645" cy="655844"/>
            </a:xfrm>
          </p:grpSpPr>
          <p:cxnSp>
            <p:nvCxnSpPr>
              <p:cNvPr id="123" name="Straight Arrow Connector 122"/>
              <p:cNvCxnSpPr/>
              <p:nvPr/>
            </p:nvCxnSpPr>
            <p:spPr>
              <a:xfrm flipH="1">
                <a:off x="1187624" y="1988840"/>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1714117" y="1717934"/>
                <a:ext cx="1368152" cy="276999"/>
              </a:xfrm>
              <a:prstGeom prst="rect">
                <a:avLst/>
              </a:prstGeom>
              <a:noFill/>
            </p:spPr>
            <p:txBody>
              <a:bodyPr wrap="square" rtlCol="0">
                <a:spAutoFit/>
              </a:bodyPr>
              <a:lstStyle/>
              <a:p>
                <a:pPr defTabSz="914259"/>
                <a:r>
                  <a:rPr lang="en-US" sz="1200" dirty="0">
                    <a:solidFill>
                      <a:srgbClr val="000000"/>
                    </a:solidFill>
                    <a:latin typeface="Tahoma"/>
                  </a:rPr>
                  <a:t>Time Units</a:t>
                </a:r>
              </a:p>
            </p:txBody>
          </p:sp>
          <p:sp>
            <p:nvSpPr>
              <p:cNvPr id="132" name="TextBox 131"/>
              <p:cNvSpPr txBox="1"/>
              <p:nvPr/>
            </p:nvSpPr>
            <p:spPr>
              <a:xfrm>
                <a:off x="2673288" y="2015344"/>
                <a:ext cx="288032" cy="338554"/>
              </a:xfrm>
              <a:prstGeom prst="rect">
                <a:avLst/>
              </a:prstGeom>
              <a:noFill/>
            </p:spPr>
            <p:txBody>
              <a:bodyPr wrap="square" rtlCol="0">
                <a:spAutoFit/>
              </a:bodyPr>
              <a:lstStyle/>
              <a:p>
                <a:pPr defTabSz="914259"/>
                <a:r>
                  <a:rPr lang="en-US" sz="1600" dirty="0">
                    <a:solidFill>
                      <a:srgbClr val="000000"/>
                    </a:solidFill>
                    <a:latin typeface="Tahoma"/>
                  </a:rPr>
                  <a:t>1</a:t>
                </a:r>
              </a:p>
            </p:txBody>
          </p:sp>
          <p:sp>
            <p:nvSpPr>
              <p:cNvPr id="133" name="TextBox 132"/>
              <p:cNvSpPr txBox="1"/>
              <p:nvPr/>
            </p:nvSpPr>
            <p:spPr>
              <a:xfrm>
                <a:off x="2339752" y="2023578"/>
                <a:ext cx="288032" cy="338554"/>
              </a:xfrm>
              <a:prstGeom prst="rect">
                <a:avLst/>
              </a:prstGeom>
              <a:noFill/>
            </p:spPr>
            <p:txBody>
              <a:bodyPr wrap="square" rtlCol="0">
                <a:spAutoFit/>
              </a:bodyPr>
              <a:lstStyle/>
              <a:p>
                <a:pPr defTabSz="914259"/>
                <a:r>
                  <a:rPr lang="en-US" sz="1600" dirty="0">
                    <a:solidFill>
                      <a:srgbClr val="000000"/>
                    </a:solidFill>
                    <a:latin typeface="Tahoma"/>
                  </a:rPr>
                  <a:t>2</a:t>
                </a:r>
              </a:p>
            </p:txBody>
          </p:sp>
          <p:sp>
            <p:nvSpPr>
              <p:cNvPr id="141" name="TextBox 140"/>
              <p:cNvSpPr txBox="1"/>
              <p:nvPr/>
            </p:nvSpPr>
            <p:spPr>
              <a:xfrm>
                <a:off x="1992964" y="2015344"/>
                <a:ext cx="288032" cy="338554"/>
              </a:xfrm>
              <a:prstGeom prst="rect">
                <a:avLst/>
              </a:prstGeom>
              <a:noFill/>
            </p:spPr>
            <p:txBody>
              <a:bodyPr wrap="square" rtlCol="0">
                <a:spAutoFit/>
              </a:bodyPr>
              <a:lstStyle/>
              <a:p>
                <a:pPr defTabSz="914259"/>
                <a:r>
                  <a:rPr lang="en-US" sz="1600" dirty="0">
                    <a:solidFill>
                      <a:srgbClr val="000000"/>
                    </a:solidFill>
                    <a:latin typeface="Tahoma"/>
                  </a:rPr>
                  <a:t>3</a:t>
                </a:r>
              </a:p>
            </p:txBody>
          </p:sp>
          <p:sp>
            <p:nvSpPr>
              <p:cNvPr id="142" name="TextBox 141"/>
              <p:cNvSpPr txBox="1"/>
              <p:nvPr/>
            </p:nvSpPr>
            <p:spPr>
              <a:xfrm>
                <a:off x="1651924" y="2021092"/>
                <a:ext cx="288032" cy="338554"/>
              </a:xfrm>
              <a:prstGeom prst="rect">
                <a:avLst/>
              </a:prstGeom>
              <a:noFill/>
            </p:spPr>
            <p:txBody>
              <a:bodyPr wrap="square" rtlCol="0">
                <a:spAutoFit/>
              </a:bodyPr>
              <a:lstStyle/>
              <a:p>
                <a:pPr defTabSz="914259"/>
                <a:r>
                  <a:rPr lang="en-US" sz="1600" dirty="0">
                    <a:solidFill>
                      <a:srgbClr val="000000"/>
                    </a:solidFill>
                    <a:latin typeface="Tahoma"/>
                  </a:rPr>
                  <a:t>4</a:t>
                </a:r>
              </a:p>
            </p:txBody>
          </p:sp>
          <p:sp>
            <p:nvSpPr>
              <p:cNvPr id="143" name="TextBox 142"/>
              <p:cNvSpPr txBox="1"/>
              <p:nvPr/>
            </p:nvSpPr>
            <p:spPr>
              <a:xfrm>
                <a:off x="1331640" y="2035224"/>
                <a:ext cx="288032" cy="338554"/>
              </a:xfrm>
              <a:prstGeom prst="rect">
                <a:avLst/>
              </a:prstGeom>
              <a:noFill/>
            </p:spPr>
            <p:txBody>
              <a:bodyPr wrap="square" rtlCol="0">
                <a:spAutoFit/>
              </a:bodyPr>
              <a:lstStyle/>
              <a:p>
                <a:pPr defTabSz="914259"/>
                <a:r>
                  <a:rPr lang="en-US" sz="1600" dirty="0">
                    <a:solidFill>
                      <a:srgbClr val="000000"/>
                    </a:solidFill>
                    <a:latin typeface="Tahoma"/>
                  </a:rPr>
                  <a:t>5</a:t>
                </a:r>
              </a:p>
            </p:txBody>
          </p:sp>
        </p:grpSp>
        <p:sp>
          <p:nvSpPr>
            <p:cNvPr id="145" name="Rectangle 144"/>
            <p:cNvSpPr/>
            <p:nvPr/>
          </p:nvSpPr>
          <p:spPr>
            <a:xfrm>
              <a:off x="7366902"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146" name="Rectangle 145"/>
            <p:cNvSpPr/>
            <p:nvPr/>
          </p:nvSpPr>
          <p:spPr>
            <a:xfrm>
              <a:off x="7019747"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147" name="Rectangle 146"/>
            <p:cNvSpPr/>
            <p:nvPr/>
          </p:nvSpPr>
          <p:spPr>
            <a:xfrm>
              <a:off x="6346248"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148" name="Rectangle 147"/>
            <p:cNvSpPr/>
            <p:nvPr/>
          </p:nvSpPr>
          <p:spPr>
            <a:xfrm>
              <a:off x="6678327"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a:solidFill>
                  <a:srgbClr val="FFFFFF"/>
                </a:solidFill>
                <a:latin typeface="Tahoma"/>
              </a:endParaRPr>
            </a:p>
          </p:txBody>
        </p:sp>
        <p:sp>
          <p:nvSpPr>
            <p:cNvPr id="151" name="TextBox 150"/>
            <p:cNvSpPr txBox="1"/>
            <p:nvPr/>
          </p:nvSpPr>
          <p:spPr>
            <a:xfrm>
              <a:off x="7748107" y="4397340"/>
              <a:ext cx="1216381" cy="369332"/>
            </a:xfrm>
            <a:prstGeom prst="rect">
              <a:avLst/>
            </a:prstGeom>
            <a:noFill/>
          </p:spPr>
          <p:txBody>
            <a:bodyPr wrap="square" rtlCol="0">
              <a:spAutoFit/>
            </a:bodyPr>
            <a:lstStyle/>
            <a:p>
              <a:pPr defTabSz="914259"/>
              <a:r>
                <a:rPr lang="en-US" dirty="0" smtClean="0">
                  <a:solidFill>
                    <a:srgbClr val="000000"/>
                  </a:solidFill>
                  <a:latin typeface="Tahoma"/>
                </a:rPr>
                <a:t>Channel 1</a:t>
              </a:r>
              <a:endParaRPr lang="en-US" dirty="0">
                <a:solidFill>
                  <a:srgbClr val="000000"/>
                </a:solidFill>
                <a:latin typeface="Tahoma"/>
              </a:endParaRPr>
            </a:p>
          </p:txBody>
        </p:sp>
      </p:grpSp>
    </p:spTree>
    <p:extLst>
      <p:ext uri="{BB962C8B-B14F-4D97-AF65-F5344CB8AC3E}">
        <p14:creationId xmlns:p14="http://schemas.microsoft.com/office/powerpoint/2010/main" val="26800270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Memory Channel Partitioning (MCP) Mechanism</a:t>
            </a:r>
          </a:p>
        </p:txBody>
      </p:sp>
      <p:sp>
        <p:nvSpPr>
          <p:cNvPr id="3" name="Content Placeholder 2"/>
          <p:cNvSpPr>
            <a:spLocks noGrp="1"/>
          </p:cNvSpPr>
          <p:nvPr>
            <p:ph idx="1"/>
          </p:nvPr>
        </p:nvSpPr>
        <p:spPr>
          <a:xfrm>
            <a:off x="281880" y="2060848"/>
            <a:ext cx="8610600" cy="5339680"/>
          </a:xfrm>
        </p:spPr>
        <p:txBody>
          <a:bodyPr/>
          <a:lstStyle/>
          <a:p>
            <a:pPr marL="514220" indent="-514220">
              <a:buNone/>
            </a:pPr>
            <a:r>
              <a:rPr lang="en-US" sz="3000" dirty="0">
                <a:solidFill>
                  <a:srgbClr val="FF0000"/>
                </a:solidFill>
              </a:rPr>
              <a:t>1. </a:t>
            </a:r>
            <a:r>
              <a:rPr lang="en-US" sz="3000" dirty="0">
                <a:solidFill>
                  <a:srgbClr val="0070C0"/>
                </a:solidFill>
              </a:rPr>
              <a:t>Profile</a:t>
            </a:r>
            <a:r>
              <a:rPr lang="en-US" sz="3000" dirty="0"/>
              <a:t> applications</a:t>
            </a:r>
          </a:p>
          <a:p>
            <a:pPr marL="514220" indent="-514220">
              <a:buNone/>
            </a:pPr>
            <a:r>
              <a:rPr lang="en-US" sz="3000" dirty="0">
                <a:solidFill>
                  <a:srgbClr val="FF0000"/>
                </a:solidFill>
              </a:rPr>
              <a:t>2. </a:t>
            </a:r>
            <a:r>
              <a:rPr lang="en-US" sz="3000" dirty="0">
                <a:solidFill>
                  <a:srgbClr val="0070C0"/>
                </a:solidFill>
              </a:rPr>
              <a:t>Classify</a:t>
            </a:r>
            <a:r>
              <a:rPr lang="en-US" sz="3000" dirty="0"/>
              <a:t> applications into groups</a:t>
            </a:r>
          </a:p>
          <a:p>
            <a:pPr marL="514220" indent="-514220">
              <a:buNone/>
            </a:pPr>
            <a:r>
              <a:rPr lang="en-US" sz="3000" dirty="0">
                <a:solidFill>
                  <a:srgbClr val="FF0000"/>
                </a:solidFill>
              </a:rPr>
              <a:t>3. </a:t>
            </a:r>
            <a:r>
              <a:rPr lang="en-US" sz="3000" dirty="0">
                <a:solidFill>
                  <a:srgbClr val="0070C0"/>
                </a:solidFill>
              </a:rPr>
              <a:t>Partition channels</a:t>
            </a:r>
            <a:r>
              <a:rPr lang="en-US" sz="3000" dirty="0"/>
              <a:t> between application groups</a:t>
            </a:r>
          </a:p>
          <a:p>
            <a:pPr marL="514220" indent="-514220">
              <a:buNone/>
            </a:pPr>
            <a:r>
              <a:rPr lang="en-US" sz="3000" dirty="0">
                <a:solidFill>
                  <a:srgbClr val="FF0000"/>
                </a:solidFill>
              </a:rPr>
              <a:t>4. </a:t>
            </a:r>
            <a:r>
              <a:rPr lang="en-US" sz="3000" dirty="0">
                <a:solidFill>
                  <a:srgbClr val="0070C0"/>
                </a:solidFill>
              </a:rPr>
              <a:t>Assign a preferred channel</a:t>
            </a:r>
            <a:r>
              <a:rPr lang="en-US" sz="3000" dirty="0"/>
              <a:t> to each application</a:t>
            </a:r>
          </a:p>
          <a:p>
            <a:pPr marL="514220" indent="-514220">
              <a:buNone/>
            </a:pPr>
            <a:r>
              <a:rPr lang="en-US" sz="3000" dirty="0">
                <a:solidFill>
                  <a:srgbClr val="FF0000"/>
                </a:solidFill>
              </a:rPr>
              <a:t>5. </a:t>
            </a:r>
            <a:r>
              <a:rPr lang="en-US" sz="3000" dirty="0">
                <a:solidFill>
                  <a:srgbClr val="0070C0"/>
                </a:solidFill>
              </a:rPr>
              <a:t>Allocate application pages</a:t>
            </a:r>
            <a:r>
              <a:rPr lang="en-US" sz="3000" dirty="0"/>
              <a:t> to preferred channel</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97</a:t>
            </a:fld>
            <a:endParaRPr lang="en-US" altLang="en-US">
              <a:solidFill>
                <a:srgbClr val="000000"/>
              </a:solidFill>
            </a:endParaRPr>
          </a:p>
        </p:txBody>
      </p:sp>
      <p:grpSp>
        <p:nvGrpSpPr>
          <p:cNvPr id="5" name="Group 32"/>
          <p:cNvGrpSpPr/>
          <p:nvPr/>
        </p:nvGrpSpPr>
        <p:grpSpPr>
          <a:xfrm>
            <a:off x="281880" y="1340768"/>
            <a:ext cx="8538592" cy="1224136"/>
            <a:chOff x="827584" y="1340768"/>
            <a:chExt cx="7873144" cy="1224136"/>
          </a:xfrm>
        </p:grpSpPr>
        <p:sp>
          <p:nvSpPr>
            <p:cNvPr id="6" name="Flowchart: Process 5"/>
            <p:cNvSpPr/>
            <p:nvPr/>
          </p:nvSpPr>
          <p:spPr>
            <a:xfrm>
              <a:off x="827584" y="2060848"/>
              <a:ext cx="7873144" cy="504056"/>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cxnSp>
          <p:nvCxnSpPr>
            <p:cNvPr id="7" name="Straight Arrow Connector 6"/>
            <p:cNvCxnSpPr>
              <a:stCxn id="6" idx="0"/>
            </p:cNvCxnSpPr>
            <p:nvPr/>
          </p:nvCxnSpPr>
          <p:spPr>
            <a:xfrm flipV="1">
              <a:off x="4764156" y="1628800"/>
              <a:ext cx="887964"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96136" y="1340768"/>
              <a:ext cx="1656184" cy="461665"/>
            </a:xfrm>
            <a:prstGeom prst="rect">
              <a:avLst/>
            </a:prstGeom>
            <a:noFill/>
            <a:ln w="38100">
              <a:noFill/>
            </a:ln>
          </p:spPr>
          <p:txBody>
            <a:bodyPr wrap="square" rtlCol="0">
              <a:spAutoFit/>
            </a:bodyPr>
            <a:lstStyle/>
            <a:p>
              <a:pPr defTabSz="914165"/>
              <a:r>
                <a:rPr lang="en-US" sz="2400" b="1" dirty="0">
                  <a:solidFill>
                    <a:srgbClr val="000000"/>
                  </a:solidFill>
                  <a:latin typeface="Tahoma"/>
                </a:rPr>
                <a:t>Hardware</a:t>
              </a:r>
            </a:p>
          </p:txBody>
        </p:sp>
      </p:grpSp>
      <p:grpSp>
        <p:nvGrpSpPr>
          <p:cNvPr id="12" name="Group 11"/>
          <p:cNvGrpSpPr/>
          <p:nvPr/>
        </p:nvGrpSpPr>
        <p:grpSpPr>
          <a:xfrm>
            <a:off x="277646" y="2564904"/>
            <a:ext cx="8542826" cy="3527862"/>
            <a:chOff x="277646" y="2564904"/>
            <a:chExt cx="8542826" cy="3527862"/>
          </a:xfrm>
        </p:grpSpPr>
        <p:sp>
          <p:nvSpPr>
            <p:cNvPr id="9" name="Flowchart: Process 8"/>
            <p:cNvSpPr/>
            <p:nvPr/>
          </p:nvSpPr>
          <p:spPr>
            <a:xfrm>
              <a:off x="277646" y="2564904"/>
              <a:ext cx="8542826" cy="2304256"/>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cxnSp>
          <p:nvCxnSpPr>
            <p:cNvPr id="10" name="Straight Arrow Connector 9"/>
            <p:cNvCxnSpPr/>
            <p:nvPr/>
          </p:nvCxnSpPr>
          <p:spPr>
            <a:xfrm>
              <a:off x="4505617" y="4849597"/>
              <a:ext cx="956929" cy="5923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8735" y="5261769"/>
              <a:ext cx="1796167" cy="830997"/>
            </a:xfrm>
            <a:prstGeom prst="rect">
              <a:avLst/>
            </a:prstGeom>
            <a:noFill/>
            <a:ln>
              <a:noFill/>
            </a:ln>
          </p:spPr>
          <p:txBody>
            <a:bodyPr wrap="square" rtlCol="0">
              <a:spAutoFit/>
            </a:bodyPr>
            <a:lstStyle/>
            <a:p>
              <a:pPr defTabSz="914165"/>
              <a:r>
                <a:rPr lang="en-US" sz="2400" b="1" dirty="0">
                  <a:solidFill>
                    <a:srgbClr val="000000"/>
                  </a:solidFill>
                  <a:latin typeface="Tahoma"/>
                </a:rPr>
                <a:t>System Software</a:t>
              </a:r>
            </a:p>
          </p:txBody>
        </p:sp>
      </p:grpSp>
    </p:spTree>
    <p:custDataLst>
      <p:tags r:id="rId1"/>
    </p:custDataLst>
    <p:extLst>
      <p:ext uri="{BB962C8B-B14F-4D97-AF65-F5344CB8AC3E}">
        <p14:creationId xmlns:p14="http://schemas.microsoft.com/office/powerpoint/2010/main" val="2942547940"/>
      </p:ext>
    </p:extLst>
  </p:cSld>
  <p:clrMapOvr>
    <a:masterClrMapping/>
  </p:clrMapOvr>
  <p:transition xmlns:p14="http://schemas.microsoft.com/office/powerpoint/2010/main" advTm="6703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Classify Applications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98</a:t>
            </a:fld>
            <a:endParaRPr lang="en-US" altLang="en-US">
              <a:solidFill>
                <a:srgbClr val="000000"/>
              </a:solidFill>
            </a:endParaRPr>
          </a:p>
        </p:txBody>
      </p:sp>
      <p:sp>
        <p:nvSpPr>
          <p:cNvPr id="6" name="Flowchart: Decision 5"/>
          <p:cNvSpPr/>
          <p:nvPr/>
        </p:nvSpPr>
        <p:spPr>
          <a:xfrm>
            <a:off x="2539892" y="1052736"/>
            <a:ext cx="2968212" cy="1080120"/>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000" dirty="0">
                <a:solidFill>
                  <a:srgbClr val="000000"/>
                </a:solidFill>
                <a:latin typeface="Tahoma"/>
              </a:rPr>
              <a:t>Test MPKI</a:t>
            </a:r>
            <a:endParaRPr lang="en-US" sz="2000" baseline="-25000" dirty="0">
              <a:solidFill>
                <a:srgbClr val="000000"/>
              </a:solidFill>
              <a:latin typeface="Tahoma"/>
            </a:endParaRPr>
          </a:p>
        </p:txBody>
      </p:sp>
      <p:grpSp>
        <p:nvGrpSpPr>
          <p:cNvPr id="37" name="Group 36"/>
          <p:cNvGrpSpPr/>
          <p:nvPr/>
        </p:nvGrpSpPr>
        <p:grpSpPr>
          <a:xfrm>
            <a:off x="4023998" y="1988841"/>
            <a:ext cx="1772138" cy="1008112"/>
            <a:chOff x="4023998" y="1988840"/>
            <a:chExt cx="1772138" cy="1008112"/>
          </a:xfrm>
        </p:grpSpPr>
        <p:cxnSp>
          <p:nvCxnSpPr>
            <p:cNvPr id="9" name="Straight Arrow Connector 8"/>
            <p:cNvCxnSpPr>
              <a:stCxn id="6" idx="2"/>
            </p:cNvCxnSpPr>
            <p:nvPr/>
          </p:nvCxnSpPr>
          <p:spPr>
            <a:xfrm>
              <a:off x="4023998" y="2132856"/>
              <a:ext cx="908042" cy="3079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Flowchart: Process 13"/>
            <p:cNvSpPr/>
            <p:nvPr/>
          </p:nvSpPr>
          <p:spPr>
            <a:xfrm>
              <a:off x="4144188" y="2477450"/>
              <a:ext cx="1651948" cy="51950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High Intensity</a:t>
              </a:r>
              <a:endParaRPr lang="en-US" dirty="0">
                <a:solidFill>
                  <a:srgbClr val="000000"/>
                </a:solidFill>
                <a:latin typeface="Tahoma"/>
              </a:endParaRPr>
            </a:p>
          </p:txBody>
        </p:sp>
        <p:sp>
          <p:nvSpPr>
            <p:cNvPr id="23" name="TextBox 22"/>
            <p:cNvSpPr txBox="1"/>
            <p:nvPr/>
          </p:nvSpPr>
          <p:spPr>
            <a:xfrm>
              <a:off x="4350681" y="1988840"/>
              <a:ext cx="653367" cy="369332"/>
            </a:xfrm>
            <a:prstGeom prst="rect">
              <a:avLst/>
            </a:prstGeom>
            <a:noFill/>
            <a:ln>
              <a:noFill/>
            </a:ln>
          </p:spPr>
          <p:txBody>
            <a:bodyPr wrap="square" rtlCol="0">
              <a:spAutoFit/>
            </a:bodyPr>
            <a:lstStyle/>
            <a:p>
              <a:pPr defTabSz="914165"/>
              <a:r>
                <a:rPr lang="en-US" dirty="0" smtClean="0">
                  <a:solidFill>
                    <a:srgbClr val="000000"/>
                  </a:solidFill>
                  <a:latin typeface="Tahoma"/>
                </a:rPr>
                <a:t>High</a:t>
              </a:r>
              <a:endParaRPr lang="en-US" dirty="0">
                <a:solidFill>
                  <a:srgbClr val="000000"/>
                </a:solidFill>
                <a:latin typeface="Tahoma"/>
              </a:endParaRPr>
            </a:p>
          </p:txBody>
        </p:sp>
      </p:grpSp>
      <p:grpSp>
        <p:nvGrpSpPr>
          <p:cNvPr id="36" name="Group 35"/>
          <p:cNvGrpSpPr/>
          <p:nvPr/>
        </p:nvGrpSpPr>
        <p:grpSpPr>
          <a:xfrm>
            <a:off x="2267744" y="2001903"/>
            <a:ext cx="1756254" cy="988356"/>
            <a:chOff x="2267744" y="2001903"/>
            <a:chExt cx="1756254" cy="988356"/>
          </a:xfrm>
        </p:grpSpPr>
        <p:cxnSp>
          <p:nvCxnSpPr>
            <p:cNvPr id="8" name="Straight Arrow Connector 7"/>
            <p:cNvCxnSpPr>
              <a:stCxn id="6" idx="2"/>
            </p:cNvCxnSpPr>
            <p:nvPr/>
          </p:nvCxnSpPr>
          <p:spPr>
            <a:xfrm flipH="1">
              <a:off x="3090542" y="2132856"/>
              <a:ext cx="933456" cy="3252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87824" y="2001903"/>
              <a:ext cx="653366" cy="369332"/>
            </a:xfrm>
            <a:prstGeom prst="rect">
              <a:avLst/>
            </a:prstGeom>
            <a:noFill/>
            <a:ln>
              <a:noFill/>
            </a:ln>
          </p:spPr>
          <p:txBody>
            <a:bodyPr wrap="square" rtlCol="0">
              <a:spAutoFit/>
            </a:bodyPr>
            <a:lstStyle/>
            <a:p>
              <a:pPr defTabSz="914165"/>
              <a:r>
                <a:rPr lang="en-US" dirty="0" smtClean="0">
                  <a:solidFill>
                    <a:srgbClr val="000000"/>
                  </a:solidFill>
                  <a:latin typeface="Tahoma"/>
                </a:rPr>
                <a:t>Low</a:t>
              </a:r>
              <a:endParaRPr lang="en-US" dirty="0">
                <a:solidFill>
                  <a:srgbClr val="000000"/>
                </a:solidFill>
                <a:latin typeface="Tahoma"/>
              </a:endParaRPr>
            </a:p>
          </p:txBody>
        </p:sp>
        <p:sp>
          <p:nvSpPr>
            <p:cNvPr id="29" name="Flowchart: Process 28"/>
            <p:cNvSpPr/>
            <p:nvPr/>
          </p:nvSpPr>
          <p:spPr>
            <a:xfrm>
              <a:off x="2267744" y="2486203"/>
              <a:ext cx="1584176" cy="504056"/>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Low Intensity</a:t>
              </a:r>
              <a:endParaRPr lang="en-US" dirty="0">
                <a:solidFill>
                  <a:srgbClr val="FFFFFF"/>
                </a:solidFill>
                <a:latin typeface="Tahoma"/>
              </a:endParaRPr>
            </a:p>
          </p:txBody>
        </p:sp>
      </p:grpSp>
      <p:grpSp>
        <p:nvGrpSpPr>
          <p:cNvPr id="38" name="Group 37"/>
          <p:cNvGrpSpPr/>
          <p:nvPr/>
        </p:nvGrpSpPr>
        <p:grpSpPr>
          <a:xfrm>
            <a:off x="3478817" y="3004942"/>
            <a:ext cx="2968212" cy="1314285"/>
            <a:chOff x="3478817" y="3004937"/>
            <a:chExt cx="2968212" cy="1314285"/>
          </a:xfrm>
        </p:grpSpPr>
        <p:cxnSp>
          <p:nvCxnSpPr>
            <p:cNvPr id="31" name="Straight Arrow Connector 30"/>
            <p:cNvCxnSpPr/>
            <p:nvPr/>
          </p:nvCxnSpPr>
          <p:spPr>
            <a:xfrm>
              <a:off x="4932040" y="3004937"/>
              <a:ext cx="0" cy="2518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Flowchart: Decision 31"/>
            <p:cNvSpPr/>
            <p:nvPr/>
          </p:nvSpPr>
          <p:spPr>
            <a:xfrm>
              <a:off x="3478817" y="3239102"/>
              <a:ext cx="2968212" cy="1080120"/>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000" dirty="0">
                  <a:solidFill>
                    <a:srgbClr val="000000"/>
                  </a:solidFill>
                  <a:latin typeface="Tahoma"/>
                </a:rPr>
                <a:t>Test RBH</a:t>
              </a:r>
              <a:endParaRPr lang="en-US" sz="2000" baseline="-25000" dirty="0">
                <a:solidFill>
                  <a:srgbClr val="000000"/>
                </a:solidFill>
                <a:latin typeface="Tahoma"/>
              </a:endParaRPr>
            </a:p>
          </p:txBody>
        </p:sp>
      </p:grpSp>
      <p:grpSp>
        <p:nvGrpSpPr>
          <p:cNvPr id="44" name="Group 43"/>
          <p:cNvGrpSpPr/>
          <p:nvPr/>
        </p:nvGrpSpPr>
        <p:grpSpPr>
          <a:xfrm>
            <a:off x="2699792" y="4211801"/>
            <a:ext cx="2266642" cy="1580405"/>
            <a:chOff x="2699792" y="4211796"/>
            <a:chExt cx="2266642" cy="1580405"/>
          </a:xfrm>
        </p:grpSpPr>
        <p:grpSp>
          <p:nvGrpSpPr>
            <p:cNvPr id="39" name="Group 38"/>
            <p:cNvGrpSpPr/>
            <p:nvPr/>
          </p:nvGrpSpPr>
          <p:grpSpPr>
            <a:xfrm>
              <a:off x="2699792" y="4336564"/>
              <a:ext cx="2266642" cy="1455637"/>
              <a:chOff x="2699792" y="4336564"/>
              <a:chExt cx="2266642" cy="1455637"/>
            </a:xfrm>
          </p:grpSpPr>
          <p:cxnSp>
            <p:nvCxnSpPr>
              <p:cNvPr id="45" name="Straight Arrow Connector 44"/>
              <p:cNvCxnSpPr/>
              <p:nvPr/>
            </p:nvCxnSpPr>
            <p:spPr>
              <a:xfrm flipH="1">
                <a:off x="3995936" y="4336564"/>
                <a:ext cx="970498" cy="31570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Flowchart: Process 33"/>
              <p:cNvSpPr/>
              <p:nvPr/>
            </p:nvSpPr>
            <p:spPr>
              <a:xfrm>
                <a:off x="2699792" y="4682744"/>
                <a:ext cx="1924460" cy="1109457"/>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Low Row-Buffer Locality</a:t>
                </a:r>
                <a:endParaRPr lang="en-US" dirty="0">
                  <a:solidFill>
                    <a:srgbClr val="FFFFFF"/>
                  </a:solidFill>
                  <a:latin typeface="Tahoma"/>
                </a:endParaRPr>
              </a:p>
            </p:txBody>
          </p:sp>
        </p:grpSp>
        <p:sp>
          <p:nvSpPr>
            <p:cNvPr id="41" name="TextBox 40"/>
            <p:cNvSpPr txBox="1"/>
            <p:nvPr/>
          </p:nvSpPr>
          <p:spPr>
            <a:xfrm>
              <a:off x="3990642" y="4211796"/>
              <a:ext cx="653366" cy="369332"/>
            </a:xfrm>
            <a:prstGeom prst="rect">
              <a:avLst/>
            </a:prstGeom>
            <a:noFill/>
            <a:ln>
              <a:noFill/>
            </a:ln>
          </p:spPr>
          <p:txBody>
            <a:bodyPr wrap="square" rtlCol="0">
              <a:spAutoFit/>
            </a:bodyPr>
            <a:lstStyle/>
            <a:p>
              <a:pPr defTabSz="914165"/>
              <a:r>
                <a:rPr lang="en-US" dirty="0" smtClean="0">
                  <a:solidFill>
                    <a:srgbClr val="000000"/>
                  </a:solidFill>
                  <a:latin typeface="Tahoma"/>
                </a:rPr>
                <a:t>Low</a:t>
              </a:r>
              <a:endParaRPr lang="en-US" dirty="0">
                <a:solidFill>
                  <a:srgbClr val="000000"/>
                </a:solidFill>
                <a:latin typeface="Tahoma"/>
              </a:endParaRPr>
            </a:p>
          </p:txBody>
        </p:sp>
      </p:grpSp>
      <p:grpSp>
        <p:nvGrpSpPr>
          <p:cNvPr id="46" name="Group 45"/>
          <p:cNvGrpSpPr/>
          <p:nvPr/>
        </p:nvGrpSpPr>
        <p:grpSpPr>
          <a:xfrm>
            <a:off x="4966435" y="4211796"/>
            <a:ext cx="2197854" cy="1593468"/>
            <a:chOff x="4966434" y="4211796"/>
            <a:chExt cx="2197854" cy="1593468"/>
          </a:xfrm>
        </p:grpSpPr>
        <p:grpSp>
          <p:nvGrpSpPr>
            <p:cNvPr id="40" name="Group 39"/>
            <p:cNvGrpSpPr/>
            <p:nvPr/>
          </p:nvGrpSpPr>
          <p:grpSpPr>
            <a:xfrm>
              <a:off x="4966434" y="4336564"/>
              <a:ext cx="2197854" cy="1468700"/>
              <a:chOff x="4966434" y="4336564"/>
              <a:chExt cx="2197854" cy="1468700"/>
            </a:xfrm>
          </p:grpSpPr>
          <p:cxnSp>
            <p:nvCxnSpPr>
              <p:cNvPr id="43" name="Straight Arrow Connector 42"/>
              <p:cNvCxnSpPr/>
              <p:nvPr/>
            </p:nvCxnSpPr>
            <p:spPr>
              <a:xfrm>
                <a:off x="4966434" y="4336564"/>
                <a:ext cx="1021007" cy="31874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Flowchart: Process 34"/>
              <p:cNvSpPr/>
              <p:nvPr/>
            </p:nvSpPr>
            <p:spPr>
              <a:xfrm>
                <a:off x="5292080" y="4672348"/>
                <a:ext cx="1872208" cy="1132916"/>
              </a:xfrm>
              <a:prstGeom prst="flowChartProcess">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High Row-Buffer Locality</a:t>
                </a:r>
                <a:endParaRPr lang="en-US" dirty="0">
                  <a:solidFill>
                    <a:srgbClr val="FFFFFF"/>
                  </a:solidFill>
                  <a:latin typeface="Tahoma"/>
                </a:endParaRPr>
              </a:p>
            </p:txBody>
          </p:sp>
        </p:grpSp>
        <p:sp>
          <p:nvSpPr>
            <p:cNvPr id="42" name="TextBox 41"/>
            <p:cNvSpPr txBox="1"/>
            <p:nvPr/>
          </p:nvSpPr>
          <p:spPr>
            <a:xfrm>
              <a:off x="5220072" y="4211796"/>
              <a:ext cx="653367" cy="369332"/>
            </a:xfrm>
            <a:prstGeom prst="rect">
              <a:avLst/>
            </a:prstGeom>
            <a:noFill/>
            <a:ln>
              <a:noFill/>
            </a:ln>
          </p:spPr>
          <p:txBody>
            <a:bodyPr wrap="square" rtlCol="0">
              <a:spAutoFit/>
            </a:bodyPr>
            <a:lstStyle/>
            <a:p>
              <a:pPr defTabSz="914165"/>
              <a:r>
                <a:rPr lang="en-US" dirty="0" smtClean="0">
                  <a:solidFill>
                    <a:srgbClr val="000000"/>
                  </a:solidFill>
                  <a:latin typeface="Tahoma"/>
                </a:rPr>
                <a:t>High</a:t>
              </a:r>
              <a:endParaRPr lang="en-US" dirty="0">
                <a:solidFill>
                  <a:srgbClr val="000000"/>
                </a:solidFill>
                <a:latin typeface="Tahoma"/>
              </a:endParaRPr>
            </a:p>
          </p:txBody>
        </p:sp>
      </p:grpSp>
    </p:spTree>
    <p:custDataLst>
      <p:tags r:id="rId1"/>
    </p:custDataLst>
    <p:extLst>
      <p:ext uri="{BB962C8B-B14F-4D97-AF65-F5344CB8AC3E}">
        <p14:creationId xmlns:p14="http://schemas.microsoft.com/office/powerpoint/2010/main" val="380738097"/>
      </p:ext>
    </p:extLst>
  </p:cSld>
  <p:clrMapOvr>
    <a:masterClrMapping/>
  </p:clrMapOvr>
  <p:transition xmlns:p14="http://schemas.microsoft.com/office/powerpoint/2010/main" advTm="4832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Memory QoS</a:t>
            </a:r>
            <a:endParaRPr lang="en-US" dirty="0"/>
          </a:p>
        </p:txBody>
      </p:sp>
      <p:sp>
        <p:nvSpPr>
          <p:cNvPr id="3" name="Content Placeholder 2"/>
          <p:cNvSpPr>
            <a:spLocks noGrp="1"/>
          </p:cNvSpPr>
          <p:nvPr>
            <p:ph idx="1"/>
          </p:nvPr>
        </p:nvSpPr>
        <p:spPr>
          <a:xfrm>
            <a:off x="228600" y="1124744"/>
            <a:ext cx="8915400" cy="5123656"/>
          </a:xfrm>
        </p:spPr>
        <p:txBody>
          <a:bodyPr/>
          <a:lstStyle/>
          <a:p>
            <a:r>
              <a:rPr lang="en-US" dirty="0">
                <a:latin typeface="Tahoma" charset="0"/>
                <a:ea typeface="ＭＳ Ｐゴシック" charset="0"/>
                <a:cs typeface="ＭＳ Ｐゴシック" charset="0"/>
              </a:rPr>
              <a:t>Technology, application, architecture trends dictate            new needs from memory system</a:t>
            </a:r>
          </a:p>
          <a:p>
            <a:endParaRPr lang="en-US" dirty="0" smtClean="0"/>
          </a:p>
          <a:p>
            <a:pPr eaLnBrk="1" hangingPunct="1"/>
            <a:r>
              <a:rPr lang="en-US" dirty="0">
                <a:latin typeface="Tahoma" charset="0"/>
                <a:ea typeface="ＭＳ Ｐゴシック" charset="0"/>
                <a:cs typeface="ＭＳ Ｐゴシック" charset="0"/>
              </a:rPr>
              <a:t>A fresh look at </a:t>
            </a:r>
            <a:r>
              <a:rPr lang="en-US" dirty="0" smtClean="0">
                <a:latin typeface="Tahoma" charset="0"/>
                <a:ea typeface="ＭＳ Ｐゴシック" charset="0"/>
                <a:cs typeface="ＭＳ Ｐゴシック" charset="0"/>
              </a:rPr>
              <a:t>(re</a:t>
            </a:r>
            <a:r>
              <a:rPr lang="en-US" dirty="0">
                <a:latin typeface="Tahoma" charset="0"/>
                <a:ea typeface="ＭＳ Ｐゴシック" charset="0"/>
                <a:cs typeface="ＭＳ Ｐゴシック" charset="0"/>
              </a:rPr>
              <a:t>-</a:t>
            </a:r>
            <a:r>
              <a:rPr lang="en-US" dirty="0" smtClean="0">
                <a:latin typeface="Tahoma" charset="0"/>
                <a:ea typeface="ＭＳ Ｐゴシック" charset="0"/>
                <a:cs typeface="ＭＳ Ｐゴシック" charset="0"/>
              </a:rPr>
              <a:t>designing) the memory </a:t>
            </a:r>
            <a:r>
              <a:rPr lang="en-US" dirty="0">
                <a:latin typeface="Tahoma" charset="0"/>
                <a:ea typeface="ＭＳ Ｐゴシック" charset="0"/>
                <a:cs typeface="ＭＳ Ｐゴシック" charset="0"/>
              </a:rPr>
              <a:t>hierarchy</a:t>
            </a:r>
          </a:p>
          <a:p>
            <a:pPr lvl="1" eaLnBrk="1" hangingPunct="1"/>
            <a:r>
              <a:rPr lang="en-US" dirty="0" smtClean="0">
                <a:solidFill>
                  <a:srgbClr val="FF0000"/>
                </a:solidFill>
                <a:latin typeface="Tahoma" charset="0"/>
                <a:ea typeface="ＭＳ Ｐゴシック" charset="0"/>
              </a:rPr>
              <a:t>Scalability</a:t>
            </a:r>
            <a:r>
              <a:rPr lang="en-US" dirty="0">
                <a:latin typeface="Tahoma" charset="0"/>
                <a:ea typeface="ＭＳ Ｐゴシック" charset="0"/>
              </a:rPr>
              <a:t>: </a:t>
            </a:r>
            <a:r>
              <a:rPr lang="en-US" dirty="0" smtClean="0">
                <a:solidFill>
                  <a:srgbClr val="0000FF"/>
                </a:solidFill>
                <a:latin typeface="Tahoma" charset="0"/>
                <a:ea typeface="ＭＳ Ｐゴシック" charset="0"/>
              </a:rPr>
              <a:t>DRAM-System </a:t>
            </a:r>
            <a:r>
              <a:rPr lang="en-US" dirty="0" err="1" smtClean="0">
                <a:solidFill>
                  <a:srgbClr val="0000FF"/>
                </a:solidFill>
                <a:latin typeface="Tahoma" charset="0"/>
                <a:ea typeface="ＭＳ Ｐゴシック" charset="0"/>
              </a:rPr>
              <a:t>Codesign</a:t>
            </a:r>
            <a:r>
              <a:rPr lang="en-US" dirty="0" smtClean="0">
                <a:solidFill>
                  <a:srgbClr val="0000FF"/>
                </a:solidFill>
                <a:latin typeface="Tahoma" charset="0"/>
                <a:ea typeface="ＭＳ Ｐゴシック" charset="0"/>
              </a:rPr>
              <a:t> and New Technologies</a:t>
            </a:r>
            <a:endParaRPr lang="en-US" dirty="0">
              <a:solidFill>
                <a:srgbClr val="0000FF"/>
              </a:solidFill>
              <a:latin typeface="Tahoma" charset="0"/>
              <a:ea typeface="ＭＳ Ｐゴシック" charset="0"/>
            </a:endParaRPr>
          </a:p>
          <a:p>
            <a:pPr lvl="1" eaLnBrk="1" hangingPunct="1"/>
            <a:r>
              <a:rPr lang="en-US" dirty="0" smtClean="0">
                <a:solidFill>
                  <a:srgbClr val="FF0000"/>
                </a:solidFill>
                <a:latin typeface="Tahoma" charset="0"/>
                <a:ea typeface="ＭＳ Ｐゴシック" charset="0"/>
              </a:rPr>
              <a:t>QoS</a:t>
            </a:r>
            <a:r>
              <a:rPr lang="en-US" dirty="0" smtClean="0">
                <a:latin typeface="Tahoma" charset="0"/>
                <a:ea typeface="ＭＳ Ｐゴシック" charset="0"/>
              </a:rPr>
              <a:t>: </a:t>
            </a:r>
            <a:r>
              <a:rPr lang="en-US" dirty="0">
                <a:solidFill>
                  <a:srgbClr val="0000FF"/>
                </a:solidFill>
                <a:latin typeface="Tahoma" charset="0"/>
                <a:ea typeface="ＭＳ Ｐゴシック" charset="0"/>
              </a:rPr>
              <a:t>Reducing and controlling </a:t>
            </a:r>
            <a:r>
              <a:rPr lang="en-US" dirty="0" smtClean="0">
                <a:solidFill>
                  <a:srgbClr val="0000FF"/>
                </a:solidFill>
                <a:latin typeface="Tahoma" charset="0"/>
                <a:ea typeface="ＭＳ Ｐゴシック" charset="0"/>
              </a:rPr>
              <a:t>main memory interference: </a:t>
            </a:r>
            <a:r>
              <a:rPr lang="en-US" dirty="0">
                <a:solidFill>
                  <a:srgbClr val="0000FF"/>
                </a:solidFill>
                <a:latin typeface="Tahoma" charset="0"/>
                <a:ea typeface="ＭＳ Ｐゴシック" charset="0"/>
              </a:rPr>
              <a:t> </a:t>
            </a:r>
            <a:r>
              <a:rPr lang="en-US" dirty="0" smtClean="0">
                <a:solidFill>
                  <a:srgbClr val="0000FF"/>
                </a:solidFill>
                <a:latin typeface="Tahoma" charset="0"/>
                <a:ea typeface="ＭＳ Ｐゴシック" charset="0"/>
              </a:rPr>
              <a:t>   QoS-aware memory system design</a:t>
            </a:r>
            <a:endParaRPr lang="en-US" dirty="0">
              <a:solidFill>
                <a:srgbClr val="0000FF"/>
              </a:solidFill>
              <a:latin typeface="Tahoma" charset="0"/>
              <a:ea typeface="ＭＳ Ｐゴシック" charset="0"/>
            </a:endParaRPr>
          </a:p>
          <a:p>
            <a:pPr lvl="1" eaLnBrk="1" hangingPunct="1"/>
            <a:r>
              <a:rPr lang="en-US" dirty="0">
                <a:solidFill>
                  <a:srgbClr val="FF0000"/>
                </a:solidFill>
                <a:latin typeface="Tahoma" charset="0"/>
                <a:ea typeface="ＭＳ Ｐゴシック" charset="0"/>
              </a:rPr>
              <a:t>Efficiency</a:t>
            </a:r>
            <a:r>
              <a:rPr lang="en-US" dirty="0">
                <a:latin typeface="Tahoma" charset="0"/>
                <a:ea typeface="ＭＳ Ｐゴシック" charset="0"/>
              </a:rPr>
              <a:t>: </a:t>
            </a:r>
            <a:r>
              <a:rPr lang="en-US" dirty="0">
                <a:solidFill>
                  <a:srgbClr val="0000FF"/>
                </a:solidFill>
                <a:latin typeface="Tahoma" charset="0"/>
                <a:ea typeface="ＭＳ Ｐゴシック" charset="0"/>
              </a:rPr>
              <a:t>Customizability, minimal waste, new technologies</a:t>
            </a:r>
          </a:p>
          <a:p>
            <a:endParaRPr lang="en-US" dirty="0" smtClean="0"/>
          </a:p>
          <a:p>
            <a:r>
              <a:rPr lang="en-US" dirty="0" smtClean="0"/>
              <a:t>QoS</a:t>
            </a:r>
            <a:r>
              <a:rPr lang="en-US" dirty="0"/>
              <a:t>-unaware </a:t>
            </a:r>
            <a:r>
              <a:rPr lang="en-US" dirty="0" smtClean="0"/>
              <a:t>memory: uncontrollable and unpredictable</a:t>
            </a:r>
          </a:p>
          <a:p>
            <a:r>
              <a:rPr lang="en-US" dirty="0" smtClean="0">
                <a:solidFill>
                  <a:srgbClr val="008000"/>
                </a:solidFill>
              </a:rPr>
              <a:t>Providing QoS awareness improves performance, predictability, fairness, and utilization of the memory system</a:t>
            </a:r>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99</a:t>
            </a:fld>
            <a:endParaRPr lang="en-US" altLang="en-US">
              <a:solidFill>
                <a:srgbClr val="000000"/>
              </a:solidFill>
            </a:endParaRPr>
          </a:p>
        </p:txBody>
      </p:sp>
      <p:sp>
        <p:nvSpPr>
          <p:cNvPr id="5" name="Rectangle 4"/>
          <p:cNvSpPr/>
          <p:nvPr/>
        </p:nvSpPr>
        <p:spPr>
          <a:xfrm>
            <a:off x="899592" y="3236066"/>
            <a:ext cx="7704856" cy="72008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7277563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16.5|7.1|12"/>
</p:tagLst>
</file>

<file path=ppt/tags/tag10.xml><?xml version="1.0" encoding="utf-8"?>
<p:tagLst xmlns:a="http://schemas.openxmlformats.org/drawingml/2006/main" xmlns:r="http://schemas.openxmlformats.org/officeDocument/2006/relationships" xmlns:p="http://schemas.openxmlformats.org/presentationml/2006/main">
  <p:tag name="TIMING" val="|5.5|10.3|7.7"/>
</p:tagLst>
</file>

<file path=ppt/tags/tag11.xml><?xml version="1.0" encoding="utf-8"?>
<p:tagLst xmlns:a="http://schemas.openxmlformats.org/drawingml/2006/main" xmlns:r="http://schemas.openxmlformats.org/officeDocument/2006/relationships" xmlns:p="http://schemas.openxmlformats.org/presentationml/2006/main">
  <p:tag name="TIMING" val="|0.7|9.8|3.1|1"/>
</p:tagLst>
</file>

<file path=ppt/tags/tag12.xml><?xml version="1.0" encoding="utf-8"?>
<p:tagLst xmlns:a="http://schemas.openxmlformats.org/drawingml/2006/main" xmlns:r="http://schemas.openxmlformats.org/officeDocument/2006/relationships" xmlns:p="http://schemas.openxmlformats.org/presentationml/2006/main">
  <p:tag name="TIMING" val="|24.9|0.7|3.5|5.5|2.7|1.1"/>
</p:tagLst>
</file>

<file path=ppt/tags/tag13.xml><?xml version="1.0" encoding="utf-8"?>
<p:tagLst xmlns:a="http://schemas.openxmlformats.org/drawingml/2006/main" xmlns:r="http://schemas.openxmlformats.org/officeDocument/2006/relationships" xmlns:p="http://schemas.openxmlformats.org/presentationml/2006/main">
  <p:tag name="TIMING" val="|3|5.9|5.7|0.5|3.7"/>
</p:tagLst>
</file>

<file path=ppt/tags/tag14.xml><?xml version="1.0" encoding="utf-8"?>
<p:tagLst xmlns:a="http://schemas.openxmlformats.org/drawingml/2006/main" xmlns:r="http://schemas.openxmlformats.org/officeDocument/2006/relationships" xmlns:p="http://schemas.openxmlformats.org/presentationml/2006/main">
  <p:tag name="TIMING" val="|7.3|5.1|4.3|1.5"/>
</p:tagLst>
</file>

<file path=ppt/tags/tag15.xml><?xml version="1.0" encoding="utf-8"?>
<p:tagLst xmlns:a="http://schemas.openxmlformats.org/drawingml/2006/main" xmlns:r="http://schemas.openxmlformats.org/officeDocument/2006/relationships" xmlns:p="http://schemas.openxmlformats.org/presentationml/2006/main">
  <p:tag name="TIMING" val="|1.1|0.6|0.7|0.9|1|2.1"/>
</p:tagLst>
</file>

<file path=ppt/tags/tag16.xml><?xml version="1.0" encoding="utf-8"?>
<p:tagLst xmlns:a="http://schemas.openxmlformats.org/drawingml/2006/main" xmlns:r="http://schemas.openxmlformats.org/officeDocument/2006/relationships" xmlns:p="http://schemas.openxmlformats.org/presentationml/2006/main">
  <p:tag name="TIMING" val="|1.2|2|4.2|5.2"/>
</p:tagLst>
</file>

<file path=ppt/tags/tag17.xml><?xml version="1.0" encoding="utf-8"?>
<p:tagLst xmlns:a="http://schemas.openxmlformats.org/drawingml/2006/main" xmlns:r="http://schemas.openxmlformats.org/officeDocument/2006/relationships" xmlns:p="http://schemas.openxmlformats.org/presentationml/2006/main">
  <p:tag name="TIMING" val="|2.5|18.5|7.5|29.2|5.3"/>
</p:tagLst>
</file>

<file path=ppt/tags/tag18.xml><?xml version="1.0" encoding="utf-8"?>
<p:tagLst xmlns:a="http://schemas.openxmlformats.org/drawingml/2006/main" xmlns:r="http://schemas.openxmlformats.org/officeDocument/2006/relationships" xmlns:p="http://schemas.openxmlformats.org/presentationml/2006/main">
  <p:tag name="TIMING" val="|11.2|3.6|3.2|3.4"/>
</p:tagLst>
</file>

<file path=ppt/tags/tag19.xml><?xml version="1.0" encoding="utf-8"?>
<p:tagLst xmlns:a="http://schemas.openxmlformats.org/drawingml/2006/main" xmlns:r="http://schemas.openxmlformats.org/officeDocument/2006/relationships" xmlns:p="http://schemas.openxmlformats.org/presentationml/2006/main">
  <p:tag name="TIMING" val="|0.7|3|1.9|2.7|8.9|4.6|9|1|2.4|6.6|1.3|4.8|9.9"/>
</p:tagLst>
</file>

<file path=ppt/tags/tag2.xml><?xml version="1.0" encoding="utf-8"?>
<p:tagLst xmlns:a="http://schemas.openxmlformats.org/drawingml/2006/main" xmlns:r="http://schemas.openxmlformats.org/officeDocument/2006/relationships" xmlns:p="http://schemas.openxmlformats.org/presentationml/2006/main">
  <p:tag name="TIMING" val="|1.9|0.6|2.1|4.4|9|20.8"/>
</p:tagLst>
</file>

<file path=ppt/tags/tag20.xml><?xml version="1.0" encoding="utf-8"?>
<p:tagLst xmlns:a="http://schemas.openxmlformats.org/drawingml/2006/main" xmlns:r="http://schemas.openxmlformats.org/officeDocument/2006/relationships" xmlns:p="http://schemas.openxmlformats.org/presentationml/2006/main">
  <p:tag name="TIMING" val="|22.6|12.5|3.8"/>
</p:tagLst>
</file>

<file path=ppt/tags/tag21.xml><?xml version="1.0" encoding="utf-8"?>
<p:tagLst xmlns:a="http://schemas.openxmlformats.org/drawingml/2006/main" xmlns:r="http://schemas.openxmlformats.org/officeDocument/2006/relationships" xmlns:p="http://schemas.openxmlformats.org/presentationml/2006/main">
  <p:tag name="TIMING" val="|19.8|18.5"/>
</p:tagLst>
</file>

<file path=ppt/tags/tag22.xml><?xml version="1.0" encoding="utf-8"?>
<p:tagLst xmlns:a="http://schemas.openxmlformats.org/drawingml/2006/main" xmlns:r="http://schemas.openxmlformats.org/officeDocument/2006/relationships" xmlns:p="http://schemas.openxmlformats.org/presentationml/2006/main">
  <p:tag name="TIMING" val="|0.9|4.2|3.6|7.5|14.3|2.9|6.2|2.4"/>
</p:tagLst>
</file>

<file path=ppt/tags/tag23.xml><?xml version="1.0" encoding="utf-8"?>
<p:tagLst xmlns:a="http://schemas.openxmlformats.org/drawingml/2006/main" xmlns:r="http://schemas.openxmlformats.org/officeDocument/2006/relationships" xmlns:p="http://schemas.openxmlformats.org/presentationml/2006/main">
  <p:tag name="TIMING" val="|0.5"/>
</p:tagLst>
</file>

<file path=ppt/tags/tag24.xml><?xml version="1.0" encoding="utf-8"?>
<p:tagLst xmlns:a="http://schemas.openxmlformats.org/drawingml/2006/main" xmlns:r="http://schemas.openxmlformats.org/officeDocument/2006/relationships" xmlns:p="http://schemas.openxmlformats.org/presentationml/2006/main">
  <p:tag name="TIMING" val="|5.5|3.9|8.8|11.6|7.3|10.4|4.1"/>
</p:tagLst>
</file>

<file path=ppt/tags/tag25.xml><?xml version="1.0" encoding="utf-8"?>
<p:tagLst xmlns:a="http://schemas.openxmlformats.org/drawingml/2006/main" xmlns:r="http://schemas.openxmlformats.org/officeDocument/2006/relationships" xmlns:p="http://schemas.openxmlformats.org/presentationml/2006/main">
  <p:tag name="TIMING" val="|1.6|5.2|2.1|23.5|2.6|3.5"/>
</p:tagLst>
</file>

<file path=ppt/tags/tag3.xml><?xml version="1.0" encoding="utf-8"?>
<p:tagLst xmlns:a="http://schemas.openxmlformats.org/drawingml/2006/main" xmlns:r="http://schemas.openxmlformats.org/officeDocument/2006/relationships" xmlns:p="http://schemas.openxmlformats.org/presentationml/2006/main">
  <p:tag name="TIMING" val="|3.4|37.2|4|9.3|7.4|5.9"/>
</p:tagLst>
</file>

<file path=ppt/tags/tag4.xml><?xml version="1.0" encoding="utf-8"?>
<p:tagLst xmlns:a="http://schemas.openxmlformats.org/drawingml/2006/main" xmlns:r="http://schemas.openxmlformats.org/officeDocument/2006/relationships" xmlns:p="http://schemas.openxmlformats.org/presentationml/2006/main">
  <p:tag name="TIMING" val="|4.4|0.8|7.5|6.3|1.6|10|2.6|6.5|13.2|7.5"/>
</p:tagLst>
</file>

<file path=ppt/tags/tag5.xml><?xml version="1.0" encoding="utf-8"?>
<p:tagLst xmlns:a="http://schemas.openxmlformats.org/drawingml/2006/main" xmlns:r="http://schemas.openxmlformats.org/officeDocument/2006/relationships" xmlns:p="http://schemas.openxmlformats.org/presentationml/2006/main">
  <p:tag name="TIMING" val="|8.5|1.9|2.6|9.2|1|3.5|4.9|2.4|11.8"/>
</p:tagLst>
</file>

<file path=ppt/tags/tag6.xml><?xml version="1.0" encoding="utf-8"?>
<p:tagLst xmlns:a="http://schemas.openxmlformats.org/drawingml/2006/main" xmlns:r="http://schemas.openxmlformats.org/officeDocument/2006/relationships" xmlns:p="http://schemas.openxmlformats.org/presentationml/2006/main">
  <p:tag name="TIMING" val="|2.9|1|1.9|1.3|0.2|3.9|6.6|2.8|6.3|1.7|7.8|4.6"/>
</p:tagLst>
</file>

<file path=ppt/tags/tag7.xml><?xml version="1.0" encoding="utf-8"?>
<p:tagLst xmlns:a="http://schemas.openxmlformats.org/drawingml/2006/main" xmlns:r="http://schemas.openxmlformats.org/officeDocument/2006/relationships" xmlns:p="http://schemas.openxmlformats.org/presentationml/2006/main">
  <p:tag name="TIMING" val="|4.1|4.6|7.5|1.2"/>
</p:tagLst>
</file>

<file path=ppt/tags/tag8.xml><?xml version="1.0" encoding="utf-8"?>
<p:tagLst xmlns:a="http://schemas.openxmlformats.org/drawingml/2006/main" xmlns:r="http://schemas.openxmlformats.org/officeDocument/2006/relationships" xmlns:p="http://schemas.openxmlformats.org/presentationml/2006/main">
  <p:tag name="TIMING" val="|4.1|6.8|3.5|15.7"/>
</p:tagLst>
</file>

<file path=ppt/tags/tag9.xml><?xml version="1.0" encoding="utf-8"?>
<p:tagLst xmlns:a="http://schemas.openxmlformats.org/drawingml/2006/main" xmlns:r="http://schemas.openxmlformats.org/officeDocument/2006/relationships" xmlns:p="http://schemas.openxmlformats.org/presentationml/2006/main">
  <p:tag name="TIMING" val="|8.3|4.7|2.5|2.9|2.6|5.7|16.8|17.1|2.4|1.6"/>
</p:tagLst>
</file>

<file path=ppt/theme/_rels/theme29.xml.rels><?xml version="1.0" encoding="UTF-8" standalone="yes"?>
<Relationships xmlns="http://schemas.openxmlformats.org/package/2006/relationships"><Relationship Id="rId1" Type="http://schemas.openxmlformats.org/officeDocument/2006/relationships/image" Target="../media/image7.jpeg"/></Relationships>
</file>

<file path=ppt/theme/_rels/theme30.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_ebrahimi_general">
  <a:themeElements>
    <a:clrScheme name="">
      <a:dk1>
        <a:srgbClr val="000000"/>
      </a:dk1>
      <a:lt1>
        <a:srgbClr val="FFFFFF"/>
      </a:lt1>
      <a:dk2>
        <a:srgbClr val="000000"/>
      </a:dk2>
      <a:lt2>
        <a:srgbClr val="FFFFFF"/>
      </a:lt2>
      <a:accent1>
        <a:srgbClr val="A3B2C1"/>
      </a:accent1>
      <a:accent2>
        <a:srgbClr val="333399"/>
      </a:accent2>
      <a:accent3>
        <a:srgbClr val="FFFFFF"/>
      </a:accent3>
      <a:accent4>
        <a:srgbClr val="000000"/>
      </a:accent4>
      <a:accent5>
        <a:srgbClr val="CED5DD"/>
      </a:accent5>
      <a:accent6>
        <a:srgbClr val="2D2D8A"/>
      </a:accent6>
      <a:hlink>
        <a:srgbClr val="009999"/>
      </a:hlink>
      <a:folHlink>
        <a:srgbClr val="99CC00"/>
      </a:folHlink>
    </a:clrScheme>
    <a:fontScheme name="ebrahimi_general">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ebrahimi_gener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3_ebrahimi_general">
  <a:themeElements>
    <a:clrScheme name="">
      <a:dk1>
        <a:srgbClr val="000000"/>
      </a:dk1>
      <a:lt1>
        <a:srgbClr val="FFFFFF"/>
      </a:lt1>
      <a:dk2>
        <a:srgbClr val="000000"/>
      </a:dk2>
      <a:lt2>
        <a:srgbClr val="FFFFFF"/>
      </a:lt2>
      <a:accent1>
        <a:srgbClr val="A3B2C1"/>
      </a:accent1>
      <a:accent2>
        <a:srgbClr val="333399"/>
      </a:accent2>
      <a:accent3>
        <a:srgbClr val="FFFFFF"/>
      </a:accent3>
      <a:accent4>
        <a:srgbClr val="000000"/>
      </a:accent4>
      <a:accent5>
        <a:srgbClr val="CED5DD"/>
      </a:accent5>
      <a:accent6>
        <a:srgbClr val="2D2D8A"/>
      </a:accent6>
      <a:hlink>
        <a:srgbClr val="009999"/>
      </a:hlink>
      <a:folHlink>
        <a:srgbClr val="99CC00"/>
      </a:folHlink>
    </a:clrScheme>
    <a:fontScheme name="ebrahimi_general">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ebrahimi_gener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2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3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safar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38090</TotalTime>
  <Words>10405</Words>
  <Application>Microsoft Macintosh PowerPoint</Application>
  <PresentationFormat>On-screen Show (4:3)</PresentationFormat>
  <Paragraphs>1770</Paragraphs>
  <Slides>101</Slides>
  <Notes>72</Notes>
  <HiddenSlides>0</HiddenSlides>
  <MMClips>0</MMClips>
  <ScaleCrop>false</ScaleCrop>
  <HeadingPairs>
    <vt:vector size="6" baseType="variant">
      <vt:variant>
        <vt:lpstr>Theme</vt:lpstr>
      </vt:variant>
      <vt:variant>
        <vt:i4>44</vt:i4>
      </vt:variant>
      <vt:variant>
        <vt:lpstr>Embedded OLE Servers</vt:lpstr>
      </vt:variant>
      <vt:variant>
        <vt:i4>1</vt:i4>
      </vt:variant>
      <vt:variant>
        <vt:lpstr>Slide Titles</vt:lpstr>
      </vt:variant>
      <vt:variant>
        <vt:i4>101</vt:i4>
      </vt:variant>
    </vt:vector>
  </HeadingPairs>
  <TitlesOfParts>
    <vt:vector size="146" baseType="lpstr">
      <vt:lpstr>Edge</vt:lpstr>
      <vt:lpstr>1_Edge</vt:lpstr>
      <vt:lpstr>Office Theme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16_Edge</vt:lpstr>
      <vt:lpstr>17_Edge</vt:lpstr>
      <vt:lpstr>2_Edge</vt:lpstr>
      <vt:lpstr>18_Edge</vt:lpstr>
      <vt:lpstr>19_Edge</vt:lpstr>
      <vt:lpstr>22_Edge</vt:lpstr>
      <vt:lpstr>23_Edge</vt:lpstr>
      <vt:lpstr>24_Edge</vt:lpstr>
      <vt:lpstr>3_Office Theme</vt:lpstr>
      <vt:lpstr>25_Edge</vt:lpstr>
      <vt:lpstr>26_Edge</vt:lpstr>
      <vt:lpstr>27_Edge</vt:lpstr>
      <vt:lpstr>2_ebrahimi_general</vt:lpstr>
      <vt:lpstr>3_ebrahimi_general</vt:lpstr>
      <vt:lpstr>28_Edge</vt:lpstr>
      <vt:lpstr>31_Edge</vt:lpstr>
      <vt:lpstr>32_Edge</vt:lpstr>
      <vt:lpstr>33_Edge</vt:lpstr>
      <vt:lpstr>34_Edge</vt:lpstr>
      <vt:lpstr>35_Edge</vt:lpstr>
      <vt:lpstr>30_Edge</vt:lpstr>
      <vt:lpstr>36_Edge</vt:lpstr>
      <vt:lpstr>safari</vt:lpstr>
      <vt:lpstr>13_Edge</vt:lpstr>
      <vt:lpstr>37_Edge</vt:lpstr>
      <vt:lpstr>43_Edge</vt:lpstr>
      <vt:lpstr>21_Edge</vt:lpstr>
      <vt:lpstr>29_Edge</vt:lpstr>
      <vt:lpstr>Equation</vt:lpstr>
      <vt:lpstr>Computer Architecture: Memory Interference and QoS (Part II)</vt:lpstr>
      <vt:lpstr>Memory Interference and QoS Lectures</vt:lpstr>
      <vt:lpstr>QoS-Aware Memory Systems  (Wrap Up) </vt:lpstr>
      <vt:lpstr>Slides for These Lectures</vt:lpstr>
      <vt:lpstr>Videos for Similar Lectures</vt:lpstr>
      <vt:lpstr>Designing QoS-Aware Memory Systems: Approaches</vt:lpstr>
      <vt:lpstr>ATLAS Pros and Cons</vt:lpstr>
      <vt:lpstr>TCM: Thread Cluster Memory Scheduling</vt:lpstr>
      <vt:lpstr>Previous Scheduling Algorithms are Biased</vt:lpstr>
      <vt:lpstr>Throughput vs. Fairness</vt:lpstr>
      <vt:lpstr>Achieving the Best of Both Worlds</vt:lpstr>
      <vt:lpstr>Thread Cluster Memory Scheduling [Kim+ MICRO’10]</vt:lpstr>
      <vt:lpstr>Clustering Threads</vt:lpstr>
      <vt:lpstr>Prioritization Between Clusters</vt:lpstr>
      <vt:lpstr>Non-Intensive Cluster</vt:lpstr>
      <vt:lpstr>Intensive Cluster</vt:lpstr>
      <vt:lpstr>Case Study: A Tale of Two Threads</vt:lpstr>
      <vt:lpstr>Why are Threads Different?</vt:lpstr>
      <vt:lpstr>Niceness</vt:lpstr>
      <vt:lpstr>Shuffling: Round-Robin vs. Niceness-Aware</vt:lpstr>
      <vt:lpstr>Shuffling: Round-Robin vs. Niceness-Aware</vt:lpstr>
      <vt:lpstr>Shuffling: Round-Robin vs. Niceness-Aware</vt:lpstr>
      <vt:lpstr>Shuffling: Round-Robin vs. Niceness-Aware</vt:lpstr>
      <vt:lpstr>TCM Outline</vt:lpstr>
      <vt:lpstr>TCM: Quantum-Based Operation</vt:lpstr>
      <vt:lpstr>TCM: Scheduling Algorithm</vt:lpstr>
      <vt:lpstr>TCM: Implementation Cost</vt:lpstr>
      <vt:lpstr>Previous Work</vt:lpstr>
      <vt:lpstr>TCM: Throughput and Fairness</vt:lpstr>
      <vt:lpstr>TCM: Fairness-Throughput Tradeoff</vt:lpstr>
      <vt:lpstr>Operating System Support</vt:lpstr>
      <vt:lpstr>Conclusion</vt:lpstr>
      <vt:lpstr>TCM Pros and Cons</vt:lpstr>
      <vt:lpstr>Staged Memory Scheduling</vt:lpstr>
      <vt:lpstr>SMS: Executive Summary</vt:lpstr>
      <vt:lpstr>SMS: Staged Memory Scheduling</vt:lpstr>
      <vt:lpstr>SMS: Staged Memory Scheduling</vt:lpstr>
      <vt:lpstr>Putting Everything Together</vt:lpstr>
      <vt:lpstr>Complexity</vt:lpstr>
      <vt:lpstr>Performance at Different GPU Weights</vt:lpstr>
      <vt:lpstr>Performance at Different GPU Weights</vt:lpstr>
      <vt:lpstr>Stronger Memory Service Guarantees</vt:lpstr>
      <vt:lpstr>Strong Memory Service Guarantees</vt:lpstr>
      <vt:lpstr>MISE:  Providing Performance Predictability  in Shared Main Memory Systems</vt:lpstr>
      <vt:lpstr>Unpredictable Application Slowdowns</vt:lpstr>
      <vt:lpstr>Need for Predictable Performance</vt:lpstr>
      <vt:lpstr>Outline</vt:lpstr>
      <vt:lpstr>Slowdown: Definition</vt:lpstr>
      <vt:lpstr>Key Observation 1</vt:lpstr>
      <vt:lpstr>Key Observation 2</vt:lpstr>
      <vt:lpstr>Key Observation 2</vt:lpstr>
      <vt:lpstr>PowerPoint Presentation</vt:lpstr>
      <vt:lpstr>Key Observation 3</vt:lpstr>
      <vt:lpstr>Key Observation 3</vt:lpstr>
      <vt:lpstr>Measuring RSRShared and α</vt:lpstr>
      <vt:lpstr>Estimating Request Service Rate Alone (RSRAlone)</vt:lpstr>
      <vt:lpstr>Inaccuracy in Estimating RSRAlone</vt:lpstr>
      <vt:lpstr>Accounting for Interference in RSRAlone Estimation</vt:lpstr>
      <vt:lpstr>Outline</vt:lpstr>
      <vt:lpstr>MISE Model: Putting it All Together </vt:lpstr>
      <vt:lpstr>Previous Work on Slowdown Estimation</vt:lpstr>
      <vt:lpstr>Two Major Advantages of MISE Over STFM</vt:lpstr>
      <vt:lpstr>Methodology</vt:lpstr>
      <vt:lpstr>Quantitative Comparison</vt:lpstr>
      <vt:lpstr>Comparison to STFM</vt:lpstr>
      <vt:lpstr>Providing “Soft” Slowdown Guarantees</vt:lpstr>
      <vt:lpstr>MISE-QoS: Mechanism to Provide Soft QoS</vt:lpstr>
      <vt:lpstr>Methodology</vt:lpstr>
      <vt:lpstr>A Look at One Workload</vt:lpstr>
      <vt:lpstr>Effectiveness of MISE in Enforcing QoS</vt:lpstr>
      <vt:lpstr>Performance of Non-QoS-Critical Applications</vt:lpstr>
      <vt:lpstr>Other Results in the Paper</vt:lpstr>
      <vt:lpstr>Summary</vt:lpstr>
      <vt:lpstr>MISE:  Providing Performance Predictability  in Shared Main Memory Systems</vt:lpstr>
      <vt:lpstr>Memory Scheduling  for Parallel Applications</vt:lpstr>
      <vt:lpstr>Handling Interference in Parallel Applications</vt:lpstr>
      <vt:lpstr>Aside:  Self-Optimizing Memory Controllers</vt:lpstr>
      <vt:lpstr>Why are DRAM Controllers Difficult to Design?</vt:lpstr>
      <vt:lpstr>Many DRAM Timing Constraints</vt:lpstr>
      <vt:lpstr>More on DRAM Operation and Constraints</vt:lpstr>
      <vt:lpstr>Self-Optimizing DRAM Controllers</vt:lpstr>
      <vt:lpstr>Self-Optimizing DRAM Controllers</vt:lpstr>
      <vt:lpstr>Self-Optimizing DRAM Controllers</vt:lpstr>
      <vt:lpstr>Performance Results</vt:lpstr>
      <vt:lpstr>QoS-Aware Memory Systems: The Dumb Resources Approach</vt:lpstr>
      <vt:lpstr>Designing QoS-Aware Memory Systems: Approaches</vt:lpstr>
      <vt:lpstr>Fairness via Source Throttling</vt:lpstr>
      <vt:lpstr>Many Shared Resources</vt:lpstr>
      <vt:lpstr>The Problem with “Smart Resources”</vt:lpstr>
      <vt:lpstr>An Alternative Approach: Source Throttling</vt:lpstr>
      <vt:lpstr>Fairness via Source Throttling (FST) [ASPLOS’10]</vt:lpstr>
      <vt:lpstr>System Software Support </vt:lpstr>
      <vt:lpstr>Source Throttling Results: Takeaways</vt:lpstr>
      <vt:lpstr>Designing QoS-Aware Memory Systems: Approaches</vt:lpstr>
      <vt:lpstr>Memory Channel Partitioning</vt:lpstr>
      <vt:lpstr>Another Way to Reduce Memory Interference</vt:lpstr>
      <vt:lpstr>Memory Channel Partitioning (MCP) Mechanism</vt:lpstr>
      <vt:lpstr>2. Classify Applications</vt:lpstr>
      <vt:lpstr>Summary: Memory QoS</vt:lpstr>
      <vt:lpstr>Summary: Memory QoS Approaches and Techniques</vt:lpstr>
      <vt:lpstr>Computer Architecture: Memory Interference and QoS (Part 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1550</cp:revision>
  <cp:lastPrinted>2010-05-26T16:43:32Z</cp:lastPrinted>
  <dcterms:created xsi:type="dcterms:W3CDTF">2010-10-08T20:41:54Z</dcterms:created>
  <dcterms:modified xsi:type="dcterms:W3CDTF">2013-09-22T02:40:07Z</dcterms:modified>
</cp:coreProperties>
</file>