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charts/chart3.xml" ContentType="application/vnd.openxmlformats-officedocument.drawingml.chart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charts/chart2.xml" ContentType="application/vnd.openxmlformats-officedocument.drawingml.char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Masters/slideMaster3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34"/>
  </p:notesMasterIdLst>
  <p:handoutMasterIdLst>
    <p:handoutMasterId r:id="rId35"/>
  </p:handoutMasterIdLst>
  <p:sldIdLst>
    <p:sldId id="256" r:id="rId4"/>
    <p:sldId id="292" r:id="rId5"/>
    <p:sldId id="291" r:id="rId6"/>
    <p:sldId id="293" r:id="rId7"/>
    <p:sldId id="298" r:id="rId8"/>
    <p:sldId id="295" r:id="rId9"/>
    <p:sldId id="296" r:id="rId10"/>
    <p:sldId id="299" r:id="rId11"/>
    <p:sldId id="297" r:id="rId12"/>
    <p:sldId id="300" r:id="rId13"/>
    <p:sldId id="328" r:id="rId14"/>
    <p:sldId id="302" r:id="rId15"/>
    <p:sldId id="329" r:id="rId16"/>
    <p:sldId id="303" r:id="rId17"/>
    <p:sldId id="325" r:id="rId18"/>
    <p:sldId id="314" r:id="rId19"/>
    <p:sldId id="307" r:id="rId20"/>
    <p:sldId id="313" r:id="rId21"/>
    <p:sldId id="308" r:id="rId22"/>
    <p:sldId id="304" r:id="rId23"/>
    <p:sldId id="305" r:id="rId24"/>
    <p:sldId id="316" r:id="rId25"/>
    <p:sldId id="309" r:id="rId26"/>
    <p:sldId id="310" r:id="rId27"/>
    <p:sldId id="311" r:id="rId28"/>
    <p:sldId id="327" r:id="rId29"/>
    <p:sldId id="322" r:id="rId30"/>
    <p:sldId id="319" r:id="rId31"/>
    <p:sldId id="320" r:id="rId32"/>
    <p:sldId id="317" r:id="rId33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showPr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2A55D6"/>
    <a:srgbClr val="E4FF34"/>
    <a:srgbClr val="FFFFFF"/>
    <a:srgbClr val="419900"/>
    <a:srgbClr val="3E82F7"/>
    <a:srgbClr val="FF1813"/>
    <a:srgbClr val="009900"/>
    <a:srgbClr val="00A291"/>
    <a:srgbClr val="70CDD7"/>
    <a:srgbClr val="61A2D8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249" autoAdjust="0"/>
    <p:restoredTop sz="70012" autoAdjust="0"/>
  </p:normalViewPr>
  <p:slideViewPr>
    <p:cSldViewPr>
      <p:cViewPr>
        <p:scale>
          <a:sx n="100" d="100"/>
          <a:sy n="100" d="100"/>
        </p:scale>
        <p:origin x="-21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thrott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ropbox:sbacpad-presentation:motivation-ap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70101354518185"/>
          <c:y val="0.0509259259259259"/>
          <c:w val="0.571409589426322"/>
          <c:h val="0.793276868989162"/>
        </c:manualLayout>
      </c:layout>
      <c:barChart>
        <c:barDir val="col"/>
        <c:grouping val="clustered"/>
        <c:ser>
          <c:idx val="0"/>
          <c:order val="0"/>
          <c:tx>
            <c:v>Throttle gromacs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Sheet1!$A$12:$C$12</c:f>
              <c:strCache>
                <c:ptCount val="3"/>
                <c:pt idx="0">
                  <c:v>mcf</c:v>
                </c:pt>
                <c:pt idx="1">
                  <c:v>gromacs</c:v>
                </c:pt>
                <c:pt idx="2">
                  <c:v>system</c:v>
                </c:pt>
              </c:strCache>
            </c:strRef>
          </c:cat>
          <c:val>
            <c:numRef>
              <c:f>Sheet1!$A$13:$C$13</c:f>
              <c:numCache>
                <c:formatCode>General</c:formatCode>
                <c:ptCount val="3"/>
                <c:pt idx="0">
                  <c:v>1.0</c:v>
                </c:pt>
                <c:pt idx="1">
                  <c:v>0.96</c:v>
                </c:pt>
                <c:pt idx="2">
                  <c:v>0.98</c:v>
                </c:pt>
              </c:numCache>
            </c:numRef>
          </c:val>
        </c:ser>
        <c:ser>
          <c:idx val="1"/>
          <c:order val="1"/>
          <c:tx>
            <c:v>Throttle mcf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Sheet1!$A$12:$C$12</c:f>
              <c:strCache>
                <c:ptCount val="3"/>
                <c:pt idx="0">
                  <c:v>mcf</c:v>
                </c:pt>
                <c:pt idx="1">
                  <c:v>gromacs</c:v>
                </c:pt>
                <c:pt idx="2">
                  <c:v>system</c:v>
                </c:pt>
              </c:strCache>
            </c:strRef>
          </c:cat>
          <c:val>
            <c:numRef>
              <c:f>Sheet1!$A$14:$C$14</c:f>
              <c:numCache>
                <c:formatCode>General</c:formatCode>
                <c:ptCount val="3"/>
                <c:pt idx="0">
                  <c:v>1.05</c:v>
                </c:pt>
                <c:pt idx="1">
                  <c:v>1.14</c:v>
                </c:pt>
                <c:pt idx="2">
                  <c:v>1.09</c:v>
                </c:pt>
              </c:numCache>
            </c:numRef>
          </c:val>
        </c:ser>
        <c:axId val="69531352"/>
        <c:axId val="499851144"/>
      </c:barChart>
      <c:catAx>
        <c:axId val="69531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99851144"/>
        <c:crosses val="autoZero"/>
        <c:auto val="1"/>
        <c:lblAlgn val="ctr"/>
        <c:lblOffset val="100"/>
      </c:catAx>
      <c:valAx>
        <c:axId val="499851144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Normalized Performance</a:t>
                </a:r>
              </a:p>
            </c:rich>
          </c:tx>
          <c:layout>
            <c:manualLayout>
              <c:xMode val="edge"/>
              <c:yMode val="edge"/>
              <c:x val="0.0114596222347207"/>
              <c:y val="0.141443194600675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9531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12706224222"/>
          <c:y val="0.281060742407199"/>
          <c:w val="0.242919704481384"/>
          <c:h val="0.213953569456954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63903063799717"/>
          <c:y val="0.0404753377399731"/>
          <c:w val="0.800087202214477"/>
          <c:h val="0.763897990363145"/>
        </c:manualLayout>
      </c:layout>
      <c:lineChart>
        <c:grouping val="standard"/>
        <c:ser>
          <c:idx val="0"/>
          <c:order val="0"/>
          <c:tx>
            <c:v>Workload 1</c:v>
          </c:tx>
          <c:spPr>
            <a:ln w="44450"/>
          </c:spPr>
          <c:marker>
            <c:symbol val="none"/>
          </c:marker>
          <c:cat>
            <c:numRef>
              <c:f>'throttle_sweep.dat'!$A$1:$A$11</c:f>
              <c:numCache>
                <c:formatCode>General</c:formatCode>
                <c:ptCount val="11"/>
                <c:pt idx="0">
                  <c:v>80.0</c:v>
                </c:pt>
                <c:pt idx="1">
                  <c:v>82.0</c:v>
                </c:pt>
                <c:pt idx="2">
                  <c:v>84.0</c:v>
                </c:pt>
                <c:pt idx="3">
                  <c:v>86.0</c:v>
                </c:pt>
                <c:pt idx="4">
                  <c:v>88.0</c:v>
                </c:pt>
                <c:pt idx="5">
                  <c:v>90.0</c:v>
                </c:pt>
                <c:pt idx="6">
                  <c:v>92.0</c:v>
                </c:pt>
                <c:pt idx="7">
                  <c:v>94.0</c:v>
                </c:pt>
                <c:pt idx="8">
                  <c:v>96.0</c:v>
                </c:pt>
                <c:pt idx="9">
                  <c:v>98.0</c:v>
                </c:pt>
                <c:pt idx="10">
                  <c:v>100.0</c:v>
                </c:pt>
              </c:numCache>
            </c:numRef>
          </c:cat>
          <c:val>
            <c:numRef>
              <c:f>'throttle_sweep.dat'!$B$1:$B$11</c:f>
              <c:numCache>
                <c:formatCode>General</c:formatCode>
                <c:ptCount val="11"/>
                <c:pt idx="0">
                  <c:v>9.678328330999998</c:v>
                </c:pt>
                <c:pt idx="1">
                  <c:v>9.696207224</c:v>
                </c:pt>
                <c:pt idx="2">
                  <c:v>9.727291363999997</c:v>
                </c:pt>
                <c:pt idx="3">
                  <c:v>9.782940339</c:v>
                </c:pt>
                <c:pt idx="4">
                  <c:v>9.860689585</c:v>
                </c:pt>
                <c:pt idx="5">
                  <c:v>9.998728273</c:v>
                </c:pt>
                <c:pt idx="6">
                  <c:v>10.2860245</c:v>
                </c:pt>
                <c:pt idx="7">
                  <c:v>10.71299647</c:v>
                </c:pt>
                <c:pt idx="8">
                  <c:v>9.542083759</c:v>
                </c:pt>
                <c:pt idx="9">
                  <c:v>7.536058032</c:v>
                </c:pt>
              </c:numCache>
            </c:numRef>
          </c:val>
        </c:ser>
        <c:ser>
          <c:idx val="1"/>
          <c:order val="1"/>
          <c:tx>
            <c:v>Workload 2</c:v>
          </c:tx>
          <c:spPr>
            <a:ln w="44450"/>
          </c:spPr>
          <c:marker>
            <c:symbol val="none"/>
          </c:marker>
          <c:cat>
            <c:numRef>
              <c:f>'throttle_sweep.dat'!$A$1:$A$11</c:f>
              <c:numCache>
                <c:formatCode>General</c:formatCode>
                <c:ptCount val="11"/>
                <c:pt idx="0">
                  <c:v>80.0</c:v>
                </c:pt>
                <c:pt idx="1">
                  <c:v>82.0</c:v>
                </c:pt>
                <c:pt idx="2">
                  <c:v>84.0</c:v>
                </c:pt>
                <c:pt idx="3">
                  <c:v>86.0</c:v>
                </c:pt>
                <c:pt idx="4">
                  <c:v>88.0</c:v>
                </c:pt>
                <c:pt idx="5">
                  <c:v>90.0</c:v>
                </c:pt>
                <c:pt idx="6">
                  <c:v>92.0</c:v>
                </c:pt>
                <c:pt idx="7">
                  <c:v>94.0</c:v>
                </c:pt>
                <c:pt idx="8">
                  <c:v>96.0</c:v>
                </c:pt>
                <c:pt idx="9">
                  <c:v>98.0</c:v>
                </c:pt>
                <c:pt idx="10">
                  <c:v>100.0</c:v>
                </c:pt>
              </c:numCache>
            </c:numRef>
          </c:cat>
          <c:val>
            <c:numRef>
              <c:f>'throttle_sweep.dat'!$C$1:$C$11</c:f>
              <c:numCache>
                <c:formatCode>General</c:formatCode>
                <c:ptCount val="11"/>
                <c:pt idx="0">
                  <c:v>10.31981989</c:v>
                </c:pt>
                <c:pt idx="1">
                  <c:v>10.34972289</c:v>
                </c:pt>
                <c:pt idx="2">
                  <c:v>10.39352343</c:v>
                </c:pt>
                <c:pt idx="3">
                  <c:v>10.4632184</c:v>
                </c:pt>
                <c:pt idx="4">
                  <c:v>10.60877113</c:v>
                </c:pt>
                <c:pt idx="5">
                  <c:v>10.84322123</c:v>
                </c:pt>
                <c:pt idx="6">
                  <c:v>11.15229991</c:v>
                </c:pt>
                <c:pt idx="7">
                  <c:v>10.98587474</c:v>
                </c:pt>
                <c:pt idx="8">
                  <c:v>9.672419347</c:v>
                </c:pt>
                <c:pt idx="9">
                  <c:v>7.621426707999999</c:v>
                </c:pt>
              </c:numCache>
            </c:numRef>
          </c:val>
        </c:ser>
        <c:ser>
          <c:idx val="2"/>
          <c:order val="2"/>
          <c:tx>
            <c:v>Workload 3</c:v>
          </c:tx>
          <c:spPr>
            <a:ln w="44450"/>
          </c:spPr>
          <c:marker>
            <c:symbol val="none"/>
          </c:marker>
          <c:cat>
            <c:numRef>
              <c:f>'throttle_sweep.dat'!$A$1:$A$11</c:f>
              <c:numCache>
                <c:formatCode>General</c:formatCode>
                <c:ptCount val="11"/>
                <c:pt idx="0">
                  <c:v>80.0</c:v>
                </c:pt>
                <c:pt idx="1">
                  <c:v>82.0</c:v>
                </c:pt>
                <c:pt idx="2">
                  <c:v>84.0</c:v>
                </c:pt>
                <c:pt idx="3">
                  <c:v>86.0</c:v>
                </c:pt>
                <c:pt idx="4">
                  <c:v>88.0</c:v>
                </c:pt>
                <c:pt idx="5">
                  <c:v>90.0</c:v>
                </c:pt>
                <c:pt idx="6">
                  <c:v>92.0</c:v>
                </c:pt>
                <c:pt idx="7">
                  <c:v>94.0</c:v>
                </c:pt>
                <c:pt idx="8">
                  <c:v>96.0</c:v>
                </c:pt>
                <c:pt idx="9">
                  <c:v>98.0</c:v>
                </c:pt>
                <c:pt idx="10">
                  <c:v>100.0</c:v>
                </c:pt>
              </c:numCache>
            </c:numRef>
          </c:cat>
          <c:val>
            <c:numRef>
              <c:f>'throttle_sweep.dat'!$D$1:$D$11</c:f>
              <c:numCache>
                <c:formatCode>General</c:formatCode>
                <c:ptCount val="11"/>
                <c:pt idx="0">
                  <c:v>14.55018911</c:v>
                </c:pt>
                <c:pt idx="1">
                  <c:v>14.58369028</c:v>
                </c:pt>
                <c:pt idx="2">
                  <c:v>14.65647526</c:v>
                </c:pt>
                <c:pt idx="3">
                  <c:v>14.78720767</c:v>
                </c:pt>
                <c:pt idx="4">
                  <c:v>15.00762109</c:v>
                </c:pt>
                <c:pt idx="5">
                  <c:v>15.25560971</c:v>
                </c:pt>
                <c:pt idx="6">
                  <c:v>15.19274823</c:v>
                </c:pt>
                <c:pt idx="7">
                  <c:v>14.4138926</c:v>
                </c:pt>
                <c:pt idx="8">
                  <c:v>12.87677279</c:v>
                </c:pt>
                <c:pt idx="9">
                  <c:v>10.76846505</c:v>
                </c:pt>
              </c:numCache>
            </c:numRef>
          </c:val>
        </c:ser>
        <c:marker val="1"/>
        <c:axId val="572910072"/>
        <c:axId val="499401400"/>
      </c:lineChart>
      <c:catAx>
        <c:axId val="572910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Throttling Rate (%)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99401400"/>
        <c:crosses val="autoZero"/>
        <c:auto val="1"/>
        <c:lblAlgn val="ctr"/>
        <c:lblOffset val="100"/>
      </c:catAx>
      <c:valAx>
        <c:axId val="499401400"/>
        <c:scaling>
          <c:orientation val="minMax"/>
          <c:min val="6.0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Performance </a:t>
                </a:r>
              </a:p>
              <a:p>
                <a:pPr>
                  <a:defRPr sz="2000"/>
                </a:pPr>
                <a:r>
                  <a:rPr lang="en-US" sz="2000"/>
                  <a:t>(Weighted Speedup)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72910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018487443168"/>
          <c:y val="0.564846868022094"/>
          <c:w val="0.248455101648879"/>
          <c:h val="0.231335762134211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38872765482017"/>
          <c:y val="0.0509259259259259"/>
          <c:w val="0.814268727388806"/>
          <c:h val="0.747122955784373"/>
        </c:manualLayout>
      </c:layout>
      <c:barChart>
        <c:barDir val="col"/>
        <c:grouping val="clustered"/>
        <c:ser>
          <c:idx val="0"/>
          <c:order val="0"/>
          <c:tx>
            <c:v>BLESS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amean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39.5123107858</c:v>
                </c:pt>
                <c:pt idx="1">
                  <c:v>38.9302577132</c:v>
                </c:pt>
                <c:pt idx="2">
                  <c:v>25.2613819655</c:v>
                </c:pt>
                <c:pt idx="3">
                  <c:v>15.0945555546</c:v>
                </c:pt>
                <c:pt idx="4">
                  <c:v>29.21274738169999</c:v>
                </c:pt>
              </c:numCache>
            </c:numRef>
          </c:val>
        </c:ser>
        <c:ser>
          <c:idx val="1"/>
          <c:order val="1"/>
          <c:tx>
            <c:v>Hetero.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amean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40.5785818861</c:v>
                </c:pt>
                <c:pt idx="1">
                  <c:v>40.1134587444</c:v>
                </c:pt>
                <c:pt idx="2">
                  <c:v>26.1257526352</c:v>
                </c:pt>
                <c:pt idx="3">
                  <c:v>15.321892766</c:v>
                </c:pt>
                <c:pt idx="4">
                  <c:v>30.0343490242</c:v>
                </c:pt>
              </c:numCache>
            </c:numRef>
          </c:val>
        </c:ser>
        <c:ser>
          <c:idx val="2"/>
          <c:order val="2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amean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0">
                  <c:v>43.2522244401</c:v>
                </c:pt>
                <c:pt idx="1">
                  <c:v>43.3973913307</c:v>
                </c:pt>
                <c:pt idx="2">
                  <c:v>28.1143498105</c:v>
                </c:pt>
                <c:pt idx="3">
                  <c:v>16.3916802852</c:v>
                </c:pt>
                <c:pt idx="4">
                  <c:v>32.2513883278</c:v>
                </c:pt>
              </c:numCache>
            </c:numRef>
          </c:val>
        </c:ser>
        <c:axId val="677024536"/>
        <c:axId val="499133192"/>
      </c:barChart>
      <c:catAx>
        <c:axId val="677024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Workload Categories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99133192"/>
        <c:crosses val="autoZero"/>
        <c:auto val="1"/>
        <c:lblAlgn val="ctr"/>
        <c:lblOffset val="100"/>
      </c:catAx>
      <c:valAx>
        <c:axId val="4991331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Weighted</a:t>
                </a:r>
                <a:r>
                  <a:rPr lang="en-US" sz="2000" baseline="0"/>
                  <a:t> Speedup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77024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757288784848"/>
          <c:y val="0.0586432465172623"/>
          <c:w val="0.136243482655884"/>
          <c:h val="0.256110963052695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38872765482017"/>
          <c:y val="0.0509259259259259"/>
          <c:w val="0.814268727388806"/>
          <c:h val="0.747122955784373"/>
        </c:manualLayout>
      </c:layout>
      <c:barChart>
        <c:barDir val="col"/>
        <c:grouping val="clustered"/>
        <c:ser>
          <c:idx val="0"/>
          <c:order val="0"/>
          <c:tx>
            <c:v>Buffered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amean</c:v>
                </c:pt>
              </c:strCache>
            </c:strRef>
          </c:cat>
          <c:val>
            <c:numRef>
              <c:f>Sheet1!$S$2:$S$6</c:f>
              <c:numCache>
                <c:formatCode>General</c:formatCode>
                <c:ptCount val="5"/>
                <c:pt idx="0">
                  <c:v>43.4324375387</c:v>
                </c:pt>
                <c:pt idx="1">
                  <c:v>42.85988846109998</c:v>
                </c:pt>
                <c:pt idx="2">
                  <c:v>30.7186888329</c:v>
                </c:pt>
                <c:pt idx="3">
                  <c:v>20.7078470546</c:v>
                </c:pt>
                <c:pt idx="4">
                  <c:v>33.8652939067</c:v>
                </c:pt>
              </c:numCache>
            </c:numRef>
          </c:val>
        </c:ser>
        <c:ser>
          <c:idx val="1"/>
          <c:order val="1"/>
          <c:tx>
            <c:v>Self-Tuned</c:v>
          </c:tx>
          <c:spPr>
            <a:solidFill>
              <a:srgbClr val="70CDD7"/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amean</c:v>
                </c:pt>
              </c:strCache>
            </c:strRef>
          </c:cat>
          <c:val>
            <c:numRef>
              <c:f>Sheet1!$T$2:$T$6</c:f>
              <c:numCache>
                <c:formatCode>General</c:formatCode>
                <c:ptCount val="5"/>
                <c:pt idx="0">
                  <c:v>43.3173147091</c:v>
                </c:pt>
                <c:pt idx="1">
                  <c:v>42.7664564633</c:v>
                </c:pt>
                <c:pt idx="2">
                  <c:v>29.9212913507</c:v>
                </c:pt>
                <c:pt idx="3">
                  <c:v>20.4539558416</c:v>
                </c:pt>
                <c:pt idx="4">
                  <c:v>33.5554963192</c:v>
                </c:pt>
              </c:numCache>
            </c:numRef>
          </c:val>
        </c:ser>
        <c:ser>
          <c:idx val="2"/>
          <c:order val="2"/>
          <c:tx>
            <c:v>Hetero.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Sheet1!$G$2:$G$6</c:f>
              <c:strCache>
                <c:ptCount val="5"/>
                <c:pt idx="0">
                  <c:v>HL</c:v>
                </c:pt>
                <c:pt idx="1">
                  <c:v>HML</c:v>
                </c:pt>
                <c:pt idx="2">
                  <c:v>HM</c:v>
                </c:pt>
                <c:pt idx="3">
                  <c:v>H</c:v>
                </c:pt>
                <c:pt idx="4">
                  <c:v>amean</c:v>
                </c:pt>
              </c:strCache>
            </c:strRef>
          </c:cat>
          <c:val>
            <c:numRef>
              <c:f>Sheet1!$V$2:$V$6</c:f>
              <c:numCache>
                <c:formatCode>General</c:formatCode>
                <c:ptCount val="5"/>
                <c:pt idx="0">
                  <c:v>43.704363844</c:v>
                </c:pt>
                <c:pt idx="1">
                  <c:v>43.0610492271</c:v>
                </c:pt>
                <c:pt idx="2">
                  <c:v>30.6927536588</c:v>
                </c:pt>
                <c:pt idx="3">
                  <c:v>20.9577218892</c:v>
                </c:pt>
                <c:pt idx="4">
                  <c:v>34.0366939227</c:v>
                </c:pt>
              </c:numCache>
            </c:numRef>
          </c:val>
        </c:ser>
        <c:ser>
          <c:idx val="3"/>
          <c:order val="3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val>
            <c:numRef>
              <c:f>Sheet1!$U$2:$U$6</c:f>
              <c:numCache>
                <c:formatCode>General</c:formatCode>
                <c:ptCount val="5"/>
                <c:pt idx="0">
                  <c:v>44.8544359992</c:v>
                </c:pt>
                <c:pt idx="1">
                  <c:v>44.8571366923</c:v>
                </c:pt>
                <c:pt idx="2">
                  <c:v>32.38739676729999</c:v>
                </c:pt>
                <c:pt idx="3">
                  <c:v>20.9945525368</c:v>
                </c:pt>
                <c:pt idx="4">
                  <c:v>35.1869316382</c:v>
                </c:pt>
              </c:numCache>
            </c:numRef>
          </c:val>
        </c:ser>
        <c:axId val="573438280"/>
        <c:axId val="70145416"/>
      </c:barChart>
      <c:catAx>
        <c:axId val="573438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Workload Categories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0145416"/>
        <c:crosses val="autoZero"/>
        <c:auto val="1"/>
        <c:lblAlgn val="ctr"/>
        <c:lblOffset val="100"/>
      </c:catAx>
      <c:valAx>
        <c:axId val="701454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Weighted</a:t>
                </a:r>
                <a:r>
                  <a:rPr lang="en-US" sz="2000" baseline="0"/>
                  <a:t> Speedup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73438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1554586082145"/>
          <c:y val="0.0617201695941853"/>
          <c:w val="0.173359491381145"/>
          <c:h val="0.34148128407026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251867075937542"/>
          <c:y val="0.141687705703454"/>
          <c:w val="0.684469763491629"/>
          <c:h val="0.741131941840603"/>
        </c:manualLayout>
      </c:layout>
      <c:barChart>
        <c:barDir val="col"/>
        <c:grouping val="clustered"/>
        <c:ser>
          <c:idx val="0"/>
          <c:order val="0"/>
          <c:tx>
            <c:v>BLESS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Sheet1!$H$58</c:f>
              <c:strCache>
                <c:ptCount val="1"/>
                <c:pt idx="0">
                  <c:v>amean</c:v>
                </c:pt>
              </c:strCache>
            </c:strRef>
          </c:cat>
          <c:val>
            <c:numRef>
              <c:f>Sheet1!$N$108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2"/>
          <c:order val="1"/>
          <c:tx>
            <c:v>Hetero.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Sheet1!$H$58</c:f>
              <c:strCache>
                <c:ptCount val="1"/>
                <c:pt idx="0">
                  <c:v>amean</c:v>
                </c:pt>
              </c:strCache>
            </c:strRef>
          </c:cat>
          <c:val>
            <c:numRef>
              <c:f>Sheet1!$P$108</c:f>
              <c:numCache>
                <c:formatCode>General</c:formatCode>
                <c:ptCount val="1"/>
                <c:pt idx="0">
                  <c:v>1.117588057320164</c:v>
                </c:pt>
              </c:numCache>
            </c:numRef>
          </c:val>
        </c:ser>
        <c:ser>
          <c:idx val="3"/>
          <c:order val="2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cat>
            <c:strRef>
              <c:f>Sheet1!$H$58</c:f>
              <c:strCache>
                <c:ptCount val="1"/>
                <c:pt idx="0">
                  <c:v>amean</c:v>
                </c:pt>
              </c:strCache>
            </c:strRef>
          </c:cat>
          <c:val>
            <c:numRef>
              <c:f>Sheet1!$O$108</c:f>
              <c:numCache>
                <c:formatCode>General</c:formatCode>
                <c:ptCount val="1"/>
                <c:pt idx="0">
                  <c:v>0.851440625195743</c:v>
                </c:pt>
              </c:numCache>
            </c:numRef>
          </c:val>
        </c:ser>
        <c:axId val="70173464"/>
        <c:axId val="69546744"/>
      </c:barChart>
      <c:catAx>
        <c:axId val="70173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9546744"/>
        <c:crosses val="autoZero"/>
        <c:auto val="1"/>
        <c:lblAlgn val="ctr"/>
        <c:lblOffset val="100"/>
      </c:catAx>
      <c:valAx>
        <c:axId val="695467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Normalized Maximum</a:t>
                </a:r>
                <a:r>
                  <a:rPr lang="en-US" sz="2000" baseline="0"/>
                  <a:t> Slowdwon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0154716664515296"/>
              <c:y val="0.126638885523925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0173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8896865832947"/>
          <c:y val="0.00157105361829771"/>
          <c:w val="0.558402731438231"/>
          <c:h val="0.124250718660167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45885946074922"/>
          <c:y val="0.165524337866858"/>
          <c:w val="0.657062182386776"/>
          <c:h val="0.708286805058459"/>
        </c:manualLayout>
      </c:layout>
      <c:barChart>
        <c:barDir val="col"/>
        <c:grouping val="clustered"/>
        <c:ser>
          <c:idx val="0"/>
          <c:order val="0"/>
          <c:tx>
            <c:v>Buffered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Sheet1!$H$58</c:f>
              <c:strCache>
                <c:ptCount val="1"/>
                <c:pt idx="0">
                  <c:v>amean</c:v>
                </c:pt>
              </c:strCache>
            </c:strRef>
          </c:cat>
          <c:val>
            <c:numRef>
              <c:f>Sheet1!$Q$109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v>Self-Tuned</c:v>
          </c:tx>
          <c:spPr>
            <a:solidFill>
              <a:srgbClr val="70CDD7"/>
            </a:solidFill>
            <a:ln>
              <a:solidFill>
                <a:schemeClr val="tx1"/>
              </a:solidFill>
            </a:ln>
          </c:spPr>
          <c:cat>
            <c:strRef>
              <c:f>Sheet1!$H$58</c:f>
              <c:strCache>
                <c:ptCount val="1"/>
                <c:pt idx="0">
                  <c:v>amean</c:v>
                </c:pt>
              </c:strCache>
            </c:strRef>
          </c:cat>
          <c:val>
            <c:numRef>
              <c:f>Sheet1!$T$109</c:f>
              <c:numCache>
                <c:formatCode>General</c:formatCode>
                <c:ptCount val="1"/>
                <c:pt idx="0">
                  <c:v>1.006587086152043</c:v>
                </c:pt>
              </c:numCache>
            </c:numRef>
          </c:val>
        </c:ser>
        <c:ser>
          <c:idx val="2"/>
          <c:order val="2"/>
          <c:tx>
            <c:v>Hetero.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Sheet1!$H$58</c:f>
              <c:strCache>
                <c:ptCount val="1"/>
                <c:pt idx="0">
                  <c:v>amean</c:v>
                </c:pt>
              </c:strCache>
            </c:strRef>
          </c:cat>
          <c:val>
            <c:numRef>
              <c:f>Sheet1!$S$109</c:f>
              <c:numCache>
                <c:formatCode>General</c:formatCode>
                <c:ptCount val="1"/>
                <c:pt idx="0">
                  <c:v>0.996697140395936</c:v>
                </c:pt>
              </c:numCache>
            </c:numRef>
          </c:val>
        </c:ser>
        <c:ser>
          <c:idx val="3"/>
          <c:order val="3"/>
          <c:tx>
            <c:v>HAT</c:v>
          </c:tx>
          <c:spPr>
            <a:solidFill>
              <a:srgbClr val="55D660"/>
            </a:solidFill>
            <a:ln>
              <a:solidFill>
                <a:schemeClr val="tx1"/>
              </a:solidFill>
            </a:ln>
          </c:spPr>
          <c:cat>
            <c:strRef>
              <c:f>Sheet1!$H$58</c:f>
              <c:strCache>
                <c:ptCount val="1"/>
                <c:pt idx="0">
                  <c:v>amean</c:v>
                </c:pt>
              </c:strCache>
            </c:strRef>
          </c:cat>
          <c:val>
            <c:numRef>
              <c:f>Sheet1!$R$109</c:f>
              <c:numCache>
                <c:formatCode>General</c:formatCode>
                <c:ptCount val="1"/>
                <c:pt idx="0">
                  <c:v>0.952614381802935</c:v>
                </c:pt>
              </c:numCache>
            </c:numRef>
          </c:val>
        </c:ser>
        <c:axId val="677278904"/>
        <c:axId val="69622472"/>
      </c:barChart>
      <c:catAx>
        <c:axId val="677278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9622472"/>
        <c:crosses val="autoZero"/>
        <c:auto val="1"/>
        <c:lblAlgn val="ctr"/>
        <c:lblOffset val="100"/>
      </c:catAx>
      <c:valAx>
        <c:axId val="69622472"/>
        <c:scaling>
          <c:orientation val="minMax"/>
          <c:min val="0.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77278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34201861131"/>
          <c:y val="0.0161442319710036"/>
          <c:w val="0.691541398234311"/>
          <c:h val="0.127195558888472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218508581792444"/>
          <c:y val="0.123374313850455"/>
          <c:w val="0.613374775521481"/>
          <c:h val="0.755933060586748"/>
        </c:manualLayout>
      </c:layout>
      <c:barChart>
        <c:barDir val="col"/>
        <c:grouping val="clustered"/>
        <c:ser>
          <c:idx val="0"/>
          <c:order val="0"/>
          <c:tx>
            <c:v>Baseline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Sheet1!$Y$78:$Z$78</c:f>
              <c:strCache>
                <c:ptCount val="2"/>
                <c:pt idx="0">
                  <c:v>BLESS</c:v>
                </c:pt>
                <c:pt idx="1">
                  <c:v>Buffered</c:v>
                </c:pt>
              </c:strCache>
            </c:strRef>
          </c:cat>
          <c:val>
            <c:numRef>
              <c:f>Sheet1!$Y$73:$Y$74</c:f>
              <c:numCache>
                <c:formatCode>General</c:formatCode>
                <c:ptCount val="2"/>
                <c:pt idx="0">
                  <c:v>1.0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v>HAT</c:v>
          </c:tx>
          <c:spPr>
            <a:solidFill>
              <a:srgbClr val="D36461"/>
            </a:solidFill>
            <a:ln>
              <a:solidFill>
                <a:schemeClr val="tx1"/>
              </a:solidFill>
            </a:ln>
          </c:spPr>
          <c:cat>
            <c:strRef>
              <c:f>Sheet1!$Y$78:$Z$78</c:f>
              <c:strCache>
                <c:ptCount val="2"/>
                <c:pt idx="0">
                  <c:v>BLESS</c:v>
                </c:pt>
                <c:pt idx="1">
                  <c:v>Buffered</c:v>
                </c:pt>
              </c:strCache>
            </c:strRef>
          </c:cat>
          <c:val>
            <c:numRef>
              <c:f>Sheet1!$Z$73:$Z$74</c:f>
              <c:numCache>
                <c:formatCode>General</c:formatCode>
                <c:ptCount val="2"/>
                <c:pt idx="0">
                  <c:v>1.085</c:v>
                </c:pt>
                <c:pt idx="1">
                  <c:v>1.05</c:v>
                </c:pt>
              </c:numCache>
            </c:numRef>
          </c:val>
        </c:ser>
        <c:axId val="499732008"/>
        <c:axId val="499982392"/>
      </c:barChart>
      <c:catAx>
        <c:axId val="499732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99982392"/>
        <c:crosses val="autoZero"/>
        <c:auto val="1"/>
        <c:lblAlgn val="ctr"/>
        <c:lblOffset val="100"/>
      </c:catAx>
      <c:valAx>
        <c:axId val="499982392"/>
        <c:scaling>
          <c:orientation val="minMax"/>
          <c:max val="1.2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/>
                  <a:t>Normalized Perf.</a:t>
                </a:r>
                <a:r>
                  <a:rPr lang="en-US" sz="2200" baseline="0"/>
                  <a:t> per Wat</a:t>
                </a:r>
                <a:endParaRPr lang="en-US" sz="2200"/>
              </a:p>
            </c:rich>
          </c:tx>
          <c:layout>
            <c:manualLayout>
              <c:xMode val="edge"/>
              <c:yMode val="edge"/>
              <c:x val="0.05559455725929"/>
              <c:y val="0.180103524663874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9973200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39427959662937"/>
          <c:y val="0.348371241199307"/>
          <c:w val="0.148298245614035"/>
          <c:h val="0.201163775140921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Name: …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phd</a:t>
            </a:r>
            <a:r>
              <a:rPr lang="en-US" baseline="0" dirty="0" smtClean="0"/>
              <a:t> student from CMU</a:t>
            </a:r>
          </a:p>
          <a:p>
            <a:r>
              <a:rPr lang="en-US" baseline="0" dirty="0" err="1" smtClean="0"/>
              <a:t>Ttitle</a:t>
            </a:r>
            <a:endParaRPr lang="en-US" baseline="0" dirty="0" smtClean="0"/>
          </a:p>
          <a:p>
            <a:r>
              <a:rPr lang="en-US" baseline="0" dirty="0" smtClean="0"/>
              <a:t>collaborative work done with </a:t>
            </a:r>
            <a:r>
              <a:rPr lang="en-US" baseline="0" dirty="0" err="1" smtClean="0"/>
              <a:t>rachata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chris</a:t>
            </a:r>
            <a:r>
              <a:rPr lang="en-US" baseline="0" dirty="0" smtClean="0"/>
              <a:t>, and Dr. </a:t>
            </a:r>
            <a:r>
              <a:rPr lang="en-US" baseline="0" dirty="0" err="1" smtClean="0"/>
              <a:t>Onur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Mutlu</a:t>
            </a: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Putting</a:t>
            </a:r>
            <a:r>
              <a:rPr lang="en-US" b="1" baseline="0" dirty="0" smtClean="0"/>
              <a:t> these observations together, we propose a new source throttling mechanism called Heterogeneous Adaptive Throttling (HAT)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There are two key components: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The first key component is app-aware throttling.</a:t>
            </a:r>
          </a:p>
          <a:p>
            <a:pPr marL="228600" indent="-228600">
              <a:buNone/>
            </a:pPr>
            <a:r>
              <a:rPr lang="en-US" baseline="0" dirty="0" smtClean="0"/>
              <a:t>HAT throttles network-intensive apps that interfere with network-non-intensive applications </a:t>
            </a:r>
            <a:r>
              <a:rPr lang="en-US" b="1" baseline="0" dirty="0" smtClean="0"/>
              <a:t>to reduce network congestion 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="1" baseline="0" dirty="0" smtClean="0"/>
              <a:t>X:</a:t>
            </a:r>
            <a:r>
              <a:rPr lang="en-US" baseline="0" dirty="0" smtClean="0"/>
              <a:t> and allow non-intensive app to make faster forward progress.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="1" baseline="0" dirty="0" smtClean="0"/>
              <a:t>2.The second key component is network-load….</a:t>
            </a:r>
          </a:p>
          <a:p>
            <a:pPr marL="228600" indent="-228600">
              <a:buNone/>
            </a:pPr>
            <a:r>
              <a:rPr lang="en-US" baseline="0" dirty="0" smtClean="0"/>
              <a:t>HAT … read bullet, so that it provides high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</a:t>
            </a:r>
            <a:r>
              <a:rPr lang="en-US" baseline="0" dirty="0" smtClean="0"/>
              <a:t> I will talk about how HAT achieves </a:t>
            </a:r>
            <a:r>
              <a:rPr lang="en-US" b="1" baseline="0" dirty="0" smtClean="0"/>
              <a:t>app-aware throttling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perform</a:t>
            </a:r>
            <a:r>
              <a:rPr lang="en-US" baseline="0" dirty="0" smtClean="0"/>
              <a:t> app throttling, HAT first measures each application’s network intensity. </a:t>
            </a:r>
          </a:p>
          <a:p>
            <a:r>
              <a:rPr lang="en-US" baseline="0" dirty="0" smtClean="0"/>
              <a:t>Since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 primarily serves L1 cache misses in our evaluated system, we use L1 MPKI as a proxy to intensity.</a:t>
            </a:r>
          </a:p>
          <a:p>
            <a:endParaRPr lang="en-US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Once applications’</a:t>
            </a:r>
            <a:r>
              <a:rPr lang="en-US" sz="2400" baseline="0" dirty="0" smtClean="0"/>
              <a:t> intensity is measured,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HAT needs to classify applications as </a:t>
            </a:r>
            <a:r>
              <a:rPr lang="en-US" sz="2400" b="1" baseline="0" dirty="0" smtClean="0"/>
              <a:t>network-intensive or network-non intensive</a:t>
            </a:r>
            <a:r>
              <a:rPr lang="en-US" sz="2400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To do so, HAT first sorts apps by their measured L1 MPKI. Next starting from the least </a:t>
            </a:r>
            <a:r>
              <a:rPr lang="en-US" sz="2400" baseline="0" dirty="0" err="1" smtClean="0"/>
              <a:t>mpki</a:t>
            </a:r>
            <a:r>
              <a:rPr lang="en-US" sz="2400" baseline="0" dirty="0" smtClean="0"/>
              <a:t> app,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the applications are classified as network non intensive until their sum of MPKI exceeds a pre-set threshold,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which we call it </a:t>
            </a:r>
            <a:r>
              <a:rPr lang="en-US" sz="2400" b="1" baseline="0" dirty="0" err="1" smtClean="0"/>
              <a:t>NonIntensiveCap</a:t>
            </a:r>
            <a:r>
              <a:rPr lang="en-US" sz="2400" b="1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0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 smtClean="0"/>
              <a:t>CAP</a:t>
            </a:r>
            <a:r>
              <a:rPr lang="en-US" sz="2400" b="0" baseline="0" dirty="0" smtClean="0"/>
              <a:t> ensures that </a:t>
            </a:r>
            <a:r>
              <a:rPr lang="en-US" sz="2400" b="1" baseline="0" dirty="0" smtClean="0"/>
              <a:t>the traffic of non-intensive applications provides sufficient load without causing</a:t>
            </a:r>
            <a:r>
              <a:rPr lang="en-US" sz="2400" b="1" baseline="0" dirty="0" smtClean="0"/>
              <a:t> severe network </a:t>
            </a:r>
            <a:r>
              <a:rPr lang="en-US" sz="2400" b="1" baseline="0" dirty="0" smtClean="0"/>
              <a:t>congestion</a:t>
            </a:r>
            <a:r>
              <a:rPr lang="en-US" sz="2400" b="0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 smtClean="0"/>
              <a:t>So it should </a:t>
            </a:r>
            <a:r>
              <a:rPr lang="en-US" sz="2400" b="0" baseline="0" dirty="0" smtClean="0"/>
              <a:t>be scaled with network capacity and tuned for the particular network design.</a:t>
            </a:r>
            <a:endParaRPr lang="en-US" sz="2400" b="1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baseline="0" dirty="0" smtClean="0"/>
              <a:t>All remaining applications are then considered as network intensive.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dirty="0" smtClean="0"/>
              <a:t>When</a:t>
            </a:r>
            <a:r>
              <a:rPr lang="en-US" sz="2400" b="0" baseline="0" dirty="0" smtClean="0"/>
              <a:t> all applications are classified, HAT applies throttling to network-intensive applications.</a:t>
            </a:r>
            <a:endParaRPr lang="en-US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/>
              <a:t>****** KEY idea</a:t>
            </a:r>
            <a:r>
              <a:rPr lang="en-US" sz="2400" b="1" baseline="0" dirty="0" smtClean="0"/>
              <a:t> again</a:t>
            </a:r>
            <a:r>
              <a:rPr lang="en-US" sz="2400" b="1" dirty="0" smtClean="0"/>
              <a:t>*******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/>
              <a:t>Again,</a:t>
            </a:r>
            <a:r>
              <a:rPr lang="en-US" sz="2400" b="1" baseline="0" dirty="0" smtClean="0"/>
              <a:t> the reason to throttle them </a:t>
            </a:r>
            <a:r>
              <a:rPr lang="en-US" sz="2400" b="1" baseline="0" dirty="0" smtClean="0"/>
              <a:t>is to </a:t>
            </a:r>
            <a:r>
              <a:rPr lang="en-US" sz="2400" b="1" baseline="0" dirty="0" smtClean="0"/>
              <a:t>reduce congestion and allow non-intensive app,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 smtClean="0"/>
              <a:t>which are more sensitive to network latency, to send packets through the network more quickly.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X: because a</a:t>
            </a:r>
            <a:r>
              <a:rPr lang="en-US" sz="2400" dirty="0" smtClean="0"/>
              <a:t> singe packet of a</a:t>
            </a:r>
            <a:r>
              <a:rPr lang="en-US" sz="2400" baseline="0" dirty="0" smtClean="0"/>
              <a:t> net-non-intensive app represents a greater forward progress,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/>
              <a:t>so throttling intensive app allows non-intensive app to get through the network more quickly.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will talk about the second key component</a:t>
            </a:r>
            <a:r>
              <a:rPr lang="en-US" baseline="0" dirty="0" smtClean="0"/>
              <a:t> of 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observe</a:t>
            </a:r>
            <a:r>
              <a:rPr lang="en-US" baseline="0" dirty="0" smtClean="0"/>
              <a:t> that  *PT1.</a:t>
            </a:r>
          </a:p>
          <a:p>
            <a:r>
              <a:rPr lang="en-US" baseline="0" dirty="0" smtClean="0"/>
              <a:t>Thus, we </a:t>
            </a:r>
            <a:r>
              <a:rPr lang="en-US" baseline="0" dirty="0" err="1" smtClean="0"/>
              <a:t>dyn</a:t>
            </a:r>
            <a:r>
              <a:rPr lang="en-US" baseline="0" dirty="0" smtClean="0"/>
              <a:t>****</a:t>
            </a:r>
          </a:p>
          <a:p>
            <a:r>
              <a:rPr lang="en-US" baseline="0" dirty="0" smtClean="0"/>
              <a:t>In our work, we empirically determine the peak network load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achieve the goal</a:t>
            </a:r>
            <a:r>
              <a:rPr lang="en-US" baseline="0" dirty="0" smtClean="0"/>
              <a:t> of maintaining ….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HAT performs the following operations.</a:t>
            </a:r>
          </a:p>
          <a:p>
            <a:r>
              <a:rPr lang="en-US" baseline="0" dirty="0" smtClean="0"/>
              <a:t>First it measures network </a:t>
            </a:r>
            <a:r>
              <a:rPr lang="en-US" baseline="0" dirty="0" smtClean="0"/>
              <a:t>load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HAT compares the current network load with the peak point and adjust throttling rate accordingly.</a:t>
            </a:r>
          </a:p>
          <a:p>
            <a:r>
              <a:rPr lang="en-US" baseline="0" dirty="0" smtClean="0"/>
              <a:t>Increase </a:t>
            </a:r>
            <a:r>
              <a:rPr lang="en-US" baseline="0" dirty="0" err="1" smtClean="0"/>
              <a:t>th</a:t>
            </a:r>
            <a:r>
              <a:rPr lang="en-US" baseline="0" dirty="0" smtClean="0"/>
              <a:t> rate to reduce network load</a:t>
            </a:r>
          </a:p>
          <a:p>
            <a:r>
              <a:rPr lang="en-US" baseline="0" dirty="0" smtClean="0"/>
              <a:t>Else…. Rate to allow more traffic to inject into the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continuously </a:t>
            </a:r>
            <a:r>
              <a:rPr lang="en-US" baseline="0" dirty="0" smtClean="0"/>
              <a:t>performing </a:t>
            </a:r>
            <a:r>
              <a:rPr lang="en-US" baseline="0" dirty="0" err="1" smtClean="0"/>
              <a:t>HAT’s</a:t>
            </a:r>
            <a:r>
              <a:rPr lang="en-US" baseline="0" dirty="0" smtClean="0"/>
              <a:t> operations is expensive, </a:t>
            </a:r>
          </a:p>
          <a:p>
            <a:r>
              <a:rPr lang="en-US" baseline="0" dirty="0" smtClean="0"/>
              <a:t>we want to reduce the computation overhead by </a:t>
            </a:r>
            <a:r>
              <a:rPr lang="en-US" baseline="0" dirty="0" smtClean="0"/>
              <a:t>performing HAT at epoch </a:t>
            </a:r>
            <a:r>
              <a:rPr lang="en-US" baseline="0" dirty="0" err="1" smtClean="0"/>
              <a:t>gran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Epoch length is 100K cycles</a:t>
            </a:r>
            <a:endParaRPr lang="en-US" b="1" u="sng" baseline="0" dirty="0" smtClean="0"/>
          </a:p>
          <a:p>
            <a:r>
              <a:rPr lang="en-US" b="1" u="sng" baseline="0" dirty="0" smtClean="0"/>
              <a:t>During an epoch</a:t>
            </a:r>
            <a:r>
              <a:rPr lang="en-US" baseline="0" dirty="0" smtClean="0"/>
              <a:t>….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Once an epoch finishes, hat uses these </a:t>
            </a:r>
            <a:r>
              <a:rPr lang="en-US" baseline="0" dirty="0" smtClean="0"/>
              <a:t>measurements to classify applications, and adjust throttling rate. </a:t>
            </a:r>
          </a:p>
          <a:p>
            <a:r>
              <a:rPr lang="en-US" baseline="0" dirty="0" smtClean="0"/>
              <a:t>At the end, we reset the monitor counters to start new measurements.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this end,</a:t>
            </a:r>
            <a:r>
              <a:rPr lang="en-US" baseline="0" dirty="0" smtClean="0"/>
              <a:t> we have presented HAT.</a:t>
            </a:r>
          </a:p>
          <a:p>
            <a:r>
              <a:rPr lang="en-US" dirty="0" smtClean="0"/>
              <a:t>Now let’s take</a:t>
            </a:r>
            <a:r>
              <a:rPr lang="en-US" baseline="0" dirty="0" smtClean="0"/>
              <a:t> a look at prior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two prior source throttling works that we will compare to in our evaluations.</a:t>
            </a:r>
          </a:p>
          <a:p>
            <a:r>
              <a:rPr lang="en-US" baseline="0" dirty="0" smtClean="0"/>
              <a:t>The first work by </a:t>
            </a:r>
            <a:r>
              <a:rPr lang="en-US" baseline="0" dirty="0" err="1" smtClean="0"/>
              <a:t>Nychis</a:t>
            </a:r>
            <a:r>
              <a:rPr lang="en-US" baseline="0" dirty="0" smtClean="0"/>
              <a:t> et al. </a:t>
            </a:r>
            <a:r>
              <a:rPr lang="en-US" baseline="0" dirty="0" smtClean="0"/>
              <a:t>proposes </a:t>
            </a:r>
            <a:r>
              <a:rPr lang="en-US" baseline="0" dirty="0" smtClean="0"/>
              <a:t>source throttling for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NoCs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In particular, they propose an application-aware throttling based on starvation rate, which is metric they use to make throttling decision.</a:t>
            </a:r>
          </a:p>
          <a:p>
            <a:r>
              <a:rPr lang="en-US" baseline="0" dirty="0" smtClean="0"/>
              <a:t>However, their mechanism does not adaptively adjust throttling rate based on network load.</a:t>
            </a:r>
          </a:p>
          <a:p>
            <a:r>
              <a:rPr lang="en-US" baseline="0" dirty="0" smtClean="0"/>
              <a:t>We will call this work </a:t>
            </a:r>
            <a:r>
              <a:rPr lang="en-US" b="1" baseline="0" dirty="0" smtClean="0"/>
              <a:t>heterogeneous throttling </a:t>
            </a:r>
            <a:r>
              <a:rPr lang="en-US" baseline="0" dirty="0" smtClean="0"/>
              <a:t>for short in the evaluation section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 work by </a:t>
            </a:r>
            <a:r>
              <a:rPr lang="en-US" baseline="0" dirty="0" err="1" smtClean="0"/>
              <a:t>thottethodi</a:t>
            </a:r>
            <a:r>
              <a:rPr lang="en-US" baseline="0" dirty="0" smtClean="0"/>
              <a:t> proposes source throttling for off-chip</a:t>
            </a:r>
          </a:p>
          <a:p>
            <a:r>
              <a:rPr lang="en-US" baseline="0" dirty="0" smtClean="0"/>
              <a:t>It dynamically triggers throttling based on</a:t>
            </a:r>
            <a:r>
              <a:rPr lang="en-US" baseline="0" dirty="0" smtClean="0"/>
              <a:t> buffer </a:t>
            </a:r>
            <a:r>
              <a:rPr lang="en-US" baseline="0" dirty="0" smtClean="0"/>
              <a:t>occupancy.</a:t>
            </a:r>
          </a:p>
          <a:p>
            <a:r>
              <a:rPr lang="en-US" baseline="0" dirty="0" smtClean="0"/>
              <a:t>One disadvantage of this work is that it is not app-aware, and it fully blocks packet injections of every node</a:t>
            </a:r>
          </a:p>
          <a:p>
            <a:r>
              <a:rPr lang="en-US" baseline="0" dirty="0" smtClean="0"/>
              <a:t>Although it’s not originally designed for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, we still adapt it to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 for comparison.</a:t>
            </a:r>
          </a:p>
          <a:p>
            <a:r>
              <a:rPr lang="en-US" baseline="0" dirty="0" smtClean="0"/>
              <a:t>We will call this work </a:t>
            </a:r>
            <a:r>
              <a:rPr lang="en-US" b="1" baseline="0" dirty="0" smtClean="0"/>
              <a:t>self-tuned</a:t>
            </a:r>
            <a:r>
              <a:rPr lang="en-US" baseline="0" dirty="0" smtClean="0"/>
              <a:t> for short in the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section.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let’s take</a:t>
            </a:r>
            <a:r>
              <a:rPr lang="en-US" baseline="0" dirty="0" smtClean="0"/>
              <a:t> a look at our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Here is a one slide summary</a:t>
            </a:r>
            <a:r>
              <a:rPr lang="en-US" sz="1200" baseline="0" dirty="0" smtClean="0"/>
              <a:t> of </a:t>
            </a:r>
            <a:r>
              <a:rPr lang="en-US" sz="1200" b="1" baseline="0" dirty="0" smtClean="0"/>
              <a:t>what I’ll present today</a:t>
            </a:r>
            <a:endParaRPr lang="en-US" sz="1200" b="1" baseline="0" dirty="0" smtClean="0"/>
          </a:p>
          <a:p>
            <a:r>
              <a:rPr lang="en-US" sz="1200" baseline="0" dirty="0" smtClean="0"/>
              <a:t>One major problems is </a:t>
            </a:r>
            <a:r>
              <a:rPr lang="en-US" sz="1200" baseline="0" dirty="0" smtClean="0"/>
              <a:t>that packets … which causes congestion. </a:t>
            </a:r>
            <a:r>
              <a:rPr lang="en-US" sz="1200" b="1" baseline="0" dirty="0" smtClean="0"/>
              <a:t>As a result, this reduces system </a:t>
            </a:r>
            <a:r>
              <a:rPr lang="en-US" sz="1200" b="1" baseline="0" dirty="0" smtClean="0"/>
              <a:t>performance due to increased network latency.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We </a:t>
            </a:r>
            <a:r>
              <a:rPr lang="en-US" sz="1200" dirty="0" smtClean="0"/>
              <a:t>make two </a:t>
            </a:r>
            <a:r>
              <a:rPr lang="en-US" sz="1200" baseline="0" dirty="0" smtClean="0"/>
              <a:t>key observations in this work:</a:t>
            </a:r>
          </a:p>
          <a:p>
            <a:r>
              <a:rPr lang="en-US" sz="1200" baseline="0" dirty="0" smtClean="0"/>
              <a:t>First, some apps are more </a:t>
            </a:r>
            <a:r>
              <a:rPr lang="en-US" sz="1200" baseline="0" dirty="0" err="1" smtClean="0"/>
              <a:t>sen</a:t>
            </a:r>
            <a:r>
              <a:rPr lang="en-US" sz="1200" baseline="0" dirty="0" smtClean="0"/>
              <a:t> to network latency than others</a:t>
            </a:r>
          </a:p>
          <a:p>
            <a:r>
              <a:rPr lang="en-US" sz="1200" baseline="0" dirty="0" smtClean="0"/>
              <a:t>Second, apps ……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Based on these two key observations, we develop</a:t>
            </a:r>
            <a:r>
              <a:rPr lang="en-US" sz="1200" baseline="0" dirty="0" smtClean="0"/>
              <a:t> a new </a:t>
            </a:r>
            <a:r>
              <a:rPr lang="en-US" sz="1200" b="1" baseline="0" dirty="0" smtClean="0"/>
              <a:t>source throttling mechanism </a:t>
            </a:r>
            <a:r>
              <a:rPr lang="en-US" sz="1200" baseline="0" dirty="0" smtClean="0"/>
              <a:t>called </a:t>
            </a:r>
            <a:r>
              <a:rPr lang="en-US" sz="1200" baseline="0" dirty="0" smtClean="0"/>
              <a:t>HAT </a:t>
            </a:r>
            <a:r>
              <a:rPr lang="en-US" sz="1200" b="1" baseline="0" dirty="0" smtClean="0"/>
              <a:t>to mitigate the detrimental effect of congestion</a:t>
            </a:r>
            <a:r>
              <a:rPr lang="en-US" sz="1200" baseline="0" dirty="0" smtClean="0"/>
              <a:t>. </a:t>
            </a:r>
          </a:p>
          <a:p>
            <a:r>
              <a:rPr lang="en-US" sz="1200" baseline="0" dirty="0" smtClean="0"/>
              <a:t>It has </a:t>
            </a:r>
            <a:r>
              <a:rPr lang="en-US" sz="1200" baseline="0" dirty="0" smtClean="0"/>
              <a:t>two key components:</a:t>
            </a:r>
          </a:p>
          <a:p>
            <a:r>
              <a:rPr lang="en-US" sz="1200" baseline="0" dirty="0" smtClean="0"/>
              <a:t>First, HAT performs app-aware source throttling, </a:t>
            </a:r>
            <a:r>
              <a:rPr lang="en-US" sz="1200" b="1" baseline="0" dirty="0" smtClean="0"/>
              <a:t>which selectively throttles certain applications.</a:t>
            </a:r>
          </a:p>
          <a:p>
            <a:r>
              <a:rPr lang="en-US" sz="1200" baseline="0" dirty="0" smtClean="0"/>
              <a:t>Second,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BLUE</a:t>
            </a:r>
            <a:r>
              <a:rPr lang="en-US" sz="1200" b="0" baseline="0" dirty="0" smtClean="0"/>
              <a:t>, which dynamically adjusts throttling rate to achieve high </a:t>
            </a:r>
            <a:r>
              <a:rPr lang="en-US" sz="1200" b="0" baseline="0" dirty="0" err="1" smtClean="0"/>
              <a:t>perf</a:t>
            </a:r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Our evaluation shows that HAT improves </a:t>
            </a:r>
            <a:r>
              <a:rPr lang="en-US" sz="1200" baseline="0" dirty="0" err="1" smtClean="0"/>
              <a:t>perf</a:t>
            </a:r>
            <a:r>
              <a:rPr lang="en-US" sz="1200" baseline="0" dirty="0" smtClean="0"/>
              <a:t>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our methodology.</a:t>
            </a:r>
          </a:p>
          <a:p>
            <a:r>
              <a:rPr lang="en-US" dirty="0" smtClean="0"/>
              <a:t>We simulate 64-node</a:t>
            </a:r>
            <a:r>
              <a:rPr lang="en-US" baseline="0" dirty="0" smtClean="0"/>
              <a:t> multi-core systems …</a:t>
            </a:r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CPU cores model stalls, and interact with the caches and network in a closed-loop 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our throttling mechanism on top of different router designs.</a:t>
            </a:r>
          </a:p>
          <a:p>
            <a:r>
              <a:rPr lang="en-US" baseline="0" dirty="0" smtClean="0"/>
              <a:t>1.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form 60 multi-core workloads using spec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measuring performance, we use weighted speedup which has been shown to a good </a:t>
            </a:r>
            <a:r>
              <a:rPr lang="en-US" baseline="0" dirty="0" err="1" smtClean="0"/>
              <a:t>multicore</a:t>
            </a:r>
            <a:r>
              <a:rPr lang="en-US" baseline="0" dirty="0" smtClean="0"/>
              <a:t> throughput metric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will first present performance results on </a:t>
            </a:r>
            <a:r>
              <a:rPr lang="en-US" b="1" i="1" baseline="0" dirty="0" smtClean="0"/>
              <a:t>BUFFERLESS </a:t>
            </a:r>
            <a:r>
              <a:rPr lang="en-US" b="1" i="1" baseline="0" dirty="0" err="1" smtClean="0"/>
              <a:t>NOCs</a:t>
            </a:r>
            <a:r>
              <a:rPr lang="en-US" b="1" i="1" baseline="0" dirty="0" smtClean="0"/>
              <a:t> USING BLESS</a:t>
            </a:r>
          </a:p>
          <a:p>
            <a:r>
              <a:rPr lang="en-US" baseline="0" dirty="0" smtClean="0"/>
              <a:t>Y-axis</a:t>
            </a:r>
          </a:p>
          <a:p>
            <a:r>
              <a:rPr lang="en-US" baseline="0" dirty="0" smtClean="0"/>
              <a:t>X-axis different workload </a:t>
            </a:r>
            <a:r>
              <a:rPr lang="en-US" baseline="0" dirty="0" smtClean="0"/>
              <a:t>categories, each category contains 15 </a:t>
            </a:r>
            <a:r>
              <a:rPr lang="en-US" baseline="0" dirty="0" err="1" smtClean="0"/>
              <a:t>wklds</a:t>
            </a:r>
            <a:endParaRPr lang="en-US" baseline="0" dirty="0" smtClean="0"/>
          </a:p>
          <a:p>
            <a:r>
              <a:rPr lang="en-US" baseline="0" dirty="0" smtClean="0"/>
              <a:t>In each bar group, the blue bar is for the baseline system without any throttling.</a:t>
            </a:r>
          </a:p>
          <a:p>
            <a:r>
              <a:rPr lang="en-US" baseline="0" dirty="0" smtClean="0"/>
              <a:t>The second red bar uses heterogeneous throttling proposed by </a:t>
            </a:r>
            <a:r>
              <a:rPr lang="en-US" baseline="0" dirty="0" err="1" smtClean="0"/>
              <a:t>Nychis</a:t>
            </a:r>
            <a:r>
              <a:rPr lang="en-US" baseline="0" dirty="0" smtClean="0"/>
              <a:t> et al..</a:t>
            </a:r>
          </a:p>
          <a:p>
            <a:r>
              <a:rPr lang="en-US" baseline="0" dirty="0" smtClean="0"/>
              <a:t>The last green bar is HAT.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Sevaral</a:t>
            </a:r>
            <a:r>
              <a:rPr lang="en-US" baseline="0" dirty="0" smtClean="0"/>
              <a:t> observations can be made:</a:t>
            </a:r>
          </a:p>
          <a:p>
            <a:r>
              <a:rPr lang="en-US" baseline="0" dirty="0" smtClean="0"/>
              <a:t>First, </a:t>
            </a:r>
            <a:r>
              <a:rPr lang="en-US" b="1" baseline="0" dirty="0" smtClean="0"/>
              <a:t>HAT CONSISTENLY provides…BLUE. </a:t>
            </a:r>
            <a:r>
              <a:rPr lang="en-US" b="0" baseline="0" dirty="0" smtClean="0"/>
              <a:t>On average it achieve 7.4% performance improvement over hetero.</a:t>
            </a:r>
          </a:p>
          <a:p>
            <a:r>
              <a:rPr lang="en-US" b="0" baseline="0" dirty="0" smtClean="0"/>
              <a:t>Second, </a:t>
            </a:r>
            <a:r>
              <a:rPr lang="en-US" b="1" baseline="0" dirty="0" smtClean="0"/>
              <a:t>GREEN</a:t>
            </a:r>
            <a:r>
              <a:rPr lang="en-US" b="0" baseline="0" dirty="0" smtClean="0"/>
              <a:t> </a:t>
            </a:r>
          </a:p>
          <a:p>
            <a:r>
              <a:rPr lang="en-US" b="0" baseline="0" dirty="0" err="1" smtClean="0"/>
              <a:t>b/c</a:t>
            </a:r>
            <a:r>
              <a:rPr lang="en-US" b="0" baseline="0" dirty="0" smtClean="0"/>
              <a:t> L &amp; M intensity applications are more sensitive to network latency and can</a:t>
            </a:r>
            <a:r>
              <a:rPr lang="en-US" b="1" baseline="0" dirty="0" smtClean="0"/>
              <a:t> benefit more from reduced congestion.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Here we</a:t>
            </a:r>
            <a:r>
              <a:rPr lang="en-US" baseline="0" dirty="0" smtClean="0"/>
              <a:t> </a:t>
            </a:r>
            <a:r>
              <a:rPr lang="en-US" baseline="0" dirty="0" smtClean="0"/>
              <a:t>show the performance on buffered network.</a:t>
            </a:r>
          </a:p>
          <a:p>
            <a:pPr marL="228600" indent="-228600">
              <a:buNone/>
            </a:pPr>
            <a:r>
              <a:rPr lang="en-US" baseline="0" dirty="0" smtClean="0"/>
              <a:t>In addition to HAT and hetero., we also show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of self-tuned by </a:t>
            </a:r>
            <a:r>
              <a:rPr lang="en-US" baseline="0" dirty="0" err="1" smtClean="0"/>
              <a:t>thottethodi</a:t>
            </a:r>
            <a:endParaRPr lang="en-US" baseline="0" dirty="0" smtClean="0"/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We see similar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trend as in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. </a:t>
            </a:r>
            <a:r>
              <a:rPr lang="en-US" baseline="0" dirty="0" smtClean="0"/>
              <a:t>HAT consistently provides higher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improvement over the previous designs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="1" baseline="0" dirty="0" smtClean="0"/>
              <a:t>BLUE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3.5%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3. Little gain for self-tuned </a:t>
            </a:r>
            <a:r>
              <a:rPr lang="en-US" baseline="0" dirty="0" err="1" smtClean="0"/>
              <a:t>b/c</a:t>
            </a:r>
            <a:r>
              <a:rPr lang="en-US" baseline="0" dirty="0" smtClean="0"/>
              <a:t> it performs hard throttling by completely blocking traffic injection until congestion is cleared. </a:t>
            </a:r>
          </a:p>
          <a:p>
            <a:r>
              <a:rPr lang="en-US" baseline="0" dirty="0" smtClean="0"/>
              <a:t>This will only temporarily reduces congestion, but congestion will return soon once packet injections are allowed again.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</a:t>
            </a:r>
            <a:r>
              <a:rPr lang="en-US" baseline="0" dirty="0" smtClean="0"/>
              <a:t> we show that HAT does not unfairly penalize any </a:t>
            </a:r>
            <a:r>
              <a:rPr lang="en-US" baseline="0" dirty="0" smtClean="0"/>
              <a:t>application through throttling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By reducing congestion in the network, HAT is</a:t>
            </a:r>
            <a:r>
              <a:rPr lang="en-US" baseline="0" dirty="0" smtClean="0"/>
              <a:t> actually able </a:t>
            </a:r>
            <a:r>
              <a:rPr lang="en-US" baseline="0" dirty="0" smtClean="0"/>
              <a:t>to improve performance of maximum slowed down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 addition, we evaluate </a:t>
            </a:r>
            <a:r>
              <a:rPr lang="en-US" baseline="0" dirty="0" err="1" smtClean="0"/>
              <a:t>HAT’s</a:t>
            </a:r>
            <a:r>
              <a:rPr lang="en-US" baseline="0" dirty="0" smtClean="0"/>
              <a:t> effect on network energy efficiency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Y: </a:t>
            </a:r>
          </a:p>
          <a:p>
            <a:r>
              <a:rPr lang="en-US" baseline="0" dirty="0" smtClean="0"/>
              <a:t>X:</a:t>
            </a:r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use an improved </a:t>
            </a:r>
            <a:r>
              <a:rPr lang="en-US" b="1" baseline="0" dirty="0" smtClean="0"/>
              <a:t>ORION power model</a:t>
            </a:r>
            <a:r>
              <a:rPr lang="en-US" baseline="0" dirty="0" smtClean="0"/>
              <a:t> to evaluate static and dynamic power consumed by the on-chip network. 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On average, HAT increases energy efficiency by 8.5% and 5% for BLESS and buffered networks, respectively. </a:t>
            </a:r>
          </a:p>
          <a:p>
            <a:r>
              <a:rPr lang="en-US" baseline="0" dirty="0" smtClean="0"/>
              <a:t>This is because HAT allows packets to traverse through the network more quickly with less congestion.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X: HAT shows better improvement on BLESS because dynamic power dominated the total power due to higher deflection rate.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highlight</a:t>
            </a:r>
            <a:r>
              <a:rPr lang="en-US" baseline="0" dirty="0" smtClean="0"/>
              <a:t> of other results in the paper.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evaluate the performance of different throttling works on another </a:t>
            </a:r>
            <a:r>
              <a:rPr lang="en-US" baseline="0" dirty="0" err="1" smtClean="0"/>
              <a:t>bufferless</a:t>
            </a:r>
            <a:r>
              <a:rPr lang="en-US" baseline="0" dirty="0" smtClean="0"/>
              <a:t> router design called CHIPPER.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In conclusion,</a:t>
            </a:r>
            <a:endParaRPr lang="en-US" sz="1200" baseline="0" dirty="0" smtClean="0"/>
          </a:p>
          <a:p>
            <a:r>
              <a:rPr lang="en-US" sz="1200" baseline="0" dirty="0" smtClean="0"/>
              <a:t>We address the problem of network congestion.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We make two </a:t>
            </a:r>
            <a:r>
              <a:rPr lang="en-US" sz="1200" baseline="0" dirty="0" smtClean="0"/>
              <a:t>key observations in this work:</a:t>
            </a:r>
          </a:p>
          <a:p>
            <a:r>
              <a:rPr lang="en-US" sz="1200" baseline="0" dirty="0" smtClean="0"/>
              <a:t>First, some apps are more </a:t>
            </a:r>
            <a:r>
              <a:rPr lang="en-US" sz="1200" baseline="0" dirty="0" err="1" smtClean="0"/>
              <a:t>sen</a:t>
            </a:r>
            <a:r>
              <a:rPr lang="en-US" sz="1200" baseline="0" dirty="0" smtClean="0"/>
              <a:t> to network latency than others</a:t>
            </a:r>
          </a:p>
          <a:p>
            <a:r>
              <a:rPr lang="en-US" sz="1200" baseline="0" dirty="0" smtClean="0"/>
              <a:t>Second, apps ……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Based on these two key observations, we propose our </a:t>
            </a:r>
            <a:r>
              <a:rPr lang="en-US" sz="1200" b="1" baseline="0" dirty="0" smtClean="0"/>
              <a:t>source throttling mechanism </a:t>
            </a:r>
            <a:r>
              <a:rPr lang="en-US" sz="1200" baseline="0" dirty="0" smtClean="0"/>
              <a:t>called HAT, which has two key components:</a:t>
            </a:r>
          </a:p>
          <a:p>
            <a:r>
              <a:rPr lang="en-US" sz="1200" baseline="0" dirty="0" smtClean="0"/>
              <a:t>First, HAT performs app-aware source throttling, </a:t>
            </a:r>
            <a:r>
              <a:rPr lang="en-US" sz="1200" b="1" baseline="0" dirty="0" smtClean="0"/>
              <a:t>which selectively throttles certain applications.</a:t>
            </a:r>
          </a:p>
          <a:p>
            <a:r>
              <a:rPr lang="en-US" sz="1200" baseline="0" dirty="0" smtClean="0"/>
              <a:t>Second, HAT dynamically adjusts throttling rate based on network load to achieve good performance.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Our evaluation shows that HAT improves </a:t>
            </a:r>
            <a:r>
              <a:rPr lang="en-US" sz="1200" baseline="0" dirty="0" err="1" smtClean="0"/>
              <a:t>perf</a:t>
            </a:r>
            <a:r>
              <a:rPr lang="en-US" sz="1200" baseline="0" dirty="0" smtClean="0"/>
              <a:t>…..</a:t>
            </a:r>
            <a:endParaRPr lang="en-US" dirty="0" smtClean="0"/>
          </a:p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outline for the talk.</a:t>
            </a:r>
          </a:p>
          <a:p>
            <a:endParaRPr lang="en-US" dirty="0" smtClean="0"/>
          </a:p>
          <a:p>
            <a:r>
              <a:rPr lang="en-US" baseline="0" dirty="0" smtClean="0"/>
              <a:t>I’ve briefly talked about some background on </a:t>
            </a:r>
            <a:r>
              <a:rPr lang="en-US" baseline="0" dirty="0" err="1" smtClean="0"/>
              <a:t>nocs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I’ll talk about the motivation and key idea of our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multi-core</a:t>
            </a:r>
            <a:r>
              <a:rPr lang="en-US" baseline="0" dirty="0" smtClean="0"/>
              <a:t> processors, interconnect serves as a communication substrate for cores, caches, …. </a:t>
            </a:r>
          </a:p>
          <a:p>
            <a:r>
              <a:rPr lang="en-US" baseline="0" dirty="0" smtClean="0"/>
              <a:t>However as core count continues to increase, conventional interconnects such as busses and </a:t>
            </a:r>
            <a:r>
              <a:rPr lang="en-US" baseline="0" dirty="0" err="1" smtClean="0"/>
              <a:t>crossbards</a:t>
            </a:r>
            <a:r>
              <a:rPr lang="en-US" baseline="0" dirty="0" smtClean="0"/>
              <a:t> no longer scale adequately.</a:t>
            </a:r>
          </a:p>
          <a:p>
            <a:r>
              <a:rPr lang="en-US" b="1" baseline="0" dirty="0" smtClean="0"/>
              <a:t>The commonly proposed solution is on-chip network, which allows cores to communicate with a packet switched substrate.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is a figure showing an on-chip network that uses a 2d-mesh topology which </a:t>
            </a:r>
          </a:p>
          <a:p>
            <a:r>
              <a:rPr lang="en-US" baseline="0" dirty="0" smtClean="0"/>
              <a:t>Is commonly used due to its low layout complexity.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most multi-core systems,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 primarily serves cache misses and memory requests.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conventional router design for an on-chip network often have input buffers to hold ….</a:t>
            </a:r>
          </a:p>
          <a:p>
            <a:r>
              <a:rPr lang="en-US" baseline="0" dirty="0" smtClean="0"/>
              <a:t>Alternatively, some other router designs have proposed eliminating these buffers and instead deflect contending packets to different links.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In</a:t>
            </a:r>
            <a:r>
              <a:rPr lang="en-US" sz="1200" baseline="0" dirty="0" smtClean="0"/>
              <a:t> modern </a:t>
            </a:r>
            <a:r>
              <a:rPr lang="en-US" sz="1200" baseline="0" dirty="0" err="1" smtClean="0"/>
              <a:t>multicore</a:t>
            </a:r>
            <a:r>
              <a:rPr lang="en-US" sz="1200" baseline="0" dirty="0" smtClean="0"/>
              <a:t> systems, </a:t>
            </a:r>
            <a:r>
              <a:rPr lang="en-US" sz="1200" baseline="0" dirty="0" err="1" smtClean="0"/>
              <a:t>NoC</a:t>
            </a:r>
            <a:r>
              <a:rPr lang="en-US" sz="1200" baseline="0" dirty="0" smtClean="0"/>
              <a:t> has limited shared </a:t>
            </a:r>
            <a:r>
              <a:rPr lang="en-US" sz="1200" baseline="0" dirty="0" smtClean="0"/>
              <a:t>resources due </a:t>
            </a:r>
            <a:r>
              <a:rPr lang="en-US" sz="1200" baseline="0" dirty="0" smtClean="0"/>
              <a:t>to various design constraints, such as power, chip area and timing.</a:t>
            </a:r>
          </a:p>
          <a:p>
            <a:r>
              <a:rPr lang="en-US" sz="1200" b="1" baseline="0" dirty="0" smtClean="0"/>
              <a:t>Therefore, </a:t>
            </a:r>
            <a:r>
              <a:rPr lang="en-US" sz="1200" b="1" baseline="0" dirty="0" err="1" smtClean="0"/>
              <a:t>Noc</a:t>
            </a:r>
            <a:r>
              <a:rPr lang="en-US" sz="1200" b="1" baseline="0" dirty="0" smtClean="0"/>
              <a:t> will sometimes experience network congestion </a:t>
            </a:r>
            <a:r>
              <a:rPr lang="en-US" sz="1200" b="1" baseline="0" dirty="0" smtClean="0"/>
              <a:t>when there is a </a:t>
            </a:r>
            <a:r>
              <a:rPr lang="en-US" sz="1200" b="1" baseline="0" dirty="0" smtClean="0"/>
              <a:t>large amount of traffic.</a:t>
            </a:r>
          </a:p>
          <a:p>
            <a:r>
              <a:rPr lang="en-US" sz="1200" baseline="0" dirty="0" smtClean="0"/>
              <a:t> </a:t>
            </a:r>
          </a:p>
          <a:p>
            <a:r>
              <a:rPr lang="en-US" sz="1200" baseline="0" dirty="0" smtClean="0"/>
              <a:t>Network congestion reduces network throughput, and hence application performance.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Here is a quick illustration on showing how congestion can occur in a network. Four different nodes send their packets (the red packets) to a</a:t>
            </a:r>
            <a:r>
              <a:rPr lang="en-US" sz="1200" baseline="0" dirty="0" smtClean="0"/>
              <a:t> central node.</a:t>
            </a:r>
            <a:endParaRPr lang="en-US" sz="1200" baseline="0" dirty="0" smtClean="0"/>
          </a:p>
          <a:p>
            <a:r>
              <a:rPr lang="en-US" sz="1200" baseline="0" dirty="0" smtClean="0"/>
              <a:t>since there is no free output link at the central node, the yellow packet cannot be injected into the network, which produces congestion.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------------------------------------------------------------------------------------------------</a:t>
            </a:r>
          </a:p>
          <a:p>
            <a:r>
              <a:rPr lang="en-US" sz="1200" b="1" dirty="0" smtClean="0"/>
              <a:t>Injection only when output link is free</a:t>
            </a:r>
            <a:r>
              <a:rPr lang="en-US" sz="1200" b="1" baseline="0" dirty="0" smtClean="0"/>
              <a:t>. Put this in the slide?</a:t>
            </a:r>
          </a:p>
          <a:p>
            <a:r>
              <a:rPr lang="en-US" sz="1200" b="1" baseline="0" dirty="0" smtClean="0"/>
              <a:t>Network congestion has detrimental an effect on the system performance.</a:t>
            </a:r>
          </a:p>
          <a:p>
            <a:endParaRPr lang="en-US" sz="1200" b="1" baseline="0" dirty="0" smtClean="0"/>
          </a:p>
          <a:p>
            <a:r>
              <a:rPr lang="en-US" sz="1200" b="1" baseline="0" dirty="0" smtClean="0"/>
              <a:t>--------------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/>
              <a:t>Content: </a:t>
            </a:r>
            <a:r>
              <a:rPr lang="en-US" sz="1200" b="1" dirty="0" smtClean="0">
                <a:solidFill>
                  <a:srgbClr val="FF0000"/>
                </a:solidFill>
              </a:rPr>
              <a:t>Higher network load leads to more congestion</a:t>
            </a:r>
          </a:p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work, our goal</a:t>
            </a:r>
            <a:r>
              <a:rPr lang="en-US" baseline="0" dirty="0" smtClean="0"/>
              <a:t> is to improve application performance in a highly congested </a:t>
            </a:r>
            <a:r>
              <a:rPr lang="en-US" baseline="0" dirty="0" err="1" smtClean="0"/>
              <a:t>noc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achieve this, we observe that reducing network load leads to lower network congestion, hence improving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reduce network load, we take the approach of source throttling, which temporarily delays new traffic injection.</a:t>
            </a:r>
          </a:p>
          <a:p>
            <a:r>
              <a:rPr lang="en-US" baseline="0" dirty="0" smtClean="0"/>
              <a:t> Although packet injections are delayed due to throttling, performance can still be improved </a:t>
            </a:r>
            <a:r>
              <a:rPr lang="en-US" baseline="0" dirty="0" err="1" smtClean="0"/>
              <a:t>b/c</a:t>
            </a:r>
            <a:r>
              <a:rPr lang="en-US" baseline="0" dirty="0" smtClean="0"/>
              <a:t> of less congestion in the network.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naïve</a:t>
            </a:r>
            <a:r>
              <a:rPr lang="en-US" baseline="0" dirty="0" smtClean="0"/>
              <a:t> way of source throttling is to block injection of every node. However, this does not work well. </a:t>
            </a:r>
          </a:p>
          <a:p>
            <a:r>
              <a:rPr lang="en-US" baseline="0" dirty="0" smtClean="0"/>
              <a:t>Now we will go through some key observations on how to</a:t>
            </a:r>
            <a:r>
              <a:rPr lang="en-US" baseline="0" dirty="0" smtClean="0"/>
              <a:t> design high-performance source throttling mechanism.</a:t>
            </a:r>
            <a:endParaRPr lang="en-US" sz="1600" baseline="0" dirty="0" smtClean="0"/>
          </a:p>
          <a:p>
            <a:endParaRPr lang="en-US" sz="1600" baseline="0" dirty="0" smtClean="0"/>
          </a:p>
          <a:p>
            <a:pPr marL="228600" indent="-228600">
              <a:buNone/>
            </a:pPr>
            <a:endParaRPr lang="en-US" b="1" dirty="0" smtClean="0"/>
          </a:p>
          <a:p>
            <a:pPr marL="228600" indent="-228600">
              <a:buNone/>
            </a:pPr>
            <a:r>
              <a:rPr lang="en-US" b="1" dirty="0" smtClean="0"/>
              <a:t>Soft throttling:</a:t>
            </a:r>
            <a:r>
              <a:rPr lang="en-US" dirty="0" smtClean="0"/>
              <a:t> inject with non-zero probability</a:t>
            </a:r>
          </a:p>
          <a:p>
            <a:pPr marL="228600" indent="-228600">
              <a:buNone/>
            </a:pPr>
            <a:r>
              <a:rPr lang="en-US" b="1" dirty="0" smtClean="0"/>
              <a:t>Throttling rate:</a:t>
            </a:r>
            <a:r>
              <a:rPr lang="en-US" dirty="0" smtClean="0"/>
              <a:t> </a:t>
            </a:r>
            <a:r>
              <a:rPr lang="en-US" sz="2200" dirty="0" smtClean="0"/>
              <a:t>0% (</a:t>
            </a:r>
            <a:r>
              <a:rPr lang="en-US" sz="2200" dirty="0" err="1" smtClean="0"/>
              <a:t>unthrottled</a:t>
            </a:r>
            <a:r>
              <a:rPr lang="en-US" sz="2200" dirty="0" smtClean="0"/>
              <a:t>) &lt;-&gt; 100% (fully blocked)</a:t>
            </a:r>
          </a:p>
          <a:p>
            <a:r>
              <a:rPr lang="en-US" sz="2400" b="1" baseline="0" dirty="0" smtClean="0"/>
              <a:t>Key question:</a:t>
            </a:r>
          </a:p>
          <a:p>
            <a:pPr marL="228600" indent="-228600">
              <a:buAutoNum type="arabicPeriod"/>
            </a:pPr>
            <a:r>
              <a:rPr lang="en-US" sz="2400" baseline="0" dirty="0" smtClean="0"/>
              <a:t>Which application to throttle?</a:t>
            </a:r>
          </a:p>
          <a:p>
            <a:pPr marL="228600" indent="-228600">
              <a:buAutoNum type="arabicPeriod"/>
            </a:pPr>
            <a:r>
              <a:rPr lang="en-US" sz="2400" baseline="0" dirty="0" smtClean="0"/>
              <a:t>How aggressive do we throttle them?</a:t>
            </a:r>
          </a:p>
          <a:p>
            <a:pPr marL="228600" indent="-228600">
              <a:buNone/>
            </a:pPr>
            <a:endParaRPr lang="en-US" sz="2200" dirty="0" smtClean="0"/>
          </a:p>
          <a:p>
            <a:pPr marL="228600" indent="-228600">
              <a:buAutoNum type="arabicPeriod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</a:t>
            </a:r>
            <a:r>
              <a:rPr lang="en-US" b="1" baseline="0" dirty="0" smtClean="0"/>
              <a:t> first key observation is that different apps…..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To illustrate this point,</a:t>
            </a:r>
            <a:r>
              <a:rPr lang="en-US" baseline="0" dirty="0" smtClean="0"/>
              <a:t> </a:t>
            </a:r>
            <a:r>
              <a:rPr lang="en-US" b="1" baseline="0" dirty="0" smtClean="0"/>
              <a:t>we set up </a:t>
            </a:r>
            <a:r>
              <a:rPr lang="en-US" baseline="0" dirty="0" smtClean="0"/>
              <a:t>an experiment with a 16-node system running 8 copies </a:t>
            </a:r>
            <a:r>
              <a:rPr lang="en-US" b="1" baseline="0" dirty="0" smtClean="0"/>
              <a:t>of </a:t>
            </a:r>
            <a:r>
              <a:rPr lang="en-US" b="1" baseline="0" dirty="0" err="1" smtClean="0"/>
              <a:t>gromacs</a:t>
            </a:r>
            <a:r>
              <a:rPr lang="en-US" b="1" baseline="0" dirty="0" smtClean="0"/>
              <a:t>, which is a network-non-intensive </a:t>
            </a:r>
            <a:r>
              <a:rPr lang="en-US" baseline="0" dirty="0" smtClean="0"/>
              <a:t>spec benchmark, </a:t>
            </a:r>
          </a:p>
          <a:p>
            <a:r>
              <a:rPr lang="en-US" b="1" baseline="0" dirty="0" smtClean="0"/>
              <a:t>and 8 copies of </a:t>
            </a:r>
            <a:r>
              <a:rPr lang="en-US" b="1" baseline="0" dirty="0" err="1" smtClean="0"/>
              <a:t>mcf</a:t>
            </a:r>
            <a:r>
              <a:rPr lang="en-US" b="1" baseline="0" dirty="0" smtClean="0"/>
              <a:t>, which is a network-intensive</a:t>
            </a:r>
            <a:r>
              <a:rPr lang="en-US" baseline="0" dirty="0" smtClean="0"/>
              <a:t> spec benchmark. </a:t>
            </a:r>
          </a:p>
          <a:p>
            <a:r>
              <a:rPr lang="en-US" baseline="0" dirty="0" smtClean="0"/>
              <a:t>The figure shows the performance of this workload when different app is throttled at </a:t>
            </a:r>
            <a:r>
              <a:rPr lang="en-US" b="1" baseline="0" dirty="0" smtClean="0"/>
              <a:t>a fixed throttling rate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blue bar corresponds to throttling only </a:t>
            </a:r>
            <a:r>
              <a:rPr lang="en-US" baseline="0" dirty="0" err="1" smtClean="0"/>
              <a:t>gromcas</a:t>
            </a:r>
            <a:endParaRPr lang="en-US" baseline="0" dirty="0" smtClean="0"/>
          </a:p>
          <a:p>
            <a:r>
              <a:rPr lang="en-US" baseline="0" dirty="0" smtClean="0"/>
              <a:t>and the red bar corresponds to throttling only </a:t>
            </a:r>
            <a:r>
              <a:rPr lang="en-US" baseline="0" dirty="0" err="1" smtClean="0"/>
              <a:t>mcf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yaxis</a:t>
            </a:r>
            <a:r>
              <a:rPr lang="en-US" baseline="0" dirty="0" smtClean="0"/>
              <a:t> indicate normalized performance to the baseline without throttling. 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xaxis</a:t>
            </a:r>
            <a:r>
              <a:rPr lang="en-US" baseline="0" dirty="0" smtClean="0"/>
              <a:t> shows</a:t>
            </a:r>
            <a:r>
              <a:rPr lang="en-US" baseline="0" dirty="0" smtClean="0"/>
              <a:t> three throughput measurements</a:t>
            </a:r>
          </a:p>
          <a:p>
            <a:endParaRPr lang="en-US" baseline="0" dirty="0" smtClean="0"/>
          </a:p>
          <a:p>
            <a:r>
              <a:rPr lang="en-US" dirty="0" smtClean="0"/>
              <a:t>The figure shows that when</a:t>
            </a:r>
            <a:r>
              <a:rPr lang="en-US" b="1" baseline="0" dirty="0" smtClean="0"/>
              <a:t> </a:t>
            </a:r>
            <a:r>
              <a:rPr lang="en-US" b="1" baseline="0" dirty="0" smtClean="0"/>
              <a:t>ONLY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gromacs</a:t>
            </a:r>
            <a:r>
              <a:rPr lang="en-US" baseline="0" dirty="0" smtClean="0"/>
              <a:t> is throttled, the average system performance actually decreases by 2%,</a:t>
            </a:r>
          </a:p>
          <a:p>
            <a:r>
              <a:rPr lang="en-US" baseline="0" dirty="0" smtClean="0"/>
              <a:t>On the other hand, when </a:t>
            </a:r>
            <a:r>
              <a:rPr lang="en-US" baseline="0" dirty="0" err="1" smtClean="0"/>
              <a:t>mcf</a:t>
            </a:r>
            <a:r>
              <a:rPr lang="en-US" baseline="0" dirty="0" smtClean="0"/>
              <a:t> is throttled the average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increases by 9%. </a:t>
            </a:r>
          </a:p>
          <a:p>
            <a:r>
              <a:rPr lang="en-US" baseline="0" dirty="0" smtClean="0"/>
              <a:t>This is because throttling </a:t>
            </a:r>
            <a:r>
              <a:rPr lang="en-US" baseline="0" dirty="0" err="1" smtClean="0"/>
              <a:t>mcf</a:t>
            </a:r>
            <a:r>
              <a:rPr lang="en-US" baseline="0" dirty="0" smtClean="0"/>
              <a:t>, which is network </a:t>
            </a:r>
            <a:r>
              <a:rPr lang="en-US" baseline="0" dirty="0" err="1" smtClean="0"/>
              <a:t>instensive</a:t>
            </a:r>
            <a:r>
              <a:rPr lang="en-US" baseline="0" dirty="0" smtClean="0"/>
              <a:t>, “</a:t>
            </a:r>
            <a:r>
              <a:rPr lang="en-US" b="1" u="sng" baseline="0" dirty="0" smtClean="0"/>
              <a:t>significantly”</a:t>
            </a:r>
            <a:r>
              <a:rPr lang="en-US" baseline="0" dirty="0" smtClean="0"/>
              <a:t> reduces network load, and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it </a:t>
            </a:r>
            <a:r>
              <a:rPr lang="en-US" baseline="0" dirty="0" smtClean="0"/>
              <a:t>allows </a:t>
            </a:r>
            <a:r>
              <a:rPr lang="en-US" baseline="0" dirty="0" err="1" smtClean="0"/>
              <a:t>gromacs</a:t>
            </a:r>
            <a:r>
              <a:rPr lang="en-US" baseline="0" dirty="0" smtClean="0"/>
              <a:t> to make</a:t>
            </a:r>
            <a:r>
              <a:rPr lang="en-US" baseline="0" dirty="0" smtClean="0"/>
              <a:t> much faster </a:t>
            </a:r>
            <a:r>
              <a:rPr lang="en-US" baseline="0" dirty="0" smtClean="0"/>
              <a:t>progress with less </a:t>
            </a:r>
            <a:r>
              <a:rPr lang="en-US" baseline="0" dirty="0" smtClean="0"/>
              <a:t>latency since it’s more sensitive to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**** Allowing </a:t>
            </a:r>
            <a:r>
              <a:rPr lang="en-US" baseline="0" dirty="0" err="1" smtClean="0"/>
              <a:t>gromacs</a:t>
            </a:r>
            <a:r>
              <a:rPr lang="en-US" baseline="0" dirty="0" smtClean="0"/>
              <a:t> to send packets with less latency is more beneficial because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gromacs</a:t>
            </a:r>
            <a:r>
              <a:rPr lang="en-US" b="1" baseline="0" dirty="0" smtClean="0"/>
              <a:t> injects fewer number of packets and each packet represents a greater forward progress for the application</a:t>
            </a:r>
            <a:r>
              <a:rPr lang="en-US" baseline="0" dirty="0" smtClean="0"/>
              <a:t> </a:t>
            </a:r>
            <a:r>
              <a:rPr lang="en-US" baseline="0" dirty="0" smtClean="0"/>
              <a:t>**** </a:t>
            </a:r>
          </a:p>
          <a:p>
            <a:r>
              <a:rPr lang="en-US" b="1" baseline="0" dirty="0" smtClean="0"/>
              <a:t>X: Therefore, non-intensive application is more sensitive to increases in network latency.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sum, throttling network-intensive applications benefits system performance more than ….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u="sng" baseline="0" dirty="0" err="1" smtClean="0"/>
              <a:t>Gromacs</a:t>
            </a:r>
            <a:r>
              <a:rPr lang="en-US" b="1" u="sng" baseline="0" dirty="0" smtClean="0"/>
              <a:t>: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1) not only do we not reduce congestion, but we also decrease performance by 2%</a:t>
            </a:r>
          </a:p>
          <a:p>
            <a:r>
              <a:rPr lang="en-US" baseline="0" dirty="0" smtClean="0"/>
              <a:t>2)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Delete lines: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2A55D6"/>
                </a:solidFill>
              </a:rPr>
              <a:t>gromacs</a:t>
            </a:r>
            <a:r>
              <a:rPr lang="en-US" sz="1200" dirty="0" smtClean="0">
                <a:solidFill>
                  <a:srgbClr val="2A55D6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benefits</a:t>
            </a:r>
            <a:r>
              <a:rPr lang="en-US" sz="1200" dirty="0" smtClean="0">
                <a:solidFill>
                  <a:srgbClr val="000000"/>
                </a:solidFill>
              </a:rPr>
              <a:t> more from reduced network </a:t>
            </a:r>
            <a:r>
              <a:rPr lang="en-US" sz="1200" dirty="0" smtClean="0">
                <a:solidFill>
                  <a:srgbClr val="000000"/>
                </a:solidFill>
              </a:rPr>
              <a:t>latency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rgbClr val="000000"/>
                </a:solidFill>
              </a:rPr>
              <a:t>gromacs</a:t>
            </a:r>
            <a:r>
              <a:rPr lang="en-US" sz="1200" dirty="0" smtClean="0">
                <a:solidFill>
                  <a:srgbClr val="000000"/>
                </a:solidFill>
              </a:rPr>
              <a:t> injects fewer packets, thus each packet represents a greater forward progress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</a:t>
            </a:r>
            <a:r>
              <a:rPr lang="en-US" b="1" baseline="0" dirty="0" smtClean="0"/>
              <a:t> second key observation is that ….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To illustrate</a:t>
            </a:r>
            <a:r>
              <a:rPr lang="en-US" baseline="0" dirty="0" smtClean="0"/>
              <a:t> the benefits of using different throttling rate, </a:t>
            </a:r>
          </a:p>
          <a:p>
            <a:r>
              <a:rPr lang="en-US" b="1" baseline="0" dirty="0" smtClean="0"/>
              <a:t>we evaluate system performance of three heterogeneous application workloads on a 16-core </a:t>
            </a:r>
            <a:r>
              <a:rPr lang="en-US" b="1" baseline="0" dirty="0" smtClean="0"/>
              <a:t>system with varying throttling rate.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yaxis</a:t>
            </a:r>
            <a:r>
              <a:rPr lang="en-US" baseline="0" dirty="0" smtClean="0"/>
              <a:t> indicates sys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in terms of WS</a:t>
            </a:r>
          </a:p>
          <a:p>
            <a:r>
              <a:rPr lang="en-US" baseline="0" dirty="0" smtClean="0"/>
              <a:t>X-axis: </a:t>
            </a:r>
            <a:r>
              <a:rPr lang="en-US" baseline="0" dirty="0" smtClean="0"/>
              <a:t>shows the static </a:t>
            </a:r>
            <a:r>
              <a:rPr lang="en-US" baseline="0" dirty="0" smtClean="0"/>
              <a:t>throttling rate applied to each workload.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we can see, different workloads require different throttling rate to achieve peak performance (in the example, 94% for wk1)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a result, dynamically adjusting throttling rate yields better </a:t>
            </a:r>
            <a:r>
              <a:rPr lang="en-US" baseline="0" dirty="0" err="1" smtClean="0"/>
              <a:t>perf</a:t>
            </a:r>
            <a:r>
              <a:rPr lang="en-US" baseline="0" dirty="0" smtClean="0"/>
              <a:t> than a single static rate.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387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Next we will talk about our mechanism which is built on top of these key observations.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49" y="152400"/>
            <a:ext cx="2152651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152400"/>
            <a:ext cx="6305551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1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1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1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1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1524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000" b="1" dirty="0" smtClean="0">
                <a:latin typeface="Calibri" pitchFamily="34" charset="0"/>
                <a:cs typeface="Calibri" pitchFamily="34" charset="0"/>
              </a:rPr>
              <a:t>HAT: Heterogeneous Adaptive Throttling for On-Chip Networks</a:t>
            </a:r>
            <a:endParaRPr lang="en-US" sz="5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2"/>
            <a:ext cx="8534400" cy="2819399"/>
          </a:xfrm>
        </p:spPr>
        <p:txBody>
          <a:bodyPr>
            <a:noAutofit/>
          </a:bodyPr>
          <a:lstStyle/>
          <a:p>
            <a:pPr>
              <a:spcBef>
                <a:spcPts val="312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Kevin Kai-Wei Chang,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Rachata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Ausavarungnirun</a:t>
            </a:r>
            <a:r>
              <a:rPr lang="en-US" sz="36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Chris </a:t>
            </a:r>
            <a:r>
              <a:rPr lang="en-US" sz="3600" dirty="0" err="1" smtClean="0">
                <a:solidFill>
                  <a:schemeClr val="tx1"/>
                </a:solidFill>
              </a:rPr>
              <a:t>Fallin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Onur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Mutlu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1" y="5469511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5753190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943601"/>
            <a:ext cx="5638800" cy="507194"/>
          </a:xfrm>
          <a:prstGeom prst="rect">
            <a:avLst/>
          </a:prstGeom>
        </p:spPr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Tm="2972"/>
    </mc:Choice>
    <mc:Fallback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/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/>
              <a:t> applications that interfere with </a:t>
            </a:r>
            <a:r>
              <a:rPr lang="en-US" b="1" dirty="0" smtClean="0">
                <a:solidFill>
                  <a:srgbClr val="2A55D6"/>
                </a:solidFill>
              </a:rPr>
              <a:t>network-non-intensive</a:t>
            </a:r>
            <a:r>
              <a:rPr lang="en-US" dirty="0" smtClean="0"/>
              <a:t> 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Dynamically</a:t>
            </a:r>
            <a:r>
              <a:rPr lang="en-US" dirty="0" smtClean="0"/>
              <a:t> adjusts throttling rate to adapt to different workloads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/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/>
              <a:t> applications that interfere with </a:t>
            </a:r>
            <a:r>
              <a:rPr lang="en-US" b="1" dirty="0" smtClean="0">
                <a:solidFill>
                  <a:srgbClr val="2A55D6"/>
                </a:solidFill>
              </a:rPr>
              <a:t>network-non-intensive</a:t>
            </a:r>
            <a:r>
              <a:rPr lang="en-US" dirty="0" smtClean="0"/>
              <a:t> 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Dynamically</a:t>
            </a:r>
            <a:r>
              <a:rPr lang="en-US" dirty="0" smtClean="0"/>
              <a:t> adjusts throttling rate to adapt to different workloads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3429000"/>
            <a:ext cx="8610600" cy="2438400"/>
          </a:xfrm>
          <a:prstGeom prst="roundRect">
            <a:avLst/>
          </a:prstGeom>
          <a:solidFill>
            <a:schemeClr val="bg1"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Throttling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Measure Network Intensity</a:t>
            </a:r>
            <a:br>
              <a:rPr lang="en-US" b="1" u="sng" dirty="0" smtClean="0"/>
            </a:br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419900"/>
                </a:solidFill>
              </a:rPr>
              <a:t>L1 MPKI </a:t>
            </a:r>
            <a:r>
              <a:rPr lang="en-US" sz="2400" dirty="0" smtClean="0"/>
              <a:t>(misses per thousand instructions)</a:t>
            </a:r>
            <a:r>
              <a:rPr lang="en-US" sz="2400" dirty="0" smtClean="0"/>
              <a:t> to estimate network intensity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Classify Application</a:t>
            </a:r>
          </a:p>
          <a:p>
            <a:pPr lvl="1">
              <a:buNone/>
            </a:pPr>
            <a:r>
              <a:rPr lang="en-US" b="1" dirty="0" smtClean="0"/>
              <a:t>Sort</a:t>
            </a:r>
            <a:r>
              <a:rPr lang="en-US" dirty="0" smtClean="0"/>
              <a:t> applications by L1 MPKI</a:t>
            </a:r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endParaRPr lang="en-US" b="1" u="sng" dirty="0" smtClean="0"/>
          </a:p>
          <a:p>
            <a:pPr marL="571500" indent="-514350">
              <a:buFont typeface="+mj-lt"/>
              <a:buAutoNum type="arabicPeriod"/>
            </a:pPr>
            <a:r>
              <a:rPr lang="en-US" b="1" u="sng" dirty="0" smtClean="0"/>
              <a:t>Throttle network-intensive applications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4583668"/>
            <a:ext cx="304800" cy="2286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19400" y="4431268"/>
            <a:ext cx="304800" cy="381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00400" y="4355068"/>
            <a:ext cx="304800" cy="4572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81400" y="4202668"/>
            <a:ext cx="304800" cy="6096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191000" y="4050268"/>
            <a:ext cx="304800" cy="7620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000" y="3974068"/>
            <a:ext cx="304800" cy="8382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953000" y="3897868"/>
            <a:ext cx="304800" cy="9144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16200000">
            <a:off x="4991100" y="4164568"/>
            <a:ext cx="990600" cy="304800"/>
          </a:xfrm>
          <a:prstGeom prst="roundRect">
            <a:avLst/>
          </a:prstGeom>
          <a:solidFill>
            <a:srgbClr val="00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838200" y="4964668"/>
            <a:ext cx="3268480" cy="445532"/>
            <a:chOff x="838200" y="4964668"/>
            <a:chExt cx="3268480" cy="445531"/>
          </a:xfrm>
        </p:grpSpPr>
        <p:sp>
          <p:nvSpPr>
            <p:cNvPr id="18" name="Right Brace 17"/>
            <p:cNvSpPr/>
            <p:nvPr/>
          </p:nvSpPr>
          <p:spPr>
            <a:xfrm rot="5400000">
              <a:off x="3086099" y="4316969"/>
              <a:ext cx="152402" cy="1447800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8200" y="4979313"/>
              <a:ext cx="3268480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err="1" smtClean="0">
                  <a:solidFill>
                    <a:srgbClr val="3E82F7"/>
                  </a:solidFill>
                </a:rPr>
                <a:t>Σ</a:t>
              </a:r>
              <a:r>
                <a:rPr lang="en-US" sz="2200" b="1" dirty="0" smtClean="0">
                  <a:solidFill>
                    <a:srgbClr val="3E82F7"/>
                  </a:solidFill>
                </a:rPr>
                <a:t> MPKI</a:t>
              </a:r>
              <a:r>
                <a:rPr lang="en-US" sz="2200" b="1" dirty="0" smtClean="0"/>
                <a:t> &lt; </a:t>
              </a:r>
              <a:r>
                <a:rPr lang="en-US" dirty="0" err="1" smtClean="0">
                  <a:latin typeface="Lucida Fax"/>
                  <a:cs typeface="Lucida Fax"/>
                </a:rPr>
                <a:t>NonIntensiveCap</a:t>
              </a:r>
              <a:endParaRPr lang="en-US" dirty="0">
                <a:latin typeface="Lucida Fax"/>
                <a:cs typeface="Lucida Fax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676400" y="3429000"/>
            <a:ext cx="239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E82F7"/>
                </a:solidFill>
              </a:rPr>
              <a:t>Network-non-intensive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2" y="342900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1813"/>
                </a:solidFill>
              </a:rPr>
              <a:t>Network-intensive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438401" y="5181600"/>
            <a:ext cx="3657600" cy="382588"/>
            <a:chOff x="2438400" y="5334000"/>
            <a:chExt cx="3657600" cy="382588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438400" y="5715000"/>
              <a:ext cx="3657600" cy="1588"/>
            </a:xfrm>
            <a:prstGeom prst="straightConnector1">
              <a:avLst/>
            </a:prstGeom>
            <a:ln w="38100" cap="flat" cmpd="sng" algn="ctr">
              <a:solidFill>
                <a:srgbClr val="4199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114800" y="5334000"/>
              <a:ext cx="1649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419900"/>
                  </a:solidFill>
                </a:rPr>
                <a:t>Higher L1 MPKI </a:t>
              </a:r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 rot="21230970">
            <a:off x="3993176" y="4048928"/>
            <a:ext cx="2262656" cy="6960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Throttle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84FF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21" grpId="0"/>
      <p:bldP spid="22" grpId="0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Heterogeneous Adaptive Throttling (HAT)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Application-aware throttling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/>
              <a:t>Throttle </a:t>
            </a:r>
            <a:r>
              <a:rPr lang="en-US" b="1" dirty="0" smtClean="0">
                <a:solidFill>
                  <a:srgbClr val="FF0000"/>
                </a:solidFill>
              </a:rPr>
              <a:t>network-intensive</a:t>
            </a:r>
            <a:r>
              <a:rPr lang="en-US" dirty="0" smtClean="0"/>
              <a:t> applications that interfere with </a:t>
            </a:r>
            <a:r>
              <a:rPr lang="en-US" b="1" dirty="0" smtClean="0">
                <a:solidFill>
                  <a:srgbClr val="2A55D6"/>
                </a:solidFill>
              </a:rPr>
              <a:t>network-non-intensive</a:t>
            </a:r>
            <a:r>
              <a:rPr lang="en-US" dirty="0" smtClean="0"/>
              <a:t> applications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Network-load-aware throttling rate adjustment</a:t>
            </a:r>
            <a:r>
              <a:rPr lang="en-US" b="1" dirty="0" smtClean="0"/>
              <a:t>: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Dynamically</a:t>
            </a:r>
            <a:r>
              <a:rPr lang="en-US" dirty="0" smtClean="0"/>
              <a:t> adjusts throttling rate to adapt to different workloads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1143000"/>
            <a:ext cx="8610600" cy="2438400"/>
          </a:xfrm>
          <a:prstGeom prst="roundRect">
            <a:avLst/>
          </a:prstGeom>
          <a:solidFill>
            <a:schemeClr val="bg1"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Throttling Rate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For a given </a:t>
            </a:r>
            <a:r>
              <a:rPr lang="en-US" b="1" dirty="0" smtClean="0"/>
              <a:t>network design</a:t>
            </a:r>
            <a:r>
              <a:rPr lang="en-US" dirty="0" smtClean="0"/>
              <a:t>, peak performance tends to occur at a </a:t>
            </a:r>
            <a:r>
              <a:rPr lang="en-US" b="1" dirty="0" smtClean="0"/>
              <a:t>fixed network load point</a:t>
            </a:r>
          </a:p>
          <a:p>
            <a:endParaRPr lang="en-US" dirty="0" smtClean="0"/>
          </a:p>
          <a:p>
            <a:r>
              <a:rPr lang="en-US" b="1" dirty="0" smtClean="0"/>
              <a:t>Dynamically</a:t>
            </a:r>
            <a:r>
              <a:rPr lang="en-US" dirty="0" smtClean="0"/>
              <a:t> adjust throttling rate to achieve that network load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Throttling Rate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Autofit/>
          </a:bodyPr>
          <a:lstStyle/>
          <a:p>
            <a:r>
              <a:rPr lang="en-US" b="1" dirty="0" smtClean="0"/>
              <a:t>Goal: </a:t>
            </a:r>
            <a:r>
              <a:rPr lang="en-US" dirty="0" smtClean="0"/>
              <a:t>maintain network load at</a:t>
            </a:r>
            <a:r>
              <a:rPr lang="en-US" dirty="0" smtClean="0"/>
              <a:t> a peak </a:t>
            </a:r>
            <a:r>
              <a:rPr lang="en-US" dirty="0" smtClean="0"/>
              <a:t>performance point</a:t>
            </a:r>
          </a:p>
          <a:p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Measure network 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Compare and adjust throttling rate</a:t>
            </a:r>
          </a:p>
          <a:p>
            <a:pPr marL="914400" lvl="1" indent="-514350">
              <a:buNone/>
            </a:pPr>
            <a:r>
              <a:rPr lang="en-US" dirty="0" smtClean="0"/>
              <a:t>If </a:t>
            </a:r>
            <a:r>
              <a:rPr lang="en-US" b="1" dirty="0" smtClean="0">
                <a:solidFill>
                  <a:srgbClr val="419900"/>
                </a:solidFill>
              </a:rPr>
              <a:t>network load </a:t>
            </a:r>
            <a:r>
              <a:rPr lang="en-US" dirty="0" smtClean="0"/>
              <a:t>&gt;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peak point</a:t>
            </a:r>
            <a:r>
              <a:rPr lang="en-US" dirty="0" smtClean="0"/>
              <a:t>: </a:t>
            </a:r>
          </a:p>
          <a:p>
            <a:pPr marL="914400" lvl="1" indent="-514350">
              <a:buNone/>
            </a:pPr>
            <a:r>
              <a:rPr lang="en-US" sz="2600" dirty="0" smtClean="0">
                <a:solidFill>
                  <a:srgbClr val="3E82F7"/>
                </a:solidFill>
              </a:rPr>
              <a:t>	Increase throttling rate</a:t>
            </a:r>
          </a:p>
          <a:p>
            <a:pPr marL="914400" lvl="1" indent="-514350"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419900"/>
                </a:solidFill>
              </a:rPr>
              <a:t>network load </a:t>
            </a:r>
            <a:r>
              <a:rPr lang="en-US" dirty="0" smtClean="0"/>
              <a:t>≤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peak point</a:t>
            </a:r>
            <a:r>
              <a:rPr lang="en-US" dirty="0" smtClean="0"/>
              <a:t>: </a:t>
            </a:r>
          </a:p>
          <a:p>
            <a:pPr marL="914400" lvl="1" indent="-514350">
              <a:buNone/>
            </a:pPr>
            <a:r>
              <a:rPr lang="en-US" sz="2600" dirty="0" smtClean="0">
                <a:solidFill>
                  <a:srgbClr val="3E82F7"/>
                </a:solidFill>
              </a:rPr>
              <a:t>	Decrease throttling rate</a:t>
            </a:r>
            <a:endParaRPr lang="en-US" sz="2600" dirty="0">
              <a:solidFill>
                <a:srgbClr val="3E82F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Epoch-Based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</a:t>
            </a:r>
            <a:r>
              <a:rPr lang="en-US" b="1" dirty="0" smtClean="0"/>
              <a:t>HAT</a:t>
            </a:r>
            <a:r>
              <a:rPr lang="en-US" dirty="0" smtClean="0"/>
              <a:t> operation is </a:t>
            </a:r>
            <a:r>
              <a:rPr lang="en-US" dirty="0" smtClean="0"/>
              <a:t>expensive</a:t>
            </a:r>
          </a:p>
          <a:p>
            <a:r>
              <a:rPr lang="en-US" b="1" dirty="0" smtClean="0"/>
              <a:t>Solution: </a:t>
            </a:r>
            <a:r>
              <a:rPr lang="en-US" dirty="0" smtClean="0"/>
              <a:t>performs </a:t>
            </a:r>
            <a:r>
              <a:rPr lang="en-US" b="1" dirty="0" smtClean="0"/>
              <a:t>HAT</a:t>
            </a:r>
            <a:r>
              <a:rPr lang="en-US" dirty="0" smtClean="0"/>
              <a:t> at epoch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914400" y="4623137"/>
            <a:ext cx="7142552" cy="1472863"/>
            <a:chOff x="914400" y="4623137"/>
            <a:chExt cx="7142552" cy="1472863"/>
          </a:xfrm>
        </p:grpSpPr>
        <p:grpSp>
          <p:nvGrpSpPr>
            <p:cNvPr id="27" name="Group 26"/>
            <p:cNvGrpSpPr/>
            <p:nvPr/>
          </p:nvGrpSpPr>
          <p:grpSpPr>
            <a:xfrm>
              <a:off x="914400" y="4623137"/>
              <a:ext cx="7142552" cy="461665"/>
              <a:chOff x="1066800" y="2438400"/>
              <a:chExt cx="7142552" cy="461665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1066800" y="2743200"/>
                <a:ext cx="63246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963194" y="2743200"/>
                <a:ext cx="304006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6706394" y="2742406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1219994" y="2742406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7391400" y="2438400"/>
                <a:ext cx="817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Time</a:t>
                </a:r>
                <a:endParaRPr lang="en-US" sz="24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371600" y="5080337"/>
              <a:ext cx="251453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000" b="1" i="1" dirty="0" smtClean="0">
                  <a:solidFill>
                    <a:srgbClr val="419900"/>
                  </a:solidFill>
                </a:rPr>
                <a:t>Current Epoch</a:t>
              </a:r>
            </a:p>
            <a:p>
              <a:r>
                <a:rPr lang="en-US" sz="3000" b="1" i="1" dirty="0" smtClean="0">
                  <a:solidFill>
                    <a:srgbClr val="419900"/>
                  </a:solidFill>
                </a:rPr>
                <a:t>(100K cycles)</a:t>
              </a:r>
              <a:endParaRPr lang="en-US" sz="3000" b="1" i="1" dirty="0">
                <a:solidFill>
                  <a:srgbClr val="4199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33363" y="5080337"/>
              <a:ext cx="233438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i="1" dirty="0" smtClean="0">
                  <a:solidFill>
                    <a:srgbClr val="3E82F7"/>
                  </a:solidFill>
                </a:rPr>
                <a:t>Next Epoch</a:t>
              </a:r>
            </a:p>
            <a:p>
              <a:r>
                <a:rPr lang="en-US" sz="3000" b="1" i="1" dirty="0" smtClean="0">
                  <a:solidFill>
                    <a:srgbClr val="3E82F7"/>
                  </a:solidFill>
                </a:rPr>
                <a:t>(100K cycles)</a:t>
              </a:r>
              <a:endParaRPr lang="en-US" sz="3000" b="1" i="1" dirty="0">
                <a:solidFill>
                  <a:srgbClr val="3E82F7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37295" y="2438400"/>
            <a:ext cx="290130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419900"/>
                </a:solidFill>
              </a:rPr>
              <a:t>During epoch: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Measure </a:t>
            </a:r>
            <a:r>
              <a:rPr lang="en-US" sz="2400" b="1" dirty="0" smtClean="0"/>
              <a:t>L1 MPKI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of each application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Measure </a:t>
            </a:r>
            <a:r>
              <a:rPr lang="en-US" sz="2400" b="1" dirty="0" smtClean="0"/>
              <a:t>network </a:t>
            </a:r>
            <a:br>
              <a:rPr lang="en-US" sz="2400" b="1" dirty="0" smtClean="0"/>
            </a:br>
            <a:r>
              <a:rPr lang="en-US" sz="2400" b="1" dirty="0" smtClean="0"/>
              <a:t>load</a:t>
            </a:r>
            <a:endParaRPr lang="en-US" sz="2400" b="1" dirty="0"/>
          </a:p>
        </p:txBody>
      </p:sp>
      <p:grpSp>
        <p:nvGrpSpPr>
          <p:cNvPr id="52" name="Group 51"/>
          <p:cNvGrpSpPr/>
          <p:nvPr/>
        </p:nvGrpSpPr>
        <p:grpSpPr>
          <a:xfrm>
            <a:off x="4038600" y="2743200"/>
            <a:ext cx="597408" cy="2362200"/>
            <a:chOff x="4191000" y="2833116"/>
            <a:chExt cx="597408" cy="2119884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4407408" y="2843784"/>
              <a:ext cx="381000" cy="1588"/>
            </a:xfrm>
            <a:prstGeom prst="straightConnector1">
              <a:avLst/>
            </a:prstGeom>
            <a:ln w="38100">
              <a:solidFill>
                <a:srgbClr val="3E82F7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3466306" y="3785616"/>
              <a:ext cx="1905794" cy="794"/>
            </a:xfrm>
            <a:prstGeom prst="line">
              <a:avLst/>
            </a:prstGeom>
            <a:ln w="38100">
              <a:solidFill>
                <a:srgbClr val="3E82F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loud 43"/>
            <p:cNvSpPr/>
            <p:nvPr/>
          </p:nvSpPr>
          <p:spPr>
            <a:xfrm>
              <a:off x="4191000" y="4572000"/>
              <a:ext cx="457200" cy="381000"/>
            </a:xfrm>
            <a:prstGeom prst="cloud">
              <a:avLst/>
            </a:prstGeom>
            <a:solidFill>
              <a:srgbClr val="3E82F7"/>
            </a:solidFill>
            <a:ln>
              <a:solidFill>
                <a:srgbClr val="3E82F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635232" y="2438400"/>
            <a:ext cx="31391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3E82F7"/>
                </a:solidFill>
              </a:rPr>
              <a:t>Beginning of epoch: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Classify applications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Adjust throttling rate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Reset measurements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1219200" y="4318337"/>
            <a:ext cx="2743200" cy="304800"/>
          </a:xfrm>
          <a:prstGeom prst="rightArrow">
            <a:avLst/>
          </a:prstGeom>
          <a:solidFill>
            <a:srgbClr val="419900"/>
          </a:solidFill>
          <a:ln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6" grpId="0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dirty="0" smtClean="0"/>
              <a:t>Mechanism</a:t>
            </a:r>
          </a:p>
          <a:p>
            <a:r>
              <a:rPr lang="en-US" sz="4200" b="1" dirty="0" smtClean="0">
                <a:solidFill>
                  <a:srgbClr val="009900"/>
                </a:solidFill>
              </a:rPr>
              <a:t>Prior Works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Source Throttling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Source throttling for </a:t>
            </a:r>
            <a:r>
              <a:rPr lang="en-US" sz="2800" b="1" dirty="0" err="1" smtClean="0"/>
              <a:t>bufferless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NoCs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1800" dirty="0" smtClean="0"/>
              <a:t>[</a:t>
            </a:r>
            <a:r>
              <a:rPr lang="en-US" sz="1800" dirty="0" err="1" smtClean="0"/>
              <a:t>Nychis</a:t>
            </a:r>
            <a:r>
              <a:rPr lang="en-US" sz="1800" dirty="0" smtClean="0"/>
              <a:t>+ Hotnets’10, SIGCOMM’12]</a:t>
            </a:r>
          </a:p>
          <a:p>
            <a:pPr lvl="1"/>
            <a:r>
              <a:rPr lang="en-US" sz="2600" dirty="0" smtClean="0"/>
              <a:t>Application-aware throttling based on starvation rate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Does not adaptively adjust throttling </a:t>
            </a:r>
            <a:r>
              <a:rPr lang="en-US" sz="2600" dirty="0" smtClean="0">
                <a:solidFill>
                  <a:srgbClr val="FF0000"/>
                </a:solidFill>
              </a:rPr>
              <a:t>rate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“Heterogeneous Throttling”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Source </a:t>
            </a:r>
            <a:r>
              <a:rPr lang="en-US" sz="2800" b="1" dirty="0" err="1" smtClean="0"/>
              <a:t>throttlinr</a:t>
            </a:r>
            <a:r>
              <a:rPr lang="en-US" sz="2800" b="1" dirty="0" smtClean="0"/>
              <a:t> </a:t>
            </a:r>
            <a:r>
              <a:rPr lang="en-US" sz="2800" b="1" dirty="0" smtClean="0"/>
              <a:t>off-chip buffered networks </a:t>
            </a:r>
            <a:br>
              <a:rPr lang="en-US" sz="2800" b="1" dirty="0" smtClean="0"/>
            </a:br>
            <a:r>
              <a:rPr lang="en-US" sz="1800" dirty="0" smtClean="0"/>
              <a:t>[</a:t>
            </a:r>
            <a:r>
              <a:rPr lang="en-US" sz="1800" dirty="0" err="1" smtClean="0"/>
              <a:t>Thottethodi</a:t>
            </a:r>
            <a:r>
              <a:rPr lang="en-US" sz="1800" dirty="0" smtClean="0"/>
              <a:t>+ HPCA’01]</a:t>
            </a:r>
            <a:endParaRPr lang="en-US" sz="1000" dirty="0" smtClean="0"/>
          </a:p>
          <a:p>
            <a:pPr lvl="1"/>
            <a:r>
              <a:rPr lang="en-US" sz="2600" dirty="0" smtClean="0"/>
              <a:t>Dynamically trigger throttling based on</a:t>
            </a:r>
            <a:r>
              <a:rPr lang="en-US" sz="2600" dirty="0" smtClean="0"/>
              <a:t> fraction of buffer </a:t>
            </a:r>
            <a:r>
              <a:rPr lang="en-US" sz="2600" dirty="0" smtClean="0"/>
              <a:t>occupancy</a:t>
            </a:r>
            <a:endParaRPr lang="en-US" sz="2600" dirty="0" smtClean="0"/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Not application-aware: fully block packet injections of every </a:t>
            </a:r>
            <a:r>
              <a:rPr lang="en-US" sz="2600" dirty="0" smtClean="0">
                <a:solidFill>
                  <a:srgbClr val="FF0000"/>
                </a:solidFill>
              </a:rPr>
              <a:t>node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“Self-tuned Throttling”</a:t>
            </a:r>
          </a:p>
          <a:p>
            <a:pPr lvl="1"/>
            <a:endParaRPr lang="en-US" sz="2600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sz="260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dirty="0" smtClean="0"/>
              <a:t>Mechanism</a:t>
            </a:r>
          </a:p>
          <a:p>
            <a:r>
              <a:rPr lang="en-US" sz="4200" dirty="0" smtClean="0"/>
              <a:t>Prior Works</a:t>
            </a:r>
          </a:p>
          <a:p>
            <a:r>
              <a:rPr lang="en-US" sz="4200" b="1" dirty="0" smtClean="0">
                <a:solidFill>
                  <a:srgbClr val="419900"/>
                </a:solidFill>
              </a:rPr>
              <a:t>Results</a:t>
            </a:r>
            <a:endParaRPr lang="en-US" sz="4200" b="1" dirty="0">
              <a:solidFill>
                <a:srgbClr val="41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u="sng" dirty="0" smtClean="0">
                <a:solidFill>
                  <a:srgbClr val="FF0000"/>
                </a:solidFill>
              </a:rPr>
              <a:t>Problem</a:t>
            </a:r>
            <a:r>
              <a:rPr lang="en-US" sz="2600" b="1" dirty="0" smtClean="0">
                <a:solidFill>
                  <a:srgbClr val="FF0000"/>
                </a:solidFill>
              </a:rPr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Packets contend in on-chip networks (</a:t>
            </a:r>
            <a:r>
              <a:rPr lang="en-US" sz="2600" dirty="0" err="1" smtClean="0">
                <a:solidFill>
                  <a:srgbClr val="FF0000"/>
                </a:solidFill>
              </a:rPr>
              <a:t>NoCs</a:t>
            </a:r>
            <a:r>
              <a:rPr lang="en-US" sz="2600" dirty="0" smtClean="0">
                <a:solidFill>
                  <a:srgbClr val="FF0000"/>
                </a:solidFill>
              </a:rPr>
              <a:t>), causing congestion, thus reducing performance</a:t>
            </a:r>
          </a:p>
          <a:p>
            <a:r>
              <a:rPr lang="en-US" sz="2600" b="1" u="sng" dirty="0" smtClean="0"/>
              <a:t>Observations</a:t>
            </a:r>
            <a:r>
              <a:rPr lang="en-US" sz="2600" b="1" dirty="0" smtClean="0"/>
              <a:t>: </a:t>
            </a:r>
          </a:p>
          <a:p>
            <a:pPr>
              <a:buNone/>
            </a:pPr>
            <a:r>
              <a:rPr lang="en-US" sz="2600" dirty="0" smtClean="0"/>
              <a:t>	1) Some applications are more sensitive to network latency than others</a:t>
            </a:r>
            <a:br>
              <a:rPr lang="en-US" sz="2600" dirty="0" smtClean="0"/>
            </a:br>
            <a:r>
              <a:rPr lang="en-US" sz="2600" dirty="0" smtClean="0"/>
              <a:t>2) Applications</a:t>
            </a:r>
            <a:r>
              <a:rPr lang="en-US" sz="2600" dirty="0" smtClean="0"/>
              <a:t> must be throttled differently </a:t>
            </a:r>
            <a:r>
              <a:rPr lang="en-US" sz="2600" dirty="0" smtClean="0"/>
              <a:t>to achieve peak performance</a:t>
            </a:r>
          </a:p>
          <a:p>
            <a:r>
              <a:rPr lang="en-US" sz="2600" b="1" u="sng" dirty="0" smtClean="0">
                <a:solidFill>
                  <a:srgbClr val="2A55D6"/>
                </a:solidFill>
              </a:rPr>
              <a:t>Key Idea</a:t>
            </a:r>
            <a:r>
              <a:rPr lang="en-US" sz="2600" b="1" dirty="0" smtClean="0">
                <a:solidFill>
                  <a:srgbClr val="2A55D6"/>
                </a:solidFill>
              </a:rPr>
              <a:t>: Heterogeneous Adaptive Throttling (HAT)</a:t>
            </a:r>
            <a:r>
              <a:rPr lang="en-US" sz="2600" dirty="0" smtClean="0">
                <a:solidFill>
                  <a:srgbClr val="2A55D6"/>
                </a:solidFill>
              </a:rPr>
              <a:t/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1) Application-aware source throttling </a:t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2) Network-load-aware throttling rate adjustment</a:t>
            </a:r>
          </a:p>
          <a:p>
            <a:r>
              <a:rPr lang="en-US" sz="2600" b="1" u="sng" dirty="0" smtClean="0"/>
              <a:t>Result</a:t>
            </a:r>
            <a:r>
              <a:rPr lang="en-US" sz="2600" b="1" dirty="0" smtClean="0"/>
              <a:t>:</a:t>
            </a:r>
            <a:r>
              <a:rPr lang="en-US" sz="2600" dirty="0" smtClean="0"/>
              <a:t> Improves performance and energy efficiency over state-of-the-art source throttling policies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Chip Multiprocessor Simulator</a:t>
            </a:r>
          </a:p>
          <a:p>
            <a:pPr lvl="1"/>
            <a:r>
              <a:rPr lang="en-US" sz="2000" b="1" dirty="0" smtClean="0"/>
              <a:t>64-node</a:t>
            </a:r>
            <a:r>
              <a:rPr lang="en-US" sz="2000" dirty="0" smtClean="0"/>
              <a:t> multi-core systems with a </a:t>
            </a:r>
            <a:r>
              <a:rPr lang="en-US" sz="2000" b="1" dirty="0" smtClean="0"/>
              <a:t>2D-mesh topology</a:t>
            </a:r>
            <a:endParaRPr lang="en-US" sz="2000" dirty="0" smtClean="0"/>
          </a:p>
          <a:p>
            <a:pPr lvl="1"/>
            <a:r>
              <a:rPr lang="en-US" sz="2000" dirty="0" smtClean="0"/>
              <a:t>Closed-loop core/cache/</a:t>
            </a:r>
            <a:r>
              <a:rPr lang="en-US" sz="2000" dirty="0" err="1" smtClean="0"/>
              <a:t>NoC</a:t>
            </a:r>
            <a:r>
              <a:rPr lang="en-US" sz="2000" dirty="0" smtClean="0"/>
              <a:t> cycle-level</a:t>
            </a:r>
            <a:r>
              <a:rPr lang="en-US" sz="2000" b="1" dirty="0" smtClean="0"/>
              <a:t> </a:t>
            </a:r>
            <a:r>
              <a:rPr lang="en-US" sz="2000" dirty="0" smtClean="0"/>
              <a:t>model</a:t>
            </a:r>
          </a:p>
          <a:p>
            <a:pPr lvl="1"/>
            <a:r>
              <a:rPr lang="en-US" sz="2000" dirty="0" smtClean="0"/>
              <a:t>64KB L1, perfect L2 (always hits to stress </a:t>
            </a:r>
            <a:r>
              <a:rPr lang="en-US" sz="2000" dirty="0" err="1" smtClean="0"/>
              <a:t>NoC</a:t>
            </a:r>
            <a:r>
              <a:rPr lang="en-US" sz="2000" dirty="0" smtClean="0"/>
              <a:t>)</a:t>
            </a:r>
          </a:p>
          <a:p>
            <a:r>
              <a:rPr lang="en-US" sz="2400" b="1" dirty="0" smtClean="0"/>
              <a:t>Router Designs</a:t>
            </a:r>
          </a:p>
          <a:p>
            <a:pPr lvl="1"/>
            <a:r>
              <a:rPr lang="en-US" sz="2000" b="1" dirty="0" smtClean="0"/>
              <a:t>Virtual-channel buffered </a:t>
            </a:r>
            <a:r>
              <a:rPr lang="en-US" sz="2000" dirty="0" smtClean="0"/>
              <a:t>router</a:t>
            </a:r>
            <a:r>
              <a:rPr lang="en-US" sz="2000" b="1" dirty="0" smtClean="0"/>
              <a:t>: </a:t>
            </a:r>
            <a:r>
              <a:rPr lang="en-US" sz="2000" dirty="0" smtClean="0"/>
              <a:t>4 VCs, 4 flits/VC </a:t>
            </a:r>
            <a:r>
              <a:rPr lang="en-US" sz="1800" dirty="0" smtClean="0"/>
              <a:t>[Dally+ IEEE TPDS’92]</a:t>
            </a:r>
            <a:endParaRPr lang="en-US" sz="1800" b="1" dirty="0" smtClean="0"/>
          </a:p>
          <a:p>
            <a:pPr lvl="1"/>
            <a:r>
              <a:rPr lang="en-US" sz="2000" b="1" dirty="0" err="1" smtClean="0"/>
              <a:t>Bufferless</a:t>
            </a:r>
            <a:r>
              <a:rPr lang="en-US" sz="2000" b="1" dirty="0" smtClean="0"/>
              <a:t> deflection </a:t>
            </a:r>
            <a:r>
              <a:rPr lang="en-US" sz="2000" dirty="0" smtClean="0"/>
              <a:t>routers</a:t>
            </a:r>
            <a:r>
              <a:rPr lang="en-US" sz="2000" b="1" dirty="0" smtClean="0"/>
              <a:t>:</a:t>
            </a:r>
            <a:r>
              <a:rPr lang="en-US" sz="2000" b="1" dirty="0" smtClean="0"/>
              <a:t> BLESS </a:t>
            </a:r>
            <a:r>
              <a:rPr lang="en-US" sz="1800" dirty="0" smtClean="0"/>
              <a:t>[</a:t>
            </a:r>
            <a:r>
              <a:rPr lang="en-US" sz="1800" dirty="0" err="1" smtClean="0"/>
              <a:t>Moscibroda</a:t>
            </a:r>
            <a:r>
              <a:rPr lang="en-US" sz="1800" dirty="0" smtClean="0"/>
              <a:t>+ ISCA’09</a:t>
            </a:r>
            <a:r>
              <a:rPr lang="en-US" sz="1800" dirty="0" smtClean="0"/>
              <a:t>]</a:t>
            </a:r>
          </a:p>
          <a:p>
            <a:r>
              <a:rPr lang="en-US" sz="2200" b="1" dirty="0" smtClean="0"/>
              <a:t> </a:t>
            </a:r>
            <a:r>
              <a:rPr lang="en-US" sz="2400" b="1" dirty="0" smtClean="0"/>
              <a:t>Workloads</a:t>
            </a:r>
            <a:endParaRPr lang="en-US" sz="2400" b="1" dirty="0" smtClean="0"/>
          </a:p>
          <a:p>
            <a:pPr lvl="1"/>
            <a:r>
              <a:rPr lang="en-US" sz="2000" dirty="0" smtClean="0"/>
              <a:t>60 multi-core workloads: SPEC CPU2006 benchmarks</a:t>
            </a:r>
          </a:p>
          <a:p>
            <a:pPr lvl="1"/>
            <a:r>
              <a:rPr lang="en-US" sz="2000" dirty="0" smtClean="0"/>
              <a:t>Categorized based on their network intensity</a:t>
            </a:r>
          </a:p>
          <a:p>
            <a:pPr lvl="2"/>
            <a:r>
              <a:rPr lang="en-US" sz="1800" b="1" dirty="0" smtClean="0"/>
              <a:t>L</a:t>
            </a:r>
            <a:r>
              <a:rPr lang="en-US" sz="1800" dirty="0" smtClean="0"/>
              <a:t>ow/</a:t>
            </a:r>
            <a:r>
              <a:rPr lang="en-US" sz="1800" b="1" dirty="0" smtClean="0"/>
              <a:t>M</a:t>
            </a:r>
            <a:r>
              <a:rPr lang="en-US" sz="1800" dirty="0" smtClean="0"/>
              <a:t>edium/</a:t>
            </a:r>
            <a:r>
              <a:rPr lang="en-US" sz="1800" b="1" dirty="0" smtClean="0"/>
              <a:t>H</a:t>
            </a:r>
            <a:r>
              <a:rPr lang="en-US" sz="1800" dirty="0" smtClean="0"/>
              <a:t>igh intensity categories	</a:t>
            </a:r>
          </a:p>
          <a:p>
            <a:r>
              <a:rPr lang="en-US" sz="2400" b="1" dirty="0" smtClean="0"/>
              <a:t>Metrics: </a:t>
            </a:r>
            <a:r>
              <a:rPr lang="en-US" sz="2400" dirty="0" smtClean="0"/>
              <a:t>Weighted Speedup (</a:t>
            </a:r>
            <a:r>
              <a:rPr lang="en-US" sz="2400" dirty="0" err="1" smtClean="0"/>
              <a:t>perf</a:t>
            </a:r>
            <a:r>
              <a:rPr lang="en-US" sz="2400" dirty="0" smtClean="0"/>
              <a:t>.), </a:t>
            </a:r>
            <a:r>
              <a:rPr lang="en-US" sz="2400" dirty="0" err="1" smtClean="0"/>
              <a:t>perf</a:t>
            </a:r>
            <a:r>
              <a:rPr lang="en-US" sz="2400" dirty="0" smtClean="0"/>
              <a:t>./Watt (energy eff.),</a:t>
            </a:r>
            <a:br>
              <a:rPr lang="en-US" sz="2400" dirty="0" smtClean="0"/>
            </a:br>
            <a:r>
              <a:rPr lang="en-US" sz="2400" dirty="0" smtClean="0"/>
              <a:t>and maximum slowdown (fairness)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/>
          <p:nvPr/>
        </p:nvGraphicFramePr>
        <p:xfrm>
          <a:off x="457200" y="990600"/>
          <a:ext cx="8153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Performance: </a:t>
            </a:r>
            <a:r>
              <a:rPr lang="en-US" sz="4000" dirty="0" err="1" smtClean="0"/>
              <a:t>Bufferless</a:t>
            </a:r>
            <a:r>
              <a:rPr lang="en-US" sz="4000" dirty="0" smtClean="0"/>
              <a:t> </a:t>
            </a:r>
            <a:r>
              <a:rPr lang="en-US" sz="4000" dirty="0" err="1" smtClean="0"/>
              <a:t>NoC</a:t>
            </a:r>
            <a:r>
              <a:rPr lang="en-US" sz="4000" dirty="0" smtClean="0"/>
              <a:t> (BLESS)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64820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A55D6"/>
                </a:solidFill>
              </a:rPr>
              <a:t>HAT </a:t>
            </a:r>
            <a:r>
              <a:rPr lang="en-US" sz="2800" dirty="0" smtClean="0">
                <a:solidFill>
                  <a:srgbClr val="2A55D6"/>
                </a:solidFill>
              </a:rPr>
              <a:t>provides better performance improvement than past 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486401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Highest improvement on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heterogeneous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workload mixes</a:t>
            </a:r>
          </a:p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- L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M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are more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sensitive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to network latency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676400" y="1371600"/>
            <a:ext cx="3733800" cy="3124200"/>
          </a:xfrm>
          <a:prstGeom prst="roundRect">
            <a:avLst/>
          </a:prstGeom>
          <a:noFill/>
          <a:ln w="508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01723" y="1595736"/>
            <a:ext cx="80322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7.4%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7467997" y="2133203"/>
            <a:ext cx="304800" cy="795"/>
          </a:xfrm>
          <a:prstGeom prst="straightConnector1">
            <a:avLst/>
          </a:prstGeom>
          <a:ln w="38100">
            <a:solidFill>
              <a:srgbClr val="419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457200" y="1066800"/>
          <a:ext cx="7924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Performance: Buffered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21809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A55D6"/>
                </a:solidFill>
              </a:rPr>
              <a:t>Congestion is much lower in Buffered </a:t>
            </a:r>
            <a:r>
              <a:rPr lang="en-US" sz="2800" dirty="0" err="1" smtClean="0">
                <a:solidFill>
                  <a:srgbClr val="2A55D6"/>
                </a:solidFill>
              </a:rPr>
              <a:t>NoC</a:t>
            </a:r>
            <a:r>
              <a:rPr lang="en-US" sz="2800" dirty="0" smtClean="0">
                <a:solidFill>
                  <a:srgbClr val="2A55D6"/>
                </a:solidFill>
              </a:rPr>
              <a:t>, but </a:t>
            </a:r>
            <a:r>
              <a:rPr lang="en-US" sz="2800" b="1" dirty="0" smtClean="0">
                <a:solidFill>
                  <a:srgbClr val="2A55D6"/>
                </a:solidFill>
              </a:rPr>
              <a:t>HAT</a:t>
            </a:r>
            <a:r>
              <a:rPr lang="en-US" sz="2800" dirty="0" smtClean="0">
                <a:solidFill>
                  <a:srgbClr val="2A55D6"/>
                </a:solidFill>
              </a:rPr>
              <a:t> still provides performance benefit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58973" y="1519536"/>
            <a:ext cx="10260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+ 3.5%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7315597" y="2057003"/>
            <a:ext cx="304800" cy="795"/>
          </a:xfrm>
          <a:prstGeom prst="straightConnector1">
            <a:avLst/>
          </a:prstGeom>
          <a:ln w="38100">
            <a:solidFill>
              <a:srgbClr val="419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791201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2A55D6"/>
                </a:solidFill>
              </a:rPr>
              <a:t>HAT </a:t>
            </a:r>
            <a:r>
              <a:rPr lang="en-US" sz="3000" dirty="0" smtClean="0">
                <a:solidFill>
                  <a:srgbClr val="2A55D6"/>
                </a:solidFill>
              </a:rPr>
              <a:t>provides better fairness than prior works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066800"/>
          <a:ext cx="449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724400" y="914400"/>
          <a:ext cx="419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52800" y="2357736"/>
            <a:ext cx="884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- 15%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6602" y="1976736"/>
            <a:ext cx="7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- 5%</a:t>
            </a:r>
            <a:endParaRPr lang="en-US" sz="2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762000" y="1066801"/>
          <a:ext cx="7239000" cy="45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1481328"/>
            <a:ext cx="90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9900"/>
                </a:solidFill>
              </a:rPr>
              <a:t>8.5%</a:t>
            </a:r>
            <a:endParaRPr lang="en-US" sz="2800" b="1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1534180"/>
            <a:ext cx="628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9900"/>
                </a:solidFill>
              </a:rPr>
              <a:t>5%</a:t>
            </a:r>
            <a:endParaRPr lang="en-US" sz="2800" b="1" dirty="0">
              <a:solidFill>
                <a:srgbClr val="00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562601"/>
            <a:ext cx="6781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2A55D6"/>
                </a:solidFill>
              </a:rPr>
              <a:t>HAT </a:t>
            </a:r>
            <a:r>
              <a:rPr lang="en-US" sz="3400" dirty="0" smtClean="0">
                <a:solidFill>
                  <a:srgbClr val="2A55D6"/>
                </a:solidFill>
              </a:rPr>
              <a:t>increases energy efficiency by reducing congestion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Performance on </a:t>
            </a:r>
            <a:r>
              <a:rPr lang="en-US" b="1" dirty="0" smtClean="0"/>
              <a:t>CHIPPER</a:t>
            </a:r>
          </a:p>
          <a:p>
            <a:endParaRPr lang="en-US" dirty="0" smtClean="0"/>
          </a:p>
          <a:p>
            <a:r>
              <a:rPr lang="en-US" dirty="0" smtClean="0"/>
              <a:t>Performance on </a:t>
            </a:r>
            <a:r>
              <a:rPr lang="en-US" b="1" dirty="0" smtClean="0"/>
              <a:t>multithreaded</a:t>
            </a:r>
            <a:r>
              <a:rPr lang="en-US" dirty="0" smtClean="0"/>
              <a:t> workloads</a:t>
            </a:r>
          </a:p>
          <a:p>
            <a:endParaRPr lang="en-US" dirty="0" smtClean="0"/>
          </a:p>
          <a:p>
            <a:r>
              <a:rPr lang="en-US" dirty="0" smtClean="0"/>
              <a:t>Parameters sensitivity sweep of </a:t>
            </a:r>
            <a:r>
              <a:rPr lang="en-US" b="1" dirty="0" smtClean="0"/>
              <a:t>HAT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u="sng" dirty="0" smtClean="0">
                <a:solidFill>
                  <a:srgbClr val="FF0000"/>
                </a:solidFill>
              </a:rPr>
              <a:t>Problem</a:t>
            </a:r>
            <a:r>
              <a:rPr lang="en-US" sz="2600" b="1" dirty="0" smtClean="0">
                <a:solidFill>
                  <a:srgbClr val="FF0000"/>
                </a:solidFill>
              </a:rPr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Packets contend in on-chip networks (</a:t>
            </a:r>
            <a:r>
              <a:rPr lang="en-US" sz="2600" dirty="0" err="1" smtClean="0">
                <a:solidFill>
                  <a:srgbClr val="FF0000"/>
                </a:solidFill>
              </a:rPr>
              <a:t>NoCs</a:t>
            </a:r>
            <a:r>
              <a:rPr lang="en-US" sz="2600" dirty="0" smtClean="0">
                <a:solidFill>
                  <a:srgbClr val="FF0000"/>
                </a:solidFill>
              </a:rPr>
              <a:t>), causing congestion, thus reducing performance</a:t>
            </a:r>
          </a:p>
          <a:p>
            <a:r>
              <a:rPr lang="en-US" sz="2600" b="1" u="sng" dirty="0" smtClean="0"/>
              <a:t>Observations</a:t>
            </a:r>
            <a:r>
              <a:rPr lang="en-US" sz="2600" b="1" dirty="0" smtClean="0"/>
              <a:t>: </a:t>
            </a:r>
          </a:p>
          <a:p>
            <a:pPr>
              <a:buNone/>
            </a:pPr>
            <a:r>
              <a:rPr lang="en-US" sz="2600" dirty="0" smtClean="0"/>
              <a:t>	1) Some applications are more sensitive to network latency than others</a:t>
            </a:r>
            <a:br>
              <a:rPr lang="en-US" sz="2600" dirty="0" smtClean="0"/>
            </a:br>
            <a:r>
              <a:rPr lang="en-US" sz="2600" dirty="0" smtClean="0"/>
              <a:t>2) Applications</a:t>
            </a:r>
            <a:r>
              <a:rPr lang="en-US" sz="2600" dirty="0" smtClean="0"/>
              <a:t> must be throttled differently to achieve peak performance</a:t>
            </a:r>
          </a:p>
          <a:p>
            <a:r>
              <a:rPr lang="en-US" sz="2600" b="1" u="sng" dirty="0" smtClean="0">
                <a:solidFill>
                  <a:srgbClr val="2A55D6"/>
                </a:solidFill>
              </a:rPr>
              <a:t>Key Idea</a:t>
            </a:r>
            <a:r>
              <a:rPr lang="en-US" sz="2600" b="1" dirty="0" smtClean="0">
                <a:solidFill>
                  <a:srgbClr val="2A55D6"/>
                </a:solidFill>
              </a:rPr>
              <a:t>: Heterogeneous Adaptive Throttling (HAT)</a:t>
            </a:r>
            <a:r>
              <a:rPr lang="en-US" sz="2600" dirty="0" smtClean="0">
                <a:solidFill>
                  <a:srgbClr val="2A55D6"/>
                </a:solidFill>
              </a:rPr>
              <a:t/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1) Application-aware source throttling </a:t>
            </a:r>
            <a:br>
              <a:rPr lang="en-US" sz="2600" dirty="0" smtClean="0">
                <a:solidFill>
                  <a:srgbClr val="2A55D6"/>
                </a:solidFill>
              </a:rPr>
            </a:br>
            <a:r>
              <a:rPr lang="en-US" sz="2600" dirty="0" smtClean="0">
                <a:solidFill>
                  <a:srgbClr val="2A55D6"/>
                </a:solidFill>
              </a:rPr>
              <a:t>2) Network-load-aware throttling rate adjustment</a:t>
            </a:r>
          </a:p>
          <a:p>
            <a:r>
              <a:rPr lang="en-US" sz="2600" b="1" u="sng" dirty="0" smtClean="0"/>
              <a:t>Result</a:t>
            </a:r>
            <a:r>
              <a:rPr lang="en-US" sz="2600" b="1" dirty="0" smtClean="0"/>
              <a:t>:</a:t>
            </a:r>
            <a:r>
              <a:rPr lang="en-US" sz="2600" dirty="0" smtClean="0"/>
              <a:t> Improves performance and energy efficiency over state-of-the-art source throttling policies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1524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5000" b="1" dirty="0" smtClean="0">
                <a:latin typeface="Calibri" pitchFamily="34" charset="0"/>
                <a:cs typeface="Calibri" pitchFamily="34" charset="0"/>
              </a:rPr>
              <a:t>HAT: Heterogeneous Adaptive Throttling for On-Chip Networks</a:t>
            </a:r>
            <a:endParaRPr lang="en-US" sz="5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2"/>
            <a:ext cx="8534400" cy="2819399"/>
          </a:xfrm>
        </p:spPr>
        <p:txBody>
          <a:bodyPr>
            <a:noAutofit/>
          </a:bodyPr>
          <a:lstStyle/>
          <a:p>
            <a:pPr>
              <a:spcBef>
                <a:spcPts val="312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Kevin Kai-Wei Chang,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Rachata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Ausavarungnirun</a:t>
            </a:r>
            <a:r>
              <a:rPr lang="en-US" sz="36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Chris </a:t>
            </a:r>
            <a:r>
              <a:rPr lang="en-US" sz="3600" dirty="0" err="1" smtClean="0">
                <a:solidFill>
                  <a:schemeClr val="tx1"/>
                </a:solidFill>
              </a:rPr>
              <a:t>Fallin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Onur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Mutlu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1" y="5469511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1" y="5715000"/>
            <a:ext cx="2501587" cy="723810"/>
          </a:xfrm>
          <a:prstGeom prst="rect">
            <a:avLst/>
          </a:prstGeom>
        </p:spPr>
      </p:pic>
      <p:pic>
        <p:nvPicPr>
          <p:cNvPr id="7" name="Picture 6" descr="CMU_logo_horiz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943601"/>
            <a:ext cx="5638800" cy="507194"/>
          </a:xfrm>
          <a:prstGeom prst="rect">
            <a:avLst/>
          </a:prstGeom>
        </p:spPr>
      </p:pic>
    </p:spTree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Tm="2972"/>
    </mc:Choice>
    <mc:Fallback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Throttling Rate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9900"/>
                </a:solidFill>
              </a:rPr>
              <a:t>Background and Motivation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Mechanism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Prior Works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Workloads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990600" y="2482850"/>
          <a:ext cx="2019302" cy="1665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651"/>
                <a:gridCol w="1009651"/>
              </a:tblGrid>
              <a:tr h="8329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29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78" name="Group 150"/>
          <p:cNvGrpSpPr>
            <a:grpSpLocks/>
          </p:cNvGrpSpPr>
          <p:nvPr/>
        </p:nvGrpSpPr>
        <p:grpSpPr bwMode="auto">
          <a:xfrm>
            <a:off x="1371600" y="3549650"/>
            <a:ext cx="838200" cy="717550"/>
            <a:chOff x="5715000" y="2286000"/>
            <a:chExt cx="838200" cy="717187"/>
          </a:xfrm>
        </p:grpSpPr>
        <p:sp>
          <p:nvSpPr>
            <p:cNvPr id="179" name="Oval 17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181" name="Straight Connector 180"/>
            <p:cNvCxnSpPr>
              <a:endCxn id="17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2" name="Group 150"/>
          <p:cNvGrpSpPr>
            <a:grpSpLocks/>
          </p:cNvGrpSpPr>
          <p:nvPr/>
        </p:nvGrpSpPr>
        <p:grpSpPr bwMode="auto">
          <a:xfrm>
            <a:off x="2362200" y="3549650"/>
            <a:ext cx="838200" cy="717550"/>
            <a:chOff x="5715000" y="2286000"/>
            <a:chExt cx="838200" cy="717187"/>
          </a:xfrm>
        </p:grpSpPr>
        <p:sp>
          <p:nvSpPr>
            <p:cNvPr id="273" name="Oval 27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5" name="Straight Connector 274"/>
            <p:cNvCxnSpPr>
              <a:endCxn id="27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" name="Group 150"/>
          <p:cNvGrpSpPr>
            <a:grpSpLocks/>
          </p:cNvGrpSpPr>
          <p:nvPr/>
        </p:nvGrpSpPr>
        <p:grpSpPr bwMode="auto">
          <a:xfrm>
            <a:off x="381000" y="3549650"/>
            <a:ext cx="838200" cy="717550"/>
            <a:chOff x="5715000" y="2286000"/>
            <a:chExt cx="838200" cy="717187"/>
          </a:xfrm>
        </p:grpSpPr>
        <p:sp>
          <p:nvSpPr>
            <p:cNvPr id="277" name="Oval 27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9" name="Straight Connector 278"/>
            <p:cNvCxnSpPr>
              <a:endCxn id="27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150"/>
          <p:cNvGrpSpPr>
            <a:grpSpLocks/>
          </p:cNvGrpSpPr>
          <p:nvPr/>
        </p:nvGrpSpPr>
        <p:grpSpPr bwMode="auto">
          <a:xfrm>
            <a:off x="1371600" y="2711450"/>
            <a:ext cx="838200" cy="717550"/>
            <a:chOff x="5715000" y="2286000"/>
            <a:chExt cx="838200" cy="717187"/>
          </a:xfrm>
        </p:grpSpPr>
        <p:sp>
          <p:nvSpPr>
            <p:cNvPr id="281" name="Oval 28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3" name="Straight Connector 282"/>
            <p:cNvCxnSpPr>
              <a:endCxn id="28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150"/>
          <p:cNvGrpSpPr>
            <a:grpSpLocks/>
          </p:cNvGrpSpPr>
          <p:nvPr/>
        </p:nvGrpSpPr>
        <p:grpSpPr bwMode="auto">
          <a:xfrm>
            <a:off x="2362200" y="2711450"/>
            <a:ext cx="838200" cy="717550"/>
            <a:chOff x="5715000" y="2286000"/>
            <a:chExt cx="838200" cy="717187"/>
          </a:xfrm>
        </p:grpSpPr>
        <p:sp>
          <p:nvSpPr>
            <p:cNvPr id="285" name="Oval 284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7" name="Straight Connector 286"/>
            <p:cNvCxnSpPr>
              <a:endCxn id="285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150"/>
          <p:cNvGrpSpPr>
            <a:grpSpLocks/>
          </p:cNvGrpSpPr>
          <p:nvPr/>
        </p:nvGrpSpPr>
        <p:grpSpPr bwMode="auto">
          <a:xfrm>
            <a:off x="381000" y="2711450"/>
            <a:ext cx="838200" cy="717550"/>
            <a:chOff x="5715000" y="2286000"/>
            <a:chExt cx="838200" cy="717187"/>
          </a:xfrm>
        </p:grpSpPr>
        <p:sp>
          <p:nvSpPr>
            <p:cNvPr id="289" name="Oval 28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1" name="Straight Connector 290"/>
            <p:cNvCxnSpPr>
              <a:endCxn id="28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150"/>
          <p:cNvGrpSpPr>
            <a:grpSpLocks/>
          </p:cNvGrpSpPr>
          <p:nvPr/>
        </p:nvGrpSpPr>
        <p:grpSpPr bwMode="auto">
          <a:xfrm>
            <a:off x="1371600" y="1873250"/>
            <a:ext cx="838200" cy="717550"/>
            <a:chOff x="5715000" y="2286000"/>
            <a:chExt cx="838200" cy="717187"/>
          </a:xfrm>
        </p:grpSpPr>
        <p:sp>
          <p:nvSpPr>
            <p:cNvPr id="293" name="Oval 29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5" name="Straight Connector 294"/>
            <p:cNvCxnSpPr>
              <a:endCxn id="29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Group 150"/>
          <p:cNvGrpSpPr>
            <a:grpSpLocks/>
          </p:cNvGrpSpPr>
          <p:nvPr/>
        </p:nvGrpSpPr>
        <p:grpSpPr bwMode="auto">
          <a:xfrm>
            <a:off x="2362200" y="1873250"/>
            <a:ext cx="838200" cy="717550"/>
            <a:chOff x="5715000" y="2286000"/>
            <a:chExt cx="838200" cy="717187"/>
          </a:xfrm>
        </p:grpSpPr>
        <p:sp>
          <p:nvSpPr>
            <p:cNvPr id="297" name="Oval 29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9" name="Straight Connector 298"/>
            <p:cNvCxnSpPr>
              <a:endCxn id="29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0" name="Group 150"/>
          <p:cNvGrpSpPr>
            <a:grpSpLocks/>
          </p:cNvGrpSpPr>
          <p:nvPr/>
        </p:nvGrpSpPr>
        <p:grpSpPr bwMode="auto">
          <a:xfrm>
            <a:off x="381000" y="1873250"/>
            <a:ext cx="838200" cy="717550"/>
            <a:chOff x="5715000" y="2286000"/>
            <a:chExt cx="838200" cy="717187"/>
          </a:xfrm>
        </p:grpSpPr>
        <p:sp>
          <p:nvSpPr>
            <p:cNvPr id="301" name="Oval 30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303" name="Straight Connector 302"/>
            <p:cNvCxnSpPr>
              <a:endCxn id="30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81002" y="5029200"/>
            <a:ext cx="4258599" cy="1103531"/>
            <a:chOff x="228600" y="4800600"/>
            <a:chExt cx="4258599" cy="1103531"/>
          </a:xfrm>
        </p:grpSpPr>
        <p:sp>
          <p:nvSpPr>
            <p:cNvPr id="243" name="Oval 242"/>
            <p:cNvSpPr/>
            <p:nvPr/>
          </p:nvSpPr>
          <p:spPr>
            <a:xfrm>
              <a:off x="228600" y="4876800"/>
              <a:ext cx="385763" cy="33655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762000" y="4800600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Router</a:t>
              </a:r>
              <a:endParaRPr lang="en-US" sz="2000" dirty="0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762000" y="5257800"/>
              <a:ext cx="37251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Processing Element</a:t>
              </a:r>
            </a:p>
            <a:p>
              <a:r>
                <a:rPr lang="en-US" sz="1600" dirty="0" smtClean="0"/>
                <a:t>(Cores, L2 Banks, Memory Controllers, etc)</a:t>
              </a:r>
              <a:endParaRPr lang="en-US" sz="1600" dirty="0"/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28600" y="5410200"/>
              <a:ext cx="457200" cy="381000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</p:grpSp>
      <p:sp>
        <p:nvSpPr>
          <p:cNvPr id="308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715000" cy="4038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Connect </a:t>
            </a:r>
            <a:r>
              <a:rPr lang="en-US" sz="2400" b="1" dirty="0" smtClean="0"/>
              <a:t>cores, caches, memory controllers, </a:t>
            </a:r>
            <a:r>
              <a:rPr lang="en-US" sz="2400" b="1" dirty="0" smtClean="0"/>
              <a:t>etc</a:t>
            </a:r>
          </a:p>
          <a:p>
            <a:r>
              <a:rPr lang="en-US" sz="2400" b="1" dirty="0" smtClean="0"/>
              <a:t>Packet switched</a:t>
            </a:r>
            <a:endParaRPr lang="en-US" sz="2400" b="1" dirty="0" smtClean="0"/>
          </a:p>
          <a:p>
            <a:r>
              <a:rPr lang="en-US" sz="2400" b="1" dirty="0" smtClean="0"/>
              <a:t>2D mesh: </a:t>
            </a:r>
            <a:r>
              <a:rPr lang="en-US" sz="2400" dirty="0" smtClean="0"/>
              <a:t>Most commonly used topology</a:t>
            </a:r>
          </a:p>
          <a:p>
            <a:r>
              <a:rPr lang="en-US" sz="2400" dirty="0" smtClean="0"/>
              <a:t>Primarily serve </a:t>
            </a:r>
            <a:r>
              <a:rPr lang="en-US" sz="2400" b="1" dirty="0" smtClean="0"/>
              <a:t>cache misses </a:t>
            </a:r>
            <a:r>
              <a:rPr lang="en-US" sz="2400" dirty="0" smtClean="0"/>
              <a:t>and</a:t>
            </a:r>
            <a:r>
              <a:rPr lang="en-US" sz="2400" b="1" dirty="0" smtClean="0"/>
              <a:t> memory requests</a:t>
            </a:r>
          </a:p>
          <a:p>
            <a:r>
              <a:rPr lang="en-US" sz="2400" b="1" dirty="0" smtClean="0"/>
              <a:t>Router </a:t>
            </a:r>
            <a:r>
              <a:rPr lang="en-US" sz="2400" b="1" dirty="0" smtClean="0"/>
              <a:t>designs</a:t>
            </a:r>
          </a:p>
          <a:p>
            <a:pPr lvl="1"/>
            <a:r>
              <a:rPr lang="en-US" sz="2200" dirty="0" smtClean="0"/>
              <a:t>Buffered:</a:t>
            </a:r>
            <a:r>
              <a:rPr lang="en-US" sz="2200" dirty="0" smtClean="0"/>
              <a:t> </a:t>
            </a:r>
            <a:r>
              <a:rPr lang="en-US" sz="2200" b="1" dirty="0" smtClean="0"/>
              <a:t>I</a:t>
            </a:r>
            <a:r>
              <a:rPr lang="en-US" sz="2200" b="1" dirty="0" smtClean="0"/>
              <a:t>nput </a:t>
            </a:r>
            <a:r>
              <a:rPr lang="en-US" sz="2200" b="1" dirty="0" smtClean="0"/>
              <a:t>buffers</a:t>
            </a:r>
            <a:r>
              <a:rPr lang="en-US" sz="2200" dirty="0" smtClean="0"/>
              <a:t> to </a:t>
            </a:r>
            <a:r>
              <a:rPr lang="en-US" sz="2200" dirty="0" smtClean="0"/>
              <a:t>hold</a:t>
            </a:r>
            <a:r>
              <a:rPr lang="en-US" sz="2200" dirty="0" smtClean="0"/>
              <a:t> contending </a:t>
            </a:r>
            <a:r>
              <a:rPr lang="en-US" sz="2200" dirty="0" smtClean="0"/>
              <a:t>packets</a:t>
            </a:r>
            <a:endParaRPr lang="en-US" sz="2200" dirty="0" smtClean="0"/>
          </a:p>
          <a:p>
            <a:pPr lvl="1"/>
            <a:r>
              <a:rPr lang="en-US" sz="2200" dirty="0" err="1" smtClean="0"/>
              <a:t>Bufferless</a:t>
            </a:r>
            <a:r>
              <a:rPr lang="en-US" sz="2200" dirty="0" smtClean="0"/>
              <a:t>:</a:t>
            </a:r>
            <a:r>
              <a:rPr lang="en-US" sz="2200" dirty="0" smtClean="0"/>
              <a:t> </a:t>
            </a:r>
            <a:r>
              <a:rPr lang="en-US" sz="2200" b="1" dirty="0" smtClean="0"/>
              <a:t>M</a:t>
            </a:r>
            <a:r>
              <a:rPr lang="en-US" sz="2200" b="1" dirty="0" smtClean="0"/>
              <a:t>isroute </a:t>
            </a:r>
            <a:r>
              <a:rPr lang="en-US" sz="2200" b="1" dirty="0" smtClean="0"/>
              <a:t>(deflect</a:t>
            </a:r>
            <a:r>
              <a:rPr lang="en-US" sz="2200" b="1" dirty="0" smtClean="0"/>
              <a:t>)</a:t>
            </a:r>
            <a:br>
              <a:rPr lang="en-US" sz="2200" b="1" dirty="0" smtClean="0"/>
            </a:br>
            <a:r>
              <a:rPr lang="en-US" sz="2200" dirty="0" smtClean="0"/>
              <a:t>contending packets</a:t>
            </a:r>
            <a:endParaRPr lang="en-US" sz="22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Network Congestion Reduces Performance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1447800" y="2438400"/>
          <a:ext cx="2743200" cy="236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</a:tblGrid>
              <a:tr h="1181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1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800600" y="3705761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Network congestion: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6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</a:t>
            </a:r>
            <a:r>
              <a:rPr lang="en-US" sz="2600" dirty="0" err="1" smtClean="0">
                <a:solidFill>
                  <a:srgbClr val="FF0000"/>
                </a:solidFill>
              </a:rPr>
              <a:t>Network</a:t>
            </a:r>
            <a:r>
              <a:rPr lang="en-US" sz="2600" dirty="0" smtClean="0">
                <a:solidFill>
                  <a:srgbClr val="FF0000"/>
                </a:solidFill>
              </a:rPr>
              <a:t> throughput </a:t>
            </a:r>
          </a:p>
          <a:p>
            <a:r>
              <a:rPr lang="en-US" sz="26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</a:t>
            </a:r>
            <a:r>
              <a:rPr lang="en-US" sz="2600" dirty="0" err="1" smtClean="0">
                <a:solidFill>
                  <a:srgbClr val="FF0000"/>
                </a:solidFill>
              </a:rPr>
              <a:t>Application</a:t>
            </a:r>
            <a:r>
              <a:rPr lang="en-US" sz="2600" dirty="0" smtClean="0">
                <a:solidFill>
                  <a:srgbClr val="FF0000"/>
                </a:solidFill>
              </a:rPr>
              <a:t> performance</a:t>
            </a:r>
            <a:endParaRPr lang="en-US" sz="2600" dirty="0" smtClean="0"/>
          </a:p>
        </p:txBody>
      </p:sp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1925595" y="4024250"/>
            <a:ext cx="1178011" cy="1004951"/>
            <a:chOff x="5715000" y="2286000"/>
            <a:chExt cx="838200" cy="717187"/>
          </a:xfrm>
        </p:grpSpPr>
        <p:sp>
          <p:nvSpPr>
            <p:cNvPr id="179" name="Oval 17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181" name="Straight Connector 180"/>
            <p:cNvCxnSpPr>
              <a:endCxn id="17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3317789" y="4024250"/>
            <a:ext cx="1178011" cy="1004951"/>
            <a:chOff x="5715000" y="2286000"/>
            <a:chExt cx="838200" cy="717187"/>
          </a:xfrm>
        </p:grpSpPr>
        <p:sp>
          <p:nvSpPr>
            <p:cNvPr id="273" name="Oval 27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5" name="Straight Connector 274"/>
            <p:cNvCxnSpPr>
              <a:endCxn id="27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533400" y="4024250"/>
            <a:ext cx="1178011" cy="1004951"/>
            <a:chOff x="5715000" y="2286000"/>
            <a:chExt cx="838200" cy="717187"/>
          </a:xfrm>
        </p:grpSpPr>
        <p:sp>
          <p:nvSpPr>
            <p:cNvPr id="277" name="Oval 27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79" name="Straight Connector 278"/>
            <p:cNvCxnSpPr>
              <a:endCxn id="27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1925595" y="2850326"/>
            <a:ext cx="1178011" cy="1004951"/>
            <a:chOff x="5715000" y="2286000"/>
            <a:chExt cx="838200" cy="717187"/>
          </a:xfrm>
        </p:grpSpPr>
        <p:sp>
          <p:nvSpPr>
            <p:cNvPr id="281" name="Oval 28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3" name="Straight Connector 282"/>
            <p:cNvCxnSpPr>
              <a:endCxn id="28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0"/>
          <p:cNvGrpSpPr>
            <a:grpSpLocks/>
          </p:cNvGrpSpPr>
          <p:nvPr/>
        </p:nvGrpSpPr>
        <p:grpSpPr bwMode="auto">
          <a:xfrm>
            <a:off x="3317789" y="2850326"/>
            <a:ext cx="1178011" cy="1004951"/>
            <a:chOff x="5715000" y="2286000"/>
            <a:chExt cx="838200" cy="717187"/>
          </a:xfrm>
        </p:grpSpPr>
        <p:sp>
          <p:nvSpPr>
            <p:cNvPr id="285" name="Oval 284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87" name="Straight Connector 286"/>
            <p:cNvCxnSpPr>
              <a:endCxn id="285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50"/>
          <p:cNvGrpSpPr>
            <a:grpSpLocks/>
          </p:cNvGrpSpPr>
          <p:nvPr/>
        </p:nvGrpSpPr>
        <p:grpSpPr bwMode="auto">
          <a:xfrm>
            <a:off x="533400" y="2850326"/>
            <a:ext cx="1178011" cy="1004951"/>
            <a:chOff x="5715000" y="2286000"/>
            <a:chExt cx="838200" cy="717187"/>
          </a:xfrm>
        </p:grpSpPr>
        <p:sp>
          <p:nvSpPr>
            <p:cNvPr id="289" name="Oval 288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1" name="Straight Connector 290"/>
            <p:cNvCxnSpPr>
              <a:endCxn id="289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50"/>
          <p:cNvGrpSpPr>
            <a:grpSpLocks/>
          </p:cNvGrpSpPr>
          <p:nvPr/>
        </p:nvGrpSpPr>
        <p:grpSpPr bwMode="auto">
          <a:xfrm>
            <a:off x="1925595" y="1676401"/>
            <a:ext cx="1178011" cy="1004951"/>
            <a:chOff x="5715000" y="2286000"/>
            <a:chExt cx="838200" cy="717187"/>
          </a:xfrm>
        </p:grpSpPr>
        <p:sp>
          <p:nvSpPr>
            <p:cNvPr id="293" name="Oval 292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5" name="Straight Connector 294"/>
            <p:cNvCxnSpPr>
              <a:endCxn id="293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50"/>
          <p:cNvGrpSpPr>
            <a:grpSpLocks/>
          </p:cNvGrpSpPr>
          <p:nvPr/>
        </p:nvGrpSpPr>
        <p:grpSpPr bwMode="auto">
          <a:xfrm>
            <a:off x="3317789" y="1676401"/>
            <a:ext cx="1178011" cy="1004951"/>
            <a:chOff x="5715000" y="2286000"/>
            <a:chExt cx="838200" cy="717187"/>
          </a:xfrm>
        </p:grpSpPr>
        <p:sp>
          <p:nvSpPr>
            <p:cNvPr id="297" name="Oval 296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299" name="Straight Connector 298"/>
            <p:cNvCxnSpPr>
              <a:endCxn id="297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533400" y="1676401"/>
            <a:ext cx="1178011" cy="1004951"/>
            <a:chOff x="5715000" y="2286000"/>
            <a:chExt cx="838200" cy="717187"/>
          </a:xfrm>
        </p:grpSpPr>
        <p:sp>
          <p:nvSpPr>
            <p:cNvPr id="301" name="Oval 300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558ED5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600" b="1" dirty="0">
                  <a:solidFill>
                    <a:prstClr val="black"/>
                  </a:solidFill>
                  <a:latin typeface="FrutigerNextLT Regular" pitchFamily="18" charset="0"/>
                  <a:ea typeface="굴림" pitchFamily="50" charset="-127"/>
                  <a:cs typeface="+mn-cs"/>
                </a:rPr>
                <a:t>R</a:t>
              </a: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6ACE5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prstClr val="black"/>
                  </a:solidFill>
                </a:rPr>
                <a:t>PE</a:t>
              </a:r>
            </a:p>
          </p:txBody>
        </p:sp>
        <p:cxnSp>
          <p:nvCxnSpPr>
            <p:cNvPr id="303" name="Straight Connector 302"/>
            <p:cNvCxnSpPr>
              <a:endCxn id="301" idx="1"/>
            </p:cNvCxnSpPr>
            <p:nvPr/>
          </p:nvCxnSpPr>
          <p:spPr>
            <a:xfrm>
              <a:off x="6172200" y="2666807"/>
              <a:ext cx="50800" cy="491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685800" y="3048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057400" y="2971801"/>
            <a:ext cx="430696" cy="264695"/>
          </a:xfrm>
          <a:prstGeom prst="rect">
            <a:avLst/>
          </a:prstGeom>
          <a:solidFill>
            <a:srgbClr val="E4FF34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505200" y="3048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057400" y="1905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57400" y="4191001"/>
            <a:ext cx="430696" cy="264695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 rot="21230970">
            <a:off x="1349900" y="2959031"/>
            <a:ext cx="2668849" cy="11607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Congestion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65802" y="5333999"/>
            <a:ext cx="4258599" cy="990600"/>
            <a:chOff x="237201" y="5791200"/>
            <a:chExt cx="4258599" cy="990600"/>
          </a:xfrm>
        </p:grpSpPr>
        <p:grpSp>
          <p:nvGrpSpPr>
            <p:cNvPr id="48" name="Group 47"/>
            <p:cNvGrpSpPr/>
            <p:nvPr/>
          </p:nvGrpSpPr>
          <p:grpSpPr>
            <a:xfrm>
              <a:off x="237201" y="5791200"/>
              <a:ext cx="4258599" cy="990600"/>
              <a:chOff x="228600" y="4913531"/>
              <a:chExt cx="4258599" cy="990600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228600" y="4989731"/>
                <a:ext cx="385763" cy="33655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FF99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latinLnBrk="1">
                  <a:defRPr/>
                </a:pPr>
                <a:r>
                  <a:rPr kumimoji="1" lang="en-US" altLang="ko-KR" sz="1600" b="1" dirty="0">
                    <a:solidFill>
                      <a:prstClr val="black"/>
                    </a:solidFill>
                    <a:latin typeface="FrutigerNextLT Regular" pitchFamily="18" charset="0"/>
                    <a:ea typeface="굴림" pitchFamily="50" charset="-127"/>
                    <a:cs typeface="+mn-cs"/>
                  </a:rPr>
                  <a:t>R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762000" y="4913531"/>
                <a:ext cx="8899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Router</a:t>
                </a:r>
                <a:endParaRPr lang="en-US" sz="2000" dirty="0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762000" y="5257800"/>
                <a:ext cx="37251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Processing Element</a:t>
                </a:r>
              </a:p>
              <a:p>
                <a:r>
                  <a:rPr lang="en-US" sz="1600" dirty="0" smtClean="0"/>
                  <a:t>(Cores, L2 Banks, Memory Controllers, etc)</a:t>
                </a:r>
                <a:endParaRPr lang="en-US" sz="1600" dirty="0"/>
              </a:p>
            </p:txBody>
          </p:sp>
          <p:sp>
            <p:nvSpPr>
              <p:cNvPr id="304" name="Rectangle 303"/>
              <p:cNvSpPr/>
              <p:nvPr/>
            </p:nvSpPr>
            <p:spPr bwMode="auto">
              <a:xfrm>
                <a:off x="228600" y="5410200"/>
                <a:ext cx="457200" cy="381000"/>
              </a:xfrm>
              <a:prstGeom prst="rect">
                <a:avLst/>
              </a:prstGeom>
              <a:solidFill>
                <a:srgbClr val="6ACE5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PE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2057400" y="5867400"/>
              <a:ext cx="430696" cy="264695"/>
            </a:xfrm>
            <a:prstGeom prst="rect">
              <a:avLst/>
            </a:prstGeom>
            <a:solidFill>
              <a:srgbClr val="FF0000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67000" y="5791202"/>
              <a:ext cx="863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</a:t>
              </a:r>
              <a:endParaRPr lang="en-US" sz="20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724400" y="1524000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Limited shared resources (buffers and links)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Design </a:t>
            </a:r>
            <a:r>
              <a:rPr lang="en-US" sz="2800" b="1" dirty="0" smtClean="0"/>
              <a:t>constraints: power</a:t>
            </a:r>
            <a:r>
              <a:rPr lang="en-US" sz="2800" dirty="0" smtClean="0"/>
              <a:t>,</a:t>
            </a:r>
            <a:r>
              <a:rPr lang="en-US" sz="2800" b="1" dirty="0" smtClean="0"/>
              <a:t> chip area</a:t>
            </a:r>
            <a:r>
              <a:rPr lang="en-US" sz="2800" dirty="0" smtClean="0"/>
              <a:t>, and </a:t>
            </a:r>
            <a:r>
              <a:rPr lang="en-US" sz="2800" b="1" dirty="0" smtClean="0"/>
              <a:t>timing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0.00301 C 0.03681 0.01435 0.05556 0.02569 0.06372 0.05995 C 0.07188 0.09421 0.06684 0.18449 0.06736 0.20926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0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5.55556E-6 C 0.02795 0.02244 0.0559 0.04513 0.0434 0.0567 C 0.0309 0.06828 -0.02205 0.06851 -0.075 0.06897 " pathEditMode="relative" ptsTypes="aaA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C 0.01979 0.03612 0.03958 0.07223 0.05 0.06181 C 0.06041 0.05139 0.06163 -0.00578 0.06302 -0.06296 " pathEditMode="relative" ptsTypes="aaA">
                                      <p:cBhvr>
                                        <p:cTn id="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1412 C 0.01771 0.03379 0.02587 0.0537 0.05521 0.06296 C 0.08455 0.07245 0.13542 0.07152 0.18629 0.07083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C 0.01945 0.02616 0.03907 0.05255 0.03559 0.05533 C 0.03247 0.05834 0.00677 0.03681 -0.01857 0.01528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 animBg="1"/>
      <p:bldP spid="55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1" grpId="0" animBg="1"/>
      <p:bldP spid="71" grpId="1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3E82F7"/>
                </a:solidFill>
              </a:rPr>
              <a:t>Improve performance in a highly congested </a:t>
            </a:r>
            <a:r>
              <a:rPr lang="en-US" sz="2800" b="1" dirty="0" err="1" smtClean="0">
                <a:solidFill>
                  <a:srgbClr val="3E82F7"/>
                </a:solidFill>
              </a:rPr>
              <a:t>NoC</a:t>
            </a:r>
            <a:endParaRPr lang="en-US" sz="2800" b="1" dirty="0" smtClean="0">
              <a:solidFill>
                <a:srgbClr val="3E82F7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Reducing network load decreases network congestion, hence </a:t>
            </a:r>
            <a:r>
              <a:rPr lang="en-US" sz="2800" dirty="0" smtClean="0"/>
              <a:t>improves </a:t>
            </a:r>
            <a:r>
              <a:rPr lang="en-US" sz="2800" dirty="0" smtClean="0"/>
              <a:t>performance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Approach:</a:t>
            </a:r>
            <a:r>
              <a:rPr lang="en-US" sz="2800" b="1" dirty="0" smtClean="0"/>
              <a:t> source throttling to reduce network load</a:t>
            </a:r>
          </a:p>
          <a:p>
            <a:pPr lvl="1"/>
            <a:r>
              <a:rPr lang="en-US" sz="2400" dirty="0" smtClean="0"/>
              <a:t>Temporarily delay new traffic injection</a:t>
            </a:r>
          </a:p>
          <a:p>
            <a:pPr lvl="1"/>
            <a:endParaRPr lang="en-US" sz="2400" dirty="0" smtClean="0">
              <a:solidFill>
                <a:srgbClr val="3E82F7"/>
              </a:solidFill>
            </a:endParaRP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Naïve mechanism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throttle every single node</a:t>
            </a: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/>
        </p:nvGraphicFramePr>
        <p:xfrm>
          <a:off x="457200" y="2819400"/>
          <a:ext cx="8534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050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2A55D6"/>
                </a:solidFill>
              </a:rPr>
              <a:t>gromacs</a:t>
            </a:r>
            <a:r>
              <a:rPr lang="en-US" sz="2400" dirty="0" smtClean="0">
                <a:solidFill>
                  <a:srgbClr val="2A55D6"/>
                </a:solidFill>
              </a:rPr>
              <a:t>: network-</a:t>
            </a:r>
            <a:r>
              <a:rPr lang="en-US" sz="2400" b="1" dirty="0" smtClean="0">
                <a:solidFill>
                  <a:srgbClr val="2A55D6"/>
                </a:solidFill>
              </a:rPr>
              <a:t>non</a:t>
            </a:r>
            <a:r>
              <a:rPr lang="en-US" sz="2400" dirty="0" smtClean="0">
                <a:solidFill>
                  <a:srgbClr val="2A55D6"/>
                </a:solidFill>
              </a:rPr>
              <a:t>-intensive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1" y="2662536"/>
            <a:ext cx="78739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+ 9%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9125" y="2819401"/>
            <a:ext cx="72883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- 2%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066800"/>
            <a:ext cx="8610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Different applications respond differently to changes in </a:t>
            </a:r>
            <a:r>
              <a:rPr lang="en-US" sz="2800" b="1" dirty="0" smtClean="0"/>
              <a:t>network</a:t>
            </a:r>
            <a:r>
              <a:rPr lang="en-US" sz="2800" b="1" dirty="0" smtClean="0"/>
              <a:t> </a:t>
            </a:r>
            <a:r>
              <a:rPr lang="en-US" sz="2800" b="1" dirty="0" smtClean="0"/>
              <a:t>latency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50976" y="2286001"/>
            <a:ext cx="75438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mcf</a:t>
            </a:r>
            <a:r>
              <a:rPr lang="en-US" sz="2400" dirty="0" smtClean="0">
                <a:solidFill>
                  <a:srgbClr val="FF0000"/>
                </a:solidFill>
              </a:rPr>
              <a:t>: network-intensive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5334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Throttling </a:t>
            </a:r>
            <a:r>
              <a:rPr lang="en-US" sz="3000" dirty="0" err="1" smtClean="0">
                <a:solidFill>
                  <a:srgbClr val="FF0000"/>
                </a:solidFill>
              </a:rPr>
              <a:t>mcf</a:t>
            </a:r>
            <a:r>
              <a:rPr lang="en-US" sz="3000" dirty="0" smtClean="0"/>
              <a:t> reduces congestion</a:t>
            </a:r>
            <a:endParaRPr lang="en-US" sz="3000" dirty="0" smtClean="0">
              <a:solidFill>
                <a:srgbClr val="2A55D6"/>
              </a:solidFill>
            </a:endParaRPr>
          </a:p>
          <a:p>
            <a:r>
              <a:rPr lang="en-US" sz="3000" dirty="0" err="1" smtClean="0">
                <a:solidFill>
                  <a:srgbClr val="2A55D6"/>
                </a:solidFill>
              </a:rPr>
              <a:t>g</a:t>
            </a:r>
            <a:r>
              <a:rPr lang="en-US" sz="3000" dirty="0" err="1" smtClean="0">
                <a:solidFill>
                  <a:srgbClr val="2A55D6"/>
                </a:solidFill>
              </a:rPr>
              <a:t>romacs</a:t>
            </a:r>
            <a:r>
              <a:rPr lang="en-US" sz="3000" dirty="0" smtClean="0"/>
              <a:t> is more sensitive to network latency</a:t>
            </a:r>
            <a:endParaRPr lang="en-US" sz="3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81000" y="5410200"/>
            <a:ext cx="8305800" cy="10156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2A55D6"/>
                </a:solidFill>
              </a:rPr>
              <a:t>Throttling </a:t>
            </a:r>
            <a:r>
              <a:rPr lang="en-US" sz="3000" b="1" dirty="0" smtClean="0">
                <a:solidFill>
                  <a:srgbClr val="2A55D6"/>
                </a:solidFill>
              </a:rPr>
              <a:t>network-intensive</a:t>
            </a:r>
            <a:r>
              <a:rPr lang="en-US" sz="3000" dirty="0" smtClean="0">
                <a:solidFill>
                  <a:srgbClr val="2A55D6"/>
                </a:solidFill>
              </a:rPr>
              <a:t> applications benefits system performance more</a:t>
            </a:r>
          </a:p>
        </p:txBody>
      </p:sp>
      <p:sp>
        <p:nvSpPr>
          <p:cNvPr id="19" name="Oval 18"/>
          <p:cNvSpPr/>
          <p:nvPr/>
        </p:nvSpPr>
        <p:spPr>
          <a:xfrm>
            <a:off x="4267200" y="2819400"/>
            <a:ext cx="609600" cy="457200"/>
          </a:xfrm>
          <a:prstGeom prst="ellipse">
            <a:avLst/>
          </a:prstGeom>
          <a:noFill/>
          <a:ln w="31750" cap="flat" cmpd="sng" algn="ctr">
            <a:solidFill>
              <a:srgbClr val="4199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5" grpId="0"/>
      <p:bldP spid="8" grpId="0" animBg="1"/>
      <p:bldP spid="9" grpId="0" animBg="1"/>
      <p:bldP spid="12" grpId="0"/>
      <p:bldP spid="14" grpId="0"/>
      <p:bldP spid="10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457200" y="1981200"/>
          <a:ext cx="792480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066801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Different workloads achieve peak performance at different throttling rates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681009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2A55D6"/>
                </a:solidFill>
              </a:rPr>
              <a:t>Dynamically adjusting throttling rate yields better performance than a single static rate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1476" y="2845714"/>
            <a:ext cx="67632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9900"/>
                </a:solidFill>
              </a:rPr>
              <a:t>90%</a:t>
            </a:r>
            <a:endParaRPr lang="en-US" sz="2200" b="1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819401"/>
            <a:ext cx="67632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92%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0676" y="4114801"/>
            <a:ext cx="67632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94%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5906295" y="3999707"/>
            <a:ext cx="381000" cy="1588"/>
          </a:xfrm>
          <a:prstGeom prst="straightConnector1">
            <a:avLst/>
          </a:prstGeom>
          <a:ln w="38100" cap="flat" cmpd="sng" algn="ctr">
            <a:solidFill>
              <a:srgbClr val="3E82F7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335192" y="3351609"/>
            <a:ext cx="304006" cy="1588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687095" y="2730620"/>
            <a:ext cx="381000" cy="1588"/>
          </a:xfrm>
          <a:prstGeom prst="straightConnector1">
            <a:avLst/>
          </a:prstGeom>
          <a:ln w="38100" cap="flat" cmpd="sng" algn="ctr">
            <a:solidFill>
              <a:srgbClr val="4199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Background and Motivation</a:t>
            </a:r>
          </a:p>
          <a:p>
            <a:r>
              <a:rPr lang="en-US" sz="4200" b="1" dirty="0" smtClean="0">
                <a:solidFill>
                  <a:srgbClr val="009900"/>
                </a:solidFill>
              </a:rPr>
              <a:t>Mechanism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Prior Works</a:t>
            </a:r>
          </a:p>
          <a:p>
            <a:r>
              <a:rPr lang="en-US" sz="4200" dirty="0" smtClean="0">
                <a:solidFill>
                  <a:schemeClr val="bg1">
                    <a:lumMod val="85000"/>
                  </a:schemeClr>
                </a:solidFill>
              </a:rPr>
              <a:t>Results</a:t>
            </a:r>
            <a:endParaRPr lang="en-US" sz="4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3656</Words>
  <Application>Microsoft Macintosh PowerPoint</Application>
  <PresentationFormat>On-screen Show (4:3)</PresentationFormat>
  <Paragraphs>536</Paragraphs>
  <Slides>30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SAFARI_Template</vt:lpstr>
      <vt:lpstr>1_Edge</vt:lpstr>
      <vt:lpstr>Office Theme</vt:lpstr>
      <vt:lpstr>HAT: Heterogeneous Adaptive Throttling for On-Chip Networks</vt:lpstr>
      <vt:lpstr>Executive Summary</vt:lpstr>
      <vt:lpstr>Outline</vt:lpstr>
      <vt:lpstr>On-Chip Networks</vt:lpstr>
      <vt:lpstr>Network Congestion Reduces Performance</vt:lpstr>
      <vt:lpstr>Goal</vt:lpstr>
      <vt:lpstr>Key Observation #1</vt:lpstr>
      <vt:lpstr>Key Observation #2</vt:lpstr>
      <vt:lpstr>Outline</vt:lpstr>
      <vt:lpstr>Heterogeneous Adaptive Throttling (HAT)</vt:lpstr>
      <vt:lpstr>Heterogeneous Adaptive Throttling (HAT)</vt:lpstr>
      <vt:lpstr>Application-Aware Throttling</vt:lpstr>
      <vt:lpstr>Heterogeneous Adaptive Throttling (HAT)</vt:lpstr>
      <vt:lpstr>Dynamic Throttling Rate Adjustment</vt:lpstr>
      <vt:lpstr>Dynamic Throttling Rate Adjustment</vt:lpstr>
      <vt:lpstr>Epoch-Based Operation</vt:lpstr>
      <vt:lpstr>Outline</vt:lpstr>
      <vt:lpstr>Prior Source Throttling Works</vt:lpstr>
      <vt:lpstr>Outline</vt:lpstr>
      <vt:lpstr>Methodology</vt:lpstr>
      <vt:lpstr>Performance: Bufferless NoC (BLESS)</vt:lpstr>
      <vt:lpstr>Performance: Buffered NoC</vt:lpstr>
      <vt:lpstr>Application Fairness</vt:lpstr>
      <vt:lpstr>Network Energy Efficiency</vt:lpstr>
      <vt:lpstr>Other Results in Paper</vt:lpstr>
      <vt:lpstr>Conclusion</vt:lpstr>
      <vt:lpstr>HAT: Heterogeneous Adaptive Throttling for On-Chip Networks</vt:lpstr>
      <vt:lpstr>Throttling Rate Steps</vt:lpstr>
      <vt:lpstr>Overhead</vt:lpstr>
      <vt:lpstr>Multithreaded Workloads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2012-10-17T14:33:32Z</cp:lastPrinted>
  <dcterms:created xsi:type="dcterms:W3CDTF">2012-10-17T04:56:00Z</dcterms:created>
  <dcterms:modified xsi:type="dcterms:W3CDTF">2012-10-17T21:51:42Z</dcterms:modified>
</cp:coreProperties>
</file>