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9.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0.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2.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theme/theme43.xml" ContentType="application/vnd.openxmlformats-officedocument.theme+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44.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45.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46.xml" ContentType="application/vnd.openxmlformats-officedocument.theme+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7.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48.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9.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theme/theme50.xml" ContentType="application/vnd.openxmlformats-officedocument.theme+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theme/theme51.xml" ContentType="application/vnd.openxmlformats-officedocument.theme+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theme/theme52.xml" ContentType="application/vnd.openxmlformats-officedocument.theme+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theme/theme53.xml" ContentType="application/vnd.openxmlformats-officedocument.theme+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4.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theme/theme55.xml" ContentType="application/vnd.openxmlformats-officedocument.theme+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theme/theme56.xml" ContentType="application/vnd.openxmlformats-officedocument.theme+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theme/theme57.xml" ContentType="application/vnd.openxmlformats-officedocument.theme+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8.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9.xml" ContentType="application/vnd.openxmlformats-officedocument.theme+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theme/theme60.xml" ContentType="application/vnd.openxmlformats-officedocument.theme+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theme/theme61.xml" ContentType="application/vnd.openxmlformats-officedocument.theme+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62.xml" ContentType="application/vnd.openxmlformats-officedocument.theme+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theme/theme63.xml" ContentType="application/vnd.openxmlformats-officedocument.theme+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theme/theme64.xml" ContentType="application/vnd.openxmlformats-officedocument.theme+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theme/theme65.xml" ContentType="application/vnd.openxmlformats-officedocument.theme+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theme/theme66.xml" ContentType="application/vnd.openxmlformats-officedocument.theme+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theme/theme67.xml" ContentType="application/vnd.openxmlformats-officedocument.theme+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theme/theme68.xml" ContentType="application/vnd.openxmlformats-officedocument.theme+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theme/theme69.xml" ContentType="application/vnd.openxmlformats-officedocument.theme+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theme/theme70.xml" ContentType="application/vnd.openxmlformats-officedocument.theme+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theme/theme71.xml" ContentType="application/vnd.openxmlformats-officedocument.theme+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72.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theme/theme73.xml" ContentType="application/vnd.openxmlformats-officedocument.theme+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theme/theme74.xml" ContentType="application/vnd.openxmlformats-officedocument.theme+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theme/theme75.xml" ContentType="application/vnd.openxmlformats-officedocument.theme+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theme/theme76.xml" ContentType="application/vnd.openxmlformats-officedocument.theme+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2.xml" ContentType="application/vnd.openxmlformats-officedocument.drawingml.chart+xml"/>
  <Override PartName="/ppt/notesSlides/notesSlide45.xml" ContentType="application/vnd.openxmlformats-officedocument.presentationml.notesSlide+xml"/>
  <Override PartName="/ppt/charts/chart23.xml" ContentType="application/vnd.openxmlformats-officedocument.drawingml.chart+xml"/>
  <Override PartName="/ppt/notesSlides/notesSlide4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tags/tag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6.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7.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72.xml" ContentType="application/vnd.openxmlformats-officedocument.presentationml.notesSlide+xml"/>
  <Override PartName="/ppt/charts/chart3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9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62" r:id="rId16"/>
    <p:sldMasterId id="2147484074" r:id="rId17"/>
    <p:sldMasterId id="2147484087" r:id="rId18"/>
    <p:sldMasterId id="2147484099" r:id="rId19"/>
    <p:sldMasterId id="2147484111" r:id="rId20"/>
    <p:sldMasterId id="2147484195" r:id="rId21"/>
    <p:sldMasterId id="2147484207" r:id="rId22"/>
    <p:sldMasterId id="2147484245" r:id="rId23"/>
    <p:sldMasterId id="2147484281" r:id="rId24"/>
    <p:sldMasterId id="2147484306" r:id="rId25"/>
    <p:sldMasterId id="2147484354" r:id="rId26"/>
    <p:sldMasterId id="2147484366" r:id="rId27"/>
    <p:sldMasterId id="2147484378" r:id="rId28"/>
    <p:sldMasterId id="2147484390" r:id="rId29"/>
    <p:sldMasterId id="2147484402" r:id="rId30"/>
    <p:sldMasterId id="2147484414" r:id="rId31"/>
    <p:sldMasterId id="2147484426" r:id="rId32"/>
    <p:sldMasterId id="2147484438" r:id="rId33"/>
    <p:sldMasterId id="2147484450" r:id="rId34"/>
    <p:sldMasterId id="2147484462" r:id="rId35"/>
    <p:sldMasterId id="2147484474" r:id="rId36"/>
    <p:sldMasterId id="2147484510" r:id="rId37"/>
    <p:sldMasterId id="2147484522" r:id="rId38"/>
    <p:sldMasterId id="2147484534" r:id="rId39"/>
    <p:sldMasterId id="2147484547" r:id="rId40"/>
    <p:sldMasterId id="2147484559" r:id="rId41"/>
    <p:sldMasterId id="2147484571" r:id="rId42"/>
    <p:sldMasterId id="2147484620" r:id="rId43"/>
    <p:sldMasterId id="2147484656" r:id="rId44"/>
    <p:sldMasterId id="2147484668" r:id="rId45"/>
    <p:sldMasterId id="2147484680" r:id="rId46"/>
    <p:sldMasterId id="2147484692" r:id="rId47"/>
    <p:sldMasterId id="2147484704" r:id="rId48"/>
    <p:sldMasterId id="2147484741" r:id="rId49"/>
    <p:sldMasterId id="2147484753" r:id="rId50"/>
    <p:sldMasterId id="2147484765" r:id="rId51"/>
    <p:sldMasterId id="2147484777" r:id="rId52"/>
    <p:sldMasterId id="2147484789" r:id="rId53"/>
    <p:sldMasterId id="2147484801" r:id="rId54"/>
    <p:sldMasterId id="2147484813" r:id="rId55"/>
    <p:sldMasterId id="2147484825" r:id="rId56"/>
    <p:sldMasterId id="2147484837" r:id="rId57"/>
    <p:sldMasterId id="2147484849" r:id="rId58"/>
    <p:sldMasterId id="2147484861" r:id="rId59"/>
    <p:sldMasterId id="2147484873" r:id="rId60"/>
    <p:sldMasterId id="2147484885" r:id="rId61"/>
    <p:sldMasterId id="2147484897" r:id="rId62"/>
    <p:sldMasterId id="2147484909" r:id="rId63"/>
    <p:sldMasterId id="2147484921" r:id="rId64"/>
    <p:sldMasterId id="2147484933" r:id="rId65"/>
    <p:sldMasterId id="2147484945" r:id="rId66"/>
    <p:sldMasterId id="2147484957" r:id="rId67"/>
    <p:sldMasterId id="2147484969" r:id="rId68"/>
    <p:sldMasterId id="2147484996" r:id="rId69"/>
    <p:sldMasterId id="2147485008" r:id="rId70"/>
    <p:sldMasterId id="2147485021" r:id="rId71"/>
    <p:sldMasterId id="2147485033" r:id="rId72"/>
    <p:sldMasterId id="2147485045" r:id="rId73"/>
    <p:sldMasterId id="2147485069" r:id="rId74"/>
    <p:sldMasterId id="2147485107" r:id="rId75"/>
    <p:sldMasterId id="2147485119" r:id="rId76"/>
    <p:sldMasterId id="2147485131" r:id="rId77"/>
  </p:sldMasterIdLst>
  <p:notesMasterIdLst>
    <p:notesMasterId r:id="rId275"/>
  </p:notesMasterIdLst>
  <p:handoutMasterIdLst>
    <p:handoutMasterId r:id="rId276"/>
  </p:handoutMasterIdLst>
  <p:sldIdLst>
    <p:sldId id="1309" r:id="rId78"/>
    <p:sldId id="1672" r:id="rId79"/>
    <p:sldId id="1496" r:id="rId80"/>
    <p:sldId id="1497" r:id="rId81"/>
    <p:sldId id="1498" r:id="rId82"/>
    <p:sldId id="1500" r:id="rId83"/>
    <p:sldId id="1501" r:id="rId84"/>
    <p:sldId id="1502" r:id="rId85"/>
    <p:sldId id="1505" r:id="rId86"/>
    <p:sldId id="1503" r:id="rId87"/>
    <p:sldId id="1504" r:id="rId88"/>
    <p:sldId id="1728" r:id="rId89"/>
    <p:sldId id="1506" r:id="rId90"/>
    <p:sldId id="1507" r:id="rId91"/>
    <p:sldId id="1584" r:id="rId92"/>
    <p:sldId id="1509" r:id="rId93"/>
    <p:sldId id="1511" r:id="rId94"/>
    <p:sldId id="1601" r:id="rId95"/>
    <p:sldId id="1585" r:id="rId96"/>
    <p:sldId id="1682" r:id="rId97"/>
    <p:sldId id="1727" r:id="rId98"/>
    <p:sldId id="1729" r:id="rId99"/>
    <p:sldId id="1715" r:id="rId100"/>
    <p:sldId id="1716" r:id="rId101"/>
    <p:sldId id="1717" r:id="rId102"/>
    <p:sldId id="1718" r:id="rId103"/>
    <p:sldId id="1719" r:id="rId104"/>
    <p:sldId id="1720" r:id="rId105"/>
    <p:sldId id="1721" r:id="rId106"/>
    <p:sldId id="1722" r:id="rId107"/>
    <p:sldId id="1723" r:id="rId108"/>
    <p:sldId id="1760" r:id="rId109"/>
    <p:sldId id="1761" r:id="rId110"/>
    <p:sldId id="1762" r:id="rId111"/>
    <p:sldId id="1763" r:id="rId112"/>
    <p:sldId id="1764" r:id="rId113"/>
    <p:sldId id="1765" r:id="rId114"/>
    <p:sldId id="1766" r:id="rId115"/>
    <p:sldId id="1767" r:id="rId116"/>
    <p:sldId id="1768" r:id="rId117"/>
    <p:sldId id="1769" r:id="rId118"/>
    <p:sldId id="1770" r:id="rId119"/>
    <p:sldId id="1771" r:id="rId120"/>
    <p:sldId id="1772" r:id="rId121"/>
    <p:sldId id="1730" r:id="rId122"/>
    <p:sldId id="1541" r:id="rId123"/>
    <p:sldId id="1542" r:id="rId124"/>
    <p:sldId id="1543" r:id="rId125"/>
    <p:sldId id="1544" r:id="rId126"/>
    <p:sldId id="1545" r:id="rId127"/>
    <p:sldId id="1546" r:id="rId128"/>
    <p:sldId id="1547" r:id="rId129"/>
    <p:sldId id="1548" r:id="rId130"/>
    <p:sldId id="1549" r:id="rId131"/>
    <p:sldId id="1550" r:id="rId132"/>
    <p:sldId id="1551" r:id="rId133"/>
    <p:sldId id="1552" r:id="rId134"/>
    <p:sldId id="1577" r:id="rId135"/>
    <p:sldId id="1554" r:id="rId136"/>
    <p:sldId id="1774" r:id="rId137"/>
    <p:sldId id="1775" r:id="rId138"/>
    <p:sldId id="1776" r:id="rId139"/>
    <p:sldId id="1731" r:id="rId140"/>
    <p:sldId id="1556" r:id="rId141"/>
    <p:sldId id="1557" r:id="rId142"/>
    <p:sldId id="1586" r:id="rId143"/>
    <p:sldId id="1589" r:id="rId144"/>
    <p:sldId id="1757" r:id="rId145"/>
    <p:sldId id="1759" r:id="rId146"/>
    <p:sldId id="1596" r:id="rId147"/>
    <p:sldId id="1597" r:id="rId148"/>
    <p:sldId id="1732" r:id="rId149"/>
    <p:sldId id="1725" r:id="rId150"/>
    <p:sldId id="1583" r:id="rId151"/>
    <p:sldId id="1604" r:id="rId152"/>
    <p:sldId id="1784" r:id="rId153"/>
    <p:sldId id="1579" r:id="rId154"/>
    <p:sldId id="1582" r:id="rId155"/>
    <p:sldId id="1676" r:id="rId156"/>
    <p:sldId id="1674" r:id="rId157"/>
    <p:sldId id="1675" r:id="rId158"/>
    <p:sldId id="1581" r:id="rId159"/>
    <p:sldId id="1567" r:id="rId160"/>
    <p:sldId id="1568" r:id="rId161"/>
    <p:sldId id="1569" r:id="rId162"/>
    <p:sldId id="1570" r:id="rId163"/>
    <p:sldId id="1571" r:id="rId164"/>
    <p:sldId id="1572" r:id="rId165"/>
    <p:sldId id="1573" r:id="rId166"/>
    <p:sldId id="1574" r:id="rId167"/>
    <p:sldId id="1575" r:id="rId168"/>
    <p:sldId id="1380" r:id="rId169"/>
    <p:sldId id="1605" r:id="rId170"/>
    <p:sldId id="1606" r:id="rId171"/>
    <p:sldId id="1607" r:id="rId172"/>
    <p:sldId id="1608" r:id="rId173"/>
    <p:sldId id="1609" r:id="rId174"/>
    <p:sldId id="1610" r:id="rId175"/>
    <p:sldId id="1611" r:id="rId176"/>
    <p:sldId id="1612" r:id="rId177"/>
    <p:sldId id="1639" r:id="rId178"/>
    <p:sldId id="1613" r:id="rId179"/>
    <p:sldId id="1614" r:id="rId180"/>
    <p:sldId id="1640" r:id="rId181"/>
    <p:sldId id="1641" r:id="rId182"/>
    <p:sldId id="1615" r:id="rId183"/>
    <p:sldId id="1616" r:id="rId184"/>
    <p:sldId id="1617" r:id="rId185"/>
    <p:sldId id="1618" r:id="rId186"/>
    <p:sldId id="1619" r:id="rId187"/>
    <p:sldId id="1620" r:id="rId188"/>
    <p:sldId id="1621" r:id="rId189"/>
    <p:sldId id="1622" r:id="rId190"/>
    <p:sldId id="1623" r:id="rId191"/>
    <p:sldId id="1624" r:id="rId192"/>
    <p:sldId id="1625" r:id="rId193"/>
    <p:sldId id="1626" r:id="rId194"/>
    <p:sldId id="1627" r:id="rId195"/>
    <p:sldId id="1628" r:id="rId196"/>
    <p:sldId id="1629" r:id="rId197"/>
    <p:sldId id="1630" r:id="rId198"/>
    <p:sldId id="1631" r:id="rId199"/>
    <p:sldId id="1632" r:id="rId200"/>
    <p:sldId id="1633" r:id="rId201"/>
    <p:sldId id="1634" r:id="rId202"/>
    <p:sldId id="1635" r:id="rId203"/>
    <p:sldId id="1636" r:id="rId204"/>
    <p:sldId id="1637" r:id="rId205"/>
    <p:sldId id="1638" r:id="rId206"/>
    <p:sldId id="1402" r:id="rId207"/>
    <p:sldId id="1441" r:id="rId208"/>
    <p:sldId id="1642" r:id="rId209"/>
    <p:sldId id="1643" r:id="rId210"/>
    <p:sldId id="1644" r:id="rId211"/>
    <p:sldId id="1645" r:id="rId212"/>
    <p:sldId id="1646" r:id="rId213"/>
    <p:sldId id="1647" r:id="rId214"/>
    <p:sldId id="1648" r:id="rId215"/>
    <p:sldId id="1649" r:id="rId216"/>
    <p:sldId id="1600" r:id="rId217"/>
    <p:sldId id="1650" r:id="rId218"/>
    <p:sldId id="1651" r:id="rId219"/>
    <p:sldId id="1652" r:id="rId220"/>
    <p:sldId id="1653" r:id="rId221"/>
    <p:sldId id="1654" r:id="rId222"/>
    <p:sldId id="1655" r:id="rId223"/>
    <p:sldId id="1656" r:id="rId224"/>
    <p:sldId id="1657" r:id="rId225"/>
    <p:sldId id="1658" r:id="rId226"/>
    <p:sldId id="1659" r:id="rId227"/>
    <p:sldId id="1660" r:id="rId228"/>
    <p:sldId id="1668" r:id="rId229"/>
    <p:sldId id="1661" r:id="rId230"/>
    <p:sldId id="1662" r:id="rId231"/>
    <p:sldId id="1663" r:id="rId232"/>
    <p:sldId id="1598" r:id="rId233"/>
    <p:sldId id="1599" r:id="rId234"/>
    <p:sldId id="1666" r:id="rId235"/>
    <p:sldId id="1664" r:id="rId236"/>
    <p:sldId id="1665" r:id="rId237"/>
    <p:sldId id="1733" r:id="rId238"/>
    <p:sldId id="1684" r:id="rId239"/>
    <p:sldId id="1685" r:id="rId240"/>
    <p:sldId id="1686" r:id="rId241"/>
    <p:sldId id="1687" r:id="rId242"/>
    <p:sldId id="1688" r:id="rId243"/>
    <p:sldId id="1689" r:id="rId244"/>
    <p:sldId id="1690" r:id="rId245"/>
    <p:sldId id="1691" r:id="rId246"/>
    <p:sldId id="1692" r:id="rId247"/>
    <p:sldId id="1693" r:id="rId248"/>
    <p:sldId id="1694" r:id="rId249"/>
    <p:sldId id="1695" r:id="rId250"/>
    <p:sldId id="1696" r:id="rId251"/>
    <p:sldId id="1697" r:id="rId252"/>
    <p:sldId id="1698" r:id="rId253"/>
    <p:sldId id="1699" r:id="rId254"/>
    <p:sldId id="1700" r:id="rId255"/>
    <p:sldId id="1701" r:id="rId256"/>
    <p:sldId id="1702" r:id="rId257"/>
    <p:sldId id="1703" r:id="rId258"/>
    <p:sldId id="1704" r:id="rId259"/>
    <p:sldId id="1705" r:id="rId260"/>
    <p:sldId id="1706" r:id="rId261"/>
    <p:sldId id="1707" r:id="rId262"/>
    <p:sldId id="1708" r:id="rId263"/>
    <p:sldId id="1709" r:id="rId264"/>
    <p:sldId id="1710" r:id="rId265"/>
    <p:sldId id="1711" r:id="rId266"/>
    <p:sldId id="1712" r:id="rId267"/>
    <p:sldId id="1713" r:id="rId268"/>
    <p:sldId id="1714" r:id="rId269"/>
    <p:sldId id="1785" r:id="rId270"/>
    <p:sldId id="1786" r:id="rId271"/>
    <p:sldId id="1787" r:id="rId272"/>
    <p:sldId id="1788" r:id="rId273"/>
    <p:sldId id="1734" r:id="rId2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1" autoAdjust="0"/>
    <p:restoredTop sz="99205" autoAdjust="0"/>
  </p:normalViewPr>
  <p:slideViewPr>
    <p:cSldViewPr>
      <p:cViewPr varScale="1">
        <p:scale>
          <a:sx n="104" d="100"/>
          <a:sy n="104" d="100"/>
        </p:scale>
        <p:origin x="-10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29.xml"/><Relationship Id="rId107" Type="http://schemas.openxmlformats.org/officeDocument/2006/relationships/slide" Target="slides/slide30.xml"/><Relationship Id="rId108" Type="http://schemas.openxmlformats.org/officeDocument/2006/relationships/slide" Target="slides/slide31.xml"/><Relationship Id="rId109" Type="http://schemas.openxmlformats.org/officeDocument/2006/relationships/slide" Target="slides/slide32.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Master" Target="slideMasters/slideMaster74.xml"/><Relationship Id="rId75" Type="http://schemas.openxmlformats.org/officeDocument/2006/relationships/slideMaster" Target="slideMasters/slideMaster75.xml"/><Relationship Id="rId76" Type="http://schemas.openxmlformats.org/officeDocument/2006/relationships/slideMaster" Target="slideMasters/slideMaster76.xml"/><Relationship Id="rId77" Type="http://schemas.openxmlformats.org/officeDocument/2006/relationships/slideMaster" Target="slideMasters/slideMaster77.xml"/><Relationship Id="rId78" Type="http://schemas.openxmlformats.org/officeDocument/2006/relationships/slide" Target="slides/slide1.xml"/><Relationship Id="rId79" Type="http://schemas.openxmlformats.org/officeDocument/2006/relationships/slide" Target="slides/slide2.xml"/><Relationship Id="rId170" Type="http://schemas.openxmlformats.org/officeDocument/2006/relationships/slide" Target="slides/slide93.xml"/><Relationship Id="rId171" Type="http://schemas.openxmlformats.org/officeDocument/2006/relationships/slide" Target="slides/slide94.xml"/><Relationship Id="rId172" Type="http://schemas.openxmlformats.org/officeDocument/2006/relationships/slide" Target="slides/slide95.xml"/><Relationship Id="rId173" Type="http://schemas.openxmlformats.org/officeDocument/2006/relationships/slide" Target="slides/slide96.xml"/><Relationship Id="rId174" Type="http://schemas.openxmlformats.org/officeDocument/2006/relationships/slide" Target="slides/slide97.xml"/><Relationship Id="rId175" Type="http://schemas.openxmlformats.org/officeDocument/2006/relationships/slide" Target="slides/slide98.xml"/><Relationship Id="rId176" Type="http://schemas.openxmlformats.org/officeDocument/2006/relationships/slide" Target="slides/slide99.xml"/><Relationship Id="rId177" Type="http://schemas.openxmlformats.org/officeDocument/2006/relationships/slide" Target="slides/slide100.xml"/><Relationship Id="rId178" Type="http://schemas.openxmlformats.org/officeDocument/2006/relationships/slide" Target="slides/slide101.xml"/><Relationship Id="rId179" Type="http://schemas.openxmlformats.org/officeDocument/2006/relationships/slide" Target="slides/slide102.xml"/><Relationship Id="rId260" Type="http://schemas.openxmlformats.org/officeDocument/2006/relationships/slide" Target="slides/slide18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184.xml"/><Relationship Id="rId262" Type="http://schemas.openxmlformats.org/officeDocument/2006/relationships/slide" Target="slides/slide185.xml"/><Relationship Id="rId263" Type="http://schemas.openxmlformats.org/officeDocument/2006/relationships/slide" Target="slides/slide186.xml"/><Relationship Id="rId264" Type="http://schemas.openxmlformats.org/officeDocument/2006/relationships/slide" Target="slides/slide187.xml"/><Relationship Id="rId110" Type="http://schemas.openxmlformats.org/officeDocument/2006/relationships/slide" Target="slides/slide33.xml"/><Relationship Id="rId111" Type="http://schemas.openxmlformats.org/officeDocument/2006/relationships/slide" Target="slides/slide34.xml"/><Relationship Id="rId112" Type="http://schemas.openxmlformats.org/officeDocument/2006/relationships/slide" Target="slides/slide35.xml"/><Relationship Id="rId113" Type="http://schemas.openxmlformats.org/officeDocument/2006/relationships/slide" Target="slides/slide36.xml"/><Relationship Id="rId114" Type="http://schemas.openxmlformats.org/officeDocument/2006/relationships/slide" Target="slides/slide37.xml"/><Relationship Id="rId115" Type="http://schemas.openxmlformats.org/officeDocument/2006/relationships/slide" Target="slides/slide38.xml"/><Relationship Id="rId116" Type="http://schemas.openxmlformats.org/officeDocument/2006/relationships/slide" Target="slides/slide39.xml"/><Relationship Id="rId117" Type="http://schemas.openxmlformats.org/officeDocument/2006/relationships/slide" Target="slides/slide40.xml"/><Relationship Id="rId118" Type="http://schemas.openxmlformats.org/officeDocument/2006/relationships/slide" Target="slides/slide41.xml"/><Relationship Id="rId119" Type="http://schemas.openxmlformats.org/officeDocument/2006/relationships/slide" Target="slides/slide42.xml"/><Relationship Id="rId200" Type="http://schemas.openxmlformats.org/officeDocument/2006/relationships/slide" Target="slides/slide123.xml"/><Relationship Id="rId201" Type="http://schemas.openxmlformats.org/officeDocument/2006/relationships/slide" Target="slides/slide124.xml"/><Relationship Id="rId202" Type="http://schemas.openxmlformats.org/officeDocument/2006/relationships/slide" Target="slides/slide125.xml"/><Relationship Id="rId203" Type="http://schemas.openxmlformats.org/officeDocument/2006/relationships/slide" Target="slides/slide126.xml"/><Relationship Id="rId204" Type="http://schemas.openxmlformats.org/officeDocument/2006/relationships/slide" Target="slides/slide127.xml"/><Relationship Id="rId205" Type="http://schemas.openxmlformats.org/officeDocument/2006/relationships/slide" Target="slides/slide128.xml"/><Relationship Id="rId206" Type="http://schemas.openxmlformats.org/officeDocument/2006/relationships/slide" Target="slides/slide129.xml"/><Relationship Id="rId207" Type="http://schemas.openxmlformats.org/officeDocument/2006/relationships/slide" Target="slides/slide130.xml"/><Relationship Id="rId208" Type="http://schemas.openxmlformats.org/officeDocument/2006/relationships/slide" Target="slides/slide131.xml"/><Relationship Id="rId209" Type="http://schemas.openxmlformats.org/officeDocument/2006/relationships/slide" Target="slides/slide132.xml"/><Relationship Id="rId265" Type="http://schemas.openxmlformats.org/officeDocument/2006/relationships/slide" Target="slides/slide188.xml"/><Relationship Id="rId266" Type="http://schemas.openxmlformats.org/officeDocument/2006/relationships/slide" Target="slides/slide189.xml"/><Relationship Id="rId267" Type="http://schemas.openxmlformats.org/officeDocument/2006/relationships/slide" Target="slides/slide190.xml"/><Relationship Id="rId268" Type="http://schemas.openxmlformats.org/officeDocument/2006/relationships/slide" Target="slides/slide191.xml"/><Relationship Id="rId269" Type="http://schemas.openxmlformats.org/officeDocument/2006/relationships/slide" Target="slides/slide19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3.xml"/><Relationship Id="rId81" Type="http://schemas.openxmlformats.org/officeDocument/2006/relationships/slide" Target="slides/slide4.xml"/><Relationship Id="rId82" Type="http://schemas.openxmlformats.org/officeDocument/2006/relationships/slide" Target="slides/slide5.xml"/><Relationship Id="rId83" Type="http://schemas.openxmlformats.org/officeDocument/2006/relationships/slide" Target="slides/slide6.xml"/><Relationship Id="rId84" Type="http://schemas.openxmlformats.org/officeDocument/2006/relationships/slide" Target="slides/slide7.xml"/><Relationship Id="rId85" Type="http://schemas.openxmlformats.org/officeDocument/2006/relationships/slide" Target="slides/slide8.xml"/><Relationship Id="rId86" Type="http://schemas.openxmlformats.org/officeDocument/2006/relationships/slide" Target="slides/slide9.xml"/><Relationship Id="rId87" Type="http://schemas.openxmlformats.org/officeDocument/2006/relationships/slide" Target="slides/slide10.xml"/><Relationship Id="rId88" Type="http://schemas.openxmlformats.org/officeDocument/2006/relationships/slide" Target="slides/slide11.xml"/><Relationship Id="rId89" Type="http://schemas.openxmlformats.org/officeDocument/2006/relationships/slide" Target="slides/slide12.xml"/><Relationship Id="rId180" Type="http://schemas.openxmlformats.org/officeDocument/2006/relationships/slide" Target="slides/slide103.xml"/><Relationship Id="rId181" Type="http://schemas.openxmlformats.org/officeDocument/2006/relationships/slide" Target="slides/slide104.xml"/><Relationship Id="rId182" Type="http://schemas.openxmlformats.org/officeDocument/2006/relationships/slide" Target="slides/slide105.xml"/><Relationship Id="rId183" Type="http://schemas.openxmlformats.org/officeDocument/2006/relationships/slide" Target="slides/slide106.xml"/><Relationship Id="rId184" Type="http://schemas.openxmlformats.org/officeDocument/2006/relationships/slide" Target="slides/slide107.xml"/><Relationship Id="rId185" Type="http://schemas.openxmlformats.org/officeDocument/2006/relationships/slide" Target="slides/slide108.xml"/><Relationship Id="rId186" Type="http://schemas.openxmlformats.org/officeDocument/2006/relationships/slide" Target="slides/slide109.xml"/><Relationship Id="rId187" Type="http://schemas.openxmlformats.org/officeDocument/2006/relationships/slide" Target="slides/slide110.xml"/><Relationship Id="rId188" Type="http://schemas.openxmlformats.org/officeDocument/2006/relationships/slide" Target="slides/slide111.xml"/><Relationship Id="rId189" Type="http://schemas.openxmlformats.org/officeDocument/2006/relationships/slide" Target="slides/slide112.xml"/><Relationship Id="rId270" Type="http://schemas.openxmlformats.org/officeDocument/2006/relationships/slide" Target="slides/slide193.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slide" Target="slides/slide194.xml"/><Relationship Id="rId272" Type="http://schemas.openxmlformats.org/officeDocument/2006/relationships/slide" Target="slides/slide195.xml"/><Relationship Id="rId273" Type="http://schemas.openxmlformats.org/officeDocument/2006/relationships/slide" Target="slides/slide196.xml"/><Relationship Id="rId274" Type="http://schemas.openxmlformats.org/officeDocument/2006/relationships/slide" Target="slides/slide197.xml"/><Relationship Id="rId120" Type="http://schemas.openxmlformats.org/officeDocument/2006/relationships/slide" Target="slides/slide43.xml"/><Relationship Id="rId121" Type="http://schemas.openxmlformats.org/officeDocument/2006/relationships/slide" Target="slides/slide44.xml"/><Relationship Id="rId122" Type="http://schemas.openxmlformats.org/officeDocument/2006/relationships/slide" Target="slides/slide45.xml"/><Relationship Id="rId123" Type="http://schemas.openxmlformats.org/officeDocument/2006/relationships/slide" Target="slides/slide46.xml"/><Relationship Id="rId124" Type="http://schemas.openxmlformats.org/officeDocument/2006/relationships/slide" Target="slides/slide47.xml"/><Relationship Id="rId125" Type="http://schemas.openxmlformats.org/officeDocument/2006/relationships/slide" Target="slides/slide48.xml"/><Relationship Id="rId126" Type="http://schemas.openxmlformats.org/officeDocument/2006/relationships/slide" Target="slides/slide49.xml"/><Relationship Id="rId127" Type="http://schemas.openxmlformats.org/officeDocument/2006/relationships/slide" Target="slides/slide50.xml"/><Relationship Id="rId128" Type="http://schemas.openxmlformats.org/officeDocument/2006/relationships/slide" Target="slides/slide51.xml"/><Relationship Id="rId129" Type="http://schemas.openxmlformats.org/officeDocument/2006/relationships/slide" Target="slides/slide52.xml"/><Relationship Id="rId210" Type="http://schemas.openxmlformats.org/officeDocument/2006/relationships/slide" Target="slides/slide133.xml"/><Relationship Id="rId211" Type="http://schemas.openxmlformats.org/officeDocument/2006/relationships/slide" Target="slides/slide134.xml"/><Relationship Id="rId212" Type="http://schemas.openxmlformats.org/officeDocument/2006/relationships/slide" Target="slides/slide135.xml"/><Relationship Id="rId213" Type="http://schemas.openxmlformats.org/officeDocument/2006/relationships/slide" Target="slides/slide136.xml"/><Relationship Id="rId214" Type="http://schemas.openxmlformats.org/officeDocument/2006/relationships/slide" Target="slides/slide137.xml"/><Relationship Id="rId215" Type="http://schemas.openxmlformats.org/officeDocument/2006/relationships/slide" Target="slides/slide138.xml"/><Relationship Id="rId216" Type="http://schemas.openxmlformats.org/officeDocument/2006/relationships/slide" Target="slides/slide139.xml"/><Relationship Id="rId217" Type="http://schemas.openxmlformats.org/officeDocument/2006/relationships/slide" Target="slides/slide140.xml"/><Relationship Id="rId218" Type="http://schemas.openxmlformats.org/officeDocument/2006/relationships/slide" Target="slides/slide141.xml"/><Relationship Id="rId219" Type="http://schemas.openxmlformats.org/officeDocument/2006/relationships/slide" Target="slides/slide142.xml"/><Relationship Id="rId275" Type="http://schemas.openxmlformats.org/officeDocument/2006/relationships/notesMaster" Target="notesMasters/notesMaster1.xml"/><Relationship Id="rId276" Type="http://schemas.openxmlformats.org/officeDocument/2006/relationships/handoutMaster" Target="handoutMasters/handoutMaster1.xml"/><Relationship Id="rId277" Type="http://schemas.openxmlformats.org/officeDocument/2006/relationships/printerSettings" Target="printerSettings/printerSettings1.bin"/><Relationship Id="rId278" Type="http://schemas.openxmlformats.org/officeDocument/2006/relationships/presProps" Target="presProps.xml"/><Relationship Id="rId279" Type="http://schemas.openxmlformats.org/officeDocument/2006/relationships/viewProps" Target="viewProps.xml"/><Relationship Id="rId90" Type="http://schemas.openxmlformats.org/officeDocument/2006/relationships/slide" Target="slides/slide13.xml"/><Relationship Id="rId91" Type="http://schemas.openxmlformats.org/officeDocument/2006/relationships/slide" Target="slides/slide14.xml"/><Relationship Id="rId92" Type="http://schemas.openxmlformats.org/officeDocument/2006/relationships/slide" Target="slides/slide15.xml"/><Relationship Id="rId93" Type="http://schemas.openxmlformats.org/officeDocument/2006/relationships/slide" Target="slides/slide16.xml"/><Relationship Id="rId94" Type="http://schemas.openxmlformats.org/officeDocument/2006/relationships/slide" Target="slides/slide17.xml"/><Relationship Id="rId95" Type="http://schemas.openxmlformats.org/officeDocument/2006/relationships/slide" Target="slides/slide18.xml"/><Relationship Id="rId96" Type="http://schemas.openxmlformats.org/officeDocument/2006/relationships/slide" Target="slides/slide19.xml"/><Relationship Id="rId97" Type="http://schemas.openxmlformats.org/officeDocument/2006/relationships/slide" Target="slides/slide20.xml"/><Relationship Id="rId98" Type="http://schemas.openxmlformats.org/officeDocument/2006/relationships/slide" Target="slides/slide21.xml"/><Relationship Id="rId99" Type="http://schemas.openxmlformats.org/officeDocument/2006/relationships/slide" Target="slides/slide22.xml"/><Relationship Id="rId190" Type="http://schemas.openxmlformats.org/officeDocument/2006/relationships/slide" Target="slides/slide113.xml"/><Relationship Id="rId191" Type="http://schemas.openxmlformats.org/officeDocument/2006/relationships/slide" Target="slides/slide114.xml"/><Relationship Id="rId192" Type="http://schemas.openxmlformats.org/officeDocument/2006/relationships/slide" Target="slides/slide115.xml"/><Relationship Id="rId193" Type="http://schemas.openxmlformats.org/officeDocument/2006/relationships/slide" Target="slides/slide116.xml"/><Relationship Id="rId194" Type="http://schemas.openxmlformats.org/officeDocument/2006/relationships/slide" Target="slides/slide117.xml"/><Relationship Id="rId195" Type="http://schemas.openxmlformats.org/officeDocument/2006/relationships/slide" Target="slides/slide118.xml"/><Relationship Id="rId196" Type="http://schemas.openxmlformats.org/officeDocument/2006/relationships/slide" Target="slides/slide119.xml"/><Relationship Id="rId197" Type="http://schemas.openxmlformats.org/officeDocument/2006/relationships/slide" Target="slides/slide120.xml"/><Relationship Id="rId198" Type="http://schemas.openxmlformats.org/officeDocument/2006/relationships/slide" Target="slides/slide121.xml"/><Relationship Id="rId199" Type="http://schemas.openxmlformats.org/officeDocument/2006/relationships/slide" Target="slides/slide122.xml"/><Relationship Id="rId280" Type="http://schemas.openxmlformats.org/officeDocument/2006/relationships/theme" Target="theme/theme1.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81" Type="http://schemas.openxmlformats.org/officeDocument/2006/relationships/tableStyles" Target="tableStyles.xml"/><Relationship Id="rId130" Type="http://schemas.openxmlformats.org/officeDocument/2006/relationships/slide" Target="slides/slide53.xml"/><Relationship Id="rId131" Type="http://schemas.openxmlformats.org/officeDocument/2006/relationships/slide" Target="slides/slide54.xml"/><Relationship Id="rId132" Type="http://schemas.openxmlformats.org/officeDocument/2006/relationships/slide" Target="slides/slide55.xml"/><Relationship Id="rId133" Type="http://schemas.openxmlformats.org/officeDocument/2006/relationships/slide" Target="slides/slide56.xml"/><Relationship Id="rId220" Type="http://schemas.openxmlformats.org/officeDocument/2006/relationships/slide" Target="slides/slide143.xml"/><Relationship Id="rId221" Type="http://schemas.openxmlformats.org/officeDocument/2006/relationships/slide" Target="slides/slide144.xml"/><Relationship Id="rId222" Type="http://schemas.openxmlformats.org/officeDocument/2006/relationships/slide" Target="slides/slide145.xml"/><Relationship Id="rId223" Type="http://schemas.openxmlformats.org/officeDocument/2006/relationships/slide" Target="slides/slide146.xml"/><Relationship Id="rId224" Type="http://schemas.openxmlformats.org/officeDocument/2006/relationships/slide" Target="slides/slide147.xml"/><Relationship Id="rId225" Type="http://schemas.openxmlformats.org/officeDocument/2006/relationships/slide" Target="slides/slide148.xml"/><Relationship Id="rId226" Type="http://schemas.openxmlformats.org/officeDocument/2006/relationships/slide" Target="slides/slide149.xml"/><Relationship Id="rId227" Type="http://schemas.openxmlformats.org/officeDocument/2006/relationships/slide" Target="slides/slide150.xml"/><Relationship Id="rId228" Type="http://schemas.openxmlformats.org/officeDocument/2006/relationships/slide" Target="slides/slide151.xml"/><Relationship Id="rId229" Type="http://schemas.openxmlformats.org/officeDocument/2006/relationships/slide" Target="slides/slide152.xml"/><Relationship Id="rId134" Type="http://schemas.openxmlformats.org/officeDocument/2006/relationships/slide" Target="slides/slide57.xml"/><Relationship Id="rId135" Type="http://schemas.openxmlformats.org/officeDocument/2006/relationships/slide" Target="slides/slide58.xml"/><Relationship Id="rId136" Type="http://schemas.openxmlformats.org/officeDocument/2006/relationships/slide" Target="slides/slide59.xml"/><Relationship Id="rId137" Type="http://schemas.openxmlformats.org/officeDocument/2006/relationships/slide" Target="slides/slide60.xml"/><Relationship Id="rId138" Type="http://schemas.openxmlformats.org/officeDocument/2006/relationships/slide" Target="slides/slide61.xml"/><Relationship Id="rId139" Type="http://schemas.openxmlformats.org/officeDocument/2006/relationships/slide" Target="slides/slide62.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63.xml"/><Relationship Id="rId141" Type="http://schemas.openxmlformats.org/officeDocument/2006/relationships/slide" Target="slides/slide64.xml"/><Relationship Id="rId142" Type="http://schemas.openxmlformats.org/officeDocument/2006/relationships/slide" Target="slides/slide65.xml"/><Relationship Id="rId143" Type="http://schemas.openxmlformats.org/officeDocument/2006/relationships/slide" Target="slides/slide66.xml"/><Relationship Id="rId144" Type="http://schemas.openxmlformats.org/officeDocument/2006/relationships/slide" Target="slides/slide67.xml"/><Relationship Id="rId145" Type="http://schemas.openxmlformats.org/officeDocument/2006/relationships/slide" Target="slides/slide68.xml"/><Relationship Id="rId146" Type="http://schemas.openxmlformats.org/officeDocument/2006/relationships/slide" Target="slides/slide69.xml"/><Relationship Id="rId147" Type="http://schemas.openxmlformats.org/officeDocument/2006/relationships/slide" Target="slides/slide70.xml"/><Relationship Id="rId148" Type="http://schemas.openxmlformats.org/officeDocument/2006/relationships/slide" Target="slides/slide71.xml"/><Relationship Id="rId149" Type="http://schemas.openxmlformats.org/officeDocument/2006/relationships/slide" Target="slides/slide72.xml"/><Relationship Id="rId230" Type="http://schemas.openxmlformats.org/officeDocument/2006/relationships/slide" Target="slides/slide153.xml"/><Relationship Id="rId231" Type="http://schemas.openxmlformats.org/officeDocument/2006/relationships/slide" Target="slides/slide154.xml"/><Relationship Id="rId232" Type="http://schemas.openxmlformats.org/officeDocument/2006/relationships/slide" Target="slides/slide155.xml"/><Relationship Id="rId233" Type="http://schemas.openxmlformats.org/officeDocument/2006/relationships/slide" Target="slides/slide156.xml"/><Relationship Id="rId234" Type="http://schemas.openxmlformats.org/officeDocument/2006/relationships/slide" Target="slides/slide157.xml"/><Relationship Id="rId235" Type="http://schemas.openxmlformats.org/officeDocument/2006/relationships/slide" Target="slides/slide158.xml"/><Relationship Id="rId236" Type="http://schemas.openxmlformats.org/officeDocument/2006/relationships/slide" Target="slides/slide159.xml"/><Relationship Id="rId237" Type="http://schemas.openxmlformats.org/officeDocument/2006/relationships/slide" Target="slides/slide160.xml"/><Relationship Id="rId238" Type="http://schemas.openxmlformats.org/officeDocument/2006/relationships/slide" Target="slides/slide161.xml"/><Relationship Id="rId239" Type="http://schemas.openxmlformats.org/officeDocument/2006/relationships/slide" Target="slides/slide162.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50" Type="http://schemas.openxmlformats.org/officeDocument/2006/relationships/slide" Target="slides/slide73.xml"/><Relationship Id="rId151" Type="http://schemas.openxmlformats.org/officeDocument/2006/relationships/slide" Target="slides/slide74.xml"/><Relationship Id="rId152" Type="http://schemas.openxmlformats.org/officeDocument/2006/relationships/slide" Target="slides/slide75.xml"/><Relationship Id="rId153" Type="http://schemas.openxmlformats.org/officeDocument/2006/relationships/slide" Target="slides/slide76.xml"/><Relationship Id="rId154" Type="http://schemas.openxmlformats.org/officeDocument/2006/relationships/slide" Target="slides/slide77.xml"/><Relationship Id="rId155" Type="http://schemas.openxmlformats.org/officeDocument/2006/relationships/slide" Target="slides/slide78.xml"/><Relationship Id="rId156" Type="http://schemas.openxmlformats.org/officeDocument/2006/relationships/slide" Target="slides/slide79.xml"/><Relationship Id="rId157" Type="http://schemas.openxmlformats.org/officeDocument/2006/relationships/slide" Target="slides/slide80.xml"/><Relationship Id="rId158" Type="http://schemas.openxmlformats.org/officeDocument/2006/relationships/slide" Target="slides/slide81.xml"/><Relationship Id="rId159" Type="http://schemas.openxmlformats.org/officeDocument/2006/relationships/slide" Target="slides/slide82.xml"/><Relationship Id="rId240" Type="http://schemas.openxmlformats.org/officeDocument/2006/relationships/slide" Target="slides/slide163.xml"/><Relationship Id="rId241" Type="http://schemas.openxmlformats.org/officeDocument/2006/relationships/slide" Target="slides/slide164.xml"/><Relationship Id="rId242" Type="http://schemas.openxmlformats.org/officeDocument/2006/relationships/slide" Target="slides/slide165.xml"/><Relationship Id="rId243" Type="http://schemas.openxmlformats.org/officeDocument/2006/relationships/slide" Target="slides/slide166.xml"/><Relationship Id="rId244" Type="http://schemas.openxmlformats.org/officeDocument/2006/relationships/slide" Target="slides/slide167.xml"/><Relationship Id="rId245" Type="http://schemas.openxmlformats.org/officeDocument/2006/relationships/slide" Target="slides/slide168.xml"/><Relationship Id="rId246" Type="http://schemas.openxmlformats.org/officeDocument/2006/relationships/slide" Target="slides/slide169.xml"/><Relationship Id="rId247" Type="http://schemas.openxmlformats.org/officeDocument/2006/relationships/slide" Target="slides/slide170.xml"/><Relationship Id="rId248" Type="http://schemas.openxmlformats.org/officeDocument/2006/relationships/slide" Target="slides/slide171.xml"/><Relationship Id="rId249" Type="http://schemas.openxmlformats.org/officeDocument/2006/relationships/slide" Target="slides/slide172.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60" Type="http://schemas.openxmlformats.org/officeDocument/2006/relationships/slide" Target="slides/slide83.xml"/><Relationship Id="rId161" Type="http://schemas.openxmlformats.org/officeDocument/2006/relationships/slide" Target="slides/slide84.xml"/><Relationship Id="rId162" Type="http://schemas.openxmlformats.org/officeDocument/2006/relationships/slide" Target="slides/slide85.xml"/><Relationship Id="rId163" Type="http://schemas.openxmlformats.org/officeDocument/2006/relationships/slide" Target="slides/slide86.xml"/><Relationship Id="rId164" Type="http://schemas.openxmlformats.org/officeDocument/2006/relationships/slide" Target="slides/slide87.xml"/><Relationship Id="rId165" Type="http://schemas.openxmlformats.org/officeDocument/2006/relationships/slide" Target="slides/slide88.xml"/><Relationship Id="rId166" Type="http://schemas.openxmlformats.org/officeDocument/2006/relationships/slide" Target="slides/slide89.xml"/><Relationship Id="rId167" Type="http://schemas.openxmlformats.org/officeDocument/2006/relationships/slide" Target="slides/slide90.xml"/><Relationship Id="rId168" Type="http://schemas.openxmlformats.org/officeDocument/2006/relationships/slide" Target="slides/slide91.xml"/><Relationship Id="rId169" Type="http://schemas.openxmlformats.org/officeDocument/2006/relationships/slide" Target="slides/slide92.xml"/><Relationship Id="rId250" Type="http://schemas.openxmlformats.org/officeDocument/2006/relationships/slide" Target="slides/slide173.xml"/><Relationship Id="rId251" Type="http://schemas.openxmlformats.org/officeDocument/2006/relationships/slide" Target="slides/slide174.xml"/><Relationship Id="rId252" Type="http://schemas.openxmlformats.org/officeDocument/2006/relationships/slide" Target="slides/slide175.xml"/><Relationship Id="rId253" Type="http://schemas.openxmlformats.org/officeDocument/2006/relationships/slide" Target="slides/slide176.xml"/><Relationship Id="rId254" Type="http://schemas.openxmlformats.org/officeDocument/2006/relationships/slide" Target="slides/slide177.xml"/><Relationship Id="rId255" Type="http://schemas.openxmlformats.org/officeDocument/2006/relationships/slide" Target="slides/slide178.xml"/><Relationship Id="rId256" Type="http://schemas.openxmlformats.org/officeDocument/2006/relationships/slide" Target="slides/slide179.xml"/><Relationship Id="rId257" Type="http://schemas.openxmlformats.org/officeDocument/2006/relationships/slide" Target="slides/slide180.xml"/><Relationship Id="rId258" Type="http://schemas.openxmlformats.org/officeDocument/2006/relationships/slide" Target="slides/slide181.xml"/><Relationship Id="rId259" Type="http://schemas.openxmlformats.org/officeDocument/2006/relationships/slide" Target="slides/slide182.xml"/><Relationship Id="rId100" Type="http://schemas.openxmlformats.org/officeDocument/2006/relationships/slide" Target="slides/slide23.xml"/><Relationship Id="rId101" Type="http://schemas.openxmlformats.org/officeDocument/2006/relationships/slide" Target="slides/slide24.xml"/><Relationship Id="rId102" Type="http://schemas.openxmlformats.org/officeDocument/2006/relationships/slide" Target="slides/slide25.xml"/><Relationship Id="rId103" Type="http://schemas.openxmlformats.org/officeDocument/2006/relationships/slide" Target="slides/slide26.xml"/><Relationship Id="rId104" Type="http://schemas.openxmlformats.org/officeDocument/2006/relationships/slide" Target="slides/slide27.xml"/><Relationship Id="rId10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ION\MDL\euk139\PAPERS\Published\STTRAM_and_Hybrid_Memory\sttdram\4ISPASS\results4ispas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ION\MDL\euk139\PAPERS\Published\STTRAM_and_Hybrid_Memory\sttdram\4ISPASS\results4ispas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jjm:Documents:SAFARI:hpl:cal:CAL:qual_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package" Target="../embeddings/Microsoft_Excel_Sheet4.xlsx"/></Relationships>
</file>

<file path=ppt/charts/_rels/chart21.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package" Target="../embeddings/Microsoft_Excel_Sheet5.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yoonh\Desktop\fig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2125793384"/>
        <c:axId val="-2125791112"/>
      </c:barChart>
      <c:catAx>
        <c:axId val="-2125793384"/>
        <c:scaling>
          <c:orientation val="minMax"/>
        </c:scaling>
        <c:delete val="0"/>
        <c:axPos val="b"/>
        <c:majorTickMark val="out"/>
        <c:minorTickMark val="none"/>
        <c:tickLblPos val="nextTo"/>
        <c:txPr>
          <a:bodyPr/>
          <a:lstStyle/>
          <a:p>
            <a:pPr>
              <a:defRPr sz="2400"/>
            </a:pPr>
            <a:endParaRPr lang="en-US"/>
          </a:p>
        </c:txPr>
        <c:crossAx val="-2125791112"/>
        <c:crosses val="autoZero"/>
        <c:auto val="1"/>
        <c:lblAlgn val="ctr"/>
        <c:lblOffset val="100"/>
        <c:noMultiLvlLbl val="0"/>
      </c:catAx>
      <c:valAx>
        <c:axId val="-2125791112"/>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2125793384"/>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2102932200"/>
        <c:axId val="-2102926680"/>
      </c:barChart>
      <c:catAx>
        <c:axId val="-2102932200"/>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2102926680"/>
        <c:crosses val="autoZero"/>
        <c:auto val="1"/>
        <c:lblAlgn val="ctr"/>
        <c:lblOffset val="100"/>
        <c:noMultiLvlLbl val="0"/>
      </c:catAx>
      <c:valAx>
        <c:axId val="-2102926680"/>
        <c:scaling>
          <c:orientation val="minMax"/>
        </c:scaling>
        <c:delete val="0"/>
        <c:axPos val="l"/>
        <c:majorGridlines/>
        <c:numFmt formatCode="General" sourceLinked="1"/>
        <c:majorTickMark val="out"/>
        <c:minorTickMark val="none"/>
        <c:tickLblPos val="nextTo"/>
        <c:crossAx val="-2102932200"/>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2123450872"/>
        <c:axId val="-2123447896"/>
      </c:barChart>
      <c:catAx>
        <c:axId val="-2123450872"/>
        <c:scaling>
          <c:orientation val="minMax"/>
        </c:scaling>
        <c:delete val="1"/>
        <c:axPos val="b"/>
        <c:majorTickMark val="none"/>
        <c:minorTickMark val="none"/>
        <c:tickLblPos val="nextTo"/>
        <c:crossAx val="-2123447896"/>
        <c:crosses val="autoZero"/>
        <c:auto val="1"/>
        <c:lblAlgn val="ctr"/>
        <c:lblOffset val="100"/>
        <c:noMultiLvlLbl val="0"/>
      </c:catAx>
      <c:valAx>
        <c:axId val="-2123447896"/>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123450872"/>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103853976"/>
        <c:axId val="-2103804584"/>
      </c:barChart>
      <c:catAx>
        <c:axId val="-2103853976"/>
        <c:scaling>
          <c:orientation val="minMax"/>
        </c:scaling>
        <c:delete val="1"/>
        <c:axPos val="b"/>
        <c:majorTickMark val="none"/>
        <c:minorTickMark val="none"/>
        <c:tickLblPos val="nextTo"/>
        <c:crossAx val="-2103804584"/>
        <c:crosses val="autoZero"/>
        <c:auto val="1"/>
        <c:lblAlgn val="ctr"/>
        <c:lblOffset val="100"/>
        <c:noMultiLvlLbl val="0"/>
      </c:catAx>
      <c:valAx>
        <c:axId val="-2103804584"/>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210385397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manualLayout>
          <c:layoutTarget val="inner"/>
          <c:xMode val="edge"/>
          <c:yMode val="edge"/>
          <c:x val="0.196799687922272"/>
          <c:y val="0.134182129085658"/>
          <c:w val="0.772958040525943"/>
          <c:h val="0.572258160755767"/>
        </c:manualLayout>
      </c:layout>
      <c:barChart>
        <c:barDir val="col"/>
        <c:grouping val="clustered"/>
        <c:varyColors val="0"/>
        <c:ser>
          <c:idx val="1"/>
          <c:order val="0"/>
          <c:tx>
            <c:v>STT-RAM (base)</c:v>
          </c:tx>
          <c:invertIfNegative val="0"/>
          <c:val>
            <c:numRef>
              <c:f>DATA3!$AE$254:$AE$265</c:f>
              <c:numCache>
                <c:formatCode>0%</c:formatCode>
                <c:ptCount val="12"/>
                <c:pt idx="0">
                  <c:v>0.955735103004788</c:v>
                </c:pt>
                <c:pt idx="1">
                  <c:v>0.91812375170456</c:v>
                </c:pt>
                <c:pt idx="2">
                  <c:v>0.934346948873282</c:v>
                </c:pt>
                <c:pt idx="3">
                  <c:v>0.955791847209529</c:v>
                </c:pt>
                <c:pt idx="4">
                  <c:v>0.957383869299522</c:v>
                </c:pt>
                <c:pt idx="5">
                  <c:v>0.920833921090981</c:v>
                </c:pt>
                <c:pt idx="6">
                  <c:v>0.954044207803924</c:v>
                </c:pt>
                <c:pt idx="7">
                  <c:v>0.930193168435743</c:v>
                </c:pt>
                <c:pt idx="8">
                  <c:v>0.954133461057936</c:v>
                </c:pt>
                <c:pt idx="9">
                  <c:v>0.945068867250995</c:v>
                </c:pt>
                <c:pt idx="10">
                  <c:v>0.921034999102877</c:v>
                </c:pt>
                <c:pt idx="11">
                  <c:v>0.940608194984922</c:v>
                </c:pt>
              </c:numCache>
            </c:numRef>
          </c:val>
        </c:ser>
        <c:ser>
          <c:idx val="0"/>
          <c:order val="1"/>
          <c:tx>
            <c:v>STT-RAM (opt)</c:v>
          </c:tx>
          <c:invertIfNegative val="0"/>
          <c:cat>
            <c:strRef>
              <c:f>DATA3!$B$272:$B$283</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DATA3!$AE$272:$AE$283</c:f>
              <c:numCache>
                <c:formatCode>0%</c:formatCode>
                <c:ptCount val="12"/>
                <c:pt idx="0">
                  <c:v>0.96014015490016</c:v>
                </c:pt>
                <c:pt idx="1">
                  <c:v>0.914526536881981</c:v>
                </c:pt>
                <c:pt idx="2">
                  <c:v>0.944297717493359</c:v>
                </c:pt>
                <c:pt idx="3">
                  <c:v>0.956316404121815</c:v>
                </c:pt>
                <c:pt idx="4">
                  <c:v>0.959512807264697</c:v>
                </c:pt>
                <c:pt idx="5">
                  <c:v>0.920918636758808</c:v>
                </c:pt>
                <c:pt idx="6">
                  <c:v>0.959476493019427</c:v>
                </c:pt>
                <c:pt idx="7">
                  <c:v>0.935640973444873</c:v>
                </c:pt>
                <c:pt idx="8">
                  <c:v>0.960028948504045</c:v>
                </c:pt>
                <c:pt idx="9">
                  <c:v>0.945741474428232</c:v>
                </c:pt>
                <c:pt idx="10">
                  <c:v>0.935460062455704</c:v>
                </c:pt>
                <c:pt idx="11">
                  <c:v>0.944732746297554</c:v>
                </c:pt>
              </c:numCache>
            </c:numRef>
          </c:val>
        </c:ser>
        <c:dLbls>
          <c:showLegendKey val="0"/>
          <c:showVal val="0"/>
          <c:showCatName val="0"/>
          <c:showSerName val="0"/>
          <c:showPercent val="0"/>
          <c:showBubbleSize val="0"/>
        </c:dLbls>
        <c:gapWidth val="150"/>
        <c:axId val="-2124063816"/>
        <c:axId val="-2124097544"/>
      </c:barChart>
      <c:catAx>
        <c:axId val="-2124063816"/>
        <c:scaling>
          <c:orientation val="minMax"/>
        </c:scaling>
        <c:delete val="0"/>
        <c:axPos val="b"/>
        <c:majorTickMark val="out"/>
        <c:minorTickMark val="none"/>
        <c:tickLblPos val="nextTo"/>
        <c:crossAx val="-2124097544"/>
        <c:crosses val="autoZero"/>
        <c:auto val="1"/>
        <c:lblAlgn val="ctr"/>
        <c:lblOffset val="100"/>
        <c:noMultiLvlLbl val="0"/>
      </c:catAx>
      <c:valAx>
        <c:axId val="-2124097544"/>
        <c:scaling>
          <c:orientation val="minMax"/>
        </c:scaling>
        <c:delete val="0"/>
        <c:axPos val="l"/>
        <c:majorGridlines/>
        <c:title>
          <c:tx>
            <c:rich>
              <a:bodyPr rot="-5400000" vert="horz"/>
              <a:lstStyle/>
              <a:p>
                <a:pPr>
                  <a:defRPr sz="1600"/>
                </a:pPr>
                <a:r>
                  <a:rPr lang="en-US" sz="1800" dirty="0" smtClean="0"/>
                  <a:t>Performance </a:t>
                </a:r>
                <a:endParaRPr lang="en-US" sz="1800" dirty="0"/>
              </a:p>
              <a:p>
                <a:pPr>
                  <a:defRPr sz="1600"/>
                </a:pPr>
                <a:r>
                  <a:rPr lang="en-US" sz="1800" dirty="0" smtClean="0"/>
                  <a:t>vs. </a:t>
                </a:r>
                <a:r>
                  <a:rPr lang="en-US" sz="1800" dirty="0"/>
                  <a:t>DRAM</a:t>
                </a:r>
              </a:p>
            </c:rich>
          </c:tx>
          <c:layout>
            <c:manualLayout>
              <c:xMode val="edge"/>
              <c:yMode val="edge"/>
              <c:x val="0.0"/>
              <c:y val="0.140480918786801"/>
            </c:manualLayout>
          </c:layout>
          <c:overlay val="0"/>
        </c:title>
        <c:numFmt formatCode="0%" sourceLinked="1"/>
        <c:majorTickMark val="out"/>
        <c:minorTickMark val="none"/>
        <c:tickLblPos val="nextTo"/>
        <c:txPr>
          <a:bodyPr/>
          <a:lstStyle/>
          <a:p>
            <a:pPr>
              <a:defRPr sz="1200"/>
            </a:pPr>
            <a:endParaRPr lang="en-US"/>
          </a:p>
        </c:txPr>
        <c:crossAx val="-2124063816"/>
        <c:crosses val="autoZero"/>
        <c:crossBetween val="between"/>
      </c:valAx>
      <c:spPr>
        <a:noFill/>
      </c:spPr>
    </c:plotArea>
    <c:legend>
      <c:legendPos val="t"/>
      <c:layout>
        <c:manualLayout>
          <c:xMode val="edge"/>
          <c:yMode val="edge"/>
          <c:x val="0.235482519014531"/>
          <c:y val="0.0335305711241938"/>
          <c:w val="0.529034961970939"/>
          <c:h val="0.0854787545108959"/>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stacked"/>
        <c:varyColors val="0"/>
        <c:ser>
          <c:idx val="0"/>
          <c:order val="0"/>
          <c:tx>
            <c:strRef>
              <c:f>DATA3!$AF$253</c:f>
              <c:strCache>
                <c:ptCount val="1"/>
                <c:pt idx="0">
                  <c:v>ACT+PRE</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DATA3!$AF$254:$AF$265</c:f>
              <c:numCache>
                <c:formatCode>0%</c:formatCode>
                <c:ptCount val="12"/>
                <c:pt idx="0">
                  <c:v>0.301747004004193</c:v>
                </c:pt>
                <c:pt idx="1">
                  <c:v>0.276460740767901</c:v>
                </c:pt>
                <c:pt idx="2">
                  <c:v>0.374246102624908</c:v>
                </c:pt>
                <c:pt idx="3">
                  <c:v>0.321193773889845</c:v>
                </c:pt>
                <c:pt idx="4">
                  <c:v>0.339731364740398</c:v>
                </c:pt>
                <c:pt idx="5">
                  <c:v>0.34882700464223</c:v>
                </c:pt>
                <c:pt idx="6">
                  <c:v>0.361969230116095</c:v>
                </c:pt>
                <c:pt idx="7">
                  <c:v>0.260303148145966</c:v>
                </c:pt>
                <c:pt idx="8">
                  <c:v>0.33523660020355</c:v>
                </c:pt>
                <c:pt idx="9">
                  <c:v>0.393846164880816</c:v>
                </c:pt>
                <c:pt idx="10">
                  <c:v>0.326548185802742</c:v>
                </c:pt>
                <c:pt idx="11">
                  <c:v>0.330919029074422</c:v>
                </c:pt>
              </c:numCache>
            </c:numRef>
          </c:val>
        </c:ser>
        <c:ser>
          <c:idx val="1"/>
          <c:order val="1"/>
          <c:tx>
            <c:strRef>
              <c:f>DATA3!$AG$253</c:f>
              <c:strCache>
                <c:ptCount val="1"/>
                <c:pt idx="0">
                  <c:v>WB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DATA3!$AG$254:$AG$265</c:f>
              <c:numCache>
                <c:formatCode>0%</c:formatCode>
                <c:ptCount val="12"/>
                <c:pt idx="0">
                  <c:v>0.0185287696079311</c:v>
                </c:pt>
                <c:pt idx="1">
                  <c:v>0.0273970530019987</c:v>
                </c:pt>
                <c:pt idx="2">
                  <c:v>0.0135177849359938</c:v>
                </c:pt>
                <c:pt idx="3">
                  <c:v>0.0159786244869045</c:v>
                </c:pt>
                <c:pt idx="4">
                  <c:v>0.0222327724420047</c:v>
                </c:pt>
                <c:pt idx="5">
                  <c:v>0.0186487519376289</c:v>
                </c:pt>
                <c:pt idx="6">
                  <c:v>0.0158715196141603</c:v>
                </c:pt>
                <c:pt idx="7">
                  <c:v>0.0258260822607475</c:v>
                </c:pt>
                <c:pt idx="8">
                  <c:v>0.0168700752780532</c:v>
                </c:pt>
                <c:pt idx="9">
                  <c:v>0.0163618832378828</c:v>
                </c:pt>
                <c:pt idx="10">
                  <c:v>0.0150084765126291</c:v>
                </c:pt>
                <c:pt idx="11">
                  <c:v>0.0187492539378122</c:v>
                </c:pt>
              </c:numCache>
            </c:numRef>
          </c:val>
        </c:ser>
        <c:ser>
          <c:idx val="2"/>
          <c:order val="2"/>
          <c:tx>
            <c:strRef>
              <c:f>DATA3!$AH$253</c:f>
              <c:strCache>
                <c:ptCount val="1"/>
                <c:pt idx="0">
                  <c:v>RB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DATA3!$AH$254:$AH$265</c:f>
              <c:numCache>
                <c:formatCode>0%</c:formatCode>
                <c:ptCount val="12"/>
                <c:pt idx="0">
                  <c:v>0.0175196370561174</c:v>
                </c:pt>
                <c:pt idx="1">
                  <c:v>0.0141617981497664</c:v>
                </c:pt>
                <c:pt idx="2">
                  <c:v>0.010281025536002</c:v>
                </c:pt>
                <c:pt idx="3">
                  <c:v>0.0187812377047714</c:v>
                </c:pt>
                <c:pt idx="4">
                  <c:v>0.0236646924890344</c:v>
                </c:pt>
                <c:pt idx="5">
                  <c:v>0.0101482727717277</c:v>
                </c:pt>
                <c:pt idx="6">
                  <c:v>0.0241610716167688</c:v>
                </c:pt>
                <c:pt idx="7">
                  <c:v>0.0169857619267297</c:v>
                </c:pt>
                <c:pt idx="8">
                  <c:v>0.0133146280157119</c:v>
                </c:pt>
                <c:pt idx="9">
                  <c:v>0.0127433858270102</c:v>
                </c:pt>
                <c:pt idx="10">
                  <c:v>0.0101663101466437</c:v>
                </c:pt>
                <c:pt idx="11">
                  <c:v>0.0156298019309349</c:v>
                </c:pt>
              </c:numCache>
            </c:numRef>
          </c:val>
        </c:ser>
        <c:dLbls>
          <c:showLegendKey val="0"/>
          <c:showVal val="0"/>
          <c:showCatName val="0"/>
          <c:showSerName val="0"/>
          <c:showPercent val="0"/>
          <c:showBubbleSize val="0"/>
        </c:dLbls>
        <c:gapWidth val="150"/>
        <c:overlap val="100"/>
        <c:axId val="-2124126456"/>
        <c:axId val="-2124123480"/>
      </c:barChart>
      <c:catAx>
        <c:axId val="-2124126456"/>
        <c:scaling>
          <c:orientation val="minMax"/>
        </c:scaling>
        <c:delete val="0"/>
        <c:axPos val="b"/>
        <c:majorTickMark val="out"/>
        <c:minorTickMark val="none"/>
        <c:tickLblPos val="nextTo"/>
        <c:crossAx val="-2124123480"/>
        <c:crosses val="autoZero"/>
        <c:auto val="1"/>
        <c:lblAlgn val="ctr"/>
        <c:lblOffset val="100"/>
        <c:noMultiLvlLbl val="0"/>
      </c:catAx>
      <c:valAx>
        <c:axId val="-2124123480"/>
        <c:scaling>
          <c:orientation val="minMax"/>
          <c:max val="1.0"/>
        </c:scaling>
        <c:delete val="0"/>
        <c:axPos val="l"/>
        <c:majorGridlines/>
        <c:title>
          <c:tx>
            <c:rich>
              <a:bodyPr rot="-5400000" vert="horz"/>
              <a:lstStyle/>
              <a:p>
                <a:pPr>
                  <a:defRPr/>
                </a:pPr>
                <a:r>
                  <a:rPr lang="en-US" sz="1800" dirty="0" smtClean="0"/>
                  <a:t>Energy</a:t>
                </a:r>
                <a:r>
                  <a:rPr lang="en-US" sz="1800" baseline="0" dirty="0" smtClean="0"/>
                  <a:t> </a:t>
                </a:r>
              </a:p>
              <a:p>
                <a:pPr>
                  <a:defRPr/>
                </a:pPr>
                <a:r>
                  <a:rPr lang="en-US" sz="1800" baseline="0" dirty="0" smtClean="0"/>
                  <a:t>vs. DRAM</a:t>
                </a:r>
                <a:endParaRPr lang="en-US" sz="1800" dirty="0"/>
              </a:p>
            </c:rich>
          </c:tx>
          <c:layout>
            <c:manualLayout>
              <c:xMode val="edge"/>
              <c:yMode val="edge"/>
              <c:x val="0.0143002128892585"/>
              <c:y val="0.276314598606209"/>
            </c:manualLayout>
          </c:layout>
          <c:overlay val="0"/>
        </c:title>
        <c:numFmt formatCode="0%" sourceLinked="1"/>
        <c:majorTickMark val="out"/>
        <c:minorTickMark val="none"/>
        <c:tickLblPos val="nextTo"/>
        <c:crossAx val="-2124126456"/>
        <c:crosses val="autoZero"/>
        <c:crossBetween val="between"/>
      </c:valAx>
      <c:spPr>
        <a:noFill/>
      </c:spPr>
    </c:plotArea>
    <c:legend>
      <c:legendPos val="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124194616"/>
        <c:axId val="-2124197624"/>
      </c:barChart>
      <c:catAx>
        <c:axId val="-2124194616"/>
        <c:scaling>
          <c:orientation val="minMax"/>
        </c:scaling>
        <c:delete val="0"/>
        <c:axPos val="b"/>
        <c:majorTickMark val="out"/>
        <c:minorTickMark val="none"/>
        <c:tickLblPos val="nextTo"/>
        <c:crossAx val="-2124197624"/>
        <c:crosses val="autoZero"/>
        <c:auto val="1"/>
        <c:lblAlgn val="ctr"/>
        <c:lblOffset val="100"/>
        <c:noMultiLvlLbl val="0"/>
      </c:catAx>
      <c:valAx>
        <c:axId val="-212419762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124194616"/>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2124219112"/>
        <c:axId val="-2124216120"/>
      </c:barChart>
      <c:catAx>
        <c:axId val="-2124219112"/>
        <c:scaling>
          <c:orientation val="minMax"/>
        </c:scaling>
        <c:delete val="0"/>
        <c:axPos val="b"/>
        <c:majorTickMark val="out"/>
        <c:minorTickMark val="none"/>
        <c:tickLblPos val="nextTo"/>
        <c:crossAx val="-2124216120"/>
        <c:crosses val="autoZero"/>
        <c:auto val="1"/>
        <c:lblAlgn val="ctr"/>
        <c:lblOffset val="100"/>
        <c:noMultiLvlLbl val="0"/>
      </c:catAx>
      <c:valAx>
        <c:axId val="-2124216120"/>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212421911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2101899256"/>
        <c:axId val="-2101896280"/>
      </c:barChart>
      <c:catAx>
        <c:axId val="-2101899256"/>
        <c:scaling>
          <c:orientation val="minMax"/>
        </c:scaling>
        <c:delete val="0"/>
        <c:axPos val="b"/>
        <c:majorTickMark val="out"/>
        <c:minorTickMark val="none"/>
        <c:tickLblPos val="nextTo"/>
        <c:crossAx val="-2101896280"/>
        <c:crosses val="autoZero"/>
        <c:auto val="1"/>
        <c:lblAlgn val="ctr"/>
        <c:lblOffset val="100"/>
        <c:noMultiLvlLbl val="0"/>
      </c:catAx>
      <c:valAx>
        <c:axId val="-210189628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01899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102412760"/>
        <c:axId val="-2102426280"/>
      </c:barChart>
      <c:catAx>
        <c:axId val="-2102412760"/>
        <c:scaling>
          <c:orientation val="minMax"/>
        </c:scaling>
        <c:delete val="0"/>
        <c:axPos val="b"/>
        <c:majorTickMark val="out"/>
        <c:minorTickMark val="none"/>
        <c:tickLblPos val="nextTo"/>
        <c:crossAx val="-2102426280"/>
        <c:crosses val="autoZero"/>
        <c:auto val="1"/>
        <c:lblAlgn val="ctr"/>
        <c:lblOffset val="100"/>
        <c:noMultiLvlLbl val="0"/>
      </c:catAx>
      <c:valAx>
        <c:axId val="-210242628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02412760"/>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104828568"/>
        <c:axId val="-2104825592"/>
      </c:barChart>
      <c:catAx>
        <c:axId val="-2104828568"/>
        <c:scaling>
          <c:orientation val="minMax"/>
        </c:scaling>
        <c:delete val="0"/>
        <c:axPos val="b"/>
        <c:majorTickMark val="out"/>
        <c:minorTickMark val="none"/>
        <c:tickLblPos val="nextTo"/>
        <c:crossAx val="-2104825592"/>
        <c:crosses val="autoZero"/>
        <c:auto val="1"/>
        <c:lblAlgn val="ctr"/>
        <c:lblOffset val="100"/>
        <c:noMultiLvlLbl val="0"/>
      </c:catAx>
      <c:valAx>
        <c:axId val="-210482559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04828568"/>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2127478760"/>
        <c:axId val="-2127483960"/>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2127495336"/>
        <c:axId val="-2127489768"/>
      </c:lineChart>
      <c:catAx>
        <c:axId val="-2127478760"/>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2127483960"/>
        <c:crosses val="autoZero"/>
        <c:auto val="1"/>
        <c:lblAlgn val="ctr"/>
        <c:lblOffset val="100"/>
        <c:noMultiLvlLbl val="0"/>
      </c:catAx>
      <c:valAx>
        <c:axId val="-2127483960"/>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2127478760"/>
        <c:crosses val="autoZero"/>
        <c:crossBetween val="between"/>
      </c:valAx>
      <c:valAx>
        <c:axId val="-2127489768"/>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2127495336"/>
        <c:crosses val="max"/>
        <c:crossBetween val="between"/>
        <c:majorUnit val="20.0"/>
      </c:valAx>
      <c:catAx>
        <c:axId val="-2127495336"/>
        <c:scaling>
          <c:orientation val="minMax"/>
        </c:scaling>
        <c:delete val="1"/>
        <c:axPos val="b"/>
        <c:numFmt formatCode="General" sourceLinked="1"/>
        <c:majorTickMark val="out"/>
        <c:minorTickMark val="none"/>
        <c:tickLblPos val="nextTo"/>
        <c:crossAx val="-2127489768"/>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102149704"/>
        <c:axId val="-2102155512"/>
      </c:scatterChart>
      <c:valAx>
        <c:axId val="-2102149704"/>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02155512"/>
        <c:crosses val="autoZero"/>
        <c:crossBetween val="midCat"/>
      </c:valAx>
      <c:valAx>
        <c:axId val="-2102155512"/>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0214970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102203000"/>
        <c:axId val="-2102211576"/>
      </c:scatterChart>
      <c:valAx>
        <c:axId val="-210220300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02211576"/>
        <c:crosses val="autoZero"/>
        <c:crossBetween val="midCat"/>
      </c:valAx>
      <c:valAx>
        <c:axId val="-2102211576"/>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0220300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3.876232733278076</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5.067556566156663</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7.803938359387267</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8.791078708096439</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22.45964203275748</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37.26046466520108</c:v>
                </c:pt>
                <c:pt idx="741">
                  <c:v>37.81937163517932</c:v>
                </c:pt>
                <c:pt idx="742">
                  <c:v>38.38666220970678</c:v>
                </c:pt>
                <c:pt idx="743">
                  <c:v>38.96246214285262</c:v>
                </c:pt>
                <c:pt idx="744">
                  <c:v>39.54689907499539</c:v>
                </c:pt>
                <c:pt idx="745">
                  <c:v>40.14010256112033</c:v>
                </c:pt>
                <c:pt idx="746">
                  <c:v>40.74220409953713</c:v>
                </c:pt>
                <c:pt idx="747">
                  <c:v>41.35333716103</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54.87384156934523</c:v>
                </c:pt>
                <c:pt idx="767">
                  <c:v>55.6969491928859</c:v>
                </c:pt>
                <c:pt idx="768">
                  <c:v>56.53240343077916</c:v>
                </c:pt>
                <c:pt idx="769">
                  <c:v>57.38038948224045</c:v>
                </c:pt>
                <c:pt idx="770">
                  <c:v>58.24109532447446</c:v>
                </c:pt>
                <c:pt idx="771">
                  <c:v>59.11471175434149</c:v>
                </c:pt>
                <c:pt idx="772">
                  <c:v>60.00143243065664</c:v>
                </c:pt>
                <c:pt idx="773">
                  <c:v>60.90145391711629</c:v>
                </c:pt>
                <c:pt idx="774">
                  <c:v>61.81497572587325</c:v>
                </c:pt>
                <c:pt idx="775">
                  <c:v>62.74220036176135</c:v>
                </c:pt>
                <c:pt idx="776">
                  <c:v>63.68333336718778</c:v>
                </c:pt>
                <c:pt idx="777">
                  <c:v>64.63858336769545</c:v>
                </c:pt>
                <c:pt idx="778">
                  <c:v>65.60816211821067</c:v>
                </c:pt>
                <c:pt idx="779">
                  <c:v>66.59228454998415</c:v>
                </c:pt>
                <c:pt idx="780">
                  <c:v>67.59116881823391</c:v>
                </c:pt>
                <c:pt idx="781">
                  <c:v>68.60503635050682</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82.02542811444516</c:v>
                </c:pt>
                <c:pt idx="794">
                  <c:v>83.25580953616235</c:v>
                </c:pt>
                <c:pt idx="795">
                  <c:v>84.50464667920482</c:v>
                </c:pt>
                <c:pt idx="796">
                  <c:v>85.77221637939288</c:v>
                </c:pt>
                <c:pt idx="797">
                  <c:v>87.05879962508378</c:v>
                </c:pt>
                <c:pt idx="798">
                  <c:v>88.36468161946003</c:v>
                </c:pt>
                <c:pt idx="799">
                  <c:v>89.69015184375137</c:v>
                </c:pt>
                <c:pt idx="800">
                  <c:v>91.03550412140818</c:v>
                </c:pt>
                <c:pt idx="801">
                  <c:v>92.4010366832293</c:v>
                </c:pt>
                <c:pt idx="802">
                  <c:v>93.78705223347774</c:v>
                </c:pt>
                <c:pt idx="803">
                  <c:v>95.19385801697931</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153.2929846941404</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286.4811522062632</c:v>
                </c:pt>
                <c:pt idx="878">
                  <c:v>290.7783694893596</c:v>
                </c:pt>
                <c:pt idx="879">
                  <c:v>295.1400450317003</c:v>
                </c:pt>
                <c:pt idx="880">
                  <c:v>299.5671457071736</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368.993548452443</c:v>
                </c:pt>
                <c:pt idx="895">
                  <c:v>374.5284516792321</c:v>
                </c:pt>
                <c:pt idx="896">
                  <c:v>380.1463784544206</c:v>
                </c:pt>
                <c:pt idx="897">
                  <c:v>385.848574131237</c:v>
                </c:pt>
                <c:pt idx="898">
                  <c:v>391.6363027432031</c:v>
                </c:pt>
                <c:pt idx="899">
                  <c:v>397.5108472843537</c:v>
                </c:pt>
                <c:pt idx="900">
                  <c:v>403.4735099936182</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836.8566983546333</c:v>
                </c:pt>
                <c:pt idx="950">
                  <c:v>849.4095488299554</c:v>
                </c:pt>
                <c:pt idx="951">
                  <c:v>862.1506920624029</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2098757016"/>
        <c:axId val="-2103376968"/>
      </c:scatterChart>
      <c:valAx>
        <c:axId val="-2098757016"/>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103376968"/>
        <c:crossesAt val="0.0"/>
        <c:crossBetween val="midCat"/>
      </c:valAx>
      <c:valAx>
        <c:axId val="-2103376968"/>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098757016"/>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3.876232733278066</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5.067556566156632</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8.791078708096391</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37.26046466520095</c:v>
                </c:pt>
                <c:pt idx="741">
                  <c:v>37.81937163517932</c:v>
                </c:pt>
                <c:pt idx="742">
                  <c:v>38.38666220970666</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54.87384156934494</c:v>
                </c:pt>
                <c:pt idx="767">
                  <c:v>55.69694919288601</c:v>
                </c:pt>
                <c:pt idx="768">
                  <c:v>56.53240343077916</c:v>
                </c:pt>
                <c:pt idx="769">
                  <c:v>57.38038948224021</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65.60816211821046</c:v>
                </c:pt>
                <c:pt idx="779">
                  <c:v>66.59228454998415</c:v>
                </c:pt>
                <c:pt idx="780">
                  <c:v>67.59116881823391</c:v>
                </c:pt>
                <c:pt idx="781">
                  <c:v>68.60503635050635</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82.02542811444475</c:v>
                </c:pt>
                <c:pt idx="794">
                  <c:v>83.25580953616235</c:v>
                </c:pt>
                <c:pt idx="795">
                  <c:v>84.50464667920482</c:v>
                </c:pt>
                <c:pt idx="796">
                  <c:v>85.77221637939288</c:v>
                </c:pt>
                <c:pt idx="797">
                  <c:v>87.05879962508378</c:v>
                </c:pt>
                <c:pt idx="798">
                  <c:v>88.36468161946003</c:v>
                </c:pt>
                <c:pt idx="799">
                  <c:v>89.69015184375112</c:v>
                </c:pt>
                <c:pt idx="800">
                  <c:v>91.03550412140818</c:v>
                </c:pt>
                <c:pt idx="801">
                  <c:v>92.4010366832293</c:v>
                </c:pt>
                <c:pt idx="802">
                  <c:v>93.78705223347774</c:v>
                </c:pt>
                <c:pt idx="803">
                  <c:v>95.19385801697899</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153.2929846941399</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286.4811522062616</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368.9935484524416</c:v>
                </c:pt>
                <c:pt idx="895">
                  <c:v>374.5284516792321</c:v>
                </c:pt>
                <c:pt idx="896">
                  <c:v>380.1463784544206</c:v>
                </c:pt>
                <c:pt idx="897">
                  <c:v>385.848574131237</c:v>
                </c:pt>
                <c:pt idx="898">
                  <c:v>391.6363027432017</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836.8566983546324</c:v>
                </c:pt>
                <c:pt idx="950">
                  <c:v>849.4095488299554</c:v>
                </c:pt>
                <c:pt idx="951">
                  <c:v>862.1506920624029</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3.876232733278066</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5.067556566156632</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8.791078708096391</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37.26046466520095</c:v>
                </c:pt>
                <c:pt idx="741">
                  <c:v>37.81937163517932</c:v>
                </c:pt>
                <c:pt idx="742">
                  <c:v>38.38666220970666</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54.87384156934494</c:v>
                </c:pt>
                <c:pt idx="767">
                  <c:v>55.69694919288601</c:v>
                </c:pt>
                <c:pt idx="768">
                  <c:v>56.53240343077916</c:v>
                </c:pt>
                <c:pt idx="769">
                  <c:v>57.38038948224021</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65.60816211821046</c:v>
                </c:pt>
                <c:pt idx="779">
                  <c:v>66.59228454998415</c:v>
                </c:pt>
                <c:pt idx="780">
                  <c:v>67.59116881823391</c:v>
                </c:pt>
                <c:pt idx="781">
                  <c:v>68.60503635050635</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82.02542811444475</c:v>
                </c:pt>
                <c:pt idx="794">
                  <c:v>83.25580953616235</c:v>
                </c:pt>
                <c:pt idx="795">
                  <c:v>84.50464667920482</c:v>
                </c:pt>
                <c:pt idx="796">
                  <c:v>85.77221637939288</c:v>
                </c:pt>
                <c:pt idx="797">
                  <c:v>87.05879962508378</c:v>
                </c:pt>
                <c:pt idx="798">
                  <c:v>88.36468161946003</c:v>
                </c:pt>
                <c:pt idx="799">
                  <c:v>89.69015184375112</c:v>
                </c:pt>
                <c:pt idx="800">
                  <c:v>91.03550412140818</c:v>
                </c:pt>
                <c:pt idx="801">
                  <c:v>92.4010366832293</c:v>
                </c:pt>
                <c:pt idx="802">
                  <c:v>93.78705223347774</c:v>
                </c:pt>
                <c:pt idx="803">
                  <c:v>95.19385801697899</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153.2929846941399</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286.4811522062616</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368.9935484524416</c:v>
                </c:pt>
                <c:pt idx="895">
                  <c:v>374.5284516792321</c:v>
                </c:pt>
                <c:pt idx="896">
                  <c:v>380.1463784544206</c:v>
                </c:pt>
                <c:pt idx="897">
                  <c:v>385.848574131237</c:v>
                </c:pt>
                <c:pt idx="898">
                  <c:v>391.6363027432017</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836.8566983546324</c:v>
                </c:pt>
                <c:pt idx="950">
                  <c:v>849.4095488299554</c:v>
                </c:pt>
                <c:pt idx="951">
                  <c:v>862.1506920624029</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2097636776"/>
        <c:axId val="-2097630488"/>
      </c:scatterChart>
      <c:valAx>
        <c:axId val="-2097636776"/>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097630488"/>
        <c:crossesAt val="0.0"/>
        <c:crossBetween val="midCat"/>
      </c:valAx>
      <c:valAx>
        <c:axId val="-2097630488"/>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2097636776"/>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6477398182045"/>
          <c:y val="0.0122478675208927"/>
        </c:manualLayout>
      </c:layout>
      <c:overlay val="0"/>
      <c:txPr>
        <a:bodyPr/>
        <a:lstStyle/>
        <a:p>
          <a:pPr>
            <a:defRPr sz="2400"/>
          </a:pPr>
          <a:endParaRPr lang="en-US"/>
        </a:p>
      </c:txPr>
    </c:title>
    <c:autoTitleDeleted val="0"/>
    <c:plotArea>
      <c:layout/>
      <c:barChart>
        <c:barDir val="col"/>
        <c:grouping val="clustered"/>
        <c:varyColors val="0"/>
        <c:ser>
          <c:idx val="0"/>
          <c:order val="0"/>
          <c:tx>
            <c:strRef>
              <c:f>Sheet1!$A$19</c:f>
              <c:strCache>
                <c:ptCount val="1"/>
                <c:pt idx="0">
                  <c:v>GPU Frame Rate</c:v>
                </c:pt>
              </c:strCache>
            </c:strRef>
          </c:tx>
          <c:spPr>
            <a:solidFill>
              <a:schemeClr val="accent2">
                <a:lumMod val="60000"/>
                <a:lumOff val="40000"/>
              </a:schemeClr>
            </a:solidFill>
          </c:spPr>
          <c:invertIfNegative val="0"/>
          <c:cat>
            <c:numRef>
              <c:f>Sheet1!$B$24:$F$24</c:f>
              <c:numCache>
                <c:formatCode>General</c:formatCode>
                <c:ptCount val="5"/>
                <c:pt idx="0">
                  <c:v>1.0</c:v>
                </c:pt>
                <c:pt idx="1">
                  <c:v>0.5</c:v>
                </c:pt>
                <c:pt idx="2">
                  <c:v>0.1</c:v>
                </c:pt>
                <c:pt idx="3">
                  <c:v>0.05</c:v>
                </c:pt>
                <c:pt idx="4">
                  <c:v>0.0</c:v>
                </c:pt>
              </c:numCache>
            </c:numRef>
          </c:cat>
          <c:val>
            <c:numRef>
              <c:f>Sheet1!$B$25:$F$25</c:f>
              <c:numCache>
                <c:formatCode>General</c:formatCode>
                <c:ptCount val="5"/>
                <c:pt idx="0">
                  <c:v>51.267823</c:v>
                </c:pt>
                <c:pt idx="1">
                  <c:v>51.367907</c:v>
                </c:pt>
                <c:pt idx="2">
                  <c:v>52.66241000000026</c:v>
                </c:pt>
                <c:pt idx="3">
                  <c:v>59.53235000000025</c:v>
                </c:pt>
                <c:pt idx="4">
                  <c:v>79.223589</c:v>
                </c:pt>
              </c:numCache>
            </c:numRef>
          </c:val>
        </c:ser>
        <c:dLbls>
          <c:showLegendKey val="0"/>
          <c:showVal val="0"/>
          <c:showCatName val="0"/>
          <c:showSerName val="0"/>
          <c:showPercent val="0"/>
          <c:showBubbleSize val="0"/>
        </c:dLbls>
        <c:gapWidth val="150"/>
        <c:axId val="-2097564632"/>
        <c:axId val="-2097559080"/>
      </c:barChart>
      <c:catAx>
        <c:axId val="-2097564632"/>
        <c:scaling>
          <c:orientation val="minMax"/>
        </c:scaling>
        <c:delete val="0"/>
        <c:axPos val="b"/>
        <c:title>
          <c:tx>
            <c:rich>
              <a:bodyPr/>
              <a:lstStyle/>
              <a:p>
                <a:pPr>
                  <a:defRPr sz="2000"/>
                </a:pPr>
                <a:r>
                  <a:rPr lang="en-US" sz="2000"/>
                  <a:t>SJF Probability</a:t>
                </a:r>
              </a:p>
            </c:rich>
          </c:tx>
          <c:layout/>
          <c:overlay val="0"/>
        </c:title>
        <c:numFmt formatCode="General" sourceLinked="1"/>
        <c:majorTickMark val="out"/>
        <c:minorTickMark val="none"/>
        <c:tickLblPos val="nextTo"/>
        <c:txPr>
          <a:bodyPr/>
          <a:lstStyle/>
          <a:p>
            <a:pPr>
              <a:defRPr sz="2000"/>
            </a:pPr>
            <a:endParaRPr lang="en-US"/>
          </a:p>
        </c:txPr>
        <c:crossAx val="-2097559080"/>
        <c:crosses val="autoZero"/>
        <c:auto val="1"/>
        <c:lblAlgn val="ctr"/>
        <c:lblOffset val="100"/>
        <c:noMultiLvlLbl val="0"/>
      </c:catAx>
      <c:valAx>
        <c:axId val="-2097559080"/>
        <c:scaling>
          <c:orientation val="minMax"/>
        </c:scaling>
        <c:delete val="0"/>
        <c:axPos val="l"/>
        <c:majorGridlines/>
        <c:title>
          <c:tx>
            <c:rich>
              <a:bodyPr rot="-5400000" vert="horz"/>
              <a:lstStyle/>
              <a:p>
                <a:pPr>
                  <a:defRPr sz="2000"/>
                </a:pPr>
                <a:r>
                  <a:rPr lang="en-US" sz="2000"/>
                  <a:t>Frame Rate</a:t>
                </a:r>
              </a:p>
            </c:rich>
          </c:tx>
          <c:layout/>
          <c:overlay val="0"/>
        </c:title>
        <c:numFmt formatCode="General" sourceLinked="1"/>
        <c:majorTickMark val="out"/>
        <c:minorTickMark val="none"/>
        <c:tickLblPos val="nextTo"/>
        <c:txPr>
          <a:bodyPr/>
          <a:lstStyle/>
          <a:p>
            <a:pPr>
              <a:defRPr sz="2000"/>
            </a:pPr>
            <a:endParaRPr lang="en-US"/>
          </a:p>
        </c:txPr>
        <c:crossAx val="-2097564632"/>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5416666666669"/>
          <c:y val="0.0146974410250713"/>
        </c:manualLayout>
      </c:layout>
      <c:overlay val="0"/>
      <c:txPr>
        <a:bodyPr/>
        <a:lstStyle/>
        <a:p>
          <a:pPr>
            <a:defRPr sz="2400"/>
          </a:pPr>
          <a:endParaRPr lang="en-US"/>
        </a:p>
      </c:txPr>
    </c:title>
    <c:autoTitleDeleted val="0"/>
    <c:plotArea>
      <c:layout/>
      <c:barChart>
        <c:barDir val="col"/>
        <c:grouping val="clustered"/>
        <c:varyColors val="0"/>
        <c:ser>
          <c:idx val="0"/>
          <c:order val="0"/>
          <c:tx>
            <c:strRef>
              <c:f>Sheet1!$A$17</c:f>
              <c:strCache>
                <c:ptCount val="1"/>
                <c:pt idx="0">
                  <c:v>CPU Performance</c:v>
                </c:pt>
              </c:strCache>
            </c:strRef>
          </c:tx>
          <c:spPr>
            <a:solidFill>
              <a:srgbClr val="2A55D6"/>
            </a:solidFill>
          </c:spPr>
          <c:invertIfNegative val="0"/>
          <c:cat>
            <c:numRef>
              <c:f>Sheet1!$B$22:$F$22</c:f>
              <c:numCache>
                <c:formatCode>General</c:formatCode>
                <c:ptCount val="5"/>
                <c:pt idx="0">
                  <c:v>1.0</c:v>
                </c:pt>
                <c:pt idx="1">
                  <c:v>0.5</c:v>
                </c:pt>
                <c:pt idx="2">
                  <c:v>0.1</c:v>
                </c:pt>
                <c:pt idx="3">
                  <c:v>0.05</c:v>
                </c:pt>
                <c:pt idx="4">
                  <c:v>0.0</c:v>
                </c:pt>
              </c:numCache>
            </c:numRef>
          </c:cat>
          <c:val>
            <c:numRef>
              <c:f>Sheet1!$B$23:$F$23</c:f>
              <c:numCache>
                <c:formatCode>General</c:formatCode>
                <c:ptCount val="5"/>
                <c:pt idx="0">
                  <c:v>5.137267</c:v>
                </c:pt>
                <c:pt idx="1">
                  <c:v>5.137267</c:v>
                </c:pt>
                <c:pt idx="2">
                  <c:v>5.02</c:v>
                </c:pt>
                <c:pt idx="3">
                  <c:v>4.701138</c:v>
                </c:pt>
                <c:pt idx="4">
                  <c:v>2.766249999999998</c:v>
                </c:pt>
              </c:numCache>
            </c:numRef>
          </c:val>
        </c:ser>
        <c:dLbls>
          <c:showLegendKey val="0"/>
          <c:showVal val="0"/>
          <c:showCatName val="0"/>
          <c:showSerName val="0"/>
          <c:showPercent val="0"/>
          <c:showBubbleSize val="0"/>
        </c:dLbls>
        <c:gapWidth val="150"/>
        <c:axId val="-2097532552"/>
        <c:axId val="-2097526984"/>
      </c:barChart>
      <c:catAx>
        <c:axId val="-2097532552"/>
        <c:scaling>
          <c:orientation val="minMax"/>
        </c:scaling>
        <c:delete val="0"/>
        <c:axPos val="b"/>
        <c:title>
          <c:tx>
            <c:rich>
              <a:bodyPr/>
              <a:lstStyle/>
              <a:p>
                <a:pPr>
                  <a:defRPr sz="2000"/>
                </a:pPr>
                <a:r>
                  <a:rPr lang="en-US" sz="2000"/>
                  <a:t>SJF Probability</a:t>
                </a:r>
              </a:p>
            </c:rich>
          </c:tx>
          <c:layout/>
          <c:overlay val="0"/>
        </c:title>
        <c:numFmt formatCode="General" sourceLinked="1"/>
        <c:majorTickMark val="out"/>
        <c:minorTickMark val="none"/>
        <c:tickLblPos val="nextTo"/>
        <c:txPr>
          <a:bodyPr/>
          <a:lstStyle/>
          <a:p>
            <a:pPr>
              <a:defRPr sz="2000"/>
            </a:pPr>
            <a:endParaRPr lang="en-US"/>
          </a:p>
        </c:txPr>
        <c:crossAx val="-2097526984"/>
        <c:crosses val="autoZero"/>
        <c:auto val="1"/>
        <c:lblAlgn val="ctr"/>
        <c:lblOffset val="100"/>
        <c:noMultiLvlLbl val="0"/>
      </c:catAx>
      <c:valAx>
        <c:axId val="-2097526984"/>
        <c:scaling>
          <c:orientation val="minMax"/>
        </c:scaling>
        <c:delete val="0"/>
        <c:axPos val="l"/>
        <c:majorGridlines/>
        <c:title>
          <c:tx>
            <c:rich>
              <a:bodyPr rot="-5400000" vert="horz"/>
              <a:lstStyle/>
              <a:p>
                <a:pPr>
                  <a:defRPr sz="2000"/>
                </a:pPr>
                <a:r>
                  <a:rPr lang="en-US" sz="2000"/>
                  <a:t>Weighted Speedup</a:t>
                </a:r>
              </a:p>
            </c:rich>
          </c:tx>
          <c:layout>
            <c:manualLayout>
              <c:xMode val="edge"/>
              <c:yMode val="edge"/>
              <c:x val="0.0"/>
              <c:y val="0.208701347998372"/>
            </c:manualLayout>
          </c:layout>
          <c:overlay val="0"/>
        </c:title>
        <c:numFmt formatCode="General" sourceLinked="1"/>
        <c:majorTickMark val="out"/>
        <c:minorTickMark val="none"/>
        <c:tickLblPos val="nextTo"/>
        <c:txPr>
          <a:bodyPr/>
          <a:lstStyle/>
          <a:p>
            <a:pPr>
              <a:defRPr sz="2000"/>
            </a:pPr>
            <a:endParaRPr lang="en-US"/>
          </a:p>
        </c:txPr>
        <c:crossAx val="-2097532552"/>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2080086616"/>
        <c:axId val="-2080087976"/>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2080130824"/>
        <c:axId val="-2079961640"/>
      </c:lineChart>
      <c:catAx>
        <c:axId val="-208008661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2080087976"/>
        <c:crosses val="autoZero"/>
        <c:auto val="1"/>
        <c:lblAlgn val="ctr"/>
        <c:lblOffset val="100"/>
        <c:noMultiLvlLbl val="0"/>
      </c:catAx>
      <c:valAx>
        <c:axId val="-2080087976"/>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2080086616"/>
        <c:crosses val="autoZero"/>
        <c:crossBetween val="between"/>
      </c:valAx>
      <c:valAx>
        <c:axId val="-2079961640"/>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2080130824"/>
        <c:crosses val="max"/>
        <c:crossBetween val="between"/>
        <c:majorUnit val="20.0"/>
      </c:valAx>
      <c:catAx>
        <c:axId val="-2080130824"/>
        <c:scaling>
          <c:orientation val="minMax"/>
        </c:scaling>
        <c:delete val="1"/>
        <c:axPos val="b"/>
        <c:numFmt formatCode="General" sourceLinked="1"/>
        <c:majorTickMark val="out"/>
        <c:minorTickMark val="none"/>
        <c:tickLblPos val="nextTo"/>
        <c:crossAx val="-2079961640"/>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080701832"/>
        <c:axId val="-2080872408"/>
      </c:scatterChart>
      <c:valAx>
        <c:axId val="-2080701832"/>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080872408"/>
        <c:crosses val="autoZero"/>
        <c:crossBetween val="midCat"/>
        <c:majorUnit val="10.0"/>
      </c:valAx>
      <c:valAx>
        <c:axId val="-2080872408"/>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080701832"/>
        <c:crosses val="autoZero"/>
        <c:crossBetween val="midCat"/>
        <c:majorUnit val="1.0"/>
      </c:valAx>
    </c:plotArea>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2084506888"/>
        <c:axId val="-2080111592"/>
      </c:barChart>
      <c:catAx>
        <c:axId val="-2084506888"/>
        <c:scaling>
          <c:orientation val="minMax"/>
        </c:scaling>
        <c:delete val="1"/>
        <c:axPos val="b"/>
        <c:majorTickMark val="out"/>
        <c:minorTickMark val="none"/>
        <c:tickLblPos val="nextTo"/>
        <c:crossAx val="-2080111592"/>
        <c:crosses val="autoZero"/>
        <c:auto val="1"/>
        <c:lblAlgn val="ctr"/>
        <c:lblOffset val="100"/>
        <c:noMultiLvlLbl val="0"/>
      </c:catAx>
      <c:valAx>
        <c:axId val="-2080111592"/>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2084506888"/>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2081731800"/>
        <c:axId val="-2080115416"/>
      </c:barChart>
      <c:catAx>
        <c:axId val="-2081731800"/>
        <c:scaling>
          <c:orientation val="minMax"/>
        </c:scaling>
        <c:delete val="1"/>
        <c:axPos val="b"/>
        <c:majorTickMark val="out"/>
        <c:minorTickMark val="none"/>
        <c:tickLblPos val="nextTo"/>
        <c:crossAx val="-2080115416"/>
        <c:crosses val="autoZero"/>
        <c:auto val="1"/>
        <c:lblAlgn val="ctr"/>
        <c:lblOffset val="100"/>
        <c:noMultiLvlLbl val="0"/>
      </c:catAx>
      <c:valAx>
        <c:axId val="-2080115416"/>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2081731800"/>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124943128"/>
        <c:axId val="-2124867464"/>
      </c:scatterChart>
      <c:valAx>
        <c:axId val="-2124943128"/>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124867464"/>
        <c:crosses val="autoZero"/>
        <c:crossBetween val="midCat"/>
        <c:majorUnit val="10.0"/>
      </c:valAx>
      <c:valAx>
        <c:axId val="-2124867464"/>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124943128"/>
        <c:crosses val="autoZero"/>
        <c:crossBetween val="midCat"/>
        <c:majorUnit val="1.0"/>
      </c:valAx>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077342536"/>
        <c:axId val="-2078206776"/>
      </c:scatterChart>
      <c:valAx>
        <c:axId val="-2077342536"/>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078206776"/>
        <c:crosses val="autoZero"/>
        <c:crossBetween val="midCat"/>
        <c:majorUnit val="10.0"/>
      </c:valAx>
      <c:valAx>
        <c:axId val="-2078206776"/>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077342536"/>
        <c:crosses val="autoZero"/>
        <c:crossBetween val="midCat"/>
        <c:majorUnit val="1.0"/>
      </c:valAx>
    </c:plotArea>
    <c:plotVisOnly val="1"/>
    <c:dispBlanksAs val="gap"/>
    <c:showDLblsOverMax val="0"/>
  </c:chart>
  <c:spPr>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2076832872"/>
        <c:axId val="-2076829832"/>
      </c:barChart>
      <c:catAx>
        <c:axId val="-2076832872"/>
        <c:scaling>
          <c:orientation val="minMax"/>
        </c:scaling>
        <c:delete val="0"/>
        <c:axPos val="b"/>
        <c:majorTickMark val="out"/>
        <c:minorTickMark val="none"/>
        <c:tickLblPos val="nextTo"/>
        <c:txPr>
          <a:bodyPr/>
          <a:lstStyle/>
          <a:p>
            <a:pPr>
              <a:defRPr sz="1800"/>
            </a:pPr>
            <a:endParaRPr lang="en-US"/>
          </a:p>
        </c:txPr>
        <c:crossAx val="-2076829832"/>
        <c:crosses val="autoZero"/>
        <c:auto val="1"/>
        <c:lblAlgn val="ctr"/>
        <c:lblOffset val="0"/>
        <c:noMultiLvlLbl val="0"/>
      </c:catAx>
      <c:valAx>
        <c:axId val="-207682983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076832872"/>
        <c:crosses val="autoZero"/>
        <c:crossBetween val="between"/>
      </c:valAx>
    </c:plotArea>
    <c:plotVisOnly val="1"/>
    <c:dispBlanksAs val="gap"/>
    <c:showDLblsOverMax val="0"/>
  </c:chart>
  <c:spPr>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2076807864"/>
        <c:axId val="-2076804824"/>
      </c:barChart>
      <c:catAx>
        <c:axId val="-2076807864"/>
        <c:scaling>
          <c:orientation val="minMax"/>
        </c:scaling>
        <c:delete val="0"/>
        <c:axPos val="b"/>
        <c:majorTickMark val="out"/>
        <c:minorTickMark val="none"/>
        <c:tickLblPos val="nextTo"/>
        <c:txPr>
          <a:bodyPr/>
          <a:lstStyle/>
          <a:p>
            <a:pPr>
              <a:defRPr sz="1800"/>
            </a:pPr>
            <a:endParaRPr lang="en-US"/>
          </a:p>
        </c:txPr>
        <c:crossAx val="-2076804824"/>
        <c:crosses val="autoZero"/>
        <c:auto val="1"/>
        <c:lblAlgn val="ctr"/>
        <c:lblOffset val="0"/>
        <c:noMultiLvlLbl val="0"/>
      </c:catAx>
      <c:valAx>
        <c:axId val="-2076804824"/>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076807864"/>
        <c:crosses val="autoZero"/>
        <c:crossBetween val="between"/>
      </c:valAx>
    </c:plotArea>
    <c:plotVisOnly val="1"/>
    <c:dispBlanksAs val="gap"/>
    <c:showDLblsOverMax val="0"/>
  </c:chart>
  <c:spPr>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2075721544"/>
        <c:axId val="-2075742648"/>
      </c:barChart>
      <c:catAx>
        <c:axId val="-2075721544"/>
        <c:scaling>
          <c:orientation val="minMax"/>
        </c:scaling>
        <c:delete val="0"/>
        <c:axPos val="b"/>
        <c:majorTickMark val="out"/>
        <c:minorTickMark val="none"/>
        <c:tickLblPos val="nextTo"/>
        <c:txPr>
          <a:bodyPr/>
          <a:lstStyle/>
          <a:p>
            <a:pPr>
              <a:defRPr sz="2400"/>
            </a:pPr>
            <a:endParaRPr lang="en-US"/>
          </a:p>
        </c:txPr>
        <c:crossAx val="-2075742648"/>
        <c:crosses val="autoZero"/>
        <c:auto val="1"/>
        <c:lblAlgn val="ctr"/>
        <c:lblOffset val="100"/>
        <c:noMultiLvlLbl val="0"/>
      </c:catAx>
      <c:valAx>
        <c:axId val="-2075742648"/>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2075721544"/>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2084528280"/>
        <c:axId val="-2084525304"/>
      </c:barChart>
      <c:catAx>
        <c:axId val="-2084528280"/>
        <c:scaling>
          <c:orientation val="minMax"/>
        </c:scaling>
        <c:delete val="1"/>
        <c:axPos val="b"/>
        <c:numFmt formatCode="General" sourceLinked="1"/>
        <c:majorTickMark val="none"/>
        <c:minorTickMark val="none"/>
        <c:tickLblPos val="nextTo"/>
        <c:crossAx val="-2084525304"/>
        <c:crosses val="autoZero"/>
        <c:auto val="1"/>
        <c:lblAlgn val="ctr"/>
        <c:lblOffset val="0"/>
        <c:noMultiLvlLbl val="0"/>
      </c:catAx>
      <c:valAx>
        <c:axId val="-2084525304"/>
        <c:scaling>
          <c:orientation val="minMax"/>
          <c:max val="1.2"/>
          <c:min val="0.0"/>
        </c:scaling>
        <c:delete val="0"/>
        <c:axPos val="l"/>
        <c:majorGridlines/>
        <c:title>
          <c:tx>
            <c:rich>
              <a:bodyPr rot="-5400000" vert="horz"/>
              <a:lstStyle/>
              <a:p>
                <a:pPr>
                  <a:defRPr sz="1200"/>
                </a:pPr>
                <a:r>
                  <a:rPr lang="en-US" sz="1200"/>
                  <a:t>Normalized</a:t>
                </a:r>
                <a:r>
                  <a:rPr lang="en-US" sz="1200" baseline="0"/>
                  <a:t> </a:t>
                </a:r>
                <a:br>
                  <a:rPr lang="en-US" sz="1200" baseline="0"/>
                </a:br>
                <a:r>
                  <a:rPr lang="en-US" sz="1200" baseline="0"/>
                  <a:t>Dynamic Energy</a:t>
                </a:r>
                <a:endParaRPr lang="en-US" sz="1200"/>
              </a:p>
            </c:rich>
          </c:tx>
          <c:layout/>
          <c:overlay val="0"/>
        </c:title>
        <c:numFmt formatCode="#,##0.0" sourceLinked="0"/>
        <c:majorTickMark val="out"/>
        <c:minorTickMark val="none"/>
        <c:tickLblPos val="nextTo"/>
        <c:txPr>
          <a:bodyPr/>
          <a:lstStyle/>
          <a:p>
            <a:pPr>
              <a:defRPr sz="1000"/>
            </a:pPr>
            <a:endParaRPr lang="en-US"/>
          </a:p>
        </c:txPr>
        <c:crossAx val="-2084528280"/>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2079839432"/>
        <c:axId val="-2079836456"/>
      </c:barChart>
      <c:catAx>
        <c:axId val="-2079839432"/>
        <c:scaling>
          <c:orientation val="minMax"/>
        </c:scaling>
        <c:delete val="1"/>
        <c:axPos val="b"/>
        <c:numFmt formatCode="General" sourceLinked="1"/>
        <c:majorTickMark val="none"/>
        <c:minorTickMark val="none"/>
        <c:tickLblPos val="nextTo"/>
        <c:crossAx val="-2079836456"/>
        <c:crosses val="autoZero"/>
        <c:auto val="1"/>
        <c:lblAlgn val="ctr"/>
        <c:lblOffset val="0"/>
        <c:noMultiLvlLbl val="0"/>
      </c:catAx>
      <c:valAx>
        <c:axId val="-2079836456"/>
        <c:scaling>
          <c:orientation val="minMax"/>
          <c:max val="1.0"/>
          <c:min val="0.0"/>
        </c:scaling>
        <c:delete val="0"/>
        <c:axPos val="l"/>
        <c:majorGridlines/>
        <c:title>
          <c:tx>
            <c:rich>
              <a:bodyPr rot="-5400000" vert="horz"/>
              <a:lstStyle/>
              <a:p>
                <a:pPr>
                  <a:defRPr sz="1200"/>
                </a:pPr>
                <a:r>
                  <a:rPr lang="en-US" sz="1200" smtClean="0"/>
                  <a:t>Row-Buffer </a:t>
                </a:r>
                <a:r>
                  <a:rPr lang="en-US" sz="1200" baseline="0" smtClean="0"/>
                  <a:t>Hit-Rate</a:t>
                </a:r>
                <a:endParaRPr lang="en-US" sz="1200"/>
              </a:p>
            </c:rich>
          </c:tx>
          <c:layout/>
          <c:overlay val="0"/>
        </c:title>
        <c:numFmt formatCode="0%" sourceLinked="0"/>
        <c:majorTickMark val="out"/>
        <c:minorTickMark val="none"/>
        <c:tickLblPos val="nextTo"/>
        <c:txPr>
          <a:bodyPr/>
          <a:lstStyle/>
          <a:p>
            <a:pPr>
              <a:defRPr sz="1000"/>
            </a:pPr>
            <a:endParaRPr lang="en-US"/>
          </a:p>
        </c:txPr>
        <c:crossAx val="-2079839432"/>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2125098776"/>
        <c:axId val="-2125390232"/>
      </c:barChart>
      <c:catAx>
        <c:axId val="-2125098776"/>
        <c:scaling>
          <c:orientation val="minMax"/>
        </c:scaling>
        <c:delete val="1"/>
        <c:axPos val="b"/>
        <c:majorTickMark val="out"/>
        <c:minorTickMark val="none"/>
        <c:tickLblPos val="nextTo"/>
        <c:crossAx val="-2125390232"/>
        <c:crosses val="autoZero"/>
        <c:auto val="1"/>
        <c:lblAlgn val="ctr"/>
        <c:lblOffset val="100"/>
        <c:noMultiLvlLbl val="0"/>
      </c:catAx>
      <c:valAx>
        <c:axId val="-2125390232"/>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2125098776"/>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2123857368"/>
        <c:axId val="-2123854424"/>
      </c:barChart>
      <c:catAx>
        <c:axId val="-2123857368"/>
        <c:scaling>
          <c:orientation val="minMax"/>
        </c:scaling>
        <c:delete val="1"/>
        <c:axPos val="b"/>
        <c:majorTickMark val="out"/>
        <c:minorTickMark val="none"/>
        <c:tickLblPos val="nextTo"/>
        <c:crossAx val="-2123854424"/>
        <c:crosses val="autoZero"/>
        <c:auto val="1"/>
        <c:lblAlgn val="ctr"/>
        <c:lblOffset val="100"/>
        <c:noMultiLvlLbl val="0"/>
      </c:catAx>
      <c:valAx>
        <c:axId val="-2123854424"/>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2123857368"/>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123722472"/>
        <c:axId val="-2123717128"/>
      </c:scatterChart>
      <c:valAx>
        <c:axId val="-2123722472"/>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123717128"/>
        <c:crosses val="autoZero"/>
        <c:crossBetween val="midCat"/>
        <c:majorUnit val="10.0"/>
      </c:valAx>
      <c:valAx>
        <c:axId val="-2123717128"/>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123722472"/>
        <c:crosses val="autoZero"/>
        <c:crossBetween val="midCat"/>
        <c:majorUnit val="1.0"/>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2123613672"/>
        <c:axId val="-2123575304"/>
      </c:barChart>
      <c:catAx>
        <c:axId val="-2123613672"/>
        <c:scaling>
          <c:orientation val="minMax"/>
        </c:scaling>
        <c:delete val="0"/>
        <c:axPos val="b"/>
        <c:majorTickMark val="out"/>
        <c:minorTickMark val="none"/>
        <c:tickLblPos val="nextTo"/>
        <c:txPr>
          <a:bodyPr/>
          <a:lstStyle/>
          <a:p>
            <a:pPr>
              <a:defRPr sz="1800"/>
            </a:pPr>
            <a:endParaRPr lang="en-US"/>
          </a:p>
        </c:txPr>
        <c:crossAx val="-2123575304"/>
        <c:crosses val="autoZero"/>
        <c:auto val="1"/>
        <c:lblAlgn val="ctr"/>
        <c:lblOffset val="0"/>
        <c:noMultiLvlLbl val="0"/>
      </c:catAx>
      <c:valAx>
        <c:axId val="-2123575304"/>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123613672"/>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2109792824"/>
        <c:axId val="2109795912"/>
      </c:barChart>
      <c:catAx>
        <c:axId val="2109792824"/>
        <c:scaling>
          <c:orientation val="minMax"/>
        </c:scaling>
        <c:delete val="0"/>
        <c:axPos val="b"/>
        <c:majorTickMark val="out"/>
        <c:minorTickMark val="none"/>
        <c:tickLblPos val="nextTo"/>
        <c:txPr>
          <a:bodyPr/>
          <a:lstStyle/>
          <a:p>
            <a:pPr>
              <a:defRPr sz="1800"/>
            </a:pPr>
            <a:endParaRPr lang="en-US"/>
          </a:p>
        </c:txPr>
        <c:crossAx val="2109795912"/>
        <c:crosses val="autoZero"/>
        <c:auto val="1"/>
        <c:lblAlgn val="ctr"/>
        <c:lblOffset val="0"/>
        <c:noMultiLvlLbl val="0"/>
      </c:catAx>
      <c:valAx>
        <c:axId val="210979591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109792824"/>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2103906904"/>
        <c:axId val="-2103884616"/>
      </c:barChart>
      <c:catAx>
        <c:axId val="-2103906904"/>
        <c:scaling>
          <c:orientation val="minMax"/>
        </c:scaling>
        <c:delete val="0"/>
        <c:axPos val="b"/>
        <c:title>
          <c:tx>
            <c:rich>
              <a:bodyPr/>
              <a:lstStyle/>
              <a:p>
                <a:pPr>
                  <a:defRPr/>
                </a:pPr>
                <a:r>
                  <a:rPr lang="en-US"/>
                  <a:t>Workload</a:t>
                </a:r>
              </a:p>
            </c:rich>
          </c:tx>
          <c:layout/>
          <c:overlay val="0"/>
        </c:title>
        <c:majorTickMark val="none"/>
        <c:minorTickMark val="none"/>
        <c:tickLblPos val="nextTo"/>
        <c:crossAx val="-2103884616"/>
        <c:crosses val="autoZero"/>
        <c:auto val="1"/>
        <c:lblAlgn val="ctr"/>
        <c:lblOffset val="100"/>
        <c:noMultiLvlLbl val="0"/>
      </c:catAx>
      <c:valAx>
        <c:axId val="-2103884616"/>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103906904"/>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10/10/13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10/10/13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46</a:t>
            </a:fld>
            <a:endParaRPr lang="en-US" dirty="0">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59</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60</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70</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71</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95</a:t>
            </a:fld>
            <a:endParaRPr lang="en-US" sz="1200" dirty="0">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96</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97</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98</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a:t>
            </a:r>
            <a:r>
              <a:rPr lang="en-US" dirty="0" err="1" smtClean="0"/>
              <a:t>multicore</a:t>
            </a:r>
            <a:r>
              <a:rPr lang="en-US" baseline="0" dirty="0" smtClean="0"/>
              <a:t> system, multiple applications running on the different cores share the main memory.</a:t>
            </a:r>
          </a:p>
          <a:p>
            <a:r>
              <a:rPr lang="en-US" baseline="0" dirty="0" smtClean="0"/>
              <a:t>These applications interfere at the main memory. The result of this interference is unpredictable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99</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100</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105</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109</a:t>
            </a:fld>
            <a:endParaRPr lang="en-US" dirty="0">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110</a:t>
            </a:fld>
            <a:endParaRPr lang="en-US" dirty="0">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111</a:t>
            </a:fld>
            <a:endParaRPr lang="en-US" dirty="0">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112</a:t>
            </a:fld>
            <a:endParaRPr lang="en-US" dirty="0">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113</a:t>
            </a:fld>
            <a:endParaRPr lang="en-US" dirty="0">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116</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key idea is to decouple these functional tasks &lt;click&gt; into different stages.</a:t>
            </a:r>
          </a:p>
          <a:p>
            <a:r>
              <a:rPr lang="en-US" baseline="0" dirty="0" smtClean="0"/>
              <a:t>&lt;click&gt;</a:t>
            </a:r>
          </a:p>
          <a:p>
            <a:r>
              <a:rPr lang="en-US" baseline="0" dirty="0" smtClean="0"/>
              <a:t>We partition these three &lt;click&gt; tasks across several simpler hardware structures, which we call stages.</a:t>
            </a:r>
          </a:p>
          <a:p>
            <a:r>
              <a:rPr lang="en-US" baseline="0" dirty="0" smtClean="0"/>
              <a:t>&lt;click&gt;</a:t>
            </a:r>
          </a:p>
          <a:p>
            <a:r>
              <a:rPr lang="en-US" baseline="0" dirty="0" smtClean="0"/>
              <a:t>Stage 1 is the batch formation. This stage maximizes row buffer hits by grouping requests that access the same row within each application into batches</a:t>
            </a:r>
          </a:p>
          <a:p>
            <a:r>
              <a:rPr lang="en-US" baseline="0" dirty="0" smtClean="0"/>
              <a:t>&lt;click&gt;</a:t>
            </a:r>
          </a:p>
          <a:p>
            <a:r>
              <a:rPr lang="en-US" baseline="0" dirty="0" smtClean="0"/>
              <a:t>Stage 2 is the batch scheduler. This stage manages contention by scheduling batches from different applications</a:t>
            </a:r>
          </a:p>
          <a:p>
            <a:r>
              <a:rPr lang="en-US" baseline="0" dirty="0" smtClean="0"/>
              <a:t>&lt;click&gt;</a:t>
            </a:r>
          </a:p>
          <a:p>
            <a:r>
              <a:rPr lang="en-US" baseline="0" dirty="0" smtClean="0"/>
              <a:t>And stage 3 is the DRAM command scheduler. This stage issues requests from an already scheduled order and make sure that it satisfy DRAM timing constraints</a:t>
            </a:r>
          </a:p>
          <a:p>
            <a:r>
              <a:rPr lang="en-US" baseline="0" dirty="0" smtClean="0"/>
              <a:t>&lt;click … transition&gt;</a:t>
            </a:r>
          </a:p>
          <a:p>
            <a:r>
              <a:rPr lang="en-US" baseline="0" dirty="0" smtClean="0"/>
              <a:t>With these key observations, we will show how we can decouple a monolithic schedulers into a simpler design through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117</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118</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119</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120</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121</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123</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CPU performs better with high SJF probability</a:t>
            </a:r>
          </a:p>
          <a:p>
            <a:r>
              <a:rPr lang="en-US" dirty="0" smtClean="0"/>
              <a:t>GPU performs better with low SJF probability</a:t>
            </a:r>
          </a:p>
          <a:p>
            <a:endParaRPr lang="en-US" dirty="0" smtClean="0"/>
          </a:p>
          <a:p>
            <a:r>
              <a:rPr lang="en-US" dirty="0" smtClean="0"/>
              <a:t>[Say: summarize the other key results</a:t>
            </a:r>
            <a:r>
              <a:rPr lang="en-US" baseline="0" dirty="0" smtClean="0"/>
              <a:t> in the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124</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x</a:t>
            </a:r>
            <a:r>
              <a:rPr lang="en-US" baseline="0" dirty="0" smtClean="0"/>
              <a:t> axis are three system designs that we will look at throughout this talk.</a:t>
            </a:r>
          </a:p>
          <a:p>
            <a:endParaRPr lang="en-US" baseline="0" dirty="0" smtClean="0"/>
          </a:p>
          <a:p>
            <a:r>
              <a:rPr lang="en-US" baseline="0" dirty="0" smtClean="0"/>
              <a:t>The system on the left is a traditional HDD Baseline system that uses DRAM for volatile memory and an HDD for storage and all of the levels of operating system and file system code and buffering required to access persistent data.</a:t>
            </a:r>
          </a:p>
          <a:p>
            <a:endParaRPr lang="en-US" baseline="0" dirty="0" smtClean="0"/>
          </a:p>
          <a:p>
            <a:r>
              <a:rPr lang="en-US" baseline="0" dirty="0" smtClean="0"/>
              <a:t>The system in the middle is an NVM Baseline system that simply replaces the HDD for NVM – and doesn’t change anything else.</a:t>
            </a:r>
          </a:p>
          <a:p>
            <a:endParaRPr lang="en-US" baseline="0" dirty="0" smtClean="0"/>
          </a:p>
          <a:p>
            <a:r>
              <a:rPr lang="en-US" baseline="0" dirty="0" smtClean="0"/>
              <a:t>The system on the right is equipped with a Persistent Memory composed entirely of NVM.  It manages the placement and location of data using hardware and software and does not execute any OS or FS code to access persistent data.</a:t>
            </a:r>
          </a:p>
          <a:p>
            <a:endParaRPr lang="en-US" baseline="0" dirty="0" smtClean="0"/>
          </a:p>
          <a:p>
            <a:r>
              <a:rPr lang="en-US" baseline="0" dirty="0" smtClean="0"/>
              <a:t>On the y axis is the fraction of total energy consumed by these systems normalized to the HDD baseline and averaged across the workloads we will later evaluate.  As we can see, simply switching the HDD for NVM can greatly reduce total system energy consumption, as is expected from future systems employing such technology.  But what is less obvious is how much energy can be reduced by switching from the traditional two-level storage model of the NVM Baseline to the single-level storage model of the Persistent Memory.  As we can see, the energy savings can be quite drastic:  reducing energy by around 80% on average.</a:t>
            </a:r>
          </a:p>
          <a:p>
            <a:endParaRPr lang="en-US" baseline="0" dirty="0" smtClean="0"/>
          </a:p>
          <a:p>
            <a:r>
              <a:rPr lang="en-US" baseline="0" dirty="0" smtClean="0"/>
              <a:t>Let’s take a look at where these energy savings come from.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same systems as before, but breaks</a:t>
            </a:r>
            <a:r>
              <a:rPr lang="en-US" baseline="0" dirty="0" smtClean="0"/>
              <a:t> down how the they consume energy among several different categories:</a:t>
            </a:r>
          </a:p>
          <a:p>
            <a:endParaRPr lang="en-US" baseline="0" dirty="0" smtClean="0"/>
          </a:p>
          <a:p>
            <a:r>
              <a:rPr lang="en-US" baseline="0" dirty="0" smtClean="0"/>
              <a:t>User CPU – on the bottom – is the amount of energy consumed by the process executing code on the CPU.</a:t>
            </a:r>
          </a:p>
          <a:p>
            <a:endParaRPr lang="en-US" baseline="0" dirty="0" smtClean="0"/>
          </a:p>
          <a:p>
            <a:r>
              <a:rPr lang="en-US" baseline="0" dirty="0" err="1" smtClean="0"/>
              <a:t>Syscall</a:t>
            </a:r>
            <a:r>
              <a:rPr lang="en-US" baseline="0" dirty="0" smtClean="0"/>
              <a:t> CPU is the amount of energy consumed to execute the operating system and file system on the program’s behalf on the CPU.  Notice that the Persistent Memory system does not consume energy in this category because it does away with OS and FS code for persistent data.</a:t>
            </a:r>
          </a:p>
          <a:p>
            <a:endParaRPr lang="en-US" baseline="0" dirty="0" smtClean="0"/>
          </a:p>
          <a:p>
            <a:r>
              <a:rPr lang="en-US" baseline="0" dirty="0" smtClean="0"/>
              <a:t>DRAM, NVM, and HDD are the amounts of energy consumed to access and operate each of those devices.</a:t>
            </a:r>
          </a:p>
          <a:p>
            <a:endParaRPr lang="en-US" baseline="0" dirty="0" smtClean="0"/>
          </a:p>
          <a:p>
            <a:r>
              <a:rPr lang="en-US" baseline="0" dirty="0" smtClean="0"/>
              <a:t>What we can see from this graph is that while the energy spent handling persistent data in the traditional HDD Baseline system is dwarfed by the energy of accessing its devices, in the NVM Baseline system – by just switching the HDD with NVM – the energy consumed to manage persistent data in the traditional way begins to emerge as a significant bottleneck.  By eliminating this source of inefficiency in the Persistent Memory system, however, we can improve energy (and as we will later see, performance as well).</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a:t>
            </a:r>
            <a:r>
              <a:rPr lang="en-US" baseline="0" dirty="0" smtClean="0"/>
              <a:t> a</a:t>
            </a:r>
            <a:r>
              <a:rPr lang="en-US" dirty="0" smtClean="0"/>
              <a:t> program might look like if written for a</a:t>
            </a:r>
            <a:r>
              <a:rPr lang="en-US" baseline="0" dirty="0" smtClean="0"/>
              <a:t> system equipped with a persistent memory.</a:t>
            </a:r>
          </a:p>
          <a:p>
            <a:endParaRPr lang="en-US" baseline="0" dirty="0" smtClean="0"/>
          </a:p>
          <a:p>
            <a:r>
              <a:rPr lang="en-US" baseline="0" dirty="0" smtClean="0"/>
              <a:t>The main function creates a new persistent object called “</a:t>
            </a:r>
            <a:r>
              <a:rPr lang="en-US" baseline="0" dirty="0" err="1" smtClean="0"/>
              <a:t>myData</a:t>
            </a:r>
            <a:r>
              <a:rPr lang="en-US" baseline="0" dirty="0" smtClean="0"/>
              <a:t>” with the handle “</a:t>
            </a:r>
            <a:r>
              <a:rPr lang="en-US" baseline="0" dirty="0" err="1" smtClean="0"/>
              <a:t>file.dat</a:t>
            </a:r>
            <a:r>
              <a:rPr lang="en-US" baseline="0" dirty="0" smtClean="0"/>
              <a:t>”.  You can see that we use a similar notation to C’s FILE structure.  The contents of </a:t>
            </a:r>
            <a:r>
              <a:rPr lang="en-US" baseline="0" dirty="0" err="1" smtClean="0"/>
              <a:t>myData</a:t>
            </a:r>
            <a:r>
              <a:rPr lang="en-US" baseline="0" dirty="0" smtClean="0"/>
              <a:t> is then set to a newly-allocated *persistent* array of 64 integers.</a:t>
            </a:r>
          </a:p>
          <a:p>
            <a:endParaRPr lang="en-US" baseline="0" dirty="0" smtClean="0"/>
          </a:p>
          <a:p>
            <a:r>
              <a:rPr lang="en-US" baseline="0" dirty="0" smtClean="0"/>
              <a:t>Later (perhaps after reboots of the machine), the data for the handle “</a:t>
            </a:r>
            <a:r>
              <a:rPr lang="en-US" baseline="0" dirty="0" err="1" smtClean="0"/>
              <a:t>file.dat</a:t>
            </a:r>
            <a:r>
              <a:rPr lang="en-US" baseline="0" dirty="0" smtClean="0"/>
              <a:t>” is retrieved and the contents of </a:t>
            </a:r>
            <a:r>
              <a:rPr lang="en-US" baseline="0" dirty="0" err="1" smtClean="0"/>
              <a:t>myData</a:t>
            </a:r>
            <a:r>
              <a:rPr lang="en-US" baseline="0" dirty="0" smtClean="0"/>
              <a:t> is modified and will remain persistent.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152</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Reduced code footprint lowers *both</a:t>
            </a:r>
            <a:r>
              <a:rPr lang="en-US" baseline="0" dirty="0" smtClean="0"/>
              <a:t>* static and dynamic energy consumption by reducing number of instructions required to perform the same amount of work</a:t>
            </a:r>
          </a:p>
          <a:p>
            <a:pPr marL="228600" indent="-228600">
              <a:buAutoNum type="arabicPeriod"/>
            </a:pPr>
            <a:r>
              <a:rPr lang="en-US" baseline="0" dirty="0" smtClean="0"/>
              <a:t>Reduced data movement lowers static energy consumption</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157</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 until this point, we have assumed that</a:t>
            </a:r>
            <a:r>
              <a:rPr lang="en-US" baseline="0" dirty="0" smtClean="0"/>
              <a:t> the PMM requires no additional overhead in order to explore the potential of systems with persistent memory.  </a:t>
            </a:r>
            <a:r>
              <a:rPr lang="en-US" dirty="0" smtClean="0"/>
              <a:t>This figure shows how</a:t>
            </a:r>
            <a:r>
              <a:rPr lang="en-US" baseline="0" dirty="0" smtClean="0"/>
              <a:t> execution time varies as the latency *per memory access* to the PMM is varied from 1 to 100 cycles.  Note that this estimate is conservative in the sense that it does not consider the potential for overlapping multiple access latencies in the PMM.</a:t>
            </a:r>
          </a:p>
          <a:p>
            <a:pPr marL="0" indent="0">
              <a:buNone/>
            </a:pPr>
            <a:endParaRPr lang="en-US" baseline="0" dirty="0" smtClean="0"/>
          </a:p>
          <a:p>
            <a:pPr marL="0" indent="0">
              <a:buNone/>
            </a:pPr>
            <a:r>
              <a:rPr lang="en-US" baseline="0" dirty="0" smtClean="0"/>
              <a:t>For each benchmark, the categories are normalized to the performance of the NVM Baseline system, shown on the left.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158</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*in words* some of the talking points from the paper):</a:t>
            </a:r>
          </a:p>
          <a:p>
            <a:endParaRPr lang="en-US" dirty="0" smtClean="0"/>
          </a:p>
          <a:p>
            <a:r>
              <a:rPr lang="en-US" dirty="0" smtClean="0"/>
              <a:t>Q1.  How</a:t>
            </a:r>
            <a:r>
              <a:rPr lang="en-US" baseline="0" dirty="0" smtClean="0"/>
              <a:t> should data be intelligently partitioned among devices?</a:t>
            </a:r>
          </a:p>
          <a:p>
            <a:r>
              <a:rPr lang="en-US" baseline="0" dirty="0" smtClean="0"/>
              <a:t>    How can data be efficiently transmitted between devices?</a:t>
            </a:r>
          </a:p>
          <a:p>
            <a:r>
              <a:rPr lang="en-US" baseline="0" dirty="0" smtClean="0"/>
              <a:t>    How can software be designed for improved fault tolerance?</a:t>
            </a:r>
          </a:p>
          <a:p>
            <a:r>
              <a:rPr lang="en-US" baseline="0" dirty="0" smtClean="0"/>
              <a:t>    How does persistent memory change models for availability?</a:t>
            </a:r>
          </a:p>
          <a:p>
            <a:endParaRPr lang="en-US" baseline="0" dirty="0" smtClean="0"/>
          </a:p>
          <a:p>
            <a:r>
              <a:rPr lang="en-US" baseline="0" dirty="0" smtClean="0"/>
              <a:t>Q2.  What is the right interface between persistent memory and software?</a:t>
            </a:r>
          </a:p>
          <a:p>
            <a:r>
              <a:rPr lang="en-US" baseline="0" dirty="0" smtClean="0"/>
              <a:t>    What types of hooks and access data should be exposed to the software?</a:t>
            </a:r>
          </a:p>
          <a:p>
            <a:r>
              <a:rPr lang="en-US" baseline="0" dirty="0" smtClean="0"/>
              <a:t>    How can software signal to hardware that applications have particular access patterns?</a:t>
            </a:r>
          </a:p>
          <a:p>
            <a:r>
              <a:rPr lang="en-US" baseline="0" dirty="0" smtClean="0"/>
              <a:t>    How can software help provide consistency, reliability, and protection among heterogeneous devices?</a:t>
            </a:r>
          </a:p>
          <a:p>
            <a:endParaRPr lang="en-US" baseline="0" dirty="0" smtClean="0"/>
          </a:p>
          <a:p>
            <a:r>
              <a:rPr lang="en-US" baseline="0" dirty="0" smtClean="0"/>
              <a:t>Q3.  How to efficiently support legacy system functionality (e.g., run HDD Baseline code on Persistent Memory and have it run nearly as fast as code designed for the Persistent Memory system)</a:t>
            </a:r>
          </a:p>
          <a:p>
            <a:r>
              <a:rPr lang="en-US" baseline="0" dirty="0" smtClean="0"/>
              <a:t>    How can devices in a persistent memory efficiently manage legacy interface (e.g., </a:t>
            </a:r>
            <a:r>
              <a:rPr lang="en-US" baseline="0" dirty="0" err="1" smtClean="0"/>
              <a:t>filesystem</a:t>
            </a:r>
            <a:r>
              <a:rPr lang="en-US" baseline="0" dirty="0" smtClean="0"/>
              <a:t>, page table) metadata?</a:t>
            </a:r>
          </a:p>
          <a:p>
            <a:endParaRPr lang="en-US" baseline="0" dirty="0" smtClean="0"/>
          </a:p>
          <a:p>
            <a:r>
              <a:rPr lang="en-US" baseline="0" dirty="0" smtClean="0"/>
              <a:t>Q4.  A key challenge will be to keep accesses to a persistent memory fast, how this can be done efficiently (e.g., in between 10 to 50 cycles per access) is an important open area for future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what causes the long latency, let me take a look at the DRAM organization.</a:t>
            </a:r>
          </a:p>
          <a:p>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r>
              <a:rPr lang="en-US" baseline="0" dirty="0" smtClean="0">
                <a:solidFill>
                  <a:srgbClr val="FFFFFF"/>
                </a:solidFill>
              </a:rPr>
              <a:t>So,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what causes the long latency, let me take a look at the DRAM organization.</a:t>
            </a:r>
          </a:p>
          <a:p>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r>
              <a:rPr lang="en-US" baseline="0" dirty="0" smtClean="0">
                <a:solidFill>
                  <a:srgbClr val="FFFFFF"/>
                </a:solidFill>
              </a:rPr>
              <a:t>So,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181</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8.xml"/><Relationship Id="rId2" Type="http://schemas.openxmlformats.org/officeDocument/2006/relationships/image" Target="../media/image1.png"/></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24963873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49376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2004520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47535455"/>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9789907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8743438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2339922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92098817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785690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0863705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2669269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58970721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897816680"/>
      </p:ext>
    </p:extLst>
  </p:cSld>
  <p:clrMapOvr>
    <a:masterClrMapping/>
  </p:clrMapOvr>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211842"/>
      </p:ext>
    </p:extLst>
  </p:cSld>
  <p:clrMapOvr>
    <a:masterClrMapping/>
  </p:clrMapOvr>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7027012"/>
      </p:ext>
    </p:extLst>
  </p:cSld>
  <p:clrMapOvr>
    <a:masterClrMapping/>
  </p:clrMapOvr>
  <p:timing>
    <p:tnLst>
      <p:par>
        <p:cTn xmlns:p14="http://schemas.microsoft.com/office/powerpoint/2010/mai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479374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37151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80725381"/>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963911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5068997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383012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44098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10/10/13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6584669"/>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84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880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86275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35012"/>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43910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432550"/>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448326"/>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852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75593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04457"/>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56829"/>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0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682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409920"/>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8320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750378"/>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32644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19595"/>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99014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445112"/>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219678"/>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048859"/>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00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67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569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1945520"/>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641360"/>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74432"/>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7053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3262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320534"/>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006107"/>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27167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41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059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2144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031632"/>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908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18421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21598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6431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34498"/>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118053"/>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288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28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2595"/>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473341"/>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36680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138417"/>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38414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254685"/>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96445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176073"/>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99026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66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197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40428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88222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97763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77050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009673"/>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83394"/>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97729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353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091402"/>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460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326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57063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800305"/>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721681"/>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220597"/>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913127"/>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00124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2553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76543"/>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970742"/>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512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11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465408"/>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666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40534"/>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195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239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96579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42890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37865"/>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61905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330585371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95907166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2137641524"/>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4206394451"/>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1462057304"/>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71928312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370949351"/>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05896281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302985191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78524351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15354585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2296013879"/>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818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779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924484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55819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50963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16544"/>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619383"/>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93972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406912"/>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636880"/>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36791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259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8114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16747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881831"/>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202507"/>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997070"/>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206901"/>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11155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716413"/>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980742"/>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1372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335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251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5105"/>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422477"/>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886661"/>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763250"/>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934542"/>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71415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4379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876729"/>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22027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38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333948"/>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57159"/>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167184"/>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581820"/>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274959"/>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534324"/>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220314"/>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6084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07779"/>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446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39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9109"/>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9854"/>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19786"/>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289132"/>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28748"/>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391399"/>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0139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078396"/>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40708"/>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542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71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25024"/>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6373"/>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82568"/>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472060"/>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92118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5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08227"/>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226856"/>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514795"/>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084882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430971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8942260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2994170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96829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7470014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2332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168977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474746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9256524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806769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91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47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128688"/>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215083"/>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587990"/>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420080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943290"/>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0157497"/>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858260"/>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087346"/>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4543"/>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6234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830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039854"/>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007432"/>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25417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7530106"/>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357761"/>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354088"/>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682434"/>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00654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00364"/>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1845034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7271535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5530204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53048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8789280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6988161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80618491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78929069"/>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8780175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3299491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9768074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478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773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036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7302775"/>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827722"/>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346332"/>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266495"/>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4973260"/>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706717"/>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34264"/>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57728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2508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7017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382936"/>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2631"/>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669643"/>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92189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652695"/>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0659132"/>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928573"/>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660051"/>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73065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0166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974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393553"/>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276035"/>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3588073"/>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8557592"/>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334329"/>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861221"/>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553533"/>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84055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502"/>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8011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505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25042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446693"/>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893774"/>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505740"/>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67623"/>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9077100"/>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33099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08041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493782"/>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72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928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58642"/>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600375"/>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107474"/>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255856"/>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8437986"/>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82841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2128632"/>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765297"/>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450194"/>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894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1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841011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834464"/>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708114"/>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249189"/>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546668"/>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1033814"/>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4430809"/>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6493290"/>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168260"/>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20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781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628065"/>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865501"/>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286822"/>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500457"/>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7011960"/>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442572"/>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830030"/>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4512379"/>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652218"/>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494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619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246084"/>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330384"/>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6235330"/>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223103"/>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6734"/>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660989"/>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7280169"/>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703604"/>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860614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32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150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03574"/>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563886"/>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889393"/>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495704"/>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6190793"/>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6179047"/>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5094007"/>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71193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341461"/>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795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4867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008780"/>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3742485"/>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305932"/>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504489"/>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106535"/>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5889977"/>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15539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894233"/>
      </p:ext>
    </p:extLst>
  </p:cSld>
  <p:clrMapOvr>
    <a:masterClrMapping/>
  </p:clrMapOvr>
  <p:transition xmlns:p14="http://schemas.microsoft.com/office/powerpoint/2010/main"/>
</p:sldLayout>
</file>

<file path=ppt/slideLayouts/slideLayout7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6589795"/>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0869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411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419307"/>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020250"/>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82828"/>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955737"/>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4137128"/>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01223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80750"/>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583916"/>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0963376"/>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375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061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555921"/>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854419"/>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280698"/>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2231720"/>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77512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518483"/>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4060742"/>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966064"/>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571540"/>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xmlns:p14="http://schemas.microsoft.com/office/powerpoint/2010/main"/>
</p:sldLayout>
</file>

<file path=ppt/slideLayouts/slideLayout7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72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1706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739647"/>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9339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9569102"/>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368135"/>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3400483"/>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2509731"/>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326601"/>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960742"/>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171599"/>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1347133401"/>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421041975"/>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124361009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2669153495"/>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1007027843"/>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4060159360"/>
      </p:ext>
    </p:extLst>
  </p:cSld>
  <p:clrMapOvr>
    <a:masterClrMapping/>
  </p:clrMapOvr>
  <p:transition xmlns:p14="http://schemas.microsoft.com/office/powerpoint/2010/main"/>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242362800"/>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3575823718"/>
      </p:ext>
    </p:extLst>
  </p:cSld>
  <p:clrMapOvr>
    <a:masterClrMapping/>
  </p:clrMapOvr>
  <p:transition xmlns:p14="http://schemas.microsoft.com/office/powerpoint/2010/main"/>
</p:sldLayout>
</file>

<file path=ppt/slideLayouts/slideLayout7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1032460258"/>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542264792"/>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2706575796"/>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828448847"/>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86480545"/>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60279563"/>
      </p:ext>
    </p:extLst>
  </p:cSld>
  <p:clrMapOvr>
    <a:masterClrMapping/>
  </p:clrMapOvr>
  <p:timing>
    <p:tnLst>
      <p:par>
        <p:cTn xmlns:p14="http://schemas.microsoft.com/office/powerpoint/2010/mai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71489625"/>
      </p:ext>
    </p:extLst>
  </p:cSld>
  <p:clrMapOvr>
    <a:masterClrMapping/>
  </p:clrMapOvr>
  <p:timing>
    <p:tnLst>
      <p:par>
        <p:cTn xmlns:p14="http://schemas.microsoft.com/office/powerpoint/2010/mai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53737292"/>
      </p:ext>
    </p:extLst>
  </p:cSld>
  <p:clrMapOvr>
    <a:masterClrMapping/>
  </p:clrMapOvr>
  <p:timing>
    <p:tnLst>
      <p:par>
        <p:cTn xmlns:p14="http://schemas.microsoft.com/office/powerpoint/2010/mai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67713180"/>
      </p:ext>
    </p:extLst>
  </p:cSld>
  <p:clrMapOvr>
    <a:masterClrMapping/>
  </p:clrMapOvr>
  <p:timing>
    <p:tnLst>
      <p:par>
        <p:cTn xmlns:p14="http://schemas.microsoft.com/office/powerpoint/2010/mai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78542742"/>
      </p:ext>
    </p:extLst>
  </p:cSld>
  <p:clrMapOvr>
    <a:masterClrMapping/>
  </p:clrMapOvr>
  <p:timing>
    <p:tnLst>
      <p:par>
        <p:cTn xmlns:p14="http://schemas.microsoft.com/office/powerpoint/2010/mai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29230953"/>
      </p:ext>
    </p:extLst>
  </p:cSld>
  <p:clrMapOvr>
    <a:masterClrMapping/>
  </p:clrMapOvr>
  <p:timing>
    <p:tnLst>
      <p:par>
        <p:cTn xmlns:p14="http://schemas.microsoft.com/office/powerpoint/2010/mai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73842059"/>
      </p:ext>
    </p:extLst>
  </p:cSld>
  <p:clrMapOvr>
    <a:masterClrMapping/>
  </p:clrMapOvr>
  <p:timing>
    <p:tnLst>
      <p:par>
        <p:cTn xmlns:p14="http://schemas.microsoft.com/office/powerpoint/2010/mai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85854619"/>
      </p:ext>
    </p:extLst>
  </p:cSld>
  <p:clrMapOvr>
    <a:masterClrMapping/>
  </p:clrMapOvr>
  <p:timing>
    <p:tnLst>
      <p:par>
        <p:cTn xmlns:p14="http://schemas.microsoft.com/office/powerpoint/2010/mai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32788852"/>
      </p:ext>
    </p:extLst>
  </p:cSld>
  <p:clrMapOvr>
    <a:masterClrMapping/>
  </p:clrMapOvr>
  <p:timing>
    <p:tnLst>
      <p:par>
        <p:cTn xmlns:p14="http://schemas.microsoft.com/office/powerpoint/2010/mai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37789005"/>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3017278"/>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0009811"/>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5810653"/>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9922115"/>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3858022"/>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4595541"/>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145449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2701747"/>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140910"/>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94921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2826186"/>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2256225"/>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508501"/>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484093028"/>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21392"/>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024406"/>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4390152"/>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886775"/>
      </p:ext>
    </p:extLst>
  </p:cSld>
  <p:clrMapOvr>
    <a:masterClrMapping/>
  </p:clrMapOvr>
  <p:transition xmlns:p14="http://schemas.microsoft.com/office/powerpoint/2010/mai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3761520455"/>
      </p:ext>
    </p:extLst>
  </p:cSld>
  <p:clrMapOvr>
    <a:masterClrMapping/>
  </p:clrMapOvr>
  <p:transition xmlns:p14="http://schemas.microsoft.com/office/powerpoint/2010/mai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155375276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164060"/>
      </p:ext>
    </p:extLst>
  </p:cSld>
  <p:clrMapOvr>
    <a:masterClrMapping/>
  </p:clrMapOvr>
  <p:transition xmlns:p14="http://schemas.microsoft.com/office/powerpoint/2010/mai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080628"/>
      </p:ext>
    </p:extLst>
  </p:cSld>
  <p:clrMapOvr>
    <a:masterClrMapping/>
  </p:clrMapOvr>
  <p:transition xmlns:p14="http://schemas.microsoft.com/office/powerpoint/2010/main"/>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6711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959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126281"/>
      </p:ext>
    </p:extLst>
  </p:cSld>
  <p:clrMapOvr>
    <a:masterClrMapping/>
  </p:clrMapOvr>
  <p:transition xmlns:p14="http://schemas.microsoft.com/office/powerpoint/2010/main"/>
</p:sldLayout>
</file>

<file path=ppt/slideLayouts/slideLayout8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1286692"/>
      </p:ext>
    </p:extLst>
  </p:cSld>
  <p:clrMapOvr>
    <a:masterClrMapping/>
  </p:clrMapOvr>
  <p:transition xmlns:p14="http://schemas.microsoft.com/office/powerpoint/2010/main"/>
</p:sldLayout>
</file>

<file path=ppt/slideLayouts/slideLayout8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9045536"/>
      </p:ext>
    </p:extLst>
  </p:cSld>
  <p:clrMapOvr>
    <a:masterClrMapping/>
  </p:clrMapOvr>
  <p:transition xmlns:p14="http://schemas.microsoft.com/office/powerpoint/2010/main"/>
</p:sldLayout>
</file>

<file path=ppt/slideLayouts/slideLayout8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8580320"/>
      </p:ext>
    </p:extLst>
  </p:cSld>
  <p:clrMapOvr>
    <a:masterClrMapping/>
  </p:clrMapOvr>
  <p:transition xmlns:p14="http://schemas.microsoft.com/office/powerpoint/2010/main"/>
</p:sldLayout>
</file>

<file path=ppt/slideLayouts/slideLayout8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2584257"/>
      </p:ext>
    </p:extLst>
  </p:cSld>
  <p:clrMapOvr>
    <a:masterClrMapping/>
  </p:clrMapOvr>
  <p:transition xmlns:p14="http://schemas.microsoft.com/office/powerpoint/2010/main"/>
</p:sldLayout>
</file>

<file path=ppt/slideLayouts/slideLayout8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35548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519570"/>
      </p:ext>
    </p:extLst>
  </p:cSld>
  <p:clrMapOvr>
    <a:masterClrMapping/>
  </p:clrMapOvr>
  <p:transition xmlns:p14="http://schemas.microsoft.com/office/powerpoint/2010/main"/>
</p:sldLayout>
</file>

<file path=ppt/slideLayouts/slideLayout8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131969"/>
      </p:ext>
    </p:extLst>
  </p:cSld>
  <p:clrMapOvr>
    <a:masterClrMapping/>
  </p:clrMapOvr>
  <p:transition xmlns:p14="http://schemas.microsoft.com/office/powerpoint/2010/main"/>
</p:sldLayout>
</file>

<file path=ppt/slideLayouts/slideLayout8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394853"/>
      </p:ext>
    </p:extLst>
  </p:cSld>
  <p:clrMapOvr>
    <a:masterClrMapping/>
  </p:clrMapOvr>
  <p:transition xmlns:p14="http://schemas.microsoft.com/office/powerpoint/2010/main"/>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563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0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7583183"/>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220371"/>
      </p:ext>
    </p:extLst>
  </p:cSld>
  <p:clrMapOvr>
    <a:masterClrMapping/>
  </p:clrMapOvr>
  <p:transition xmlns:p14="http://schemas.microsoft.com/office/powerpoint/2010/main"/>
</p:sldLayout>
</file>

<file path=ppt/slideLayouts/slideLayout8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7851043"/>
      </p:ext>
    </p:extLst>
  </p:cSld>
  <p:clrMapOvr>
    <a:masterClrMapping/>
  </p:clrMapOvr>
  <p:transition xmlns:p14="http://schemas.microsoft.com/office/powerpoint/2010/main"/>
</p:sldLayout>
</file>

<file path=ppt/slideLayouts/slideLayout8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586353"/>
      </p:ext>
    </p:extLst>
  </p:cSld>
  <p:clrMapOvr>
    <a:masterClrMapping/>
  </p:clrMapOvr>
  <p:transition xmlns:p14="http://schemas.microsoft.com/office/powerpoint/2010/main"/>
</p:sldLayout>
</file>

<file path=ppt/slideLayouts/slideLayout8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95407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2114750"/>
      </p:ext>
    </p:extLst>
  </p:cSld>
  <p:clrMapOvr>
    <a:masterClrMapping/>
  </p:clrMapOvr>
  <p:transition xmlns:p14="http://schemas.microsoft.com/office/powerpoint/2010/main"/>
</p:sldLayout>
</file>

<file path=ppt/slideLayouts/slideLayout8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99938"/>
      </p:ext>
    </p:extLst>
  </p:cSld>
  <p:clrMapOvr>
    <a:masterClrMapping/>
  </p:clrMapOvr>
  <p:transition xmlns:p14="http://schemas.microsoft.com/office/powerpoint/2010/main"/>
</p:sldLayout>
</file>

<file path=ppt/slideLayouts/slideLayout8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561896"/>
      </p:ext>
    </p:extLst>
  </p:cSld>
  <p:clrMapOvr>
    <a:masterClrMapping/>
  </p:clrMapOvr>
  <p:transition xmlns:p14="http://schemas.microsoft.com/office/powerpoint/2010/main"/>
</p:sldLayout>
</file>

<file path=ppt/slideLayouts/slideLayout8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557047"/>
      </p:ext>
    </p:extLst>
  </p:cSld>
  <p:clrMapOvr>
    <a:masterClrMapping/>
  </p:clrMapOvr>
  <p:transition xmlns:p14="http://schemas.microsoft.com/office/powerpoint/2010/main"/>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1468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1581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845594"/>
      </p:ext>
    </p:extLst>
  </p:cSld>
  <p:clrMapOvr>
    <a:masterClrMapping/>
  </p:clrMapOvr>
  <p:transition xmlns:p14="http://schemas.microsoft.com/office/powerpoint/2010/main"/>
</p:sldLayout>
</file>

<file path=ppt/slideLayouts/slideLayout8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8993231"/>
      </p:ext>
    </p:extLst>
  </p:cSld>
  <p:clrMapOvr>
    <a:masterClrMapping/>
  </p:clrMapOvr>
  <p:transition xmlns:p14="http://schemas.microsoft.com/office/powerpoint/2010/main"/>
</p:sldLayout>
</file>

<file path=ppt/slideLayouts/slideLayout8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354325"/>
      </p:ext>
    </p:extLst>
  </p:cSld>
  <p:clrMapOvr>
    <a:masterClrMapping/>
  </p:clrMapOvr>
  <p:transition xmlns:p14="http://schemas.microsoft.com/office/powerpoint/2010/main"/>
</p:sldLayout>
</file>

<file path=ppt/slideLayouts/slideLayout8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23557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6386840"/>
      </p:ext>
    </p:extLst>
  </p:cSld>
  <p:clrMapOvr>
    <a:masterClrMapping/>
  </p:clrMapOvr>
  <p:transition xmlns:p14="http://schemas.microsoft.com/office/powerpoint/2010/main"/>
</p:sldLayout>
</file>

<file path=ppt/slideLayouts/slideLayout8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38118"/>
      </p:ext>
    </p:extLst>
  </p:cSld>
  <p:clrMapOvr>
    <a:masterClrMapping/>
  </p:clrMapOvr>
  <p:transition xmlns:p14="http://schemas.microsoft.com/office/powerpoint/2010/main"/>
</p:sldLayout>
</file>

<file path=ppt/slideLayouts/slideLayout8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348891"/>
      </p:ext>
    </p:extLst>
  </p:cSld>
  <p:clrMapOvr>
    <a:masterClrMapping/>
  </p:clrMapOvr>
  <p:transition xmlns:p14="http://schemas.microsoft.com/office/powerpoint/2010/main"/>
</p:sldLayout>
</file>

<file path=ppt/slideLayouts/slideLayout8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310568"/>
      </p:ext>
    </p:extLst>
  </p:cSld>
  <p:clrMapOvr>
    <a:masterClrMapping/>
  </p:clrMapOvr>
  <p:transition xmlns:p14="http://schemas.microsoft.com/office/powerpoint/2010/main"/>
</p:sldLayout>
</file>

<file path=ppt/slideLayouts/slideLayout8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702855"/>
      </p:ext>
    </p:extLst>
  </p:cSld>
  <p:clrMapOvr>
    <a:masterClrMapping/>
  </p:clrMapOvr>
  <p:transition xmlns:p14="http://schemas.microsoft.com/office/powerpoint/2010/main"/>
</p:sldLayout>
</file>

<file path=ppt/slideLayouts/slideLayout8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378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296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9496063"/>
      </p:ext>
    </p:extLst>
  </p:cSld>
  <p:clrMapOvr>
    <a:masterClrMapping/>
  </p:clrMapOvr>
  <p:transition xmlns:p14="http://schemas.microsoft.com/office/powerpoint/2010/main"/>
</p:sldLayout>
</file>

<file path=ppt/slideLayouts/slideLayout8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7500428"/>
      </p:ext>
    </p:extLst>
  </p:cSld>
  <p:clrMapOvr>
    <a:masterClrMapping/>
  </p:clrMapOvr>
  <p:transition xmlns:p14="http://schemas.microsoft.com/office/powerpoint/2010/main"/>
</p:sldLayout>
</file>

<file path=ppt/slideLayouts/slideLayout8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3758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258991"/>
      </p:ext>
    </p:extLst>
  </p:cSld>
  <p:clrMapOvr>
    <a:masterClrMapping/>
  </p:clrMapOvr>
  <p:transition xmlns:p14="http://schemas.microsoft.com/office/powerpoint/2010/main"/>
</p:sldLayout>
</file>

<file path=ppt/slideLayouts/slideLayout8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9372406"/>
      </p:ext>
    </p:extLst>
  </p:cSld>
  <p:clrMapOvr>
    <a:masterClrMapping/>
  </p:clrMapOvr>
  <p:transition xmlns:p14="http://schemas.microsoft.com/office/powerpoint/2010/main"/>
</p:sldLayout>
</file>

<file path=ppt/slideLayouts/slideLayout8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2818539"/>
      </p:ext>
    </p:extLst>
  </p:cSld>
  <p:clrMapOvr>
    <a:masterClrMapping/>
  </p:clrMapOvr>
  <p:transition xmlns:p14="http://schemas.microsoft.com/office/powerpoint/2010/main"/>
</p:sldLayout>
</file>

<file path=ppt/slideLayouts/slideLayout8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460322"/>
      </p:ext>
    </p:extLst>
  </p:cSld>
  <p:clrMapOvr>
    <a:masterClrMapping/>
  </p:clrMapOvr>
  <p:transition xmlns:p14="http://schemas.microsoft.com/office/powerpoint/2010/main"/>
</p:sldLayout>
</file>

<file path=ppt/slideLayouts/slideLayout8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365351"/>
      </p:ext>
    </p:extLst>
  </p:cSld>
  <p:clrMapOvr>
    <a:masterClrMapping/>
  </p:clrMapOvr>
  <p:transition xmlns:p14="http://schemas.microsoft.com/office/powerpoint/2010/main"/>
</p:sldLayout>
</file>

<file path=ppt/slideLayouts/slideLayout8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97935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8.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9.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9.xml"/><Relationship Id="rId2" Type="http://schemas.openxmlformats.org/officeDocument/2006/relationships/slideLayout" Target="../slideLayouts/slideLayout250.xml"/><Relationship Id="rId3" Type="http://schemas.openxmlformats.org/officeDocument/2006/relationships/slideLayout" Target="../slideLayouts/slideLayout251.xml"/><Relationship Id="rId4" Type="http://schemas.openxmlformats.org/officeDocument/2006/relationships/slideLayout" Target="../slideLayouts/slideLayout252.xml"/><Relationship Id="rId5" Type="http://schemas.openxmlformats.org/officeDocument/2006/relationships/slideLayout" Target="../slideLayouts/slideLayout253.xml"/><Relationship Id="rId6" Type="http://schemas.openxmlformats.org/officeDocument/2006/relationships/slideLayout" Target="../slideLayouts/slideLayout254.xml"/><Relationship Id="rId7" Type="http://schemas.openxmlformats.org/officeDocument/2006/relationships/slideLayout" Target="../slideLayouts/slideLayout255.xml"/><Relationship Id="rId8" Type="http://schemas.openxmlformats.org/officeDocument/2006/relationships/slideLayout" Target="../slideLayouts/slideLayout256.xml"/><Relationship Id="rId9" Type="http://schemas.openxmlformats.org/officeDocument/2006/relationships/slideLayout" Target="../slideLayouts/slideLayout257.xml"/><Relationship Id="rId10"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0.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1.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71.xml"/><Relationship Id="rId2" Type="http://schemas.openxmlformats.org/officeDocument/2006/relationships/slideLayout" Target="../slideLayouts/slideLayout272.xml"/><Relationship Id="rId3" Type="http://schemas.openxmlformats.org/officeDocument/2006/relationships/slideLayout" Target="../slideLayouts/slideLayout273.xml"/><Relationship Id="rId4" Type="http://schemas.openxmlformats.org/officeDocument/2006/relationships/slideLayout" Target="../slideLayouts/slideLayout274.xml"/><Relationship Id="rId5" Type="http://schemas.openxmlformats.org/officeDocument/2006/relationships/slideLayout" Target="../slideLayouts/slideLayout275.xml"/><Relationship Id="rId6" Type="http://schemas.openxmlformats.org/officeDocument/2006/relationships/slideLayout" Target="../slideLayouts/slideLayout276.xml"/><Relationship Id="rId7" Type="http://schemas.openxmlformats.org/officeDocument/2006/relationships/slideLayout" Target="../slideLayouts/slideLayout277.xml"/><Relationship Id="rId8" Type="http://schemas.openxmlformats.org/officeDocument/2006/relationships/slideLayout" Target="../slideLayouts/slideLayout278.xml"/><Relationship Id="rId9" Type="http://schemas.openxmlformats.org/officeDocument/2006/relationships/slideLayout" Target="../slideLayouts/slideLayout279.xml"/><Relationship Id="rId10"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2.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2.xml"/><Relationship Id="rId2" Type="http://schemas.openxmlformats.org/officeDocument/2006/relationships/slideLayout" Target="../slideLayouts/slideLayout283.xml"/><Relationship Id="rId3" Type="http://schemas.openxmlformats.org/officeDocument/2006/relationships/slideLayout" Target="../slideLayouts/slideLayout284.xml"/><Relationship Id="rId4" Type="http://schemas.openxmlformats.org/officeDocument/2006/relationships/slideLayout" Target="../slideLayouts/slideLayout285.xml"/><Relationship Id="rId5" Type="http://schemas.openxmlformats.org/officeDocument/2006/relationships/slideLayout" Target="../slideLayouts/slideLayout286.xml"/><Relationship Id="rId6" Type="http://schemas.openxmlformats.org/officeDocument/2006/relationships/slideLayout" Target="../slideLayouts/slideLayout287.xml"/><Relationship Id="rId7" Type="http://schemas.openxmlformats.org/officeDocument/2006/relationships/slideLayout" Target="../slideLayouts/slideLayout288.xml"/><Relationship Id="rId8" Type="http://schemas.openxmlformats.org/officeDocument/2006/relationships/slideLayout" Target="../slideLayouts/slideLayout289.xml"/><Relationship Id="rId9" Type="http://schemas.openxmlformats.org/officeDocument/2006/relationships/slideLayout" Target="../slideLayouts/slideLayout290.xml"/><Relationship Id="rId10"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3.xml"/><Relationship Id="rId2" Type="http://schemas.openxmlformats.org/officeDocument/2006/relationships/slideLayout" Target="../slideLayouts/slideLayout294.xml"/><Relationship Id="rId3" Type="http://schemas.openxmlformats.org/officeDocument/2006/relationships/slideLayout" Target="../slideLayouts/slideLayout295.xml"/><Relationship Id="rId4" Type="http://schemas.openxmlformats.org/officeDocument/2006/relationships/slideLayout" Target="../slideLayouts/slideLayout296.xml"/><Relationship Id="rId5" Type="http://schemas.openxmlformats.org/officeDocument/2006/relationships/slideLayout" Target="../slideLayouts/slideLayout297.xml"/><Relationship Id="rId6" Type="http://schemas.openxmlformats.org/officeDocument/2006/relationships/slideLayout" Target="../slideLayouts/slideLayout298.xml"/><Relationship Id="rId7" Type="http://schemas.openxmlformats.org/officeDocument/2006/relationships/slideLayout" Target="../slideLayouts/slideLayout299.xml"/><Relationship Id="rId8" Type="http://schemas.openxmlformats.org/officeDocument/2006/relationships/slideLayout" Target="../slideLayouts/slideLayout300.xml"/><Relationship Id="rId9" Type="http://schemas.openxmlformats.org/officeDocument/2006/relationships/slideLayout" Target="../slideLayouts/slideLayout301.xml"/><Relationship Id="rId10"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4.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 Id="rId9" Type="http://schemas.openxmlformats.org/officeDocument/2006/relationships/slideLayout" Target="../slideLayouts/slideLayout312.xml"/><Relationship Id="rId10"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5.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5.xml"/><Relationship Id="rId2" Type="http://schemas.openxmlformats.org/officeDocument/2006/relationships/slideLayout" Target="../slideLayouts/slideLayout316.xml"/><Relationship Id="rId3" Type="http://schemas.openxmlformats.org/officeDocument/2006/relationships/slideLayout" Target="../slideLayouts/slideLayout317.xml"/><Relationship Id="rId4" Type="http://schemas.openxmlformats.org/officeDocument/2006/relationships/slideLayout" Target="../slideLayouts/slideLayout318.xml"/><Relationship Id="rId5" Type="http://schemas.openxmlformats.org/officeDocument/2006/relationships/slideLayout" Target="../slideLayouts/slideLayout319.xml"/><Relationship Id="rId6" Type="http://schemas.openxmlformats.org/officeDocument/2006/relationships/slideLayout" Target="../slideLayouts/slideLayout320.xml"/><Relationship Id="rId7" Type="http://schemas.openxmlformats.org/officeDocument/2006/relationships/slideLayout" Target="../slideLayouts/slideLayout321.xml"/><Relationship Id="rId8" Type="http://schemas.openxmlformats.org/officeDocument/2006/relationships/slideLayout" Target="../slideLayouts/slideLayout322.xml"/><Relationship Id="rId9" Type="http://schemas.openxmlformats.org/officeDocument/2006/relationships/slideLayout" Target="../slideLayouts/slideLayout323.xml"/><Relationship Id="rId10"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6.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 Id="rId9" Type="http://schemas.openxmlformats.org/officeDocument/2006/relationships/slideLayout" Target="../slideLayouts/slideLayout334.xml"/><Relationship Id="rId10"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4.xml"/><Relationship Id="rId12" Type="http://schemas.openxmlformats.org/officeDocument/2006/relationships/slideLayout" Target="../slideLayouts/slideLayout425.xml"/><Relationship Id="rId13" Type="http://schemas.openxmlformats.org/officeDocument/2006/relationships/theme" Target="../theme/theme39.xml"/><Relationship Id="rId1" Type="http://schemas.openxmlformats.org/officeDocument/2006/relationships/slideLayout" Target="../slideLayouts/slideLayout414.xml"/><Relationship Id="rId2" Type="http://schemas.openxmlformats.org/officeDocument/2006/relationships/slideLayout" Target="../slideLayouts/slideLayout415.xml"/><Relationship Id="rId3" Type="http://schemas.openxmlformats.org/officeDocument/2006/relationships/slideLayout" Target="../slideLayouts/slideLayout416.xml"/><Relationship Id="rId4" Type="http://schemas.openxmlformats.org/officeDocument/2006/relationships/slideLayout" Target="../slideLayouts/slideLayout417.xml"/><Relationship Id="rId5" Type="http://schemas.openxmlformats.org/officeDocument/2006/relationships/slideLayout" Target="../slideLayouts/slideLayout418.xml"/><Relationship Id="rId6" Type="http://schemas.openxmlformats.org/officeDocument/2006/relationships/slideLayout" Target="../slideLayouts/slideLayout419.xml"/><Relationship Id="rId7" Type="http://schemas.openxmlformats.org/officeDocument/2006/relationships/slideLayout" Target="../slideLayouts/slideLayout420.xml"/><Relationship Id="rId8" Type="http://schemas.openxmlformats.org/officeDocument/2006/relationships/slideLayout" Target="../slideLayouts/slideLayout421.xml"/><Relationship Id="rId9" Type="http://schemas.openxmlformats.org/officeDocument/2006/relationships/slideLayout" Target="../slideLayouts/slideLayout422.xml"/><Relationship Id="rId10" Type="http://schemas.openxmlformats.org/officeDocument/2006/relationships/slideLayout" Target="../slideLayouts/slideLayout4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7.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7.xml"/><Relationship Id="rId2" Type="http://schemas.openxmlformats.org/officeDocument/2006/relationships/slideLayout" Target="../slideLayouts/slideLayout438.xml"/><Relationship Id="rId3" Type="http://schemas.openxmlformats.org/officeDocument/2006/relationships/slideLayout" Target="../slideLayouts/slideLayout439.xml"/><Relationship Id="rId4" Type="http://schemas.openxmlformats.org/officeDocument/2006/relationships/slideLayout" Target="../slideLayouts/slideLayout440.xml"/><Relationship Id="rId5" Type="http://schemas.openxmlformats.org/officeDocument/2006/relationships/slideLayout" Target="../slideLayouts/slideLayout441.xml"/><Relationship Id="rId6" Type="http://schemas.openxmlformats.org/officeDocument/2006/relationships/slideLayout" Target="../slideLayouts/slideLayout442.xml"/><Relationship Id="rId7" Type="http://schemas.openxmlformats.org/officeDocument/2006/relationships/slideLayout" Target="../slideLayouts/slideLayout443.xml"/><Relationship Id="rId8" Type="http://schemas.openxmlformats.org/officeDocument/2006/relationships/slideLayout" Target="../slideLayouts/slideLayout444.xml"/><Relationship Id="rId9" Type="http://schemas.openxmlformats.org/officeDocument/2006/relationships/slideLayout" Target="../slideLayouts/slideLayout445.xml"/><Relationship Id="rId10" Type="http://schemas.openxmlformats.org/officeDocument/2006/relationships/slideLayout" Target="../slideLayouts/slideLayout44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9.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9.xml"/><Relationship Id="rId2" Type="http://schemas.openxmlformats.org/officeDocument/2006/relationships/slideLayout" Target="../slideLayouts/slideLayout460.xml"/><Relationship Id="rId3" Type="http://schemas.openxmlformats.org/officeDocument/2006/relationships/slideLayout" Target="../slideLayouts/slideLayout461.xml"/><Relationship Id="rId4" Type="http://schemas.openxmlformats.org/officeDocument/2006/relationships/slideLayout" Target="../slideLayouts/slideLayout462.xml"/><Relationship Id="rId5" Type="http://schemas.openxmlformats.org/officeDocument/2006/relationships/slideLayout" Target="../slideLayouts/slideLayout463.xml"/><Relationship Id="rId6" Type="http://schemas.openxmlformats.org/officeDocument/2006/relationships/slideLayout" Target="../slideLayouts/slideLayout464.xml"/><Relationship Id="rId7" Type="http://schemas.openxmlformats.org/officeDocument/2006/relationships/slideLayout" Target="../slideLayouts/slideLayout465.xml"/><Relationship Id="rId8" Type="http://schemas.openxmlformats.org/officeDocument/2006/relationships/slideLayout" Target="../slideLayouts/slideLayout466.xml"/><Relationship Id="rId9" Type="http://schemas.openxmlformats.org/officeDocument/2006/relationships/slideLayout" Target="../slideLayouts/slideLayout467.xml"/><Relationship Id="rId10" Type="http://schemas.openxmlformats.org/officeDocument/2006/relationships/slideLayout" Target="../slideLayouts/slideLayout468.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0.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70.xml"/><Relationship Id="rId2" Type="http://schemas.openxmlformats.org/officeDocument/2006/relationships/slideLayout" Target="../slideLayouts/slideLayout471.xml"/><Relationship Id="rId3" Type="http://schemas.openxmlformats.org/officeDocument/2006/relationships/slideLayout" Target="../slideLayouts/slideLayout472.xml"/><Relationship Id="rId4" Type="http://schemas.openxmlformats.org/officeDocument/2006/relationships/slideLayout" Target="../slideLayouts/slideLayout473.xml"/><Relationship Id="rId5" Type="http://schemas.openxmlformats.org/officeDocument/2006/relationships/slideLayout" Target="../slideLayouts/slideLayout474.xml"/><Relationship Id="rId6" Type="http://schemas.openxmlformats.org/officeDocument/2006/relationships/slideLayout" Target="../slideLayouts/slideLayout475.xml"/><Relationship Id="rId7" Type="http://schemas.openxmlformats.org/officeDocument/2006/relationships/slideLayout" Target="../slideLayouts/slideLayout476.xml"/><Relationship Id="rId8" Type="http://schemas.openxmlformats.org/officeDocument/2006/relationships/slideLayout" Target="../slideLayouts/slideLayout477.xml"/><Relationship Id="rId9" Type="http://schemas.openxmlformats.org/officeDocument/2006/relationships/slideLayout" Target="../slideLayouts/slideLayout478.xml"/><Relationship Id="rId10" Type="http://schemas.openxmlformats.org/officeDocument/2006/relationships/slideLayout" Target="../slideLayouts/slideLayout479.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1.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81.xml"/><Relationship Id="rId2" Type="http://schemas.openxmlformats.org/officeDocument/2006/relationships/slideLayout" Target="../slideLayouts/slideLayout482.xml"/><Relationship Id="rId3" Type="http://schemas.openxmlformats.org/officeDocument/2006/relationships/slideLayout" Target="../slideLayouts/slideLayout483.xml"/><Relationship Id="rId4" Type="http://schemas.openxmlformats.org/officeDocument/2006/relationships/slideLayout" Target="../slideLayouts/slideLayout484.xml"/><Relationship Id="rId5" Type="http://schemas.openxmlformats.org/officeDocument/2006/relationships/slideLayout" Target="../slideLayouts/slideLayout485.xml"/><Relationship Id="rId6" Type="http://schemas.openxmlformats.org/officeDocument/2006/relationships/slideLayout" Target="../slideLayouts/slideLayout486.xml"/><Relationship Id="rId7" Type="http://schemas.openxmlformats.org/officeDocument/2006/relationships/slideLayout" Target="../slideLayouts/slideLayout487.xml"/><Relationship Id="rId8" Type="http://schemas.openxmlformats.org/officeDocument/2006/relationships/slideLayout" Target="../slideLayouts/slideLayout488.xml"/><Relationship Id="rId9" Type="http://schemas.openxmlformats.org/officeDocument/2006/relationships/slideLayout" Target="../slideLayouts/slideLayout489.xml"/><Relationship Id="rId10" Type="http://schemas.openxmlformats.org/officeDocument/2006/relationships/slideLayout" Target="../slideLayouts/slideLayout490.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2.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2.xml"/><Relationship Id="rId2" Type="http://schemas.openxmlformats.org/officeDocument/2006/relationships/slideLayout" Target="../slideLayouts/slideLayout493.xml"/><Relationship Id="rId3" Type="http://schemas.openxmlformats.org/officeDocument/2006/relationships/slideLayout" Target="../slideLayouts/slideLayout494.xml"/><Relationship Id="rId4" Type="http://schemas.openxmlformats.org/officeDocument/2006/relationships/slideLayout" Target="../slideLayouts/slideLayout495.xml"/><Relationship Id="rId5" Type="http://schemas.openxmlformats.org/officeDocument/2006/relationships/slideLayout" Target="../slideLayouts/slideLayout496.xml"/><Relationship Id="rId6" Type="http://schemas.openxmlformats.org/officeDocument/2006/relationships/slideLayout" Target="../slideLayouts/slideLayout497.xml"/><Relationship Id="rId7" Type="http://schemas.openxmlformats.org/officeDocument/2006/relationships/slideLayout" Target="../slideLayouts/slideLayout498.xml"/><Relationship Id="rId8" Type="http://schemas.openxmlformats.org/officeDocument/2006/relationships/slideLayout" Target="../slideLayouts/slideLayout499.xml"/><Relationship Id="rId9" Type="http://schemas.openxmlformats.org/officeDocument/2006/relationships/slideLayout" Target="../slideLayouts/slideLayout500.xml"/><Relationship Id="rId10" Type="http://schemas.openxmlformats.org/officeDocument/2006/relationships/slideLayout" Target="../slideLayouts/slideLayout501.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3.xml"/><Relationship Id="rId12" Type="http://schemas.openxmlformats.org/officeDocument/2006/relationships/theme" Target="../theme/theme47.xml"/><Relationship Id="rId1" Type="http://schemas.openxmlformats.org/officeDocument/2006/relationships/slideLayout" Target="../slideLayouts/slideLayout503.xml"/><Relationship Id="rId2" Type="http://schemas.openxmlformats.org/officeDocument/2006/relationships/slideLayout" Target="../slideLayouts/slideLayout504.xml"/><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5.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5.xml"/><Relationship Id="rId2" Type="http://schemas.openxmlformats.org/officeDocument/2006/relationships/slideLayout" Target="../slideLayouts/slideLayout526.xml"/><Relationship Id="rId3" Type="http://schemas.openxmlformats.org/officeDocument/2006/relationships/slideLayout" Target="../slideLayouts/slideLayout527.xml"/><Relationship Id="rId4" Type="http://schemas.openxmlformats.org/officeDocument/2006/relationships/slideLayout" Target="../slideLayouts/slideLayout528.xml"/><Relationship Id="rId5" Type="http://schemas.openxmlformats.org/officeDocument/2006/relationships/slideLayout" Target="../slideLayouts/slideLayout529.xml"/><Relationship Id="rId6" Type="http://schemas.openxmlformats.org/officeDocument/2006/relationships/slideLayout" Target="../slideLayouts/slideLayout530.xml"/><Relationship Id="rId7" Type="http://schemas.openxmlformats.org/officeDocument/2006/relationships/slideLayout" Target="../slideLayouts/slideLayout531.xml"/><Relationship Id="rId8" Type="http://schemas.openxmlformats.org/officeDocument/2006/relationships/slideLayout" Target="../slideLayouts/slideLayout532.xml"/><Relationship Id="rId9" Type="http://schemas.openxmlformats.org/officeDocument/2006/relationships/slideLayout" Target="../slideLayouts/slideLayout533.xml"/><Relationship Id="rId10" Type="http://schemas.openxmlformats.org/officeDocument/2006/relationships/slideLayout" Target="../slideLayouts/slideLayout5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6.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6.xml"/><Relationship Id="rId2" Type="http://schemas.openxmlformats.org/officeDocument/2006/relationships/slideLayout" Target="../slideLayouts/slideLayout537.xml"/><Relationship Id="rId3" Type="http://schemas.openxmlformats.org/officeDocument/2006/relationships/slideLayout" Target="../slideLayouts/slideLayout538.xml"/><Relationship Id="rId4" Type="http://schemas.openxmlformats.org/officeDocument/2006/relationships/slideLayout" Target="../slideLayouts/slideLayout539.xml"/><Relationship Id="rId5" Type="http://schemas.openxmlformats.org/officeDocument/2006/relationships/slideLayout" Target="../slideLayouts/slideLayout540.xml"/><Relationship Id="rId6" Type="http://schemas.openxmlformats.org/officeDocument/2006/relationships/slideLayout" Target="../slideLayouts/slideLayout541.xml"/><Relationship Id="rId7" Type="http://schemas.openxmlformats.org/officeDocument/2006/relationships/slideLayout" Target="../slideLayouts/slideLayout542.xml"/><Relationship Id="rId8" Type="http://schemas.openxmlformats.org/officeDocument/2006/relationships/slideLayout" Target="../slideLayouts/slideLayout543.xml"/><Relationship Id="rId9" Type="http://schemas.openxmlformats.org/officeDocument/2006/relationships/slideLayout" Target="../slideLayouts/slideLayout544.xml"/><Relationship Id="rId10" Type="http://schemas.openxmlformats.org/officeDocument/2006/relationships/slideLayout" Target="../slideLayouts/slideLayout545.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7.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7.xml"/><Relationship Id="rId2" Type="http://schemas.openxmlformats.org/officeDocument/2006/relationships/slideLayout" Target="../slideLayouts/slideLayout548.xml"/><Relationship Id="rId3" Type="http://schemas.openxmlformats.org/officeDocument/2006/relationships/slideLayout" Target="../slideLayouts/slideLayout549.xml"/><Relationship Id="rId4" Type="http://schemas.openxmlformats.org/officeDocument/2006/relationships/slideLayout" Target="../slideLayouts/slideLayout550.xml"/><Relationship Id="rId5" Type="http://schemas.openxmlformats.org/officeDocument/2006/relationships/slideLayout" Target="../slideLayouts/slideLayout551.xml"/><Relationship Id="rId6" Type="http://schemas.openxmlformats.org/officeDocument/2006/relationships/slideLayout" Target="../slideLayouts/slideLayout552.xml"/><Relationship Id="rId7" Type="http://schemas.openxmlformats.org/officeDocument/2006/relationships/slideLayout" Target="../slideLayouts/slideLayout553.xml"/><Relationship Id="rId8" Type="http://schemas.openxmlformats.org/officeDocument/2006/relationships/slideLayout" Target="../slideLayouts/slideLayout554.xml"/><Relationship Id="rId9" Type="http://schemas.openxmlformats.org/officeDocument/2006/relationships/slideLayout" Target="../slideLayouts/slideLayout555.xml"/><Relationship Id="rId10" Type="http://schemas.openxmlformats.org/officeDocument/2006/relationships/slideLayout" Target="../slideLayouts/slideLayout556.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8.xml"/><Relationship Id="rId12" Type="http://schemas.openxmlformats.org/officeDocument/2006/relationships/theme" Target="../theme/theme52.xml"/><Relationship Id="rId1" Type="http://schemas.openxmlformats.org/officeDocument/2006/relationships/slideLayout" Target="../slideLayouts/slideLayout558.xml"/><Relationship Id="rId2" Type="http://schemas.openxmlformats.org/officeDocument/2006/relationships/slideLayout" Target="../slideLayouts/slideLayout559.xml"/><Relationship Id="rId3" Type="http://schemas.openxmlformats.org/officeDocument/2006/relationships/slideLayout" Target="../slideLayouts/slideLayout560.xml"/><Relationship Id="rId4" Type="http://schemas.openxmlformats.org/officeDocument/2006/relationships/slideLayout" Target="../slideLayouts/slideLayout561.xml"/><Relationship Id="rId5" Type="http://schemas.openxmlformats.org/officeDocument/2006/relationships/slideLayout" Target="../slideLayouts/slideLayout562.xml"/><Relationship Id="rId6" Type="http://schemas.openxmlformats.org/officeDocument/2006/relationships/slideLayout" Target="../slideLayouts/slideLayout563.xml"/><Relationship Id="rId7" Type="http://schemas.openxmlformats.org/officeDocument/2006/relationships/slideLayout" Target="../slideLayouts/slideLayout564.xml"/><Relationship Id="rId8" Type="http://schemas.openxmlformats.org/officeDocument/2006/relationships/slideLayout" Target="../slideLayouts/slideLayout565.xml"/><Relationship Id="rId9" Type="http://schemas.openxmlformats.org/officeDocument/2006/relationships/slideLayout" Target="../slideLayouts/slideLayout566.xml"/><Relationship Id="rId10" Type="http://schemas.openxmlformats.org/officeDocument/2006/relationships/slideLayout" Target="../slideLayouts/slideLayout567.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9.xml"/><Relationship Id="rId12" Type="http://schemas.openxmlformats.org/officeDocument/2006/relationships/theme" Target="../theme/theme53.xml"/><Relationship Id="rId13" Type="http://schemas.openxmlformats.org/officeDocument/2006/relationships/image" Target="../media/image1.png"/><Relationship Id="rId1" Type="http://schemas.openxmlformats.org/officeDocument/2006/relationships/slideLayout" Target="../slideLayouts/slideLayout569.xml"/><Relationship Id="rId2" Type="http://schemas.openxmlformats.org/officeDocument/2006/relationships/slideLayout" Target="../slideLayouts/slideLayout570.xml"/><Relationship Id="rId3" Type="http://schemas.openxmlformats.org/officeDocument/2006/relationships/slideLayout" Target="../slideLayouts/slideLayout571.xml"/><Relationship Id="rId4" Type="http://schemas.openxmlformats.org/officeDocument/2006/relationships/slideLayout" Target="../slideLayouts/slideLayout572.xml"/><Relationship Id="rId5" Type="http://schemas.openxmlformats.org/officeDocument/2006/relationships/slideLayout" Target="../slideLayouts/slideLayout573.xml"/><Relationship Id="rId6" Type="http://schemas.openxmlformats.org/officeDocument/2006/relationships/slideLayout" Target="../slideLayouts/slideLayout574.xml"/><Relationship Id="rId7" Type="http://schemas.openxmlformats.org/officeDocument/2006/relationships/slideLayout" Target="../slideLayouts/slideLayout575.xml"/><Relationship Id="rId8" Type="http://schemas.openxmlformats.org/officeDocument/2006/relationships/slideLayout" Target="../slideLayouts/slideLayout576.xml"/><Relationship Id="rId9" Type="http://schemas.openxmlformats.org/officeDocument/2006/relationships/slideLayout" Target="../slideLayouts/slideLayout577.xml"/><Relationship Id="rId10" Type="http://schemas.openxmlformats.org/officeDocument/2006/relationships/slideLayout" Target="../slideLayouts/slideLayout578.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0.xml"/><Relationship Id="rId12" Type="http://schemas.openxmlformats.org/officeDocument/2006/relationships/theme" Target="../theme/theme54.xml"/><Relationship Id="rId13" Type="http://schemas.openxmlformats.org/officeDocument/2006/relationships/image" Target="../media/image1.png"/><Relationship Id="rId1" Type="http://schemas.openxmlformats.org/officeDocument/2006/relationships/slideLayout" Target="../slideLayouts/slideLayout580.xml"/><Relationship Id="rId2" Type="http://schemas.openxmlformats.org/officeDocument/2006/relationships/slideLayout" Target="../slideLayouts/slideLayout581.xml"/><Relationship Id="rId3" Type="http://schemas.openxmlformats.org/officeDocument/2006/relationships/slideLayout" Target="../slideLayouts/slideLayout582.xml"/><Relationship Id="rId4" Type="http://schemas.openxmlformats.org/officeDocument/2006/relationships/slideLayout" Target="../slideLayouts/slideLayout583.xml"/><Relationship Id="rId5" Type="http://schemas.openxmlformats.org/officeDocument/2006/relationships/slideLayout" Target="../slideLayouts/slideLayout584.xml"/><Relationship Id="rId6" Type="http://schemas.openxmlformats.org/officeDocument/2006/relationships/slideLayout" Target="../slideLayouts/slideLayout585.xml"/><Relationship Id="rId7" Type="http://schemas.openxmlformats.org/officeDocument/2006/relationships/slideLayout" Target="../slideLayouts/slideLayout586.xml"/><Relationship Id="rId8" Type="http://schemas.openxmlformats.org/officeDocument/2006/relationships/slideLayout" Target="../slideLayouts/slideLayout587.xml"/><Relationship Id="rId9" Type="http://schemas.openxmlformats.org/officeDocument/2006/relationships/slideLayout" Target="../slideLayouts/slideLayout588.xml"/><Relationship Id="rId10" Type="http://schemas.openxmlformats.org/officeDocument/2006/relationships/slideLayout" Target="../slideLayouts/slideLayout589.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1.xml"/><Relationship Id="rId12" Type="http://schemas.openxmlformats.org/officeDocument/2006/relationships/theme" Target="../theme/theme55.xml"/><Relationship Id="rId1" Type="http://schemas.openxmlformats.org/officeDocument/2006/relationships/slideLayout" Target="../slideLayouts/slideLayout591.xml"/><Relationship Id="rId2" Type="http://schemas.openxmlformats.org/officeDocument/2006/relationships/slideLayout" Target="../slideLayouts/slideLayout592.xml"/><Relationship Id="rId3" Type="http://schemas.openxmlformats.org/officeDocument/2006/relationships/slideLayout" Target="../slideLayouts/slideLayout593.xml"/><Relationship Id="rId4" Type="http://schemas.openxmlformats.org/officeDocument/2006/relationships/slideLayout" Target="../slideLayouts/slideLayout594.xml"/><Relationship Id="rId5" Type="http://schemas.openxmlformats.org/officeDocument/2006/relationships/slideLayout" Target="../slideLayouts/slideLayout595.xml"/><Relationship Id="rId6" Type="http://schemas.openxmlformats.org/officeDocument/2006/relationships/slideLayout" Target="../slideLayouts/slideLayout596.xml"/><Relationship Id="rId7" Type="http://schemas.openxmlformats.org/officeDocument/2006/relationships/slideLayout" Target="../slideLayouts/slideLayout597.xml"/><Relationship Id="rId8" Type="http://schemas.openxmlformats.org/officeDocument/2006/relationships/slideLayout" Target="../slideLayouts/slideLayout598.xml"/><Relationship Id="rId9" Type="http://schemas.openxmlformats.org/officeDocument/2006/relationships/slideLayout" Target="../slideLayouts/slideLayout599.xml"/><Relationship Id="rId10" Type="http://schemas.openxmlformats.org/officeDocument/2006/relationships/slideLayout" Target="../slideLayouts/slideLayout600.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2.xml"/><Relationship Id="rId12" Type="http://schemas.openxmlformats.org/officeDocument/2006/relationships/theme" Target="../theme/theme56.xml"/><Relationship Id="rId13" Type="http://schemas.openxmlformats.org/officeDocument/2006/relationships/image" Target="../media/image1.png"/><Relationship Id="rId1" Type="http://schemas.openxmlformats.org/officeDocument/2006/relationships/slideLayout" Target="../slideLayouts/slideLayout602.xml"/><Relationship Id="rId2" Type="http://schemas.openxmlformats.org/officeDocument/2006/relationships/slideLayout" Target="../slideLayouts/slideLayout603.xml"/><Relationship Id="rId3" Type="http://schemas.openxmlformats.org/officeDocument/2006/relationships/slideLayout" Target="../slideLayouts/slideLayout604.xml"/><Relationship Id="rId4" Type="http://schemas.openxmlformats.org/officeDocument/2006/relationships/slideLayout" Target="../slideLayouts/slideLayout605.xml"/><Relationship Id="rId5" Type="http://schemas.openxmlformats.org/officeDocument/2006/relationships/slideLayout" Target="../slideLayouts/slideLayout606.xml"/><Relationship Id="rId6" Type="http://schemas.openxmlformats.org/officeDocument/2006/relationships/slideLayout" Target="../slideLayouts/slideLayout607.xml"/><Relationship Id="rId7" Type="http://schemas.openxmlformats.org/officeDocument/2006/relationships/slideLayout" Target="../slideLayouts/slideLayout608.xml"/><Relationship Id="rId8" Type="http://schemas.openxmlformats.org/officeDocument/2006/relationships/slideLayout" Target="../slideLayouts/slideLayout609.xml"/><Relationship Id="rId9" Type="http://schemas.openxmlformats.org/officeDocument/2006/relationships/slideLayout" Target="../slideLayouts/slideLayout610.xml"/><Relationship Id="rId10" Type="http://schemas.openxmlformats.org/officeDocument/2006/relationships/slideLayout" Target="../slideLayouts/slideLayout611.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3.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3.xml"/><Relationship Id="rId2" Type="http://schemas.openxmlformats.org/officeDocument/2006/relationships/slideLayout" Target="../slideLayouts/slideLayout614.xml"/><Relationship Id="rId3" Type="http://schemas.openxmlformats.org/officeDocument/2006/relationships/slideLayout" Target="../slideLayouts/slideLayout615.xml"/><Relationship Id="rId4" Type="http://schemas.openxmlformats.org/officeDocument/2006/relationships/slideLayout" Target="../slideLayouts/slideLayout616.xml"/><Relationship Id="rId5" Type="http://schemas.openxmlformats.org/officeDocument/2006/relationships/slideLayout" Target="../slideLayouts/slideLayout617.xml"/><Relationship Id="rId6" Type="http://schemas.openxmlformats.org/officeDocument/2006/relationships/slideLayout" Target="../slideLayouts/slideLayout618.xml"/><Relationship Id="rId7" Type="http://schemas.openxmlformats.org/officeDocument/2006/relationships/slideLayout" Target="../slideLayouts/slideLayout619.xml"/><Relationship Id="rId8" Type="http://schemas.openxmlformats.org/officeDocument/2006/relationships/slideLayout" Target="../slideLayouts/slideLayout620.xml"/><Relationship Id="rId9" Type="http://schemas.openxmlformats.org/officeDocument/2006/relationships/slideLayout" Target="../slideLayouts/slideLayout621.xml"/><Relationship Id="rId10" Type="http://schemas.openxmlformats.org/officeDocument/2006/relationships/slideLayout" Target="../slideLayouts/slideLayout622.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4.xml"/><Relationship Id="rId12" Type="http://schemas.openxmlformats.org/officeDocument/2006/relationships/theme" Target="../theme/theme58.xml"/><Relationship Id="rId1" Type="http://schemas.openxmlformats.org/officeDocument/2006/relationships/slideLayout" Target="../slideLayouts/slideLayout624.xml"/><Relationship Id="rId2" Type="http://schemas.openxmlformats.org/officeDocument/2006/relationships/slideLayout" Target="../slideLayouts/slideLayout625.xml"/><Relationship Id="rId3" Type="http://schemas.openxmlformats.org/officeDocument/2006/relationships/slideLayout" Target="../slideLayouts/slideLayout626.xml"/><Relationship Id="rId4" Type="http://schemas.openxmlformats.org/officeDocument/2006/relationships/slideLayout" Target="../slideLayouts/slideLayout627.xml"/><Relationship Id="rId5" Type="http://schemas.openxmlformats.org/officeDocument/2006/relationships/slideLayout" Target="../slideLayouts/slideLayout628.xml"/><Relationship Id="rId6" Type="http://schemas.openxmlformats.org/officeDocument/2006/relationships/slideLayout" Target="../slideLayouts/slideLayout629.xml"/><Relationship Id="rId7" Type="http://schemas.openxmlformats.org/officeDocument/2006/relationships/slideLayout" Target="../slideLayouts/slideLayout630.xml"/><Relationship Id="rId8" Type="http://schemas.openxmlformats.org/officeDocument/2006/relationships/slideLayout" Target="../slideLayouts/slideLayout631.xml"/><Relationship Id="rId9" Type="http://schemas.openxmlformats.org/officeDocument/2006/relationships/slideLayout" Target="../slideLayouts/slideLayout632.xml"/><Relationship Id="rId10" Type="http://schemas.openxmlformats.org/officeDocument/2006/relationships/slideLayout" Target="../slideLayouts/slideLayout633.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5.xml"/><Relationship Id="rId12" Type="http://schemas.openxmlformats.org/officeDocument/2006/relationships/theme" Target="../theme/theme59.xml"/><Relationship Id="rId13" Type="http://schemas.openxmlformats.org/officeDocument/2006/relationships/image" Target="../media/image1.png"/><Relationship Id="rId1" Type="http://schemas.openxmlformats.org/officeDocument/2006/relationships/slideLayout" Target="../slideLayouts/slideLayout635.xml"/><Relationship Id="rId2" Type="http://schemas.openxmlformats.org/officeDocument/2006/relationships/slideLayout" Target="../slideLayouts/slideLayout636.xml"/><Relationship Id="rId3" Type="http://schemas.openxmlformats.org/officeDocument/2006/relationships/slideLayout" Target="../slideLayouts/slideLayout637.xml"/><Relationship Id="rId4" Type="http://schemas.openxmlformats.org/officeDocument/2006/relationships/slideLayout" Target="../slideLayouts/slideLayout638.xml"/><Relationship Id="rId5" Type="http://schemas.openxmlformats.org/officeDocument/2006/relationships/slideLayout" Target="../slideLayouts/slideLayout639.xml"/><Relationship Id="rId6" Type="http://schemas.openxmlformats.org/officeDocument/2006/relationships/slideLayout" Target="../slideLayouts/slideLayout640.xml"/><Relationship Id="rId7" Type="http://schemas.openxmlformats.org/officeDocument/2006/relationships/slideLayout" Target="../slideLayouts/slideLayout641.xml"/><Relationship Id="rId8" Type="http://schemas.openxmlformats.org/officeDocument/2006/relationships/slideLayout" Target="../slideLayouts/slideLayout642.xml"/><Relationship Id="rId9" Type="http://schemas.openxmlformats.org/officeDocument/2006/relationships/slideLayout" Target="../slideLayouts/slideLayout643.xml"/><Relationship Id="rId10" Type="http://schemas.openxmlformats.org/officeDocument/2006/relationships/slideLayout" Target="../slideLayouts/slideLayout6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56.xml"/><Relationship Id="rId12" Type="http://schemas.openxmlformats.org/officeDocument/2006/relationships/theme" Target="../theme/theme60.xml"/><Relationship Id="rId1" Type="http://schemas.openxmlformats.org/officeDocument/2006/relationships/slideLayout" Target="../slideLayouts/slideLayout646.xml"/><Relationship Id="rId2" Type="http://schemas.openxmlformats.org/officeDocument/2006/relationships/slideLayout" Target="../slideLayouts/slideLayout647.xml"/><Relationship Id="rId3" Type="http://schemas.openxmlformats.org/officeDocument/2006/relationships/slideLayout" Target="../slideLayouts/slideLayout648.xml"/><Relationship Id="rId4" Type="http://schemas.openxmlformats.org/officeDocument/2006/relationships/slideLayout" Target="../slideLayouts/slideLayout649.xml"/><Relationship Id="rId5" Type="http://schemas.openxmlformats.org/officeDocument/2006/relationships/slideLayout" Target="../slideLayouts/slideLayout650.xml"/><Relationship Id="rId6" Type="http://schemas.openxmlformats.org/officeDocument/2006/relationships/slideLayout" Target="../slideLayouts/slideLayout651.xml"/><Relationship Id="rId7" Type="http://schemas.openxmlformats.org/officeDocument/2006/relationships/slideLayout" Target="../slideLayouts/slideLayout652.xml"/><Relationship Id="rId8" Type="http://schemas.openxmlformats.org/officeDocument/2006/relationships/slideLayout" Target="../slideLayouts/slideLayout653.xml"/><Relationship Id="rId9" Type="http://schemas.openxmlformats.org/officeDocument/2006/relationships/slideLayout" Target="../slideLayouts/slideLayout654.xml"/><Relationship Id="rId10" Type="http://schemas.openxmlformats.org/officeDocument/2006/relationships/slideLayout" Target="../slideLayouts/slideLayout655.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67.xml"/><Relationship Id="rId12" Type="http://schemas.openxmlformats.org/officeDocument/2006/relationships/theme" Target="../theme/theme61.xml"/><Relationship Id="rId13" Type="http://schemas.openxmlformats.org/officeDocument/2006/relationships/image" Target="../media/image1.png"/><Relationship Id="rId1" Type="http://schemas.openxmlformats.org/officeDocument/2006/relationships/slideLayout" Target="../slideLayouts/slideLayout657.xml"/><Relationship Id="rId2" Type="http://schemas.openxmlformats.org/officeDocument/2006/relationships/slideLayout" Target="../slideLayouts/slideLayout658.xml"/><Relationship Id="rId3" Type="http://schemas.openxmlformats.org/officeDocument/2006/relationships/slideLayout" Target="../slideLayouts/slideLayout659.xml"/><Relationship Id="rId4" Type="http://schemas.openxmlformats.org/officeDocument/2006/relationships/slideLayout" Target="../slideLayouts/slideLayout660.xml"/><Relationship Id="rId5" Type="http://schemas.openxmlformats.org/officeDocument/2006/relationships/slideLayout" Target="../slideLayouts/slideLayout661.xml"/><Relationship Id="rId6" Type="http://schemas.openxmlformats.org/officeDocument/2006/relationships/slideLayout" Target="../slideLayouts/slideLayout662.xml"/><Relationship Id="rId7" Type="http://schemas.openxmlformats.org/officeDocument/2006/relationships/slideLayout" Target="../slideLayouts/slideLayout663.xml"/><Relationship Id="rId8" Type="http://schemas.openxmlformats.org/officeDocument/2006/relationships/slideLayout" Target="../slideLayouts/slideLayout664.xml"/><Relationship Id="rId9" Type="http://schemas.openxmlformats.org/officeDocument/2006/relationships/slideLayout" Target="../slideLayouts/slideLayout665.xml"/><Relationship Id="rId10" Type="http://schemas.openxmlformats.org/officeDocument/2006/relationships/slideLayout" Target="../slideLayouts/slideLayout666.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78.xml"/><Relationship Id="rId12" Type="http://schemas.openxmlformats.org/officeDocument/2006/relationships/theme" Target="../theme/theme62.xml"/><Relationship Id="rId1" Type="http://schemas.openxmlformats.org/officeDocument/2006/relationships/slideLayout" Target="../slideLayouts/slideLayout668.xml"/><Relationship Id="rId2" Type="http://schemas.openxmlformats.org/officeDocument/2006/relationships/slideLayout" Target="../slideLayouts/slideLayout669.xml"/><Relationship Id="rId3" Type="http://schemas.openxmlformats.org/officeDocument/2006/relationships/slideLayout" Target="../slideLayouts/slideLayout670.xml"/><Relationship Id="rId4" Type="http://schemas.openxmlformats.org/officeDocument/2006/relationships/slideLayout" Target="../slideLayouts/slideLayout671.xml"/><Relationship Id="rId5" Type="http://schemas.openxmlformats.org/officeDocument/2006/relationships/slideLayout" Target="../slideLayouts/slideLayout672.xml"/><Relationship Id="rId6" Type="http://schemas.openxmlformats.org/officeDocument/2006/relationships/slideLayout" Target="../slideLayouts/slideLayout673.xml"/><Relationship Id="rId7" Type="http://schemas.openxmlformats.org/officeDocument/2006/relationships/slideLayout" Target="../slideLayouts/slideLayout674.xml"/><Relationship Id="rId8" Type="http://schemas.openxmlformats.org/officeDocument/2006/relationships/slideLayout" Target="../slideLayouts/slideLayout675.xml"/><Relationship Id="rId9" Type="http://schemas.openxmlformats.org/officeDocument/2006/relationships/slideLayout" Target="../slideLayouts/slideLayout676.xml"/><Relationship Id="rId10" Type="http://schemas.openxmlformats.org/officeDocument/2006/relationships/slideLayout" Target="../slideLayouts/slideLayout677.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89.xml"/><Relationship Id="rId12" Type="http://schemas.openxmlformats.org/officeDocument/2006/relationships/theme" Target="../theme/theme63.xml"/><Relationship Id="rId1" Type="http://schemas.openxmlformats.org/officeDocument/2006/relationships/slideLayout" Target="../slideLayouts/slideLayout679.xml"/><Relationship Id="rId2" Type="http://schemas.openxmlformats.org/officeDocument/2006/relationships/slideLayout" Target="../slideLayouts/slideLayout680.xml"/><Relationship Id="rId3" Type="http://schemas.openxmlformats.org/officeDocument/2006/relationships/slideLayout" Target="../slideLayouts/slideLayout681.xml"/><Relationship Id="rId4" Type="http://schemas.openxmlformats.org/officeDocument/2006/relationships/slideLayout" Target="../slideLayouts/slideLayout682.xml"/><Relationship Id="rId5" Type="http://schemas.openxmlformats.org/officeDocument/2006/relationships/slideLayout" Target="../slideLayouts/slideLayout683.xml"/><Relationship Id="rId6" Type="http://schemas.openxmlformats.org/officeDocument/2006/relationships/slideLayout" Target="../slideLayouts/slideLayout684.xml"/><Relationship Id="rId7" Type="http://schemas.openxmlformats.org/officeDocument/2006/relationships/slideLayout" Target="../slideLayouts/slideLayout685.xml"/><Relationship Id="rId8" Type="http://schemas.openxmlformats.org/officeDocument/2006/relationships/slideLayout" Target="../slideLayouts/slideLayout686.xml"/><Relationship Id="rId9" Type="http://schemas.openxmlformats.org/officeDocument/2006/relationships/slideLayout" Target="../slideLayouts/slideLayout687.xml"/><Relationship Id="rId10" Type="http://schemas.openxmlformats.org/officeDocument/2006/relationships/slideLayout" Target="../slideLayouts/slideLayout688.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0.xml"/><Relationship Id="rId12" Type="http://schemas.openxmlformats.org/officeDocument/2006/relationships/theme" Target="../theme/theme64.xml"/><Relationship Id="rId1" Type="http://schemas.openxmlformats.org/officeDocument/2006/relationships/slideLayout" Target="../slideLayouts/slideLayout690.xml"/><Relationship Id="rId2" Type="http://schemas.openxmlformats.org/officeDocument/2006/relationships/slideLayout" Target="../slideLayouts/slideLayout691.xml"/><Relationship Id="rId3" Type="http://schemas.openxmlformats.org/officeDocument/2006/relationships/slideLayout" Target="../slideLayouts/slideLayout692.xml"/><Relationship Id="rId4" Type="http://schemas.openxmlformats.org/officeDocument/2006/relationships/slideLayout" Target="../slideLayouts/slideLayout693.xml"/><Relationship Id="rId5" Type="http://schemas.openxmlformats.org/officeDocument/2006/relationships/slideLayout" Target="../slideLayouts/slideLayout694.xml"/><Relationship Id="rId6" Type="http://schemas.openxmlformats.org/officeDocument/2006/relationships/slideLayout" Target="../slideLayouts/slideLayout695.xml"/><Relationship Id="rId7" Type="http://schemas.openxmlformats.org/officeDocument/2006/relationships/slideLayout" Target="../slideLayouts/slideLayout696.xml"/><Relationship Id="rId8" Type="http://schemas.openxmlformats.org/officeDocument/2006/relationships/slideLayout" Target="../slideLayouts/slideLayout697.xml"/><Relationship Id="rId9" Type="http://schemas.openxmlformats.org/officeDocument/2006/relationships/slideLayout" Target="../slideLayouts/slideLayout698.xml"/><Relationship Id="rId10" Type="http://schemas.openxmlformats.org/officeDocument/2006/relationships/slideLayout" Target="../slideLayouts/slideLayout699.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11.xml"/><Relationship Id="rId12" Type="http://schemas.openxmlformats.org/officeDocument/2006/relationships/theme" Target="../theme/theme65.xml"/><Relationship Id="rId1" Type="http://schemas.openxmlformats.org/officeDocument/2006/relationships/slideLayout" Target="../slideLayouts/slideLayout701.xml"/><Relationship Id="rId2" Type="http://schemas.openxmlformats.org/officeDocument/2006/relationships/slideLayout" Target="../slideLayouts/slideLayout702.xml"/><Relationship Id="rId3" Type="http://schemas.openxmlformats.org/officeDocument/2006/relationships/slideLayout" Target="../slideLayouts/slideLayout703.xml"/><Relationship Id="rId4" Type="http://schemas.openxmlformats.org/officeDocument/2006/relationships/slideLayout" Target="../slideLayouts/slideLayout704.xml"/><Relationship Id="rId5" Type="http://schemas.openxmlformats.org/officeDocument/2006/relationships/slideLayout" Target="../slideLayouts/slideLayout705.xml"/><Relationship Id="rId6" Type="http://schemas.openxmlformats.org/officeDocument/2006/relationships/slideLayout" Target="../slideLayouts/slideLayout706.xml"/><Relationship Id="rId7" Type="http://schemas.openxmlformats.org/officeDocument/2006/relationships/slideLayout" Target="../slideLayouts/slideLayout707.xml"/><Relationship Id="rId8" Type="http://schemas.openxmlformats.org/officeDocument/2006/relationships/slideLayout" Target="../slideLayouts/slideLayout708.xml"/><Relationship Id="rId9" Type="http://schemas.openxmlformats.org/officeDocument/2006/relationships/slideLayout" Target="../slideLayouts/slideLayout709.xml"/><Relationship Id="rId10" Type="http://schemas.openxmlformats.org/officeDocument/2006/relationships/slideLayout" Target="../slideLayouts/slideLayout710.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22.xml"/><Relationship Id="rId12" Type="http://schemas.openxmlformats.org/officeDocument/2006/relationships/theme" Target="../theme/theme66.xml"/><Relationship Id="rId1" Type="http://schemas.openxmlformats.org/officeDocument/2006/relationships/slideLayout" Target="../slideLayouts/slideLayout712.xml"/><Relationship Id="rId2" Type="http://schemas.openxmlformats.org/officeDocument/2006/relationships/slideLayout" Target="../slideLayouts/slideLayout713.xml"/><Relationship Id="rId3" Type="http://schemas.openxmlformats.org/officeDocument/2006/relationships/slideLayout" Target="../slideLayouts/slideLayout714.xml"/><Relationship Id="rId4" Type="http://schemas.openxmlformats.org/officeDocument/2006/relationships/slideLayout" Target="../slideLayouts/slideLayout715.xml"/><Relationship Id="rId5" Type="http://schemas.openxmlformats.org/officeDocument/2006/relationships/slideLayout" Target="../slideLayouts/slideLayout716.xml"/><Relationship Id="rId6" Type="http://schemas.openxmlformats.org/officeDocument/2006/relationships/slideLayout" Target="../slideLayouts/slideLayout717.xml"/><Relationship Id="rId7" Type="http://schemas.openxmlformats.org/officeDocument/2006/relationships/slideLayout" Target="../slideLayouts/slideLayout718.xml"/><Relationship Id="rId8" Type="http://schemas.openxmlformats.org/officeDocument/2006/relationships/slideLayout" Target="../slideLayouts/slideLayout719.xml"/><Relationship Id="rId9" Type="http://schemas.openxmlformats.org/officeDocument/2006/relationships/slideLayout" Target="../slideLayouts/slideLayout720.xml"/><Relationship Id="rId10" Type="http://schemas.openxmlformats.org/officeDocument/2006/relationships/slideLayout" Target="../slideLayouts/slideLayout721.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3.xml"/><Relationship Id="rId12" Type="http://schemas.openxmlformats.org/officeDocument/2006/relationships/theme" Target="../theme/theme67.xml"/><Relationship Id="rId13" Type="http://schemas.openxmlformats.org/officeDocument/2006/relationships/image" Target="../media/image1.png"/><Relationship Id="rId1" Type="http://schemas.openxmlformats.org/officeDocument/2006/relationships/slideLayout" Target="../slideLayouts/slideLayout723.xml"/><Relationship Id="rId2" Type="http://schemas.openxmlformats.org/officeDocument/2006/relationships/slideLayout" Target="../slideLayouts/slideLayout724.xml"/><Relationship Id="rId3" Type="http://schemas.openxmlformats.org/officeDocument/2006/relationships/slideLayout" Target="../slideLayouts/slideLayout725.xml"/><Relationship Id="rId4" Type="http://schemas.openxmlformats.org/officeDocument/2006/relationships/slideLayout" Target="../slideLayouts/slideLayout726.xml"/><Relationship Id="rId5" Type="http://schemas.openxmlformats.org/officeDocument/2006/relationships/slideLayout" Target="../slideLayouts/slideLayout727.xml"/><Relationship Id="rId6" Type="http://schemas.openxmlformats.org/officeDocument/2006/relationships/slideLayout" Target="../slideLayouts/slideLayout728.xml"/><Relationship Id="rId7" Type="http://schemas.openxmlformats.org/officeDocument/2006/relationships/slideLayout" Target="../slideLayouts/slideLayout729.xml"/><Relationship Id="rId8" Type="http://schemas.openxmlformats.org/officeDocument/2006/relationships/slideLayout" Target="../slideLayouts/slideLayout730.xml"/><Relationship Id="rId9" Type="http://schemas.openxmlformats.org/officeDocument/2006/relationships/slideLayout" Target="../slideLayouts/slideLayout731.xml"/><Relationship Id="rId10" Type="http://schemas.openxmlformats.org/officeDocument/2006/relationships/slideLayout" Target="../slideLayouts/slideLayout732.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44.xml"/><Relationship Id="rId12" Type="http://schemas.openxmlformats.org/officeDocument/2006/relationships/slideLayout" Target="../slideLayouts/slideLayout745.xml"/><Relationship Id="rId13" Type="http://schemas.openxmlformats.org/officeDocument/2006/relationships/theme" Target="../theme/theme68.xml"/><Relationship Id="rId14" Type="http://schemas.openxmlformats.org/officeDocument/2006/relationships/image" Target="../media/image1.png"/><Relationship Id="rId1" Type="http://schemas.openxmlformats.org/officeDocument/2006/relationships/slideLayout" Target="../slideLayouts/slideLayout734.xml"/><Relationship Id="rId2" Type="http://schemas.openxmlformats.org/officeDocument/2006/relationships/slideLayout" Target="../slideLayouts/slideLayout735.xml"/><Relationship Id="rId3" Type="http://schemas.openxmlformats.org/officeDocument/2006/relationships/slideLayout" Target="../slideLayouts/slideLayout736.xml"/><Relationship Id="rId4" Type="http://schemas.openxmlformats.org/officeDocument/2006/relationships/slideLayout" Target="../slideLayouts/slideLayout737.xml"/><Relationship Id="rId5" Type="http://schemas.openxmlformats.org/officeDocument/2006/relationships/slideLayout" Target="../slideLayouts/slideLayout738.xml"/><Relationship Id="rId6" Type="http://schemas.openxmlformats.org/officeDocument/2006/relationships/slideLayout" Target="../slideLayouts/slideLayout739.xml"/><Relationship Id="rId7" Type="http://schemas.openxmlformats.org/officeDocument/2006/relationships/slideLayout" Target="../slideLayouts/slideLayout740.xml"/><Relationship Id="rId8" Type="http://schemas.openxmlformats.org/officeDocument/2006/relationships/slideLayout" Target="../slideLayouts/slideLayout741.xml"/><Relationship Id="rId9" Type="http://schemas.openxmlformats.org/officeDocument/2006/relationships/slideLayout" Target="../slideLayouts/slideLayout742.xml"/><Relationship Id="rId10" Type="http://schemas.openxmlformats.org/officeDocument/2006/relationships/slideLayout" Target="../slideLayouts/slideLayout743.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56.xml"/><Relationship Id="rId12" Type="http://schemas.openxmlformats.org/officeDocument/2006/relationships/theme" Target="../theme/theme69.xml"/><Relationship Id="rId13" Type="http://schemas.openxmlformats.org/officeDocument/2006/relationships/image" Target="../media/image1.png"/><Relationship Id="rId1" Type="http://schemas.openxmlformats.org/officeDocument/2006/relationships/slideLayout" Target="../slideLayouts/slideLayout746.xml"/><Relationship Id="rId2" Type="http://schemas.openxmlformats.org/officeDocument/2006/relationships/slideLayout" Target="../slideLayouts/slideLayout747.xml"/><Relationship Id="rId3" Type="http://schemas.openxmlformats.org/officeDocument/2006/relationships/slideLayout" Target="../slideLayouts/slideLayout748.xml"/><Relationship Id="rId4" Type="http://schemas.openxmlformats.org/officeDocument/2006/relationships/slideLayout" Target="../slideLayouts/slideLayout749.xml"/><Relationship Id="rId5" Type="http://schemas.openxmlformats.org/officeDocument/2006/relationships/slideLayout" Target="../slideLayouts/slideLayout750.xml"/><Relationship Id="rId6" Type="http://schemas.openxmlformats.org/officeDocument/2006/relationships/slideLayout" Target="../slideLayouts/slideLayout751.xml"/><Relationship Id="rId7" Type="http://schemas.openxmlformats.org/officeDocument/2006/relationships/slideLayout" Target="../slideLayouts/slideLayout752.xml"/><Relationship Id="rId8" Type="http://schemas.openxmlformats.org/officeDocument/2006/relationships/slideLayout" Target="../slideLayouts/slideLayout753.xml"/><Relationship Id="rId9" Type="http://schemas.openxmlformats.org/officeDocument/2006/relationships/slideLayout" Target="../slideLayouts/slideLayout754.xml"/><Relationship Id="rId10" Type="http://schemas.openxmlformats.org/officeDocument/2006/relationships/slideLayout" Target="../slideLayouts/slideLayout7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67.xml"/><Relationship Id="rId12" Type="http://schemas.openxmlformats.org/officeDocument/2006/relationships/slideLayout" Target="../slideLayouts/slideLayout768.xml"/><Relationship Id="rId13" Type="http://schemas.openxmlformats.org/officeDocument/2006/relationships/theme" Target="../theme/theme70.xml"/><Relationship Id="rId1" Type="http://schemas.openxmlformats.org/officeDocument/2006/relationships/slideLayout" Target="../slideLayouts/slideLayout757.xml"/><Relationship Id="rId2" Type="http://schemas.openxmlformats.org/officeDocument/2006/relationships/slideLayout" Target="../slideLayouts/slideLayout758.xml"/><Relationship Id="rId3" Type="http://schemas.openxmlformats.org/officeDocument/2006/relationships/slideLayout" Target="../slideLayouts/slideLayout759.xml"/><Relationship Id="rId4" Type="http://schemas.openxmlformats.org/officeDocument/2006/relationships/slideLayout" Target="../slideLayouts/slideLayout760.xml"/><Relationship Id="rId5" Type="http://schemas.openxmlformats.org/officeDocument/2006/relationships/slideLayout" Target="../slideLayouts/slideLayout761.xml"/><Relationship Id="rId6" Type="http://schemas.openxmlformats.org/officeDocument/2006/relationships/slideLayout" Target="../slideLayouts/slideLayout762.xml"/><Relationship Id="rId7" Type="http://schemas.openxmlformats.org/officeDocument/2006/relationships/slideLayout" Target="../slideLayouts/slideLayout763.xml"/><Relationship Id="rId8" Type="http://schemas.openxmlformats.org/officeDocument/2006/relationships/slideLayout" Target="../slideLayouts/slideLayout764.xml"/><Relationship Id="rId9" Type="http://schemas.openxmlformats.org/officeDocument/2006/relationships/slideLayout" Target="../slideLayouts/slideLayout765.xml"/><Relationship Id="rId10" Type="http://schemas.openxmlformats.org/officeDocument/2006/relationships/slideLayout" Target="../slideLayouts/slideLayout766.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779.xml"/><Relationship Id="rId12" Type="http://schemas.openxmlformats.org/officeDocument/2006/relationships/theme" Target="../theme/theme71.xml"/><Relationship Id="rId1" Type="http://schemas.openxmlformats.org/officeDocument/2006/relationships/slideLayout" Target="../slideLayouts/slideLayout769.xml"/><Relationship Id="rId2" Type="http://schemas.openxmlformats.org/officeDocument/2006/relationships/slideLayout" Target="../slideLayouts/slideLayout770.xml"/><Relationship Id="rId3" Type="http://schemas.openxmlformats.org/officeDocument/2006/relationships/slideLayout" Target="../slideLayouts/slideLayout771.xml"/><Relationship Id="rId4" Type="http://schemas.openxmlformats.org/officeDocument/2006/relationships/slideLayout" Target="../slideLayouts/slideLayout772.xml"/><Relationship Id="rId5" Type="http://schemas.openxmlformats.org/officeDocument/2006/relationships/slideLayout" Target="../slideLayouts/slideLayout773.xml"/><Relationship Id="rId6" Type="http://schemas.openxmlformats.org/officeDocument/2006/relationships/slideLayout" Target="../slideLayouts/slideLayout774.xml"/><Relationship Id="rId7" Type="http://schemas.openxmlformats.org/officeDocument/2006/relationships/slideLayout" Target="../slideLayouts/slideLayout775.xml"/><Relationship Id="rId8" Type="http://schemas.openxmlformats.org/officeDocument/2006/relationships/slideLayout" Target="../slideLayouts/slideLayout776.xml"/><Relationship Id="rId9" Type="http://schemas.openxmlformats.org/officeDocument/2006/relationships/slideLayout" Target="../slideLayouts/slideLayout777.xml"/><Relationship Id="rId10" Type="http://schemas.openxmlformats.org/officeDocument/2006/relationships/slideLayout" Target="../slideLayouts/slideLayout778.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790.xml"/><Relationship Id="rId12" Type="http://schemas.openxmlformats.org/officeDocument/2006/relationships/theme" Target="../theme/theme72.xml"/><Relationship Id="rId1" Type="http://schemas.openxmlformats.org/officeDocument/2006/relationships/slideLayout" Target="../slideLayouts/slideLayout780.xml"/><Relationship Id="rId2" Type="http://schemas.openxmlformats.org/officeDocument/2006/relationships/slideLayout" Target="../slideLayouts/slideLayout781.xml"/><Relationship Id="rId3" Type="http://schemas.openxmlformats.org/officeDocument/2006/relationships/slideLayout" Target="../slideLayouts/slideLayout782.xml"/><Relationship Id="rId4" Type="http://schemas.openxmlformats.org/officeDocument/2006/relationships/slideLayout" Target="../slideLayouts/slideLayout783.xml"/><Relationship Id="rId5" Type="http://schemas.openxmlformats.org/officeDocument/2006/relationships/slideLayout" Target="../slideLayouts/slideLayout784.xml"/><Relationship Id="rId6" Type="http://schemas.openxmlformats.org/officeDocument/2006/relationships/slideLayout" Target="../slideLayouts/slideLayout785.xml"/><Relationship Id="rId7" Type="http://schemas.openxmlformats.org/officeDocument/2006/relationships/slideLayout" Target="../slideLayouts/slideLayout786.xml"/><Relationship Id="rId8" Type="http://schemas.openxmlformats.org/officeDocument/2006/relationships/slideLayout" Target="../slideLayouts/slideLayout787.xml"/><Relationship Id="rId9" Type="http://schemas.openxmlformats.org/officeDocument/2006/relationships/slideLayout" Target="../slideLayouts/slideLayout788.xml"/><Relationship Id="rId10" Type="http://schemas.openxmlformats.org/officeDocument/2006/relationships/slideLayout" Target="../slideLayouts/slideLayout789.xml"/></Relationships>
</file>

<file path=ppt/slideMasters/_rels/slideMaster73.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theme" Target="../theme/theme73.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74.xml.rels><?xml version="1.0" encoding="UTF-8" standalone="yes"?>
<Relationships xmlns="http://schemas.openxmlformats.org/package/2006/relationships"><Relationship Id="rId11" Type="http://schemas.openxmlformats.org/officeDocument/2006/relationships/slideLayout" Target="../slideLayouts/slideLayout812.xml"/><Relationship Id="rId12" Type="http://schemas.openxmlformats.org/officeDocument/2006/relationships/theme" Target="../theme/theme74.xml"/><Relationship Id="rId13" Type="http://schemas.openxmlformats.org/officeDocument/2006/relationships/image" Target="../media/image1.png"/><Relationship Id="rId1" Type="http://schemas.openxmlformats.org/officeDocument/2006/relationships/slideLayout" Target="../slideLayouts/slideLayout802.xml"/><Relationship Id="rId2" Type="http://schemas.openxmlformats.org/officeDocument/2006/relationships/slideLayout" Target="../slideLayouts/slideLayout803.xml"/><Relationship Id="rId3" Type="http://schemas.openxmlformats.org/officeDocument/2006/relationships/slideLayout" Target="../slideLayouts/slideLayout804.xml"/><Relationship Id="rId4" Type="http://schemas.openxmlformats.org/officeDocument/2006/relationships/slideLayout" Target="../slideLayouts/slideLayout805.xml"/><Relationship Id="rId5" Type="http://schemas.openxmlformats.org/officeDocument/2006/relationships/slideLayout" Target="../slideLayouts/slideLayout806.xml"/><Relationship Id="rId6" Type="http://schemas.openxmlformats.org/officeDocument/2006/relationships/slideLayout" Target="../slideLayouts/slideLayout807.xml"/><Relationship Id="rId7" Type="http://schemas.openxmlformats.org/officeDocument/2006/relationships/slideLayout" Target="../slideLayouts/slideLayout808.xml"/><Relationship Id="rId8" Type="http://schemas.openxmlformats.org/officeDocument/2006/relationships/slideLayout" Target="../slideLayouts/slideLayout809.xml"/><Relationship Id="rId9" Type="http://schemas.openxmlformats.org/officeDocument/2006/relationships/slideLayout" Target="../slideLayouts/slideLayout810.xml"/><Relationship Id="rId10" Type="http://schemas.openxmlformats.org/officeDocument/2006/relationships/slideLayout" Target="../slideLayouts/slideLayout811.xml"/></Relationships>
</file>

<file path=ppt/slideMasters/_rels/slideMaster75.xml.rels><?xml version="1.0" encoding="UTF-8" standalone="yes"?>
<Relationships xmlns="http://schemas.openxmlformats.org/package/2006/relationships"><Relationship Id="rId11" Type="http://schemas.openxmlformats.org/officeDocument/2006/relationships/slideLayout" Target="../slideLayouts/slideLayout823.xml"/><Relationship Id="rId12" Type="http://schemas.openxmlformats.org/officeDocument/2006/relationships/theme" Target="../theme/theme75.xml"/><Relationship Id="rId13" Type="http://schemas.openxmlformats.org/officeDocument/2006/relationships/image" Target="../media/image1.png"/><Relationship Id="rId1" Type="http://schemas.openxmlformats.org/officeDocument/2006/relationships/slideLayout" Target="../slideLayouts/slideLayout813.xml"/><Relationship Id="rId2" Type="http://schemas.openxmlformats.org/officeDocument/2006/relationships/slideLayout" Target="../slideLayouts/slideLayout814.xml"/><Relationship Id="rId3" Type="http://schemas.openxmlformats.org/officeDocument/2006/relationships/slideLayout" Target="../slideLayouts/slideLayout815.xml"/><Relationship Id="rId4" Type="http://schemas.openxmlformats.org/officeDocument/2006/relationships/slideLayout" Target="../slideLayouts/slideLayout816.xml"/><Relationship Id="rId5" Type="http://schemas.openxmlformats.org/officeDocument/2006/relationships/slideLayout" Target="../slideLayouts/slideLayout817.xml"/><Relationship Id="rId6" Type="http://schemas.openxmlformats.org/officeDocument/2006/relationships/slideLayout" Target="../slideLayouts/slideLayout818.xml"/><Relationship Id="rId7" Type="http://schemas.openxmlformats.org/officeDocument/2006/relationships/slideLayout" Target="../slideLayouts/slideLayout819.xml"/><Relationship Id="rId8" Type="http://schemas.openxmlformats.org/officeDocument/2006/relationships/slideLayout" Target="../slideLayouts/slideLayout820.xml"/><Relationship Id="rId9" Type="http://schemas.openxmlformats.org/officeDocument/2006/relationships/slideLayout" Target="../slideLayouts/slideLayout821.xml"/><Relationship Id="rId10" Type="http://schemas.openxmlformats.org/officeDocument/2006/relationships/slideLayout" Target="../slideLayouts/slideLayout822.xml"/></Relationships>
</file>

<file path=ppt/slideMasters/_rels/slideMaster76.xml.rels><?xml version="1.0" encoding="UTF-8" standalone="yes"?>
<Relationships xmlns="http://schemas.openxmlformats.org/package/2006/relationships"><Relationship Id="rId11" Type="http://schemas.openxmlformats.org/officeDocument/2006/relationships/slideLayout" Target="../slideLayouts/slideLayout834.xml"/><Relationship Id="rId12" Type="http://schemas.openxmlformats.org/officeDocument/2006/relationships/theme" Target="../theme/theme76.xml"/><Relationship Id="rId13" Type="http://schemas.openxmlformats.org/officeDocument/2006/relationships/image" Target="../media/image1.png"/><Relationship Id="rId1" Type="http://schemas.openxmlformats.org/officeDocument/2006/relationships/slideLayout" Target="../slideLayouts/slideLayout824.xml"/><Relationship Id="rId2" Type="http://schemas.openxmlformats.org/officeDocument/2006/relationships/slideLayout" Target="../slideLayouts/slideLayout825.xml"/><Relationship Id="rId3" Type="http://schemas.openxmlformats.org/officeDocument/2006/relationships/slideLayout" Target="../slideLayouts/slideLayout826.xml"/><Relationship Id="rId4" Type="http://schemas.openxmlformats.org/officeDocument/2006/relationships/slideLayout" Target="../slideLayouts/slideLayout827.xml"/><Relationship Id="rId5" Type="http://schemas.openxmlformats.org/officeDocument/2006/relationships/slideLayout" Target="../slideLayouts/slideLayout828.xml"/><Relationship Id="rId6" Type="http://schemas.openxmlformats.org/officeDocument/2006/relationships/slideLayout" Target="../slideLayouts/slideLayout829.xml"/><Relationship Id="rId7" Type="http://schemas.openxmlformats.org/officeDocument/2006/relationships/slideLayout" Target="../slideLayouts/slideLayout830.xml"/><Relationship Id="rId8" Type="http://schemas.openxmlformats.org/officeDocument/2006/relationships/slideLayout" Target="../slideLayouts/slideLayout831.xml"/><Relationship Id="rId9" Type="http://schemas.openxmlformats.org/officeDocument/2006/relationships/slideLayout" Target="../slideLayouts/slideLayout832.xml"/><Relationship Id="rId10" Type="http://schemas.openxmlformats.org/officeDocument/2006/relationships/slideLayout" Target="../slideLayouts/slideLayout833.xml"/></Relationships>
</file>

<file path=ppt/slideMasters/_rels/slideMaster77.xml.rels><?xml version="1.0" encoding="UTF-8" standalone="yes"?>
<Relationships xmlns="http://schemas.openxmlformats.org/package/2006/relationships"><Relationship Id="rId11" Type="http://schemas.openxmlformats.org/officeDocument/2006/relationships/slideLayout" Target="../slideLayouts/slideLayout845.xml"/><Relationship Id="rId12" Type="http://schemas.openxmlformats.org/officeDocument/2006/relationships/theme" Target="../theme/theme77.xml"/><Relationship Id="rId13" Type="http://schemas.openxmlformats.org/officeDocument/2006/relationships/image" Target="../media/image1.png"/><Relationship Id="rId1" Type="http://schemas.openxmlformats.org/officeDocument/2006/relationships/slideLayout" Target="../slideLayouts/slideLayout835.xml"/><Relationship Id="rId2" Type="http://schemas.openxmlformats.org/officeDocument/2006/relationships/slideLayout" Target="../slideLayouts/slideLayout836.xml"/><Relationship Id="rId3" Type="http://schemas.openxmlformats.org/officeDocument/2006/relationships/slideLayout" Target="../slideLayouts/slideLayout837.xml"/><Relationship Id="rId4" Type="http://schemas.openxmlformats.org/officeDocument/2006/relationships/slideLayout" Target="../slideLayouts/slideLayout838.xml"/><Relationship Id="rId5" Type="http://schemas.openxmlformats.org/officeDocument/2006/relationships/slideLayout" Target="../slideLayouts/slideLayout839.xml"/><Relationship Id="rId6" Type="http://schemas.openxmlformats.org/officeDocument/2006/relationships/slideLayout" Target="../slideLayouts/slideLayout840.xml"/><Relationship Id="rId7" Type="http://schemas.openxmlformats.org/officeDocument/2006/relationships/slideLayout" Target="../slideLayouts/slideLayout841.xml"/><Relationship Id="rId8" Type="http://schemas.openxmlformats.org/officeDocument/2006/relationships/slideLayout" Target="../slideLayouts/slideLayout842.xml"/><Relationship Id="rId9" Type="http://schemas.openxmlformats.org/officeDocument/2006/relationships/slideLayout" Target="../slideLayouts/slideLayout843.xml"/><Relationship Id="rId10" Type="http://schemas.openxmlformats.org/officeDocument/2006/relationships/slideLayout" Target="../slideLayouts/slideLayout84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10/10/13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75368754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9625889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9711209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4918345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17073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541254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5161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706514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9412869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8987752"/>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606677314"/>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2174056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0013204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4926907"/>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644759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57152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03346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10/10/13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1285354"/>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4975288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533148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10/10/13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56814894"/>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12391744"/>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33745960"/>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0855212"/>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3323852"/>
      </p:ext>
    </p:extLst>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9746191"/>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40346725"/>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5212134"/>
      </p:ext>
    </p:extLst>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30054992"/>
      </p:ext>
    </p:extLst>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80527977"/>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35885576"/>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34500816"/>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24032010"/>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80629613"/>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74362561"/>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 id="214748502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3280054728"/>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10/10/13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1048351"/>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406701950"/>
      </p:ext>
    </p:extLst>
  </p:cSld>
  <p:clrMap bg1="lt1" tx1="dk1" bg2="lt2" tx2="dk2" accent1="accent1" accent2="accent2" accent3="accent3" accent4="accent4" accent5="accent5" accent6="accent6" hlink="hlink" folHlink="folHlink"/>
  <p:sldLayoutIdLst>
    <p:sldLayoutId id="2147485046"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6661772"/>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57451953"/>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4837764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0040291"/>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636.xml"/><Relationship Id="rId4" Type="http://schemas.openxmlformats.org/officeDocument/2006/relationships/notesSlide" Target="../notesSlides/notesSlide31.xml"/><Relationship Id="rId5" Type="http://schemas.openxmlformats.org/officeDocument/2006/relationships/oleObject" Target="../embeddings/Microsoft_Excel_97_-_2004_Worksheet2.xls"/><Relationship Id="rId6" Type="http://schemas.openxmlformats.org/officeDocument/2006/relationships/image" Target="../media/image38.png"/><Relationship Id="rId1" Type="http://schemas.openxmlformats.org/officeDocument/2006/relationships/vmlDrawing" Target="../drawings/vmlDrawing2.vml"/><Relationship Id="rId2" Type="http://schemas.openxmlformats.org/officeDocument/2006/relationships/tags" Target="../tags/tag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36.xml"/><Relationship Id="rId2" Type="http://schemas.openxmlformats.org/officeDocument/2006/relationships/image" Target="../media/image3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3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3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3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3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7.xml"/><Relationship Id="rId3" Type="http://schemas.openxmlformats.org/officeDocument/2006/relationships/chart" Target="../charts/chart2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chart" Target="../charts/chart21.xml"/></Relationships>
</file>

<file path=ppt/slides/_rels/slide115.xml.rels><?xml version="1.0" encoding="UTF-8" standalone="yes"?>
<Relationships xmlns="http://schemas.openxmlformats.org/package/2006/relationships"><Relationship Id="rId3" Type="http://schemas.openxmlformats.org/officeDocument/2006/relationships/hyperlink" Target="http://www.microarch.org/micro43/" TargetMode="External"/><Relationship Id="rId4" Type="http://schemas.openxmlformats.org/officeDocument/2006/relationships/hyperlink" Target="http://users.ece.cmu.edu/~omutlu/pub/kim_micro10_talk.pptx" TargetMode="External"/><Relationship Id="rId5" Type="http://schemas.openxmlformats.org/officeDocument/2006/relationships/hyperlink" Target="http://users.ece.cmu.edu/~omutlu/pub/kim_micro10_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tcm_micro10.pdf"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3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3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4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4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44.xml"/><Relationship Id="rId3" Type="http://schemas.openxmlformats.org/officeDocument/2006/relationships/chart" Target="../charts/chart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47.xml"/><Relationship Id="rId2" Type="http://schemas.openxmlformats.org/officeDocument/2006/relationships/notesSlide" Target="../notesSlides/notesSlide45.xml"/><Relationship Id="rId3" Type="http://schemas.openxmlformats.org/officeDocument/2006/relationships/chart" Target="../charts/chart23.xml"/></Relationships>
</file>

<file path=ppt/slides/_rels/slide124.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1" Type="http://schemas.openxmlformats.org/officeDocument/2006/relationships/slideLayout" Target="../slideLayouts/slideLayout647.xml"/><Relationship Id="rId2" Type="http://schemas.openxmlformats.org/officeDocument/2006/relationships/notesSlide" Target="../notesSlides/notesSlide46.xml"/></Relationships>
</file>

<file path=ppt/slides/_rels/slide125.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users.ece.cmu.edu/~omutlu/pub/rachata_isca12_talk.pptx" TargetMode="External"/><Relationship Id="rId1" Type="http://schemas.openxmlformats.org/officeDocument/2006/relationships/slideLayout" Target="../slideLayouts/slideLayout658.xml"/><Relationship Id="rId2" Type="http://schemas.openxmlformats.org/officeDocument/2006/relationships/hyperlink" Target="http://users.ece.cmu.edu/~omutlu/pub/staged-memory-scheduling_isca12.pdf" TargetMode="External"/></Relationships>
</file>

<file path=ppt/slides/_rels/slide12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58.xml"/></Relationships>
</file>

<file path=ppt/slides/_rels/slide127.xml.rels><?xml version="1.0" encoding="UTF-8" standalone="yes"?>
<Relationships xmlns="http://schemas.openxmlformats.org/package/2006/relationships"><Relationship Id="rId3" Type="http://schemas.openxmlformats.org/officeDocument/2006/relationships/hyperlink" Target="http://www.cs.utah.edu/~lizhang/HPCA19/" TargetMode="External"/><Relationship Id="rId4" Type="http://schemas.openxmlformats.org/officeDocument/2006/relationships/hyperlink" Target="http://users.ece.cmu.edu/~omutlu/pub/subramanian_hpca13_talk.pptx" TargetMode="External"/><Relationship Id="rId1" Type="http://schemas.openxmlformats.org/officeDocument/2006/relationships/slideLayout" Target="../slideLayouts/slideLayout658.xml"/><Relationship Id="rId2" Type="http://schemas.openxmlformats.org/officeDocument/2006/relationships/hyperlink" Target="http://users.ece.cmu.edu/~omutlu/pub/mise-predictable_memory_performance-hpca13.pdf"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58.xml"/></Relationships>
</file>

<file path=ppt/slides/_rels/slide129.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4" Type="http://schemas.openxmlformats.org/officeDocument/2006/relationships/hyperlink" Target="http://users.ece.cmu.edu/~omutlu/pub/ebrahimi_micro11_talk.pptx" TargetMode="External"/><Relationship Id="rId1" Type="http://schemas.openxmlformats.org/officeDocument/2006/relationships/slideLayout" Target="../slideLayouts/slideLayout658.xml"/><Relationship Id="rId2" Type="http://schemas.openxmlformats.org/officeDocument/2006/relationships/hyperlink" Target="http://users.ece.cmu.edu/~omutlu/pub/parallel-memory-scheduling_micro1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sers.ece.cmu.edu/~omutlu/pub/salp-dram_isca12.pdf"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hyperlink" Target="file://localhost/Users/omutlu/Documents/presentations/CMU/students/Yoongu%20Kim/SALP/ISCA12_SALP_w_backup_w_script-final.pptx"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39.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users.ece.cmu.edu/~omutlu/pub/kim_isca12_talk.pptx" TargetMode="External"/><Relationship Id="rId1" Type="http://schemas.openxmlformats.org/officeDocument/2006/relationships/slideLayout" Target="../slideLayouts/slideLayout2.xml"/><Relationship Id="rId2" Type="http://schemas.openxmlformats.org/officeDocument/2006/relationships/hyperlink" Target="http://users.ece.cmu.edu/~omutlu/pub/salp-dram_isca1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sers.ece.cmu.edu/~omutlu/pub/persistent-memory-management_weed13.pdf"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69.xml"/><Relationship Id="rId2" Type="http://schemas.openxmlformats.org/officeDocument/2006/relationships/notesSlide" Target="../notesSlides/notesSlide4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69.xml"/><Relationship Id="rId2" Type="http://schemas.openxmlformats.org/officeDocument/2006/relationships/notesSlide" Target="../notesSlides/notesSlide4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69.xml"/><Relationship Id="rId2" Type="http://schemas.openxmlformats.org/officeDocument/2006/relationships/notesSlide" Target="../notesSlides/notesSlide4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69.xml"/><Relationship Id="rId2" Type="http://schemas.openxmlformats.org/officeDocument/2006/relationships/notesSlide" Target="../notesSlides/notesSlide50.xml"/><Relationship Id="rId3" Type="http://schemas.openxmlformats.org/officeDocument/2006/relationships/image" Target="../media/image45.e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69.xml"/><Relationship Id="rId2" Type="http://schemas.openxmlformats.org/officeDocument/2006/relationships/notesSlide" Target="../notesSlides/notesSlide51.xml"/><Relationship Id="rId3" Type="http://schemas.openxmlformats.org/officeDocument/2006/relationships/image" Target="../media/image46.emf"/></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80.xml"/><Relationship Id="rId2" Type="http://schemas.openxmlformats.org/officeDocument/2006/relationships/notesSlide" Target="../notesSlides/notesSlide52.xml"/></Relationships>
</file>

<file path=ppt/slides/_rels/slide14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680.xml"/><Relationship Id="rId2" Type="http://schemas.openxmlformats.org/officeDocument/2006/relationships/notesSlide" Target="../notesSlides/notesSlide53.xml"/></Relationships>
</file>

<file path=ppt/slides/_rels/slide14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6.png"/><Relationship Id="rId1" Type="http://schemas.openxmlformats.org/officeDocument/2006/relationships/slideLayout" Target="../slideLayouts/slideLayout680.xml"/><Relationship Id="rId2" Type="http://schemas.openxmlformats.org/officeDocument/2006/relationships/notesSlide" Target="../notesSlides/notesSlide5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80.xml"/><Relationship Id="rId2" Type="http://schemas.openxmlformats.org/officeDocument/2006/relationships/notesSlide" Target="../notesSlides/notesSlide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80.xml"/><Relationship Id="rId2" Type="http://schemas.openxmlformats.org/officeDocument/2006/relationships/notesSlide" Target="../notesSlides/notesSlide56.xml"/><Relationship Id="rId3" Type="http://schemas.openxmlformats.org/officeDocument/2006/relationships/image" Target="../media/image47.em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80.xml"/><Relationship Id="rId2" Type="http://schemas.openxmlformats.org/officeDocument/2006/relationships/notesSlide" Target="../notesSlides/notesSlide57.xml"/><Relationship Id="rId3" Type="http://schemas.openxmlformats.org/officeDocument/2006/relationships/image" Target="../media/image27.e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80.xml"/><Relationship Id="rId2" Type="http://schemas.openxmlformats.org/officeDocument/2006/relationships/notesSlide" Target="../notesSlides/notesSlide5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9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9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9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8.e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9.xml"/><Relationship Id="rId3" Type="http://schemas.openxmlformats.org/officeDocument/2006/relationships/image" Target="../media/image49.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13.xml"/><Relationship Id="rId2" Type="http://schemas.openxmlformats.org/officeDocument/2006/relationships/notesSlide" Target="../notesSlides/notesSlide60.xml"/><Relationship Id="rId3" Type="http://schemas.openxmlformats.org/officeDocument/2006/relationships/image" Target="../media/image50.e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02.xml"/><Relationship Id="rId2" Type="http://schemas.openxmlformats.org/officeDocument/2006/relationships/notesSlide" Target="../notesSlides/notesSlide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02.xml"/><Relationship Id="rId2" Type="http://schemas.openxmlformats.org/officeDocument/2006/relationships/notesSlide" Target="../notesSlides/notesSlide6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0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4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58.xml"/><Relationship Id="rId2" Type="http://schemas.openxmlformats.org/officeDocument/2006/relationships/image" Target="../media/image15.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58.xml"/><Relationship Id="rId2" Type="http://schemas.openxmlformats.org/officeDocument/2006/relationships/image" Target="../media/image51.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58.xml"/><Relationship Id="rId2" Type="http://schemas.openxmlformats.org/officeDocument/2006/relationships/image" Target="../media/image52.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58.xml"/><Relationship Id="rId2" Type="http://schemas.openxmlformats.org/officeDocument/2006/relationships/image" Target="../media/image5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4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3.xml"/><Relationship Id="rId3" Type="http://schemas.openxmlformats.org/officeDocument/2006/relationships/chart" Target="../charts/chart2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7.xml"/><Relationship Id="rId3" Type="http://schemas.openxmlformats.org/officeDocument/2006/relationships/chart" Target="../charts/chart2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70.xml"/></Relationships>
</file>

<file path=ppt/slides/_rels/slide178.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770.xml"/><Relationship Id="rId2" Type="http://schemas.openxmlformats.org/officeDocument/2006/relationships/notesSlide" Target="../notesSlides/notesSlide7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72.xml"/><Relationship Id="rId3" Type="http://schemas.openxmlformats.org/officeDocument/2006/relationships/chart" Target="../charts/char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73.xml"/></Relationships>
</file>

<file path=ppt/slides/_rels/slide181.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chart" Target="../charts/chart32.xml"/><Relationship Id="rId1" Type="http://schemas.openxmlformats.org/officeDocument/2006/relationships/slideLayout" Target="../slideLayouts/slideLayout770.xml"/><Relationship Id="rId2" Type="http://schemas.openxmlformats.org/officeDocument/2006/relationships/notesSlide" Target="../notesSlides/notesSlide7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4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8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8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92.xml"/><Relationship Id="rId2" Type="http://schemas.openxmlformats.org/officeDocument/2006/relationships/notesSlide" Target="../notesSlides/notesSlide7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92.xml"/><Relationship Id="rId2" Type="http://schemas.openxmlformats.org/officeDocument/2006/relationships/notesSlide" Target="../notesSlides/notesSlide7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81.xml"/><Relationship Id="rId2" Type="http://schemas.openxmlformats.org/officeDocument/2006/relationships/chart" Target="../charts/chart3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81.xml"/><Relationship Id="rId2" Type="http://schemas.openxmlformats.org/officeDocument/2006/relationships/image" Target="../media/image16.png"/><Relationship Id="rId3" Type="http://schemas.openxmlformats.org/officeDocument/2006/relationships/image" Target="../media/image17.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hyperlink" Target="file://localhost/Users/omutlu/Documents/presentations/CMU/students/Yoongu%20Kim/SALP/ISCA12_SALP_w_backup_w_script-final.pptx" TargetMode="External"/><Relationship Id="rId4" Type="http://schemas.openxmlformats.org/officeDocument/2006/relationships/chart" Target="../charts/chart34.xml"/><Relationship Id="rId5" Type="http://schemas.openxmlformats.org/officeDocument/2006/relationships/chart" Target="../charts/chart35.xml"/><Relationship Id="rId1" Type="http://schemas.openxmlformats.org/officeDocument/2006/relationships/slideLayout" Target="../slideLayouts/slideLayout747.xml"/><Relationship Id="rId2" Type="http://schemas.openxmlformats.org/officeDocument/2006/relationships/image" Target="../media/image42.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hyperlink" Target="http://users.ece.cmu.edu/~omutlu/projects.htm" TargetMode="External"/><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hyperlink" Target="http://www.ece.cmu.edu/~omutlu" TargetMode="External"/></Relationships>
</file>

<file path=ppt/slides/_rels/slide195.xml.rels><?xml version="1.0" encoding="UTF-8" standalone="yes"?>
<Relationships xmlns="http://schemas.openxmlformats.org/package/2006/relationships"><Relationship Id="rId3" Type="http://schemas.openxmlformats.org/officeDocument/2006/relationships/hyperlink" Target="http://www.ece.cmu.edu/~safari/pubs.html" TargetMode="External"/><Relationship Id="rId4" Type="http://schemas.openxmlformats.org/officeDocument/2006/relationships/image" Target="../media/image57.png"/><Relationship Id="rId1" Type="http://schemas.openxmlformats.org/officeDocument/2006/relationships/slideLayout" Target="../slideLayouts/slideLayout758.xml"/><Relationship Id="rId2" Type="http://schemas.openxmlformats.org/officeDocument/2006/relationships/hyperlink" Target="http://www.ece.cmu.edu/~safari/" TargetMode="Externa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5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1.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81.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71.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image" Target="../media/image12.png"/><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770.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70.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770.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9.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1" Type="http://schemas.openxmlformats.org/officeDocument/2006/relationships/slideLayout" Target="../slideLayouts/slideLayout504.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3.xml"/><Relationship Id="rId3" Type="http://schemas.openxmlformats.org/officeDocument/2006/relationships/chart" Target="../charts/char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59.xml"/><Relationship Id="rId2" Type="http://schemas.openxmlformats.org/officeDocument/2006/relationships/notesSlide" Target="../notesSlides/notes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59.xml"/><Relationship Id="rId2" Type="http://schemas.openxmlformats.org/officeDocument/2006/relationships/notesSlide" Target="../notesSlides/notesSlide22.xml"/><Relationship Id="rId3" Type="http://schemas.openxmlformats.org/officeDocument/2006/relationships/image" Target="../media/image2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users.ece.cmu.edu/~omutlu/projects.htm" TargetMode="External"/><Relationship Id="rId4" Type="http://schemas.openxmlformats.org/officeDocument/2006/relationships/hyperlink" Target="http://users.ece.cmu.edu/~omutlu/pub/memory-scaling_memcon13.pdf" TargetMode="External"/><Relationship Id="rId5" Type="http://schemas.openxmlformats.org/officeDocument/2006/relationships/hyperlink" Target="http://www.memcon.com" TargetMode="External"/><Relationship Id="rId6" Type="http://schemas.openxmlformats.org/officeDocument/2006/relationships/hyperlink" Target="http://users.ece.cmu.edu/~omutlu/pub/mutlu_memory-scaling_memcon13_talk.pptx" TargetMode="External"/><Relationship Id="rId7" Type="http://schemas.openxmlformats.org/officeDocument/2006/relationships/hyperlink" Target="http://users.ece.cmu.edu/~omutlu/pub/mutlu_memory-scaling_memcon13_talk.pdf" TargetMode="External"/><Relationship Id="rId1" Type="http://schemas.openxmlformats.org/officeDocument/2006/relationships/slideLayout" Target="../slideLayouts/slideLayout548.xml"/><Relationship Id="rId2" Type="http://schemas.openxmlformats.org/officeDocument/2006/relationships/hyperlink" Target="http://users.ece.cmu.edu/~omutlu/acaces2013-memory.htm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hyperlink" Target="mailto:onur@cmu.edu"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547.xml"/><Relationship Id="rId2" Type="http://schemas.openxmlformats.org/officeDocument/2006/relationships/notesSlide" Target="../notesSlides/notesSlide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hyperlink" Target="http://users.ece.cmu.edu/~omutlu/pub/dram-retention-time-characterization_isca13.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hyperlink" Target="http://users.ece.cmu.edu/~omutlu/pub/timber-fine-grained-dram-cache_ieee-cal12.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7.xml"/><Relationship Id="rId2" Type="http://schemas.openxmlformats.org/officeDocument/2006/relationships/chart" Target="../charts/char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7.xml"/><Relationship Id="rId2" Type="http://schemas.openxmlformats.org/officeDocument/2006/relationships/chart" Target="../charts/char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image" Target="../media/image13.png"/><Relationship Id="rId3" Type="http://schemas.openxmlformats.org/officeDocument/2006/relationships/image" Target="../media/image1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png"/><Relationship Id="rId8" Type="http://schemas.openxmlformats.org/officeDocument/2006/relationships/image" Target="../media/image10.jpeg"/><Relationship Id="rId9" Type="http://schemas.openxmlformats.org/officeDocument/2006/relationships/image" Target="../media/image36.png"/><Relationship Id="rId1" Type="http://schemas.openxmlformats.org/officeDocument/2006/relationships/slideLayout" Target="../slideLayouts/slideLayout614.xml"/><Relationship Id="rId2" Type="http://schemas.openxmlformats.org/officeDocument/2006/relationships/image" Target="../media/image30.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1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97_-_2004_Worksheet1.xls"/><Relationship Id="rId5" Type="http://schemas.openxmlformats.org/officeDocument/2006/relationships/image" Target="../media/image37.png"/><Relationship Id="rId1" Type="http://schemas.openxmlformats.org/officeDocument/2006/relationships/vmlDrawing" Target="../drawings/vmlDrawing1.vml"/><Relationship Id="rId2" Type="http://schemas.openxmlformats.org/officeDocument/2006/relationships/slideLayout" Target="../slideLayouts/slideLayout6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36.xml"/><Relationship Id="rId2" Type="http://schemas.openxmlformats.org/officeDocument/2006/relationships/notesSlide" Target="../notesSlides/notesSlide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36.xml"/><Relationship Id="rId2" Type="http://schemas.openxmlformats.org/officeDocument/2006/relationships/notesSlide" Target="../notesSlides/notesSlide28.xml"/></Relationships>
</file>

<file path=ppt/slides/_rels/slide9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36.xml"/><Relationship Id="rId3" Type="http://schemas.openxmlformats.org/officeDocument/2006/relationships/notesSlide" Target="../notesSlides/notesSlide29.xml"/></Relationships>
</file>

<file path=ppt/slides/_rels/slide99.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1" Type="http://schemas.openxmlformats.org/officeDocument/2006/relationships/slideLayout" Target="../slideLayouts/slideLayout636.xml"/><Relationship Id="rId2" Type="http://schemas.openxmlformats.org/officeDocument/2006/relationships/notesSlide" Target="../notesSlides/notesSlide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15616"/>
            <a:ext cx="8382000" cy="2057400"/>
          </a:xfrm>
        </p:spPr>
        <p:txBody>
          <a:bodyPr>
            <a:normAutofit/>
          </a:bodyPr>
          <a:lstStyle/>
          <a:p>
            <a:pPr algn="ctr"/>
            <a:r>
              <a:rPr lang="en-US" sz="4000" dirty="0"/>
              <a:t>Rethinking </a:t>
            </a:r>
            <a:r>
              <a:rPr lang="en-US" sz="4000" dirty="0" smtClean="0"/>
              <a:t>Memory System </a:t>
            </a:r>
            <a:r>
              <a:rPr lang="en-US" sz="4000" dirty="0"/>
              <a:t>Design for Data-Intensive </a:t>
            </a:r>
            <a:r>
              <a:rPr lang="en-US" sz="4000" dirty="0" smtClean="0"/>
              <a:t>Computing</a:t>
            </a:r>
            <a:r>
              <a:rPr lang="en-US" sz="4000" dirty="0"/>
              <a:t/>
            </a:r>
            <a:br>
              <a:rPr lang="en-US" sz="4000" dirty="0"/>
            </a:br>
            <a:endParaRPr lang="en-US" sz="4000" dirty="0"/>
          </a:p>
        </p:txBody>
      </p:sp>
      <p:sp>
        <p:nvSpPr>
          <p:cNvPr id="3" name="Subtitle 2"/>
          <p:cNvSpPr>
            <a:spLocks noGrp="1"/>
          </p:cNvSpPr>
          <p:nvPr>
            <p:ph type="subTitle" idx="1"/>
          </p:nvPr>
        </p:nvSpPr>
        <p:spPr>
          <a:xfrm>
            <a:off x="1763688" y="4038774"/>
            <a:ext cx="5400600"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October 11-16, 2013</a:t>
            </a:r>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4102150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683074"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p>
          <a:p>
            <a:pPr eaLnBrk="1" hangingPunct="1">
              <a:lnSpc>
                <a:spcPct val="90000"/>
              </a:lnSpc>
              <a:defRPr/>
            </a:pPr>
            <a:r>
              <a:rPr lang="en-US" dirty="0" smtClean="0"/>
              <a:t>Low </a:t>
            </a:r>
            <a:r>
              <a:rPr lang="en-US" smtClean="0"/>
              <a:t>system 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100</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97785530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101</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157192"/>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2692476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102</a:t>
            </a:fld>
            <a:endParaRPr lang="en-US" altLang="en-US">
              <a:solidFill>
                <a:srgbClr val="000000"/>
              </a:solidFill>
            </a:endParaRPr>
          </a:p>
        </p:txBody>
      </p:sp>
    </p:spTree>
    <p:extLst>
      <p:ext uri="{BB962C8B-B14F-4D97-AF65-F5344CB8AC3E}">
        <p14:creationId xmlns:p14="http://schemas.microsoft.com/office/powerpoint/2010/main" val="1266466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solidFill>
                  <a:srgbClr val="000000"/>
                </a:solidFill>
              </a:rPr>
              <a:pPr>
                <a:defRPr/>
              </a:pPr>
              <a:t>103</a:t>
            </a:fld>
            <a:endParaRPr lang="en-US">
              <a:solidFill>
                <a:srgbClr val="000000"/>
              </a:solidFill>
            </a:endParaRPr>
          </a:p>
        </p:txBody>
      </p:sp>
    </p:spTree>
    <p:extLst>
      <p:ext uri="{BB962C8B-B14F-4D97-AF65-F5344CB8AC3E}">
        <p14:creationId xmlns:p14="http://schemas.microsoft.com/office/powerpoint/2010/main" val="2582114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104</a:t>
            </a:fld>
            <a:endParaRPr lang="en-US"/>
          </a:p>
        </p:txBody>
      </p:sp>
      <p:sp>
        <p:nvSpPr>
          <p:cNvPr id="5" name="Rectangle 4"/>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4814677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105</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Tree>
    <p:extLst>
      <p:ext uri="{BB962C8B-B14F-4D97-AF65-F5344CB8AC3E}">
        <p14:creationId xmlns:p14="http://schemas.microsoft.com/office/powerpoint/2010/main" val="3741830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106</a:t>
            </a:fld>
            <a:endParaRPr lang="en-US">
              <a:solidFill>
                <a:srgbClr val="000000"/>
              </a:solidFill>
            </a:endParaRPr>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5632943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15571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spTree>
    <p:extLst>
      <p:ext uri="{BB962C8B-B14F-4D97-AF65-F5344CB8AC3E}">
        <p14:creationId xmlns:p14="http://schemas.microsoft.com/office/powerpoint/2010/main" val="2638315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109</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4231289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11</a:t>
            </a:fld>
            <a:endParaRPr lang="en-US" sz="1600" dirty="0">
              <a:solidFill>
                <a:srgbClr val="000000"/>
              </a:solidFill>
              <a:latin typeface="Garamond" charset="0"/>
            </a:endParaRPr>
          </a:p>
        </p:txBody>
      </p:sp>
    </p:spTree>
    <p:extLst>
      <p:ext uri="{BB962C8B-B14F-4D97-AF65-F5344CB8AC3E}">
        <p14:creationId xmlns:p14="http://schemas.microsoft.com/office/powerpoint/2010/main" val="2488467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110</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339082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111</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
        <p:nvSpPr>
          <p:cNvPr id="61" name="Rectangle 60"/>
          <p:cNvSpPr/>
          <p:nvPr/>
        </p:nvSpPr>
        <p:spPr>
          <a:xfrm>
            <a:off x="1403648" y="6474822"/>
            <a:ext cx="5545156" cy="338554"/>
          </a:xfrm>
          <a:prstGeom prst="rect">
            <a:avLst/>
          </a:prstGeom>
        </p:spPr>
        <p:txBody>
          <a:bodyPr wrap="square">
            <a:spAutoFit/>
          </a:bodyPr>
          <a:lstStyle/>
          <a:p>
            <a:r>
              <a:rPr lang="en-US" sz="1600" dirty="0" smtClean="0">
                <a:solidFill>
                  <a:srgbClr val="000000"/>
                </a:solidFill>
                <a:latin typeface="Tahoma" charset="0"/>
                <a:ea typeface="ＭＳ Ｐゴシック" charset="0"/>
                <a:cs typeface="ＭＳ Ｐゴシック" charset="0"/>
              </a:rPr>
              <a:t>Kim+</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a:t>
            </a:r>
            <a:r>
              <a:rPr lang="en-US" sz="1600" dirty="0" smtClean="0">
                <a:solidFill>
                  <a:srgbClr val="0000FF"/>
                </a:solidFill>
                <a:latin typeface="Tahoma" charset="0"/>
                <a:ea typeface="ＭＳ Ｐゴシック" charset="0"/>
                <a:cs typeface="ＭＳ Ｐゴシック" charset="0"/>
              </a:rPr>
              <a:t>Thread Cluster Memory Scheduling</a:t>
            </a:r>
            <a:r>
              <a:rPr lang="en-US" sz="1600" dirty="0" smtClean="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MICRO 2010.</a:t>
            </a:r>
            <a:endParaRPr lang="en-US" sz="16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429699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112</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pPr defTabSz="914024"/>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pPr defTabSz="914024"/>
            <a:r>
              <a:rPr lang="en-US" sz="2800" b="1" dirty="0">
                <a:solidFill>
                  <a:srgbClr val="1F497D"/>
                </a:solidFill>
                <a:latin typeface="Calibri"/>
                <a:cs typeface="Times New Roman" pitchFamily="18" charset="0"/>
              </a:rPr>
              <a:t>During quantum:</a:t>
            </a:r>
          </a:p>
          <a:p>
            <a:pPr marL="174553" indent="-174553" defTabSz="914024">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defTabSz="914024">
              <a:buFont typeface="+mj-lt"/>
              <a:buAutoNum type="arabicPeriod"/>
            </a:pPr>
            <a:r>
              <a:rPr lang="en-US" sz="2400" dirty="0">
                <a:solidFill>
                  <a:srgbClr val="1F497D"/>
                </a:solidFill>
                <a:latin typeface="Calibri"/>
                <a:cs typeface="Times New Roman" pitchFamily="18" charset="0"/>
              </a:rPr>
              <a:t>Memory intensity</a:t>
            </a:r>
          </a:p>
          <a:p>
            <a:pPr marL="571268" indent="-282461" defTabSz="914024">
              <a:buFont typeface="+mj-lt"/>
              <a:buAutoNum type="arabicPeriod"/>
            </a:pPr>
            <a:r>
              <a:rPr lang="en-US" sz="2400" dirty="0">
                <a:solidFill>
                  <a:srgbClr val="1F497D"/>
                </a:solidFill>
                <a:latin typeface="Calibri"/>
                <a:cs typeface="Times New Roman" pitchFamily="18" charset="0"/>
              </a:rPr>
              <a:t>Bank-level parallelism</a:t>
            </a:r>
          </a:p>
          <a:p>
            <a:pPr marL="571268" indent="-282461" defTabSz="914024">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pPr defTabSz="914024"/>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defTabSz="914024">
              <a:buFont typeface="Arial" pitchFamily="34" charset="0"/>
              <a:buChar char="•"/>
            </a:pPr>
            <a:r>
              <a:rPr lang="en-US" sz="2400" dirty="0">
                <a:solidFill>
                  <a:srgbClr val="FF0000"/>
                </a:solidFill>
                <a:latin typeface="Calibri"/>
                <a:cs typeface="Times New Roman" pitchFamily="18" charset="0"/>
              </a:rPr>
              <a:t>Perform clustering</a:t>
            </a:r>
          </a:p>
          <a:p>
            <a:pPr marL="401472" indent="-169793" defTabSz="914024">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defTabSz="914024"/>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Current quantum</a:t>
            </a:r>
          </a:p>
          <a:p>
            <a:pPr algn="ctr" defTabSz="914024">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defTabSz="914024">
              <a:lnSpc>
                <a:spcPct val="80000"/>
              </a:lnSpc>
            </a:pPr>
            <a:r>
              <a:rPr lang="en-US" sz="2800" b="1" dirty="0">
                <a:solidFill>
                  <a:prstClr val="black"/>
                </a:solidFill>
                <a:latin typeface="Calibri"/>
                <a:cs typeface="Times New Roman" pitchFamily="18" charset="0"/>
              </a:rPr>
              <a:t>Shuffle interval</a:t>
            </a:r>
          </a:p>
          <a:p>
            <a:pPr algn="ctr" defTabSz="914024">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
        <p:nvSpPr>
          <p:cNvPr id="30" name="Rectangle 29"/>
          <p:cNvSpPr/>
          <p:nvPr/>
        </p:nvSpPr>
        <p:spPr>
          <a:xfrm>
            <a:off x="1403648" y="6474822"/>
            <a:ext cx="5545156" cy="338554"/>
          </a:xfrm>
          <a:prstGeom prst="rect">
            <a:avLst/>
          </a:prstGeom>
        </p:spPr>
        <p:txBody>
          <a:bodyPr wrap="square">
            <a:spAutoFit/>
          </a:bodyPr>
          <a:lstStyle/>
          <a:p>
            <a:r>
              <a:rPr lang="en-US" sz="1600" dirty="0" smtClean="0">
                <a:solidFill>
                  <a:srgbClr val="000000"/>
                </a:solidFill>
                <a:latin typeface="Tahoma" charset="0"/>
                <a:ea typeface="ＭＳ Ｐゴシック" charset="0"/>
                <a:cs typeface="ＭＳ Ｐゴシック" charset="0"/>
              </a:rPr>
              <a:t>Kim+</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a:t>
            </a:r>
            <a:r>
              <a:rPr lang="en-US" sz="1600" dirty="0" smtClean="0">
                <a:solidFill>
                  <a:srgbClr val="0000FF"/>
                </a:solidFill>
                <a:latin typeface="Tahoma" charset="0"/>
                <a:ea typeface="ＭＳ Ｐゴシック" charset="0"/>
                <a:cs typeface="ＭＳ Ｐゴシック" charset="0"/>
              </a:rPr>
              <a:t>Thread Cluster Memory Scheduling</a:t>
            </a:r>
            <a:r>
              <a:rPr lang="en-US" sz="1600" dirty="0" smtClean="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a:t>
            </a:r>
            <a:r>
              <a:rPr lang="en-US" sz="1600" dirty="0" smtClean="0">
                <a:solidFill>
                  <a:srgbClr val="000000"/>
                </a:solidFill>
                <a:latin typeface="Tahoma" charset="0"/>
                <a:ea typeface="ＭＳ Ｐゴシック" charset="0"/>
                <a:cs typeface="ＭＳ Ｐゴシック" charset="0"/>
              </a:rPr>
              <a:t>MICRO 2010.</a:t>
            </a:r>
            <a:endParaRPr lang="en-US" sz="16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996159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654535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113</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841189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4199309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1724374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TCM</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Yoongu</a:t>
            </a:r>
            <a:r>
              <a:rPr lang="en-US" sz="2000" dirty="0"/>
              <a:t> Kim, Michael </a:t>
            </a:r>
            <a:r>
              <a:rPr lang="en-US" sz="2000" dirty="0" err="1"/>
              <a:t>Papamichael</a:t>
            </a:r>
            <a:r>
              <a:rPr lang="en-US" sz="2000" dirty="0"/>
              <a:t>, </a:t>
            </a:r>
            <a:r>
              <a:rPr lang="en-US" sz="2000" u="sng" dirty="0"/>
              <a:t>Onur Mutlu</a:t>
            </a:r>
            <a:r>
              <a:rPr lang="en-US" sz="2000" dirty="0"/>
              <a:t>, and </a:t>
            </a:r>
            <a:r>
              <a:rPr lang="en-US" sz="2000" dirty="0" err="1"/>
              <a:t>Mor</a:t>
            </a:r>
            <a:r>
              <a:rPr lang="en-US" sz="2000" dirty="0"/>
              <a:t> </a:t>
            </a:r>
            <a:r>
              <a:rPr lang="en-US" sz="2000" dirty="0" err="1"/>
              <a:t>Harchol-Balter</a:t>
            </a:r>
            <a:r>
              <a:rPr lang="en-US" sz="2000" dirty="0"/>
              <a:t>,</a:t>
            </a:r>
            <a:br>
              <a:rPr lang="en-US" sz="2000" dirty="0"/>
            </a:br>
            <a:r>
              <a:rPr lang="en-US" sz="2000" b="1" dirty="0">
                <a:hlinkClick r:id="rId2"/>
              </a:rPr>
              <a:t>"Thread Cluster Memory Scheduling: Exploiting Differences in Memory Access Behavior"</a:t>
            </a:r>
            <a:r>
              <a:rPr lang="en-US" sz="2000" dirty="0"/>
              <a:t> </a:t>
            </a:r>
            <a:br>
              <a:rPr lang="en-US" sz="2000" dirty="0"/>
            </a:br>
            <a:r>
              <a:rPr lang="en-US" sz="2000" i="1" dirty="0"/>
              <a:t>Proceedings of the </a:t>
            </a:r>
            <a:r>
              <a:rPr lang="en-US" sz="2000" i="1" dirty="0">
                <a:hlinkClick r:id="rId3"/>
              </a:rPr>
              <a:t>43rd International Symposium on Microarchitecture</a:t>
            </a:r>
            <a:r>
              <a:rPr lang="en-US" sz="2000" i="1" dirty="0"/>
              <a:t> (</a:t>
            </a:r>
            <a:r>
              <a:rPr lang="en-US" sz="2000" b="1" i="1" dirty="0"/>
              <a:t>MICRO</a:t>
            </a:r>
            <a:r>
              <a:rPr lang="en-US" sz="2000" i="1" dirty="0"/>
              <a:t>)</a:t>
            </a:r>
            <a:r>
              <a:rPr lang="en-US" sz="2000" dirty="0"/>
              <a:t>, pages 65-76, Atlanta, GA, December 2010. </a:t>
            </a:r>
            <a:r>
              <a:rPr lang="en-US" sz="2000" dirty="0">
                <a:hlinkClick r:id="rId4"/>
              </a:rPr>
              <a:t>Slides (pptx)</a:t>
            </a:r>
            <a:r>
              <a:rPr lang="en-US" sz="2000" dirty="0"/>
              <a:t> </a:t>
            </a:r>
            <a:r>
              <a:rPr lang="en-US" sz="2000" dirty="0">
                <a:hlinkClick r:id="rId5"/>
              </a:rPr>
              <a:t>(pdf)</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115</a:t>
            </a:fld>
            <a:endParaRPr lang="en-US" altLang="en-US">
              <a:solidFill>
                <a:srgbClr val="000000"/>
              </a:solidFill>
            </a:endParaRPr>
          </a:p>
        </p:txBody>
      </p:sp>
    </p:spTree>
    <p:extLst>
      <p:ext uri="{BB962C8B-B14F-4D97-AF65-F5344CB8AC3E}">
        <p14:creationId xmlns:p14="http://schemas.microsoft.com/office/powerpoint/2010/main" val="3894973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116</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a:solidFill>
                  <a:srgbClr val="000000"/>
                </a:solidFill>
                <a:latin typeface="Tahoma" charset="0"/>
              </a:rPr>
              <a:t>+</a:t>
            </a:r>
            <a:r>
              <a:rPr lang="en-US" sz="1600" dirty="0" smtClean="0">
                <a:solidFill>
                  <a:srgbClr val="000000"/>
                </a:solidFill>
                <a:latin typeface="Tahoma" charset="0"/>
              </a:rPr>
              <a:t>, “</a:t>
            </a:r>
            <a:r>
              <a:rPr lang="en-US" altLang="ja-JP" sz="1600" dirty="0" smtClean="0">
                <a:solidFill>
                  <a:srgbClr val="0000FF"/>
                </a:solidFill>
                <a:latin typeface="Tahoma" charset="0"/>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3797122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Decouple Tasks into Stages</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Idea: </a:t>
            </a:r>
            <a:r>
              <a:rPr lang="en-US" dirty="0" smtClean="0">
                <a:solidFill>
                  <a:srgbClr val="FF0000"/>
                </a:solidFill>
              </a:rPr>
              <a:t>Decouple the functional tasks </a:t>
            </a:r>
            <a:r>
              <a:rPr lang="en-US" dirty="0" smtClean="0"/>
              <a:t>of the memory controller</a:t>
            </a:r>
          </a:p>
          <a:p>
            <a:pPr lvl="1"/>
            <a:r>
              <a:rPr lang="en-US" dirty="0" smtClean="0">
                <a:solidFill>
                  <a:srgbClr val="0000FF"/>
                </a:solidFill>
              </a:rPr>
              <a:t>Partition tasks across several simpler HW structures (stages)</a:t>
            </a:r>
          </a:p>
          <a:p>
            <a:pPr lvl="1"/>
            <a:endParaRPr lang="en-US" sz="1600" dirty="0" smtClean="0">
              <a:solidFill>
                <a:srgbClr val="0000FF"/>
              </a:solidFill>
            </a:endParaRPr>
          </a:p>
          <a:p>
            <a:pPr>
              <a:buNone/>
            </a:pPr>
            <a:r>
              <a:rPr lang="en-US" dirty="0" smtClean="0">
                <a:solidFill>
                  <a:schemeClr val="accent2">
                    <a:lumMod val="75000"/>
                  </a:schemeClr>
                </a:solidFill>
              </a:rPr>
              <a:t>1) Maximize row buffer hits</a:t>
            </a:r>
          </a:p>
          <a:p>
            <a:pPr lvl="1"/>
            <a:r>
              <a:rPr lang="en-US" dirty="0" smtClean="0">
                <a:solidFill>
                  <a:srgbClr val="FF0000"/>
                </a:solidFill>
              </a:rPr>
              <a:t>Stage 1:</a:t>
            </a:r>
            <a:r>
              <a:rPr lang="en-US" dirty="0" smtClean="0">
                <a:solidFill>
                  <a:srgbClr val="0000FF"/>
                </a:solidFill>
              </a:rPr>
              <a:t> </a:t>
            </a:r>
            <a:r>
              <a:rPr lang="en-US" dirty="0" smtClean="0">
                <a:solidFill>
                  <a:srgbClr val="FF0000"/>
                </a:solidFill>
              </a:rPr>
              <a:t>Batch formation </a:t>
            </a:r>
          </a:p>
          <a:p>
            <a:pPr lvl="1"/>
            <a:r>
              <a:rPr lang="en-US" dirty="0" smtClean="0"/>
              <a:t>Within each application, </a:t>
            </a:r>
            <a:r>
              <a:rPr lang="en-US" dirty="0" smtClean="0">
                <a:solidFill>
                  <a:srgbClr val="0000FF"/>
                </a:solidFill>
              </a:rPr>
              <a:t>groups requests to the same row into batches</a:t>
            </a:r>
            <a:endParaRPr lang="en-US" sz="1000" dirty="0" smtClean="0">
              <a:solidFill>
                <a:srgbClr val="0000FF"/>
              </a:solidFill>
            </a:endParaRPr>
          </a:p>
          <a:p>
            <a:pPr>
              <a:buNone/>
            </a:pPr>
            <a:r>
              <a:rPr lang="en-US" dirty="0" smtClean="0">
                <a:solidFill>
                  <a:schemeClr val="accent2">
                    <a:lumMod val="75000"/>
                  </a:schemeClr>
                </a:solidFill>
              </a:rPr>
              <a:t>2) Manage contention between applications</a:t>
            </a:r>
          </a:p>
          <a:p>
            <a:pPr lvl="1"/>
            <a:r>
              <a:rPr lang="en-US" dirty="0" smtClean="0">
                <a:solidFill>
                  <a:srgbClr val="FF0000"/>
                </a:solidFill>
              </a:rPr>
              <a:t>Stage 2: Batch scheduler </a:t>
            </a:r>
            <a:endParaRPr lang="en-US" dirty="0" smtClean="0">
              <a:solidFill>
                <a:srgbClr val="FF0000"/>
              </a:solidFill>
              <a:sym typeface="Wingdings" pitchFamily="2" charset="2"/>
            </a:endParaRPr>
          </a:p>
          <a:p>
            <a:pPr lvl="1"/>
            <a:r>
              <a:rPr lang="en-US" dirty="0" smtClean="0">
                <a:solidFill>
                  <a:srgbClr val="0000FF"/>
                </a:solidFill>
              </a:rPr>
              <a:t>Schedules batches from different applications</a:t>
            </a:r>
            <a:endParaRPr lang="en-US" sz="1000" dirty="0" smtClean="0">
              <a:solidFill>
                <a:srgbClr val="0000FF"/>
              </a:solidFill>
            </a:endParaRPr>
          </a:p>
          <a:p>
            <a:pPr>
              <a:buNone/>
            </a:pPr>
            <a:r>
              <a:rPr lang="en-US" dirty="0" smtClean="0">
                <a:solidFill>
                  <a:schemeClr val="accent2">
                    <a:lumMod val="75000"/>
                  </a:schemeClr>
                </a:solidFill>
              </a:rPr>
              <a:t>3) Satisfy DRAM timing constraints</a:t>
            </a:r>
          </a:p>
          <a:p>
            <a:pPr lvl="1"/>
            <a:r>
              <a:rPr lang="en-US" dirty="0" smtClean="0">
                <a:solidFill>
                  <a:srgbClr val="FF0000"/>
                </a:solidFill>
              </a:rPr>
              <a:t>Stage 3: DRAM command scheduler</a:t>
            </a:r>
          </a:p>
          <a:p>
            <a:pPr lvl="1"/>
            <a:r>
              <a:rPr lang="en-US" dirty="0" smtClean="0">
                <a:solidFill>
                  <a:srgbClr val="0000FF"/>
                </a:solidFill>
              </a:rPr>
              <a:t>Issues requests </a:t>
            </a:r>
            <a:r>
              <a:rPr lang="en-US" dirty="0" smtClean="0"/>
              <a:t>from the already-scheduled order to each bank</a:t>
            </a:r>
            <a:endParaRPr lang="en-US" dirty="0" smtClean="0">
              <a:solidFill>
                <a:srgbClr val="0000FF"/>
              </a:solidFill>
            </a:endParaRP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117</a:t>
            </a:fld>
            <a:endParaRPr lang="en-US" altLang="en-US">
              <a:solidFill>
                <a:srgbClr val="000000"/>
              </a:solidFill>
            </a:endParaRPr>
          </a:p>
        </p:txBody>
      </p:sp>
    </p:spTree>
    <p:extLst>
      <p:ext uri="{BB962C8B-B14F-4D97-AF65-F5344CB8AC3E}">
        <p14:creationId xmlns:p14="http://schemas.microsoft.com/office/powerpoint/2010/main" val="34874784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2"/>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118</a:t>
            </a:fld>
            <a:endParaRPr lang="en-US" altLang="en-US">
              <a:solidFill>
                <a:srgbClr val="000000"/>
              </a:solidFill>
            </a:endParaRPr>
          </a:p>
        </p:txBody>
      </p:sp>
      <p:sp>
        <p:nvSpPr>
          <p:cNvPr id="119" name="TextBox 118"/>
          <p:cNvSpPr txBox="1"/>
          <p:nvPr/>
        </p:nvSpPr>
        <p:spPr>
          <a:xfrm>
            <a:off x="745695" y="4273932"/>
            <a:ext cx="7642729" cy="1384995"/>
          </a:xfrm>
          <a:prstGeom prst="rect">
            <a:avLst/>
          </a:prstGeom>
          <a:solidFill>
            <a:schemeClr val="tx2">
              <a:lumMod val="60000"/>
              <a:lumOff val="40000"/>
            </a:schemeClr>
          </a:solidFill>
          <a:ln w="38100">
            <a:solidFill>
              <a:schemeClr val="tx1"/>
            </a:solidFill>
          </a:ln>
        </p:spPr>
        <p:txBody>
          <a:bodyPr wrap="square" rtlCol="0">
            <a:spAutoFit/>
          </a:bodyPr>
          <a:lstStyle/>
          <a:p>
            <a:pPr algn="ctr"/>
            <a:endParaRPr lang="en-US" sz="2800" dirty="0" smtClean="0">
              <a:solidFill>
                <a:srgbClr val="000000"/>
              </a:solidFill>
              <a:latin typeface="Tahoma"/>
            </a:endParaRPr>
          </a:p>
          <a:p>
            <a:pPr algn="ctr"/>
            <a:r>
              <a:rPr lang="en-US" sz="2800" dirty="0" smtClean="0">
                <a:solidFill>
                  <a:srgbClr val="000000"/>
                </a:solidFill>
                <a:latin typeface="Tahoma"/>
              </a:rPr>
              <a:t>Memory Scheduler</a:t>
            </a:r>
          </a:p>
          <a:p>
            <a:pPr algn="ctr"/>
            <a:endParaRPr lang="en-US" sz="2800" dirty="0">
              <a:solidFill>
                <a:srgbClr val="000000"/>
              </a:solidFill>
              <a:latin typeface="Tahoma"/>
            </a:endParaRPr>
          </a:p>
        </p:txBody>
      </p:sp>
      <p:sp>
        <p:nvSpPr>
          <p:cNvPr id="120" name="TextBox 119"/>
          <p:cNvSpPr txBox="1"/>
          <p:nvPr/>
        </p:nvSpPr>
        <p:spPr>
          <a:xfrm>
            <a:off x="1383540" y="908720"/>
            <a:ext cx="1100228" cy="461665"/>
          </a:xfrm>
          <a:prstGeom prst="rect">
            <a:avLst/>
          </a:prstGeom>
          <a:noFill/>
        </p:spPr>
        <p:txBody>
          <a:bodyPr wrap="square" rtlCol="0">
            <a:spAutoFit/>
          </a:bodyPr>
          <a:lstStyle/>
          <a:p>
            <a:r>
              <a:rPr lang="en-US" sz="2400" dirty="0" smtClean="0">
                <a:solidFill>
                  <a:srgbClr val="000000"/>
                </a:solidFill>
                <a:latin typeface="Tahoma"/>
              </a:rPr>
              <a:t>Core 1</a:t>
            </a:r>
            <a:endParaRPr lang="en-US" sz="2400" dirty="0">
              <a:solidFill>
                <a:srgbClr val="000000"/>
              </a:solidFill>
              <a:latin typeface="Tahoma"/>
            </a:endParaRPr>
          </a:p>
        </p:txBody>
      </p:sp>
      <p:sp>
        <p:nvSpPr>
          <p:cNvPr id="121" name="TextBox 120"/>
          <p:cNvSpPr txBox="1"/>
          <p:nvPr/>
        </p:nvSpPr>
        <p:spPr>
          <a:xfrm>
            <a:off x="2865002" y="908720"/>
            <a:ext cx="1100228" cy="461665"/>
          </a:xfrm>
          <a:prstGeom prst="rect">
            <a:avLst/>
          </a:prstGeom>
          <a:noFill/>
        </p:spPr>
        <p:txBody>
          <a:bodyPr wrap="square" rtlCol="0">
            <a:spAutoFit/>
          </a:bodyPr>
          <a:lstStyle/>
          <a:p>
            <a:r>
              <a:rPr lang="en-US" sz="2400" dirty="0" smtClean="0">
                <a:solidFill>
                  <a:srgbClr val="000000"/>
                </a:solidFill>
                <a:latin typeface="Tahoma"/>
              </a:rPr>
              <a:t>Core 2</a:t>
            </a:r>
            <a:endParaRPr lang="en-US" sz="2400" dirty="0">
              <a:solidFill>
                <a:srgbClr val="000000"/>
              </a:solidFill>
              <a:latin typeface="Tahoma"/>
            </a:endParaRPr>
          </a:p>
        </p:txBody>
      </p:sp>
      <p:sp>
        <p:nvSpPr>
          <p:cNvPr id="122" name="TextBox 121"/>
          <p:cNvSpPr txBox="1"/>
          <p:nvPr/>
        </p:nvSpPr>
        <p:spPr>
          <a:xfrm>
            <a:off x="4346465" y="908720"/>
            <a:ext cx="1100228" cy="461665"/>
          </a:xfrm>
          <a:prstGeom prst="rect">
            <a:avLst/>
          </a:prstGeom>
          <a:noFill/>
        </p:spPr>
        <p:txBody>
          <a:bodyPr wrap="square" rtlCol="0">
            <a:spAutoFit/>
          </a:bodyPr>
          <a:lstStyle/>
          <a:p>
            <a:r>
              <a:rPr lang="en-US" sz="2400" dirty="0" smtClean="0">
                <a:solidFill>
                  <a:srgbClr val="000000"/>
                </a:solidFill>
                <a:latin typeface="Tahoma"/>
              </a:rPr>
              <a:t>Core 3</a:t>
            </a:r>
            <a:endParaRPr lang="en-US" sz="2400" dirty="0">
              <a:solidFill>
                <a:srgbClr val="000000"/>
              </a:solidFill>
              <a:latin typeface="Tahoma"/>
            </a:endParaRPr>
          </a:p>
        </p:txBody>
      </p:sp>
      <p:sp>
        <p:nvSpPr>
          <p:cNvPr id="123" name="TextBox 122"/>
          <p:cNvSpPr txBox="1"/>
          <p:nvPr/>
        </p:nvSpPr>
        <p:spPr>
          <a:xfrm>
            <a:off x="5760589" y="908720"/>
            <a:ext cx="1100228" cy="461665"/>
          </a:xfrm>
          <a:prstGeom prst="rect">
            <a:avLst/>
          </a:prstGeom>
          <a:noFill/>
        </p:spPr>
        <p:txBody>
          <a:bodyPr wrap="square" rtlCol="0">
            <a:spAutoFit/>
          </a:bodyPr>
          <a:lstStyle/>
          <a:p>
            <a:r>
              <a:rPr lang="en-US" sz="2400" dirty="0" smtClean="0">
                <a:solidFill>
                  <a:srgbClr val="000000"/>
                </a:solidFill>
                <a:latin typeface="Tahoma"/>
              </a:rPr>
              <a:t>Core 4</a:t>
            </a:r>
            <a:endParaRPr lang="en-US" sz="2400" dirty="0">
              <a:solidFill>
                <a:srgbClr val="000000"/>
              </a:solidFill>
              <a:latin typeface="Tahoma"/>
            </a:endParaRP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8" name="Down Arrow 127"/>
          <p:cNvSpPr/>
          <p:nvPr/>
        </p:nvSpPr>
        <p:spPr>
          <a:xfrm>
            <a:off x="3719946"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9" name="TextBox 128"/>
          <p:cNvSpPr txBox="1"/>
          <p:nvPr/>
        </p:nvSpPr>
        <p:spPr>
          <a:xfrm>
            <a:off x="2627784" y="5867980"/>
            <a:ext cx="3456384" cy="369332"/>
          </a:xfrm>
          <a:prstGeom prst="rect">
            <a:avLst/>
          </a:prstGeom>
          <a:noFill/>
        </p:spPr>
        <p:txBody>
          <a:bodyPr wrap="square" rtlCol="0">
            <a:spAutoFit/>
          </a:bodyPr>
          <a:lstStyle/>
          <a:p>
            <a:pPr algn="ctr"/>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8" y="908720"/>
            <a:ext cx="1100228" cy="461665"/>
          </a:xfrm>
          <a:prstGeom prst="rect">
            <a:avLst/>
          </a:prstGeom>
          <a:noFill/>
        </p:spPr>
        <p:txBody>
          <a:bodyPr wrap="square" rtlCol="0">
            <a:spAutoFit/>
          </a:bodyPr>
          <a:lstStyle/>
          <a:p>
            <a:r>
              <a:rPr lang="en-US" sz="2400" dirty="0" smtClean="0">
                <a:solidFill>
                  <a:srgbClr val="000000"/>
                </a:solidFill>
                <a:latin typeface="Tahoma"/>
              </a:rPr>
              <a:t>GPU</a:t>
            </a:r>
            <a:endParaRPr lang="en-US" sz="2400" dirty="0">
              <a:solidFill>
                <a:srgbClr val="000000"/>
              </a:solidFill>
              <a:latin typeface="Tahoma"/>
            </a:endParaRP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7" name="TextBox 206"/>
          <p:cNvSpPr txBox="1"/>
          <p:nvPr/>
        </p:nvSpPr>
        <p:spPr>
          <a:xfrm>
            <a:off x="827584" y="306896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7" name="Rectangle 256"/>
          <p:cNvSpPr/>
          <p:nvPr/>
        </p:nvSpPr>
        <p:spPr bwMode="auto">
          <a:xfrm>
            <a:off x="4287933"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8" name="Rectangle 257"/>
          <p:cNvSpPr/>
          <p:nvPr/>
        </p:nvSpPr>
        <p:spPr bwMode="auto">
          <a:xfrm>
            <a:off x="5702057"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1" name="Rectangle 260"/>
          <p:cNvSpPr/>
          <p:nvPr/>
        </p:nvSpPr>
        <p:spPr>
          <a:xfrm>
            <a:off x="4409136" y="2143593"/>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3" name="Rectangle 262"/>
          <p:cNvSpPr/>
          <p:nvPr/>
        </p:nvSpPr>
        <p:spPr>
          <a:xfrm>
            <a:off x="5823260" y="2157522"/>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7" name="Rectangle 266"/>
          <p:cNvSpPr/>
          <p:nvPr/>
        </p:nvSpPr>
        <p:spPr bwMode="auto">
          <a:xfrm>
            <a:off x="7072172"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68" name="Rectangle 267"/>
          <p:cNvSpPr/>
          <p:nvPr/>
        </p:nvSpPr>
        <p:spPr>
          <a:xfrm>
            <a:off x="7206850" y="2495941"/>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0" name="TextBox 269"/>
          <p:cNvSpPr txBox="1"/>
          <p:nvPr/>
        </p:nvSpPr>
        <p:spPr>
          <a:xfrm>
            <a:off x="1897823" y="3265820"/>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solidFill>
                  <a:srgbClr val="000000"/>
                </a:solidFill>
                <a:latin typeface="Tahoma"/>
              </a:rPr>
              <a:t>Batch Scheduler</a:t>
            </a:r>
            <a:endParaRPr lang="en-US" sz="2800" dirty="0">
              <a:solidFill>
                <a:srgbClr val="000000"/>
              </a:solidFill>
              <a:latin typeface="Tahoma"/>
            </a:endParaRPr>
          </a:p>
        </p:txBody>
      </p:sp>
      <p:sp>
        <p:nvSpPr>
          <p:cNvPr id="271" name="Down Arrow 270"/>
          <p:cNvSpPr/>
          <p:nvPr/>
        </p:nvSpPr>
        <p:spPr>
          <a:xfrm>
            <a:off x="3714394" y="2924945"/>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3" name="Rectangle 272"/>
          <p:cNvSpPr/>
          <p:nvPr/>
        </p:nvSpPr>
        <p:spPr bwMode="auto">
          <a:xfrm>
            <a:off x="5960989" y="416085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4" name="Rectangle 273"/>
          <p:cNvSpPr/>
          <p:nvPr/>
        </p:nvSpPr>
        <p:spPr bwMode="auto">
          <a:xfrm>
            <a:off x="4546865"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5" name="Rectangle 274"/>
          <p:cNvSpPr/>
          <p:nvPr/>
        </p:nvSpPr>
        <p:spPr bwMode="auto">
          <a:xfrm>
            <a:off x="3065403"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6" name="Rectangle 275"/>
          <p:cNvSpPr/>
          <p:nvPr/>
        </p:nvSpPr>
        <p:spPr bwMode="auto">
          <a:xfrm>
            <a:off x="1570464"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9" name="Rectangle 278"/>
          <p:cNvSpPr/>
          <p:nvPr/>
        </p:nvSpPr>
        <p:spPr>
          <a:xfrm>
            <a:off x="1705142" y="4685731"/>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1" name="Rectangle 280"/>
          <p:cNvSpPr/>
          <p:nvPr/>
        </p:nvSpPr>
        <p:spPr>
          <a:xfrm>
            <a:off x="4668068" y="4685731"/>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2" name="Rectangle 281"/>
          <p:cNvSpPr/>
          <p:nvPr/>
        </p:nvSpPr>
        <p:spPr>
          <a:xfrm>
            <a:off x="3186605" y="5054444"/>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08"/>
            <a:ext cx="1244244" cy="430887"/>
          </a:xfrm>
          <a:prstGeom prst="rect">
            <a:avLst/>
          </a:prstGeom>
          <a:noFill/>
        </p:spPr>
        <p:txBody>
          <a:bodyPr wrap="square" rtlCol="0">
            <a:spAutoFit/>
          </a:bodyPr>
          <a:lstStyle/>
          <a:p>
            <a:r>
              <a:rPr lang="en-US" sz="2200" dirty="0" smtClean="0">
                <a:solidFill>
                  <a:srgbClr val="000000"/>
                </a:solidFill>
                <a:latin typeface="Tahoma"/>
              </a:rPr>
              <a:t>Stage 1</a:t>
            </a:r>
            <a:endParaRPr lang="en-US" sz="2200" dirty="0">
              <a:solidFill>
                <a:srgbClr val="000000"/>
              </a:solidFill>
              <a:latin typeface="Tahoma"/>
            </a:endParaRPr>
          </a:p>
        </p:txBody>
      </p:sp>
      <p:sp>
        <p:nvSpPr>
          <p:cNvPr id="155" name="TextBox 154"/>
          <p:cNvSpPr txBox="1"/>
          <p:nvPr/>
        </p:nvSpPr>
        <p:spPr>
          <a:xfrm>
            <a:off x="-36512" y="3356992"/>
            <a:ext cx="1244244" cy="430887"/>
          </a:xfrm>
          <a:prstGeom prst="rect">
            <a:avLst/>
          </a:prstGeom>
          <a:noFill/>
        </p:spPr>
        <p:txBody>
          <a:bodyPr wrap="square" rtlCol="0">
            <a:spAutoFit/>
          </a:bodyPr>
          <a:lstStyle/>
          <a:p>
            <a:r>
              <a:rPr lang="en-US" sz="2200" dirty="0" smtClean="0">
                <a:solidFill>
                  <a:srgbClr val="000000"/>
                </a:solidFill>
                <a:latin typeface="Tahoma"/>
              </a:rPr>
              <a:t>Stage 2</a:t>
            </a:r>
            <a:endParaRPr lang="en-US" sz="2200" dirty="0">
              <a:solidFill>
                <a:srgbClr val="000000"/>
              </a:solidFill>
              <a:latin typeface="Tahoma"/>
            </a:endParaRPr>
          </a:p>
        </p:txBody>
      </p:sp>
      <p:sp>
        <p:nvSpPr>
          <p:cNvPr id="161" name="TextBox 160"/>
          <p:cNvSpPr txBox="1"/>
          <p:nvPr/>
        </p:nvSpPr>
        <p:spPr>
          <a:xfrm>
            <a:off x="-36512" y="4582289"/>
            <a:ext cx="1244244" cy="430887"/>
          </a:xfrm>
          <a:prstGeom prst="rect">
            <a:avLst/>
          </a:prstGeom>
          <a:noFill/>
        </p:spPr>
        <p:txBody>
          <a:bodyPr wrap="square" rtlCol="0">
            <a:spAutoFit/>
          </a:bodyPr>
          <a:lstStyle/>
          <a:p>
            <a:r>
              <a:rPr lang="en-US" sz="2200" dirty="0" smtClean="0">
                <a:solidFill>
                  <a:srgbClr val="000000"/>
                </a:solidFill>
                <a:latin typeface="Tahoma"/>
              </a:rPr>
              <a:t>Stage 3</a:t>
            </a:r>
            <a:endParaRPr lang="en-US" sz="2200" dirty="0">
              <a:solidFill>
                <a:srgbClr val="000000"/>
              </a:solidFill>
              <a:latin typeface="Tahoma"/>
            </a:endParaRPr>
          </a:p>
        </p:txBody>
      </p:sp>
      <p:sp>
        <p:nvSpPr>
          <p:cNvPr id="162" name="TextBox 161"/>
          <p:cNvSpPr txBox="1"/>
          <p:nvPr/>
        </p:nvSpPr>
        <p:spPr>
          <a:xfrm>
            <a:off x="2699792"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9" name="Rectangle 258"/>
          <p:cNvSpPr/>
          <p:nvPr/>
        </p:nvSpPr>
        <p:spPr>
          <a:xfrm>
            <a:off x="2913839" y="2143593"/>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08" name="TextBox 207"/>
          <p:cNvSpPr txBox="1"/>
          <p:nvPr/>
        </p:nvSpPr>
        <p:spPr>
          <a:xfrm rot="16200000">
            <a:off x="-1082146" y="3394517"/>
            <a:ext cx="2984984" cy="461665"/>
          </a:xfrm>
          <a:prstGeom prst="rect">
            <a:avLst/>
          </a:prstGeom>
          <a:noFill/>
        </p:spPr>
        <p:txBody>
          <a:bodyPr wrap="none" rtlCol="0">
            <a:spAutoFit/>
          </a:bodyPr>
          <a:lstStyle/>
          <a:p>
            <a:r>
              <a:rPr lang="en-US" sz="2400" dirty="0" smtClean="0">
                <a:solidFill>
                  <a:srgbClr val="000000"/>
                </a:solidFill>
                <a:latin typeface="Tahoma"/>
              </a:rPr>
              <a:t>Monolithic Scheduler</a:t>
            </a:r>
            <a:endParaRPr lang="en-US" sz="2400" dirty="0">
              <a:solidFill>
                <a:srgbClr val="000000"/>
              </a:solidFill>
              <a:latin typeface="Tahoma"/>
            </a:endParaRPr>
          </a:p>
        </p:txBody>
      </p:sp>
      <p:sp>
        <p:nvSpPr>
          <p:cNvPr id="212" name="TextBox 211"/>
          <p:cNvSpPr txBox="1"/>
          <p:nvPr/>
        </p:nvSpPr>
        <p:spPr>
          <a:xfrm>
            <a:off x="0" y="2276872"/>
            <a:ext cx="1403648" cy="646331"/>
          </a:xfrm>
          <a:prstGeom prst="rect">
            <a:avLst/>
          </a:prstGeom>
          <a:noFill/>
        </p:spPr>
        <p:txBody>
          <a:bodyPr wrap="square" rtlCol="0">
            <a:spAutoFit/>
          </a:bodyPr>
          <a:lstStyle/>
          <a:p>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4"/>
            <a:ext cx="1440160" cy="923330"/>
          </a:xfrm>
          <a:prstGeom prst="rect">
            <a:avLst/>
          </a:prstGeom>
          <a:noFill/>
        </p:spPr>
        <p:txBody>
          <a:bodyPr wrap="square" rtlCol="0">
            <a:spAutoFit/>
          </a:bodyPr>
          <a:lstStyle/>
          <a:p>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1" y="5361703"/>
            <a:ext cx="886333" cy="369332"/>
          </a:xfrm>
          <a:prstGeom prst="rect">
            <a:avLst/>
          </a:prstGeom>
          <a:noFill/>
        </p:spPr>
        <p:txBody>
          <a:bodyPr wrap="none" rtlCol="0">
            <a:spAutoFit/>
          </a:bodyPr>
          <a:lstStyle/>
          <a:p>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57" y="5347847"/>
            <a:ext cx="886333" cy="369332"/>
          </a:xfrm>
          <a:prstGeom prst="rect">
            <a:avLst/>
          </a:prstGeom>
          <a:noFill/>
        </p:spPr>
        <p:txBody>
          <a:bodyPr wrap="none" rtlCol="0">
            <a:spAutoFit/>
          </a:bodyPr>
          <a:lstStyle/>
          <a:p>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17" y="5361703"/>
            <a:ext cx="886333" cy="369332"/>
          </a:xfrm>
          <a:prstGeom prst="rect">
            <a:avLst/>
          </a:prstGeom>
          <a:noFill/>
        </p:spPr>
        <p:txBody>
          <a:bodyPr wrap="none" rtlCol="0">
            <a:spAutoFit/>
          </a:bodyPr>
          <a:lstStyle/>
          <a:p>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1" y="5361703"/>
            <a:ext cx="886333" cy="369332"/>
          </a:xfrm>
          <a:prstGeom prst="rect">
            <a:avLst/>
          </a:prstGeom>
          <a:noFill/>
        </p:spPr>
        <p:txBody>
          <a:bodyPr wrap="none" rtlCol="0">
            <a:spAutoFit/>
          </a:bodyPr>
          <a:lstStyle/>
          <a:p>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4182681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08"/>
            <a:ext cx="1244244" cy="430887"/>
          </a:xfrm>
          <a:prstGeom prst="rect">
            <a:avLst/>
          </a:prstGeom>
          <a:noFill/>
        </p:spPr>
        <p:txBody>
          <a:bodyPr wrap="square" rtlCol="0">
            <a:spAutoFit/>
          </a:bodyPr>
          <a:lstStyle/>
          <a:p>
            <a:r>
              <a:rPr lang="en-US" sz="2200" dirty="0" smtClean="0">
                <a:solidFill>
                  <a:srgbClr val="000000"/>
                </a:solidFill>
                <a:latin typeface="Tahoma"/>
              </a:rPr>
              <a:t>Stage 1</a:t>
            </a:r>
            <a:endParaRPr lang="en-US" sz="2200" dirty="0">
              <a:solidFill>
                <a:srgbClr val="000000"/>
              </a:solidFill>
              <a:latin typeface="Tahoma"/>
            </a:endParaRPr>
          </a:p>
        </p:txBody>
      </p:sp>
      <p:sp>
        <p:nvSpPr>
          <p:cNvPr id="55" name="TextBox 54"/>
          <p:cNvSpPr txBox="1"/>
          <p:nvPr/>
        </p:nvSpPr>
        <p:spPr>
          <a:xfrm>
            <a:off x="-36512" y="3356992"/>
            <a:ext cx="1244244" cy="430887"/>
          </a:xfrm>
          <a:prstGeom prst="rect">
            <a:avLst/>
          </a:prstGeom>
          <a:noFill/>
        </p:spPr>
        <p:txBody>
          <a:bodyPr wrap="square" rtlCol="0">
            <a:spAutoFit/>
          </a:bodyPr>
          <a:lstStyle/>
          <a:p>
            <a:r>
              <a:rPr lang="en-US" sz="2200" dirty="0" smtClean="0">
                <a:solidFill>
                  <a:srgbClr val="000000"/>
                </a:solidFill>
                <a:latin typeface="Tahoma"/>
              </a:rPr>
              <a:t>Stage 2</a:t>
            </a:r>
            <a:endParaRPr lang="en-US" sz="2200" dirty="0">
              <a:solidFill>
                <a:srgbClr val="000000"/>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
        <p:nvSpPr>
          <p:cNvPr id="120" name="TextBox 119"/>
          <p:cNvSpPr txBox="1"/>
          <p:nvPr/>
        </p:nvSpPr>
        <p:spPr>
          <a:xfrm>
            <a:off x="1383540" y="908720"/>
            <a:ext cx="1100228" cy="461665"/>
          </a:xfrm>
          <a:prstGeom prst="rect">
            <a:avLst/>
          </a:prstGeom>
          <a:noFill/>
        </p:spPr>
        <p:txBody>
          <a:bodyPr wrap="square" rtlCol="0">
            <a:spAutoFit/>
          </a:bodyPr>
          <a:lstStyle/>
          <a:p>
            <a:r>
              <a:rPr lang="en-US" sz="2400" dirty="0" smtClean="0">
                <a:solidFill>
                  <a:srgbClr val="000000"/>
                </a:solidFill>
                <a:latin typeface="Tahoma"/>
              </a:rPr>
              <a:t>Core 1</a:t>
            </a:r>
            <a:endParaRPr lang="en-US" sz="2400" dirty="0">
              <a:solidFill>
                <a:srgbClr val="000000"/>
              </a:solidFill>
              <a:latin typeface="Tahoma"/>
            </a:endParaRPr>
          </a:p>
        </p:txBody>
      </p:sp>
      <p:sp>
        <p:nvSpPr>
          <p:cNvPr id="121" name="TextBox 120"/>
          <p:cNvSpPr txBox="1"/>
          <p:nvPr/>
        </p:nvSpPr>
        <p:spPr>
          <a:xfrm>
            <a:off x="2865002" y="908720"/>
            <a:ext cx="1100228" cy="461665"/>
          </a:xfrm>
          <a:prstGeom prst="rect">
            <a:avLst/>
          </a:prstGeom>
          <a:noFill/>
        </p:spPr>
        <p:txBody>
          <a:bodyPr wrap="square" rtlCol="0">
            <a:spAutoFit/>
          </a:bodyPr>
          <a:lstStyle/>
          <a:p>
            <a:r>
              <a:rPr lang="en-US" sz="2400" dirty="0" smtClean="0">
                <a:solidFill>
                  <a:srgbClr val="000000"/>
                </a:solidFill>
                <a:latin typeface="Tahoma"/>
              </a:rPr>
              <a:t>Core 2</a:t>
            </a:r>
            <a:endParaRPr lang="en-US" sz="2400" dirty="0">
              <a:solidFill>
                <a:srgbClr val="000000"/>
              </a:solidFill>
              <a:latin typeface="Tahoma"/>
            </a:endParaRPr>
          </a:p>
        </p:txBody>
      </p:sp>
      <p:sp>
        <p:nvSpPr>
          <p:cNvPr id="122" name="TextBox 121"/>
          <p:cNvSpPr txBox="1"/>
          <p:nvPr/>
        </p:nvSpPr>
        <p:spPr>
          <a:xfrm>
            <a:off x="4346465" y="908720"/>
            <a:ext cx="1100228" cy="461665"/>
          </a:xfrm>
          <a:prstGeom prst="rect">
            <a:avLst/>
          </a:prstGeom>
          <a:noFill/>
        </p:spPr>
        <p:txBody>
          <a:bodyPr wrap="square" rtlCol="0">
            <a:spAutoFit/>
          </a:bodyPr>
          <a:lstStyle/>
          <a:p>
            <a:r>
              <a:rPr lang="en-US" sz="2400" dirty="0" smtClean="0">
                <a:solidFill>
                  <a:srgbClr val="000000"/>
                </a:solidFill>
                <a:latin typeface="Tahoma"/>
              </a:rPr>
              <a:t>Core 3</a:t>
            </a:r>
            <a:endParaRPr lang="en-US" sz="2400" dirty="0">
              <a:solidFill>
                <a:srgbClr val="000000"/>
              </a:solidFill>
              <a:latin typeface="Tahoma"/>
            </a:endParaRPr>
          </a:p>
        </p:txBody>
      </p:sp>
      <p:sp>
        <p:nvSpPr>
          <p:cNvPr id="123" name="TextBox 122"/>
          <p:cNvSpPr txBox="1"/>
          <p:nvPr/>
        </p:nvSpPr>
        <p:spPr>
          <a:xfrm>
            <a:off x="5760589" y="908720"/>
            <a:ext cx="1100228" cy="461665"/>
          </a:xfrm>
          <a:prstGeom prst="rect">
            <a:avLst/>
          </a:prstGeom>
          <a:noFill/>
        </p:spPr>
        <p:txBody>
          <a:bodyPr wrap="square" rtlCol="0">
            <a:spAutoFit/>
          </a:bodyPr>
          <a:lstStyle/>
          <a:p>
            <a:r>
              <a:rPr lang="en-US" sz="2400" dirty="0" smtClean="0">
                <a:solidFill>
                  <a:srgbClr val="000000"/>
                </a:solidFill>
                <a:latin typeface="Tahoma"/>
              </a:rPr>
              <a:t>Core 4</a:t>
            </a:r>
            <a:endParaRPr lang="en-US" sz="2400" dirty="0">
              <a:solidFill>
                <a:srgbClr val="000000"/>
              </a:solidFill>
              <a:latin typeface="Tahoma"/>
            </a:endParaRP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8" name="Down Arrow 127"/>
          <p:cNvSpPr/>
          <p:nvPr/>
        </p:nvSpPr>
        <p:spPr>
          <a:xfrm>
            <a:off x="3719946"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9" name="TextBox 128"/>
          <p:cNvSpPr txBox="1"/>
          <p:nvPr/>
        </p:nvSpPr>
        <p:spPr>
          <a:xfrm>
            <a:off x="2627784" y="5867980"/>
            <a:ext cx="3456384" cy="369332"/>
          </a:xfrm>
          <a:prstGeom prst="rect">
            <a:avLst/>
          </a:prstGeom>
          <a:noFill/>
        </p:spPr>
        <p:txBody>
          <a:bodyPr wrap="square" rtlCol="0">
            <a:spAutoFit/>
          </a:bodyPr>
          <a:lstStyle/>
          <a:p>
            <a:pPr algn="ctr"/>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8" y="908720"/>
            <a:ext cx="1100228" cy="461665"/>
          </a:xfrm>
          <a:prstGeom prst="rect">
            <a:avLst/>
          </a:prstGeom>
          <a:noFill/>
        </p:spPr>
        <p:txBody>
          <a:bodyPr wrap="square" rtlCol="0">
            <a:spAutoFit/>
          </a:bodyPr>
          <a:lstStyle/>
          <a:p>
            <a:r>
              <a:rPr lang="en-US" sz="2400" dirty="0" smtClean="0">
                <a:solidFill>
                  <a:srgbClr val="000000"/>
                </a:solidFill>
                <a:latin typeface="Tahoma"/>
              </a:rPr>
              <a:t>GPU</a:t>
            </a:r>
            <a:endParaRPr lang="en-US" sz="2400" dirty="0">
              <a:solidFill>
                <a:srgbClr val="000000"/>
              </a:solidFill>
              <a:latin typeface="Tahoma"/>
            </a:endParaRP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10" name="TextBox 209"/>
          <p:cNvSpPr txBox="1"/>
          <p:nvPr/>
        </p:nvSpPr>
        <p:spPr>
          <a:xfrm>
            <a:off x="3635896" y="341970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6" name="Rectangle 255"/>
          <p:cNvSpPr/>
          <p:nvPr/>
        </p:nvSpPr>
        <p:spPr bwMode="auto">
          <a:xfrm>
            <a:off x="27926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7" name="Rectangle 256"/>
          <p:cNvSpPr/>
          <p:nvPr/>
        </p:nvSpPr>
        <p:spPr bwMode="auto">
          <a:xfrm>
            <a:off x="4287933"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8" name="Rectangle 257"/>
          <p:cNvSpPr/>
          <p:nvPr/>
        </p:nvSpPr>
        <p:spPr bwMode="auto">
          <a:xfrm>
            <a:off x="5702057"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59" name="Rectangle 258"/>
          <p:cNvSpPr/>
          <p:nvPr/>
        </p:nvSpPr>
        <p:spPr>
          <a:xfrm>
            <a:off x="2913839" y="2143593"/>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1" name="Rectangle 260"/>
          <p:cNvSpPr/>
          <p:nvPr/>
        </p:nvSpPr>
        <p:spPr>
          <a:xfrm>
            <a:off x="4409136" y="2143593"/>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3" name="Rectangle 262"/>
          <p:cNvSpPr/>
          <p:nvPr/>
        </p:nvSpPr>
        <p:spPr>
          <a:xfrm>
            <a:off x="5823260" y="2157522"/>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67" name="Rectangle 266"/>
          <p:cNvSpPr/>
          <p:nvPr/>
        </p:nvSpPr>
        <p:spPr bwMode="auto">
          <a:xfrm>
            <a:off x="7072172"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68" name="Rectangle 267"/>
          <p:cNvSpPr/>
          <p:nvPr/>
        </p:nvSpPr>
        <p:spPr>
          <a:xfrm>
            <a:off x="7206850" y="2495941"/>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0" name="TextBox 269"/>
          <p:cNvSpPr txBox="1"/>
          <p:nvPr/>
        </p:nvSpPr>
        <p:spPr>
          <a:xfrm>
            <a:off x="1897823" y="3265820"/>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solidFill>
                  <a:srgbClr val="000000"/>
                </a:solidFill>
                <a:latin typeface="Tahoma"/>
              </a:rPr>
              <a:t>Batch Scheduler</a:t>
            </a:r>
            <a:endParaRPr lang="en-US" sz="2800" dirty="0">
              <a:solidFill>
                <a:srgbClr val="000000"/>
              </a:solidFill>
              <a:latin typeface="Tahoma"/>
            </a:endParaRPr>
          </a:p>
        </p:txBody>
      </p:sp>
      <p:sp>
        <p:nvSpPr>
          <p:cNvPr id="271" name="Down Arrow 270"/>
          <p:cNvSpPr/>
          <p:nvPr/>
        </p:nvSpPr>
        <p:spPr>
          <a:xfrm>
            <a:off x="3714394" y="2924945"/>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3" name="Rectangle 272"/>
          <p:cNvSpPr/>
          <p:nvPr/>
        </p:nvSpPr>
        <p:spPr bwMode="auto">
          <a:xfrm>
            <a:off x="5960989" y="416085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4" name="Rectangle 273"/>
          <p:cNvSpPr/>
          <p:nvPr/>
        </p:nvSpPr>
        <p:spPr bwMode="auto">
          <a:xfrm>
            <a:off x="4546865"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5" name="Rectangle 274"/>
          <p:cNvSpPr/>
          <p:nvPr/>
        </p:nvSpPr>
        <p:spPr bwMode="auto">
          <a:xfrm>
            <a:off x="3065403"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6" name="Rectangle 275"/>
          <p:cNvSpPr/>
          <p:nvPr/>
        </p:nvSpPr>
        <p:spPr bwMode="auto">
          <a:xfrm>
            <a:off x="1570464" y="414908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9" name="Rectangle 278"/>
          <p:cNvSpPr/>
          <p:nvPr/>
        </p:nvSpPr>
        <p:spPr>
          <a:xfrm>
            <a:off x="1705142" y="4685731"/>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1" name="Rectangle 280"/>
          <p:cNvSpPr/>
          <p:nvPr/>
        </p:nvSpPr>
        <p:spPr>
          <a:xfrm>
            <a:off x="4668068" y="4685731"/>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2" name="Rectangle 281"/>
          <p:cNvSpPr/>
          <p:nvPr/>
        </p:nvSpPr>
        <p:spPr>
          <a:xfrm>
            <a:off x="3186605" y="5054444"/>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2"/>
            <a:ext cx="1403648" cy="646331"/>
          </a:xfrm>
          <a:prstGeom prst="rect">
            <a:avLst/>
          </a:prstGeom>
          <a:noFill/>
        </p:spPr>
        <p:txBody>
          <a:bodyPr wrap="square" rtlCol="0">
            <a:spAutoFit/>
          </a:bodyPr>
          <a:lstStyle/>
          <a:p>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89"/>
            <a:ext cx="1244244" cy="430887"/>
          </a:xfrm>
          <a:prstGeom prst="rect">
            <a:avLst/>
          </a:prstGeom>
          <a:noFill/>
        </p:spPr>
        <p:txBody>
          <a:bodyPr wrap="square" rtlCol="0">
            <a:spAutoFit/>
          </a:bodyPr>
          <a:lstStyle/>
          <a:p>
            <a:r>
              <a:rPr lang="en-US" sz="2200" dirty="0" smtClean="0">
                <a:solidFill>
                  <a:srgbClr val="000000"/>
                </a:solidFill>
                <a:latin typeface="Tahoma"/>
              </a:rPr>
              <a:t>Stage 3</a:t>
            </a:r>
            <a:endParaRPr lang="en-US" sz="2200" dirty="0">
              <a:solidFill>
                <a:srgbClr val="000000"/>
              </a:solidFill>
              <a:latin typeface="Tahoma"/>
            </a:endParaRPr>
          </a:p>
        </p:txBody>
      </p:sp>
      <p:sp>
        <p:nvSpPr>
          <p:cNvPr id="60" name="TextBox 59"/>
          <p:cNvSpPr txBox="1"/>
          <p:nvPr/>
        </p:nvSpPr>
        <p:spPr>
          <a:xfrm>
            <a:off x="0" y="5085184"/>
            <a:ext cx="1440160" cy="923330"/>
          </a:xfrm>
          <a:prstGeom prst="rect">
            <a:avLst/>
          </a:prstGeom>
          <a:noFill/>
        </p:spPr>
        <p:txBody>
          <a:bodyPr wrap="square" rtlCol="0">
            <a:spAutoFit/>
          </a:bodyPr>
          <a:lstStyle/>
          <a:p>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1" y="5361703"/>
            <a:ext cx="886333" cy="369332"/>
          </a:xfrm>
          <a:prstGeom prst="rect">
            <a:avLst/>
          </a:prstGeom>
          <a:noFill/>
        </p:spPr>
        <p:txBody>
          <a:bodyPr wrap="none" rtlCol="0">
            <a:spAutoFit/>
          </a:bodyPr>
          <a:lstStyle/>
          <a:p>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57" y="5347847"/>
            <a:ext cx="886333" cy="369332"/>
          </a:xfrm>
          <a:prstGeom prst="rect">
            <a:avLst/>
          </a:prstGeom>
          <a:noFill/>
        </p:spPr>
        <p:txBody>
          <a:bodyPr wrap="none" rtlCol="0">
            <a:spAutoFit/>
          </a:bodyPr>
          <a:lstStyle/>
          <a:p>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17" y="5361703"/>
            <a:ext cx="886333" cy="369332"/>
          </a:xfrm>
          <a:prstGeom prst="rect">
            <a:avLst/>
          </a:prstGeom>
          <a:noFill/>
        </p:spPr>
        <p:txBody>
          <a:bodyPr wrap="none" rtlCol="0">
            <a:spAutoFit/>
          </a:bodyPr>
          <a:lstStyle/>
          <a:p>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1" y="5361703"/>
            <a:ext cx="886333" cy="369332"/>
          </a:xfrm>
          <a:prstGeom prst="rect">
            <a:avLst/>
          </a:prstGeom>
          <a:noFill/>
        </p:spPr>
        <p:txBody>
          <a:bodyPr wrap="none" rtlCol="0">
            <a:spAutoFit/>
          </a:bodyPr>
          <a:lstStyle/>
          <a:p>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572020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The Memory Scaling Problem and Solution Directions</a:t>
            </a:r>
          </a:p>
          <a:p>
            <a:pPr lvl="1" eaLnBrk="1" hangingPunct="1"/>
            <a:r>
              <a:rPr lang="en-US" dirty="0" smtClean="0">
                <a:latin typeface="Tahoma" charset="0"/>
                <a:ea typeface="ＭＳ Ｐゴシック" charset="0"/>
                <a:cs typeface="ＭＳ Ｐゴシック" charset="0"/>
              </a:rPr>
              <a:t>New Memory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1956747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370840">
                <a:tc>
                  <a:txBody>
                    <a:bodyPr/>
                    <a:lstStyle/>
                    <a:p>
                      <a:pPr algn="ctr"/>
                      <a:r>
                        <a:rPr lang="en-US" sz="2400" dirty="0" smtClean="0"/>
                        <a:t>Current Batch</a:t>
                      </a:r>
                    </a:p>
                    <a:p>
                      <a:pPr algn="ctr"/>
                      <a:r>
                        <a:rPr lang="en-US" sz="2400" dirty="0" smtClean="0"/>
                        <a:t>Scheduling Policy</a:t>
                      </a:r>
                      <a:endParaRPr lang="en-US" sz="2400" dirty="0"/>
                    </a:p>
                  </a:txBody>
                  <a:tcPr/>
                </a:tc>
              </a:tr>
              <a:tr h="37084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8" y="3987368"/>
          <a:ext cx="2653146" cy="1645920"/>
        </p:xfrm>
        <a:graphic>
          <a:graphicData uri="http://schemas.openxmlformats.org/drawingml/2006/table">
            <a:tbl>
              <a:tblPr firstRow="1" bandRow="1">
                <a:tableStyleId>{5C22544A-7EE6-4342-B048-85BDC9FD1C3A}</a:tableStyleId>
              </a:tblPr>
              <a:tblGrid>
                <a:gridCol w="2653146"/>
              </a:tblGrid>
              <a:tr h="370840">
                <a:tc>
                  <a:txBody>
                    <a:bodyPr/>
                    <a:lstStyle/>
                    <a:p>
                      <a:pPr algn="ctr"/>
                      <a:r>
                        <a:rPr lang="en-US" sz="2400" dirty="0" smtClean="0"/>
                        <a:t>Current Batch</a:t>
                      </a:r>
                    </a:p>
                    <a:p>
                      <a:pPr algn="ctr"/>
                      <a:r>
                        <a:rPr lang="en-US" sz="2400" dirty="0" smtClean="0"/>
                        <a:t>Scheduling Policy</a:t>
                      </a:r>
                      <a:endParaRPr lang="en-US" sz="2400" dirty="0"/>
                    </a:p>
                  </a:txBody>
                  <a:tcPr/>
                </a:tc>
              </a:tr>
              <a:tr h="37084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1" y="3212976"/>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solidFill>
                  <a:srgbClr val="000000"/>
                </a:solidFill>
                <a:latin typeface="Tahoma"/>
              </a:rPr>
              <a:t>Batch Scheduler</a:t>
            </a:r>
            <a:endParaRPr lang="en-US" sz="2800" dirty="0">
              <a:solidFill>
                <a:srgbClr val="000000"/>
              </a:solidFill>
              <a:latin typeface="Tahoma"/>
            </a:endParaRPr>
          </a:p>
        </p:txBody>
      </p:sp>
      <p:grpSp>
        <p:nvGrpSpPr>
          <p:cNvPr id="10" name="Group 9"/>
          <p:cNvGrpSpPr/>
          <p:nvPr/>
        </p:nvGrpSpPr>
        <p:grpSpPr>
          <a:xfrm>
            <a:off x="2634927" y="4005064"/>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a:t>SMS: Staged Memory Scheduling</a:t>
            </a: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120</a:t>
            </a:fld>
            <a:endParaRPr lang="en-US" altLang="en-US" dirty="0">
              <a:solidFill>
                <a:srgbClr val="000000"/>
              </a:solidFill>
            </a:endParaRPr>
          </a:p>
        </p:txBody>
      </p:sp>
      <p:sp>
        <p:nvSpPr>
          <p:cNvPr id="60" name="TextBox 59"/>
          <p:cNvSpPr txBox="1"/>
          <p:nvPr/>
        </p:nvSpPr>
        <p:spPr>
          <a:xfrm>
            <a:off x="2203146" y="971436"/>
            <a:ext cx="928694" cy="369332"/>
          </a:xfrm>
          <a:prstGeom prst="rect">
            <a:avLst/>
          </a:prstGeom>
          <a:noFill/>
        </p:spPr>
        <p:txBody>
          <a:bodyPr wrap="square" rtlCol="0">
            <a:spAutoFit/>
          </a:bodyPr>
          <a:lstStyle/>
          <a:p>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8"/>
            <a:ext cx="928694" cy="369332"/>
          </a:xfrm>
          <a:prstGeom prst="rect">
            <a:avLst/>
          </a:prstGeom>
          <a:noFill/>
        </p:spPr>
        <p:txBody>
          <a:bodyPr wrap="square" rtlCol="0">
            <a:spAutoFit/>
          </a:bodyPr>
          <a:lstStyle/>
          <a:p>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6" y="971436"/>
            <a:ext cx="928694" cy="369332"/>
          </a:xfrm>
          <a:prstGeom prst="rect">
            <a:avLst/>
          </a:prstGeom>
          <a:noFill/>
        </p:spPr>
        <p:txBody>
          <a:bodyPr wrap="square" rtlCol="0">
            <a:spAutoFit/>
          </a:bodyPr>
          <a:lstStyle/>
          <a:p>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8"/>
            <a:ext cx="928694" cy="369332"/>
          </a:xfrm>
          <a:prstGeom prst="rect">
            <a:avLst/>
          </a:prstGeom>
          <a:noFill/>
        </p:spPr>
        <p:txBody>
          <a:bodyPr wrap="square" rtlCol="0">
            <a:spAutoFit/>
          </a:bodyPr>
          <a:lstStyle/>
          <a:p>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8" name="Rectangle 67"/>
          <p:cNvSpPr/>
          <p:nvPr/>
        </p:nvSpPr>
        <p:spPr bwMode="auto">
          <a:xfrm>
            <a:off x="3179082"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69" name="Rectangle 68"/>
          <p:cNvSpPr/>
          <p:nvPr/>
        </p:nvSpPr>
        <p:spPr bwMode="auto">
          <a:xfrm>
            <a:off x="406240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70" name="Rectangle 69"/>
          <p:cNvSpPr/>
          <p:nvPr/>
        </p:nvSpPr>
        <p:spPr bwMode="auto">
          <a:xfrm>
            <a:off x="4932040"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74" name="Rectangle 73"/>
          <p:cNvSpPr/>
          <p:nvPr/>
        </p:nvSpPr>
        <p:spPr>
          <a:xfrm>
            <a:off x="3251349"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79" name="Rectangle 78"/>
          <p:cNvSpPr/>
          <p:nvPr/>
        </p:nvSpPr>
        <p:spPr>
          <a:xfrm>
            <a:off x="4134673"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cxnSp>
        <p:nvCxnSpPr>
          <p:cNvPr id="80" name="Straight Connector 79"/>
          <p:cNvCxnSpPr/>
          <p:nvPr/>
        </p:nvCxnSpPr>
        <p:spPr>
          <a:xfrm>
            <a:off x="3171047"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1"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8" y="1412776"/>
            <a:ext cx="2232248" cy="1384995"/>
          </a:xfrm>
          <a:prstGeom prst="rect">
            <a:avLst/>
          </a:prstGeom>
          <a:noFill/>
        </p:spPr>
        <p:txBody>
          <a:bodyPr wrap="square" rtlCol="0">
            <a:spAutoFit/>
          </a:bodyPr>
          <a:lstStyle/>
          <a:p>
            <a:r>
              <a:rPr lang="en-US" sz="2800" dirty="0" smtClean="0">
                <a:solidFill>
                  <a:srgbClr val="000000"/>
                </a:solidFill>
                <a:latin typeface="Tahoma"/>
              </a:rPr>
              <a:t>Stage 1:</a:t>
            </a:r>
          </a:p>
          <a:p>
            <a:r>
              <a:rPr lang="en-US" sz="2800" dirty="0" smtClean="0">
                <a:solidFill>
                  <a:srgbClr val="000000"/>
                </a:solidFill>
                <a:latin typeface="Tahoma"/>
              </a:rPr>
              <a:t>Batch </a:t>
            </a:r>
          </a:p>
          <a:p>
            <a:r>
              <a:rPr lang="en-US" sz="2800" dirty="0" smtClean="0">
                <a:solidFill>
                  <a:srgbClr val="000000"/>
                </a:solidFill>
                <a:latin typeface="Tahoma"/>
              </a:rPr>
              <a:t>Formation</a:t>
            </a:r>
            <a:endParaRPr lang="en-US" sz="2800" dirty="0">
              <a:solidFill>
                <a:srgbClr val="000000"/>
              </a:solidFill>
              <a:latin typeface="Tahoma"/>
            </a:endParaRPr>
          </a:p>
        </p:txBody>
      </p:sp>
      <p:sp>
        <p:nvSpPr>
          <p:cNvPr id="43" name="TextBox 42"/>
          <p:cNvSpPr txBox="1"/>
          <p:nvPr/>
        </p:nvSpPr>
        <p:spPr>
          <a:xfrm>
            <a:off x="323528" y="4149080"/>
            <a:ext cx="2232248" cy="1815882"/>
          </a:xfrm>
          <a:prstGeom prst="rect">
            <a:avLst/>
          </a:prstGeom>
          <a:noFill/>
        </p:spPr>
        <p:txBody>
          <a:bodyPr wrap="square" rtlCol="0">
            <a:spAutoFit/>
          </a:bodyPr>
          <a:lstStyle/>
          <a:p>
            <a:r>
              <a:rPr lang="en-US" sz="2800" dirty="0" smtClean="0">
                <a:solidFill>
                  <a:srgbClr val="000000"/>
                </a:solidFill>
                <a:latin typeface="Tahoma"/>
              </a:rPr>
              <a:t>Stage 3: DRAM Command Scheduler</a:t>
            </a:r>
            <a:endParaRPr lang="en-US" sz="2800" dirty="0">
              <a:solidFill>
                <a:srgbClr val="000000"/>
              </a:solidFill>
              <a:latin typeface="Tahoma"/>
            </a:endParaRP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srgbClr val="000000"/>
              </a:solidFill>
              <a:latin typeface="Tahoma"/>
              <a:cs typeface="Arial" charset="0"/>
            </a:endParaRPr>
          </a:p>
        </p:txBody>
      </p:sp>
      <p:sp>
        <p:nvSpPr>
          <p:cNvPr id="45" name="TextBox 44"/>
          <p:cNvSpPr txBox="1"/>
          <p:nvPr/>
        </p:nvSpPr>
        <p:spPr>
          <a:xfrm>
            <a:off x="5803546" y="980728"/>
            <a:ext cx="928694" cy="369332"/>
          </a:xfrm>
          <a:prstGeom prst="rect">
            <a:avLst/>
          </a:prstGeom>
          <a:noFill/>
        </p:spPr>
        <p:txBody>
          <a:bodyPr wrap="square" rtlCol="0">
            <a:spAutoFit/>
          </a:bodyPr>
          <a:lstStyle/>
          <a:p>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58" name="Rectangle 57"/>
          <p:cNvSpPr/>
          <p:nvPr/>
        </p:nvSpPr>
        <p:spPr>
          <a:xfrm>
            <a:off x="4139952"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96" name="Rectangle 95"/>
          <p:cNvSpPr/>
          <p:nvPr/>
        </p:nvSpPr>
        <p:spPr>
          <a:xfrm>
            <a:off x="5868144"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4"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8" y="3212976"/>
            <a:ext cx="2232248" cy="523220"/>
          </a:xfrm>
          <a:prstGeom prst="rect">
            <a:avLst/>
          </a:prstGeom>
          <a:noFill/>
        </p:spPr>
        <p:txBody>
          <a:bodyPr wrap="square" rtlCol="0">
            <a:spAutoFit/>
          </a:bodyPr>
          <a:lstStyle/>
          <a:p>
            <a:r>
              <a:rPr lang="en-US" sz="2800" dirty="0" smtClean="0">
                <a:solidFill>
                  <a:srgbClr val="000000"/>
                </a:solidFill>
                <a:latin typeface="Tahoma"/>
              </a:rPr>
              <a:t>Stage 2:</a:t>
            </a:r>
            <a:endParaRPr lang="en-US" sz="2800" dirty="0">
              <a:solidFill>
                <a:srgbClr val="000000"/>
              </a:solidFill>
              <a:latin typeface="Tahoma"/>
            </a:endParaRPr>
          </a:p>
        </p:txBody>
      </p:sp>
      <p:cxnSp>
        <p:nvCxnSpPr>
          <p:cNvPr id="82" name="Straight Connector 81"/>
          <p:cNvCxnSpPr/>
          <p:nvPr/>
        </p:nvCxnSpPr>
        <p:spPr>
          <a:xfrm>
            <a:off x="5796136"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a:endParaRPr>
          </a:p>
        </p:txBody>
      </p:sp>
      <p:sp>
        <p:nvSpPr>
          <p:cNvPr id="54" name="Rectangle 53"/>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a:solidFill>
                  <a:srgbClr val="000000"/>
                </a:solidFill>
                <a:latin typeface="Tahoma" charset="0"/>
              </a:rPr>
              <a:t>+</a:t>
            </a:r>
            <a:r>
              <a:rPr lang="en-US" sz="1600" dirty="0" smtClean="0">
                <a:solidFill>
                  <a:srgbClr val="000000"/>
                </a:solidFill>
                <a:latin typeface="Tahoma" charset="0"/>
              </a:rPr>
              <a:t>, “</a:t>
            </a:r>
            <a:r>
              <a:rPr lang="en-US" altLang="ja-JP" sz="1600" dirty="0" smtClean="0">
                <a:solidFill>
                  <a:srgbClr val="0000FF"/>
                </a:solidFill>
                <a:latin typeface="Tahoma" charset="0"/>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2704111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121</a:t>
            </a:fld>
            <a:endParaRPr lang="en-US" altLang="en-US">
              <a:solidFill>
                <a:srgbClr val="000000"/>
              </a:solidFill>
            </a:endParaRPr>
          </a:p>
        </p:txBody>
      </p:sp>
      <p:sp>
        <p:nvSpPr>
          <p:cNvPr id="5" name="TextBox 4"/>
          <p:cNvSpPr txBox="1"/>
          <p:nvPr/>
        </p:nvSpPr>
        <p:spPr>
          <a:xfrm>
            <a:off x="251520" y="6300028"/>
            <a:ext cx="6264696" cy="369332"/>
          </a:xfrm>
          <a:prstGeom prst="rect">
            <a:avLst/>
          </a:prstGeom>
          <a:noFill/>
        </p:spPr>
        <p:txBody>
          <a:bodyPr wrap="square" rtlCol="0">
            <a:spAutoFit/>
          </a:bodyPr>
          <a:lstStyle/>
          <a:p>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42563992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122</a:t>
            </a:fld>
            <a:endParaRPr lang="en-US" altLang="en-US">
              <a:solidFill>
                <a:srgbClr val="000000"/>
              </a:solidFill>
            </a:endParaRPr>
          </a:p>
        </p:txBody>
      </p:sp>
      <p:graphicFrame>
        <p:nvGraphicFramePr>
          <p:cNvPr id="8" name="Chart 7"/>
          <p:cNvGraphicFramePr>
            <a:graphicFrameLocks/>
          </p:cNvGraphicFramePr>
          <p:nvPr/>
        </p:nvGraphicFramePr>
        <p:xfrm>
          <a:off x="323528"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5"/>
            <a:ext cx="2327563" cy="830997"/>
          </a:xfrm>
          <a:prstGeom prst="rect">
            <a:avLst/>
          </a:prstGeom>
          <a:solidFill>
            <a:schemeClr val="bg1"/>
          </a:solidFill>
        </p:spPr>
        <p:txBody>
          <a:bodyPr wrap="square" rtlCol="0">
            <a:spAutoFit/>
          </a:bodyPr>
          <a:lstStyle/>
          <a:p>
            <a:r>
              <a:rPr lang="en-US" sz="2400" b="1" dirty="0" smtClean="0">
                <a:solidFill>
                  <a:srgbClr val="000000"/>
                </a:solidFill>
                <a:latin typeface="Tahoma"/>
              </a:rPr>
              <a:t>Best Previous </a:t>
            </a:r>
          </a:p>
          <a:p>
            <a:r>
              <a:rPr lang="en-US" sz="2400" b="1" dirty="0" smtClean="0">
                <a:solidFill>
                  <a:srgbClr val="000000"/>
                </a:solidFill>
                <a:latin typeface="Tahoma"/>
              </a:rPr>
              <a:t>Scheduler</a:t>
            </a:r>
            <a:endParaRPr lang="en-US" sz="2400" b="1" dirty="0">
              <a:solidFill>
                <a:srgbClr val="000000"/>
              </a:solidFill>
              <a:latin typeface="Tahoma"/>
            </a:endParaRPr>
          </a:p>
        </p:txBody>
      </p:sp>
      <p:sp>
        <p:nvSpPr>
          <p:cNvPr id="6" name="Right Brace 5"/>
          <p:cNvSpPr/>
          <p:nvPr/>
        </p:nvSpPr>
        <p:spPr>
          <a:xfrm rot="5400000">
            <a:off x="3210792" y="1776844"/>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9" name="Right Brace 8"/>
          <p:cNvSpPr/>
          <p:nvPr/>
        </p:nvSpPr>
        <p:spPr>
          <a:xfrm rot="5400000">
            <a:off x="5179434" y="3521002"/>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ahoma"/>
            </a:endParaRPr>
          </a:p>
        </p:txBody>
      </p:sp>
      <p:sp>
        <p:nvSpPr>
          <p:cNvPr id="10" name="TextBox 9"/>
          <p:cNvSpPr txBox="1"/>
          <p:nvPr/>
        </p:nvSpPr>
        <p:spPr>
          <a:xfrm>
            <a:off x="2951017" y="3803074"/>
            <a:ext cx="1003801" cy="400110"/>
          </a:xfrm>
          <a:prstGeom prst="rect">
            <a:avLst/>
          </a:prstGeom>
          <a:noFill/>
        </p:spPr>
        <p:txBody>
          <a:bodyPr wrap="none" rtlCol="0">
            <a:spAutoFit/>
          </a:bodyPr>
          <a:lstStyle/>
          <a:p>
            <a:r>
              <a:rPr lang="en-US" sz="2000" b="1" dirty="0" smtClean="0">
                <a:solidFill>
                  <a:srgbClr val="000000"/>
                </a:solidFill>
                <a:latin typeface="Tahoma"/>
              </a:rPr>
              <a:t>ATLAS</a:t>
            </a:r>
            <a:endParaRPr lang="en-US" sz="2000" b="1" dirty="0">
              <a:solidFill>
                <a:srgbClr val="000000"/>
              </a:solidFill>
              <a:latin typeface="Tahoma"/>
            </a:endParaRPr>
          </a:p>
        </p:txBody>
      </p:sp>
      <p:sp>
        <p:nvSpPr>
          <p:cNvPr id="11" name="TextBox 10"/>
          <p:cNvSpPr txBox="1"/>
          <p:nvPr/>
        </p:nvSpPr>
        <p:spPr>
          <a:xfrm>
            <a:off x="5056925" y="3789218"/>
            <a:ext cx="742511" cy="400110"/>
          </a:xfrm>
          <a:prstGeom prst="rect">
            <a:avLst/>
          </a:prstGeom>
          <a:noFill/>
        </p:spPr>
        <p:txBody>
          <a:bodyPr wrap="none" rtlCol="0">
            <a:spAutoFit/>
          </a:bodyPr>
          <a:lstStyle/>
          <a:p>
            <a:r>
              <a:rPr lang="en-US" sz="2000" b="1" dirty="0" smtClean="0">
                <a:solidFill>
                  <a:srgbClr val="000000"/>
                </a:solidFill>
                <a:latin typeface="Tahoma"/>
              </a:rPr>
              <a:t>TCM</a:t>
            </a:r>
            <a:endParaRPr lang="en-US" sz="2000" b="1" dirty="0">
              <a:solidFill>
                <a:srgbClr val="000000"/>
              </a:solidFill>
              <a:latin typeface="Tahoma"/>
            </a:endParaRPr>
          </a:p>
        </p:txBody>
      </p:sp>
      <p:sp>
        <p:nvSpPr>
          <p:cNvPr id="12" name="TextBox 9"/>
          <p:cNvSpPr txBox="1"/>
          <p:nvPr/>
        </p:nvSpPr>
        <p:spPr>
          <a:xfrm>
            <a:off x="6040023" y="3790054"/>
            <a:ext cx="1261884"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000000"/>
                </a:solidFill>
                <a:latin typeface="Tahoma"/>
              </a:rPr>
              <a:t>FR-FCFS</a:t>
            </a:r>
            <a:endParaRPr lang="en-US" sz="2000" b="1" dirty="0">
              <a:solidFill>
                <a:srgbClr val="000000"/>
              </a:solidFill>
              <a:latin typeface="Tahoma"/>
            </a:endParaRPr>
          </a:p>
        </p:txBody>
      </p:sp>
      <p:sp>
        <p:nvSpPr>
          <p:cNvPr id="13" name="Rectangle 12"/>
          <p:cNvSpPr/>
          <p:nvPr/>
        </p:nvSpPr>
        <p:spPr>
          <a:xfrm>
            <a:off x="2127380" y="1791478"/>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903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SMS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graphicFrame>
        <p:nvGraphicFramePr>
          <p:cNvPr id="8" name="Chart 7"/>
          <p:cNvGraphicFramePr>
            <a:graphicFrameLocks/>
          </p:cNvGraphicFramePr>
          <p:nvPr/>
        </p:nvGraphicFramePr>
        <p:xfrm>
          <a:off x="323528"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0"/>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3"/>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TextBox 8"/>
          <p:cNvSpPr txBox="1"/>
          <p:nvPr/>
        </p:nvSpPr>
        <p:spPr>
          <a:xfrm>
            <a:off x="2476502" y="2251365"/>
            <a:ext cx="2327563" cy="461665"/>
          </a:xfrm>
          <a:prstGeom prst="rect">
            <a:avLst/>
          </a:prstGeom>
          <a:solidFill>
            <a:schemeClr val="bg1"/>
          </a:solidFill>
        </p:spPr>
        <p:txBody>
          <a:bodyPr wrap="square" rtlCol="0">
            <a:spAutoFit/>
          </a:bodyPr>
          <a:lstStyle/>
          <a:p>
            <a:r>
              <a:rPr lang="en-US" sz="2400" b="1" dirty="0" smtClean="0">
                <a:solidFill>
                  <a:srgbClr val="000000"/>
                </a:solidFill>
                <a:latin typeface="Tahoma"/>
              </a:rPr>
              <a:t>SMS</a:t>
            </a:r>
            <a:endParaRPr lang="en-US" sz="2400" b="1" dirty="0">
              <a:solidFill>
                <a:srgbClr val="000000"/>
              </a:solidFill>
              <a:latin typeface="Tahoma"/>
            </a:endParaRPr>
          </a:p>
        </p:txBody>
      </p:sp>
      <p:sp>
        <p:nvSpPr>
          <p:cNvPr id="10" name="TextBox 9"/>
          <p:cNvSpPr txBox="1"/>
          <p:nvPr/>
        </p:nvSpPr>
        <p:spPr>
          <a:xfrm>
            <a:off x="2473036" y="1517925"/>
            <a:ext cx="2327563" cy="830997"/>
          </a:xfrm>
          <a:prstGeom prst="rect">
            <a:avLst/>
          </a:prstGeom>
          <a:solidFill>
            <a:schemeClr val="bg1"/>
          </a:solidFill>
        </p:spPr>
        <p:txBody>
          <a:bodyPr wrap="square" rtlCol="0">
            <a:spAutoFit/>
          </a:bodyPr>
          <a:lstStyle/>
          <a:p>
            <a:r>
              <a:rPr lang="en-US" sz="2400" b="1" dirty="0" smtClean="0">
                <a:solidFill>
                  <a:srgbClr val="000000"/>
                </a:solidFill>
                <a:latin typeface="Tahoma"/>
              </a:rPr>
              <a:t>Best Previous </a:t>
            </a:r>
          </a:p>
          <a:p>
            <a:r>
              <a:rPr lang="en-US" sz="2400" b="1" dirty="0" smtClean="0">
                <a:solidFill>
                  <a:srgbClr val="000000"/>
                </a:solidFill>
                <a:latin typeface="Tahoma"/>
              </a:rPr>
              <a:t>Scheduler</a:t>
            </a:r>
            <a:endParaRPr lang="en-US" sz="2400" b="1" dirty="0">
              <a:solidFill>
                <a:srgbClr val="000000"/>
              </a:solidFill>
              <a:latin typeface="Tahoma"/>
            </a:endParaRPr>
          </a:p>
        </p:txBody>
      </p:sp>
      <p:sp>
        <p:nvSpPr>
          <p:cNvPr id="14" name="Rectangle 13"/>
          <p:cNvSpPr/>
          <p:nvPr/>
        </p:nvSpPr>
        <p:spPr>
          <a:xfrm>
            <a:off x="1933575" y="2053473"/>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2880333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CPU-GPU Performance Tradeoff</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graphicFrame>
        <p:nvGraphicFramePr>
          <p:cNvPr id="9" name="Chart 8"/>
          <p:cNvGraphicFramePr/>
          <p:nvPr/>
        </p:nvGraphicFramePr>
        <p:xfrm>
          <a:off x="4499992" y="980728"/>
          <a:ext cx="4499992" cy="5184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07504" y="980728"/>
          <a:ext cx="4572000" cy="5184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8942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SMS</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Rachata</a:t>
            </a:r>
            <a:r>
              <a:rPr lang="en-US" sz="2000" dirty="0"/>
              <a:t> </a:t>
            </a:r>
            <a:r>
              <a:rPr lang="en-US" sz="2000" dirty="0" err="1"/>
              <a:t>Ausavarungnirun</a:t>
            </a:r>
            <a:r>
              <a:rPr lang="en-US" sz="2000" dirty="0"/>
              <a:t>, Kevin Chang, Lavanya Subramanian, Gabriel </a:t>
            </a:r>
            <a:r>
              <a:rPr lang="en-US" sz="2000" dirty="0" err="1"/>
              <a:t>Loh</a:t>
            </a:r>
            <a:r>
              <a:rPr lang="en-US" sz="2000" dirty="0"/>
              <a:t>, and </a:t>
            </a:r>
            <a:r>
              <a:rPr lang="en-US" sz="2000" u="sng" dirty="0"/>
              <a:t>Onur Mutlu</a:t>
            </a:r>
            <a:r>
              <a:rPr lang="en-US" sz="2000" dirty="0"/>
              <a:t>,</a:t>
            </a:r>
            <a:br>
              <a:rPr lang="en-US" sz="2000" dirty="0"/>
            </a:br>
            <a:r>
              <a:rPr lang="en-US" sz="2000" b="1" dirty="0">
                <a:hlinkClick r:id="rId2"/>
              </a:rPr>
              <a:t>"Staged Memory Scheduling: Achieving High Performance and Scalability in Heterogeneous Systems"</a:t>
            </a:r>
            <a:r>
              <a:rPr lang="en-US" sz="2000" dirty="0"/>
              <a:t/>
            </a:r>
            <a:br>
              <a:rPr lang="en-US" sz="2000" dirty="0"/>
            </a:br>
            <a:r>
              <a:rPr lang="en-US" sz="2000" i="1" dirty="0"/>
              <a:t>Proceedings of the </a:t>
            </a:r>
            <a:r>
              <a:rPr lang="en-US" sz="2000" i="1" dirty="0">
                <a:hlinkClick r:id="rId3"/>
              </a:rPr>
              <a:t>39th International Symposium on Computer Architecture</a:t>
            </a:r>
            <a:r>
              <a:rPr lang="en-US" sz="2000" i="1" dirty="0"/>
              <a:t> (</a:t>
            </a:r>
            <a:r>
              <a:rPr lang="en-US" sz="2000" b="1" i="1" dirty="0"/>
              <a:t>ISCA</a:t>
            </a:r>
            <a:r>
              <a:rPr lang="en-US" sz="2000" i="1" dirty="0"/>
              <a:t>)</a:t>
            </a:r>
            <a:r>
              <a:rPr lang="en-US" sz="2000" dirty="0"/>
              <a:t>, Portland, OR, June 2012. </a:t>
            </a:r>
            <a:r>
              <a:rPr lang="en-US" sz="2000" dirty="0">
                <a:hlinkClick r:id="rId4"/>
              </a:rPr>
              <a:t>Slides (pptx)</a:t>
            </a:r>
            <a:r>
              <a:rPr lang="en-US" sz="2000" dirty="0"/>
              <a:t> </a:t>
            </a:r>
            <a:endParaRPr lang="en-US" sz="2000" dirty="0" smtClean="0"/>
          </a:p>
          <a:p>
            <a:endParaRPr lang="en-US" sz="2000" dirty="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spTree>
    <p:extLst>
      <p:ext uri="{BB962C8B-B14F-4D97-AF65-F5344CB8AC3E}">
        <p14:creationId xmlns:p14="http://schemas.microsoft.com/office/powerpoint/2010/main" val="244432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Stronger Memory Service Guarantees [HPCA’13]</a:t>
            </a:r>
            <a:endParaRPr lang="en-US" sz="3600" dirty="0"/>
          </a:p>
        </p:txBody>
      </p:sp>
      <p:sp>
        <p:nvSpPr>
          <p:cNvPr id="3" name="Content Placeholder 2"/>
          <p:cNvSpPr>
            <a:spLocks noGrp="1"/>
          </p:cNvSpPr>
          <p:nvPr>
            <p:ph idx="1"/>
          </p:nvPr>
        </p:nvSpPr>
        <p:spPr>
          <a:xfrm>
            <a:off x="214282" y="908720"/>
            <a:ext cx="8929718" cy="5339680"/>
          </a:xfrm>
        </p:spPr>
        <p:txBody>
          <a:bodyPr/>
          <a:lstStyle/>
          <a:p>
            <a:r>
              <a:rPr lang="en-US" sz="2600" dirty="0" smtClean="0"/>
              <a:t>Uncontrolled memory interference slows down  applications unpredictably</a:t>
            </a:r>
          </a:p>
          <a:p>
            <a:r>
              <a:rPr lang="en-US" sz="2600" dirty="0" smtClean="0"/>
              <a:t>Goal: </a:t>
            </a:r>
            <a:r>
              <a:rPr lang="en-US" sz="2600" dirty="0" smtClean="0">
                <a:solidFill>
                  <a:srgbClr val="FF0000"/>
                </a:solidFill>
              </a:rPr>
              <a:t>Estimate and control </a:t>
            </a:r>
            <a:r>
              <a:rPr lang="en-US" sz="2600" dirty="0" smtClean="0"/>
              <a:t>slowdowns</a:t>
            </a:r>
          </a:p>
          <a:p>
            <a:endParaRPr lang="en-US" sz="1600" dirty="0" smtClean="0"/>
          </a:p>
          <a:p>
            <a:r>
              <a:rPr lang="en-US" sz="2600" dirty="0" smtClean="0">
                <a:solidFill>
                  <a:schemeClr val="accent2">
                    <a:lumMod val="75000"/>
                  </a:schemeClr>
                </a:solidFill>
              </a:rPr>
              <a:t>MISE: An accurate slowdown estimation model </a:t>
            </a:r>
          </a:p>
          <a:p>
            <a:pPr lvl="1"/>
            <a:r>
              <a:rPr lang="en-US" sz="2100" dirty="0" smtClean="0">
                <a:solidFill>
                  <a:srgbClr val="0000FF"/>
                </a:solidFill>
              </a:rPr>
              <a:t>Request Service Rate is a good proxy for performance</a:t>
            </a:r>
          </a:p>
          <a:p>
            <a:pPr lvl="2"/>
            <a:r>
              <a:rPr lang="en-US" sz="1900" dirty="0" smtClean="0">
                <a:solidFill>
                  <a:srgbClr val="0000FF"/>
                </a:solidFill>
              </a:rPr>
              <a:t>Slowdown </a:t>
            </a:r>
            <a:r>
              <a:rPr lang="en-US" sz="1900" dirty="0">
                <a:solidFill>
                  <a:srgbClr val="0000FF"/>
                </a:solidFill>
              </a:rPr>
              <a:t>= Request Service Rate </a:t>
            </a:r>
            <a:r>
              <a:rPr lang="en-US" sz="1800" baseline="-25000" dirty="0" smtClean="0">
                <a:solidFill>
                  <a:srgbClr val="0000FF"/>
                </a:solidFill>
              </a:rPr>
              <a:t>Alone</a:t>
            </a:r>
            <a:r>
              <a:rPr lang="en-US" sz="1900" dirty="0" smtClean="0">
                <a:solidFill>
                  <a:srgbClr val="0000FF"/>
                </a:solidFill>
              </a:rPr>
              <a:t> </a:t>
            </a:r>
            <a:r>
              <a:rPr lang="en-US" sz="1900" dirty="0">
                <a:solidFill>
                  <a:srgbClr val="0000FF"/>
                </a:solidFill>
              </a:rPr>
              <a:t>/ Request Service Rate </a:t>
            </a:r>
            <a:r>
              <a:rPr lang="en-US" sz="1800" baseline="-25000" dirty="0" smtClean="0">
                <a:solidFill>
                  <a:srgbClr val="0000FF"/>
                </a:solidFill>
              </a:rPr>
              <a:t>Shared</a:t>
            </a:r>
            <a:endParaRPr lang="en-US" sz="1900" dirty="0" smtClean="0">
              <a:solidFill>
                <a:srgbClr val="0000FF"/>
              </a:solidFill>
            </a:endParaRPr>
          </a:p>
          <a:p>
            <a:pPr lvl="1"/>
            <a:r>
              <a:rPr lang="en-US" sz="2100" dirty="0" smtClean="0">
                <a:solidFill>
                  <a:srgbClr val="0000FF"/>
                </a:solidFill>
              </a:rPr>
              <a:t>Request Service Rate </a:t>
            </a:r>
            <a:r>
              <a:rPr lang="en-US" sz="2100" baseline="-25000" dirty="0" smtClean="0">
                <a:solidFill>
                  <a:srgbClr val="0000FF"/>
                </a:solidFill>
              </a:rPr>
              <a:t>Alone</a:t>
            </a:r>
            <a:r>
              <a:rPr lang="en-US" sz="2100" dirty="0" smtClean="0">
                <a:solidFill>
                  <a:srgbClr val="0000FF"/>
                </a:solidFill>
              </a:rPr>
              <a:t> estimated by giving an application highest priority in accessing memory</a:t>
            </a:r>
          </a:p>
          <a:p>
            <a:pPr lvl="1"/>
            <a:r>
              <a:rPr lang="en-US" sz="2100" dirty="0"/>
              <a:t>Average </a:t>
            </a:r>
            <a:r>
              <a:rPr lang="en-US" sz="2100" dirty="0" smtClean="0"/>
              <a:t>slowdown estimation error </a:t>
            </a:r>
            <a:r>
              <a:rPr lang="en-US" sz="2100" dirty="0"/>
              <a:t>of MISE: 8.2</a:t>
            </a:r>
            <a:r>
              <a:rPr lang="en-US" sz="2100" dirty="0" smtClean="0"/>
              <a:t>% (3000 data </a:t>
            </a:r>
            <a:r>
              <a:rPr lang="en-US" sz="2100" dirty="0" err="1" smtClean="0"/>
              <a:t>pts</a:t>
            </a:r>
            <a:r>
              <a:rPr lang="en-US" sz="2100" dirty="0" smtClean="0"/>
              <a:t>)</a:t>
            </a:r>
            <a:endParaRPr lang="en-US" sz="2100" dirty="0"/>
          </a:p>
          <a:p>
            <a:pPr lvl="1"/>
            <a:endParaRPr lang="en-US" sz="1600" dirty="0" smtClean="0">
              <a:solidFill>
                <a:srgbClr val="0070C0"/>
              </a:solidFill>
            </a:endParaRPr>
          </a:p>
          <a:p>
            <a:r>
              <a:rPr lang="en-US" sz="2600" dirty="0" smtClean="0">
                <a:solidFill>
                  <a:schemeClr val="accent2">
                    <a:lumMod val="75000"/>
                  </a:schemeClr>
                </a:solidFill>
              </a:rPr>
              <a:t>Memory controller leverages MISE to control slowdowns</a:t>
            </a:r>
          </a:p>
          <a:p>
            <a:pPr lvl="1"/>
            <a:r>
              <a:rPr lang="en-US" sz="2100" dirty="0" smtClean="0"/>
              <a:t>To provide soft slowdown guarantees</a:t>
            </a:r>
          </a:p>
          <a:p>
            <a:pPr lvl="1"/>
            <a:r>
              <a:rPr lang="en-US" sz="2100" dirty="0" smtClean="0"/>
              <a:t>To minimize maximum slowdown</a:t>
            </a:r>
          </a:p>
          <a:p>
            <a:pPr lvl="1"/>
            <a:endParaRPr lang="en-US" sz="2100"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
        <p:nvSpPr>
          <p:cNvPr id="5" name="Rectangle 4"/>
          <p:cNvSpPr/>
          <p:nvPr/>
        </p:nvSpPr>
        <p:spPr>
          <a:xfrm>
            <a:off x="1835696" y="6444044"/>
            <a:ext cx="6156176" cy="338554"/>
          </a:xfrm>
          <a:prstGeom prst="rect">
            <a:avLst/>
          </a:prstGeom>
        </p:spPr>
        <p:txBody>
          <a:bodyPr wrap="square">
            <a:spAutoFit/>
          </a:bodyPr>
          <a:lstStyle/>
          <a:p>
            <a:r>
              <a:rPr lang="en-US" sz="1600" dirty="0" smtClean="0">
                <a:solidFill>
                  <a:srgbClr val="000000"/>
                </a:solidFill>
                <a:latin typeface="Tahoma" charset="0"/>
              </a:rPr>
              <a:t>Subramanian+, “</a:t>
            </a:r>
            <a:r>
              <a:rPr lang="en-US" altLang="ja-JP" sz="1600" dirty="0" smtClean="0">
                <a:solidFill>
                  <a:srgbClr val="0000FF"/>
                </a:solidFill>
                <a:latin typeface="Tahoma" charset="0"/>
              </a:rPr>
              <a:t>MISE</a:t>
            </a:r>
            <a:r>
              <a:rPr lang="en-US" altLang="ja-JP" sz="1600" dirty="0" smtClean="0">
                <a:solidFill>
                  <a:srgbClr val="000000"/>
                </a:solidFill>
                <a:latin typeface="Tahoma" charset="0"/>
              </a:rPr>
              <a:t>,” HPCA 2013.</a:t>
            </a:r>
            <a:endParaRPr lang="en-US" sz="1600" dirty="0">
              <a:solidFill>
                <a:srgbClr val="000000"/>
              </a:solidFill>
              <a:latin typeface="Tahoma"/>
            </a:endParaRPr>
          </a:p>
        </p:txBody>
      </p:sp>
    </p:spTree>
    <p:custDataLst>
      <p:tags r:id="rId1"/>
    </p:custDataLst>
    <p:extLst>
      <p:ext uri="{BB962C8B-B14F-4D97-AF65-F5344CB8AC3E}">
        <p14:creationId xmlns:p14="http://schemas.microsoft.com/office/powerpoint/2010/main" val="1562926905"/>
      </p:ext>
    </p:extLst>
  </p:cSld>
  <p:clrMapOvr>
    <a:masterClrMapping/>
  </p:clrMapOvr>
  <p:transition xmlns:p14="http://schemas.microsoft.com/office/powerpoint/2010/main" advTm="431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MISE</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a:t>Lavanya Subramanian, Vivek Seshadri, </a:t>
            </a:r>
            <a:r>
              <a:rPr lang="en-US" sz="2000" dirty="0" err="1"/>
              <a:t>Yoongu</a:t>
            </a:r>
            <a:r>
              <a:rPr lang="en-US" sz="2000" dirty="0"/>
              <a:t> Kim, Ben </a:t>
            </a:r>
            <a:r>
              <a:rPr lang="en-US" sz="2000" dirty="0" err="1"/>
              <a:t>Jaiyen</a:t>
            </a:r>
            <a:r>
              <a:rPr lang="en-US" sz="2000" dirty="0"/>
              <a:t>, and </a:t>
            </a:r>
            <a:r>
              <a:rPr lang="en-US" sz="2000" u="sng" dirty="0"/>
              <a:t>Onur Mutlu</a:t>
            </a:r>
            <a:r>
              <a:rPr lang="en-US" sz="2000" dirty="0"/>
              <a:t>,</a:t>
            </a:r>
            <a:br>
              <a:rPr lang="en-US" sz="2000" dirty="0"/>
            </a:br>
            <a:r>
              <a:rPr lang="en-US" sz="2000" b="1" dirty="0">
                <a:hlinkClick r:id="rId2"/>
              </a:rPr>
              <a:t>"MISE: Providing Performance Predictability and Improving Fairness in Shared Main Memory Systems"</a:t>
            </a:r>
            <a:r>
              <a:rPr lang="en-US" sz="2000" dirty="0"/>
              <a:t> </a:t>
            </a:r>
            <a:br>
              <a:rPr lang="en-US" sz="2000" dirty="0"/>
            </a:br>
            <a:r>
              <a:rPr lang="en-US" sz="2000" i="1" dirty="0"/>
              <a:t>Proceedings of the </a:t>
            </a:r>
            <a:r>
              <a:rPr lang="en-US" sz="2000" i="1" dirty="0">
                <a:hlinkClick r:id="rId3"/>
              </a:rPr>
              <a:t>19th International Symposium on High-Performance Computer Architecture</a:t>
            </a:r>
            <a:r>
              <a:rPr lang="en-US" sz="2000" i="1" dirty="0"/>
              <a:t> (</a:t>
            </a:r>
            <a:r>
              <a:rPr lang="en-US" sz="2000" b="1" i="1" dirty="0"/>
              <a:t>HPCA</a:t>
            </a:r>
            <a:r>
              <a:rPr lang="en-US" sz="2000" i="1" dirty="0"/>
              <a:t>)</a:t>
            </a:r>
            <a:r>
              <a:rPr lang="en-US" sz="2000" dirty="0"/>
              <a:t>, Shenzhen, China, February 2013. </a:t>
            </a:r>
            <a:r>
              <a:rPr lang="en-US" sz="2000" dirty="0">
                <a:hlinkClick r:id="rId4"/>
              </a:rPr>
              <a:t>Slides (pptx)</a:t>
            </a:r>
            <a:endParaRPr lang="en-US" sz="2000" dirty="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val="23599655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solidFill>
                  <a:srgbClr val="FF0000"/>
                </a:solidFill>
              </a:rPr>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128</a:t>
            </a:fld>
            <a:endParaRPr lang="en-US" altLang="en-US">
              <a:solidFill>
                <a:srgbClr val="000000"/>
              </a:solidFill>
            </a:endParaRPr>
          </a:p>
        </p:txBody>
      </p:sp>
      <p:sp>
        <p:nvSpPr>
          <p:cNvPr id="5" name="Rectangle 4"/>
          <p:cNvSpPr/>
          <p:nvPr/>
        </p:nvSpPr>
        <p:spPr>
          <a:xfrm>
            <a:off x="1835696" y="6444044"/>
            <a:ext cx="6264696" cy="338554"/>
          </a:xfrm>
          <a:prstGeom prst="rect">
            <a:avLst/>
          </a:prstGeom>
        </p:spPr>
        <p:txBody>
          <a:bodyPr wrap="square">
            <a:spAutoFit/>
          </a:bodyPr>
          <a:lstStyle/>
          <a:p>
            <a:r>
              <a:rPr lang="en-US" sz="1600" dirty="0" smtClean="0">
                <a:solidFill>
                  <a:srgbClr val="000000"/>
                </a:solidFill>
                <a:latin typeface="Tahoma" charset="0"/>
              </a:rPr>
              <a:t>Ebrahimi+, “</a:t>
            </a:r>
            <a:r>
              <a:rPr lang="en-US" sz="1600" dirty="0" smtClean="0">
                <a:solidFill>
                  <a:srgbClr val="0000FF"/>
                </a:solidFill>
                <a:latin typeface="Tahoma" charset="0"/>
              </a:rPr>
              <a:t>Parallel Application Memory Scheduling</a:t>
            </a:r>
            <a:r>
              <a:rPr lang="en-US" altLang="ja-JP" sz="1600" dirty="0" smtClean="0">
                <a:solidFill>
                  <a:srgbClr val="000000"/>
                </a:solidFill>
                <a:latin typeface="Tahoma" charset="0"/>
              </a:rPr>
              <a:t>,” MICRO 2011.</a:t>
            </a:r>
            <a:endParaRPr lang="en-US" sz="1600" dirty="0">
              <a:solidFill>
                <a:srgbClr val="000000"/>
              </a:solidFill>
              <a:latin typeface="Tahoma"/>
            </a:endParaRPr>
          </a:p>
        </p:txBody>
      </p:sp>
    </p:spTree>
    <p:extLst>
      <p:ext uri="{BB962C8B-B14F-4D97-AF65-F5344CB8AC3E}">
        <p14:creationId xmlns:p14="http://schemas.microsoft.com/office/powerpoint/2010/main" val="1355478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PAMS</a:t>
            </a:r>
            <a:endParaRPr lang="en-US" dirty="0"/>
          </a:p>
        </p:txBody>
      </p:sp>
      <p:sp>
        <p:nvSpPr>
          <p:cNvPr id="3" name="Content Placeholder 2"/>
          <p:cNvSpPr>
            <a:spLocks noGrp="1"/>
          </p:cNvSpPr>
          <p:nvPr>
            <p:ph idx="1"/>
          </p:nvPr>
        </p:nvSpPr>
        <p:spPr/>
        <p:txBody>
          <a:bodyPr/>
          <a:lstStyle/>
          <a:p>
            <a:r>
              <a:rPr lang="en-US" sz="2000" dirty="0"/>
              <a:t>Eiman Ebrahimi, </a:t>
            </a:r>
            <a:r>
              <a:rPr lang="en-US" sz="2000" dirty="0" err="1"/>
              <a:t>Rustam</a:t>
            </a:r>
            <a:r>
              <a:rPr lang="en-US" sz="2000" dirty="0"/>
              <a:t> </a:t>
            </a:r>
            <a:r>
              <a:rPr lang="en-US" sz="2000" dirty="0" err="1"/>
              <a:t>Miftakhutdinov</a:t>
            </a:r>
            <a:r>
              <a:rPr lang="en-US" sz="2000" dirty="0"/>
              <a:t>, Chris Fallin, Chang </a:t>
            </a:r>
            <a:r>
              <a:rPr lang="en-US" sz="2000" dirty="0" err="1"/>
              <a:t>Joo</a:t>
            </a:r>
            <a:r>
              <a:rPr lang="en-US" sz="2000" dirty="0"/>
              <a:t> Lee,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2"/>
              </a:rPr>
              <a:t>"Parallel Application Memory Scheduling"</a:t>
            </a:r>
            <a:r>
              <a:rPr lang="en-US" sz="2000" dirty="0"/>
              <a:t/>
            </a:r>
            <a:br>
              <a:rPr lang="en-US" sz="2000" dirty="0"/>
            </a:br>
            <a:r>
              <a:rPr lang="en-US" sz="2000" i="1" dirty="0"/>
              <a:t>Proceedings of the </a:t>
            </a:r>
            <a:r>
              <a:rPr lang="en-US" sz="2000" i="1" dirty="0">
                <a:hlinkClick r:id="rId3"/>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4"/>
              </a:rPr>
              <a:t>Slides (pptx)</a:t>
            </a:r>
            <a:r>
              <a:rPr lang="en-US" sz="2000" dirty="0"/>
              <a:t> </a:t>
            </a:r>
            <a:endParaRPr lang="en-US" sz="2000" dirty="0" smtClean="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129</a:t>
            </a:fld>
            <a:endParaRPr lang="en-US" altLang="en-US">
              <a:solidFill>
                <a:srgbClr val="000000"/>
              </a:solidFill>
            </a:endParaRPr>
          </a:p>
        </p:txBody>
      </p:sp>
    </p:spTree>
    <p:extLst>
      <p:ext uri="{BB962C8B-B14F-4D97-AF65-F5344CB8AC3E}">
        <p14:creationId xmlns:p14="http://schemas.microsoft.com/office/powerpoint/2010/main" val="4036538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95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130</a:t>
            </a:fld>
            <a:endParaRPr lang="en-US" altLang="en-US">
              <a:solidFill>
                <a:srgbClr val="000000"/>
              </a:solidFill>
            </a:endParaRPr>
          </a:p>
        </p:txBody>
      </p:sp>
    </p:spTree>
    <p:extLst>
      <p:ext uri="{BB962C8B-B14F-4D97-AF65-F5344CB8AC3E}">
        <p14:creationId xmlns:p14="http://schemas.microsoft.com/office/powerpoint/2010/main" val="1172237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SALP: Reducing DRAM Bank Conflict Impact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131</a:t>
            </a:fld>
            <a:endParaRPr lang="en-US" altLang="en-US">
              <a:solidFill>
                <a:srgbClr val="000000"/>
              </a:solidFill>
            </a:endParaRPr>
          </a:p>
        </p:txBody>
      </p:sp>
      <p:sp>
        <p:nvSpPr>
          <p:cNvPr id="9" name="Rectangle 8"/>
          <p:cNvSpPr/>
          <p:nvPr/>
        </p:nvSpPr>
        <p:spPr>
          <a:xfrm>
            <a:off x="467544" y="4149080"/>
            <a:ext cx="8460432" cy="1815882"/>
          </a:xfrm>
          <a:prstGeom prst="rect">
            <a:avLst/>
          </a:prstGeom>
        </p:spPr>
        <p:txBody>
          <a:bodyPr wrap="square">
            <a:spAutoFit/>
          </a:bodyPr>
          <a:lstStyle/>
          <a:p>
            <a:r>
              <a:rPr lang="en-US" sz="2800" dirty="0" smtClean="0">
                <a:solidFill>
                  <a:srgbClr val="000000"/>
                </a:solidFill>
                <a:latin typeface="Tahoma" charset="0"/>
              </a:rPr>
              <a:t>Kim, Seshadri, Lee, Liu, Mutlu</a:t>
            </a:r>
          </a:p>
          <a:p>
            <a:r>
              <a:rPr lang="en-US" sz="2800" dirty="0" smtClean="0">
                <a:solidFill>
                  <a:srgbClr val="000000"/>
                </a:solidFill>
                <a:latin typeface="Tahoma" charset="0"/>
                <a:hlinkClick r:id="rId2"/>
              </a:rPr>
              <a:t>A Case for Exploiting Subarray-Level Parallelism (SALP) in DRAM</a:t>
            </a:r>
            <a:r>
              <a:rPr lang="en-US" altLang="ja-JP" sz="2800" dirty="0" smtClean="0">
                <a:solidFill>
                  <a:srgbClr val="000000"/>
                </a:solidFill>
                <a:latin typeface="Tahoma" charset="0"/>
              </a:rPr>
              <a:t> </a:t>
            </a:r>
          </a:p>
          <a:p>
            <a:r>
              <a:rPr lang="en-US" altLang="ja-JP" sz="2800" dirty="0" smtClean="0">
                <a:solidFill>
                  <a:srgbClr val="000000"/>
                </a:solidFill>
                <a:latin typeface="Tahoma" charset="0"/>
              </a:rPr>
              <a:t>ISCA </a:t>
            </a:r>
            <a:r>
              <a:rPr lang="en-US" altLang="ja-JP" sz="2800" dirty="0">
                <a:solidFill>
                  <a:srgbClr val="000000"/>
                </a:solidFill>
                <a:latin typeface="Tahoma" charset="0"/>
              </a:rPr>
              <a:t>2012.</a:t>
            </a:r>
            <a:endParaRPr lang="en-US" sz="2800" dirty="0">
              <a:solidFill>
                <a:srgbClr val="000000"/>
              </a:solidFill>
              <a:latin typeface="Tahoma"/>
            </a:endParaRPr>
          </a:p>
        </p:txBody>
      </p:sp>
    </p:spTree>
    <p:extLst>
      <p:ext uri="{BB962C8B-B14F-4D97-AF65-F5344CB8AC3E}">
        <p14:creationId xmlns:p14="http://schemas.microsoft.com/office/powerpoint/2010/main" val="1721292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Reducing DRAM Bank Conflicts</a:t>
            </a:r>
            <a:endParaRPr lang="en-US" dirty="0"/>
          </a:p>
        </p:txBody>
      </p:sp>
      <p:sp>
        <p:nvSpPr>
          <p:cNvPr id="3" name="Content Placeholder 2"/>
          <p:cNvSpPr>
            <a:spLocks noGrp="1"/>
          </p:cNvSpPr>
          <p:nvPr>
            <p:ph idx="1"/>
          </p:nvPr>
        </p:nvSpPr>
        <p:spPr>
          <a:xfrm>
            <a:off x="107504" y="1052736"/>
            <a:ext cx="9036496" cy="5195664"/>
          </a:xfrm>
        </p:spPr>
        <p:txBody>
          <a:bodyPr/>
          <a:lstStyle/>
          <a:p>
            <a:r>
              <a:rPr lang="en-US" sz="2200" dirty="0"/>
              <a:t>Problem: </a:t>
            </a:r>
            <a:r>
              <a:rPr lang="en-US" sz="2200" dirty="0" smtClean="0">
                <a:solidFill>
                  <a:srgbClr val="FF0000"/>
                </a:solidFill>
              </a:rPr>
              <a:t>Bank conflicts are costly for </a:t>
            </a:r>
            <a:r>
              <a:rPr lang="en-US" sz="2200" dirty="0">
                <a:solidFill>
                  <a:srgbClr val="FF0000"/>
                </a:solidFill>
              </a:rPr>
              <a:t>performance and </a:t>
            </a:r>
            <a:r>
              <a:rPr lang="en-US" sz="2200" dirty="0" smtClean="0">
                <a:solidFill>
                  <a:srgbClr val="FF0000"/>
                </a:solidFill>
              </a:rPr>
              <a:t>energy</a:t>
            </a:r>
          </a:p>
          <a:p>
            <a:pPr lvl="1"/>
            <a:r>
              <a:rPr lang="en-US" sz="2000" dirty="0" smtClean="0">
                <a:sym typeface="Wingdings"/>
              </a:rPr>
              <a:t>serialized requests, wasted energy (thrashing of row buffer, busy wait)</a:t>
            </a:r>
            <a:endParaRPr lang="en-US" sz="2000" dirty="0"/>
          </a:p>
          <a:p>
            <a:r>
              <a:rPr lang="en-US" sz="2200" dirty="0"/>
              <a:t>Goal: R</a:t>
            </a:r>
            <a:r>
              <a:rPr lang="en-US" sz="2200" dirty="0" smtClean="0"/>
              <a:t>educe </a:t>
            </a:r>
            <a:r>
              <a:rPr lang="en-US" sz="2200" dirty="0"/>
              <a:t>bank conflicts without </a:t>
            </a:r>
            <a:r>
              <a:rPr lang="en-US" sz="2200" dirty="0" smtClean="0"/>
              <a:t>adding more banks (low </a:t>
            </a:r>
            <a:r>
              <a:rPr lang="en-US" sz="2200" dirty="0"/>
              <a:t>cost</a:t>
            </a:r>
            <a:r>
              <a:rPr lang="en-US" sz="2200" dirty="0" smtClean="0"/>
              <a:t>)</a:t>
            </a:r>
            <a:endParaRPr lang="en-US" sz="2200" dirty="0"/>
          </a:p>
          <a:p>
            <a:r>
              <a:rPr lang="en-US" sz="2200" dirty="0" smtClean="0"/>
              <a:t>Key idea</a:t>
            </a:r>
            <a:r>
              <a:rPr lang="en-US" sz="2200" dirty="0"/>
              <a:t>: </a:t>
            </a:r>
            <a:r>
              <a:rPr lang="en-US" sz="2200" dirty="0">
                <a:solidFill>
                  <a:srgbClr val="0000FF"/>
                </a:solidFill>
              </a:rPr>
              <a:t>Exploit the internal </a:t>
            </a:r>
            <a:r>
              <a:rPr lang="en-US" sz="2200" dirty="0" smtClean="0">
                <a:solidFill>
                  <a:srgbClr val="0000FF"/>
                </a:solidFill>
              </a:rPr>
              <a:t>subarray </a:t>
            </a:r>
            <a:r>
              <a:rPr lang="en-US" sz="2200" dirty="0">
                <a:solidFill>
                  <a:srgbClr val="0000FF"/>
                </a:solidFill>
              </a:rPr>
              <a:t>structure of a DRAM bank to parallelize bank </a:t>
            </a:r>
            <a:r>
              <a:rPr lang="en-US" sz="2200" dirty="0" smtClean="0">
                <a:solidFill>
                  <a:srgbClr val="0000FF"/>
                </a:solidFill>
              </a:rPr>
              <a:t>conflicts to different subarrays</a:t>
            </a:r>
            <a:endParaRPr lang="en-US" sz="2200" dirty="0">
              <a:solidFill>
                <a:srgbClr val="0000FF"/>
              </a:solidFill>
            </a:endParaRPr>
          </a:p>
          <a:p>
            <a:pPr lvl="1"/>
            <a:r>
              <a:rPr lang="en-US" sz="2000" dirty="0" smtClean="0">
                <a:solidFill>
                  <a:srgbClr val="0000FF"/>
                </a:solidFill>
              </a:rPr>
              <a:t>Slightly modify DRAM bank to reduce subarray-level hardware sharing</a:t>
            </a:r>
          </a:p>
          <a:p>
            <a:endParaRPr lang="en-US" sz="2200" dirty="0" smtClean="0">
              <a:solidFill>
                <a:schemeClr val="tx1">
                  <a:lumMod val="95000"/>
                  <a:lumOff val="5000"/>
                </a:schemeClr>
              </a:solidFill>
            </a:endParaRPr>
          </a:p>
          <a:p>
            <a:pPr marL="344487"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132</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1744003" y="3501008"/>
            <a:ext cx="6220593" cy="2736304"/>
          </a:xfrm>
          <a:prstGeom prst="rect">
            <a:avLst/>
          </a:prstGeom>
        </p:spPr>
      </p:pic>
      <p:sp>
        <p:nvSpPr>
          <p:cNvPr id="6" name="Rectangle 5"/>
          <p:cNvSpPr/>
          <p:nvPr/>
        </p:nvSpPr>
        <p:spPr>
          <a:xfrm>
            <a:off x="1403648" y="6381328"/>
            <a:ext cx="7056784" cy="523220"/>
          </a:xfrm>
          <a:prstGeom prst="rect">
            <a:avLst/>
          </a:prstGeom>
        </p:spPr>
        <p:txBody>
          <a:bodyPr wrap="square">
            <a:spAutoFit/>
          </a:bodyPr>
          <a:lstStyle/>
          <a:p>
            <a:r>
              <a:rPr lang="en-US" sz="1400" dirty="0" smtClean="0">
                <a:solidFill>
                  <a:srgbClr val="000000"/>
                </a:solidFill>
                <a:latin typeface="Tahoma" charset="0"/>
                <a:ea typeface="ＭＳ Ｐゴシック" charset="0"/>
                <a:cs typeface="ＭＳ Ｐゴシック" charset="0"/>
              </a:rPr>
              <a:t>Kim, Seshadri+ “</a:t>
            </a:r>
            <a:r>
              <a:rPr lang="en-US" sz="1400" dirty="0" smtClean="0">
                <a:solidFill>
                  <a:srgbClr val="0000FF"/>
                </a:solidFill>
                <a:latin typeface="Tahoma" charset="0"/>
                <a:ea typeface="ＭＳ Ｐゴシック" charset="0"/>
                <a:cs typeface="ＭＳ Ｐゴシック" charset="0"/>
              </a:rPr>
              <a:t>A Case for Exploiting Subarray-Level </a:t>
            </a:r>
          </a:p>
          <a:p>
            <a:r>
              <a:rPr lang="en-US" sz="1400" dirty="0" smtClean="0">
                <a:solidFill>
                  <a:srgbClr val="0000FF"/>
                </a:solidFill>
                <a:latin typeface="Tahoma" charset="0"/>
                <a:ea typeface="ＭＳ Ｐゴシック" charset="0"/>
                <a:cs typeface="ＭＳ Ｐゴシック" charset="0"/>
              </a:rPr>
              <a:t>Parallelism in DRAM</a:t>
            </a:r>
            <a:r>
              <a:rPr lang="en-US" sz="1400" dirty="0" smtClean="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a:rPr>
              <a:t>.</a:t>
            </a:r>
            <a:endParaRPr lang="en-US" sz="1400" dirty="0">
              <a:solidFill>
                <a:srgbClr val="000000"/>
              </a:solidFill>
              <a:latin typeface="Tahoma"/>
              <a:hlinkClick r:id="rId3" action="ppaction://hlinkpres?slideindex=1&amp;slidetitle="/>
            </a:endParaRPr>
          </a:p>
        </p:txBody>
      </p:sp>
      <p:sp>
        <p:nvSpPr>
          <p:cNvPr id="8" name="2"/>
          <p:cNvSpPr txBox="1"/>
          <p:nvPr/>
        </p:nvSpPr>
        <p:spPr>
          <a:xfrm rot="16200000">
            <a:off x="6295048" y="5883160"/>
            <a:ext cx="1295400" cy="276999"/>
          </a:xfrm>
          <a:prstGeom prst="rect">
            <a:avLst/>
          </a:prstGeom>
          <a:noFill/>
        </p:spPr>
        <p:txBody>
          <a:bodyPr wrap="square" rtlCol="0">
            <a:spAutoFit/>
          </a:bodyPr>
          <a:lstStyle/>
          <a:p>
            <a:pPr algn="ctr"/>
            <a:r>
              <a:rPr lang="en-US" sz="1200" b="1" dirty="0" smtClean="0">
                <a:solidFill>
                  <a:srgbClr val="FFFFFF"/>
                </a:solidFill>
                <a:latin typeface="Tahoma"/>
              </a:rPr>
              <a:t>-19%</a:t>
            </a:r>
            <a:endParaRPr lang="en-US" sz="1200" b="1" dirty="0">
              <a:solidFill>
                <a:srgbClr val="FFFFFF"/>
              </a:solidFill>
              <a:latin typeface="Tahoma"/>
            </a:endParaRPr>
          </a:p>
        </p:txBody>
      </p:sp>
      <p:sp>
        <p:nvSpPr>
          <p:cNvPr id="11" name="2"/>
          <p:cNvSpPr txBox="1"/>
          <p:nvPr/>
        </p:nvSpPr>
        <p:spPr>
          <a:xfrm rot="16200000">
            <a:off x="7814782" y="5838118"/>
            <a:ext cx="1447802" cy="276999"/>
          </a:xfrm>
          <a:prstGeom prst="rect">
            <a:avLst/>
          </a:prstGeom>
          <a:noFill/>
        </p:spPr>
        <p:txBody>
          <a:bodyPr wrap="square" rtlCol="0">
            <a:spAutoFit/>
          </a:bodyPr>
          <a:lstStyle/>
          <a:p>
            <a:pPr algn="ctr"/>
            <a:r>
              <a:rPr lang="en-US" sz="1200" b="1" dirty="0" smtClean="0">
                <a:solidFill>
                  <a:srgbClr val="FFFFFF"/>
                </a:solidFill>
                <a:latin typeface="Tahoma"/>
              </a:rPr>
              <a:t>+13%</a:t>
            </a:r>
            <a:endParaRPr lang="en-US" sz="1200" b="1" dirty="0">
              <a:solidFill>
                <a:srgbClr val="FFFFFF"/>
              </a:solidFill>
              <a:latin typeface="Tahoma"/>
            </a:endParaRPr>
          </a:p>
        </p:txBody>
      </p:sp>
    </p:spTree>
    <p:extLst>
      <p:ext uri="{BB962C8B-B14F-4D97-AF65-F5344CB8AC3E}">
        <p14:creationId xmlns:p14="http://schemas.microsoft.com/office/powerpoint/2010/main" val="714392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Key Ideas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A DRAM </a:t>
            </a:r>
            <a:r>
              <a:rPr lang="en-US" dirty="0">
                <a:solidFill>
                  <a:srgbClr val="0000FF"/>
                </a:solidFill>
              </a:rPr>
              <a:t>b</a:t>
            </a:r>
            <a:r>
              <a:rPr lang="en-US" dirty="0" smtClean="0">
                <a:solidFill>
                  <a:srgbClr val="0000FF"/>
                </a:solidFill>
              </a:rPr>
              <a:t>ank consists of mostly-independent subarrays</a:t>
            </a:r>
          </a:p>
          <a:p>
            <a:pPr lvl="1"/>
            <a:r>
              <a:rPr lang="en-US" dirty="0" smtClean="0"/>
              <a:t>Subarrays share some </a:t>
            </a:r>
            <a:r>
              <a:rPr lang="en-US" dirty="0" smtClean="0">
                <a:solidFill>
                  <a:srgbClr val="FF0000"/>
                </a:solidFill>
              </a:rPr>
              <a:t>global structures </a:t>
            </a:r>
            <a:r>
              <a:rPr lang="en-US" dirty="0" smtClean="0"/>
              <a:t>to reduce cost</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133</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979712" y="2060848"/>
            <a:ext cx="4536504" cy="2518223"/>
          </a:xfrm>
          <a:prstGeom prst="rect">
            <a:avLst/>
          </a:prstGeom>
        </p:spPr>
      </p:pic>
      <p:sp>
        <p:nvSpPr>
          <p:cNvPr id="6" name="Rectangle 5"/>
          <p:cNvSpPr>
            <a:spLocks noChangeArrowheads="1"/>
          </p:cNvSpPr>
          <p:nvPr/>
        </p:nvSpPr>
        <p:spPr bwMode="auto">
          <a:xfrm>
            <a:off x="4033924" y="3933056"/>
            <a:ext cx="2448272" cy="648072"/>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ectangle 6"/>
          <p:cNvSpPr>
            <a:spLocks noChangeArrowheads="1"/>
          </p:cNvSpPr>
          <p:nvPr/>
        </p:nvSpPr>
        <p:spPr bwMode="auto">
          <a:xfrm>
            <a:off x="2051720" y="2204864"/>
            <a:ext cx="936104" cy="187220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7"/>
          <p:cNvSpPr txBox="1"/>
          <p:nvPr/>
        </p:nvSpPr>
        <p:spPr>
          <a:xfrm>
            <a:off x="251520" y="4725144"/>
            <a:ext cx="8712968"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Key Idea of SALP: </a:t>
            </a:r>
            <a:r>
              <a:rPr lang="en-US" sz="2400" dirty="0" smtClean="0">
                <a:solidFill>
                  <a:srgbClr val="0000FF"/>
                </a:solidFill>
                <a:latin typeface="Tahoma"/>
              </a:rPr>
              <a:t>Minimally reduce sharing of global structures</a:t>
            </a:r>
          </a:p>
        </p:txBody>
      </p:sp>
      <p:sp>
        <p:nvSpPr>
          <p:cNvPr id="9" name="TextBox 8"/>
          <p:cNvSpPr txBox="1"/>
          <p:nvPr/>
        </p:nvSpPr>
        <p:spPr>
          <a:xfrm>
            <a:off x="251520" y="5229200"/>
            <a:ext cx="8712968"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Reduce the sharing of …</a:t>
            </a:r>
          </a:p>
          <a:p>
            <a:r>
              <a:rPr lang="en-US" sz="2400" dirty="0" smtClean="0">
                <a:solidFill>
                  <a:srgbClr val="FF0000"/>
                </a:solidFill>
                <a:latin typeface="Tahoma"/>
              </a:rPr>
              <a:t>Global decoder </a:t>
            </a:r>
            <a:r>
              <a:rPr lang="en-US" sz="2400" dirty="0" smtClean="0">
                <a:solidFill>
                  <a:srgbClr val="0000FF"/>
                </a:solidFill>
                <a:latin typeface="Tahoma"/>
                <a:sym typeface="Wingdings"/>
              </a:rPr>
              <a:t></a:t>
            </a:r>
            <a:r>
              <a:rPr lang="en-US" sz="2400" dirty="0" smtClean="0">
                <a:solidFill>
                  <a:srgbClr val="0000FF"/>
                </a:solidFill>
                <a:latin typeface="Tahoma"/>
              </a:rPr>
              <a:t> Enables pipelined access to subarrays</a:t>
            </a:r>
          </a:p>
          <a:p>
            <a:r>
              <a:rPr lang="en-US" sz="2400" dirty="0" smtClean="0">
                <a:solidFill>
                  <a:srgbClr val="FF0000"/>
                </a:solidFill>
                <a:latin typeface="Tahoma"/>
              </a:rPr>
              <a:t>Global row buffer </a:t>
            </a:r>
            <a:r>
              <a:rPr lang="en-US" sz="2400" dirty="0" smtClean="0">
                <a:solidFill>
                  <a:srgbClr val="0000FF"/>
                </a:solidFill>
                <a:latin typeface="Tahoma"/>
                <a:sym typeface="Wingdings"/>
              </a:rPr>
              <a:t> Utilizes multiple local row buffers</a:t>
            </a:r>
            <a:endParaRPr lang="en-US" sz="2400" dirty="0" smtClean="0">
              <a:solidFill>
                <a:srgbClr val="0000FF"/>
              </a:solidFill>
              <a:latin typeface="Tahoma"/>
            </a:endParaRPr>
          </a:p>
        </p:txBody>
      </p:sp>
    </p:spTree>
    <p:extLst>
      <p:ext uri="{BB962C8B-B14F-4D97-AF65-F5344CB8AC3E}">
        <p14:creationId xmlns:p14="http://schemas.microsoft.com/office/powerpoint/2010/main" val="3154411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Reduce Sharing of Global Decoder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sp>
        <p:nvSpPr>
          <p:cNvPr id="95" name="localrb"/>
          <p:cNvSpPr txBox="1"/>
          <p:nvPr/>
        </p:nvSpPr>
        <p:spPr>
          <a:xfrm>
            <a:off x="6934200" y="27639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6" name="localrb"/>
          <p:cNvSpPr txBox="1"/>
          <p:nvPr/>
        </p:nvSpPr>
        <p:spPr>
          <a:xfrm>
            <a:off x="6934200" y="51261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7" name="localrb"/>
          <p:cNvSpPr txBox="1"/>
          <p:nvPr/>
        </p:nvSpPr>
        <p:spPr>
          <a:xfrm>
            <a:off x="6934200" y="5889654"/>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8" name="movebluerow"/>
          <p:cNvSpPr/>
          <p:nvPr/>
        </p:nvSpPr>
        <p:spPr>
          <a:xfrm>
            <a:off x="4906190" y="1772821"/>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99" name="movebluerow"/>
          <p:cNvSpPr/>
          <p:nvPr/>
        </p:nvSpPr>
        <p:spPr>
          <a:xfrm>
            <a:off x="4915715" y="4123881"/>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0" name="longblack"/>
          <p:cNvCxnSpPr/>
          <p:nvPr/>
        </p:nvCxnSpPr>
        <p:spPr>
          <a:xfrm flipV="1">
            <a:off x="2647934" y="2228464"/>
            <a:ext cx="1498927" cy="1557"/>
          </a:xfrm>
          <a:prstGeom prst="line">
            <a:avLst/>
          </a:prstGeom>
          <a:noFill/>
          <a:ln w="76200" cap="flat" cmpd="sng" algn="ctr">
            <a:solidFill>
              <a:sysClr val="window" lastClr="FFFFFF">
                <a:lumMod val="65000"/>
              </a:sysClr>
            </a:solidFill>
            <a:prstDash val="solid"/>
          </a:ln>
          <a:effectLst/>
        </p:spPr>
      </p:cxnSp>
      <p:cxnSp>
        <p:nvCxnSpPr>
          <p:cNvPr id="101" name="longblack"/>
          <p:cNvCxnSpPr/>
          <p:nvPr/>
        </p:nvCxnSpPr>
        <p:spPr>
          <a:xfrm>
            <a:off x="2647934" y="4581076"/>
            <a:ext cx="1489121" cy="0"/>
          </a:xfrm>
          <a:prstGeom prst="line">
            <a:avLst/>
          </a:prstGeom>
          <a:noFill/>
          <a:ln w="76200" cap="flat" cmpd="sng" algn="ctr">
            <a:solidFill>
              <a:sysClr val="window" lastClr="FFFFFF">
                <a:lumMod val="65000"/>
              </a:sysClr>
            </a:solidFill>
            <a:prstDash val="solid"/>
          </a:ln>
          <a:effectLst/>
        </p:spPr>
      </p:cxnSp>
      <p:cxnSp>
        <p:nvCxnSpPr>
          <p:cNvPr id="102" name="black"/>
          <p:cNvCxnSpPr/>
          <p:nvPr/>
        </p:nvCxnSpPr>
        <p:spPr>
          <a:xfrm>
            <a:off x="1177883" y="3616514"/>
            <a:ext cx="1470051" cy="0"/>
          </a:xfrm>
          <a:prstGeom prst="line">
            <a:avLst/>
          </a:prstGeom>
          <a:noFill/>
          <a:ln w="76200" cap="flat" cmpd="sng" algn="ctr">
            <a:solidFill>
              <a:sysClr val="window" lastClr="FFFFFF">
                <a:lumMod val="65000"/>
              </a:sysClr>
            </a:solidFill>
            <a:prstDash val="solid"/>
          </a:ln>
          <a:effectLst/>
        </p:spPr>
      </p:cxnSp>
      <p:sp>
        <p:nvSpPr>
          <p:cNvPr id="103" name="smallrow"/>
          <p:cNvSpPr/>
          <p:nvPr/>
        </p:nvSpPr>
        <p:spPr>
          <a:xfrm>
            <a:off x="4906191" y="223001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4" name="TextBox 103"/>
          <p:cNvSpPr txBox="1"/>
          <p:nvPr/>
        </p:nvSpPr>
        <p:spPr>
          <a:xfrm rot="16200000">
            <a:off x="5334398" y="3315630"/>
            <a:ext cx="978910" cy="637581"/>
          </a:xfrm>
          <a:prstGeom prst="rect">
            <a:avLst/>
          </a:prstGeom>
          <a:noFill/>
        </p:spPr>
        <p:txBody>
          <a:bodyPr wrap="square" rtlCol="0" anchor="ctr">
            <a:noAutofit/>
          </a:bodyPr>
          <a:lstStyle/>
          <a:p>
            <a:pPr algn="ctr">
              <a:defRPr/>
            </a:pPr>
            <a:r>
              <a:rPr lang="en-US" sz="5400" b="1" kern="0" dirty="0" smtClean="0">
                <a:solidFill>
                  <a:sysClr val="windowText" lastClr="000000"/>
                </a:solidFill>
                <a:latin typeface="Tahoma"/>
              </a:rPr>
              <a:t>···</a:t>
            </a:r>
            <a:endParaRPr lang="en-US" sz="5400" b="1" kern="0" dirty="0">
              <a:solidFill>
                <a:sysClr val="windowText" lastClr="000000"/>
              </a:solidFill>
              <a:latin typeface="Tahoma"/>
            </a:endParaRPr>
          </a:p>
        </p:txBody>
      </p:sp>
      <p:cxnSp>
        <p:nvCxnSpPr>
          <p:cNvPr id="105" name="Straight Connector 104"/>
          <p:cNvCxnSpPr/>
          <p:nvPr/>
        </p:nvCxnSpPr>
        <p:spPr>
          <a:xfrm>
            <a:off x="4488461" y="2458619"/>
            <a:ext cx="2750539" cy="0"/>
          </a:xfrm>
          <a:prstGeom prst="line">
            <a:avLst/>
          </a:prstGeom>
          <a:noFill/>
          <a:ln w="19050" cap="flat" cmpd="sng" algn="ctr">
            <a:solidFill>
              <a:sysClr val="windowText" lastClr="000000"/>
            </a:solidFill>
            <a:prstDash val="sysDash"/>
          </a:ln>
          <a:effectLst/>
        </p:spPr>
      </p:cxnSp>
      <p:cxnSp>
        <p:nvCxnSpPr>
          <p:cNvPr id="106" name="black"/>
          <p:cNvCxnSpPr/>
          <p:nvPr/>
        </p:nvCxnSpPr>
        <p:spPr>
          <a:xfrm>
            <a:off x="2647933" y="1772819"/>
            <a:ext cx="0" cy="3722110"/>
          </a:xfrm>
          <a:prstGeom prst="line">
            <a:avLst/>
          </a:prstGeom>
          <a:noFill/>
          <a:ln w="76200" cap="flat" cmpd="sng" algn="ctr">
            <a:solidFill>
              <a:sysClr val="window" lastClr="FFFFFF">
                <a:lumMod val="65000"/>
              </a:sysClr>
            </a:solidFill>
            <a:prstDash val="solid"/>
          </a:ln>
          <a:effectLst/>
        </p:spPr>
      </p:cxnSp>
      <p:cxnSp>
        <p:nvCxnSpPr>
          <p:cNvPr id="107" name="black"/>
          <p:cNvCxnSpPr/>
          <p:nvPr/>
        </p:nvCxnSpPr>
        <p:spPr>
          <a:xfrm>
            <a:off x="3679848" y="2230019"/>
            <a:ext cx="457206" cy="0"/>
          </a:xfrm>
          <a:prstGeom prst="line">
            <a:avLst/>
          </a:prstGeom>
          <a:noFill/>
          <a:ln w="76200" cap="flat" cmpd="sng" algn="ctr">
            <a:solidFill>
              <a:sysClr val="window" lastClr="FFFFFF">
                <a:lumMod val="65000"/>
              </a:sysClr>
            </a:solidFill>
            <a:prstDash val="solid"/>
          </a:ln>
          <a:effectLst/>
        </p:spPr>
      </p:cxnSp>
      <p:sp>
        <p:nvSpPr>
          <p:cNvPr id="108" name="smallrow"/>
          <p:cNvSpPr/>
          <p:nvPr/>
        </p:nvSpPr>
        <p:spPr>
          <a:xfrm>
            <a:off x="4915716" y="1772819"/>
            <a:ext cx="1866084"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9" name="smallrow"/>
          <p:cNvSpPr/>
          <p:nvPr/>
        </p:nvSpPr>
        <p:spPr>
          <a:xfrm>
            <a:off x="4906191" y="458052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0" name="smallrow"/>
          <p:cNvSpPr/>
          <p:nvPr/>
        </p:nvSpPr>
        <p:spPr>
          <a:xfrm>
            <a:off x="4915716" y="4123329"/>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1" name="Straight Connector 110"/>
          <p:cNvCxnSpPr/>
          <p:nvPr/>
        </p:nvCxnSpPr>
        <p:spPr>
          <a:xfrm flipV="1">
            <a:off x="4488460" y="4809128"/>
            <a:ext cx="2750540" cy="1"/>
          </a:xfrm>
          <a:prstGeom prst="line">
            <a:avLst/>
          </a:prstGeom>
          <a:noFill/>
          <a:ln w="19050" cap="flat" cmpd="sng" algn="ctr">
            <a:solidFill>
              <a:sysClr val="windowText" lastClr="000000"/>
            </a:solidFill>
            <a:prstDash val="sysDash"/>
          </a:ln>
          <a:effectLst/>
        </p:spPr>
      </p:cxnSp>
      <p:cxnSp>
        <p:nvCxnSpPr>
          <p:cNvPr id="112" name="black"/>
          <p:cNvCxnSpPr>
            <a:endCxn id="128" idx="0"/>
          </p:cNvCxnSpPr>
          <p:nvPr/>
        </p:nvCxnSpPr>
        <p:spPr>
          <a:xfrm>
            <a:off x="3679848" y="4580528"/>
            <a:ext cx="457206" cy="0"/>
          </a:xfrm>
          <a:prstGeom prst="line">
            <a:avLst/>
          </a:prstGeom>
          <a:noFill/>
          <a:ln w="76200" cap="flat" cmpd="sng" algn="ctr">
            <a:solidFill>
              <a:sysClr val="window" lastClr="FFFFFF">
                <a:lumMod val="65000"/>
              </a:sysClr>
            </a:solidFill>
            <a:prstDash val="solid"/>
          </a:ln>
          <a:effectLst/>
        </p:spPr>
      </p:cxnSp>
      <p:cxnSp>
        <p:nvCxnSpPr>
          <p:cNvPr id="113" name="blue"/>
          <p:cNvCxnSpPr/>
          <p:nvPr/>
        </p:nvCxnSpPr>
        <p:spPr>
          <a:xfrm>
            <a:off x="3679848" y="2230019"/>
            <a:ext cx="457206" cy="0"/>
          </a:xfrm>
          <a:prstGeom prst="line">
            <a:avLst/>
          </a:prstGeom>
          <a:noFill/>
          <a:ln w="76200" cap="flat" cmpd="sng" algn="ctr">
            <a:solidFill>
              <a:srgbClr val="0070C0"/>
            </a:solidFill>
            <a:prstDash val="solid"/>
          </a:ln>
          <a:effectLst/>
        </p:spPr>
      </p:cxnSp>
      <p:cxnSp>
        <p:nvCxnSpPr>
          <p:cNvPr id="115" name="orange"/>
          <p:cNvCxnSpPr>
            <a:endCxn id="129" idx="0"/>
          </p:cNvCxnSpPr>
          <p:nvPr/>
        </p:nvCxnSpPr>
        <p:spPr>
          <a:xfrm flipV="1">
            <a:off x="3679848" y="4580525"/>
            <a:ext cx="457206" cy="3"/>
          </a:xfrm>
          <a:prstGeom prst="line">
            <a:avLst/>
          </a:prstGeom>
          <a:noFill/>
          <a:ln w="76200" cap="flat" cmpd="sng" algn="ctr">
            <a:solidFill>
              <a:srgbClr val="EEB500"/>
            </a:solidFill>
            <a:prstDash val="solid"/>
          </a:ln>
          <a:effectLst/>
        </p:spPr>
      </p:cxnSp>
      <p:sp>
        <p:nvSpPr>
          <p:cNvPr id="116" name="globaldecoder"/>
          <p:cNvSpPr/>
          <p:nvPr/>
        </p:nvSpPr>
        <p:spPr>
          <a:xfrm rot="16200000">
            <a:off x="-949959" y="3332376"/>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globallatch"/>
          <p:cNvSpPr/>
          <p:nvPr/>
        </p:nvSpPr>
        <p:spPr>
          <a:xfrm rot="16200000">
            <a:off x="978175" y="3357012"/>
            <a:ext cx="1869464" cy="519006"/>
          </a:xfrm>
          <a:prstGeom prst="hexagon">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19" name="movebluerow"/>
          <p:cNvSpPr/>
          <p:nvPr/>
        </p:nvSpPr>
        <p:spPr>
          <a:xfrm>
            <a:off x="4906191" y="1772816"/>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0" name="bankblank"/>
          <p:cNvSpPr/>
          <p:nvPr/>
        </p:nvSpPr>
        <p:spPr>
          <a:xfrm>
            <a:off x="4906190" y="177281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cxnSp>
        <p:nvCxnSpPr>
          <p:cNvPr id="121" name="wlblueraised"/>
          <p:cNvCxnSpPr/>
          <p:nvPr/>
        </p:nvCxnSpPr>
        <p:spPr>
          <a:xfrm>
            <a:off x="4488461" y="2001420"/>
            <a:ext cx="2750539" cy="0"/>
          </a:xfrm>
          <a:prstGeom prst="line">
            <a:avLst/>
          </a:prstGeom>
          <a:noFill/>
          <a:ln w="76200" cap="flat" cmpd="sng" algn="ctr">
            <a:solidFill>
              <a:srgbClr val="FF0000"/>
            </a:solidFill>
            <a:prstDash val="solid"/>
          </a:ln>
          <a:effectLst/>
        </p:spPr>
      </p:cxnSp>
      <p:sp>
        <p:nvSpPr>
          <p:cNvPr id="122" name="row-buffer"/>
          <p:cNvSpPr/>
          <p:nvPr/>
        </p:nvSpPr>
        <p:spPr>
          <a:xfrm>
            <a:off x="4906190" y="268721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3" name="decoder"/>
          <p:cNvSpPr/>
          <p:nvPr/>
        </p:nvSpPr>
        <p:spPr>
          <a:xfrm rot="16200000">
            <a:off x="3855558" y="2054318"/>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4" name="movebluerow"/>
          <p:cNvSpPr/>
          <p:nvPr/>
        </p:nvSpPr>
        <p:spPr>
          <a:xfrm>
            <a:off x="4915716" y="4123876"/>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5" name="bankblank"/>
          <p:cNvSpPr/>
          <p:nvPr/>
        </p:nvSpPr>
        <p:spPr>
          <a:xfrm>
            <a:off x="4906190" y="412332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6" name="row-buffer"/>
          <p:cNvSpPr/>
          <p:nvPr/>
        </p:nvSpPr>
        <p:spPr>
          <a:xfrm>
            <a:off x="4906191" y="5785850"/>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wlorangeraised"/>
          <p:cNvCxnSpPr/>
          <p:nvPr/>
        </p:nvCxnSpPr>
        <p:spPr>
          <a:xfrm>
            <a:off x="4488460" y="4351928"/>
            <a:ext cx="2750540" cy="1"/>
          </a:xfrm>
          <a:prstGeom prst="line">
            <a:avLst/>
          </a:prstGeom>
          <a:noFill/>
          <a:ln w="76200" cap="flat" cmpd="sng" algn="ctr">
            <a:solidFill>
              <a:srgbClr val="FF0000"/>
            </a:solidFill>
            <a:prstDash val="solid"/>
          </a:ln>
          <a:effectLst/>
        </p:spPr>
      </p:cxnSp>
      <p:sp>
        <p:nvSpPr>
          <p:cNvPr id="128" name="decoder"/>
          <p:cNvSpPr/>
          <p:nvPr/>
        </p:nvSpPr>
        <p:spPr>
          <a:xfrm rot="16200000">
            <a:off x="3855556" y="4404824"/>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9" name="orangedecoder"/>
          <p:cNvSpPr/>
          <p:nvPr/>
        </p:nvSpPr>
        <p:spPr>
          <a:xfrm rot="16200000">
            <a:off x="3855556" y="4404821"/>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30" name="row-buffer"/>
          <p:cNvSpPr/>
          <p:nvPr/>
        </p:nvSpPr>
        <p:spPr>
          <a:xfrm>
            <a:off x="4906190" y="503772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black"/>
          <p:cNvCxnSpPr/>
          <p:nvPr/>
        </p:nvCxnSpPr>
        <p:spPr>
          <a:xfrm>
            <a:off x="2647934" y="2228464"/>
            <a:ext cx="552466" cy="1557"/>
          </a:xfrm>
          <a:prstGeom prst="line">
            <a:avLst/>
          </a:prstGeom>
          <a:noFill/>
          <a:ln w="76200" cap="flat" cmpd="sng" algn="ctr">
            <a:solidFill>
              <a:sysClr val="window" lastClr="FFFFFF">
                <a:lumMod val="65000"/>
              </a:sysClr>
            </a:solidFill>
            <a:prstDash val="solid"/>
          </a:ln>
          <a:effectLst/>
        </p:spPr>
      </p:cxnSp>
      <p:cxnSp>
        <p:nvCxnSpPr>
          <p:cNvPr id="132" name="black"/>
          <p:cNvCxnSpPr/>
          <p:nvPr/>
        </p:nvCxnSpPr>
        <p:spPr>
          <a:xfrm flipV="1">
            <a:off x="2647933" y="4580524"/>
            <a:ext cx="552467" cy="552"/>
          </a:xfrm>
          <a:prstGeom prst="line">
            <a:avLst/>
          </a:prstGeom>
          <a:noFill/>
          <a:ln w="76200" cap="flat" cmpd="sng" algn="ctr">
            <a:solidFill>
              <a:sysClr val="window" lastClr="FFFFFF">
                <a:lumMod val="65000"/>
              </a:sysClr>
            </a:solidFill>
            <a:prstDash val="solid"/>
          </a:ln>
          <a:effectLst/>
        </p:spPr>
      </p:cxnSp>
      <p:sp>
        <p:nvSpPr>
          <p:cNvPr id="133" name="bluegloballatch"/>
          <p:cNvSpPr/>
          <p:nvPr/>
        </p:nvSpPr>
        <p:spPr>
          <a:xfrm rot="16200000">
            <a:off x="1136418" y="3357011"/>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34" name="orangegloballatch"/>
          <p:cNvSpPr/>
          <p:nvPr/>
        </p:nvSpPr>
        <p:spPr>
          <a:xfrm rot="16200000">
            <a:off x="1136419" y="3357009"/>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Text" lastClr="000000"/>
                </a:solidFill>
                <a:latin typeface="Calibri"/>
              </a:rPr>
              <a:t>Latch</a:t>
            </a:r>
            <a:endParaRPr lang="en-US" sz="4000" b="1" kern="0">
              <a:solidFill>
                <a:sysClr val="windowText" lastClr="000000"/>
              </a:solidFill>
              <a:latin typeface="Calibri"/>
            </a:endParaRPr>
          </a:p>
        </p:txBody>
      </p:sp>
      <p:sp>
        <p:nvSpPr>
          <p:cNvPr id="135" name="bluedecoder"/>
          <p:cNvSpPr/>
          <p:nvPr/>
        </p:nvSpPr>
        <p:spPr>
          <a:xfrm rot="16200000">
            <a:off x="3855557" y="2054316"/>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cxnSp>
        <p:nvCxnSpPr>
          <p:cNvPr id="136" name="wlorangelowered"/>
          <p:cNvCxnSpPr/>
          <p:nvPr/>
        </p:nvCxnSpPr>
        <p:spPr>
          <a:xfrm>
            <a:off x="4488463" y="4351925"/>
            <a:ext cx="2750537" cy="4"/>
          </a:xfrm>
          <a:prstGeom prst="line">
            <a:avLst/>
          </a:prstGeom>
          <a:noFill/>
          <a:ln w="19050" cap="flat" cmpd="sng" algn="ctr">
            <a:solidFill>
              <a:sysClr val="windowText" lastClr="000000"/>
            </a:solidFill>
            <a:prstDash val="sysDash"/>
          </a:ln>
          <a:effectLst/>
        </p:spPr>
      </p:cxnSp>
      <p:cxnSp>
        <p:nvCxnSpPr>
          <p:cNvPr id="137" name="wlbluelowered"/>
          <p:cNvCxnSpPr/>
          <p:nvPr/>
        </p:nvCxnSpPr>
        <p:spPr>
          <a:xfrm flipV="1">
            <a:off x="4488461" y="2001416"/>
            <a:ext cx="2750539" cy="3"/>
          </a:xfrm>
          <a:prstGeom prst="line">
            <a:avLst/>
          </a:prstGeom>
          <a:noFill/>
          <a:ln w="19050" cap="flat" cmpd="sng" algn="ctr">
            <a:solidFill>
              <a:sysClr val="windowText" lastClr="000000"/>
            </a:solidFill>
            <a:prstDash val="sysDash"/>
          </a:ln>
          <a:effectLst/>
        </p:spPr>
      </p:cxnSp>
      <p:sp>
        <p:nvSpPr>
          <p:cNvPr id="140" name="localrb"/>
          <p:cNvSpPr txBox="1"/>
          <p:nvPr/>
        </p:nvSpPr>
        <p:spPr>
          <a:xfrm>
            <a:off x="179512" y="1108526"/>
            <a:ext cx="8812088" cy="304250"/>
          </a:xfrm>
          <a:prstGeom prst="rect">
            <a:avLst/>
          </a:prstGeom>
          <a:noFill/>
        </p:spPr>
        <p:txBody>
          <a:bodyPr wrap="square" rtlCol="0" anchor="ctr">
            <a:noAutofit/>
          </a:bodyPr>
          <a:lstStyle/>
          <a:p>
            <a:pPr>
              <a:lnSpc>
                <a:spcPct val="70000"/>
              </a:lnSpc>
              <a:defRPr/>
            </a:pPr>
            <a:r>
              <a:rPr lang="en-US" sz="2800" kern="0" dirty="0" smtClean="0">
                <a:solidFill>
                  <a:srgbClr val="0000FF"/>
                </a:solidFill>
                <a:latin typeface="Tahoma"/>
              </a:rPr>
              <a:t>Instead of a global latch, have </a:t>
            </a:r>
            <a:r>
              <a:rPr lang="en-US" sz="2800" b="1" i="1" kern="0" dirty="0" smtClean="0">
                <a:solidFill>
                  <a:srgbClr val="0000FF"/>
                </a:solidFill>
                <a:latin typeface="Tahoma"/>
              </a:rPr>
              <a:t>per-</a:t>
            </a:r>
            <a:r>
              <a:rPr lang="en-US" sz="2800" b="1" i="1" kern="0" dirty="0" err="1" smtClean="0">
                <a:solidFill>
                  <a:srgbClr val="0000FF"/>
                </a:solidFill>
                <a:latin typeface="Tahoma"/>
              </a:rPr>
              <a:t>subarray</a:t>
            </a:r>
            <a:r>
              <a:rPr lang="en-US" sz="2800" b="1" i="1" kern="0" dirty="0" smtClean="0">
                <a:solidFill>
                  <a:srgbClr val="0000FF"/>
                </a:solidFill>
                <a:latin typeface="Tahoma"/>
              </a:rPr>
              <a:t> latches</a:t>
            </a:r>
            <a:endParaRPr lang="en-US" sz="2400" b="1" i="1" kern="0" dirty="0">
              <a:solidFill>
                <a:srgbClr val="0000FF"/>
              </a:solidFill>
              <a:latin typeface="Tahoma"/>
            </a:endParaRPr>
          </a:p>
        </p:txBody>
      </p:sp>
    </p:spTree>
    <p:extLst>
      <p:ext uri="{BB962C8B-B14F-4D97-AF65-F5344CB8AC3E}">
        <p14:creationId xmlns:p14="http://schemas.microsoft.com/office/powerpoint/2010/main" val="4294591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134"/>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1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10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500"/>
                                        <p:tgtEl>
                                          <p:spTgt spid="1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par>
                                <p:cTn id="33" presetID="10" presetClass="exit" presetSubtype="0" fill="hold" grpId="0" nodeType="withEffect">
                                  <p:stCondLst>
                                    <p:cond delay="0"/>
                                  </p:stCondLst>
                                  <p:childTnLst>
                                    <p:animEffect transition="out" filter="fade">
                                      <p:cBhvr>
                                        <p:cTn id="34" dur="500"/>
                                        <p:tgtEl>
                                          <p:spTgt spid="123"/>
                                        </p:tgtEl>
                                      </p:cBhvr>
                                    </p:animEffect>
                                    <p:set>
                                      <p:cBhvr>
                                        <p:cTn id="35" dur="1" fill="hold">
                                          <p:stCondLst>
                                            <p:cond delay="499"/>
                                          </p:stCondLst>
                                        </p:cTn>
                                        <p:tgtEl>
                                          <p:spTgt spid="12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28"/>
                                        </p:tgtEl>
                                      </p:cBhvr>
                                    </p:animEffect>
                                    <p:set>
                                      <p:cBhvr>
                                        <p:cTn id="38" dur="1" fill="hold">
                                          <p:stCondLst>
                                            <p:cond delay="499"/>
                                          </p:stCondLst>
                                        </p:cTn>
                                        <p:tgtEl>
                                          <p:spTgt spid="12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xit" presetSubtype="0" fill="hold" nodeType="withEffect">
                                  <p:stCondLst>
                                    <p:cond delay="0"/>
                                  </p:stCondLst>
                                  <p:childTnLst>
                                    <p:animEffect transition="out" filter="fade">
                                      <p:cBhvr>
                                        <p:cTn id="46" dur="500"/>
                                        <p:tgtEl>
                                          <p:spTgt spid="107"/>
                                        </p:tgtEl>
                                      </p:cBhvr>
                                    </p:animEffect>
                                    <p:set>
                                      <p:cBhvr>
                                        <p:cTn id="47" dur="1" fill="hold">
                                          <p:stCondLst>
                                            <p:cond delay="499"/>
                                          </p:stCondLst>
                                        </p:cTn>
                                        <p:tgtEl>
                                          <p:spTgt spid="10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2"/>
                                        </p:tgtEl>
                                      </p:cBhvr>
                                    </p:animEffect>
                                    <p:set>
                                      <p:cBhvr>
                                        <p:cTn id="50" dur="1" fill="hold">
                                          <p:stCondLst>
                                            <p:cond delay="499"/>
                                          </p:stCondLst>
                                        </p:cTn>
                                        <p:tgtEl>
                                          <p:spTgt spid="11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5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500"/>
                                        <p:tgtEl>
                                          <p:spTgt spid="127"/>
                                        </p:tgtEl>
                                      </p:cBhvr>
                                    </p:animEffect>
                                  </p:childTnLst>
                                </p:cTn>
                              </p:par>
                              <p:par>
                                <p:cTn id="58" presetID="10" presetClass="exit" presetSubtype="0" fill="hold" nodeType="withEffect">
                                  <p:stCondLst>
                                    <p:cond delay="0"/>
                                  </p:stCondLst>
                                  <p:childTnLst>
                                    <p:animEffect transition="out" filter="fade">
                                      <p:cBhvr>
                                        <p:cTn id="59" dur="500"/>
                                        <p:tgtEl>
                                          <p:spTgt spid="136"/>
                                        </p:tgtEl>
                                      </p:cBhvr>
                                    </p:animEffect>
                                    <p:set>
                                      <p:cBhvr>
                                        <p:cTn id="60" dur="1" fill="hold">
                                          <p:stCondLst>
                                            <p:cond delay="499"/>
                                          </p:stCondLst>
                                        </p:cTn>
                                        <p:tgtEl>
                                          <p:spTgt spid="13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7"/>
                                        </p:tgtEl>
                                      </p:cBhvr>
                                    </p:animEffect>
                                    <p:set>
                                      <p:cBhvr>
                                        <p:cTn id="63" dur="1" fill="hold">
                                          <p:stCondLst>
                                            <p:cond delay="499"/>
                                          </p:stCondLst>
                                        </p:cTn>
                                        <p:tgtEl>
                                          <p:spTgt spid="13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1" nodeType="after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42" presetClass="path" presetSubtype="0" accel="50000" decel="50000" fill="hold" grpId="0" nodeType="withEffect">
                                  <p:stCondLst>
                                    <p:cond delay="0"/>
                                  </p:stCondLst>
                                  <p:childTnLst>
                                    <p:animMotion origin="layout" path="M -1.38889E-6 -2.59259E-6 L -1.38889E-6 0.13588 " pathEditMode="relative" rAng="0" ptsTypes="AA">
                                      <p:cBhvr>
                                        <p:cTn id="69" dur="2000" fill="hold"/>
                                        <p:tgtEl>
                                          <p:spTgt spid="98"/>
                                        </p:tgtEl>
                                        <p:attrNameLst>
                                          <p:attrName>ppt_x</p:attrName>
                                          <p:attrName>ppt_y</p:attrName>
                                        </p:attrNameLst>
                                      </p:cBhvr>
                                      <p:rCtr x="0" y="6782"/>
                                    </p:animMotion>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42" presetClass="path" presetSubtype="0" accel="50000" decel="50000" fill="hold" grpId="1" nodeType="withEffect">
                                  <p:stCondLst>
                                    <p:cond delay="0"/>
                                  </p:stCondLst>
                                  <p:childTnLst>
                                    <p:animMotion origin="layout" path="M -2.77778E-6 3.33333E-6 L -2.77778E-6 0.13426 " pathEditMode="relative" rAng="0" ptsTypes="AA">
                                      <p:cBhvr>
                                        <p:cTn id="74" dur="2000" fill="hold"/>
                                        <p:tgtEl>
                                          <p:spTgt spid="99"/>
                                        </p:tgtEl>
                                        <p:attrNameLst>
                                          <p:attrName>ppt_x</p:attrName>
                                          <p:attrName>ppt_y</p:attrName>
                                        </p:attrNameLst>
                                      </p:cBhvr>
                                      <p:rCtr x="0"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animBg="1"/>
      <p:bldP spid="99" grpId="1" animBg="1"/>
      <p:bldP spid="118" grpId="0" animBg="1"/>
      <p:bldP spid="123" grpId="0" animBg="1"/>
      <p:bldP spid="128" grpId="0" animBg="1"/>
      <p:bldP spid="129" grpId="0" animBg="1"/>
      <p:bldP spid="133" grpId="0" animBg="1"/>
      <p:bldP spid="133" grpId="1" animBg="1"/>
      <p:bldP spid="134" grpId="0" animBg="1"/>
      <p:bldP spid="134" grpId="1" animBg="1"/>
      <p:bldP spid="13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SALP: Reduce Sharing of Global Row-Buffer</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cxnSp>
        <p:nvCxnSpPr>
          <p:cNvPr id="46" name="thickline0"/>
          <p:cNvCxnSpPr/>
          <p:nvPr/>
        </p:nvCxnSpPr>
        <p:spPr>
          <a:xfrm flipH="1">
            <a:off x="1409700" y="1873529"/>
            <a:ext cx="1192" cy="457817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wire"/>
          <p:cNvSpPr txBox="1"/>
          <p:nvPr/>
        </p:nvSpPr>
        <p:spPr>
          <a:xfrm rot="16200000">
            <a:off x="438958" y="3711452"/>
            <a:ext cx="1311867" cy="571500"/>
          </a:xfrm>
          <a:prstGeom prst="rect">
            <a:avLst/>
          </a:prstGeom>
          <a:noFill/>
        </p:spPr>
        <p:txBody>
          <a:bodyPr wrap="square" rtlCol="0" anchor="ctr">
            <a:noAutofit/>
          </a:bodyPr>
          <a:lstStyle/>
          <a:p>
            <a:pPr algn="ctr">
              <a:lnSpc>
                <a:spcPct val="80000"/>
              </a:lnSpc>
            </a:pPr>
            <a:r>
              <a:rPr lang="en-US" sz="3600" b="1" i="1" dirty="0" smtClean="0">
                <a:solidFill>
                  <a:srgbClr val="000000"/>
                </a:solidFill>
                <a:latin typeface="Tahoma"/>
              </a:rPr>
              <a:t>Wire</a:t>
            </a:r>
            <a:endParaRPr lang="en-US" sz="3200" b="1" i="1" dirty="0">
              <a:solidFill>
                <a:srgbClr val="000000"/>
              </a:solidFill>
              <a:latin typeface="Tahoma"/>
            </a:endParaRPr>
          </a:p>
        </p:txBody>
      </p:sp>
      <p:cxnSp>
        <p:nvCxnSpPr>
          <p:cNvPr id="48" name="on1"/>
          <p:cNvCxnSpPr/>
          <p:nvPr/>
        </p:nvCxnSpPr>
        <p:spPr>
          <a:xfrm>
            <a:off x="4226681" y="469658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on1"/>
          <p:cNvCxnSpPr/>
          <p:nvPr/>
        </p:nvCxnSpPr>
        <p:spPr>
          <a:xfrm>
            <a:off x="3165108" y="4691828"/>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on0"/>
          <p:cNvCxnSpPr/>
          <p:nvPr/>
        </p:nvCxnSpPr>
        <p:spPr>
          <a:xfrm>
            <a:off x="4226681" y="2791040"/>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on0"/>
          <p:cNvCxnSpPr/>
          <p:nvPr/>
        </p:nvCxnSpPr>
        <p:spPr>
          <a:xfrm>
            <a:off x="3165108" y="2786281"/>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bus0"/>
          <p:cNvCxnSpPr/>
          <p:nvPr/>
        </p:nvCxnSpPr>
        <p:spPr>
          <a:xfrm>
            <a:off x="2057400" y="3403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bus1"/>
          <p:cNvCxnSpPr/>
          <p:nvPr/>
        </p:nvCxnSpPr>
        <p:spPr>
          <a:xfrm>
            <a:off x="2057400" y="5308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off1"/>
          <p:cNvCxnSpPr/>
          <p:nvPr/>
        </p:nvCxnSpPr>
        <p:spPr>
          <a:xfrm flipH="1">
            <a:off x="2827154"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off1"/>
          <p:cNvCxnSpPr/>
          <p:nvPr/>
        </p:nvCxnSpPr>
        <p:spPr>
          <a:xfrm flipH="1">
            <a:off x="3880973"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off0"/>
          <p:cNvCxnSpPr/>
          <p:nvPr/>
        </p:nvCxnSpPr>
        <p:spPr>
          <a:xfrm flipH="1">
            <a:off x="2827154"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off0"/>
          <p:cNvCxnSpPr/>
          <p:nvPr/>
        </p:nvCxnSpPr>
        <p:spPr>
          <a:xfrm flipH="1">
            <a:off x="3880973"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bank"/>
          <p:cNvSpPr/>
          <p:nvPr/>
        </p:nvSpPr>
        <p:spPr>
          <a:xfrm>
            <a:off x="2749560" y="1873529"/>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59" name="bank"/>
          <p:cNvSpPr/>
          <p:nvPr/>
        </p:nvSpPr>
        <p:spPr>
          <a:xfrm>
            <a:off x="2759087" y="3784707"/>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cxnSp>
        <p:nvCxnSpPr>
          <p:cNvPr id="60" name="long"/>
          <p:cNvCxnSpPr/>
          <p:nvPr/>
        </p:nvCxnSpPr>
        <p:spPr>
          <a:xfrm>
            <a:off x="7310417" y="2383960"/>
            <a:ext cx="1"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long"/>
          <p:cNvCxnSpPr/>
          <p:nvPr/>
        </p:nvCxnSpPr>
        <p:spPr>
          <a:xfrm>
            <a:off x="6249601" y="2383960"/>
            <a:ext cx="0"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movebluerow"/>
          <p:cNvSpPr/>
          <p:nvPr/>
        </p:nvSpPr>
        <p:spPr>
          <a:xfrm>
            <a:off x="2749561" y="2482031"/>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3" name="globalbitline"/>
          <p:cNvSpPr txBox="1"/>
          <p:nvPr/>
        </p:nvSpPr>
        <p:spPr>
          <a:xfrm>
            <a:off x="5141892" y="1827912"/>
            <a:ext cx="3278984" cy="556048"/>
          </a:xfrm>
          <a:prstGeom prst="rect">
            <a:avLst/>
          </a:prstGeom>
          <a:noFill/>
        </p:spPr>
        <p:txBody>
          <a:bodyPr wrap="square" rtlCol="0" anchor="ctr">
            <a:noAutofit/>
          </a:bodyPr>
          <a:lstStyle/>
          <a:p>
            <a:pPr algn="ctr">
              <a:lnSpc>
                <a:spcPct val="80000"/>
              </a:lnSpc>
            </a:pPr>
            <a:r>
              <a:rPr lang="en-US" sz="3200" b="1" i="1" dirty="0" smtClean="0">
                <a:solidFill>
                  <a:srgbClr val="FF0000"/>
                </a:solidFill>
                <a:latin typeface="Tahoma"/>
              </a:rPr>
              <a:t>Global </a:t>
            </a:r>
            <a:r>
              <a:rPr lang="en-US" sz="3200" b="1" i="1" dirty="0" err="1" smtClean="0">
                <a:solidFill>
                  <a:srgbClr val="FF0000"/>
                </a:solidFill>
                <a:latin typeface="Tahoma"/>
              </a:rPr>
              <a:t>bitlines</a:t>
            </a:r>
            <a:endParaRPr lang="en-US" sz="2800" i="1" dirty="0">
              <a:solidFill>
                <a:srgbClr val="FF0000"/>
              </a:solidFill>
              <a:latin typeface="Tahoma"/>
            </a:endParaRPr>
          </a:p>
        </p:txBody>
      </p:sp>
      <p:sp>
        <p:nvSpPr>
          <p:cNvPr id="64" name="globalrb"/>
          <p:cNvSpPr txBox="1"/>
          <p:nvPr/>
        </p:nvSpPr>
        <p:spPr>
          <a:xfrm>
            <a:off x="3313092" y="5918854"/>
            <a:ext cx="2364584" cy="304250"/>
          </a:xfrm>
          <a:prstGeom prst="rect">
            <a:avLst/>
          </a:prstGeom>
          <a:noFill/>
        </p:spPr>
        <p:txBody>
          <a:bodyPr wrap="square" rtlCol="0" anchor="ctr">
            <a:noAutofit/>
          </a:bodyPr>
          <a:lstStyle/>
          <a:p>
            <a:pPr algn="r">
              <a:lnSpc>
                <a:spcPct val="70000"/>
              </a:lnSpc>
            </a:pPr>
            <a:r>
              <a:rPr lang="en-US" sz="3600" i="1" smtClean="0">
                <a:solidFill>
                  <a:srgbClr val="000000"/>
                </a:solidFill>
                <a:latin typeface="Tahoma"/>
              </a:rPr>
              <a:t>Global </a:t>
            </a:r>
            <a:br>
              <a:rPr lang="en-US" sz="3600" i="1" smtClean="0">
                <a:solidFill>
                  <a:srgbClr val="000000"/>
                </a:solidFill>
                <a:latin typeface="Tahoma"/>
              </a:rPr>
            </a:br>
            <a:r>
              <a:rPr lang="en-US" sz="3600" i="1" smtClean="0">
                <a:solidFill>
                  <a:srgbClr val="000000"/>
                </a:solidFill>
                <a:latin typeface="Tahoma"/>
              </a:rPr>
              <a:t>row-buffer</a:t>
            </a:r>
            <a:endParaRPr lang="en-US" sz="3200" i="1">
              <a:solidFill>
                <a:srgbClr val="000000"/>
              </a:solidFill>
              <a:latin typeface="Tahoma"/>
            </a:endParaRPr>
          </a:p>
        </p:txBody>
      </p:sp>
      <p:sp>
        <p:nvSpPr>
          <p:cNvPr id="65" name="row-buffer"/>
          <p:cNvSpPr/>
          <p:nvPr/>
        </p:nvSpPr>
        <p:spPr>
          <a:xfrm>
            <a:off x="2749560" y="2482031"/>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66" name="movebluerow"/>
          <p:cNvSpPr/>
          <p:nvPr/>
        </p:nvSpPr>
        <p:spPr>
          <a:xfrm>
            <a:off x="2749561" y="1873529"/>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7" name="bankblank"/>
          <p:cNvSpPr/>
          <p:nvPr/>
        </p:nvSpPr>
        <p:spPr>
          <a:xfrm>
            <a:off x="2749560" y="1873530"/>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68" name="moveorangerow"/>
          <p:cNvSpPr/>
          <p:nvPr/>
        </p:nvSpPr>
        <p:spPr>
          <a:xfrm>
            <a:off x="2759086" y="4390212"/>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9" name="row-buffer"/>
          <p:cNvSpPr/>
          <p:nvPr/>
        </p:nvSpPr>
        <p:spPr>
          <a:xfrm>
            <a:off x="5838816" y="5918307"/>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0" name="row-buffer"/>
          <p:cNvSpPr/>
          <p:nvPr/>
        </p:nvSpPr>
        <p:spPr>
          <a:xfrm>
            <a:off x="2754324" y="4390212"/>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1" name="movebluerow"/>
          <p:cNvSpPr/>
          <p:nvPr/>
        </p:nvSpPr>
        <p:spPr>
          <a:xfrm>
            <a:off x="2759087" y="3781710"/>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72" name="localrb"/>
          <p:cNvSpPr txBox="1"/>
          <p:nvPr/>
        </p:nvSpPr>
        <p:spPr>
          <a:xfrm>
            <a:off x="228600" y="2482031"/>
            <a:ext cx="2364584" cy="304250"/>
          </a:xfrm>
          <a:prstGeom prst="rect">
            <a:avLst/>
          </a:prstGeom>
          <a:noFill/>
        </p:spPr>
        <p:txBody>
          <a:bodyPr wrap="square" rtlCol="0" anchor="ctr">
            <a:noAutofit/>
          </a:bodyPr>
          <a:lstStyle/>
          <a:p>
            <a:pPr algn="r">
              <a:lnSpc>
                <a:spcPct val="70000"/>
              </a:lnSpc>
            </a:pPr>
            <a:r>
              <a:rPr lang="en-US" sz="2800" i="1" dirty="0" smtClean="0">
                <a:solidFill>
                  <a:srgbClr val="0070C0"/>
                </a:solidFill>
                <a:latin typeface="Tahoma"/>
              </a:rPr>
              <a:t>Local</a:t>
            </a:r>
            <a:br>
              <a:rPr lang="en-US" sz="2800" i="1" dirty="0" smtClean="0">
                <a:solidFill>
                  <a:srgbClr val="0070C0"/>
                </a:solidFill>
                <a:latin typeface="Tahoma"/>
              </a:rPr>
            </a:br>
            <a:r>
              <a:rPr lang="en-US" sz="2800" i="1" dirty="0" smtClean="0">
                <a:solidFill>
                  <a:srgbClr val="0070C0"/>
                </a:solidFill>
                <a:latin typeface="Tahoma"/>
              </a:rPr>
              <a:t>row-buffer</a:t>
            </a:r>
            <a:endParaRPr lang="en-US" sz="2400" i="1" dirty="0">
              <a:solidFill>
                <a:srgbClr val="0070C0"/>
              </a:solidFill>
              <a:latin typeface="Tahoma"/>
            </a:endParaRPr>
          </a:p>
        </p:txBody>
      </p:sp>
      <p:sp>
        <p:nvSpPr>
          <p:cNvPr id="73" name="localrb"/>
          <p:cNvSpPr txBox="1"/>
          <p:nvPr/>
        </p:nvSpPr>
        <p:spPr>
          <a:xfrm>
            <a:off x="228600" y="4390212"/>
            <a:ext cx="2364584" cy="304250"/>
          </a:xfrm>
          <a:prstGeom prst="rect">
            <a:avLst/>
          </a:prstGeom>
          <a:noFill/>
        </p:spPr>
        <p:txBody>
          <a:bodyPr wrap="square" rtlCol="0" anchor="ctr">
            <a:noAutofit/>
          </a:bodyPr>
          <a:lstStyle/>
          <a:p>
            <a:pPr algn="r">
              <a:lnSpc>
                <a:spcPct val="70000"/>
              </a:lnSpc>
            </a:pPr>
            <a:r>
              <a:rPr lang="en-US" sz="2800" i="1" dirty="0" smtClean="0">
                <a:solidFill>
                  <a:srgbClr val="E2AC00"/>
                </a:solidFill>
                <a:latin typeface="Tahoma"/>
              </a:rPr>
              <a:t>Local </a:t>
            </a:r>
            <a:br>
              <a:rPr lang="en-US" sz="2800" i="1" dirty="0" smtClean="0">
                <a:solidFill>
                  <a:srgbClr val="E2AC00"/>
                </a:solidFill>
                <a:latin typeface="Tahoma"/>
              </a:rPr>
            </a:br>
            <a:r>
              <a:rPr lang="en-US" sz="3200" i="1" dirty="0" smtClean="0">
                <a:solidFill>
                  <a:srgbClr val="E2AC00"/>
                </a:solidFill>
                <a:latin typeface="Tahoma"/>
              </a:rPr>
              <a:t>row-buffer</a:t>
            </a:r>
            <a:endParaRPr lang="en-US" sz="2400" i="1" dirty="0">
              <a:solidFill>
                <a:srgbClr val="E2AC00"/>
              </a:solidFill>
              <a:latin typeface="Tahoma"/>
            </a:endParaRPr>
          </a:p>
        </p:txBody>
      </p:sp>
      <p:sp>
        <p:nvSpPr>
          <p:cNvPr id="74" name="bankblank"/>
          <p:cNvSpPr/>
          <p:nvPr/>
        </p:nvSpPr>
        <p:spPr>
          <a:xfrm>
            <a:off x="2754324" y="3781711"/>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75" name="switch"/>
          <p:cNvSpPr txBox="1"/>
          <p:nvPr/>
        </p:nvSpPr>
        <p:spPr>
          <a:xfrm>
            <a:off x="4399124" y="2946504"/>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6" name="switch"/>
          <p:cNvSpPr txBox="1"/>
          <p:nvPr/>
        </p:nvSpPr>
        <p:spPr>
          <a:xfrm>
            <a:off x="4399124" y="4866018"/>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7" name="readblue"/>
          <p:cNvSpPr/>
          <p:nvPr/>
        </p:nvSpPr>
        <p:spPr>
          <a:xfrm>
            <a:off x="908181" y="5611494"/>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latin typeface="Courier New" pitchFamily="49" charset="0"/>
                <a:cs typeface="Courier New" pitchFamily="49" charset="0"/>
              </a:rPr>
              <a:t>READ</a:t>
            </a:r>
            <a:endParaRPr lang="en-US" sz="4000" b="1">
              <a:solidFill>
                <a:srgbClr val="FFFFFF"/>
              </a:solidFill>
              <a:latin typeface="Courier New" pitchFamily="49" charset="0"/>
              <a:cs typeface="Courier New" pitchFamily="49" charset="0"/>
            </a:endParaRPr>
          </a:p>
        </p:txBody>
      </p:sp>
      <p:sp>
        <p:nvSpPr>
          <p:cNvPr id="78" name="readorange"/>
          <p:cNvSpPr/>
          <p:nvPr/>
        </p:nvSpPr>
        <p:spPr>
          <a:xfrm>
            <a:off x="908181" y="5611494"/>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00"/>
                </a:solidFill>
                <a:latin typeface="Courier New" pitchFamily="49" charset="0"/>
                <a:cs typeface="Courier New" pitchFamily="49" charset="0"/>
              </a:rPr>
              <a:t>READ</a:t>
            </a:r>
            <a:endParaRPr lang="en-US" sz="4000" b="1">
              <a:solidFill>
                <a:srgbClr val="000000"/>
              </a:solidFill>
              <a:latin typeface="Courier New" pitchFamily="49" charset="0"/>
              <a:cs typeface="Courier New" pitchFamily="49" charset="0"/>
            </a:endParaRPr>
          </a:p>
        </p:txBody>
      </p:sp>
      <p:cxnSp>
        <p:nvCxnSpPr>
          <p:cNvPr id="79" name="line0"/>
          <p:cNvCxnSpPr/>
          <p:nvPr/>
        </p:nvCxnSpPr>
        <p:spPr>
          <a:xfrm>
            <a:off x="1676400" y="3021487"/>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line1"/>
          <p:cNvCxnSpPr/>
          <p:nvPr/>
        </p:nvCxnSpPr>
        <p:spPr>
          <a:xfrm>
            <a:off x="1676400" y="4932105"/>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thickline0"/>
          <p:cNvCxnSpPr/>
          <p:nvPr/>
        </p:nvCxnSpPr>
        <p:spPr>
          <a:xfrm>
            <a:off x="1676400" y="3021486"/>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2" name="thickline1"/>
          <p:cNvCxnSpPr>
            <a:stCxn id="86" idx="3"/>
          </p:cNvCxnSpPr>
          <p:nvPr/>
        </p:nvCxnSpPr>
        <p:spPr>
          <a:xfrm flipV="1">
            <a:off x="1676400" y="4932105"/>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83" name="d0blue"/>
          <p:cNvSpPr/>
          <p:nvPr/>
        </p:nvSpPr>
        <p:spPr>
          <a:xfrm>
            <a:off x="1143000" y="2767746"/>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4" name="d0black"/>
          <p:cNvSpPr/>
          <p:nvPr/>
        </p:nvSpPr>
        <p:spPr>
          <a:xfrm>
            <a:off x="1143000" y="2767746"/>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5" name="d1black"/>
          <p:cNvSpPr/>
          <p:nvPr/>
        </p:nvSpPr>
        <p:spPr>
          <a:xfrm>
            <a:off x="1143000" y="4678365"/>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6" name="d1orange"/>
          <p:cNvSpPr/>
          <p:nvPr/>
        </p:nvSpPr>
        <p:spPr>
          <a:xfrm>
            <a:off x="1143000" y="4678365"/>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000000"/>
                </a:solidFill>
                <a:latin typeface="Tahoma"/>
              </a:rPr>
              <a:t>D</a:t>
            </a:r>
            <a:endParaRPr lang="en-US" sz="3600" b="1" i="1">
              <a:solidFill>
                <a:srgbClr val="000000"/>
              </a:solidFill>
              <a:latin typeface="Tahoma"/>
            </a:endParaRPr>
          </a:p>
        </p:txBody>
      </p:sp>
      <p:sp>
        <p:nvSpPr>
          <p:cNvPr id="94" name="localrb"/>
          <p:cNvSpPr txBox="1"/>
          <p:nvPr/>
        </p:nvSpPr>
        <p:spPr>
          <a:xfrm>
            <a:off x="323528" y="1180534"/>
            <a:ext cx="8496944" cy="304250"/>
          </a:xfrm>
          <a:prstGeom prst="rect">
            <a:avLst/>
          </a:prstGeom>
          <a:noFill/>
        </p:spPr>
        <p:txBody>
          <a:bodyPr wrap="square" rtlCol="0" anchor="ctr">
            <a:noAutofit/>
          </a:bodyPr>
          <a:lstStyle/>
          <a:p>
            <a:pPr>
              <a:lnSpc>
                <a:spcPct val="90000"/>
              </a:lnSpc>
              <a:defRPr/>
            </a:pPr>
            <a:r>
              <a:rPr lang="en-US" sz="2800" kern="0" dirty="0" smtClean="0">
                <a:solidFill>
                  <a:srgbClr val="0000FF"/>
                </a:solidFill>
                <a:latin typeface="Tahoma"/>
              </a:rPr>
              <a:t>Selectively connect local row-buffers to global row-buffer using a </a:t>
            </a:r>
            <a:r>
              <a:rPr lang="en-US" sz="2800" b="1" i="1" kern="0" dirty="0" smtClean="0">
                <a:solidFill>
                  <a:srgbClr val="0000FF"/>
                </a:solidFill>
                <a:latin typeface="Tahoma"/>
              </a:rPr>
              <a:t>Designated</a:t>
            </a:r>
            <a:r>
              <a:rPr lang="en-US" sz="2800" kern="0" dirty="0" smtClean="0">
                <a:solidFill>
                  <a:srgbClr val="0000FF"/>
                </a:solidFill>
                <a:latin typeface="Tahoma"/>
              </a:rPr>
              <a:t> single-bit latch</a:t>
            </a:r>
            <a:endParaRPr lang="en-US" sz="2400" kern="0" dirty="0">
              <a:solidFill>
                <a:srgbClr val="0000FF"/>
              </a:solidFill>
              <a:latin typeface="Tahoma"/>
            </a:endParaRPr>
          </a:p>
        </p:txBody>
      </p:sp>
    </p:spTree>
    <p:extLst>
      <p:ext uri="{BB962C8B-B14F-4D97-AF65-F5344CB8AC3E}">
        <p14:creationId xmlns:p14="http://schemas.microsoft.com/office/powerpoint/2010/main" val="568905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2"/>
                                        </p:tgtEl>
                                      </p:cBhvr>
                                    </p:animEffect>
                                    <p:set>
                                      <p:cBhvr>
                                        <p:cTn id="7" dur="1" fill="hold">
                                          <p:stCondLst>
                                            <p:cond delay="499"/>
                                          </p:stCondLst>
                                        </p:cTn>
                                        <p:tgtEl>
                                          <p:spTgt spid="7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500"/>
                                        <p:tgtEl>
                                          <p:spTgt spid="8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84"/>
                                        </p:tgtEl>
                                      </p:cBhvr>
                                    </p:animEffect>
                                    <p:animScale>
                                      <p:cBhvr>
                                        <p:cTn id="17" dur="250" autoRev="1" fill="hold"/>
                                        <p:tgtEl>
                                          <p:spTgt spid="8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85"/>
                                        </p:tgtEl>
                                      </p:cBhvr>
                                    </p:animEffect>
                                    <p:animScale>
                                      <p:cBhvr>
                                        <p:cTn id="23" dur="250" autoRev="1" fill="hold"/>
                                        <p:tgtEl>
                                          <p:spTgt spid="85"/>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79"/>
                                        </p:tgtEl>
                                      </p:cBhvr>
                                    </p:animEffect>
                                    <p:animScale>
                                      <p:cBhvr>
                                        <p:cTn id="29" dur="250" autoRev="1" fill="hold"/>
                                        <p:tgtEl>
                                          <p:spTgt spid="79"/>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80"/>
                                        </p:tgtEl>
                                      </p:cBhvr>
                                    </p:animEffect>
                                    <p:animScale>
                                      <p:cBhvr>
                                        <p:cTn id="35" dur="250" autoRev="1" fill="hold"/>
                                        <p:tgtEl>
                                          <p:spTgt spid="8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xit" presetSubtype="0" fill="hold" grpId="2" nodeType="withEffect">
                                  <p:stCondLst>
                                    <p:cond delay="0"/>
                                  </p:stCondLst>
                                  <p:childTnLst>
                                    <p:animEffect transition="out" filter="fade">
                                      <p:cBhvr>
                                        <p:cTn id="50" dur="500"/>
                                        <p:tgtEl>
                                          <p:spTgt spid="84"/>
                                        </p:tgtEl>
                                      </p:cBhvr>
                                    </p:animEffect>
                                    <p:set>
                                      <p:cBhvr>
                                        <p:cTn id="51" dur="1" fill="hold">
                                          <p:stCondLst>
                                            <p:cond delay="499"/>
                                          </p:stCondLst>
                                        </p:cTn>
                                        <p:tgtEl>
                                          <p:spTgt spid="8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xit" presetSubtype="0" fill="hold"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6"/>
                                        </p:tgtEl>
                                      </p:cBhvr>
                                    </p:animEffect>
                                    <p:set>
                                      <p:cBhvr>
                                        <p:cTn id="64" dur="1" fill="hold">
                                          <p:stCondLst>
                                            <p:cond delay="499"/>
                                          </p:stCondLst>
                                        </p:cTn>
                                        <p:tgtEl>
                                          <p:spTgt spid="56"/>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2"/>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2"/>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2"/>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83"/>
                                        </p:tgtEl>
                                      </p:cBhvr>
                                    </p:animEffect>
                                    <p:set>
                                      <p:cBhvr>
                                        <p:cTn id="87" dur="1" fill="hold">
                                          <p:stCondLst>
                                            <p:cond delay="499"/>
                                          </p:stCondLst>
                                        </p:cTn>
                                        <p:tgtEl>
                                          <p:spTgt spid="8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1"/>
                                        </p:tgtEl>
                                      </p:cBhvr>
                                    </p:animEffect>
                                    <p:set>
                                      <p:cBhvr>
                                        <p:cTn id="90" dur="1" fill="hold">
                                          <p:stCondLst>
                                            <p:cond delay="499"/>
                                          </p:stCondLst>
                                        </p:cTn>
                                        <p:tgtEl>
                                          <p:spTgt spid="81"/>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fade">
                                      <p:cBhvr>
                                        <p:cTn id="93" dur="500"/>
                                        <p:tgtEl>
                                          <p:spTgt spid="84"/>
                                        </p:tgtEl>
                                      </p:cBhvr>
                                    </p:animEffect>
                                  </p:childTnLst>
                                </p:cTn>
                              </p:par>
                              <p:par>
                                <p:cTn id="94" presetID="10"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xit" presetSubtype="0" fill="hold" nodeType="withEffect">
                                  <p:stCondLst>
                                    <p:cond delay="0"/>
                                  </p:stCondLst>
                                  <p:childTnLst>
                                    <p:animEffect transition="out" filter="fade">
                                      <p:cBhvr>
                                        <p:cTn id="98" dur="500"/>
                                        <p:tgtEl>
                                          <p:spTgt spid="51"/>
                                        </p:tgtEl>
                                      </p:cBhvr>
                                    </p:animEffect>
                                    <p:set>
                                      <p:cBhvr>
                                        <p:cTn id="99" dur="1" fill="hold">
                                          <p:stCondLst>
                                            <p:cond delay="499"/>
                                          </p:stCondLst>
                                        </p:cTn>
                                        <p:tgtEl>
                                          <p:spTgt spid="5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500"/>
                                        <p:tgtEl>
                                          <p:spTgt spid="5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par>
                                <p:cTn id="117" presetID="10" presetClass="entr" presetSubtype="0" fill="hold"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fade">
                                      <p:cBhvr>
                                        <p:cTn id="119" dur="500"/>
                                        <p:tgtEl>
                                          <p:spTgt spid="82"/>
                                        </p:tgtEl>
                                      </p:cBhvr>
                                    </p:animEffect>
                                  </p:childTnLst>
                                </p:cTn>
                              </p:par>
                              <p:par>
                                <p:cTn id="120" presetID="10" presetClass="exit" presetSubtype="0" fill="hold" grpId="2" nodeType="withEffect">
                                  <p:stCondLst>
                                    <p:cond delay="0"/>
                                  </p:stCondLst>
                                  <p:childTnLst>
                                    <p:animEffect transition="out" filter="fade">
                                      <p:cBhvr>
                                        <p:cTn id="121" dur="500"/>
                                        <p:tgtEl>
                                          <p:spTgt spid="85"/>
                                        </p:tgtEl>
                                      </p:cBhvr>
                                    </p:animEffect>
                                    <p:set>
                                      <p:cBhvr>
                                        <p:cTn id="122" dur="1" fill="hold">
                                          <p:stCondLst>
                                            <p:cond delay="499"/>
                                          </p:stCondLst>
                                        </p:cTn>
                                        <p:tgtEl>
                                          <p:spTgt spid="85"/>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500"/>
                                        <p:tgtEl>
                                          <p:spTgt spid="49"/>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xit" presetSubtype="0" fill="hold" nodeType="withEffect">
                                  <p:stCondLst>
                                    <p:cond delay="0"/>
                                  </p:stCondLst>
                                  <p:childTnLst>
                                    <p:animEffect transition="out" filter="fade">
                                      <p:cBhvr>
                                        <p:cTn id="130" dur="500"/>
                                        <p:tgtEl>
                                          <p:spTgt spid="55"/>
                                        </p:tgtEl>
                                      </p:cBhvr>
                                    </p:animEffect>
                                    <p:set>
                                      <p:cBhvr>
                                        <p:cTn id="131" dur="1" fill="hold">
                                          <p:stCondLst>
                                            <p:cond delay="499"/>
                                          </p:stCondLst>
                                        </p:cTn>
                                        <p:tgtEl>
                                          <p:spTgt spid="5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4"/>
                                        </p:tgtEl>
                                      </p:cBhvr>
                                    </p:animEffect>
                                    <p:set>
                                      <p:cBhvr>
                                        <p:cTn id="134" dur="1" fill="hold">
                                          <p:stCondLst>
                                            <p:cond delay="499"/>
                                          </p:stCondLst>
                                        </p:cTn>
                                        <p:tgtEl>
                                          <p:spTgt spid="54"/>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68"/>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68"/>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68"/>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78"/>
                                        </p:tgtEl>
                                      </p:cBhvr>
                                    </p:animEffect>
                                    <p:set>
                                      <p:cBhvr>
                                        <p:cTn id="151" dur="1" fill="hold">
                                          <p:stCondLst>
                                            <p:cond delay="499"/>
                                          </p:stCondLst>
                                        </p:cTn>
                                        <p:tgtEl>
                                          <p:spTgt spid="78"/>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68"/>
                                        </p:tgtEl>
                                      </p:cBhvr>
                                    </p:animEffect>
                                    <p:set>
                                      <p:cBhvr>
                                        <p:cTn id="154" dur="1" fill="hold">
                                          <p:stCondLst>
                                            <p:cond delay="499"/>
                                          </p:stCondLst>
                                        </p:cTn>
                                        <p:tgtEl>
                                          <p:spTgt spid="6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500"/>
                                        <p:tgtEl>
                                          <p:spTgt spid="47"/>
                                        </p:tgtEl>
                                      </p:cBhvr>
                                    </p:animEffect>
                                  </p:childTnLst>
                                </p:cTn>
                              </p:par>
                              <p:par>
                                <p:cTn id="160" presetID="10" presetClass="entr" presetSubtype="0" fill="hold" nodeType="with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2" grpId="0" animBg="1"/>
      <p:bldP spid="62" grpId="1" animBg="1"/>
      <p:bldP spid="62" grpId="2" animBg="1"/>
      <p:bldP spid="62" grpId="3" animBg="1"/>
      <p:bldP spid="62" grpId="4" animBg="1"/>
      <p:bldP spid="68" grpId="0" animBg="1"/>
      <p:bldP spid="68" grpId="1" animBg="1"/>
      <p:bldP spid="68" grpId="2" animBg="1"/>
      <p:bldP spid="68" grpId="3" animBg="1"/>
      <p:bldP spid="68" grpId="4" animBg="1"/>
      <p:bldP spid="72" grpId="0"/>
      <p:bldP spid="73" grpId="0"/>
      <p:bldP spid="77" grpId="0" animBg="1"/>
      <p:bldP spid="77" grpId="1" animBg="1"/>
      <p:bldP spid="78" grpId="0" animBg="1"/>
      <p:bldP spid="78" grpId="1" animBg="1"/>
      <p:bldP spid="83" grpId="0" animBg="1"/>
      <p:bldP spid="83" grpId="1" animBg="1"/>
      <p:bldP spid="84" grpId="0" animBg="1"/>
      <p:bldP spid="84" grpId="1" animBg="1"/>
      <p:bldP spid="84" grpId="2" animBg="1"/>
      <p:bldP spid="84" grpId="3" animBg="1"/>
      <p:bldP spid="85" grpId="0" animBg="1"/>
      <p:bldP spid="85" grpId="1" animBg="1"/>
      <p:bldP spid="85" grpId="2" animBg="1"/>
      <p:bldP spid="8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Baseline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136</a:t>
            </a:fld>
            <a:endParaRPr lang="en-US" altLang="en-US">
              <a:solidFill>
                <a:srgbClr val="000000"/>
              </a:solidFill>
            </a:endParaRPr>
          </a:p>
        </p:txBody>
      </p: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2555776" y="1683654"/>
            <a:ext cx="648119" cy="1556"/>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flipV="1">
            <a:off x="2555776" y="4036265"/>
            <a:ext cx="638313" cy="5"/>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1585834"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2555776"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sp>
        <p:nvSpPr>
          <p:cNvPr id="51" name="globallatch"/>
          <p:cNvSpPr/>
          <p:nvPr/>
        </p:nvSpPr>
        <p:spPr>
          <a:xfrm rot="16200000">
            <a:off x="978175" y="2812200"/>
            <a:ext cx="1869464" cy="519006"/>
          </a:xfrm>
          <a:prstGeom prst="hexagon">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cxnSp>
        <p:nvCxnSpPr>
          <p:cNvPr id="42" name="on0"/>
          <p:cNvCxnSpPr/>
          <p:nvPr/>
        </p:nvCxnSpPr>
        <p:spPr>
          <a:xfrm>
            <a:off x="4427984" y="4941168"/>
            <a:ext cx="0" cy="527369"/>
          </a:xfrm>
          <a:prstGeom prst="line">
            <a:avLst/>
          </a:prstGeom>
          <a:noFill/>
          <a:ln w="57150" cap="flat" cmpd="sng" algn="ctr">
            <a:solidFill>
              <a:srgbClr val="FF0000"/>
            </a:solidFill>
            <a:prstDash val="solid"/>
          </a:ln>
          <a:effectLst/>
        </p:spPr>
      </p:cxnSp>
      <p:cxnSp>
        <p:nvCxnSpPr>
          <p:cNvPr id="47" name="on0"/>
          <p:cNvCxnSpPr/>
          <p:nvPr/>
        </p:nvCxnSpPr>
        <p:spPr>
          <a:xfrm>
            <a:off x="5364088" y="4941168"/>
            <a:ext cx="0" cy="527369"/>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3534468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Proposed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137</a:t>
            </a:fld>
            <a:endParaRPr lang="en-US" altLang="en-US">
              <a:solidFill>
                <a:srgbClr val="000000"/>
              </a:solidFill>
            </a:endParaRPr>
          </a:p>
        </p:txBody>
      </p:sp>
      <p:cxnSp>
        <p:nvCxnSpPr>
          <p:cNvPr id="95" name="off0"/>
          <p:cNvCxnSpPr/>
          <p:nvPr/>
        </p:nvCxnSpPr>
        <p:spPr>
          <a:xfrm flipH="1">
            <a:off x="4102316" y="4950118"/>
            <a:ext cx="345708" cy="254017"/>
          </a:xfrm>
          <a:prstGeom prst="line">
            <a:avLst/>
          </a:prstGeom>
          <a:noFill/>
          <a:ln w="57150" cap="flat" cmpd="sng" algn="ctr">
            <a:solidFill>
              <a:srgbClr val="FF0000"/>
            </a:solidFill>
            <a:prstDash val="solid"/>
          </a:ln>
          <a:effectLst/>
        </p:spPr>
      </p:cxnSp>
      <p:cxnSp>
        <p:nvCxnSpPr>
          <p:cNvPr id="96" name="off0"/>
          <p:cNvCxnSpPr/>
          <p:nvPr/>
        </p:nvCxnSpPr>
        <p:spPr>
          <a:xfrm flipH="1">
            <a:off x="5061476" y="4931349"/>
            <a:ext cx="345708" cy="272786"/>
          </a:xfrm>
          <a:prstGeom prst="line">
            <a:avLst/>
          </a:prstGeom>
          <a:noFill/>
          <a:ln w="57150" cap="flat" cmpd="sng" algn="ctr">
            <a:solidFill>
              <a:srgbClr val="FF0000"/>
            </a:solidFill>
            <a:prstDash val="solid"/>
          </a:ln>
          <a:effectLst/>
        </p:spPr>
      </p:cxn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1704968" y="1683653"/>
            <a:ext cx="1498927" cy="1557"/>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a:off x="1704968" y="4036265"/>
            <a:ext cx="1489121" cy="0"/>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735026"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1704967"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2" name="movebluerow"/>
          <p:cNvSpPr/>
          <p:nvPr/>
        </p:nvSpPr>
        <p:spPr>
          <a:xfrm>
            <a:off x="3963224" y="450488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black"/>
          <p:cNvCxnSpPr/>
          <p:nvPr/>
        </p:nvCxnSpPr>
        <p:spPr>
          <a:xfrm>
            <a:off x="1704968" y="1683653"/>
            <a:ext cx="552466" cy="1557"/>
          </a:xfrm>
          <a:prstGeom prst="line">
            <a:avLst/>
          </a:prstGeom>
          <a:noFill/>
          <a:ln w="76200" cap="flat" cmpd="sng" algn="ctr">
            <a:solidFill>
              <a:sysClr val="window" lastClr="FFFFFF">
                <a:lumMod val="65000"/>
              </a:sysClr>
            </a:solidFill>
            <a:prstDash val="solid"/>
          </a:ln>
          <a:effectLst/>
        </p:spPr>
      </p:cxnSp>
      <p:cxnSp>
        <p:nvCxnSpPr>
          <p:cNvPr id="128" name="black"/>
          <p:cNvCxnSpPr/>
          <p:nvPr/>
        </p:nvCxnSpPr>
        <p:spPr>
          <a:xfrm flipV="1">
            <a:off x="1704967" y="4035713"/>
            <a:ext cx="552467" cy="552"/>
          </a:xfrm>
          <a:prstGeom prst="line">
            <a:avLst/>
          </a:prstGeom>
          <a:noFill/>
          <a:ln w="76200" cap="flat" cmpd="sng" algn="ctr">
            <a:solidFill>
              <a:sysClr val="window" lastClr="FFFFFF">
                <a:lumMod val="65000"/>
              </a:sysClr>
            </a:solidFill>
            <a:prstDash val="solid"/>
          </a:ln>
          <a:effectLst/>
        </p:spPr>
      </p:cxnSp>
      <p:sp>
        <p:nvSpPr>
          <p:cNvPr id="129" name="bluegloballatch"/>
          <p:cNvSpPr/>
          <p:nvPr/>
        </p:nvSpPr>
        <p:spPr>
          <a:xfrm rot="16200000">
            <a:off x="1740450" y="1425707"/>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 lastClr="FFFFFF"/>
                </a:solidFill>
                <a:latin typeface="Calibri"/>
              </a:rPr>
              <a:t>Latch</a:t>
            </a:r>
            <a:endParaRPr lang="en-US" sz="4000" b="1" kern="0" dirty="0">
              <a:solidFill>
                <a:sysClr val="window" lastClr="FFFFFF"/>
              </a:solidFill>
              <a:latin typeface="Calibri"/>
            </a:endParaRPr>
          </a:p>
        </p:txBody>
      </p:sp>
      <p:sp>
        <p:nvSpPr>
          <p:cNvPr id="130" name="orangegloballatch"/>
          <p:cNvSpPr/>
          <p:nvPr/>
        </p:nvSpPr>
        <p:spPr>
          <a:xfrm rot="16200000">
            <a:off x="1740450" y="3776211"/>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Text" lastClr="000000"/>
                </a:solidFill>
                <a:latin typeface="Calibri"/>
              </a:rPr>
              <a:t>Latch</a:t>
            </a:r>
            <a:endParaRPr lang="en-US" sz="4000" b="1" kern="0" dirty="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3" name="d1orange"/>
          <p:cNvSpPr/>
          <p:nvPr/>
        </p:nvSpPr>
        <p:spPr>
          <a:xfrm>
            <a:off x="3103093" y="4950393"/>
            <a:ext cx="533400" cy="507484"/>
          </a:xfrm>
          <a:prstGeom prst="roundRect">
            <a:avLst/>
          </a:prstGeom>
          <a:solidFill>
            <a:srgbClr val="FFC000"/>
          </a:solidFill>
          <a:ln w="57150" cap="flat" cmpd="sng" algn="ctr">
            <a:solidFill>
              <a:sysClr val="windowText" lastClr="000000"/>
            </a:solidFill>
            <a:prstDash val="solid"/>
          </a:ln>
          <a:effectLst/>
        </p:spPr>
        <p:txBody>
          <a:bodyPr rtlCol="0" anchor="ctr"/>
          <a:lstStyle/>
          <a:p>
            <a:pPr algn="ctr">
              <a:defRPr/>
            </a:pPr>
            <a:r>
              <a:rPr lang="en-US" sz="3600" b="1" i="1" kern="0" dirty="0" smtClean="0">
                <a:solidFill>
                  <a:sysClr val="windowText" lastClr="000000"/>
                </a:solidFill>
                <a:latin typeface="Calibri"/>
              </a:rPr>
              <a:t>D</a:t>
            </a:r>
            <a:endParaRPr lang="en-US" sz="3600" b="1" i="1" kern="0" dirty="0">
              <a:solidFill>
                <a:sysClr val="windowText" lastClr="000000"/>
              </a:solidFill>
              <a:latin typeface="Calibri"/>
            </a:endParaRPr>
          </a:p>
        </p:txBody>
      </p:sp>
      <p:sp>
        <p:nvSpPr>
          <p:cNvPr id="134" name="d0blue"/>
          <p:cNvSpPr/>
          <p:nvPr/>
        </p:nvSpPr>
        <p:spPr>
          <a:xfrm>
            <a:off x="3103091" y="2599608"/>
            <a:ext cx="533400" cy="507484"/>
          </a:xfrm>
          <a:prstGeom prst="roundRect">
            <a:avLst/>
          </a:prstGeom>
          <a:solidFill>
            <a:srgbClr val="0070C0"/>
          </a:solidFill>
          <a:ln w="57150" cap="flat" cmpd="sng" algn="ctr">
            <a:solidFill>
              <a:sysClr val="windowText" lastClr="000000"/>
            </a:solidFill>
            <a:prstDash val="solid"/>
          </a:ln>
          <a:effectLst/>
        </p:spPr>
        <p:txBody>
          <a:bodyPr rtlCol="0" anchor="ctr"/>
          <a:lstStyle/>
          <a:p>
            <a:pPr algn="ctr">
              <a:defRPr/>
            </a:pPr>
            <a:r>
              <a:rPr lang="en-US" sz="3600" b="1" i="1" kern="0" smtClean="0">
                <a:solidFill>
                  <a:sysClr val="window" lastClr="FFFFFF"/>
                </a:solidFill>
                <a:latin typeface="Calibri"/>
              </a:rPr>
              <a:t>D</a:t>
            </a:r>
            <a:endParaRPr lang="en-US" sz="3600" b="1" i="1" kern="0">
              <a:solidFill>
                <a:sysClr val="window" lastClr="FFFFFF"/>
              </a:solidFill>
              <a:latin typeface="Calibri"/>
            </a:endParaRPr>
          </a:p>
        </p:txBody>
      </p: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8" name="Straight Connector 137"/>
          <p:cNvCxnSpPr/>
          <p:nvPr/>
        </p:nvCxnSpPr>
        <p:spPr>
          <a:xfrm>
            <a:off x="3636491" y="2853350"/>
            <a:ext cx="2192817" cy="0"/>
          </a:xfrm>
          <a:prstGeom prst="line">
            <a:avLst/>
          </a:prstGeom>
          <a:noFill/>
          <a:ln w="19050" cap="flat" cmpd="sng" algn="ctr">
            <a:solidFill>
              <a:sysClr val="windowText" lastClr="000000"/>
            </a:solidFill>
            <a:prstDash val="sysDash"/>
          </a:ln>
          <a:effectLst/>
        </p:spPr>
      </p:cxnSp>
      <p:cxnSp>
        <p:nvCxnSpPr>
          <p:cNvPr id="139" name="Straight Connector 138"/>
          <p:cNvCxnSpPr/>
          <p:nvPr/>
        </p:nvCxnSpPr>
        <p:spPr>
          <a:xfrm>
            <a:off x="3646017" y="5241980"/>
            <a:ext cx="2192817" cy="0"/>
          </a:xfrm>
          <a:prstGeom prst="line">
            <a:avLst/>
          </a:prstGeom>
          <a:noFill/>
          <a:ln w="19050" cap="flat" cmpd="sng" algn="ctr">
            <a:solidFill>
              <a:sysClr val="windowText" lastClr="000000"/>
            </a:solidFill>
            <a:prstDash val="sysDash"/>
          </a:ln>
          <a:effectLst/>
        </p:spPr>
      </p:cxnSp>
      <p:sp>
        <p:nvSpPr>
          <p:cNvPr id="49" name="TextBox 48"/>
          <p:cNvSpPr txBox="1"/>
          <p:nvPr/>
        </p:nvSpPr>
        <p:spPr>
          <a:xfrm>
            <a:off x="0" y="5736158"/>
            <a:ext cx="4499992" cy="107721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1600" dirty="0" smtClean="0">
                <a:solidFill>
                  <a:srgbClr val="0000FF"/>
                </a:solidFill>
                <a:latin typeface="Tahoma"/>
              </a:rPr>
              <a:t>Overhead of SALP in DRAM chip: 0.15%</a:t>
            </a:r>
          </a:p>
          <a:p>
            <a:r>
              <a:rPr lang="en-US" sz="1600" dirty="0" smtClean="0">
                <a:solidFill>
                  <a:srgbClr val="000000"/>
                </a:solidFill>
                <a:latin typeface="Tahoma"/>
              </a:rPr>
              <a:t>1. Global latch </a:t>
            </a:r>
            <a:r>
              <a:rPr lang="en-US" sz="1600" dirty="0" smtClean="0">
                <a:solidFill>
                  <a:srgbClr val="000000"/>
                </a:solidFill>
                <a:latin typeface="Tahoma"/>
                <a:sym typeface="Wingdings"/>
              </a:rPr>
              <a:t> per-subarray local latches</a:t>
            </a:r>
          </a:p>
          <a:p>
            <a:r>
              <a:rPr lang="en-US" sz="1600" dirty="0" smtClean="0">
                <a:solidFill>
                  <a:srgbClr val="000000"/>
                </a:solidFill>
                <a:latin typeface="Tahoma"/>
                <a:sym typeface="Wingdings"/>
              </a:rPr>
              <a:t>2. Designated bit latches and wire to selectively        enable a subarray</a:t>
            </a:r>
            <a:endParaRPr lang="en-US" sz="1600" dirty="0" smtClean="0">
              <a:solidFill>
                <a:srgbClr val="000000"/>
              </a:solidFill>
              <a:latin typeface="Tahoma"/>
            </a:endParaRPr>
          </a:p>
        </p:txBody>
      </p:sp>
    </p:spTree>
    <p:extLst>
      <p:ext uri="{BB962C8B-B14F-4D97-AF65-F5344CB8AC3E}">
        <p14:creationId xmlns:p14="http://schemas.microsoft.com/office/powerpoint/2010/main" val="1194678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Results</a:t>
            </a:r>
            <a:endParaRPr lang="en-US" dirty="0"/>
          </a:p>
        </p:txBody>
      </p:sp>
      <p:sp>
        <p:nvSpPr>
          <p:cNvPr id="3" name="Content Placeholder 2"/>
          <p:cNvSpPr>
            <a:spLocks noGrp="1"/>
          </p:cNvSpPr>
          <p:nvPr>
            <p:ph idx="1"/>
          </p:nvPr>
        </p:nvSpPr>
        <p:spPr>
          <a:xfrm>
            <a:off x="228600" y="848052"/>
            <a:ext cx="8610600" cy="5123656"/>
          </a:xfrm>
        </p:spPr>
        <p:txBody>
          <a:bodyPr/>
          <a:lstStyle/>
          <a:p>
            <a:r>
              <a:rPr lang="en-US" dirty="0" smtClean="0"/>
              <a:t>Wide variety of systems with different #channels, banks, ranks, subarrays</a:t>
            </a:r>
          </a:p>
          <a:p>
            <a:r>
              <a:rPr lang="en-US" dirty="0" smtClean="0"/>
              <a:t>Server, streaming, random-access, SPEC workloads</a:t>
            </a:r>
          </a:p>
          <a:p>
            <a:endParaRPr lang="en-US" sz="1000" dirty="0" smtClean="0"/>
          </a:p>
          <a:p>
            <a:r>
              <a:rPr lang="en-US" dirty="0" smtClean="0">
                <a:solidFill>
                  <a:srgbClr val="0000FF"/>
                </a:solidFill>
              </a:rPr>
              <a:t>Dynamic DRAM energy reduction: </a:t>
            </a:r>
            <a:r>
              <a:rPr lang="en-US" dirty="0" smtClean="0">
                <a:solidFill>
                  <a:srgbClr val="FF0000"/>
                </a:solidFill>
              </a:rPr>
              <a:t>19</a:t>
            </a:r>
            <a:r>
              <a:rPr lang="en-US" dirty="0">
                <a:solidFill>
                  <a:srgbClr val="FF0000"/>
                </a:solidFill>
              </a:rPr>
              <a:t>%</a:t>
            </a:r>
            <a:r>
              <a:rPr lang="en-US" dirty="0">
                <a:solidFill>
                  <a:schemeClr val="tx1">
                    <a:lumMod val="95000"/>
                    <a:lumOff val="5000"/>
                  </a:schemeClr>
                </a:solidFill>
              </a:rPr>
              <a:t> </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DRAM row hit rate improvement: 13</a:t>
            </a:r>
            <a:r>
              <a:rPr lang="en-US" dirty="0">
                <a:solidFill>
                  <a:schemeClr val="tx1">
                    <a:lumMod val="95000"/>
                    <a:lumOff val="5000"/>
                  </a:schemeClr>
                </a:solidFill>
              </a:rPr>
              <a:t>% </a:t>
            </a:r>
            <a:endParaRPr lang="en-US" dirty="0" smtClean="0">
              <a:solidFill>
                <a:schemeClr val="tx1">
                  <a:lumMod val="95000"/>
                  <a:lumOff val="5000"/>
                </a:schemeClr>
              </a:solidFill>
            </a:endParaRPr>
          </a:p>
          <a:p>
            <a:r>
              <a:rPr lang="en-US" dirty="0" smtClean="0">
                <a:solidFill>
                  <a:srgbClr val="0000FF"/>
                </a:solidFill>
              </a:rPr>
              <a:t>System performance improvement: </a:t>
            </a:r>
            <a:r>
              <a:rPr lang="en-US" dirty="0" smtClean="0">
                <a:solidFill>
                  <a:srgbClr val="FF0000"/>
                </a:solidFill>
              </a:rPr>
              <a:t>17%</a:t>
            </a:r>
          </a:p>
          <a:p>
            <a:pPr lvl="1"/>
            <a:r>
              <a:rPr lang="en-US" dirty="0" smtClean="0">
                <a:solidFill>
                  <a:schemeClr val="tx1">
                    <a:lumMod val="95000"/>
                    <a:lumOff val="5000"/>
                  </a:schemeClr>
                </a:solidFill>
              </a:rPr>
              <a:t>Within 3% of ideal (all independent banks)</a:t>
            </a:r>
            <a:endParaRPr lang="en-US" dirty="0">
              <a:solidFill>
                <a:schemeClr val="tx1">
                  <a:lumMod val="95000"/>
                  <a:lumOff val="5000"/>
                </a:schemeClr>
              </a:solidFill>
            </a:endParaRPr>
          </a:p>
          <a:p>
            <a:r>
              <a:rPr lang="en-US" dirty="0" smtClean="0">
                <a:solidFill>
                  <a:srgbClr val="0000FF"/>
                </a:solidFill>
              </a:rPr>
              <a:t>DRAM die area overhead:</a:t>
            </a:r>
            <a:r>
              <a:rPr lang="en-US" dirty="0" smtClean="0">
                <a:solidFill>
                  <a:srgbClr val="2A55D6"/>
                </a:solidFill>
              </a:rPr>
              <a:t> </a:t>
            </a:r>
            <a:r>
              <a:rPr lang="en-US" dirty="0">
                <a:solidFill>
                  <a:srgbClr val="FF0000"/>
                </a:solidFill>
              </a:rPr>
              <a:t>0.15%</a:t>
            </a:r>
            <a:r>
              <a:rPr lang="en-US" dirty="0">
                <a:solidFill>
                  <a:schemeClr val="tx1">
                    <a:lumMod val="95000"/>
                    <a:lumOff val="5000"/>
                  </a:schemeClr>
                </a:solidFill>
              </a:rPr>
              <a:t> </a:t>
            </a:r>
          </a:p>
          <a:p>
            <a:pPr lvl="1"/>
            <a:r>
              <a:rPr lang="en-US" dirty="0" smtClean="0">
                <a:solidFill>
                  <a:schemeClr val="tx1">
                    <a:lumMod val="95000"/>
                    <a:lumOff val="5000"/>
                  </a:schemeClr>
                </a:solidFill>
              </a:rPr>
              <a:t>vs. 36% overhead of independent banks</a:t>
            </a:r>
            <a:endParaRPr lang="en-US" dirty="0">
              <a:solidFill>
                <a:schemeClr val="tx1">
                  <a:lumMod val="95000"/>
                  <a:lumOff val="5000"/>
                </a:schemeClr>
              </a:solidFill>
            </a:endParaRP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138</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43808" y="4940095"/>
            <a:ext cx="3960440" cy="1917905"/>
          </a:xfrm>
          <a:prstGeom prst="rect">
            <a:avLst/>
          </a:prstGeom>
        </p:spPr>
      </p:pic>
    </p:spTree>
    <p:extLst>
      <p:ext uri="{BB962C8B-B14F-4D97-AF65-F5344CB8AC3E}">
        <p14:creationId xmlns:p14="http://schemas.microsoft.com/office/powerpoint/2010/main" val="33888112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SALP</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Yoongu</a:t>
            </a:r>
            <a:r>
              <a:rPr lang="en-US" sz="2000" dirty="0"/>
              <a:t> Kim, Vivek Seshadri, Donghyuk Lee, Jamie Liu, and </a:t>
            </a:r>
            <a:r>
              <a:rPr lang="en-US" sz="2000" u="sng" dirty="0"/>
              <a:t>Onur Mutlu</a:t>
            </a:r>
            <a:r>
              <a:rPr lang="en-US" sz="2000" dirty="0"/>
              <a:t>,</a:t>
            </a:r>
            <a:br>
              <a:rPr lang="en-US" sz="2000" dirty="0"/>
            </a:br>
            <a:r>
              <a:rPr lang="en-US" sz="2000" b="1" dirty="0">
                <a:hlinkClick r:id="rId2"/>
              </a:rPr>
              <a:t>"A Case for Exploiting Subarray-Level Parallelism (SALP) in DRAM"</a:t>
            </a:r>
            <a:r>
              <a:rPr lang="en-US" sz="2000" dirty="0"/>
              <a:t/>
            </a:r>
            <a:br>
              <a:rPr lang="en-US" sz="2000" dirty="0"/>
            </a:br>
            <a:r>
              <a:rPr lang="en-US" sz="2000" i="1" dirty="0"/>
              <a:t>Proceedings of the </a:t>
            </a:r>
            <a:r>
              <a:rPr lang="en-US" sz="2000" i="1" dirty="0">
                <a:hlinkClick r:id="rId3"/>
              </a:rPr>
              <a:t>39th International Symposium on Computer Architecture</a:t>
            </a:r>
            <a:r>
              <a:rPr lang="en-US" sz="2000" i="1" dirty="0"/>
              <a:t> (</a:t>
            </a:r>
            <a:r>
              <a:rPr lang="en-US" sz="2000" b="1" i="1" dirty="0"/>
              <a:t>ISCA</a:t>
            </a:r>
            <a:r>
              <a:rPr lang="en-US" sz="2000" i="1" dirty="0"/>
              <a:t>)</a:t>
            </a:r>
            <a:r>
              <a:rPr lang="en-US" sz="2000" dirty="0"/>
              <a:t>, Portland, OR, June 2012. </a:t>
            </a:r>
            <a:r>
              <a:rPr lang="en-US" sz="2000" dirty="0">
                <a:hlinkClick r:id="rId4"/>
              </a:rPr>
              <a:t>Slides (pptx)</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139</a:t>
            </a:fld>
            <a:endParaRPr lang="en-US" altLang="en-US">
              <a:solidFill>
                <a:srgbClr val="000000"/>
              </a:solidFill>
            </a:endParaRPr>
          </a:p>
        </p:txBody>
      </p:sp>
    </p:spTree>
    <p:extLst>
      <p:ext uri="{BB962C8B-B14F-4D97-AF65-F5344CB8AC3E}">
        <p14:creationId xmlns:p14="http://schemas.microsoft.com/office/powerpoint/2010/main" val="1885163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341893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Coordinated Memory and Storage with NVM</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140</a:t>
            </a:fld>
            <a:endParaRPr lang="en-US" altLang="en-US">
              <a:solidFill>
                <a:srgbClr val="000000"/>
              </a:solidFill>
            </a:endParaRPr>
          </a:p>
        </p:txBody>
      </p:sp>
      <p:sp>
        <p:nvSpPr>
          <p:cNvPr id="9" name="Rectangle 8"/>
          <p:cNvSpPr/>
          <p:nvPr/>
        </p:nvSpPr>
        <p:spPr>
          <a:xfrm>
            <a:off x="467544" y="4149080"/>
            <a:ext cx="8460432" cy="2246769"/>
          </a:xfrm>
          <a:prstGeom prst="rect">
            <a:avLst/>
          </a:prstGeom>
        </p:spPr>
        <p:txBody>
          <a:bodyPr wrap="square">
            <a:spAutoFit/>
          </a:bodyPr>
          <a:lstStyle/>
          <a:p>
            <a:r>
              <a:rPr lang="en-US" sz="2800" dirty="0" smtClean="0"/>
              <a:t>Meza</a:t>
            </a:r>
            <a:r>
              <a:rPr lang="en-US" sz="2800" dirty="0"/>
              <a:t>, </a:t>
            </a:r>
            <a:r>
              <a:rPr lang="en-US" sz="2800" dirty="0" err="1" smtClean="0"/>
              <a:t>Luo</a:t>
            </a:r>
            <a:r>
              <a:rPr lang="en-US" sz="2800" dirty="0"/>
              <a:t>, </a:t>
            </a:r>
            <a:r>
              <a:rPr lang="en-US" sz="2800" dirty="0" smtClean="0"/>
              <a:t>Khan</a:t>
            </a:r>
            <a:r>
              <a:rPr lang="en-US" sz="2800" dirty="0"/>
              <a:t>, </a:t>
            </a:r>
            <a:r>
              <a:rPr lang="en-US" sz="2800" dirty="0" smtClean="0"/>
              <a:t>Zhao</a:t>
            </a:r>
            <a:r>
              <a:rPr lang="en-US" sz="2800" dirty="0"/>
              <a:t>, </a:t>
            </a:r>
            <a:r>
              <a:rPr lang="en-US" sz="2800" dirty="0" err="1" smtClean="0"/>
              <a:t>Xie</a:t>
            </a:r>
            <a:r>
              <a:rPr lang="en-US" sz="2800" dirty="0"/>
              <a:t>, and </a:t>
            </a:r>
            <a:r>
              <a:rPr lang="en-US" sz="2800" dirty="0" smtClean="0"/>
              <a:t>Mutlu</a:t>
            </a:r>
            <a:r>
              <a:rPr lang="en-US" sz="2800" dirty="0"/>
              <a:t>,</a:t>
            </a:r>
            <a:br>
              <a:rPr lang="en-US" sz="2800" dirty="0"/>
            </a:br>
            <a:r>
              <a:rPr lang="en-US" sz="2800" b="1" dirty="0">
                <a:hlinkClick r:id="rId2"/>
              </a:rPr>
              <a:t>"A Case for Efficient Hardware-Software Cooperative Management of Storage and </a:t>
            </a:r>
            <a:r>
              <a:rPr lang="en-US" sz="2800" b="1" dirty="0" smtClean="0">
                <a:hlinkClick r:id="rId2"/>
              </a:rPr>
              <a:t>Memory”</a:t>
            </a:r>
            <a:endParaRPr lang="en-US" sz="2800" b="1" dirty="0" smtClean="0"/>
          </a:p>
          <a:p>
            <a:r>
              <a:rPr lang="en-US" sz="2800" dirty="0" smtClean="0">
                <a:solidFill>
                  <a:srgbClr val="000000"/>
                </a:solidFill>
                <a:latin typeface="Tahoma"/>
              </a:rPr>
              <a:t>WEED 2013.</a:t>
            </a:r>
            <a:endParaRPr lang="en-US" sz="2800" dirty="0">
              <a:solidFill>
                <a:srgbClr val="000000"/>
              </a:solidFill>
              <a:latin typeface="Tahoma"/>
            </a:endParaRPr>
          </a:p>
        </p:txBody>
      </p:sp>
    </p:spTree>
    <p:extLst>
      <p:ext uri="{BB962C8B-B14F-4D97-AF65-F5344CB8AC3E}">
        <p14:creationId xmlns:p14="http://schemas.microsoft.com/office/powerpoint/2010/main" val="4283956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504" y="908720"/>
            <a:ext cx="9036496" cy="5339680"/>
          </a:xfrm>
        </p:spPr>
        <p:txBody>
          <a:bodyPr/>
          <a:lstStyle/>
          <a:p>
            <a:r>
              <a:rPr lang="en-US" sz="2200" dirty="0" smtClean="0">
                <a:sym typeface="Wingdings"/>
              </a:rPr>
              <a:t>Traditional systems have a </a:t>
            </a:r>
            <a:r>
              <a:rPr lang="en-US" sz="2200" dirty="0" smtClean="0">
                <a:solidFill>
                  <a:srgbClr val="FF0000"/>
                </a:solidFill>
                <a:sym typeface="Wingdings"/>
              </a:rPr>
              <a:t>two-level storage model</a:t>
            </a:r>
          </a:p>
          <a:p>
            <a:pPr lvl="1"/>
            <a:r>
              <a:rPr lang="en-US" sz="2000" dirty="0" smtClean="0">
                <a:solidFill>
                  <a:schemeClr val="tx2">
                    <a:lumMod val="75000"/>
                  </a:schemeClr>
                </a:solidFill>
                <a:sym typeface="Wingdings"/>
              </a:rPr>
              <a:t>Access </a:t>
            </a:r>
            <a:r>
              <a:rPr lang="en-US" sz="2000" b="1" dirty="0" smtClean="0">
                <a:solidFill>
                  <a:schemeClr val="tx2">
                    <a:lumMod val="75000"/>
                  </a:schemeClr>
                </a:solidFill>
                <a:sym typeface="Wingdings"/>
              </a:rPr>
              <a:t>volatile</a:t>
            </a:r>
            <a:r>
              <a:rPr lang="en-US" sz="2000" dirty="0" smtClean="0">
                <a:solidFill>
                  <a:schemeClr val="tx2">
                    <a:lumMod val="75000"/>
                  </a:schemeClr>
                </a:solidFill>
                <a:sym typeface="Wingdings"/>
              </a:rPr>
              <a:t> data in memory with a </a:t>
            </a:r>
            <a:r>
              <a:rPr lang="en-US" sz="2000" b="1" dirty="0" smtClean="0">
                <a:solidFill>
                  <a:schemeClr val="tx2">
                    <a:lumMod val="75000"/>
                  </a:schemeClr>
                </a:solidFill>
                <a:sym typeface="Wingdings"/>
              </a:rPr>
              <a:t>load/store </a:t>
            </a:r>
            <a:r>
              <a:rPr lang="en-US" sz="2000" dirty="0" smtClean="0">
                <a:solidFill>
                  <a:schemeClr val="tx2">
                    <a:lumMod val="75000"/>
                  </a:schemeClr>
                </a:solidFill>
                <a:sym typeface="Wingdings"/>
              </a:rPr>
              <a:t>interface</a:t>
            </a:r>
          </a:p>
          <a:p>
            <a:pPr lvl="1"/>
            <a:r>
              <a:rPr lang="en-US" sz="2000" dirty="0" smtClean="0">
                <a:solidFill>
                  <a:srgbClr val="004D26"/>
                </a:solidFill>
                <a:sym typeface="Wingdings"/>
              </a:rPr>
              <a:t>Access </a:t>
            </a:r>
            <a:r>
              <a:rPr lang="en-US" sz="2000" b="1" dirty="0" smtClean="0">
                <a:solidFill>
                  <a:srgbClr val="004D26"/>
                </a:solidFill>
                <a:sym typeface="Wingdings"/>
              </a:rPr>
              <a:t>persistent</a:t>
            </a:r>
            <a:r>
              <a:rPr lang="en-US" sz="2000" dirty="0" smtClean="0">
                <a:solidFill>
                  <a:srgbClr val="004D26"/>
                </a:solidFill>
                <a:sym typeface="Wingdings"/>
              </a:rPr>
              <a:t> data in storage with a </a:t>
            </a:r>
            <a:r>
              <a:rPr lang="en-US" sz="2000" b="1" dirty="0" smtClean="0">
                <a:solidFill>
                  <a:srgbClr val="004D26"/>
                </a:solidFill>
                <a:sym typeface="Wingdings"/>
              </a:rPr>
              <a:t>file system </a:t>
            </a:r>
            <a:r>
              <a:rPr lang="en-US" sz="2000" dirty="0" smtClean="0">
                <a:solidFill>
                  <a:srgbClr val="004D26"/>
                </a:solidFill>
                <a:sym typeface="Wingdings"/>
              </a:rPr>
              <a:t>interface</a:t>
            </a:r>
          </a:p>
          <a:p>
            <a:pPr lvl="1"/>
            <a:r>
              <a:rPr lang="en-US" sz="2000" dirty="0">
                <a:sym typeface="Wingdings"/>
              </a:rPr>
              <a:t>Problem: </a:t>
            </a:r>
            <a:r>
              <a:rPr lang="en-US" sz="2000" dirty="0">
                <a:solidFill>
                  <a:srgbClr val="0000FF"/>
                </a:solidFill>
                <a:sym typeface="Wingdings"/>
              </a:rPr>
              <a:t>Operating system (OS) and file system (FS) code and buffering for storage lead to energy and performance inefficiencies</a:t>
            </a:r>
          </a:p>
          <a:p>
            <a:endParaRPr lang="en-US" sz="1400" dirty="0" smtClean="0"/>
          </a:p>
          <a:p>
            <a:r>
              <a:rPr lang="en-US" sz="2200" dirty="0" smtClean="0"/>
              <a:t>Opportunity: New </a:t>
            </a:r>
            <a:r>
              <a:rPr lang="en-US" sz="2200" dirty="0"/>
              <a:t>non-volatile memory (NVM) technologies can help provide </a:t>
            </a:r>
            <a:r>
              <a:rPr lang="en-US" sz="2200" dirty="0" smtClean="0"/>
              <a:t>fast (similar to DRAM), </a:t>
            </a:r>
            <a:r>
              <a:rPr lang="en-US" sz="2200" dirty="0"/>
              <a:t>persistent </a:t>
            </a:r>
            <a:r>
              <a:rPr lang="en-US" sz="2200" dirty="0" smtClean="0"/>
              <a:t>storage (similar to Flash)</a:t>
            </a:r>
            <a:endParaRPr lang="en-US" sz="2200" dirty="0"/>
          </a:p>
          <a:p>
            <a:pPr lvl="1"/>
            <a:r>
              <a:rPr lang="en-US" sz="2000" dirty="0" smtClean="0">
                <a:solidFill>
                  <a:srgbClr val="FF0000"/>
                </a:solidFill>
              </a:rPr>
              <a:t>Unfortunately, </a:t>
            </a:r>
            <a:r>
              <a:rPr lang="en-US" sz="2000" dirty="0">
                <a:solidFill>
                  <a:srgbClr val="FF0000"/>
                </a:solidFill>
              </a:rPr>
              <a:t>OS and FS code </a:t>
            </a:r>
            <a:r>
              <a:rPr lang="en-US" sz="2000" dirty="0" smtClean="0">
                <a:solidFill>
                  <a:srgbClr val="FF0000"/>
                </a:solidFill>
              </a:rPr>
              <a:t>can easily </a:t>
            </a:r>
            <a:r>
              <a:rPr lang="en-US" sz="2000" dirty="0">
                <a:solidFill>
                  <a:srgbClr val="FF0000"/>
                </a:solidFill>
              </a:rPr>
              <a:t>become </a:t>
            </a:r>
            <a:r>
              <a:rPr lang="en-US" sz="2000" dirty="0" smtClean="0">
                <a:solidFill>
                  <a:srgbClr val="FF0000"/>
                </a:solidFill>
              </a:rPr>
              <a:t>energy </a:t>
            </a:r>
            <a:r>
              <a:rPr lang="en-US" sz="2000" dirty="0">
                <a:solidFill>
                  <a:srgbClr val="FF0000"/>
                </a:solidFill>
              </a:rPr>
              <a:t>efficiency </a:t>
            </a:r>
            <a:r>
              <a:rPr lang="en-US" sz="2000" dirty="0" smtClean="0">
                <a:solidFill>
                  <a:srgbClr val="FF0000"/>
                </a:solidFill>
              </a:rPr>
              <a:t>and performance bottlenecks if we keep the traditional storage model</a:t>
            </a:r>
          </a:p>
          <a:p>
            <a:endParaRPr lang="en-US" sz="1400" dirty="0" smtClean="0"/>
          </a:p>
          <a:p>
            <a:r>
              <a:rPr lang="en-US" sz="2200" dirty="0" smtClean="0"/>
              <a:t>This work: </a:t>
            </a:r>
            <a:r>
              <a:rPr lang="en-US" sz="2200" dirty="0" smtClean="0">
                <a:solidFill>
                  <a:srgbClr val="0000FF"/>
                </a:solidFill>
              </a:rPr>
              <a:t>makes a case for hardware</a:t>
            </a:r>
            <a:r>
              <a:rPr lang="en-US" sz="2200" dirty="0">
                <a:solidFill>
                  <a:srgbClr val="0000FF"/>
                </a:solidFill>
              </a:rPr>
              <a:t>/software </a:t>
            </a:r>
            <a:r>
              <a:rPr lang="en-US" sz="2200" dirty="0" smtClean="0">
                <a:solidFill>
                  <a:srgbClr val="0000FF"/>
                </a:solidFill>
              </a:rPr>
              <a:t>cooperative management </a:t>
            </a:r>
            <a:r>
              <a:rPr lang="en-US" sz="2200" dirty="0">
                <a:solidFill>
                  <a:srgbClr val="0000FF"/>
                </a:solidFill>
              </a:rPr>
              <a:t>of storage and </a:t>
            </a:r>
            <a:r>
              <a:rPr lang="en-US" sz="2200" dirty="0" smtClean="0">
                <a:solidFill>
                  <a:srgbClr val="0000FF"/>
                </a:solidFill>
              </a:rPr>
              <a:t>memory within a single-level</a:t>
            </a:r>
          </a:p>
          <a:p>
            <a:pPr lvl="1"/>
            <a:r>
              <a:rPr lang="en-US" sz="2000" dirty="0" smtClean="0"/>
              <a:t>We describe the idea of a Persistent Memory Manager (PMM) for efficiently coordinating storage and memory, and quantify its benefit</a:t>
            </a:r>
            <a:endParaRPr lang="en-US" sz="2000" dirty="0"/>
          </a:p>
          <a:p>
            <a:pPr lvl="1"/>
            <a:r>
              <a:rPr lang="en-US" sz="2000" dirty="0" smtClean="0"/>
              <a:t>And, examine questions </a:t>
            </a:r>
            <a:r>
              <a:rPr lang="en-US" sz="2000" dirty="0"/>
              <a:t>and </a:t>
            </a:r>
            <a:r>
              <a:rPr lang="en-US" sz="2000" dirty="0" smtClean="0"/>
              <a:t>challenges to address to realize PMM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141</a:t>
            </a:fld>
            <a:endParaRPr lang="en-US" altLang="en-US">
              <a:solidFill>
                <a:srgbClr val="000000"/>
              </a:solidFill>
            </a:endParaRPr>
          </a:p>
        </p:txBody>
      </p:sp>
    </p:spTree>
    <p:extLst>
      <p:ext uri="{BB962C8B-B14F-4D97-AF65-F5344CB8AC3E}">
        <p14:creationId xmlns:p14="http://schemas.microsoft.com/office/powerpoint/2010/main" val="25605780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Storage Levels</a:t>
            </a:r>
          </a:p>
        </p:txBody>
      </p:sp>
      <p:sp>
        <p:nvSpPr>
          <p:cNvPr id="3" name="Content Placeholder 2"/>
          <p:cNvSpPr>
            <a:spLocks noGrp="1"/>
          </p:cNvSpPr>
          <p:nvPr>
            <p:ph idx="1"/>
          </p:nvPr>
        </p:nvSpPr>
        <p:spPr>
          <a:xfrm>
            <a:off x="228600" y="908720"/>
            <a:ext cx="8735888" cy="5472608"/>
          </a:xfrm>
        </p:spPr>
        <p:txBody>
          <a:bodyPr/>
          <a:lstStyle/>
          <a:p>
            <a:r>
              <a:rPr lang="en-US" sz="2200" dirty="0" smtClean="0">
                <a:solidFill>
                  <a:srgbClr val="2A55D6"/>
                </a:solidFill>
              </a:rPr>
              <a:t>Two-level storage arose </a:t>
            </a:r>
            <a:r>
              <a:rPr lang="en-US" sz="2200" dirty="0">
                <a:solidFill>
                  <a:srgbClr val="2A55D6"/>
                </a:solidFill>
              </a:rPr>
              <a:t>in systems due to the widely different access latencies and methods of </a:t>
            </a:r>
            <a:r>
              <a:rPr lang="en-US" sz="2200" dirty="0" smtClean="0">
                <a:solidFill>
                  <a:srgbClr val="2A55D6"/>
                </a:solidFill>
              </a:rPr>
              <a:t>the commodity storage </a:t>
            </a:r>
            <a:r>
              <a:rPr lang="en-US" sz="2200" dirty="0">
                <a:solidFill>
                  <a:srgbClr val="2A55D6"/>
                </a:solidFill>
              </a:rPr>
              <a:t>devices</a:t>
            </a:r>
          </a:p>
          <a:p>
            <a:pPr lvl="1"/>
            <a:r>
              <a:rPr lang="en-US" sz="2000" dirty="0"/>
              <a:t>Fast, low </a:t>
            </a:r>
            <a:r>
              <a:rPr lang="en-US" sz="2000" dirty="0" smtClean="0"/>
              <a:t>capacity, volatile DRAM </a:t>
            </a:r>
            <a:r>
              <a:rPr lang="en-US" sz="2000" dirty="0" smtClean="0">
                <a:sym typeface="Wingdings"/>
              </a:rPr>
              <a:t> working storage</a:t>
            </a:r>
            <a:endParaRPr lang="en-US" sz="2000" dirty="0"/>
          </a:p>
          <a:p>
            <a:pPr lvl="1"/>
            <a:r>
              <a:rPr lang="en-US" sz="2000" dirty="0"/>
              <a:t>S</a:t>
            </a:r>
            <a:r>
              <a:rPr lang="en-US" sz="2000" dirty="0" smtClean="0"/>
              <a:t>low</a:t>
            </a:r>
            <a:r>
              <a:rPr lang="en-US" sz="2000" dirty="0"/>
              <a:t>, high </a:t>
            </a:r>
            <a:r>
              <a:rPr lang="en-US" sz="2000" dirty="0" smtClean="0"/>
              <a:t>capacity, non-volatile </a:t>
            </a:r>
            <a:r>
              <a:rPr lang="en-US" sz="2000" dirty="0"/>
              <a:t>hard disk </a:t>
            </a:r>
            <a:r>
              <a:rPr lang="en-US" sz="2000" dirty="0" smtClean="0"/>
              <a:t>drives </a:t>
            </a:r>
            <a:r>
              <a:rPr lang="en-US" sz="2000" dirty="0" smtClean="0">
                <a:sym typeface="Wingdings"/>
              </a:rPr>
              <a:t> persistent storage</a:t>
            </a:r>
            <a:endParaRPr lang="en-US" sz="2000" dirty="0" smtClean="0"/>
          </a:p>
          <a:p>
            <a:pPr lvl="1"/>
            <a:endParaRPr lang="en-US" sz="2000" dirty="0" smtClean="0"/>
          </a:p>
          <a:p>
            <a:r>
              <a:rPr lang="en-US" sz="2200" dirty="0" smtClean="0"/>
              <a:t>Data from slow storage media is buffered in fast DRAM</a:t>
            </a:r>
          </a:p>
          <a:p>
            <a:pPr lvl="1"/>
            <a:r>
              <a:rPr lang="en-US" sz="2000" dirty="0"/>
              <a:t>A</a:t>
            </a:r>
            <a:r>
              <a:rPr lang="en-US" sz="2000" dirty="0" smtClean="0"/>
              <a:t>fter that it can be manipulated by programs </a:t>
            </a:r>
            <a:r>
              <a:rPr lang="en-US" sz="2000" dirty="0" smtClean="0">
                <a:sym typeface="Wingdings"/>
              </a:rPr>
              <a:t> programs cannot directly access persistent storage</a:t>
            </a:r>
            <a:endParaRPr lang="en-US" sz="2000" dirty="0" smtClean="0"/>
          </a:p>
          <a:p>
            <a:pPr lvl="1"/>
            <a:r>
              <a:rPr lang="en-US" sz="2000" dirty="0" smtClean="0"/>
              <a:t>It is the programmer’s job to translate this data between the two formats of the two-level storage (files and data structures)</a:t>
            </a:r>
          </a:p>
          <a:p>
            <a:pPr lvl="1"/>
            <a:endParaRPr lang="en-US" sz="2000" dirty="0" smtClean="0"/>
          </a:p>
          <a:p>
            <a:r>
              <a:rPr lang="en-US" sz="2200" dirty="0" smtClean="0">
                <a:solidFill>
                  <a:srgbClr val="FF0000"/>
                </a:solidFill>
              </a:rPr>
              <a:t>Locating, transferring, and translating data and formats between the two levels of storage can waste significant energy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142</a:t>
            </a:fld>
            <a:endParaRPr lang="en-US" altLang="en-US">
              <a:solidFill>
                <a:srgbClr val="000000"/>
              </a:solidFill>
            </a:endParaRPr>
          </a:p>
        </p:txBody>
      </p:sp>
    </p:spTree>
    <p:extLst>
      <p:ext uri="{BB962C8B-B14F-4D97-AF65-F5344CB8AC3E}">
        <p14:creationId xmlns:p14="http://schemas.microsoft.com/office/powerpoint/2010/main" val="3441116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dirty="0" smtClean="0"/>
              <a:t>Opportunity: New Non-Volatile Memories</a:t>
            </a:r>
            <a:endParaRPr lang="en-US" dirty="0"/>
          </a:p>
        </p:txBody>
      </p:sp>
      <p:sp>
        <p:nvSpPr>
          <p:cNvPr id="3" name="Content Placeholder 2"/>
          <p:cNvSpPr>
            <a:spLocks noGrp="1"/>
          </p:cNvSpPr>
          <p:nvPr>
            <p:ph idx="1"/>
          </p:nvPr>
        </p:nvSpPr>
        <p:spPr/>
        <p:txBody>
          <a:bodyPr/>
          <a:lstStyle/>
          <a:p>
            <a:r>
              <a:rPr lang="en-US" sz="2200" dirty="0" smtClean="0"/>
              <a:t>Emerging memory technologies provide the potential for unifying storage and memory (e.g., Phase-Change, STT-RAM, RRAM)</a:t>
            </a:r>
          </a:p>
          <a:p>
            <a:pPr lvl="1"/>
            <a:r>
              <a:rPr lang="en-US" sz="2000" dirty="0" smtClean="0">
                <a:solidFill>
                  <a:srgbClr val="008000"/>
                </a:solidFill>
              </a:rPr>
              <a:t>Byte-addressable </a:t>
            </a:r>
            <a:r>
              <a:rPr lang="en-US" sz="2000" dirty="0" smtClean="0"/>
              <a:t>(can be accessed like DRAM)</a:t>
            </a:r>
          </a:p>
          <a:p>
            <a:pPr lvl="1"/>
            <a:r>
              <a:rPr lang="en-US" sz="2000" dirty="0">
                <a:solidFill>
                  <a:srgbClr val="008000"/>
                </a:solidFill>
              </a:rPr>
              <a:t>Low latency</a:t>
            </a:r>
            <a:r>
              <a:rPr lang="en-US" sz="2000" dirty="0"/>
              <a:t> (comparable to DRAM)</a:t>
            </a:r>
          </a:p>
          <a:p>
            <a:pPr lvl="1"/>
            <a:r>
              <a:rPr lang="en-US" sz="2000" dirty="0">
                <a:solidFill>
                  <a:srgbClr val="008000"/>
                </a:solidFill>
              </a:rPr>
              <a:t>Low power</a:t>
            </a:r>
            <a:r>
              <a:rPr lang="en-US" sz="2000" dirty="0"/>
              <a:t> </a:t>
            </a:r>
            <a:r>
              <a:rPr lang="en-US" sz="2000" dirty="0" smtClean="0"/>
              <a:t>(idle power </a:t>
            </a:r>
            <a:r>
              <a:rPr lang="en-US" sz="2000" dirty="0"/>
              <a:t>better than DRAM)</a:t>
            </a:r>
          </a:p>
          <a:p>
            <a:pPr lvl="1"/>
            <a:r>
              <a:rPr lang="en-US" sz="2000" dirty="0" smtClean="0">
                <a:solidFill>
                  <a:srgbClr val="008000"/>
                </a:solidFill>
              </a:rPr>
              <a:t>High capacity</a:t>
            </a:r>
            <a:r>
              <a:rPr lang="en-US" sz="2000" dirty="0" smtClean="0"/>
              <a:t> (closer to Flash)</a:t>
            </a:r>
          </a:p>
          <a:p>
            <a:pPr lvl="1"/>
            <a:r>
              <a:rPr lang="en-US" sz="2000" dirty="0" smtClean="0">
                <a:solidFill>
                  <a:srgbClr val="008000"/>
                </a:solidFill>
              </a:rPr>
              <a:t>Non-volatile </a:t>
            </a:r>
            <a:r>
              <a:rPr lang="en-US" sz="2000" dirty="0" smtClean="0"/>
              <a:t>(can enable persistent storage)</a:t>
            </a:r>
          </a:p>
          <a:p>
            <a:pPr lvl="1"/>
            <a:r>
              <a:rPr lang="en-US" sz="2000" dirty="0" smtClean="0">
                <a:solidFill>
                  <a:srgbClr val="FF0000"/>
                </a:solidFill>
              </a:rPr>
              <a:t>May have limited endurance</a:t>
            </a:r>
            <a:r>
              <a:rPr lang="en-US" sz="2000" dirty="0" smtClean="0"/>
              <a:t> (but, better than Flash)</a:t>
            </a:r>
          </a:p>
          <a:p>
            <a:pPr lvl="1"/>
            <a:endParaRPr lang="en-US" sz="2000" dirty="0" smtClean="0"/>
          </a:p>
          <a:p>
            <a:r>
              <a:rPr lang="en-US" sz="2200" dirty="0" smtClean="0"/>
              <a:t>Can provide fast access to </a:t>
            </a:r>
            <a:r>
              <a:rPr lang="en-US" sz="2200" b="1" i="1" dirty="0" smtClean="0">
                <a:solidFill>
                  <a:srgbClr val="0000FF"/>
                </a:solidFill>
              </a:rPr>
              <a:t>both</a:t>
            </a:r>
            <a:r>
              <a:rPr lang="en-US" sz="2200" dirty="0" smtClean="0">
                <a:solidFill>
                  <a:srgbClr val="0000FF"/>
                </a:solidFill>
              </a:rPr>
              <a:t> volatile data and persistent storage</a:t>
            </a:r>
          </a:p>
          <a:p>
            <a:endParaRPr lang="en-US" sz="2200" dirty="0" smtClean="0">
              <a:solidFill>
                <a:srgbClr val="0000FF"/>
              </a:solidFill>
            </a:endParaRPr>
          </a:p>
          <a:p>
            <a:r>
              <a:rPr lang="en-US" sz="2200" dirty="0" smtClean="0">
                <a:solidFill>
                  <a:srgbClr val="0000FF"/>
                </a:solidFill>
              </a:rPr>
              <a:t>Question: </a:t>
            </a:r>
            <a:r>
              <a:rPr lang="en-US" sz="2200" dirty="0" smtClean="0">
                <a:solidFill>
                  <a:srgbClr val="FF0000"/>
                </a:solidFill>
              </a:rPr>
              <a:t>if such devices are used, is it efficient to keep a      two-level storage model?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143</a:t>
            </a:fld>
            <a:endParaRPr lang="en-US" altLang="en-US">
              <a:solidFill>
                <a:srgbClr val="000000"/>
              </a:solidFill>
            </a:endParaRPr>
          </a:p>
        </p:txBody>
      </p:sp>
    </p:spTree>
    <p:extLst>
      <p:ext uri="{BB962C8B-B14F-4D97-AF65-F5344CB8AC3E}">
        <p14:creationId xmlns:p14="http://schemas.microsoft.com/office/powerpoint/2010/main" val="24131653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Traditional Storage Bottlenecks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144</a:t>
            </a:fld>
            <a:endParaRPr lang="en-US" altLang="en-US">
              <a:solidFill>
                <a:srgbClr val="000000"/>
              </a:solidFill>
            </a:endParaRPr>
          </a:p>
        </p:txBody>
      </p:sp>
      <p:pic>
        <p:nvPicPr>
          <p:cNvPr id="7" name="Content Placeholder 6"/>
          <p:cNvPicPr>
            <a:picLocks noGrp="1" noChangeAspect="1"/>
          </p:cNvPicPr>
          <p:nvPr>
            <p:ph idx="1"/>
          </p:nvPr>
        </p:nvPicPr>
        <p:blipFill>
          <a:blip r:embed="rId3"/>
          <a:srcRect l="-7865" r="-7865"/>
          <a:stretch>
            <a:fillRect/>
          </a:stretch>
        </p:blipFill>
        <p:spPr/>
      </p:pic>
      <p:sp>
        <p:nvSpPr>
          <p:cNvPr id="5" name="TextBox 38"/>
          <p:cNvSpPr txBox="1">
            <a:spLocks noChangeArrowheads="1"/>
          </p:cNvSpPr>
          <p:nvPr/>
        </p:nvSpPr>
        <p:spPr bwMode="auto">
          <a:xfrm rot="10800000" flipV="1">
            <a:off x="1835696" y="1772816"/>
            <a:ext cx="1584176" cy="175432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Today (DRAM + HDD) and two-level storage model</a:t>
            </a:r>
          </a:p>
        </p:txBody>
      </p:sp>
      <p:sp>
        <p:nvSpPr>
          <p:cNvPr id="6" name="TextBox 38"/>
          <p:cNvSpPr txBox="1">
            <a:spLocks noChangeArrowheads="1"/>
          </p:cNvSpPr>
          <p:nvPr/>
        </p:nvSpPr>
        <p:spPr bwMode="auto">
          <a:xfrm rot="10800000" flipV="1">
            <a:off x="4644008" y="3140968"/>
            <a:ext cx="1656184" cy="147732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with NVM (PCM-like)</a:t>
            </a:r>
            <a:r>
              <a:rPr lang="en-US" sz="1800" dirty="0" smtClean="0">
                <a:solidFill>
                  <a:srgbClr val="0000FF"/>
                </a:solidFill>
              </a:rPr>
              <a:t>, keep two-level storage model </a:t>
            </a:r>
          </a:p>
        </p:txBody>
      </p:sp>
      <p:sp>
        <p:nvSpPr>
          <p:cNvPr id="8" name="TextBox 38"/>
          <p:cNvSpPr txBox="1">
            <a:spLocks noChangeArrowheads="1"/>
          </p:cNvSpPr>
          <p:nvPr/>
        </p:nvSpPr>
        <p:spPr bwMode="auto">
          <a:xfrm rot="10800000" flipV="1">
            <a:off x="7092280" y="3140968"/>
            <a:ext cx="1656184" cy="203132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and DRAM with NVM (PCM-like), eliminate all OS+FS overhead</a:t>
            </a:r>
          </a:p>
        </p:txBody>
      </p:sp>
      <p:sp>
        <p:nvSpPr>
          <p:cNvPr id="9"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434888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Energy Spent in Each Model?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145</a:t>
            </a:fld>
            <a:endParaRPr lang="en-US" altLang="en-US">
              <a:solidFill>
                <a:srgbClr val="000000"/>
              </a:solidFill>
            </a:endParaRPr>
          </a:p>
        </p:txBody>
      </p:sp>
      <p:pic>
        <p:nvPicPr>
          <p:cNvPr id="5" name="Content Placeholder 4"/>
          <p:cNvPicPr>
            <a:picLocks noGrp="1" noChangeAspect="1"/>
          </p:cNvPicPr>
          <p:nvPr>
            <p:ph idx="1"/>
          </p:nvPr>
        </p:nvPicPr>
        <p:blipFill>
          <a:blip r:embed="rId3"/>
          <a:srcRect l="-9058" r="-9058"/>
          <a:stretch>
            <a:fillRect/>
          </a:stretch>
        </p:blipFill>
        <p:spPr/>
      </p:pic>
      <p:sp>
        <p:nvSpPr>
          <p:cNvPr id="6" name="TextBox 38"/>
          <p:cNvSpPr txBox="1">
            <a:spLocks noChangeArrowheads="1"/>
          </p:cNvSpPr>
          <p:nvPr/>
        </p:nvSpPr>
        <p:spPr bwMode="auto">
          <a:xfrm rot="10800000" flipV="1">
            <a:off x="2123729" y="1844824"/>
            <a:ext cx="1656184"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HDD access</a:t>
            </a:r>
          </a:p>
          <a:p>
            <a:pPr algn="ctr" eaLnBrk="1" hangingPunct="1">
              <a:defRPr/>
            </a:pPr>
            <a:r>
              <a:rPr lang="en-US" sz="1800" dirty="0" smtClean="0">
                <a:solidFill>
                  <a:srgbClr val="FF0000"/>
                </a:solidFill>
              </a:rPr>
              <a:t>wastes energy</a:t>
            </a:r>
          </a:p>
        </p:txBody>
      </p:sp>
      <p:sp>
        <p:nvSpPr>
          <p:cNvPr id="7" name="TextBox 38"/>
          <p:cNvSpPr txBox="1">
            <a:spLocks noChangeArrowheads="1"/>
          </p:cNvSpPr>
          <p:nvPr/>
        </p:nvSpPr>
        <p:spPr bwMode="auto">
          <a:xfrm rot="10800000" flipV="1">
            <a:off x="3923928" y="3861049"/>
            <a:ext cx="2160240"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FS/OS overhead becomes important</a:t>
            </a:r>
          </a:p>
        </p:txBody>
      </p:sp>
      <p:sp>
        <p:nvSpPr>
          <p:cNvPr id="8" name="TextBox 38"/>
          <p:cNvSpPr txBox="1">
            <a:spLocks noChangeArrowheads="1"/>
          </p:cNvSpPr>
          <p:nvPr/>
        </p:nvSpPr>
        <p:spPr bwMode="auto">
          <a:xfrm rot="10800000" flipV="1">
            <a:off x="2339752" y="2865709"/>
            <a:ext cx="2952328"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Additional DRAM energy due to buffering overhead of two-level model</a:t>
            </a:r>
          </a:p>
        </p:txBody>
      </p:sp>
      <p:sp>
        <p:nvSpPr>
          <p:cNvPr id="9" name="TextBox 38"/>
          <p:cNvSpPr txBox="1">
            <a:spLocks noChangeArrowheads="1"/>
          </p:cNvSpPr>
          <p:nvPr/>
        </p:nvSpPr>
        <p:spPr bwMode="auto">
          <a:xfrm rot="10800000" flipV="1">
            <a:off x="6084168" y="2636912"/>
            <a:ext cx="2808312"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No FS/OS overhead</a:t>
            </a:r>
          </a:p>
          <a:p>
            <a:pPr algn="ctr" eaLnBrk="1" hangingPunct="1">
              <a:defRPr/>
            </a:pPr>
            <a:r>
              <a:rPr lang="en-US" sz="1800" dirty="0" smtClean="0">
                <a:solidFill>
                  <a:srgbClr val="0000FF"/>
                </a:solidFill>
              </a:rPr>
              <a:t>No additional buffering overhead in DRAM</a:t>
            </a:r>
          </a:p>
        </p:txBody>
      </p:sp>
      <p:sp>
        <p:nvSpPr>
          <p:cNvPr id="10"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26369355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146</a:t>
            </a:fld>
            <a:endParaRPr lang="en-US" altLang="en-US">
              <a:solidFill>
                <a:srgbClr val="000000"/>
              </a:solidFill>
            </a:endParaRPr>
          </a:p>
        </p:txBody>
      </p:sp>
    </p:spTree>
    <p:extLst>
      <p:ext uri="{BB962C8B-B14F-4D97-AF65-F5344CB8AC3E}">
        <p14:creationId xmlns:p14="http://schemas.microsoft.com/office/powerpoint/2010/main" val="20580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3746338" cy="369332"/>
          </a:xfrm>
          <a:prstGeom prst="rect">
            <a:avLst/>
          </a:prstGeom>
          <a:solidFill>
            <a:srgbClr val="FFFFFF"/>
          </a:solidFill>
        </p:spPr>
        <p:txBody>
          <a:bodyPr wrap="none" rtlCol="0">
            <a:spAutoFit/>
          </a:bodyPr>
          <a:lstStyle/>
          <a:p>
            <a:r>
              <a:rPr lang="en-US" dirty="0" smtClean="0">
                <a:solidFill>
                  <a:srgbClr val="000000"/>
                </a:solidFill>
                <a:latin typeface="Tahoma"/>
              </a:rPr>
              <a:t>Before: Traditional Two-Level Store</a:t>
            </a:r>
            <a:endParaRPr lang="en-US" dirty="0">
              <a:solidFill>
                <a:srgbClr val="000000"/>
              </a:solidFill>
              <a:latin typeface="Tahoma"/>
            </a:endParaRPr>
          </a:p>
        </p:txBody>
      </p:sp>
      <p:grpSp>
        <p:nvGrpSpPr>
          <p:cNvPr id="5" name="Group 4"/>
          <p:cNvGrpSpPr/>
          <p:nvPr/>
        </p:nvGrpSpPr>
        <p:grpSpPr>
          <a:xfrm>
            <a:off x="1835696" y="2852936"/>
            <a:ext cx="5761156" cy="3179413"/>
            <a:chOff x="683568" y="1268760"/>
            <a:chExt cx="7948936" cy="4386785"/>
          </a:xfrm>
        </p:grpSpPr>
        <p:pic>
          <p:nvPicPr>
            <p:cNvPr id="6"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8"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ysClr val="windowText" lastClr="000000"/>
                  </a:solidFill>
                  <a:latin typeface="Tahoma"/>
                  <a:ea typeface="Arial" pitchFamily="-107" charset="0"/>
                  <a:cs typeface="Tahoma"/>
                </a:rPr>
                <a:t>Main </a:t>
              </a:r>
              <a:r>
                <a:rPr lang="en-US" sz="1400" kern="0" dirty="0" smtClean="0">
                  <a:solidFill>
                    <a:sysClr val="windowText" lastClr="000000"/>
                  </a:solidFill>
                  <a:latin typeface="Tahoma"/>
                  <a:ea typeface="Arial" pitchFamily="-107" charset="0"/>
                  <a:cs typeface="Tahoma"/>
                </a:rPr>
                <a:t>Memory</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Storage (SSD/HDD)</a:t>
              </a:r>
            </a:p>
          </p:txBody>
        </p:sp>
        <p:pic>
          <p:nvPicPr>
            <p:cNvPr id="10"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2" name="Straight Arrow Connector 11"/>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4" name="Rectangle 13"/>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5" name="Straight Arrow Connector 14"/>
            <p:cNvCxnSpPr>
              <a:stCxn id="13" idx="2"/>
              <a:endCxn id="14"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8" name="Straight Arrow Connector 17"/>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0" name="Straight Arrow Connector 19"/>
            <p:cNvCxnSpPr>
              <a:stCxn id="19"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1234948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067944" y="4293096"/>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4314001" cy="369332"/>
          </a:xfrm>
          <a:prstGeom prst="rect">
            <a:avLst/>
          </a:prstGeom>
          <a:solidFill>
            <a:srgbClr val="FFFFFF"/>
          </a:solidFill>
        </p:spPr>
        <p:txBody>
          <a:bodyPr wrap="none" rtlCol="0">
            <a:spAutoFit/>
          </a:bodyPr>
          <a:lstStyle/>
          <a:p>
            <a:r>
              <a:rPr lang="en-US" dirty="0" smtClean="0">
                <a:solidFill>
                  <a:srgbClr val="000000"/>
                </a:solidFill>
                <a:latin typeface="Tahoma"/>
              </a:rPr>
              <a:t>After: Coordinated HW/SW Management</a:t>
            </a:r>
            <a:endParaRPr lang="en-US" dirty="0">
              <a:solidFill>
                <a:srgbClr val="000000"/>
              </a:solidFill>
              <a:latin typeface="Tahoma"/>
            </a:endParaRPr>
          </a:p>
        </p:txBody>
      </p:sp>
      <p:sp>
        <p:nvSpPr>
          <p:cNvPr id="24" name="Text Box 13" descr="90%"/>
          <p:cNvSpPr txBox="1">
            <a:spLocks noChangeArrowheads="1"/>
          </p:cNvSpPr>
          <p:nvPr/>
        </p:nvSpPr>
        <p:spPr bwMode="auto">
          <a:xfrm>
            <a:off x="4185446" y="3787414"/>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25" name="Text Box 24" descr="90%"/>
          <p:cNvSpPr txBox="1">
            <a:spLocks noChangeArrowheads="1"/>
          </p:cNvSpPr>
          <p:nvPr/>
        </p:nvSpPr>
        <p:spPr bwMode="auto">
          <a:xfrm>
            <a:off x="3059832" y="5847327"/>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Persistent (e.g., Phase-Change) Memory</a:t>
            </a:r>
          </a:p>
        </p:txBody>
      </p:sp>
      <p:pic>
        <p:nvPicPr>
          <p:cNvPr id="26"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1452" y="2924944"/>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355976" y="421653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87824" y="4293096"/>
            <a:ext cx="1049474" cy="307777"/>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pic>
        <p:nvPicPr>
          <p:cNvPr id="29" name="Picture 28"/>
          <p:cNvPicPr>
            <a:picLocks noChangeAspect="1"/>
          </p:cNvPicPr>
          <p:nvPr/>
        </p:nvPicPr>
        <p:blipFill>
          <a:blip r:embed="rId4"/>
          <a:stretch>
            <a:fillRect/>
          </a:stretch>
        </p:blipFill>
        <p:spPr>
          <a:xfrm>
            <a:off x="3935700" y="4840071"/>
            <a:ext cx="1554690" cy="1003885"/>
          </a:xfrm>
          <a:prstGeom prst="rect">
            <a:avLst/>
          </a:prstGeom>
        </p:spPr>
      </p:pic>
      <p:cxnSp>
        <p:nvCxnSpPr>
          <p:cNvPr id="33" name="Straight Connector 32"/>
          <p:cNvCxnSpPr/>
          <p:nvPr/>
        </p:nvCxnSpPr>
        <p:spPr>
          <a:xfrm flipH="1" flipV="1">
            <a:off x="2915816" y="3861048"/>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23728" y="3356992"/>
            <a:ext cx="1659429" cy="523220"/>
          </a:xfrm>
          <a:prstGeom prst="rect">
            <a:avLst/>
          </a:prstGeom>
          <a:noFill/>
        </p:spPr>
        <p:txBody>
          <a:bodyPr wrap="none" rtlCol="0">
            <a:spAutoFit/>
          </a:bodyPr>
          <a:lstStyle/>
          <a:p>
            <a:pPr algn="ctr"/>
            <a:r>
              <a:rPr lang="en-US" sz="1400" dirty="0" smtClean="0">
                <a:solidFill>
                  <a:srgbClr val="000000"/>
                </a:solidFill>
                <a:latin typeface="Tahoma"/>
              </a:rPr>
              <a:t>Persistent Memory</a:t>
            </a:r>
          </a:p>
          <a:p>
            <a:pPr algn="ctr"/>
            <a:r>
              <a:rPr lang="en-US" sz="1400" dirty="0" smtClean="0">
                <a:solidFill>
                  <a:srgbClr val="000000"/>
                </a:solidFill>
                <a:latin typeface="Tahoma"/>
              </a:rPr>
              <a:t>Manager</a:t>
            </a:r>
            <a:endParaRPr lang="en-US" sz="1400" dirty="0">
              <a:solidFill>
                <a:srgbClr val="000000"/>
              </a:solidFill>
              <a:latin typeface="Tahoma"/>
            </a:endParaRPr>
          </a:p>
        </p:txBody>
      </p:sp>
      <p:cxnSp>
        <p:nvCxnSpPr>
          <p:cNvPr id="36" name="Straight Arrow Connector 35"/>
          <p:cNvCxnSpPr/>
          <p:nvPr/>
        </p:nvCxnSpPr>
        <p:spPr>
          <a:xfrm flipV="1">
            <a:off x="5076056" y="4221088"/>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436096" y="4293096"/>
            <a:ext cx="928459" cy="307777"/>
          </a:xfrm>
          <a:prstGeom prst="rect">
            <a:avLst/>
          </a:prstGeom>
          <a:noFill/>
        </p:spPr>
        <p:txBody>
          <a:bodyPr wrap="none" rtlCol="0">
            <a:spAutoFit/>
          </a:bodyPr>
          <a:lstStyle/>
          <a:p>
            <a:r>
              <a:rPr lang="en-US" sz="1400" dirty="0" smtClean="0">
                <a:solidFill>
                  <a:srgbClr val="000000"/>
                </a:solidFill>
                <a:latin typeface="Tahoma"/>
              </a:rPr>
              <a:t>Feedback</a:t>
            </a:r>
            <a:endParaRPr lang="en-US" sz="1400" dirty="0">
              <a:solidFill>
                <a:srgbClr val="000000"/>
              </a:solidFill>
              <a:latin typeface="Tahoma"/>
            </a:endParaRPr>
          </a:p>
        </p:txBody>
      </p:sp>
    </p:spTree>
    <p:extLst>
      <p:ext uri="{BB962C8B-B14F-4D97-AF65-F5344CB8AC3E}">
        <p14:creationId xmlns:p14="http://schemas.microsoft.com/office/powerpoint/2010/main" val="527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spTree>
    <p:extLst>
      <p:ext uri="{BB962C8B-B14F-4D97-AF65-F5344CB8AC3E}">
        <p14:creationId xmlns:p14="http://schemas.microsoft.com/office/powerpoint/2010/main" val="3654096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25624"/>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FF"/>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energy</a:t>
            </a:r>
          </a:p>
          <a:p>
            <a:pPr lvl="1" eaLnBrk="1" hangingPunct="1"/>
            <a:r>
              <a:rPr lang="en-US" dirty="0">
                <a:solidFill>
                  <a:srgbClr val="FF0000"/>
                </a:solidFill>
                <a:latin typeface="Tahoma" charset="0"/>
                <a:ea typeface="ＭＳ Ｐゴシック" charset="0"/>
                <a:cs typeface="ＭＳ Ｐゴシック" charset="0"/>
              </a:rPr>
              <a:t>Enable reliability at low cost</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400" dirty="0">
                <a:solidFill>
                  <a:srgbClr val="000000"/>
                </a:solidFill>
                <a:latin typeface="Tahoma" charset="0"/>
                <a:ea typeface="ＭＳ Ｐゴシック" charset="0"/>
                <a:cs typeface="ＭＳ Ｐゴシック" charset="0"/>
              </a:rPr>
              <a:t>Liu, Jaiyen, Veras, Mutlu, “</a:t>
            </a:r>
            <a:r>
              <a:rPr lang="en-US" sz="1400" dirty="0">
                <a:solidFill>
                  <a:srgbClr val="0000FF"/>
                </a:solidFill>
                <a:latin typeface="Tahoma" charset="0"/>
                <a:ea typeface="ＭＳ Ｐゴシック" charset="0"/>
                <a:cs typeface="ＭＳ Ｐゴシック" charset="0"/>
              </a:rPr>
              <a:t>RAIDR: Retention-Aware Intelligent DRAM Refresh</a:t>
            </a:r>
            <a:r>
              <a:rPr lang="en-US" sz="1400" dirty="0">
                <a:solidFill>
                  <a:srgbClr val="000000"/>
                </a:solidFill>
                <a:latin typeface="Tahoma" charset="0"/>
                <a:ea typeface="ＭＳ Ｐゴシック" charset="0"/>
                <a:cs typeface="ＭＳ Ｐゴシック" charset="0"/>
              </a:rPr>
              <a:t>,” ISCA 2012.</a:t>
            </a:r>
          </a:p>
          <a:p>
            <a:pPr eaLnBrk="1" hangingPunct="1"/>
            <a:r>
              <a:rPr lang="en-US" sz="1400" dirty="0">
                <a:solidFill>
                  <a:srgbClr val="000000"/>
                </a:solidFill>
                <a:latin typeface="Tahoma" charset="0"/>
                <a:ea typeface="ＭＳ Ｐゴシック" charset="0"/>
                <a:cs typeface="ＭＳ Ｐゴシック" charset="0"/>
              </a:rPr>
              <a:t>Kim, Seshadri, </a:t>
            </a:r>
            <a:r>
              <a:rPr lang="en-US" sz="1400" dirty="0" smtClean="0">
                <a:solidFill>
                  <a:srgbClr val="000000"/>
                </a:solidFill>
                <a:latin typeface="Tahoma" charset="0"/>
                <a:ea typeface="ＭＳ Ｐゴシック" charset="0"/>
                <a:cs typeface="ＭＳ Ｐゴシック" charset="0"/>
              </a:rPr>
              <a:t>Lee</a:t>
            </a:r>
            <a:r>
              <a:rPr lang="en-US" sz="1400" dirty="0">
                <a:solidFill>
                  <a:srgbClr val="000000"/>
                </a:solidFill>
                <a:latin typeface="Tahoma" charset="0"/>
                <a:ea typeface="ＭＳ Ｐゴシック" charset="0"/>
                <a:cs typeface="ＭＳ Ｐゴシック" charset="0"/>
              </a:rPr>
              <a:t>+</a:t>
            </a:r>
            <a:r>
              <a:rPr lang="en-US" sz="1400" dirty="0" smtClean="0">
                <a:solidFill>
                  <a:srgbClr val="000000"/>
                </a:solidFill>
                <a:latin typeface="Tahoma" charset="0"/>
                <a:ea typeface="ＭＳ Ｐゴシック" charset="0"/>
                <a:cs typeface="ＭＳ Ｐゴシック" charset="0"/>
              </a:rPr>
              <a:t>, </a:t>
            </a:r>
            <a:r>
              <a:rPr lang="en-US" sz="1400" dirty="0">
                <a:solidFill>
                  <a:srgbClr val="000000"/>
                </a:solidFill>
                <a:latin typeface="Tahoma" charset="0"/>
                <a:ea typeface="ＭＳ Ｐゴシック" charset="0"/>
                <a:cs typeface="ＭＳ Ｐゴシック" charset="0"/>
              </a:rPr>
              <a:t>“</a:t>
            </a:r>
            <a:r>
              <a:rPr lang="en-US" sz="1400" dirty="0">
                <a:solidFill>
                  <a:srgbClr val="0000FF"/>
                </a:solidFill>
                <a:latin typeface="Tahoma" charset="0"/>
                <a:ea typeface="ＭＳ Ｐゴシック" charset="0"/>
                <a:cs typeface="ＭＳ Ｐゴシック" charset="0"/>
              </a:rPr>
              <a:t>A Case for Exploiting Subarray-Level Parallelism in DRAM</a:t>
            </a:r>
            <a:r>
              <a:rPr lang="en-US" sz="1400" dirty="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charset="0"/>
                <a:ea typeface="ＭＳ Ｐゴシック" charset="0"/>
                <a:cs typeface="ＭＳ Ｐゴシック" charset="0"/>
              </a:rPr>
              <a:t>.</a:t>
            </a:r>
          </a:p>
          <a:p>
            <a:pPr eaLnBrk="1" hangingPunct="1"/>
            <a:r>
              <a:rPr lang="en-US" sz="1400" dirty="0" smtClean="0">
                <a:solidFill>
                  <a:srgbClr val="000000"/>
                </a:solidFill>
                <a:latin typeface="Tahoma" charset="0"/>
                <a:ea typeface="ＭＳ Ｐゴシック" charset="0"/>
                <a:cs typeface="ＭＳ Ｐゴシック" charset="0"/>
              </a:rPr>
              <a:t>Lee</a:t>
            </a:r>
            <a:r>
              <a:rPr lang="en-US" sz="1400" dirty="0">
                <a:solidFill>
                  <a:srgbClr val="000000"/>
                </a:solidFill>
                <a:latin typeface="Tahoma" charset="0"/>
                <a:ea typeface="ＭＳ Ｐゴシック" charset="0"/>
                <a:cs typeface="ＭＳ Ｐゴシック" charset="0"/>
              </a:rPr>
              <a:t>+</a:t>
            </a:r>
            <a:r>
              <a:rPr lang="en-US" sz="1400" dirty="0" smtClean="0">
                <a:solidFill>
                  <a:srgbClr val="000000"/>
                </a:solidFill>
                <a:latin typeface="Tahoma" charset="0"/>
                <a:ea typeface="ＭＳ Ｐゴシック" charset="0"/>
                <a:cs typeface="ＭＳ Ｐゴシック" charset="0"/>
              </a:rPr>
              <a:t>, </a:t>
            </a:r>
            <a:r>
              <a:rPr lang="en-US" sz="1400" dirty="0">
                <a:solidFill>
                  <a:srgbClr val="000000"/>
                </a:solidFill>
                <a:latin typeface="Tahoma" charset="0"/>
                <a:ea typeface="ＭＳ Ｐゴシック" charset="0"/>
                <a:cs typeface="ＭＳ Ｐゴシック" charset="0"/>
              </a:rPr>
              <a:t>“</a:t>
            </a:r>
            <a:r>
              <a:rPr lang="en-US" sz="1400" dirty="0">
                <a:solidFill>
                  <a:srgbClr val="0000FF"/>
                </a:solidFill>
                <a:latin typeface="Tahoma" charset="0"/>
                <a:ea typeface="ＭＳ Ｐゴシック" charset="0"/>
                <a:cs typeface="ＭＳ Ｐゴシック" charset="0"/>
              </a:rPr>
              <a:t>Tiered-Latency DRAM: A Low Latency and Low Cost DRAM </a:t>
            </a:r>
            <a:r>
              <a:rPr lang="en-US" sz="1400" dirty="0" smtClean="0">
                <a:solidFill>
                  <a:srgbClr val="0000FF"/>
                </a:solidFill>
                <a:latin typeface="Tahoma" charset="0"/>
                <a:ea typeface="ＭＳ Ｐゴシック" charset="0"/>
                <a:cs typeface="ＭＳ Ｐゴシック" charset="0"/>
              </a:rPr>
              <a:t>Architecture</a:t>
            </a:r>
            <a:r>
              <a:rPr lang="en-US" sz="1400" dirty="0" smtClean="0">
                <a:solidFill>
                  <a:srgbClr val="000000"/>
                </a:solidFill>
                <a:latin typeface="Tahoma" charset="0"/>
                <a:ea typeface="ＭＳ Ｐゴシック" charset="0"/>
                <a:cs typeface="ＭＳ Ｐゴシック" charset="0"/>
              </a:rPr>
              <a:t>,” HPCA 2013.</a:t>
            </a:r>
          </a:p>
          <a:p>
            <a:pPr eaLnBrk="1" hangingPunct="1"/>
            <a:r>
              <a:rPr lang="en-US" sz="1400" dirty="0" smtClean="0">
                <a:solidFill>
                  <a:srgbClr val="000000"/>
                </a:solidFill>
                <a:latin typeface="Tahoma" charset="0"/>
                <a:ea typeface="ＭＳ Ｐゴシック" charset="0"/>
                <a:cs typeface="ＭＳ Ｐゴシック" charset="0"/>
              </a:rPr>
              <a:t>Liu+, “</a:t>
            </a:r>
            <a:r>
              <a:rPr lang="en-US" sz="1400" dirty="0">
                <a:solidFill>
                  <a:srgbClr val="0000FF"/>
                </a:solidFill>
                <a:latin typeface="Tahoma" charset="0"/>
                <a:ea typeface="ＭＳ Ｐゴシック" charset="0"/>
                <a:cs typeface="ＭＳ Ｐゴシック" charset="0"/>
              </a:rPr>
              <a:t>An Experimental Study of Data Retention Behavior in Modern DRAM </a:t>
            </a:r>
            <a:r>
              <a:rPr lang="en-US" sz="1400" dirty="0" smtClean="0">
                <a:solidFill>
                  <a:srgbClr val="0000FF"/>
                </a:solidFill>
                <a:latin typeface="Tahoma" charset="0"/>
                <a:ea typeface="ＭＳ Ｐゴシック" charset="0"/>
                <a:cs typeface="ＭＳ Ｐゴシック" charset="0"/>
              </a:rPr>
              <a:t>Devices</a:t>
            </a:r>
            <a:r>
              <a:rPr lang="en-US" sz="1400" dirty="0" smtClean="0">
                <a:solidFill>
                  <a:srgbClr val="000000"/>
                </a:solidFill>
                <a:latin typeface="Tahoma" charset="0"/>
                <a:ea typeface="ＭＳ Ｐゴシック" charset="0"/>
                <a:cs typeface="ＭＳ Ｐゴシック" charset="0"/>
              </a:rPr>
              <a:t>,” ISCA 2013.</a:t>
            </a:r>
            <a:endParaRPr lang="en-US" sz="1400" dirty="0">
              <a:solidFill>
                <a:srgbClr val="000000"/>
              </a:solidFill>
              <a:latin typeface="Tahoma" charset="0"/>
              <a:ea typeface="ＭＳ Ｐゴシック" charset="0"/>
              <a:cs typeface="ＭＳ Ｐゴシック" charset="0"/>
            </a:endParaRPr>
          </a:p>
          <a:p>
            <a:pPr eaLnBrk="1" hangingPunct="1"/>
            <a:r>
              <a:rPr lang="en-US" sz="1400" dirty="0" smtClean="0"/>
              <a:t>Seshadri+, “</a:t>
            </a:r>
            <a:r>
              <a:rPr lang="en-US" sz="1400" dirty="0" err="1">
                <a:solidFill>
                  <a:srgbClr val="0000FF"/>
                </a:solidFill>
              </a:rPr>
              <a:t>RowClone</a:t>
            </a:r>
            <a:r>
              <a:rPr lang="en-US" sz="1400" dirty="0">
                <a:solidFill>
                  <a:srgbClr val="0000FF"/>
                </a:solidFill>
              </a:rPr>
              <a:t>: Fast and Efficient In-DRAM Copy and Initialization of Bulk Data</a:t>
            </a:r>
            <a:r>
              <a:rPr lang="en-US" sz="1400" dirty="0"/>
              <a:t>,</a:t>
            </a:r>
            <a:r>
              <a:rPr lang="en-US" sz="1400" dirty="0" smtClean="0"/>
              <a:t>” MICRO 2013.</a:t>
            </a:r>
          </a:p>
          <a:p>
            <a:pPr eaLnBrk="1" hangingPunct="1"/>
            <a:r>
              <a:rPr lang="en-US" sz="1400" dirty="0" err="1" smtClean="0">
                <a:latin typeface="Tahoma" charset="0"/>
                <a:ea typeface="ＭＳ Ｐゴシック" charset="0"/>
                <a:cs typeface="ＭＳ Ｐゴシック" charset="0"/>
              </a:rPr>
              <a:t>Pekhimenko</a:t>
            </a:r>
            <a:r>
              <a:rPr lang="en-US" sz="1400" dirty="0" smtClean="0">
                <a:latin typeface="Tahoma" charset="0"/>
                <a:ea typeface="ＭＳ Ｐゴシック" charset="0"/>
                <a:cs typeface="ＭＳ Ｐゴシック" charset="0"/>
              </a:rPr>
              <a:t>+, “</a:t>
            </a:r>
            <a:r>
              <a:rPr lang="en-US" sz="1400" dirty="0" smtClean="0">
                <a:solidFill>
                  <a:srgbClr val="0000FF"/>
                </a:solidFill>
                <a:latin typeface="Tahoma" charset="0"/>
                <a:ea typeface="ＭＳ Ｐゴシック" charset="0"/>
                <a:cs typeface="ＭＳ Ｐゴシック" charset="0"/>
              </a:rPr>
              <a:t>Linearly Compressed Pages: A Main Memory Compression Framework</a:t>
            </a:r>
            <a:r>
              <a:rPr lang="en-US" sz="1400" dirty="0" smtClean="0">
                <a:latin typeface="Tahoma" charset="0"/>
                <a:ea typeface="ＭＳ Ｐゴシック" charset="0"/>
                <a:cs typeface="ＭＳ Ｐゴシック" charset="0"/>
              </a:rPr>
              <a:t>,” MICRO 2013.</a:t>
            </a:r>
            <a:endParaRPr lang="en-US" sz="1400"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15</a:t>
            </a:fld>
            <a:endParaRPr lang="en-US" sz="1600" dirty="0">
              <a:solidFill>
                <a:srgbClr val="000000"/>
              </a:solidFill>
              <a:latin typeface="Garamond" charset="0"/>
            </a:endParaRPr>
          </a:p>
        </p:txBody>
      </p:sp>
    </p:spTree>
    <p:extLst>
      <p:ext uri="{BB962C8B-B14F-4D97-AF65-F5344CB8AC3E}">
        <p14:creationId xmlns:p14="http://schemas.microsoft.com/office/powerpoint/2010/main" val="58652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7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a:t>
            </a:r>
            <a:endParaRPr lang="en-US" dirty="0"/>
          </a:p>
        </p:txBody>
      </p:sp>
      <p:sp>
        <p:nvSpPr>
          <p:cNvPr id="3" name="Content Placeholder 2"/>
          <p:cNvSpPr>
            <a:spLocks noGrp="1"/>
          </p:cNvSpPr>
          <p:nvPr>
            <p:ph idx="1"/>
          </p:nvPr>
        </p:nvSpPr>
        <p:spPr/>
        <p:txBody>
          <a:bodyPr/>
          <a:lstStyle/>
          <a:p>
            <a:r>
              <a:rPr lang="en-US" sz="2200" dirty="0" smtClean="0">
                <a:sym typeface="Wingdings"/>
              </a:rPr>
              <a:t>Persistent Memory Manager</a:t>
            </a:r>
          </a:p>
          <a:p>
            <a:pPr lvl="1"/>
            <a:r>
              <a:rPr lang="en-US" sz="2000" dirty="0" smtClean="0">
                <a:sym typeface="Wingdings"/>
              </a:rPr>
              <a:t>Exposes a load/store interface to access persistent data</a:t>
            </a:r>
          </a:p>
          <a:p>
            <a:pPr lvl="1"/>
            <a:r>
              <a:rPr lang="en-US" sz="2000" dirty="0" smtClean="0">
                <a:sym typeface="Wingdings"/>
              </a:rPr>
              <a:t>Manages data placement, location, persistence, security</a:t>
            </a:r>
          </a:p>
          <a:p>
            <a:pPr lvl="1"/>
            <a:r>
              <a:rPr lang="en-US" sz="2000" dirty="0" smtClean="0">
                <a:sym typeface="Wingdings"/>
              </a:rPr>
              <a:t>Manages metadata storage and retrieval</a:t>
            </a:r>
          </a:p>
          <a:p>
            <a:pPr lvl="1"/>
            <a:r>
              <a:rPr lang="en-US" sz="2000" dirty="0" smtClean="0">
                <a:sym typeface="Wingdings"/>
              </a:rPr>
              <a:t>Exposes hooks and interfaces for system software</a:t>
            </a:r>
          </a:p>
          <a:p>
            <a:endParaRPr lang="en-US" sz="2200" dirty="0">
              <a:sym typeface="Wingdings"/>
            </a:endParaRPr>
          </a:p>
          <a:p>
            <a:r>
              <a:rPr lang="en-US" sz="2200" dirty="0" smtClean="0">
                <a:solidFill>
                  <a:srgbClr val="0000FF"/>
                </a:solidFill>
              </a:rPr>
              <a:t>Example program manipulating a persistent object: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1426691" y="3573016"/>
            <a:ext cx="6290619" cy="2808312"/>
          </a:xfrm>
          <a:prstGeom prst="rect">
            <a:avLst/>
          </a:prstGeom>
        </p:spPr>
      </p:pic>
      <p:sp>
        <p:nvSpPr>
          <p:cNvPr id="6" name="Rounded Rectangle 5"/>
          <p:cNvSpPr>
            <a:spLocks noChangeArrowheads="1"/>
          </p:cNvSpPr>
          <p:nvPr/>
        </p:nvSpPr>
        <p:spPr bwMode="auto">
          <a:xfrm>
            <a:off x="1907704" y="4293097"/>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ounded Rectangle 6"/>
          <p:cNvSpPr>
            <a:spLocks noChangeArrowheads="1"/>
          </p:cNvSpPr>
          <p:nvPr/>
        </p:nvSpPr>
        <p:spPr bwMode="auto">
          <a:xfrm>
            <a:off x="1907704" y="4581128"/>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38"/>
          <p:cNvSpPr txBox="1">
            <a:spLocks noChangeArrowheads="1"/>
          </p:cNvSpPr>
          <p:nvPr/>
        </p:nvSpPr>
        <p:spPr bwMode="auto">
          <a:xfrm rot="10800000" flipV="1">
            <a:off x="5436096" y="4221198"/>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Create persistent object and its handle</a:t>
            </a:r>
          </a:p>
        </p:txBody>
      </p:sp>
      <p:sp>
        <p:nvSpPr>
          <p:cNvPr id="9" name="TextBox 38"/>
          <p:cNvSpPr txBox="1">
            <a:spLocks noChangeArrowheads="1"/>
          </p:cNvSpPr>
          <p:nvPr/>
        </p:nvSpPr>
        <p:spPr bwMode="auto">
          <a:xfrm rot="10800000" flipV="1">
            <a:off x="5410981" y="4530605"/>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Allocate a persistent array and assign</a:t>
            </a:r>
          </a:p>
        </p:txBody>
      </p:sp>
      <p:sp>
        <p:nvSpPr>
          <p:cNvPr id="11" name="Rounded Rectangle 10"/>
          <p:cNvSpPr>
            <a:spLocks noChangeArrowheads="1"/>
          </p:cNvSpPr>
          <p:nvPr/>
        </p:nvSpPr>
        <p:spPr bwMode="auto">
          <a:xfrm>
            <a:off x="611560" y="1700808"/>
            <a:ext cx="7416824" cy="79208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2" name="Rounded Rectangle 11"/>
          <p:cNvSpPr>
            <a:spLocks noChangeArrowheads="1"/>
          </p:cNvSpPr>
          <p:nvPr/>
        </p:nvSpPr>
        <p:spPr bwMode="auto">
          <a:xfrm>
            <a:off x="1907704" y="5646307"/>
            <a:ext cx="5688632"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3" name="TextBox 38"/>
          <p:cNvSpPr txBox="1">
            <a:spLocks noChangeArrowheads="1"/>
          </p:cNvSpPr>
          <p:nvPr/>
        </p:nvSpPr>
        <p:spPr bwMode="auto">
          <a:xfrm rot="10800000" flipV="1">
            <a:off x="6084168" y="5898757"/>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Load/store interface</a:t>
            </a:r>
          </a:p>
        </p:txBody>
      </p:sp>
    </p:spTree>
    <p:extLst>
      <p:ext uri="{BB962C8B-B14F-4D97-AF65-F5344CB8AC3E}">
        <p14:creationId xmlns:p14="http://schemas.microsoft.com/office/powerpoint/2010/main" val="3565778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Tree>
    <p:extLst>
      <p:ext uri="{BB962C8B-B14F-4D97-AF65-F5344CB8AC3E}">
        <p14:creationId xmlns:p14="http://schemas.microsoft.com/office/powerpoint/2010/main" val="28647203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Benefits</a:t>
            </a:r>
            <a:endParaRPr lang="en-US" dirty="0"/>
          </a:p>
        </p:txBody>
      </p:sp>
      <p:sp>
        <p:nvSpPr>
          <p:cNvPr id="3" name="Content Placeholder 2"/>
          <p:cNvSpPr>
            <a:spLocks noGrp="1"/>
          </p:cNvSpPr>
          <p:nvPr>
            <p:ph idx="1"/>
          </p:nvPr>
        </p:nvSpPr>
        <p:spPr>
          <a:xfrm>
            <a:off x="228600" y="908720"/>
            <a:ext cx="8915400" cy="5472608"/>
          </a:xfrm>
        </p:spPr>
        <p:txBody>
          <a:bodyPr/>
          <a:lstStyle/>
          <a:p>
            <a:endParaRPr lang="en-US" sz="2200" dirty="0" smtClean="0"/>
          </a:p>
          <a:p>
            <a:r>
              <a:rPr lang="en-US" sz="2200" dirty="0" smtClean="0"/>
              <a:t>We’ve identified at least five opportunities and benefits of a unified storage/memory system that gets rid of the two-level model:</a:t>
            </a:r>
            <a:endParaRPr lang="en-US" sz="1800" dirty="0"/>
          </a:p>
          <a:p>
            <a:pPr marL="801687" lvl="1" indent="-457200">
              <a:lnSpc>
                <a:spcPct val="130000"/>
              </a:lnSpc>
              <a:buSzPct val="100000"/>
              <a:buFont typeface="+mj-lt"/>
              <a:buAutoNum type="arabicPeriod"/>
            </a:pPr>
            <a:r>
              <a:rPr lang="en-US" dirty="0" smtClean="0"/>
              <a:t>Eliminating system calls for file operations</a:t>
            </a:r>
          </a:p>
          <a:p>
            <a:pPr marL="801687" lvl="1" indent="-457200">
              <a:lnSpc>
                <a:spcPct val="130000"/>
              </a:lnSpc>
              <a:buSzPct val="100000"/>
              <a:buFont typeface="+mj-lt"/>
              <a:buAutoNum type="arabicPeriod"/>
            </a:pPr>
            <a:r>
              <a:rPr lang="en-US" dirty="0" smtClean="0"/>
              <a:t>Eliminating file system operations</a:t>
            </a:r>
          </a:p>
          <a:p>
            <a:pPr marL="801687" lvl="1" indent="-457200">
              <a:lnSpc>
                <a:spcPct val="130000"/>
              </a:lnSpc>
              <a:buSzPct val="100000"/>
              <a:buFont typeface="+mj-lt"/>
              <a:buAutoNum type="arabicPeriod"/>
            </a:pPr>
            <a:r>
              <a:rPr lang="en-US" dirty="0" smtClean="0"/>
              <a:t>Efficient data mapping/location among heterogeneous devices</a:t>
            </a:r>
          </a:p>
          <a:p>
            <a:pPr marL="801687" lvl="1" indent="-457200">
              <a:lnSpc>
                <a:spcPct val="130000"/>
              </a:lnSpc>
              <a:buSzPct val="100000"/>
              <a:buFont typeface="+mj-lt"/>
              <a:buAutoNum type="arabicPeriod"/>
            </a:pPr>
            <a:r>
              <a:rPr lang="en-US" dirty="0" smtClean="0"/>
              <a:t>Providing security and reliability in persistent memories</a:t>
            </a:r>
          </a:p>
          <a:p>
            <a:pPr marL="801687" lvl="1" indent="-457200">
              <a:lnSpc>
                <a:spcPct val="130000"/>
              </a:lnSpc>
              <a:buSzPct val="100000"/>
              <a:buFont typeface="+mj-lt"/>
              <a:buAutoNum type="arabicPeriod"/>
            </a:pPr>
            <a:r>
              <a:rPr lang="en-US" dirty="0" smtClean="0"/>
              <a:t>Hardware/software cooperative data management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152</a:t>
            </a:fld>
            <a:endParaRPr lang="en-US" altLang="en-US"/>
          </a:p>
        </p:txBody>
      </p:sp>
    </p:spTree>
    <p:extLst>
      <p:ext uri="{BB962C8B-B14F-4D97-AF65-F5344CB8AC3E}">
        <p14:creationId xmlns:p14="http://schemas.microsoft.com/office/powerpoint/2010/main" val="2864236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p:txBody>
          <a:bodyPr/>
          <a:lstStyle/>
          <a:p>
            <a:pPr>
              <a:lnSpc>
                <a:spcPct val="120000"/>
              </a:lnSpc>
            </a:pPr>
            <a:r>
              <a:rPr lang="en-US" sz="2200" dirty="0" smtClean="0"/>
              <a:t>Hybrid real system / simulation-based approach</a:t>
            </a:r>
          </a:p>
          <a:p>
            <a:pPr lvl="1">
              <a:lnSpc>
                <a:spcPct val="120000"/>
              </a:lnSpc>
            </a:pPr>
            <a:r>
              <a:rPr lang="en-US" sz="2000" dirty="0" smtClean="0"/>
              <a:t>System calls are executed on host machine (functional correctness) and timed to accurately model their latency in the simulator</a:t>
            </a:r>
          </a:p>
          <a:p>
            <a:pPr lvl="1">
              <a:lnSpc>
                <a:spcPct val="120000"/>
              </a:lnSpc>
            </a:pPr>
            <a:r>
              <a:rPr lang="en-US" sz="2000" dirty="0" smtClean="0"/>
              <a:t>Rest of execution is simulated in Multi2Sim (enables hardware-level exploration)</a:t>
            </a:r>
          </a:p>
          <a:p>
            <a:pPr>
              <a:lnSpc>
                <a:spcPct val="120000"/>
              </a:lnSpc>
            </a:pPr>
            <a:r>
              <a:rPr lang="en-US" sz="2200" dirty="0" smtClean="0"/>
              <a:t>Power evaluated using </a:t>
            </a:r>
            <a:r>
              <a:rPr lang="en-US" sz="2200" dirty="0" err="1" smtClean="0"/>
              <a:t>McPAT</a:t>
            </a:r>
            <a:r>
              <a:rPr lang="en-US" sz="2200" dirty="0" smtClean="0"/>
              <a:t> and memory power models</a:t>
            </a:r>
          </a:p>
          <a:p>
            <a:pPr>
              <a:lnSpc>
                <a:spcPct val="120000"/>
              </a:lnSpc>
            </a:pPr>
            <a:r>
              <a:rPr lang="en-US" sz="2200" dirty="0" smtClean="0"/>
              <a:t>16 cores, 4-wide issue, 128-entry instruction window, 1.6 GHz</a:t>
            </a:r>
          </a:p>
          <a:p>
            <a:pPr>
              <a:lnSpc>
                <a:spcPct val="120000"/>
              </a:lnSpc>
            </a:pPr>
            <a:r>
              <a:rPr lang="en-US" sz="2200" dirty="0" smtClean="0"/>
              <a:t>Volatile memory: 4GB DRAM, 4KB page size, 100-cycle latency</a:t>
            </a:r>
          </a:p>
          <a:p>
            <a:pPr>
              <a:lnSpc>
                <a:spcPct val="120000"/>
              </a:lnSpc>
            </a:pPr>
            <a:r>
              <a:rPr lang="en-US" sz="2200" dirty="0" smtClean="0"/>
              <a:t>Persistent memory</a:t>
            </a:r>
          </a:p>
          <a:p>
            <a:pPr lvl="1">
              <a:lnSpc>
                <a:spcPct val="120000"/>
              </a:lnSpc>
            </a:pPr>
            <a:r>
              <a:rPr lang="en-US" sz="2000" dirty="0" smtClean="0"/>
              <a:t>HDD (measured): 4ms seek latency, 6Gbps bus rate</a:t>
            </a:r>
          </a:p>
          <a:p>
            <a:pPr lvl="1">
              <a:lnSpc>
                <a:spcPct val="120000"/>
              </a:lnSpc>
            </a:pPr>
            <a:r>
              <a:rPr lang="en-US" sz="2000" dirty="0" smtClean="0"/>
              <a:t>NVM: (modeled after PCM) 4KB page size, 160-/480-cycle (read/write) latency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spTree>
    <p:extLst>
      <p:ext uri="{BB962C8B-B14F-4D97-AF65-F5344CB8AC3E}">
        <p14:creationId xmlns:p14="http://schemas.microsoft.com/office/powerpoint/2010/main" val="3099238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Systems</a:t>
            </a:r>
            <a:endParaRPr lang="en-US" dirty="0"/>
          </a:p>
        </p:txBody>
      </p:sp>
      <p:sp>
        <p:nvSpPr>
          <p:cNvPr id="3" name="Content Placeholder 2"/>
          <p:cNvSpPr>
            <a:spLocks noGrp="1"/>
          </p:cNvSpPr>
          <p:nvPr>
            <p:ph idx="1"/>
          </p:nvPr>
        </p:nvSpPr>
        <p:spPr/>
        <p:txBody>
          <a:bodyPr/>
          <a:lstStyle/>
          <a:p>
            <a:pPr>
              <a:lnSpc>
                <a:spcPct val="110000"/>
              </a:lnSpc>
            </a:pPr>
            <a:r>
              <a:rPr lang="en-US" sz="2200" dirty="0" smtClean="0"/>
              <a:t>HDD Baseline (HB)</a:t>
            </a:r>
          </a:p>
          <a:p>
            <a:pPr lvl="1">
              <a:lnSpc>
                <a:spcPct val="110000"/>
              </a:lnSpc>
            </a:pPr>
            <a:r>
              <a:rPr lang="en-US" sz="1800" dirty="0" smtClean="0"/>
              <a:t>Traditional system with volatile DRAM memory and persistent HDD storage</a:t>
            </a:r>
          </a:p>
          <a:p>
            <a:pPr lvl="1">
              <a:lnSpc>
                <a:spcPct val="110000"/>
              </a:lnSpc>
            </a:pPr>
            <a:r>
              <a:rPr lang="en-US" sz="1800" dirty="0" smtClean="0">
                <a:solidFill>
                  <a:srgbClr val="FF0000"/>
                </a:solidFill>
              </a:rPr>
              <a:t>Overheads of operating system and file system code and buffering</a:t>
            </a:r>
          </a:p>
          <a:p>
            <a:pPr>
              <a:lnSpc>
                <a:spcPct val="110000"/>
              </a:lnSpc>
            </a:pPr>
            <a:r>
              <a:rPr lang="en-US" sz="2000" dirty="0" smtClean="0"/>
              <a:t>HDD without OS/FS (HW)</a:t>
            </a:r>
          </a:p>
          <a:p>
            <a:pPr lvl="1">
              <a:lnSpc>
                <a:spcPct val="110000"/>
              </a:lnSpc>
            </a:pPr>
            <a:r>
              <a:rPr lang="en-US" sz="1800" dirty="0" smtClean="0"/>
              <a:t>Same as HDD Baseline, but with the ideal elimination of all OS/FS overheads</a:t>
            </a:r>
          </a:p>
          <a:p>
            <a:pPr lvl="1">
              <a:lnSpc>
                <a:spcPct val="110000"/>
              </a:lnSpc>
            </a:pPr>
            <a:r>
              <a:rPr lang="en-US" sz="1800" dirty="0" smtClean="0">
                <a:solidFill>
                  <a:srgbClr val="008000"/>
                </a:solidFill>
              </a:rPr>
              <a:t>System calls take 0 cycles </a:t>
            </a:r>
            <a:r>
              <a:rPr lang="en-US" sz="1800" dirty="0" smtClean="0"/>
              <a:t>(but </a:t>
            </a:r>
            <a:r>
              <a:rPr lang="en-US" sz="1800" dirty="0" smtClean="0">
                <a:solidFill>
                  <a:srgbClr val="FF0000"/>
                </a:solidFill>
              </a:rPr>
              <a:t>HDD access takes normal latency</a:t>
            </a:r>
            <a:r>
              <a:rPr lang="en-US" sz="1800" dirty="0" smtClean="0"/>
              <a:t>)</a:t>
            </a:r>
          </a:p>
          <a:p>
            <a:pPr>
              <a:lnSpc>
                <a:spcPct val="110000"/>
              </a:lnSpc>
            </a:pPr>
            <a:r>
              <a:rPr lang="en-US" sz="2000" dirty="0" smtClean="0"/>
              <a:t>NVM Baseline (NB)</a:t>
            </a:r>
          </a:p>
          <a:p>
            <a:pPr lvl="1">
              <a:lnSpc>
                <a:spcPct val="110000"/>
              </a:lnSpc>
            </a:pPr>
            <a:r>
              <a:rPr lang="en-US" sz="1800" dirty="0" smtClean="0"/>
              <a:t>Same as HDD Baseline, but </a:t>
            </a:r>
            <a:r>
              <a:rPr lang="en-US" sz="1800" dirty="0" smtClean="0">
                <a:solidFill>
                  <a:srgbClr val="008000"/>
                </a:solidFill>
              </a:rPr>
              <a:t>HDD is replaced with NVM</a:t>
            </a:r>
          </a:p>
          <a:p>
            <a:pPr lvl="1">
              <a:lnSpc>
                <a:spcPct val="110000"/>
              </a:lnSpc>
            </a:pPr>
            <a:r>
              <a:rPr lang="en-US" sz="1800" dirty="0" smtClean="0">
                <a:solidFill>
                  <a:srgbClr val="FF0000"/>
                </a:solidFill>
              </a:rPr>
              <a:t>Still has OS/FS overheads of the two-level storage model</a:t>
            </a:r>
          </a:p>
          <a:p>
            <a:pPr>
              <a:lnSpc>
                <a:spcPct val="110000"/>
              </a:lnSpc>
            </a:pPr>
            <a:r>
              <a:rPr lang="en-US" sz="2000" dirty="0" smtClean="0"/>
              <a:t>Persistent Memory (PM)</a:t>
            </a:r>
          </a:p>
          <a:p>
            <a:pPr lvl="1">
              <a:lnSpc>
                <a:spcPct val="110000"/>
              </a:lnSpc>
            </a:pPr>
            <a:r>
              <a:rPr lang="en-US" sz="1800" dirty="0" smtClean="0"/>
              <a:t>Uses only NVM (no DRAM) to ensure full-system persistence</a:t>
            </a:r>
          </a:p>
          <a:p>
            <a:pPr lvl="1">
              <a:lnSpc>
                <a:spcPct val="110000"/>
              </a:lnSpc>
            </a:pPr>
            <a:r>
              <a:rPr lang="en-US" sz="1800" dirty="0" smtClean="0"/>
              <a:t>All data accessed using loads and stores</a:t>
            </a:r>
          </a:p>
          <a:p>
            <a:pPr lvl="1">
              <a:lnSpc>
                <a:spcPct val="110000"/>
              </a:lnSpc>
            </a:pPr>
            <a:r>
              <a:rPr lang="en-US" sz="1800" dirty="0" smtClean="0">
                <a:solidFill>
                  <a:srgbClr val="008000"/>
                </a:solidFill>
              </a:rPr>
              <a:t>Does not waste energy on system calls</a:t>
            </a:r>
          </a:p>
          <a:p>
            <a:pPr lvl="1">
              <a:lnSpc>
                <a:spcPct val="110000"/>
              </a:lnSpc>
            </a:pPr>
            <a:r>
              <a:rPr lang="en-US" sz="1800" dirty="0" smtClean="0">
                <a:solidFill>
                  <a:srgbClr val="008000"/>
                </a:solidFill>
              </a:rPr>
              <a:t>Data is manipulated directly on the NVM device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spTree>
    <p:extLst>
      <p:ext uri="{BB962C8B-B14F-4D97-AF65-F5344CB8AC3E}">
        <p14:creationId xmlns:p14="http://schemas.microsoft.com/office/powerpoint/2010/main" val="13631348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Workloads</a:t>
            </a:r>
            <a:endParaRPr lang="en-US" dirty="0"/>
          </a:p>
        </p:txBody>
      </p:sp>
      <p:sp>
        <p:nvSpPr>
          <p:cNvPr id="3" name="Content Placeholder 2"/>
          <p:cNvSpPr>
            <a:spLocks noGrp="1"/>
          </p:cNvSpPr>
          <p:nvPr>
            <p:ph idx="1"/>
          </p:nvPr>
        </p:nvSpPr>
        <p:spPr/>
        <p:txBody>
          <a:bodyPr/>
          <a:lstStyle/>
          <a:p>
            <a:r>
              <a:rPr lang="en-US" sz="2200" dirty="0" smtClean="0"/>
              <a:t>Unix utilities that manipulate files</a:t>
            </a:r>
          </a:p>
          <a:p>
            <a:pPr lvl="1"/>
            <a:r>
              <a:rPr lang="en-US" sz="2000" dirty="0" err="1" smtClean="0"/>
              <a:t>cp</a:t>
            </a:r>
            <a:r>
              <a:rPr lang="en-US" sz="2000" dirty="0" smtClean="0"/>
              <a:t>: copy a large file from one location to another</a:t>
            </a:r>
          </a:p>
          <a:p>
            <a:pPr lvl="1"/>
            <a:r>
              <a:rPr lang="en-US" sz="2000" dirty="0" err="1" smtClean="0"/>
              <a:t>cp</a:t>
            </a:r>
            <a:r>
              <a:rPr lang="en-US" sz="2000" dirty="0" smtClean="0"/>
              <a:t> –r: copy files in a directory tree from one location to another</a:t>
            </a:r>
          </a:p>
          <a:p>
            <a:pPr lvl="1"/>
            <a:r>
              <a:rPr lang="en-US" sz="2000" dirty="0" err="1" smtClean="0"/>
              <a:t>grep</a:t>
            </a:r>
            <a:r>
              <a:rPr lang="en-US" sz="2000" dirty="0" smtClean="0"/>
              <a:t>: search for a string in a large file</a:t>
            </a:r>
          </a:p>
          <a:p>
            <a:pPr lvl="1"/>
            <a:r>
              <a:rPr lang="en-US" sz="2000" dirty="0" err="1" smtClean="0"/>
              <a:t>grep</a:t>
            </a:r>
            <a:r>
              <a:rPr lang="en-US" sz="2000" dirty="0" smtClean="0"/>
              <a:t> –r: search for a string recursively in a directory tree</a:t>
            </a:r>
          </a:p>
          <a:p>
            <a:pPr lvl="1"/>
            <a:endParaRPr lang="en-US" sz="2000" dirty="0" smtClean="0"/>
          </a:p>
          <a:p>
            <a:r>
              <a:rPr lang="en-US" sz="2200" dirty="0" err="1" smtClean="0"/>
              <a:t>PostMark</a:t>
            </a:r>
            <a:r>
              <a:rPr lang="en-US" sz="2200" dirty="0" smtClean="0"/>
              <a:t>: an I/O-intensive benchmark from </a:t>
            </a:r>
            <a:r>
              <a:rPr lang="en-US" sz="2200" dirty="0" err="1" smtClean="0"/>
              <a:t>NetApp</a:t>
            </a:r>
            <a:endParaRPr lang="en-US" sz="2200" dirty="0" smtClean="0"/>
          </a:p>
          <a:p>
            <a:pPr lvl="1"/>
            <a:r>
              <a:rPr lang="en-US" sz="2000" dirty="0" smtClean="0"/>
              <a:t>Emulates typical access patterns for email, news, web commerce</a:t>
            </a:r>
          </a:p>
          <a:p>
            <a:pPr lvl="1"/>
            <a:endParaRPr lang="en-US" sz="2000" dirty="0" smtClean="0"/>
          </a:p>
          <a:p>
            <a:r>
              <a:rPr lang="en-US" sz="2200" dirty="0" smtClean="0"/>
              <a:t>MySQL Server: a popular database management system</a:t>
            </a:r>
          </a:p>
          <a:p>
            <a:pPr lvl="1"/>
            <a:r>
              <a:rPr lang="en-US" sz="2000" dirty="0" smtClean="0"/>
              <a:t>OLTP-style queries generated by </a:t>
            </a:r>
            <a:r>
              <a:rPr lang="en-US" sz="2000" dirty="0" err="1" smtClean="0"/>
              <a:t>Sysbench</a:t>
            </a:r>
            <a:endParaRPr lang="en-US" sz="2000" dirty="0" smtClean="0"/>
          </a:p>
          <a:p>
            <a:pPr lvl="1"/>
            <a:r>
              <a:rPr lang="en-US" sz="2000" dirty="0" smtClean="0"/>
              <a:t>MySQL (simple): single, random read to an entry</a:t>
            </a:r>
          </a:p>
          <a:p>
            <a:pPr lvl="1"/>
            <a:r>
              <a:rPr lang="en-US" sz="2000" dirty="0" smtClean="0"/>
              <a:t>MySQL (complex): reads/writes 1 to 100 entries per transaction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spTree>
    <p:extLst>
      <p:ext uri="{BB962C8B-B14F-4D97-AF65-F5344CB8AC3E}">
        <p14:creationId xmlns:p14="http://schemas.microsoft.com/office/powerpoint/2010/main" val="1169038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a:srcRect l="-8474" r="-8474"/>
          <a:stretch>
            <a:fillRect/>
          </a:stretch>
        </p:blipFill>
        <p:spPr>
          <a:xfrm>
            <a:off x="228600" y="908720"/>
            <a:ext cx="8610600" cy="4536504"/>
          </a:xfrm>
          <a:prstGeom prst="rect">
            <a:avLst/>
          </a:prstGeom>
        </p:spPr>
      </p:pic>
      <p:sp>
        <p:nvSpPr>
          <p:cNvPr id="2" name="Title 1"/>
          <p:cNvSpPr>
            <a:spLocks noGrp="1"/>
          </p:cNvSpPr>
          <p:nvPr>
            <p:ph type="title"/>
          </p:nvPr>
        </p:nvSpPr>
        <p:spPr/>
        <p:txBody>
          <a:bodyPr>
            <a:normAutofit/>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156</a:t>
            </a:fld>
            <a:endParaRPr lang="en-US" altLang="en-US">
              <a:solidFill>
                <a:srgbClr val="000000"/>
              </a:solidFill>
            </a:endParaRPr>
          </a:p>
        </p:txBody>
      </p:sp>
      <p:sp>
        <p:nvSpPr>
          <p:cNvPr id="6" name="TextBox 5"/>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The workloads that see the greatest improvement from using a Persistent Memory are those that spend a large portion of their time executing system call code due to the two-level storage model</a:t>
            </a:r>
            <a:endParaRPr lang="en-US" dirty="0">
              <a:solidFill>
                <a:srgbClr val="008000"/>
              </a:solidFill>
              <a:latin typeface="Tahoma"/>
            </a:endParaRPr>
          </a:p>
        </p:txBody>
      </p:sp>
      <p:sp>
        <p:nvSpPr>
          <p:cNvPr id="7" name="Oval 6"/>
          <p:cNvSpPr/>
          <p:nvPr/>
        </p:nvSpPr>
        <p:spPr>
          <a:xfrm>
            <a:off x="1853092" y="3950451"/>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796772" y="3227943"/>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Oval 8"/>
          <p:cNvSpPr/>
          <p:nvPr/>
        </p:nvSpPr>
        <p:spPr>
          <a:xfrm>
            <a:off x="4716016" y="227687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5684488" y="4149080"/>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Oval 10"/>
          <p:cNvSpPr/>
          <p:nvPr/>
        </p:nvSpPr>
        <p:spPr>
          <a:xfrm>
            <a:off x="7596336" y="4106954"/>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615404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3"/>
          <a:srcRect l="-9059" r="-9059"/>
          <a:stretch>
            <a:fillRect/>
          </a:stretch>
        </p:blipFill>
        <p:spPr>
          <a:xfrm>
            <a:off x="228600" y="908720"/>
            <a:ext cx="8610600" cy="4536504"/>
          </a:xfrm>
        </p:spPr>
      </p:pic>
      <p:sp>
        <p:nvSpPr>
          <p:cNvPr id="2" name="Title 1"/>
          <p:cNvSpPr>
            <a:spLocks noGrp="1"/>
          </p:cNvSpPr>
          <p:nvPr>
            <p:ph type="title"/>
          </p:nvPr>
        </p:nvSpPr>
        <p:spPr/>
        <p:txBody>
          <a:bodyPr>
            <a:normAutofit/>
          </a:bodyPr>
          <a:lstStyle/>
          <a:p>
            <a:r>
              <a:rPr lang="en-US" dirty="0" smtClean="0"/>
              <a:t>Energy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sp>
        <p:nvSpPr>
          <p:cNvPr id="6" name="TextBox 5"/>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systems with and without OS/FS code, energy improvements come from: </a:t>
            </a:r>
          </a:p>
          <a:p>
            <a:pPr algn="ctr"/>
            <a:r>
              <a:rPr lang="en-US" dirty="0" smtClean="0">
                <a:solidFill>
                  <a:srgbClr val="008000"/>
                </a:solidFill>
                <a:latin typeface="Tahoma"/>
              </a:rPr>
              <a:t>1. reduced code footprint, 2. reduced data movement</a:t>
            </a:r>
            <a:endParaRPr lang="en-US" dirty="0">
              <a:solidFill>
                <a:srgbClr val="008000"/>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Oval 6"/>
          <p:cNvSpPr/>
          <p:nvPr/>
        </p:nvSpPr>
        <p:spPr>
          <a:xfrm>
            <a:off x="1835696" y="4005064"/>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759556" y="3429000"/>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4716016" y="2132856"/>
            <a:ext cx="546182" cy="194421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Large energy reductions with a PMM over the NVM based system</a:t>
            </a:r>
            <a:endParaRPr lang="en-US" sz="2400" b="1" kern="0" dirty="0">
              <a:solidFill>
                <a:srgbClr val="0000FF"/>
              </a:solidFill>
              <a:latin typeface="Calibri"/>
            </a:endParaRPr>
          </a:p>
        </p:txBody>
      </p:sp>
    </p:spTree>
    <p:extLst>
      <p:ext uri="{BB962C8B-B14F-4D97-AF65-F5344CB8AC3E}">
        <p14:creationId xmlns:p14="http://schemas.microsoft.com/office/powerpoint/2010/main" val="32825575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normAutofit/>
          </a:bodyPr>
          <a:lstStyle/>
          <a:p>
            <a:r>
              <a:rPr lang="en-US" dirty="0" smtClean="0"/>
              <a:t>Scalability Analysis: Effect of PMM Latency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sp>
        <p:nvSpPr>
          <p:cNvPr id="6" name="TextBox 5"/>
          <p:cNvSpPr txBox="1"/>
          <p:nvPr/>
        </p:nvSpPr>
        <p:spPr>
          <a:xfrm>
            <a:off x="144016" y="5374957"/>
            <a:ext cx="8964488" cy="646331"/>
          </a:xfrm>
          <a:prstGeom prst="rect">
            <a:avLst/>
          </a:prstGeom>
          <a:noFill/>
        </p:spPr>
        <p:txBody>
          <a:bodyPr wrap="square" rtlCol="0">
            <a:spAutoFit/>
          </a:bodyPr>
          <a:lstStyle/>
          <a:p>
            <a:pPr algn="ctr"/>
            <a:r>
              <a:rPr lang="en-US" dirty="0" smtClean="0">
                <a:solidFill>
                  <a:srgbClr val="0000FF"/>
                </a:solidFill>
                <a:latin typeface="Tahoma"/>
              </a:rPr>
              <a:t>Even if each PMM access takes a non-overlapped </a:t>
            </a:r>
            <a:r>
              <a:rPr lang="en-US" dirty="0">
                <a:solidFill>
                  <a:srgbClr val="0000FF"/>
                </a:solidFill>
                <a:latin typeface="Tahoma"/>
              </a:rPr>
              <a:t>5</a:t>
            </a:r>
            <a:r>
              <a:rPr lang="en-US" dirty="0" smtClean="0">
                <a:solidFill>
                  <a:srgbClr val="0000FF"/>
                </a:solidFill>
                <a:latin typeface="Tahoma"/>
              </a:rPr>
              <a:t>0 cycles (conservative), </a:t>
            </a:r>
          </a:p>
          <a:p>
            <a:pPr algn="ctr"/>
            <a:r>
              <a:rPr lang="en-US" dirty="0" smtClean="0">
                <a:solidFill>
                  <a:srgbClr val="0000FF"/>
                </a:solidFill>
                <a:latin typeface="Tahoma"/>
              </a:rPr>
              <a:t>PMM still provides an overall improvement compared to the NVM baseline</a:t>
            </a:r>
            <a:endParaRPr lang="en-US" dirty="0">
              <a:solidFill>
                <a:srgbClr val="0000FF"/>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5" name="Content Placeholder 4"/>
          <p:cNvPicPr>
            <a:picLocks noGrp="1" noChangeAspect="1"/>
          </p:cNvPicPr>
          <p:nvPr>
            <p:ph idx="1"/>
          </p:nvPr>
        </p:nvPicPr>
        <p:blipFill>
          <a:blip r:embed="rId3"/>
          <a:srcRect l="-6728" r="-6728"/>
          <a:stretch>
            <a:fillRect/>
          </a:stretch>
        </p:blipFill>
        <p:spPr>
          <a:xfrm>
            <a:off x="228600" y="908720"/>
            <a:ext cx="8610600" cy="4608512"/>
          </a:xfrm>
        </p:spPr>
      </p:pic>
      <p:sp>
        <p:nvSpPr>
          <p:cNvPr id="7" name="TextBox 6"/>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Future research should target keeping PMM latencies in check</a:t>
            </a:r>
            <a:endParaRPr lang="en-US" sz="2400" b="1" kern="0" dirty="0">
              <a:solidFill>
                <a:srgbClr val="0000FF"/>
              </a:solidFill>
              <a:latin typeface="Calibri"/>
            </a:endParaRPr>
          </a:p>
        </p:txBody>
      </p:sp>
    </p:spTree>
    <p:extLst>
      <p:ext uri="{BB962C8B-B14F-4D97-AF65-F5344CB8AC3E}">
        <p14:creationId xmlns:p14="http://schemas.microsoft.com/office/powerpoint/2010/main" val="14913661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 and Challenges</a:t>
            </a:r>
            <a:endParaRPr lang="en-US" dirty="0"/>
          </a:p>
        </p:txBody>
      </p:sp>
      <p:sp>
        <p:nvSpPr>
          <p:cNvPr id="3" name="Content Placeholder 2"/>
          <p:cNvSpPr>
            <a:spLocks noGrp="1"/>
          </p:cNvSpPr>
          <p:nvPr>
            <p:ph idx="1"/>
          </p:nvPr>
        </p:nvSpPr>
        <p:spPr/>
        <p:txBody>
          <a:bodyPr/>
          <a:lstStyle/>
          <a:p>
            <a:r>
              <a:rPr lang="en-US" sz="2200" dirty="0" smtClean="0">
                <a:solidFill>
                  <a:srgbClr val="000000"/>
                </a:solidFill>
                <a:sym typeface="Wingdings"/>
              </a:rPr>
              <a:t>We identify and discuss several open research questions</a:t>
            </a:r>
          </a:p>
          <a:p>
            <a:endParaRPr lang="en-US" sz="2200" dirty="0" smtClean="0">
              <a:solidFill>
                <a:srgbClr val="000000"/>
              </a:solidFill>
              <a:sym typeface="Wingdings"/>
            </a:endParaRPr>
          </a:p>
          <a:p>
            <a:pPr>
              <a:buFont typeface="Wingdings" charset="2"/>
              <a:buChar char="Ø"/>
            </a:pPr>
            <a:r>
              <a:rPr lang="en-US" sz="2200" dirty="0">
                <a:solidFill>
                  <a:srgbClr val="0000FF"/>
                </a:solidFill>
              </a:rPr>
              <a:t>Q1. How to tailor applications for systems with persistent memory</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Q2. How can hardware and software cooperate </a:t>
            </a:r>
            <a:r>
              <a:rPr lang="en-US" sz="2200" dirty="0" smtClean="0">
                <a:solidFill>
                  <a:srgbClr val="0000FF"/>
                </a:solidFill>
              </a:rPr>
              <a:t>to support </a:t>
            </a:r>
            <a:r>
              <a:rPr lang="en-US" sz="2200" dirty="0">
                <a:solidFill>
                  <a:srgbClr val="0000FF"/>
                </a:solidFill>
              </a:rPr>
              <a:t>a scalable, persistent single-level address space</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Q3. How to provide efficient backward </a:t>
            </a:r>
            <a:r>
              <a:rPr lang="en-US" sz="2200" dirty="0" smtClean="0">
                <a:solidFill>
                  <a:srgbClr val="0000FF"/>
                </a:solidFill>
              </a:rPr>
              <a:t>compatibility (for two-level stores) </a:t>
            </a:r>
            <a:r>
              <a:rPr lang="en-US" sz="2200" dirty="0">
                <a:solidFill>
                  <a:srgbClr val="0000FF"/>
                </a:solidFill>
              </a:rPr>
              <a:t>on </a:t>
            </a:r>
            <a:r>
              <a:rPr lang="en-US" sz="2200" dirty="0" smtClean="0">
                <a:solidFill>
                  <a:srgbClr val="0000FF"/>
                </a:solidFill>
              </a:rPr>
              <a:t>persistent </a:t>
            </a:r>
            <a:r>
              <a:rPr lang="en-US" sz="2200" dirty="0">
                <a:solidFill>
                  <a:srgbClr val="0000FF"/>
                </a:solidFill>
              </a:rPr>
              <a:t>memory systems</a:t>
            </a:r>
            <a:r>
              <a:rPr lang="en-US" sz="2200" dirty="0" smtClean="0">
                <a:solidFill>
                  <a:srgbClr val="0000FF"/>
                </a:solidFill>
              </a:rPr>
              <a:t>?</a:t>
            </a:r>
          </a:p>
          <a:p>
            <a:pPr>
              <a:buFont typeface="Wingdings" charset="2"/>
              <a:buChar char="Ø"/>
            </a:pPr>
            <a:endParaRPr lang="en-US" sz="2200" dirty="0" smtClean="0">
              <a:solidFill>
                <a:srgbClr val="0000FF"/>
              </a:solidFill>
            </a:endParaRPr>
          </a:p>
          <a:p>
            <a:pPr>
              <a:buFont typeface="Wingdings" charset="2"/>
              <a:buChar char="Ø"/>
            </a:pPr>
            <a:r>
              <a:rPr lang="en-US" sz="2200" dirty="0">
                <a:solidFill>
                  <a:srgbClr val="0000FF"/>
                </a:solidFill>
              </a:rPr>
              <a:t>Q4. How to mitigate potential hardware performance and </a:t>
            </a:r>
            <a:r>
              <a:rPr lang="en-US" sz="2200" dirty="0" smtClean="0">
                <a:solidFill>
                  <a:srgbClr val="0000FF"/>
                </a:solidFill>
              </a:rPr>
              <a:t>energy </a:t>
            </a:r>
            <a:r>
              <a:rPr lang="en-US" sz="2200" dirty="0">
                <a:solidFill>
                  <a:srgbClr val="0000FF"/>
                </a:solidFill>
              </a:rPr>
              <a:t>overheads</a:t>
            </a:r>
            <a:r>
              <a:rPr lang="en-US" sz="2200" dirty="0" smtClean="0">
                <a:solidFill>
                  <a:srgbClr val="0000FF"/>
                </a:solidFill>
              </a:rPr>
              <a:t>?</a:t>
            </a:r>
            <a:endParaRPr lang="en-US" sz="2200"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159</a:t>
            </a:fld>
            <a:endParaRPr lang="en-US" altLang="en-US">
              <a:solidFill>
                <a:srgbClr val="000000"/>
              </a:solidFill>
            </a:endParaRPr>
          </a:p>
        </p:txBody>
      </p:sp>
    </p:spTree>
    <p:extLst>
      <p:ext uri="{BB962C8B-B14F-4D97-AF65-F5344CB8AC3E}">
        <p14:creationId xmlns:p14="http://schemas.microsoft.com/office/powerpoint/2010/main" val="3518539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807896"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a:t>
            </a:r>
            <a:r>
              <a:rPr lang="en-US" dirty="0" smtClean="0">
                <a:solidFill>
                  <a:srgbClr val="000000"/>
                </a:solidFill>
                <a:latin typeface="Tahoma" charset="0"/>
                <a:ea typeface="ＭＳ Ｐゴシック" charset="0"/>
                <a:cs typeface="ＭＳ Ｐゴシック" charset="0"/>
              </a:rPr>
              <a:t>Memory</a:t>
            </a:r>
            <a:endParaRPr lang="en-US" dirty="0">
              <a:solidFill>
                <a:srgbClr val="000000"/>
              </a:solidFill>
              <a:latin typeface="Tahoma" charset="0"/>
              <a:ea typeface="ＭＳ Ｐゴシック" charset="0"/>
              <a:cs typeface="ＭＳ Ｐゴシック" charset="0"/>
            </a:endParaRP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smtClean="0">
              <a:solidFill>
                <a:srgbClr val="000000"/>
              </a:solidFill>
              <a:latin typeface="Tahoma" charset="0"/>
              <a:ea typeface="ＭＳ Ｐゴシック" charset="0"/>
              <a:cs typeface="ＭＳ Ｐゴシック" charset="0"/>
            </a:endParaRPr>
          </a:p>
          <a:p>
            <a:pPr lvl="1" eaLnBrk="1" hangingPunct="1"/>
            <a:endParaRPr lang="en-US" sz="12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500" dirty="0">
                <a:solidFill>
                  <a:srgbClr val="000000"/>
                </a:solidFill>
                <a:latin typeface="Tahoma" charset="0"/>
                <a:ea typeface="ＭＳ Ｐゴシック" charset="0"/>
                <a:cs typeface="ＭＳ Ｐゴシック" charset="0"/>
              </a:rPr>
              <a:t>Lee, </a:t>
            </a:r>
            <a:r>
              <a:rPr lang="en-US" sz="1500" dirty="0" err="1">
                <a:solidFill>
                  <a:srgbClr val="000000"/>
                </a:solidFill>
                <a:latin typeface="Tahoma" charset="0"/>
                <a:ea typeface="ＭＳ Ｐゴシック" charset="0"/>
                <a:cs typeface="ＭＳ Ｐゴシック" charset="0"/>
              </a:rPr>
              <a:t>Ipek</a:t>
            </a:r>
            <a:r>
              <a:rPr lang="en-US" sz="1500" dirty="0">
                <a:solidFill>
                  <a:srgbClr val="000000"/>
                </a:solidFill>
                <a:latin typeface="Tahoma" charset="0"/>
                <a:ea typeface="ＭＳ Ｐゴシック" charset="0"/>
                <a:cs typeface="ＭＳ Ｐゴシック" charset="0"/>
              </a:rPr>
              <a:t>, Mutlu, Burger, </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FF"/>
                </a:solidFill>
                <a:latin typeface="Tahoma" charset="0"/>
                <a:ea typeface="ＭＳ Ｐゴシック" charset="0"/>
                <a:cs typeface="ＭＳ Ｐゴシック" charset="0"/>
              </a:rPr>
              <a:t>Architecting Phase Change Memory as a Scalable DRAM Alternative</a:t>
            </a:r>
            <a:r>
              <a:rPr lang="en-US" sz="1500" dirty="0">
                <a:solidFill>
                  <a:srgbClr val="000000"/>
                </a:solidFill>
                <a:latin typeface="Tahoma" charset="0"/>
                <a:ea typeface="ＭＳ Ｐゴシック" charset="0"/>
                <a:cs typeface="ＭＳ Ｐゴシック" charset="0"/>
              </a:rPr>
              <a:t>,</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500" dirty="0"/>
              <a:t>Meza, Chang, Yoon, </a:t>
            </a:r>
            <a:r>
              <a:rPr lang="en-US" sz="1500" dirty="0" smtClean="0"/>
              <a:t>Mutlu, </a:t>
            </a:r>
            <a:r>
              <a:rPr lang="en-US" sz="1500" dirty="0" err="1" smtClean="0"/>
              <a:t>Ranganathan</a:t>
            </a:r>
            <a:r>
              <a:rPr lang="en-US" sz="1500" dirty="0" smtClean="0"/>
              <a:t>, </a:t>
            </a:r>
            <a:r>
              <a:rPr lang="en-US" sz="1500" dirty="0"/>
              <a:t>“</a:t>
            </a:r>
            <a:r>
              <a:rPr lang="en-US" sz="1500" dirty="0">
                <a:solidFill>
                  <a:srgbClr val="0000FF"/>
                </a:solidFill>
              </a:rPr>
              <a:t>Enabling Efficient and Scalable Hybrid Memories</a:t>
            </a:r>
            <a:r>
              <a:rPr lang="en-US" sz="1500" dirty="0"/>
              <a:t>,” IEEE Comp. Arch. Letters 2012.</a:t>
            </a:r>
          </a:p>
          <a:p>
            <a:pPr>
              <a:buClr>
                <a:srgbClr val="CC9900"/>
              </a:buClr>
              <a:buFont typeface="Wingdings" charset="0"/>
              <a:buChar char="n"/>
            </a:pPr>
            <a:r>
              <a:rPr lang="en-US" sz="1500" dirty="0" smtClean="0"/>
              <a:t>Yoon, Meza et al., </a:t>
            </a:r>
            <a:r>
              <a:rPr lang="en-US" sz="1500" dirty="0"/>
              <a:t>“</a:t>
            </a:r>
            <a:r>
              <a:rPr lang="en-US" sz="1500" dirty="0">
                <a:solidFill>
                  <a:srgbClr val="0000FF"/>
                </a:solidFill>
              </a:rPr>
              <a:t>Row Buffer </a:t>
            </a:r>
            <a:r>
              <a:rPr lang="en-US" sz="1500" dirty="0" smtClean="0">
                <a:solidFill>
                  <a:srgbClr val="0000FF"/>
                </a:solidFill>
              </a:rPr>
              <a:t>Locality</a:t>
            </a:r>
            <a:r>
              <a:rPr lang="en-US" sz="1500" dirty="0">
                <a:solidFill>
                  <a:srgbClr val="0000FF"/>
                </a:solidFill>
              </a:rPr>
              <a:t> </a:t>
            </a:r>
            <a:r>
              <a:rPr lang="en-US" sz="1500" dirty="0" smtClean="0">
                <a:solidFill>
                  <a:srgbClr val="0000FF"/>
                </a:solidFill>
              </a:rPr>
              <a:t>Aware Caching Policies for </a:t>
            </a:r>
            <a:r>
              <a:rPr lang="en-US" sz="1500" dirty="0">
                <a:solidFill>
                  <a:srgbClr val="0000FF"/>
                </a:solidFill>
              </a:rPr>
              <a:t>Hybrid Memories</a:t>
            </a:r>
            <a:r>
              <a:rPr lang="en-US" sz="1500" dirty="0"/>
              <a:t>,” </a:t>
            </a:r>
            <a:r>
              <a:rPr lang="en-US" sz="1500" dirty="0" smtClean="0"/>
              <a:t>ICCD 2012.</a:t>
            </a:r>
          </a:p>
          <a:p>
            <a:pPr>
              <a:buClr>
                <a:srgbClr val="CC9900"/>
              </a:buClr>
              <a:buFont typeface="Wingdings" charset="0"/>
              <a:buChar char="n"/>
            </a:pPr>
            <a:r>
              <a:rPr lang="en-US" sz="1500" dirty="0" err="1" smtClean="0"/>
              <a:t>Kultursay</a:t>
            </a:r>
            <a:r>
              <a:rPr lang="en-US" sz="1500" dirty="0"/>
              <a:t>+, “</a:t>
            </a:r>
            <a:r>
              <a:rPr lang="en-US" sz="1500" dirty="0">
                <a:solidFill>
                  <a:srgbClr val="0000FF"/>
                </a:solidFill>
              </a:rPr>
              <a:t>Evaluating STT-RAM as an Energy-Efficient Main Memory </a:t>
            </a:r>
            <a:r>
              <a:rPr lang="en-US" sz="1500" dirty="0" smtClean="0">
                <a:solidFill>
                  <a:srgbClr val="0000FF"/>
                </a:solidFill>
              </a:rPr>
              <a:t>Alternative</a:t>
            </a:r>
            <a:r>
              <a:rPr lang="en-US" sz="1500" dirty="0" smtClean="0"/>
              <a:t>,</a:t>
            </a:r>
            <a:r>
              <a:rPr lang="en-US" sz="1500" dirty="0"/>
              <a:t>” ISPASS 2013. </a:t>
            </a:r>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extLst>
      <p:ext uri="{BB962C8B-B14F-4D97-AF65-F5344CB8AC3E}">
        <p14:creationId xmlns:p14="http://schemas.microsoft.com/office/powerpoint/2010/main" val="2104193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Single-Level Stores: Summary and Conclusions</a:t>
            </a:r>
            <a:endParaRPr lang="en-US" sz="3600" dirty="0"/>
          </a:p>
        </p:txBody>
      </p:sp>
      <p:sp>
        <p:nvSpPr>
          <p:cNvPr id="3" name="Content Placeholder 2"/>
          <p:cNvSpPr>
            <a:spLocks noGrp="1"/>
          </p:cNvSpPr>
          <p:nvPr>
            <p:ph idx="1"/>
          </p:nvPr>
        </p:nvSpPr>
        <p:spPr>
          <a:xfrm>
            <a:off x="228600" y="908720"/>
            <a:ext cx="8915400" cy="5472608"/>
          </a:xfrm>
        </p:spPr>
        <p:txBody>
          <a:bodyPr/>
          <a:lstStyle/>
          <a:p>
            <a:r>
              <a:rPr lang="en-US" sz="2200" dirty="0" smtClean="0">
                <a:solidFill>
                  <a:srgbClr val="FF0000"/>
                </a:solidFill>
                <a:sym typeface="Wingdings"/>
              </a:rPr>
              <a:t>Traditional two-level storage model is inefficient in terms of performance and energy</a:t>
            </a:r>
          </a:p>
          <a:p>
            <a:pPr lvl="1"/>
            <a:r>
              <a:rPr lang="en-US" sz="2000" dirty="0" smtClean="0">
                <a:sym typeface="Wingdings"/>
              </a:rPr>
              <a:t>Due to OS/FS code and buffering needed to manage two models</a:t>
            </a:r>
          </a:p>
          <a:p>
            <a:pPr lvl="1"/>
            <a:r>
              <a:rPr lang="en-US" sz="2000" dirty="0" smtClean="0">
                <a:sym typeface="Wingdings"/>
              </a:rPr>
              <a:t>Especially so in future devices with NVM technologies, as we show</a:t>
            </a:r>
            <a:endParaRPr lang="en-US" sz="2000" dirty="0">
              <a:sym typeface="Wingdings"/>
            </a:endParaRPr>
          </a:p>
          <a:p>
            <a:endParaRPr lang="en-US" sz="800" dirty="0" smtClean="0">
              <a:solidFill>
                <a:schemeClr val="tx2">
                  <a:lumMod val="75000"/>
                </a:schemeClr>
              </a:solidFill>
            </a:endParaRPr>
          </a:p>
          <a:p>
            <a:r>
              <a:rPr lang="en-US" sz="2200" dirty="0" smtClean="0">
                <a:solidFill>
                  <a:schemeClr val="tx2">
                    <a:lumMod val="75000"/>
                  </a:schemeClr>
                </a:solidFill>
              </a:rPr>
              <a:t>New non-volatile memory based persistent memory designs that use a single-level storage model to unify memory and storage can alleviate this problem</a:t>
            </a:r>
          </a:p>
          <a:p>
            <a:endParaRPr lang="en-US" sz="800" dirty="0" smtClean="0">
              <a:solidFill>
                <a:srgbClr val="0000FF"/>
              </a:solidFill>
            </a:endParaRPr>
          </a:p>
          <a:p>
            <a:r>
              <a:rPr lang="en-US" sz="2200" dirty="0" smtClean="0">
                <a:solidFill>
                  <a:srgbClr val="0000FF"/>
                </a:solidFill>
              </a:rPr>
              <a:t>We quantified the performance and energy benefits of such a single-level persistent memory/storage design</a:t>
            </a:r>
          </a:p>
          <a:p>
            <a:pPr lvl="1"/>
            <a:r>
              <a:rPr lang="en-US" sz="2000" dirty="0" smtClean="0">
                <a:solidFill>
                  <a:srgbClr val="004D26"/>
                </a:solidFill>
              </a:rPr>
              <a:t>Showed significant benefits from reduced code footprint, data movement, and system software overhead on a variety of workloads</a:t>
            </a:r>
          </a:p>
          <a:p>
            <a:endParaRPr lang="en-US" sz="800" dirty="0" smtClean="0"/>
          </a:p>
          <a:p>
            <a:r>
              <a:rPr lang="en-US" sz="2200" dirty="0" smtClean="0"/>
              <a:t>Such a design requires more research to answer the questions we have posed and enable efficient persistent memory managers</a:t>
            </a:r>
          </a:p>
          <a:p>
            <a:pPr marL="344487" lvl="1" indent="0">
              <a:buNone/>
            </a:pPr>
            <a:r>
              <a:rPr lang="en-US" sz="2000" dirty="0" smtClean="0">
                <a:solidFill>
                  <a:srgbClr val="0000FF"/>
                </a:solidFill>
                <a:sym typeface="Wingdings"/>
              </a:rPr>
              <a:t> can lead to a fundamentally more efficient storage system</a:t>
            </a:r>
            <a:endParaRPr lang="en-US" sz="20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160</a:t>
            </a:fld>
            <a:endParaRPr lang="en-US" altLang="en-US">
              <a:solidFill>
                <a:srgbClr val="000000"/>
              </a:solidFill>
            </a:endParaRPr>
          </a:p>
        </p:txBody>
      </p:sp>
    </p:spTree>
    <p:extLst>
      <p:ext uri="{BB962C8B-B14F-4D97-AF65-F5344CB8AC3E}">
        <p14:creationId xmlns:p14="http://schemas.microsoft.com/office/powerpoint/2010/main" val="484797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New DRAM Architectures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161</a:t>
            </a:fld>
            <a:endParaRPr lang="en-US" altLang="en-US">
              <a:solidFill>
                <a:srgbClr val="000000"/>
              </a:solidFill>
            </a:endParaRPr>
          </a:p>
        </p:txBody>
      </p:sp>
    </p:spTree>
    <p:extLst>
      <p:ext uri="{BB962C8B-B14F-4D97-AF65-F5344CB8AC3E}">
        <p14:creationId xmlns:p14="http://schemas.microsoft.com/office/powerpoint/2010/main" val="1925235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162</a:t>
            </a:fld>
            <a:endParaRPr lang="en-US" altLang="en-US">
              <a:solidFill>
                <a:srgbClr val="000000"/>
              </a:solidFill>
            </a:endParaRPr>
          </a:p>
        </p:txBody>
      </p:sp>
      <p:sp>
        <p:nvSpPr>
          <p:cNvPr id="6" name="Rectangle 5"/>
          <p:cNvSpPr/>
          <p:nvPr/>
        </p:nvSpPr>
        <p:spPr>
          <a:xfrm>
            <a:off x="539552" y="1340768"/>
            <a:ext cx="8208912"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3971520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a:t>
            </a:r>
            <a:r>
              <a:rPr lang="en-US" dirty="0" smtClean="0">
                <a:latin typeface="Tahoma" charset="0"/>
              </a:rPr>
              <a:t>restore charge</a:t>
            </a:r>
            <a:endParaRPr lang="en-US" dirty="0">
              <a:latin typeface="Tahoma" charset="0"/>
            </a:endParaRPr>
          </a:p>
          <a:p>
            <a:pPr lvl="1">
              <a:defRPr/>
            </a:pPr>
            <a:r>
              <a:rPr lang="en-US" dirty="0" smtClean="0">
                <a:latin typeface="Tahoma" charset="0"/>
                <a:ea typeface="ＭＳ Ｐゴシック" charset="0"/>
              </a:rPr>
              <a:t>Activate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3C4982-98C9-324D-9F65-FCC9C20E067B}"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spTree>
    <p:extLst>
      <p:ext uri="{BB962C8B-B14F-4D97-AF65-F5344CB8AC3E}">
        <p14:creationId xmlns:p14="http://schemas.microsoft.com/office/powerpoint/2010/main" val="3527464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972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1CABFF-B2FC-7446-B344-1DF3937ECF61}"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pic>
        <p:nvPicPr>
          <p:cNvPr id="972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9728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Tree>
    <p:extLst>
      <p:ext uri="{BB962C8B-B14F-4D97-AF65-F5344CB8AC3E}">
        <p14:creationId xmlns:p14="http://schemas.microsoft.com/office/powerpoint/2010/main" val="3466377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983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8D7D63-AEFE-3544-81C8-F29D7B5104D9}"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pic>
        <p:nvPicPr>
          <p:cNvPr id="983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06" y="908720"/>
            <a:ext cx="69294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9830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Tree>
    <p:extLst>
      <p:ext uri="{BB962C8B-B14F-4D97-AF65-F5344CB8AC3E}">
        <p14:creationId xmlns:p14="http://schemas.microsoft.com/office/powerpoint/2010/main" val="3732884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Time Profile of DRAM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00786FF2-CC60-CB43-AE88-3EA463621049}" type="slidenum">
              <a:rPr lang="en-US" smtClean="0"/>
              <a:pPr>
                <a:defRPr/>
              </a:pPr>
              <a:t>166</a:t>
            </a:fld>
            <a:endParaRPr lang="en-US"/>
          </a:p>
        </p:txBody>
      </p:sp>
      <p:pic>
        <p:nvPicPr>
          <p:cNvPr id="5" name="Picture 4"/>
          <p:cNvPicPr>
            <a:picLocks noChangeAspect="1"/>
          </p:cNvPicPr>
          <p:nvPr/>
        </p:nvPicPr>
        <p:blipFill>
          <a:blip r:embed="rId2"/>
          <a:stretch>
            <a:fillRect/>
          </a:stretch>
        </p:blipFill>
        <p:spPr>
          <a:xfrm>
            <a:off x="0" y="1144459"/>
            <a:ext cx="9144000" cy="4372773"/>
          </a:xfrm>
          <a:prstGeom prst="rect">
            <a:avLst/>
          </a:prstGeom>
        </p:spPr>
      </p:pic>
    </p:spTree>
    <p:extLst>
      <p:ext uri="{BB962C8B-B14F-4D97-AF65-F5344CB8AC3E}">
        <p14:creationId xmlns:p14="http://schemas.microsoft.com/office/powerpoint/2010/main" val="3809767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73435" y="1268760"/>
            <a:ext cx="3184345" cy="1872208"/>
          </a:xfrm>
          <a:prstGeom prst="rect">
            <a:avLst/>
          </a:prstGeom>
        </p:spPr>
      </p:pic>
      <p:sp>
        <p:nvSpPr>
          <p:cNvPr id="2" name="Title 1"/>
          <p:cNvSpPr>
            <a:spLocks noGrp="1"/>
          </p:cNvSpPr>
          <p:nvPr>
            <p:ph type="title"/>
          </p:nvPr>
        </p:nvSpPr>
        <p:spPr>
          <a:xfrm>
            <a:off x="228600" y="152400"/>
            <a:ext cx="8915400" cy="1066800"/>
          </a:xfrm>
        </p:spPr>
        <p:txBody>
          <a:bodyPr/>
          <a:lstStyle/>
          <a:p>
            <a:r>
              <a:rPr lang="en-US" dirty="0" smtClean="0"/>
              <a:t>RAIDR: Eliminating Unnecessary Refreshes</a:t>
            </a:r>
            <a:endParaRPr lang="en-US" dirty="0"/>
          </a:p>
        </p:txBody>
      </p:sp>
      <p:sp>
        <p:nvSpPr>
          <p:cNvPr id="3" name="Content Placeholder 2"/>
          <p:cNvSpPr>
            <a:spLocks noGrp="1"/>
          </p:cNvSpPr>
          <p:nvPr>
            <p:ph idx="1"/>
          </p:nvPr>
        </p:nvSpPr>
        <p:spPr>
          <a:xfrm>
            <a:off x="-36512" y="980728"/>
            <a:ext cx="9036496" cy="5267672"/>
          </a:xfrm>
        </p:spPr>
        <p:txBody>
          <a:bodyPr/>
          <a:lstStyle/>
          <a:p>
            <a:r>
              <a:rPr lang="en-US" sz="2200" dirty="0"/>
              <a:t>Observation: </a:t>
            </a:r>
            <a:r>
              <a:rPr lang="en-US" sz="2200" dirty="0">
                <a:solidFill>
                  <a:srgbClr val="0000FF"/>
                </a:solidFill>
              </a:rPr>
              <a:t>Most </a:t>
            </a:r>
            <a:r>
              <a:rPr lang="en-US" sz="2200" dirty="0" smtClean="0">
                <a:solidFill>
                  <a:srgbClr val="0000FF"/>
                </a:solidFill>
              </a:rPr>
              <a:t>DRAM rows </a:t>
            </a:r>
            <a:r>
              <a:rPr lang="en-US" sz="2200" dirty="0">
                <a:solidFill>
                  <a:srgbClr val="0000FF"/>
                </a:solidFill>
              </a:rPr>
              <a:t>can be refreshed much less often without losing data </a:t>
            </a:r>
            <a:r>
              <a:rPr lang="en-US" sz="1500" b="1" dirty="0">
                <a:solidFill>
                  <a:schemeClr val="accent6">
                    <a:lumMod val="75000"/>
                  </a:schemeClr>
                </a:solidFill>
              </a:rPr>
              <a:t>[Kim+, EDL’09</a:t>
            </a:r>
            <a:r>
              <a:rPr lang="en-US" sz="1500" b="1" dirty="0" smtClean="0">
                <a:solidFill>
                  <a:schemeClr val="accent6">
                    <a:lumMod val="75000"/>
                  </a:schemeClr>
                </a:solidFill>
              </a:rPr>
              <a:t>][Liu+ ISCA’13]</a:t>
            </a:r>
          </a:p>
          <a:p>
            <a:endParaRPr lang="en-US" sz="800" dirty="0" smtClean="0"/>
          </a:p>
          <a:p>
            <a:r>
              <a:rPr lang="en-US" sz="2200" dirty="0" smtClean="0"/>
              <a:t>Key </a:t>
            </a:r>
            <a:r>
              <a:rPr lang="en-US" sz="2200" dirty="0"/>
              <a:t>idea: </a:t>
            </a:r>
            <a:r>
              <a:rPr lang="en-US" sz="2200" dirty="0" smtClean="0">
                <a:solidFill>
                  <a:srgbClr val="0000FF"/>
                </a:solidFill>
              </a:rPr>
              <a:t>Refresh </a:t>
            </a:r>
            <a:r>
              <a:rPr lang="en-US" sz="2200" dirty="0">
                <a:solidFill>
                  <a:srgbClr val="0000FF"/>
                </a:solidFill>
              </a:rPr>
              <a:t>rows containing weak cells </a:t>
            </a:r>
            <a:endParaRPr lang="en-US" sz="2200" dirty="0" smtClean="0">
              <a:solidFill>
                <a:srgbClr val="0000FF"/>
              </a:solidFill>
            </a:endParaRPr>
          </a:p>
          <a:p>
            <a:pPr marL="0" indent="0">
              <a:buNone/>
            </a:pPr>
            <a:r>
              <a:rPr lang="en-US" sz="2200" dirty="0">
                <a:solidFill>
                  <a:srgbClr val="0000FF"/>
                </a:solidFill>
              </a:rPr>
              <a:t> </a:t>
            </a:r>
            <a:r>
              <a:rPr lang="en-US" sz="2200" dirty="0" smtClean="0">
                <a:solidFill>
                  <a:srgbClr val="0000FF"/>
                </a:solidFill>
              </a:rPr>
              <a:t>   more frequently, other </a:t>
            </a:r>
            <a:r>
              <a:rPr lang="en-US" sz="2200" dirty="0">
                <a:solidFill>
                  <a:srgbClr val="0000FF"/>
                </a:solidFill>
              </a:rPr>
              <a:t>rows less </a:t>
            </a:r>
            <a:r>
              <a:rPr lang="en-US" sz="2200" dirty="0" smtClean="0">
                <a:solidFill>
                  <a:srgbClr val="0000FF"/>
                </a:solidFill>
              </a:rPr>
              <a:t>frequently</a:t>
            </a:r>
          </a:p>
          <a:p>
            <a:pPr marL="344487" lvl="1" indent="0">
              <a:buNone/>
            </a:pPr>
            <a:r>
              <a:rPr lang="en-US" sz="2000" dirty="0">
                <a:solidFill>
                  <a:srgbClr val="FF0000"/>
                </a:solidFill>
              </a:rPr>
              <a:t>1. Profiling: </a:t>
            </a:r>
            <a:r>
              <a:rPr lang="en-US" sz="2000" dirty="0">
                <a:solidFill>
                  <a:srgbClr val="000000"/>
                </a:solidFill>
              </a:rPr>
              <a:t>Profile </a:t>
            </a:r>
            <a:r>
              <a:rPr lang="en-US" sz="2000" dirty="0" smtClean="0">
                <a:solidFill>
                  <a:srgbClr val="000000"/>
                </a:solidFill>
              </a:rPr>
              <a:t>retention </a:t>
            </a:r>
            <a:r>
              <a:rPr lang="en-US" sz="2000" dirty="0">
                <a:solidFill>
                  <a:srgbClr val="000000"/>
                </a:solidFill>
              </a:rPr>
              <a:t>time of </a:t>
            </a:r>
            <a:r>
              <a:rPr lang="en-US" sz="2000" dirty="0" smtClean="0">
                <a:solidFill>
                  <a:srgbClr val="000000"/>
                </a:solidFill>
              </a:rPr>
              <a:t>all rows</a:t>
            </a:r>
            <a:endParaRPr lang="en-US" sz="2000" dirty="0">
              <a:solidFill>
                <a:srgbClr val="000000"/>
              </a:solidFill>
            </a:endParaRPr>
          </a:p>
          <a:p>
            <a:pPr marL="344487" lvl="1" indent="0">
              <a:buNone/>
            </a:pPr>
            <a:r>
              <a:rPr lang="en-US" sz="2000" dirty="0">
                <a:solidFill>
                  <a:srgbClr val="FF0000"/>
                </a:solidFill>
              </a:rPr>
              <a:t>2. Binning: </a:t>
            </a:r>
            <a:r>
              <a:rPr lang="en-US" sz="2000" dirty="0">
                <a:solidFill>
                  <a:srgbClr val="000000"/>
                </a:solidFill>
              </a:rPr>
              <a:t>Store rows into bins by retention </a:t>
            </a:r>
            <a:r>
              <a:rPr lang="en-US" sz="2000" dirty="0" smtClean="0">
                <a:solidFill>
                  <a:srgbClr val="000000"/>
                </a:solidFill>
              </a:rPr>
              <a:t>time in memory controller</a:t>
            </a:r>
          </a:p>
          <a:p>
            <a:pPr marL="344487" lvl="1" indent="0">
              <a:buNone/>
            </a:pPr>
            <a:r>
              <a:rPr lang="en-US" sz="2000" dirty="0">
                <a:solidFill>
                  <a:srgbClr val="000000"/>
                </a:solidFill>
                <a:sym typeface="Wingdings"/>
              </a:rPr>
              <a:t>	</a:t>
            </a:r>
            <a:r>
              <a:rPr lang="en-US" sz="2000" i="1" dirty="0" smtClean="0">
                <a:solidFill>
                  <a:srgbClr val="000000"/>
                </a:solidFill>
                <a:sym typeface="Wingdings"/>
              </a:rPr>
              <a:t>Efficient storage with Bloom Filters</a:t>
            </a:r>
            <a:r>
              <a:rPr lang="en-US" sz="2000" dirty="0" smtClean="0">
                <a:solidFill>
                  <a:srgbClr val="000000"/>
                </a:solidFill>
                <a:sym typeface="Wingdings"/>
              </a:rPr>
              <a:t> (only 1.25KB for 32GB memory)</a:t>
            </a:r>
            <a:endParaRPr lang="en-US" sz="2000" dirty="0">
              <a:solidFill>
                <a:srgbClr val="000000"/>
              </a:solidFill>
            </a:endParaRPr>
          </a:p>
          <a:p>
            <a:pPr marL="344487" lvl="1" indent="0">
              <a:buNone/>
            </a:pPr>
            <a:r>
              <a:rPr lang="en-US" sz="2000" dirty="0">
                <a:solidFill>
                  <a:srgbClr val="FF0000"/>
                </a:solidFill>
              </a:rPr>
              <a:t>3. Refreshing: </a:t>
            </a:r>
            <a:r>
              <a:rPr lang="en-US" sz="2000" dirty="0">
                <a:solidFill>
                  <a:srgbClr val="000000"/>
                </a:solidFill>
              </a:rPr>
              <a:t>Memory controller refreshes rows in different bins at different rates</a:t>
            </a:r>
          </a:p>
          <a:p>
            <a:pPr lvl="1"/>
            <a:endParaRPr lang="en-US" sz="800" dirty="0" smtClean="0"/>
          </a:p>
          <a:p>
            <a:r>
              <a:rPr lang="en-US" sz="2200" dirty="0" smtClean="0"/>
              <a:t>Results: 8-core, 32GB, SPEC, </a:t>
            </a:r>
            <a:r>
              <a:rPr lang="en-US" sz="2200" dirty="0"/>
              <a:t>TPC-C, TPC-</a:t>
            </a:r>
            <a:r>
              <a:rPr lang="en-US" sz="2200" dirty="0" smtClean="0"/>
              <a:t>H</a:t>
            </a:r>
            <a:endParaRPr lang="en-US" sz="2200" dirty="0"/>
          </a:p>
          <a:p>
            <a:pPr lvl="1"/>
            <a:r>
              <a:rPr lang="en-US" sz="1800" dirty="0">
                <a:solidFill>
                  <a:srgbClr val="0000FF"/>
                </a:solidFill>
              </a:rPr>
              <a:t>74.6% refresh </a:t>
            </a:r>
            <a:r>
              <a:rPr lang="en-US" sz="1800" dirty="0" smtClean="0">
                <a:solidFill>
                  <a:srgbClr val="0000FF"/>
                </a:solidFill>
              </a:rPr>
              <a:t>reduction @ 1.25KB storage</a:t>
            </a:r>
            <a:endParaRPr lang="en-US" sz="1800" dirty="0">
              <a:solidFill>
                <a:srgbClr val="0000FF"/>
              </a:solidFill>
            </a:endParaRPr>
          </a:p>
          <a:p>
            <a:pPr lvl="1"/>
            <a:r>
              <a:rPr lang="en-US" sz="1800" dirty="0">
                <a:solidFill>
                  <a:srgbClr val="0000FF"/>
                </a:solidFill>
              </a:rPr>
              <a:t>~16%/20% DRAM dynamic/idle power reduction</a:t>
            </a:r>
          </a:p>
          <a:p>
            <a:pPr lvl="1"/>
            <a:r>
              <a:rPr lang="en-US" sz="1800" dirty="0">
                <a:solidFill>
                  <a:srgbClr val="0000FF"/>
                </a:solidFill>
              </a:rPr>
              <a:t>~9% performance improvement </a:t>
            </a:r>
            <a:endParaRPr lang="en-US" sz="1800" dirty="0" smtClean="0">
              <a:solidFill>
                <a:srgbClr val="0000FF"/>
              </a:solidFill>
            </a:endParaRPr>
          </a:p>
          <a:p>
            <a:pPr lvl="1"/>
            <a:r>
              <a:rPr lang="en-US" sz="1800" dirty="0">
                <a:solidFill>
                  <a:srgbClr val="0000FF"/>
                </a:solidFill>
              </a:rPr>
              <a:t>B</a:t>
            </a:r>
            <a:r>
              <a:rPr lang="en-US" sz="1800" dirty="0" smtClean="0">
                <a:solidFill>
                  <a:srgbClr val="0000FF"/>
                </a:solidFill>
              </a:rPr>
              <a:t>enefits increase with DRAM capacity</a:t>
            </a:r>
            <a:endParaRPr lang="en-US" sz="1800" dirty="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167</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5796136" y="4299384"/>
            <a:ext cx="3312368" cy="2369976"/>
          </a:xfrm>
          <a:prstGeom prst="rect">
            <a:avLst/>
          </a:prstGeom>
        </p:spPr>
      </p:pic>
      <p:sp>
        <p:nvSpPr>
          <p:cNvPr id="7" name="Rectangle 6"/>
          <p:cNvSpPr/>
          <p:nvPr/>
        </p:nvSpPr>
        <p:spPr>
          <a:xfrm>
            <a:off x="1403648" y="6577607"/>
            <a:ext cx="8208912" cy="307777"/>
          </a:xfrm>
          <a:prstGeom prst="rect">
            <a:avLst/>
          </a:prstGeom>
        </p:spPr>
        <p:txBody>
          <a:bodyPr wrap="square">
            <a:spAutoFit/>
          </a:bodyPr>
          <a:lstStyle/>
          <a:p>
            <a:r>
              <a:rPr lang="en-US" sz="1400" dirty="0">
                <a:solidFill>
                  <a:srgbClr val="000000"/>
                </a:solidFill>
                <a:latin typeface="Tahoma" charset="0"/>
              </a:rPr>
              <a:t>Liu et al., “</a:t>
            </a:r>
            <a:r>
              <a:rPr lang="en-US" altLang="ja-JP" sz="1400" dirty="0">
                <a:solidFill>
                  <a:srgbClr val="0000FF"/>
                </a:solidFill>
                <a:latin typeface="Tahoma" charset="0"/>
              </a:rPr>
              <a:t>RAIDR: Retention-Aware Intelligent DRAM Refresh</a:t>
            </a:r>
            <a:r>
              <a:rPr lang="en-US" altLang="ja-JP" sz="1400" dirty="0">
                <a:solidFill>
                  <a:srgbClr val="000000"/>
                </a:solidFill>
                <a:latin typeface="Tahoma" charset="0"/>
              </a:rPr>
              <a:t>,</a:t>
            </a:r>
            <a:r>
              <a:rPr lang="en-US" sz="1400" dirty="0">
                <a:solidFill>
                  <a:srgbClr val="000000"/>
                </a:solidFill>
                <a:latin typeface="Tahoma" charset="0"/>
              </a:rPr>
              <a:t>”</a:t>
            </a:r>
            <a:r>
              <a:rPr lang="en-US" altLang="ja-JP" sz="1400" dirty="0">
                <a:solidFill>
                  <a:srgbClr val="000000"/>
                </a:solidFill>
                <a:latin typeface="Tahoma" charset="0"/>
              </a:rPr>
              <a:t> ISCA 2012.</a:t>
            </a:r>
            <a:endParaRPr lang="en-US" sz="1400" dirty="0">
              <a:solidFill>
                <a:srgbClr val="000000"/>
              </a:solidFill>
              <a:latin typeface="Tahoma"/>
            </a:endParaRPr>
          </a:p>
        </p:txBody>
      </p:sp>
      <p:sp>
        <p:nvSpPr>
          <p:cNvPr id="8" name="Rectangle 7"/>
          <p:cNvSpPr>
            <a:spLocks noChangeArrowheads="1"/>
          </p:cNvSpPr>
          <p:nvPr/>
        </p:nvSpPr>
        <p:spPr bwMode="auto">
          <a:xfrm>
            <a:off x="6948264" y="1844825"/>
            <a:ext cx="1224136" cy="43204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485009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How to find out and expose weak memory cells/rows</a:t>
            </a:r>
          </a:p>
          <a:p>
            <a:pPr lvl="1"/>
            <a:r>
              <a:rPr lang="en-US" dirty="0"/>
              <a:t>Early analysis of modern DRAM chips: </a:t>
            </a:r>
          </a:p>
          <a:p>
            <a:pPr lvl="2"/>
            <a:r>
              <a:rPr lang="en-US" dirty="0"/>
              <a:t>Liu+, “</a:t>
            </a:r>
            <a:r>
              <a:rPr lang="en-US" dirty="0">
                <a:solidFill>
                  <a:srgbClr val="0000FF"/>
                </a:solidFill>
              </a:rPr>
              <a:t>An Experimental Study of Data Retention Behavior in Modern DRAM Devices: Implications for Retention Time Profiling Mechanisms</a:t>
            </a:r>
            <a:r>
              <a:rPr lang="en-US" dirty="0"/>
              <a:t>”, ISCA 2013</a:t>
            </a:r>
            <a:r>
              <a:rPr lang="en-US" dirty="0" smtClean="0"/>
              <a:t>.</a:t>
            </a:r>
          </a:p>
          <a:p>
            <a:endParaRPr lang="en-US" dirty="0" smtClean="0"/>
          </a:p>
          <a:p>
            <a:r>
              <a:rPr lang="en-US" dirty="0" smtClean="0"/>
              <a:t>Low-cost system-level tolerance of DRAM errors</a:t>
            </a:r>
            <a:endParaRPr lang="en-US" dirty="0"/>
          </a:p>
          <a:p>
            <a:endParaRPr lang="en-US" dirty="0"/>
          </a:p>
          <a:p>
            <a:r>
              <a:rPr lang="en-US" dirty="0" smtClean="0"/>
              <a:t>Tolerating cell-to-cell interference at the system level </a:t>
            </a:r>
          </a:p>
          <a:p>
            <a:pPr lvl="1"/>
            <a:r>
              <a:rPr lang="en-US" dirty="0" smtClean="0"/>
              <a:t>For both DRAM and Flash. Early analysis of Flash chips:</a:t>
            </a:r>
          </a:p>
          <a:p>
            <a:pPr lvl="2"/>
            <a:r>
              <a:rPr lang="en-US" dirty="0" err="1" smtClean="0"/>
              <a:t>Cai</a:t>
            </a:r>
            <a:r>
              <a:rPr lang="en-US" dirty="0"/>
              <a:t>+, “</a:t>
            </a:r>
            <a:r>
              <a:rPr lang="en-US" dirty="0">
                <a:solidFill>
                  <a:srgbClr val="0000FF"/>
                </a:solidFill>
              </a:rPr>
              <a:t>Program Interference in MLC NAND Flash Memory: Characterization, Modeling, and Mitigation</a:t>
            </a:r>
            <a:r>
              <a:rPr lang="en-US" dirty="0"/>
              <a:t>,” ICCD 2013.</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168</a:t>
            </a:fld>
            <a:endParaRPr lang="en-US" altLang="en-US">
              <a:solidFill>
                <a:srgbClr val="000000"/>
              </a:solidFill>
            </a:endParaRPr>
          </a:p>
        </p:txBody>
      </p:sp>
    </p:spTree>
    <p:extLst>
      <p:ext uri="{BB962C8B-B14F-4D97-AF65-F5344CB8AC3E}">
        <p14:creationId xmlns:p14="http://schemas.microsoft.com/office/powerpoint/2010/main" val="925421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169</a:t>
            </a:fld>
            <a:endParaRPr lang="en-US" altLang="en-US">
              <a:solidFill>
                <a:srgbClr val="000000"/>
              </a:solidFill>
            </a:endParaRPr>
          </a:p>
        </p:txBody>
      </p:sp>
      <p:sp>
        <p:nvSpPr>
          <p:cNvPr id="6" name="Rectangle 5"/>
          <p:cNvSpPr/>
          <p:nvPr/>
        </p:nvSpPr>
        <p:spPr>
          <a:xfrm>
            <a:off x="539552" y="2238772"/>
            <a:ext cx="669674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348357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193790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759813712"/>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279808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4800" y="48768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2" name="Title 1"/>
          <p:cNvSpPr>
            <a:spLocks noGrp="1"/>
          </p:cNvSpPr>
          <p:nvPr>
            <p:ph type="title"/>
          </p:nvPr>
        </p:nvSpPr>
        <p:spPr>
          <a:xfrm>
            <a:off x="0" y="0"/>
            <a:ext cx="8991600" cy="838200"/>
          </a:xfrm>
        </p:spPr>
        <p:txBody>
          <a:bodyPr>
            <a:normAutofit/>
          </a:bodyPr>
          <a:lstStyle/>
          <a:p>
            <a:r>
              <a:rPr lang="en-US" smtClean="0"/>
              <a:t>   What </a:t>
            </a:r>
            <a:r>
              <a:rPr lang="en-US"/>
              <a:t>Causes the Long Latency?</a:t>
            </a:r>
          </a:p>
        </p:txBody>
      </p:sp>
      <p:sp>
        <p:nvSpPr>
          <p:cNvPr id="490" name="Rectangle 489"/>
          <p:cNvSpPr/>
          <p:nvPr/>
        </p:nvSpPr>
        <p:spPr>
          <a:xfrm>
            <a:off x="3124203" y="7620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2" name="Rectangle 71"/>
          <p:cNvSpPr/>
          <p:nvPr/>
        </p:nvSpPr>
        <p:spPr>
          <a:xfrm rot="10800000" flipV="1">
            <a:off x="3124204"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3" name="Straight Connector 72"/>
          <p:cNvCxnSpPr/>
          <p:nvPr/>
        </p:nvCxnSpPr>
        <p:spPr>
          <a:xfrm>
            <a:off x="3124203"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2" idx="2"/>
          </p:cNvCxnSpPr>
          <p:nvPr/>
        </p:nvCxnSpPr>
        <p:spPr>
          <a:xfrm flipV="1">
            <a:off x="4495804"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03" y="40386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3276595"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 name="Rectangle 20"/>
          <p:cNvSpPr/>
          <p:nvPr/>
        </p:nvSpPr>
        <p:spPr>
          <a:xfrm rot="10800000" flipV="1">
            <a:off x="3276600" y="13716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4495804"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76599" y="13716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24" name="Rectangle 23"/>
          <p:cNvSpPr/>
          <p:nvPr/>
        </p:nvSpPr>
        <p:spPr>
          <a:xfrm>
            <a:off x="3276604"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grpSp>
        <p:nvGrpSpPr>
          <p:cNvPr id="70" name="Group 69"/>
          <p:cNvGrpSpPr/>
          <p:nvPr/>
        </p:nvGrpSpPr>
        <p:grpSpPr>
          <a:xfrm>
            <a:off x="3048000" y="762000"/>
            <a:ext cx="2819411" cy="3733802"/>
            <a:chOff x="2743189" y="761998"/>
            <a:chExt cx="2819411" cy="3733802"/>
          </a:xfrm>
        </p:grpSpPr>
        <p:sp>
          <p:nvSpPr>
            <p:cNvPr id="74" name="Rectangle 73"/>
            <p:cNvSpPr/>
            <p:nvPr/>
          </p:nvSpPr>
          <p:spPr>
            <a:xfrm>
              <a:off x="2819394" y="761998"/>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5" name="Rectangle 74"/>
            <p:cNvSpPr/>
            <p:nvPr/>
          </p:nvSpPr>
          <p:spPr>
            <a:xfrm rot="10800000" flipV="1">
              <a:off x="2819400"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a:off x="2819399"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5" idx="2"/>
            </p:cNvCxnSpPr>
            <p:nvPr/>
          </p:nvCxnSpPr>
          <p:spPr>
            <a:xfrm flipV="1">
              <a:off x="4191000"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743189" y="40385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2971791"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4191000" y="28498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971800" y="3276599"/>
              <a:ext cx="2438405"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88" name="Rectangle 87"/>
            <p:cNvSpPr/>
            <p:nvPr/>
          </p:nvSpPr>
          <p:spPr>
            <a:xfrm rot="10800000" flipV="1">
              <a:off x="2971800"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9" name="Rectangle 88"/>
            <p:cNvSpPr/>
            <p:nvPr/>
          </p:nvSpPr>
          <p:spPr>
            <a:xfrm rot="10800000" flipV="1">
              <a:off x="3048006" y="1438273"/>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90" name="Rectangle 89"/>
            <p:cNvSpPr/>
            <p:nvPr/>
          </p:nvSpPr>
          <p:spPr>
            <a:xfrm rot="10800000" flipV="1">
              <a:off x="3048006" y="2343149"/>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1" name="Rectangle 90"/>
            <p:cNvSpPr/>
            <p:nvPr/>
          </p:nvSpPr>
          <p:spPr>
            <a:xfrm>
              <a:off x="3048007" y="1428748"/>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92" name="Rectangle 91"/>
            <p:cNvSpPr/>
            <p:nvPr/>
          </p:nvSpPr>
          <p:spPr>
            <a:xfrm rot="10800000" flipV="1">
              <a:off x="3048006" y="1876423"/>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53" name="TextBox 52"/>
          <p:cNvSpPr txBox="1"/>
          <p:nvPr/>
        </p:nvSpPr>
        <p:spPr>
          <a:xfrm>
            <a:off x="304800" y="48768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12" name="Group 11"/>
          <p:cNvGrpSpPr/>
          <p:nvPr/>
        </p:nvGrpSpPr>
        <p:grpSpPr>
          <a:xfrm>
            <a:off x="3048000" y="4800600"/>
            <a:ext cx="5562600" cy="1676400"/>
            <a:chOff x="2895600" y="4724400"/>
            <a:chExt cx="5562600" cy="1676400"/>
          </a:xfrm>
        </p:grpSpPr>
        <p:sp>
          <p:nvSpPr>
            <p:cNvPr id="5" name="Oval 4"/>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7" name="Straight Arrow Connector 6"/>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35" name="Left Arrow 34"/>
          <p:cNvSpPr/>
          <p:nvPr/>
        </p:nvSpPr>
        <p:spPr>
          <a:xfrm rot="16200000">
            <a:off x="5493547"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36" name="Left Arrow 35"/>
          <p:cNvSpPr/>
          <p:nvPr/>
        </p:nvSpPr>
        <p:spPr>
          <a:xfrm rot="16200000">
            <a:off x="568933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spTree>
    <p:extLst>
      <p:ext uri="{BB962C8B-B14F-4D97-AF65-F5344CB8AC3E}">
        <p14:creationId xmlns:p14="http://schemas.microsoft.com/office/powerpoint/2010/main" val="2920782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90" grpId="0"/>
      <p:bldP spid="72" grpId="0" animBg="1"/>
      <p:bldP spid="83" grpId="0"/>
      <p:bldP spid="20" grpId="0" animBg="1"/>
      <p:bldP spid="21" grpId="0" animBg="1"/>
      <p:bldP spid="23" grpId="0"/>
      <p:bldP spid="24" grpId="0"/>
      <p:bldP spid="53" grpId="0"/>
      <p:bldP spid="53" grpId="1"/>
      <p:bldP spid="35" grpId="0" animBg="1"/>
      <p:bldP spid="3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3649475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1675296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2204975010"/>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554911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997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2017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3" name="Rectangle 2"/>
          <p:cNvSpPr/>
          <p:nvPr/>
        </p:nvSpPr>
        <p:spPr>
          <a:xfrm>
            <a:off x="-37052" y="6474822"/>
            <a:ext cx="8532440" cy="338554"/>
          </a:xfrm>
          <a:prstGeom prst="rect">
            <a:avLst/>
          </a:prstGeom>
        </p:spPr>
        <p:txBody>
          <a:bodyPr wrap="square">
            <a:spAutoFit/>
          </a:bodyPr>
          <a:lstStyle/>
          <a:p>
            <a:r>
              <a:rPr lang="en-US" sz="1600" dirty="0">
                <a:solidFill>
                  <a:srgbClr val="000000"/>
                </a:solidFill>
                <a:latin typeface="Tahoma" charset="0"/>
                <a:ea typeface="ＭＳ Ｐゴシック" charset="0"/>
                <a:cs typeface="ＭＳ Ｐゴシック" charset="0"/>
              </a:rPr>
              <a:t>Lee+, “</a:t>
            </a:r>
            <a:r>
              <a:rPr lang="en-US" sz="1600" dirty="0">
                <a:solidFill>
                  <a:srgbClr val="0000FF"/>
                </a:solidFill>
                <a:latin typeface="Tahoma" charset="0"/>
                <a:ea typeface="ＭＳ Ｐゴシック" charset="0"/>
                <a:cs typeface="ＭＳ Ｐゴシック" charset="0"/>
              </a:rPr>
              <a:t>Tiered-Latency DRAM: A Low Latency and Low Cost DRAM Architecture</a:t>
            </a:r>
            <a:r>
              <a:rPr lang="en-US" sz="1600" dirty="0">
                <a:solidFill>
                  <a:srgbClr val="000000"/>
                </a:solidFill>
                <a:latin typeface="Tahoma" charset="0"/>
                <a:ea typeface="ＭＳ Ｐゴシック" charset="0"/>
                <a:cs typeface="ＭＳ Ｐゴシック" charset="0"/>
              </a:rPr>
              <a:t>,” HPCA 2013.</a:t>
            </a:r>
          </a:p>
        </p:txBody>
      </p:sp>
    </p:spTree>
    <p:extLst>
      <p:ext uri="{BB962C8B-B14F-4D97-AF65-F5344CB8AC3E}">
        <p14:creationId xmlns:p14="http://schemas.microsoft.com/office/powerpoint/2010/main" val="2036492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1598463736"/>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184746760"/>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499881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123599857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2955350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52400"/>
            <a:ext cx="8915400" cy="1066800"/>
          </a:xfrm>
        </p:spPr>
        <p:txBody>
          <a:bodyPr/>
          <a:lstStyle/>
          <a:p>
            <a:r>
              <a:rPr lang="en-US" dirty="0" smtClean="0"/>
              <a:t>An Orthogonal Issue: Memory Interference</a:t>
            </a:r>
          </a:p>
        </p:txBody>
      </p:sp>
      <p:sp>
        <p:nvSpPr>
          <p:cNvPr id="10268" name="Rectangle 65"/>
          <p:cNvSpPr>
            <a:spLocks noChangeArrowheads="1"/>
          </p:cNvSpPr>
          <p:nvPr/>
        </p:nvSpPr>
        <p:spPr bwMode="auto">
          <a:xfrm>
            <a:off x="5472764" y="1700808"/>
            <a:ext cx="2571768" cy="2928958"/>
          </a:xfrm>
          <a:prstGeom prst="rect">
            <a:avLst/>
          </a:prstGeom>
          <a:noFill/>
          <a:ln w="54864" algn="ctr">
            <a:solidFill>
              <a:schemeClr val="tx1"/>
            </a:solidFill>
            <a:round/>
            <a:headEnd/>
            <a:tailEnd/>
          </a:ln>
        </p:spPr>
        <p:txBody>
          <a:bodyPr anchor="ctr"/>
          <a:lstStyle/>
          <a:p>
            <a:pPr algn="ctr" eaLnBrk="0" hangingPunct="0"/>
            <a:r>
              <a:rPr lang="en-US" sz="3000" dirty="0" smtClean="0">
                <a:solidFill>
                  <a:srgbClr val="000000"/>
                </a:solidFill>
                <a:latin typeface="Tahoma"/>
              </a:rPr>
              <a:t>Main </a:t>
            </a:r>
          </a:p>
          <a:p>
            <a:pPr algn="ctr" eaLnBrk="0" hangingPunct="0"/>
            <a:r>
              <a:rPr lang="en-US" sz="3000" dirty="0" smtClean="0">
                <a:solidFill>
                  <a:srgbClr val="000000"/>
                </a:solidFill>
                <a:latin typeface="Tahoma"/>
              </a:rPr>
              <a:t>Memory</a:t>
            </a:r>
            <a:endParaRPr lang="en-US" sz="3000" dirty="0">
              <a:solidFill>
                <a:srgbClr val="000000"/>
              </a:solidFill>
              <a:latin typeface="Tahoma"/>
            </a:endParaRPr>
          </a:p>
        </p:txBody>
      </p:sp>
      <p:sp>
        <p:nvSpPr>
          <p:cNvPr id="272" name="Left-Right Arrow 271"/>
          <p:cNvSpPr/>
          <p:nvPr/>
        </p:nvSpPr>
        <p:spPr>
          <a:xfrm>
            <a:off x="3686814" y="2876824"/>
            <a:ext cx="1714512" cy="574354"/>
          </a:xfrm>
          <a:prstGeom prst="lef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4" name="Slide Number Placeholder 273"/>
          <p:cNvSpPr>
            <a:spLocks noGrp="1"/>
          </p:cNvSpPr>
          <p:nvPr>
            <p:ph type="sldNum" sz="quarter" idx="11"/>
          </p:nvPr>
        </p:nvSpPr>
        <p:spPr/>
        <p:txBody>
          <a:bodyPr/>
          <a:lstStyle/>
          <a:p>
            <a:fld id="{323594FA-E141-4234-AE05-360401972BE7}" type="slidenum">
              <a:rPr lang="en-US" altLang="en-US" smtClean="0">
                <a:solidFill>
                  <a:srgbClr val="000000"/>
                </a:solidFill>
              </a:rPr>
              <a:pPr/>
              <a:t>18</a:t>
            </a:fld>
            <a:endParaRPr lang="en-US" altLang="en-US">
              <a:solidFill>
                <a:srgbClr val="000000"/>
              </a:solidFill>
            </a:endParaRPr>
          </a:p>
        </p:txBody>
      </p:sp>
      <p:sp>
        <p:nvSpPr>
          <p:cNvPr id="60" name="Rectangle 59"/>
          <p:cNvSpPr/>
          <p:nvPr/>
        </p:nvSpPr>
        <p:spPr>
          <a:xfrm>
            <a:off x="1043608"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1" name="Rectangle 60"/>
          <p:cNvSpPr/>
          <p:nvPr/>
        </p:nvSpPr>
        <p:spPr>
          <a:xfrm>
            <a:off x="2400930"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2" name="Rectangle 61"/>
          <p:cNvSpPr/>
          <p:nvPr/>
        </p:nvSpPr>
        <p:spPr>
          <a:xfrm>
            <a:off x="1043608"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3" name="Rectangle 62"/>
          <p:cNvSpPr/>
          <p:nvPr/>
        </p:nvSpPr>
        <p:spPr>
          <a:xfrm>
            <a:off x="2400930"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2" name="TextBox 1"/>
          <p:cNvSpPr txBox="1"/>
          <p:nvPr/>
        </p:nvSpPr>
        <p:spPr>
          <a:xfrm>
            <a:off x="179512" y="5518393"/>
            <a:ext cx="8869761" cy="430887"/>
          </a:xfrm>
          <a:prstGeom prst="rect">
            <a:avLst/>
          </a:prstGeom>
          <a:noFill/>
        </p:spPr>
        <p:txBody>
          <a:bodyPr wrap="none" rtlCol="0">
            <a:spAutoFit/>
          </a:bodyPr>
          <a:lstStyle/>
          <a:p>
            <a:r>
              <a:rPr lang="en-US" sz="2200" dirty="0" smtClean="0">
                <a:solidFill>
                  <a:srgbClr val="FF0000"/>
                </a:solidFill>
              </a:rPr>
              <a:t>Cores’ interfere with each other when accessing shared main memory</a:t>
            </a:r>
            <a:endParaRPr lang="en-US" sz="2200" dirty="0">
              <a:solidFill>
                <a:srgbClr val="FF0000"/>
              </a:solidFill>
            </a:endParaRPr>
          </a:p>
        </p:txBody>
      </p:sp>
    </p:spTree>
    <p:extLst>
      <p:ext uri="{BB962C8B-B14F-4D97-AF65-F5344CB8AC3E}">
        <p14:creationId xmlns:p14="http://schemas.microsoft.com/office/powerpoint/2010/main" val="3552302136"/>
      </p:ext>
    </p:extLst>
  </p:cSld>
  <p:clrMapOvr>
    <a:masterClrMapping/>
  </p:clrMapOvr>
  <p:transition xmlns:p14="http://schemas.microsoft.com/office/powerpoint/2010/main" advTm="10718"/>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517496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1930973876"/>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594935886"/>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4054929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182</a:t>
            </a:fld>
            <a:endParaRPr lang="en-US" altLang="en-US">
              <a:solidFill>
                <a:srgbClr val="000000"/>
              </a:solidFill>
            </a:endParaRPr>
          </a:p>
        </p:txBody>
      </p:sp>
      <p:sp>
        <p:nvSpPr>
          <p:cNvPr id="6" name="Rectangle 5"/>
          <p:cNvSpPr/>
          <p:nvPr/>
        </p:nvSpPr>
        <p:spPr>
          <a:xfrm>
            <a:off x="539552" y="3140968"/>
            <a:ext cx="720080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554898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183</a:t>
            </a:fld>
            <a:endParaRPr lang="en-US">
              <a:solidFill>
                <a:prstClr val="black">
                  <a:tint val="75000"/>
                </a:prstClr>
              </a:solidFill>
              <a:latin typeface="Calibri"/>
            </a:endParaRPr>
          </a:p>
        </p:txBody>
      </p:sp>
    </p:spTree>
    <p:extLst>
      <p:ext uri="{BB962C8B-B14F-4D97-AF65-F5344CB8AC3E}">
        <p14:creationId xmlns:p14="http://schemas.microsoft.com/office/powerpoint/2010/main" val="158361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184</a:t>
            </a:fld>
            <a:endParaRPr lang="en-US">
              <a:solidFill>
                <a:prstClr val="black">
                  <a:tint val="75000"/>
                </a:prstClr>
              </a:solidFill>
              <a:latin typeface="Calibri"/>
            </a:endParaRPr>
          </a:p>
        </p:txBody>
      </p:sp>
    </p:spTree>
    <p:extLst>
      <p:ext uri="{BB962C8B-B14F-4D97-AF65-F5344CB8AC3E}">
        <p14:creationId xmlns:p14="http://schemas.microsoft.com/office/powerpoint/2010/main" val="254076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1256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1: Activate </a:t>
            </a:r>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7550" name="Rectangle 142"/>
          <p:cNvSpPr>
            <a:spLocks/>
          </p:cNvSpPr>
          <p:nvPr/>
        </p:nvSpPr>
        <p:spPr bwMode="auto">
          <a:xfrm>
            <a:off x="27484" y="3223339"/>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 Transfer row</a:t>
            </a:r>
            <a:endParaRPr lang="en-US" sz="1600" dirty="0">
              <a:solidFill>
                <a:srgbClr val="D90B00"/>
              </a:solidFill>
              <a:latin typeface="Myriad Pro Bold Cond" charset="0"/>
              <a:ea typeface="ＭＳ Ｐゴシック" charset="0"/>
              <a:cs typeface="Myriad Pro Bold Cond" charset="0"/>
              <a:sym typeface="Myriad Pro Bold Cond" charset="0"/>
            </a:endParaRPr>
          </a:p>
        </p:txBody>
      </p:sp>
      <p:sp>
        <p:nvSpPr>
          <p:cNvPr id="17551" name="Rectangle 143"/>
          <p:cNvSpPr>
            <a:spLocks/>
          </p:cNvSpPr>
          <p:nvPr/>
        </p:nvSpPr>
        <p:spPr bwMode="auto">
          <a:xfrm>
            <a:off x="2411760" y="5600853"/>
            <a:ext cx="1512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2: Read  </a:t>
            </a:r>
          </a:p>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Transfer</a:t>
            </a:r>
            <a:r>
              <a:rPr lang="en-US" sz="1600" dirty="0">
                <a:solidFill>
                  <a:srgbClr val="D90B00"/>
                </a:solidFill>
                <a:latin typeface="Myriad Pro Bold Cond" charset="0"/>
                <a:ea typeface="ＭＳ Ｐゴシック" charset="0"/>
                <a:cs typeface="Myriad Pro Bold Cond" charset="0"/>
                <a:sym typeface="Myriad Pro Bold Cond" charset="0"/>
              </a:rPr>
              <a:t> </a:t>
            </a:r>
            <a:r>
              <a:rPr lang="en-US" sz="1600" dirty="0" smtClean="0">
                <a:solidFill>
                  <a:srgbClr val="D90B00"/>
                </a:solidFill>
                <a:latin typeface="Myriad Pro Bold Cond" charset="0"/>
                <a:ea typeface="ＭＳ Ｐゴシック" charset="0"/>
                <a:cs typeface="Myriad Pro Bold Cond" charset="0"/>
                <a:sym typeface="Myriad Pro Bold Cond" charset="0"/>
              </a:rPr>
              <a:t>byte </a:t>
            </a:r>
            <a:r>
              <a:rPr lang="en-US" sz="1600" dirty="0">
                <a:solidFill>
                  <a:srgbClr val="D90B00"/>
                </a:solidFill>
                <a:latin typeface="Myriad Pro Bold Cond" charset="0"/>
                <a:ea typeface="ＭＳ Ｐゴシック" charset="0"/>
                <a:cs typeface="Myriad Pro Bold Cond" charset="0"/>
                <a:sym typeface="Myriad Pro Bold Cond" charset="0"/>
              </a:rPr>
              <a:t>onto bus</a:t>
            </a:r>
          </a:p>
        </p:txBody>
      </p:sp>
    </p:spTree>
    <p:extLst>
      <p:ext uri="{BB962C8B-B14F-4D97-AF65-F5344CB8AC3E}">
        <p14:creationId xmlns:p14="http://schemas.microsoft.com/office/powerpoint/2010/main" val="9216310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5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7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5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5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1</a:t>
            </a:r>
            <a:r>
              <a:rPr lang="en-US" sz="1600" dirty="0">
                <a:solidFill>
                  <a:srgbClr val="D90B00"/>
                </a:solidFill>
                <a:latin typeface="Myriad Pro Bold Cond" charset="0"/>
                <a:ea typeface="ＭＳ Ｐゴシック" charset="0"/>
                <a:cs typeface="Myriad Pro Bold Cond" charset="0"/>
                <a:sym typeface="Myriad Pro Bold Cond" charset="0"/>
              </a:rPr>
              <a:t>:</a:t>
            </a:r>
            <a:r>
              <a:rPr lang="en-US" sz="1600" dirty="0" smtClean="0">
                <a:solidFill>
                  <a:srgbClr val="D90B00"/>
                </a:solidFill>
                <a:latin typeface="Myriad Pro Bold Cond" charset="0"/>
                <a:ea typeface="ＭＳ Ｐゴシック" charset="0"/>
                <a:cs typeface="Myriad Pro Bold Cond" charset="0"/>
                <a:sym typeface="Myriad Pro Bold Cond" charset="0"/>
              </a:rPr>
              <a:t> </a:t>
            </a:r>
            <a:r>
              <a:rPr lang="en-US" sz="1600" dirty="0">
                <a:solidFill>
                  <a:srgbClr val="D90B00"/>
                </a:solidFill>
                <a:latin typeface="Myriad Pro Bold Cond" charset="0"/>
                <a:ea typeface="ＭＳ Ｐゴシック" charset="0"/>
                <a:cs typeface="Myriad Pro Bold Cond" charset="0"/>
                <a:sym typeface="Myriad Pro Bold Cond" charset="0"/>
              </a:rPr>
              <a:t>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293189"/>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Transfer</a:t>
            </a:r>
            <a:r>
              <a:rPr lang="en-US" sz="1600" dirty="0">
                <a:solidFill>
                  <a:srgbClr val="D90B00"/>
                </a:solidFill>
                <a:latin typeface="Myriad Pro Bold Cond" charset="0"/>
                <a:ea typeface="ＭＳ Ｐゴシック" charset="0"/>
                <a:cs typeface="Myriad Pro Bold Cond" charset="0"/>
                <a:sym typeface="Myriad Pro Bold Cond" charset="0"/>
              </a:rPr>
              <a:t> </a:t>
            </a:r>
            <a:r>
              <a:rPr lang="en-US" sz="1600" dirty="0" smtClean="0">
                <a:solidFill>
                  <a:srgbClr val="D90B00"/>
                </a:solidFill>
                <a:latin typeface="Myriad Pro Bold Cond" charset="0"/>
                <a:ea typeface="ＭＳ Ｐゴシック" charset="0"/>
                <a:cs typeface="Myriad Pro Bold Cond" charset="0"/>
                <a:sym typeface="Myriad Pro Bold Cond" charset="0"/>
              </a:rPr>
              <a:t>row</a:t>
            </a:r>
            <a:endParaRPr lang="en-US" sz="1600" dirty="0">
              <a:solidFill>
                <a:srgbClr val="D90B00"/>
              </a:solidFill>
              <a:latin typeface="Myriad Pro Bold Cond" charset="0"/>
              <a:ea typeface="ＭＳ Ｐゴシック" charset="0"/>
              <a:cs typeface="Myriad Pro Bold Cond" charset="0"/>
              <a:sym typeface="Myriad Pro Bold Cond" charset="0"/>
            </a:endParaRPr>
          </a:p>
        </p:txBody>
      </p:sp>
      <p:sp>
        <p:nvSpPr>
          <p:cNvPr id="19597" name="Rectangle 141"/>
          <p:cNvSpPr>
            <a:spLocks/>
          </p:cNvSpPr>
          <p:nvPr/>
        </p:nvSpPr>
        <p:spPr bwMode="auto">
          <a:xfrm>
            <a:off x="6369050" y="271533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2: Activate </a:t>
            </a:r>
            <a:r>
              <a:rPr lang="en-US" sz="1600" dirty="0">
                <a:solidFill>
                  <a:srgbClr val="D90B00"/>
                </a:solidFill>
                <a:latin typeface="Myriad Pro Bold Cond" charset="0"/>
                <a:ea typeface="ＭＳ Ｐゴシック" charset="0"/>
                <a:cs typeface="Myriad Pro Bold Cond" charset="0"/>
                <a:sym typeface="Myriad Pro Bold Cond" charset="0"/>
              </a:rPr>
              <a:t>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162652"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endParaRPr lang="en-US" sz="1600" dirty="0">
              <a:solidFill>
                <a:srgbClr val="D90B00"/>
              </a:solidFill>
              <a:latin typeface="Myriad Pro Bold Cond" charset="0"/>
              <a:ea typeface="ＭＳ Ｐゴシック" charset="0"/>
              <a:cs typeface="Myriad Pro Bold Cond" charset="0"/>
              <a:sym typeface="Myriad Pro Bold Cond" charset="0"/>
            </a:endParaRP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6721052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11.6x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187</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MICRO 2013.</a:t>
            </a:r>
            <a:endParaRPr lang="en-US" sz="1900" dirty="0">
              <a:solidFill>
                <a:srgbClr val="000000"/>
              </a:solidFill>
              <a:latin typeface="Tahoma"/>
            </a:endParaRPr>
          </a:p>
        </p:txBody>
      </p:sp>
    </p:spTree>
    <p:extLst>
      <p:ext uri="{BB962C8B-B14F-4D97-AF65-F5344CB8AC3E}">
        <p14:creationId xmlns:p14="http://schemas.microsoft.com/office/powerpoint/2010/main" val="4090830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43408"/>
            <a:ext cx="8229600" cy="1143000"/>
          </a:xfrm>
        </p:spPr>
        <p:txBody>
          <a:bodyPr/>
          <a:lstStyle/>
          <a:p>
            <a:r>
              <a:rPr lang="en-US" dirty="0" err="1" smtClean="0"/>
              <a:t>RowClone</a:t>
            </a:r>
            <a:r>
              <a:rPr lang="en-US" dirty="0" smtClean="0"/>
              <a:t>: Overall Performance</a:t>
            </a:r>
            <a:endParaRPr lang="en-US" dirty="0"/>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188</a:t>
            </a:fld>
            <a:endParaRPr lang="en-US">
              <a:solidFill>
                <a:prstClr val="black">
                  <a:tint val="75000"/>
                </a:prstClr>
              </a:solidFill>
              <a:latin typeface="Calibri"/>
            </a:endParaRPr>
          </a:p>
        </p:txBody>
      </p:sp>
      <p:pic>
        <p:nvPicPr>
          <p:cNvPr id="8" name="Picture 7"/>
          <p:cNvPicPr>
            <a:picLocks noChangeAspect="1"/>
          </p:cNvPicPr>
          <p:nvPr/>
        </p:nvPicPr>
        <p:blipFill>
          <a:blip r:embed="rId2"/>
          <a:stretch>
            <a:fillRect/>
          </a:stretch>
        </p:blipFill>
        <p:spPr>
          <a:xfrm>
            <a:off x="3635896" y="5396306"/>
            <a:ext cx="5400600" cy="1490207"/>
          </a:xfrm>
          <a:prstGeom prst="rect">
            <a:avLst/>
          </a:prstGeom>
        </p:spPr>
      </p:pic>
      <p:pic>
        <p:nvPicPr>
          <p:cNvPr id="7" name="Picture 6"/>
          <p:cNvPicPr>
            <a:picLocks noChangeAspect="1"/>
          </p:cNvPicPr>
          <p:nvPr/>
        </p:nvPicPr>
        <p:blipFill>
          <a:blip r:embed="rId3"/>
          <a:stretch>
            <a:fillRect/>
          </a:stretch>
        </p:blipFill>
        <p:spPr>
          <a:xfrm>
            <a:off x="251520" y="564402"/>
            <a:ext cx="5544616" cy="4939356"/>
          </a:xfrm>
          <a:prstGeom prst="rect">
            <a:avLst/>
          </a:prstGeom>
        </p:spPr>
      </p:pic>
    </p:spTree>
    <p:extLst>
      <p:ext uri="{BB962C8B-B14F-4D97-AF65-F5344CB8AC3E}">
        <p14:creationId xmlns:p14="http://schemas.microsoft.com/office/powerpoint/2010/main" val="560940560"/>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6906616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6633"/>
            <a:ext cx="8801100" cy="5046663"/>
          </a:xfrm>
        </p:spPr>
        <p:txBody>
          <a:bodyPr/>
          <a:lstStyle/>
          <a:p>
            <a:r>
              <a:rPr lang="en-US" dirty="0">
                <a:latin typeface="Tahoma" charset="0"/>
              </a:rPr>
              <a:t>Problem: </a:t>
            </a:r>
            <a:r>
              <a:rPr lang="en-US" dirty="0">
                <a:solidFill>
                  <a:srgbClr val="FF0000"/>
                </a:solidFill>
                <a:latin typeface="Tahoma" charset="0"/>
              </a:rPr>
              <a:t>Memory interference </a:t>
            </a:r>
            <a:r>
              <a:rPr lang="en-US" dirty="0" smtClean="0">
                <a:solidFill>
                  <a:srgbClr val="FF0000"/>
                </a:solidFill>
                <a:latin typeface="Tahoma" charset="0"/>
              </a:rPr>
              <a:t>between cores is uncontrolled</a:t>
            </a:r>
          </a:p>
          <a:p>
            <a:pPr marL="344487" lvl="1" indent="0">
              <a:buNone/>
            </a:pPr>
            <a:r>
              <a:rPr lang="en-US" dirty="0" smtClean="0">
                <a:latin typeface="Tahoma" charset="0"/>
                <a:sym typeface="Wingdings"/>
              </a:rPr>
              <a:t> </a:t>
            </a:r>
            <a:r>
              <a:rPr lang="en-US" dirty="0" smtClean="0">
                <a:latin typeface="Tahoma" charset="0"/>
                <a:sym typeface="Wingdings" charset="0"/>
              </a:rPr>
              <a:t>unfairness, starvation, low performance</a:t>
            </a:r>
          </a:p>
          <a:p>
            <a:pPr marL="344487" lvl="1" indent="0">
              <a:buNone/>
            </a:pPr>
            <a:r>
              <a:rPr lang="en-US" dirty="0" smtClean="0">
                <a:solidFill>
                  <a:srgbClr val="FF0000"/>
                </a:solidFill>
                <a:latin typeface="Tahoma" charset="0"/>
                <a:sym typeface="Wingdings"/>
              </a:rPr>
              <a:t> </a:t>
            </a:r>
            <a:r>
              <a:rPr lang="en-US" dirty="0" smtClean="0">
                <a:solidFill>
                  <a:srgbClr val="FF0000"/>
                </a:solidFill>
                <a:latin typeface="Tahoma" charset="0"/>
                <a:sym typeface="Wingdings" charset="0"/>
              </a:rPr>
              <a:t>uncontrollable</a:t>
            </a:r>
            <a:r>
              <a:rPr lang="en-US" dirty="0">
                <a:solidFill>
                  <a:srgbClr val="FF0000"/>
                </a:solidFill>
                <a:latin typeface="Tahoma" charset="0"/>
                <a:sym typeface="Wingdings" charset="0"/>
              </a:rPr>
              <a:t>, </a:t>
            </a:r>
            <a:r>
              <a:rPr lang="en-US" dirty="0" smtClean="0">
                <a:solidFill>
                  <a:srgbClr val="FF0000"/>
                </a:solidFill>
                <a:latin typeface="Tahoma" charset="0"/>
                <a:sym typeface="Wingdings" charset="0"/>
              </a:rPr>
              <a:t>unpredictable, vulnerable </a:t>
            </a:r>
            <a:r>
              <a:rPr lang="en-US" dirty="0">
                <a:solidFill>
                  <a:srgbClr val="FF0000"/>
                </a:solidFill>
                <a:latin typeface="Tahoma" charset="0"/>
                <a:sym typeface="Wingdings" charset="0"/>
              </a:rPr>
              <a:t>system</a:t>
            </a:r>
            <a:endParaRPr lang="en-US" dirty="0">
              <a:solidFill>
                <a:srgbClr val="FF0000"/>
              </a:solidFill>
              <a:latin typeface="Tahoma" charset="0"/>
            </a:endParaRPr>
          </a:p>
          <a:p>
            <a:pPr marL="0" indent="0">
              <a:buNone/>
            </a:pPr>
            <a:endParaRPr lang="en-US" sz="1800" dirty="0">
              <a:latin typeface="Tahoma" charset="0"/>
              <a:sym typeface="Wingdings" charset="0"/>
            </a:endParaRPr>
          </a:p>
          <a:p>
            <a:r>
              <a:rPr lang="en-US" dirty="0">
                <a:latin typeface="Tahoma" charset="0"/>
                <a:sym typeface="Wingdings" charset="0"/>
              </a:rPr>
              <a:t>Solution: </a:t>
            </a:r>
            <a:r>
              <a:rPr lang="en-US" dirty="0" smtClean="0">
                <a:solidFill>
                  <a:srgbClr val="0000FF"/>
                </a:solidFill>
                <a:latin typeface="Tahoma" charset="0"/>
                <a:sym typeface="Wingdings" charset="0"/>
              </a:rPr>
              <a:t>QoS-Aware Memory Systems</a:t>
            </a:r>
            <a:endParaRPr lang="en-US" dirty="0">
              <a:solidFill>
                <a:srgbClr val="0000FF"/>
              </a:solidFill>
              <a:latin typeface="Tahoma" charset="0"/>
              <a:sym typeface="Wingdings" charset="0"/>
            </a:endParaRPr>
          </a:p>
          <a:p>
            <a:pPr lvl="1"/>
            <a:r>
              <a:rPr lang="en-US" dirty="0">
                <a:solidFill>
                  <a:srgbClr val="008000"/>
                </a:solidFill>
                <a:latin typeface="Tahoma" charset="0"/>
                <a:ea typeface="ＭＳ Ｐゴシック" charset="0"/>
                <a:sym typeface="Wingdings" charset="0"/>
              </a:rPr>
              <a:t>Hardware </a:t>
            </a:r>
            <a:r>
              <a:rPr lang="en-US" dirty="0" smtClean="0">
                <a:solidFill>
                  <a:srgbClr val="008000"/>
                </a:solidFill>
                <a:latin typeface="Tahoma" charset="0"/>
                <a:ea typeface="ＭＳ Ｐゴシック" charset="0"/>
                <a:sym typeface="Wingdings" charset="0"/>
              </a:rPr>
              <a:t>designed </a:t>
            </a:r>
            <a:r>
              <a:rPr lang="en-US" dirty="0">
                <a:solidFill>
                  <a:srgbClr val="008000"/>
                </a:solidFill>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solidFill>
                  <a:srgbClr val="008000"/>
                </a:solidFill>
                <a:latin typeface="Tahoma" charset="0"/>
                <a:ea typeface="ＭＳ Ｐゴシック" charset="0"/>
                <a:sym typeface="Wingdings" charset="0"/>
              </a:rPr>
              <a:t>Software designed to configure the resources to satisfy different QoS </a:t>
            </a:r>
            <a:r>
              <a:rPr lang="en-US" dirty="0" smtClean="0">
                <a:solidFill>
                  <a:srgbClr val="008000"/>
                </a:solidFill>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r>
              <a:rPr lang="en-US" dirty="0" smtClean="0">
                <a:solidFill>
                  <a:srgbClr val="0000FF"/>
                </a:solidFill>
                <a:latin typeface="Tahoma" charset="0"/>
                <a:ea typeface="ＭＳ Ｐゴシック" charset="0"/>
                <a:sym typeface="Wingdings" charset="0"/>
              </a:rPr>
              <a:t>QoS-aware memory controllers and interconnects can provide predictable </a:t>
            </a:r>
            <a:r>
              <a:rPr lang="en-US" dirty="0">
                <a:solidFill>
                  <a:srgbClr val="0000FF"/>
                </a:solidFill>
                <a:latin typeface="Tahoma" charset="0"/>
                <a:ea typeface="ＭＳ Ｐゴシック" charset="0"/>
                <a:sym typeface="Wingdings" charset="0"/>
              </a:rPr>
              <a:t>performance </a:t>
            </a:r>
            <a:r>
              <a:rPr lang="en-US" dirty="0" smtClean="0">
                <a:solidFill>
                  <a:srgbClr val="0000FF"/>
                </a:solidFill>
                <a:latin typeface="Tahoma" charset="0"/>
                <a:ea typeface="ＭＳ Ｐゴシック" charset="0"/>
                <a:sym typeface="Wingdings" charset="0"/>
              </a:rPr>
              <a:t>and higher efficiency</a:t>
            </a: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4051288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1741614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In-Memory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191</a:t>
            </a:fld>
            <a:endParaRPr lang="en-US" altLang="en-US">
              <a:solidFill>
                <a:srgbClr val="000000"/>
              </a:solidFill>
            </a:endParaRPr>
          </a:p>
        </p:txBody>
      </p:sp>
      <p:sp>
        <p:nvSpPr>
          <p:cNvPr id="6" name="Rectangle 5"/>
          <p:cNvSpPr/>
          <p:nvPr/>
        </p:nvSpPr>
        <p:spPr>
          <a:xfrm>
            <a:off x="539552" y="4005064"/>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994120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Reducing DRAM Bank Conflicts</a:t>
            </a:r>
            <a:endParaRPr lang="en-US" dirty="0"/>
          </a:p>
        </p:txBody>
      </p:sp>
      <p:sp>
        <p:nvSpPr>
          <p:cNvPr id="3" name="Content Placeholder 2"/>
          <p:cNvSpPr>
            <a:spLocks noGrp="1"/>
          </p:cNvSpPr>
          <p:nvPr>
            <p:ph idx="1"/>
          </p:nvPr>
        </p:nvSpPr>
        <p:spPr>
          <a:xfrm>
            <a:off x="107504" y="1052736"/>
            <a:ext cx="9036496" cy="5195664"/>
          </a:xfrm>
        </p:spPr>
        <p:txBody>
          <a:bodyPr/>
          <a:lstStyle/>
          <a:p>
            <a:r>
              <a:rPr lang="en-US" sz="2200" dirty="0"/>
              <a:t>Problem: </a:t>
            </a:r>
            <a:r>
              <a:rPr lang="en-US" sz="2200" dirty="0" smtClean="0">
                <a:solidFill>
                  <a:srgbClr val="FF0000"/>
                </a:solidFill>
              </a:rPr>
              <a:t>Bank conflicts are costly for </a:t>
            </a:r>
            <a:r>
              <a:rPr lang="en-US" sz="2200" dirty="0">
                <a:solidFill>
                  <a:srgbClr val="FF0000"/>
                </a:solidFill>
              </a:rPr>
              <a:t>performance and </a:t>
            </a:r>
            <a:r>
              <a:rPr lang="en-US" sz="2200" dirty="0" smtClean="0">
                <a:solidFill>
                  <a:srgbClr val="FF0000"/>
                </a:solidFill>
              </a:rPr>
              <a:t>energy</a:t>
            </a:r>
          </a:p>
          <a:p>
            <a:pPr lvl="1"/>
            <a:r>
              <a:rPr lang="en-US" sz="2000" dirty="0" smtClean="0">
                <a:sym typeface="Wingdings"/>
              </a:rPr>
              <a:t>serialized requests, wasted energy (thrashing of row buffer, busy wait)</a:t>
            </a:r>
            <a:endParaRPr lang="en-US" sz="2000" dirty="0"/>
          </a:p>
          <a:p>
            <a:r>
              <a:rPr lang="en-US" sz="2200" dirty="0"/>
              <a:t>Goal: R</a:t>
            </a:r>
            <a:r>
              <a:rPr lang="en-US" sz="2200" dirty="0" smtClean="0"/>
              <a:t>educe </a:t>
            </a:r>
            <a:r>
              <a:rPr lang="en-US" sz="2200" dirty="0"/>
              <a:t>bank conflicts without </a:t>
            </a:r>
            <a:r>
              <a:rPr lang="en-US" sz="2200" dirty="0" smtClean="0"/>
              <a:t>adding more banks (low </a:t>
            </a:r>
            <a:r>
              <a:rPr lang="en-US" sz="2200" dirty="0"/>
              <a:t>cost</a:t>
            </a:r>
            <a:r>
              <a:rPr lang="en-US" sz="2200" dirty="0" smtClean="0"/>
              <a:t>)</a:t>
            </a:r>
            <a:endParaRPr lang="en-US" sz="2200" dirty="0"/>
          </a:p>
          <a:p>
            <a:r>
              <a:rPr lang="en-US" sz="2200" dirty="0" smtClean="0"/>
              <a:t>Key idea</a:t>
            </a:r>
            <a:r>
              <a:rPr lang="en-US" sz="2200" dirty="0"/>
              <a:t>: </a:t>
            </a:r>
            <a:r>
              <a:rPr lang="en-US" sz="2200" dirty="0">
                <a:solidFill>
                  <a:srgbClr val="0000FF"/>
                </a:solidFill>
              </a:rPr>
              <a:t>Exploit the internal </a:t>
            </a:r>
            <a:r>
              <a:rPr lang="en-US" sz="2200" dirty="0" smtClean="0">
                <a:solidFill>
                  <a:srgbClr val="0000FF"/>
                </a:solidFill>
              </a:rPr>
              <a:t>subarray </a:t>
            </a:r>
            <a:r>
              <a:rPr lang="en-US" sz="2200" dirty="0">
                <a:solidFill>
                  <a:srgbClr val="0000FF"/>
                </a:solidFill>
              </a:rPr>
              <a:t>structure of a DRAM bank to parallelize bank </a:t>
            </a:r>
            <a:r>
              <a:rPr lang="en-US" sz="2200" dirty="0" smtClean="0">
                <a:solidFill>
                  <a:srgbClr val="0000FF"/>
                </a:solidFill>
              </a:rPr>
              <a:t>conflicts to different subarrays</a:t>
            </a:r>
            <a:endParaRPr lang="en-US" sz="2200" dirty="0">
              <a:solidFill>
                <a:srgbClr val="0000FF"/>
              </a:solidFill>
            </a:endParaRPr>
          </a:p>
          <a:p>
            <a:pPr lvl="1"/>
            <a:r>
              <a:rPr lang="en-US" sz="2000" dirty="0" smtClean="0">
                <a:solidFill>
                  <a:srgbClr val="0000FF"/>
                </a:solidFill>
              </a:rPr>
              <a:t>Slightly modify DRAM bank to reduce subarray-level hardware sharing</a:t>
            </a:r>
          </a:p>
          <a:p>
            <a:endParaRPr lang="en-US" sz="2200" dirty="0" smtClean="0">
              <a:solidFill>
                <a:schemeClr val="tx1">
                  <a:lumMod val="95000"/>
                  <a:lumOff val="5000"/>
                </a:schemeClr>
              </a:solidFill>
            </a:endParaRPr>
          </a:p>
          <a:p>
            <a:r>
              <a:rPr lang="en-US" sz="2200" dirty="0" smtClean="0">
                <a:solidFill>
                  <a:schemeClr val="tx1">
                    <a:lumMod val="95000"/>
                    <a:lumOff val="5000"/>
                  </a:schemeClr>
                </a:solidFill>
              </a:rPr>
              <a:t>Results on Server, Stream/Random, SPEC </a:t>
            </a:r>
          </a:p>
          <a:p>
            <a:pPr lvl="1"/>
            <a:r>
              <a:rPr lang="en-US" sz="2000" dirty="0" smtClean="0">
                <a:solidFill>
                  <a:schemeClr val="tx1">
                    <a:lumMod val="95000"/>
                    <a:lumOff val="5000"/>
                  </a:schemeClr>
                </a:solidFill>
              </a:rPr>
              <a:t>19% reduction in dynamic DRAM energy</a:t>
            </a:r>
          </a:p>
          <a:p>
            <a:pPr lvl="1"/>
            <a:r>
              <a:rPr lang="en-US" sz="2000" dirty="0" smtClean="0">
                <a:solidFill>
                  <a:schemeClr val="tx1">
                    <a:lumMod val="95000"/>
                    <a:lumOff val="5000"/>
                  </a:schemeClr>
                </a:solidFill>
              </a:rPr>
              <a:t>13% improvement in row hit rate</a:t>
            </a:r>
          </a:p>
          <a:p>
            <a:pPr lvl="1"/>
            <a:r>
              <a:rPr lang="en-US" sz="2000" dirty="0" smtClean="0">
                <a:solidFill>
                  <a:schemeClr val="tx1">
                    <a:lumMod val="95000"/>
                    <a:lumOff val="5000"/>
                  </a:schemeClr>
                </a:solidFill>
              </a:rPr>
              <a:t>17% performance improvement </a:t>
            </a:r>
          </a:p>
          <a:p>
            <a:pPr lvl="1"/>
            <a:r>
              <a:rPr lang="en-US" sz="2000" dirty="0" smtClean="0">
                <a:solidFill>
                  <a:schemeClr val="tx1">
                    <a:lumMod val="95000"/>
                    <a:lumOff val="5000"/>
                  </a:schemeClr>
                </a:solidFill>
              </a:rPr>
              <a:t>0.15% DRAM area overhead</a:t>
            </a:r>
          </a:p>
          <a:p>
            <a:pPr marL="344487"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192</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5807001" y="3340113"/>
            <a:ext cx="3312368" cy="1457039"/>
          </a:xfrm>
          <a:prstGeom prst="rect">
            <a:avLst/>
          </a:prstGeom>
        </p:spPr>
      </p:pic>
      <p:sp>
        <p:nvSpPr>
          <p:cNvPr id="6" name="Rectangle 5"/>
          <p:cNvSpPr/>
          <p:nvPr/>
        </p:nvSpPr>
        <p:spPr>
          <a:xfrm>
            <a:off x="1403648" y="6381328"/>
            <a:ext cx="7056784" cy="523220"/>
          </a:xfrm>
          <a:prstGeom prst="rect">
            <a:avLst/>
          </a:prstGeom>
        </p:spPr>
        <p:txBody>
          <a:bodyPr wrap="square">
            <a:spAutoFit/>
          </a:bodyPr>
          <a:lstStyle/>
          <a:p>
            <a:r>
              <a:rPr lang="en-US" sz="1400" dirty="0" smtClean="0">
                <a:solidFill>
                  <a:srgbClr val="000000"/>
                </a:solidFill>
                <a:latin typeface="Tahoma" charset="0"/>
                <a:ea typeface="ＭＳ Ｐゴシック" charset="0"/>
                <a:cs typeface="ＭＳ Ｐゴシック" charset="0"/>
              </a:rPr>
              <a:t>Kim, Seshadri+ “</a:t>
            </a:r>
            <a:r>
              <a:rPr lang="en-US" sz="1400" dirty="0" smtClean="0">
                <a:solidFill>
                  <a:srgbClr val="0000FF"/>
                </a:solidFill>
                <a:latin typeface="Tahoma" charset="0"/>
                <a:ea typeface="ＭＳ Ｐゴシック" charset="0"/>
                <a:cs typeface="ＭＳ Ｐゴシック" charset="0"/>
              </a:rPr>
              <a:t>A Case for Exploiting Subarray-Level </a:t>
            </a:r>
          </a:p>
          <a:p>
            <a:r>
              <a:rPr lang="en-US" sz="1400" dirty="0" smtClean="0">
                <a:solidFill>
                  <a:srgbClr val="0000FF"/>
                </a:solidFill>
                <a:latin typeface="Tahoma" charset="0"/>
                <a:ea typeface="ＭＳ Ｐゴシック" charset="0"/>
                <a:cs typeface="ＭＳ Ｐゴシック" charset="0"/>
              </a:rPr>
              <a:t>Parallelism in DRAM</a:t>
            </a:r>
            <a:r>
              <a:rPr lang="en-US" sz="1400" dirty="0" smtClean="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a:rPr>
              <a:t>.</a:t>
            </a:r>
            <a:endParaRPr lang="en-US" sz="1400" dirty="0">
              <a:solidFill>
                <a:srgbClr val="000000"/>
              </a:solidFill>
              <a:latin typeface="Tahoma"/>
              <a:hlinkClick r:id="rId3" action="ppaction://hlinkpres?slideindex=1&amp;slidetitle="/>
            </a:endParaRPr>
          </a:p>
        </p:txBody>
      </p:sp>
      <p:graphicFrame>
        <p:nvGraphicFramePr>
          <p:cNvPr id="7" name="Chart 6"/>
          <p:cNvGraphicFramePr>
            <a:graphicFrameLocks/>
          </p:cNvGraphicFramePr>
          <p:nvPr>
            <p:extLst>
              <p:ext uri="{D42A27DB-BD31-4B8C-83A1-F6EECF244321}">
                <p14:modId xmlns:p14="http://schemas.microsoft.com/office/powerpoint/2010/main" val="2655299340"/>
              </p:ext>
            </p:extLst>
          </p:nvPr>
        </p:nvGraphicFramePr>
        <p:xfrm>
          <a:off x="5580112" y="4769768"/>
          <a:ext cx="2160240"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8" name="2"/>
          <p:cNvSpPr txBox="1"/>
          <p:nvPr/>
        </p:nvSpPr>
        <p:spPr>
          <a:xfrm rot="16200000">
            <a:off x="6295048" y="5883160"/>
            <a:ext cx="1295400" cy="276999"/>
          </a:xfrm>
          <a:prstGeom prst="rect">
            <a:avLst/>
          </a:prstGeom>
          <a:noFill/>
        </p:spPr>
        <p:txBody>
          <a:bodyPr wrap="square" rtlCol="0">
            <a:spAutoFit/>
          </a:bodyPr>
          <a:lstStyle/>
          <a:p>
            <a:pPr algn="ctr"/>
            <a:r>
              <a:rPr lang="en-US" sz="1200" b="1" dirty="0" smtClean="0">
                <a:solidFill>
                  <a:srgbClr val="FFFFFF"/>
                </a:solidFill>
                <a:latin typeface="Tahoma"/>
              </a:rPr>
              <a:t>-19%</a:t>
            </a:r>
            <a:endParaRPr lang="en-US" sz="1200" b="1" dirty="0">
              <a:solidFill>
                <a:srgbClr val="FFFFFF"/>
              </a:solidFill>
              <a:latin typeface="Tahoma"/>
            </a:endParaRPr>
          </a:p>
        </p:txBody>
      </p:sp>
      <p:graphicFrame>
        <p:nvGraphicFramePr>
          <p:cNvPr id="9" name="Chart 8"/>
          <p:cNvGraphicFramePr>
            <a:graphicFrameLocks/>
          </p:cNvGraphicFramePr>
          <p:nvPr>
            <p:extLst>
              <p:ext uri="{D42A27DB-BD31-4B8C-83A1-F6EECF244321}">
                <p14:modId xmlns:p14="http://schemas.microsoft.com/office/powerpoint/2010/main" val="481822009"/>
              </p:ext>
            </p:extLst>
          </p:nvPr>
        </p:nvGraphicFramePr>
        <p:xfrm>
          <a:off x="7452320" y="4797152"/>
          <a:ext cx="1714448" cy="2060848"/>
        </p:xfrm>
        <a:graphic>
          <a:graphicData uri="http://schemas.openxmlformats.org/drawingml/2006/chart">
            <c:chart xmlns:c="http://schemas.openxmlformats.org/drawingml/2006/chart" xmlns:r="http://schemas.openxmlformats.org/officeDocument/2006/relationships" r:id="rId5"/>
          </a:graphicData>
        </a:graphic>
      </p:graphicFrame>
      <p:sp>
        <p:nvSpPr>
          <p:cNvPr id="11" name="2"/>
          <p:cNvSpPr txBox="1"/>
          <p:nvPr/>
        </p:nvSpPr>
        <p:spPr>
          <a:xfrm rot="16200000">
            <a:off x="7814782" y="5838118"/>
            <a:ext cx="1447802" cy="276999"/>
          </a:xfrm>
          <a:prstGeom prst="rect">
            <a:avLst/>
          </a:prstGeom>
          <a:noFill/>
        </p:spPr>
        <p:txBody>
          <a:bodyPr wrap="square" rtlCol="0">
            <a:spAutoFit/>
          </a:bodyPr>
          <a:lstStyle/>
          <a:p>
            <a:pPr algn="ctr"/>
            <a:r>
              <a:rPr lang="en-US" sz="1200" b="1" dirty="0" smtClean="0">
                <a:solidFill>
                  <a:srgbClr val="FFFFFF"/>
                </a:solidFill>
                <a:latin typeface="Tahoma"/>
              </a:rPr>
              <a:t>+13%</a:t>
            </a:r>
            <a:endParaRPr lang="en-US" sz="1200" b="1" dirty="0">
              <a:solidFill>
                <a:srgbClr val="FFFFFF"/>
              </a:solidFill>
              <a:latin typeface="Tahoma"/>
            </a:endParaRPr>
          </a:p>
        </p:txBody>
      </p:sp>
    </p:spTree>
    <p:extLst>
      <p:ext uri="{BB962C8B-B14F-4D97-AF65-F5344CB8AC3E}">
        <p14:creationId xmlns:p14="http://schemas.microsoft.com/office/powerpoint/2010/main" val="5225179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A Bit About Me </a:t>
            </a:r>
            <a:br>
              <a:rPr lang="en-US" dirty="0" smtClean="0"/>
            </a:br>
            <a:r>
              <a:rPr lang="en-US" dirty="0" smtClean="0"/>
              <a:t>and My Research</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193</a:t>
            </a:fld>
            <a:endParaRPr lang="en-US" altLang="en-US">
              <a:solidFill>
                <a:srgbClr val="000000"/>
              </a:solidFill>
            </a:endParaRPr>
          </a:p>
        </p:txBody>
      </p:sp>
    </p:spTree>
    <p:extLst>
      <p:ext uri="{BB962C8B-B14F-4D97-AF65-F5344CB8AC3E}">
        <p14:creationId xmlns:p14="http://schemas.microsoft.com/office/powerpoint/2010/main" val="512275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latin typeface="Garamond" charset="0"/>
                <a:ea typeface="ＭＳ Ｐゴシック" charset="0"/>
                <a:cs typeface="ＭＳ Ｐゴシック" charset="0"/>
              </a:rPr>
              <a:t>Brief Self Introduction</a:t>
            </a:r>
            <a:endParaRPr lang="en-US" dirty="0">
              <a:latin typeface="Garamond" charset="0"/>
              <a:ea typeface="ＭＳ Ｐゴシック" charset="0"/>
              <a:cs typeface="ＭＳ Ｐゴシック" charset="0"/>
            </a:endParaRPr>
          </a:p>
        </p:txBody>
      </p:sp>
      <p:sp>
        <p:nvSpPr>
          <p:cNvPr id="21506" name="Content Placeholder 2"/>
          <p:cNvSpPr>
            <a:spLocks noGrp="1"/>
          </p:cNvSpPr>
          <p:nvPr>
            <p:ph idx="1"/>
          </p:nvPr>
        </p:nvSpPr>
        <p:spPr>
          <a:xfrm>
            <a:off x="228600" y="862013"/>
            <a:ext cx="8610600" cy="5194300"/>
          </a:xfrm>
        </p:spPr>
        <p:txBody>
          <a:bodyPr/>
          <a:lstStyle/>
          <a:p>
            <a:r>
              <a:rPr lang="en-US" sz="2200" dirty="0" smtClean="0">
                <a:latin typeface="Tahoma" charset="0"/>
                <a:ea typeface="ＭＳ Ｐゴシック" charset="0"/>
                <a:cs typeface="ＭＳ Ｐゴシック" charset="0"/>
              </a:rPr>
              <a:t>Onur </a:t>
            </a:r>
            <a:r>
              <a:rPr lang="en-US" sz="2200" dirty="0">
                <a:latin typeface="Tahoma" charset="0"/>
                <a:ea typeface="ＭＳ Ｐゴシック" charset="0"/>
                <a:cs typeface="ＭＳ Ｐゴシック" charset="0"/>
              </a:rPr>
              <a:t>Mutlu</a:t>
            </a:r>
          </a:p>
          <a:p>
            <a:pPr lvl="1"/>
            <a:r>
              <a:rPr lang="en-US" sz="1800" dirty="0" smtClean="0">
                <a:latin typeface="Tahoma" charset="0"/>
                <a:ea typeface="ＭＳ Ｐゴシック" charset="0"/>
              </a:rPr>
              <a:t>Carnegie </a:t>
            </a:r>
            <a:r>
              <a:rPr lang="en-US" sz="1800" dirty="0">
                <a:latin typeface="Tahoma" charset="0"/>
                <a:ea typeface="ＭＳ Ｐゴシック" charset="0"/>
              </a:rPr>
              <a:t>Mellon University ECE/CS</a:t>
            </a:r>
          </a:p>
          <a:p>
            <a:pPr lvl="1"/>
            <a:r>
              <a:rPr lang="en-US" sz="1800" dirty="0">
                <a:latin typeface="Tahoma" charset="0"/>
                <a:ea typeface="ＭＳ Ｐゴシック" charset="0"/>
              </a:rPr>
              <a:t>PhD from UT-</a:t>
            </a:r>
            <a:r>
              <a:rPr lang="en-US" sz="1800" dirty="0" smtClean="0">
                <a:latin typeface="Tahoma" charset="0"/>
                <a:ea typeface="ＭＳ Ｐゴシック" charset="0"/>
              </a:rPr>
              <a:t>Austin 2006, </a:t>
            </a:r>
            <a:r>
              <a:rPr lang="en-US" sz="1800" dirty="0">
                <a:latin typeface="Tahoma" charset="0"/>
                <a:ea typeface="ＭＳ Ｐゴシック" charset="0"/>
              </a:rPr>
              <a:t>worked at Microsoft Research, Intel, AMD</a:t>
            </a:r>
          </a:p>
          <a:p>
            <a:pPr lvl="1"/>
            <a:r>
              <a:rPr lang="en-US" sz="1800" dirty="0">
                <a:latin typeface="Tahoma" charset="0"/>
                <a:ea typeface="ＭＳ Ｐゴシック" charset="0"/>
                <a:hlinkClick r:id="rId2"/>
              </a:rPr>
              <a:t>http://www.ece.cmu.edu/~</a:t>
            </a:r>
            <a:r>
              <a:rPr lang="en-US" sz="1800" dirty="0" smtClean="0">
                <a:latin typeface="Tahoma" charset="0"/>
                <a:ea typeface="ＭＳ Ｐゴシック" charset="0"/>
                <a:hlinkClick r:id="rId2"/>
              </a:rPr>
              <a:t>omutlu</a:t>
            </a:r>
            <a:endParaRPr lang="en-US" sz="1800" dirty="0" smtClean="0">
              <a:latin typeface="Tahoma" charset="0"/>
              <a:ea typeface="ＭＳ Ｐゴシック" charset="0"/>
            </a:endParaRPr>
          </a:p>
          <a:p>
            <a:pPr lvl="1"/>
            <a:r>
              <a:rPr lang="en-US" sz="1800" dirty="0" smtClean="0">
                <a:latin typeface="Tahoma" charset="0"/>
                <a:ea typeface="ＭＳ Ｐゴシック" charset="0"/>
                <a:hlinkClick r:id="rId3"/>
              </a:rPr>
              <a:t>onur@cmu.edu</a:t>
            </a:r>
            <a:r>
              <a:rPr lang="en-US" sz="1800" dirty="0" smtClean="0">
                <a:latin typeface="Tahoma" charset="0"/>
                <a:ea typeface="ＭＳ Ｐゴシック" charset="0"/>
              </a:rPr>
              <a:t> (Best way to reach me)</a:t>
            </a:r>
          </a:p>
          <a:p>
            <a:pPr lvl="1"/>
            <a:r>
              <a:rPr lang="en-US" sz="1800" dirty="0" smtClean="0">
                <a:latin typeface="Tahoma" charset="0"/>
                <a:ea typeface="ＭＳ Ｐゴシック" charset="0"/>
                <a:hlinkClick r:id="rId4"/>
              </a:rPr>
              <a:t>http://users.ece.cmu.edu/~omutlu/projects.htm</a:t>
            </a:r>
            <a:r>
              <a:rPr lang="en-US" sz="1800" dirty="0" smtClean="0">
                <a:latin typeface="Tahoma" charset="0"/>
                <a:ea typeface="ＭＳ Ｐゴシック" charset="0"/>
              </a:rPr>
              <a:t> </a:t>
            </a:r>
            <a:endParaRPr lang="en-US" sz="1800" dirty="0">
              <a:latin typeface="Tahoma" charset="0"/>
              <a:ea typeface="ＭＳ Ｐゴシック" charset="0"/>
            </a:endParaRPr>
          </a:p>
          <a:p>
            <a:pPr lvl="1"/>
            <a:endParaRPr lang="en-US" sz="1000" dirty="0">
              <a:latin typeface="Tahoma" charset="0"/>
              <a:ea typeface="ＭＳ Ｐゴシック" charset="0"/>
            </a:endParaRPr>
          </a:p>
          <a:p>
            <a:r>
              <a:rPr lang="en-US" sz="2200" dirty="0" smtClean="0">
                <a:latin typeface="Tahoma" charset="0"/>
                <a:ea typeface="ＭＳ Ｐゴシック" charset="0"/>
                <a:cs typeface="ＭＳ Ｐゴシック" charset="0"/>
              </a:rPr>
              <a:t>Research, Teaching, Consulting </a:t>
            </a:r>
            <a:r>
              <a:rPr lang="en-US" sz="2200" dirty="0">
                <a:latin typeface="Tahoma" charset="0"/>
                <a:ea typeface="ＭＳ Ｐゴシック" charset="0"/>
                <a:cs typeface="ＭＳ Ｐゴシック" charset="0"/>
              </a:rPr>
              <a:t>Interests</a:t>
            </a:r>
          </a:p>
          <a:p>
            <a:pPr lvl="1">
              <a:defRPr/>
            </a:pPr>
            <a:r>
              <a:rPr lang="en-US" sz="1800" dirty="0">
                <a:solidFill>
                  <a:srgbClr val="0000FF"/>
                </a:solidFill>
                <a:latin typeface="Tahoma" charset="0"/>
                <a:ea typeface="ＭＳ Ｐゴシック" charset="0"/>
              </a:rPr>
              <a:t>Computer </a:t>
            </a:r>
            <a:r>
              <a:rPr lang="en-US" sz="1800" dirty="0" smtClean="0">
                <a:solidFill>
                  <a:srgbClr val="0000FF"/>
                </a:solidFill>
                <a:latin typeface="Tahoma" charset="0"/>
                <a:ea typeface="ＭＳ Ｐゴシック" charset="0"/>
              </a:rPr>
              <a:t>architecture and systems, </a:t>
            </a:r>
            <a:r>
              <a:rPr lang="en-US" sz="1800" dirty="0">
                <a:solidFill>
                  <a:srgbClr val="0000FF"/>
                </a:solidFill>
                <a:latin typeface="Tahoma" charset="0"/>
                <a:ea typeface="ＭＳ Ｐゴシック" charset="0"/>
              </a:rPr>
              <a:t>hardware/software interaction</a:t>
            </a:r>
          </a:p>
          <a:p>
            <a:pPr lvl="1">
              <a:defRPr/>
            </a:pPr>
            <a:r>
              <a:rPr lang="en-US" sz="1800" dirty="0">
                <a:latin typeface="Tahoma" charset="0"/>
                <a:ea typeface="ＭＳ Ｐゴシック" charset="0"/>
              </a:rPr>
              <a:t>Memory and storage </a:t>
            </a:r>
            <a:r>
              <a:rPr lang="en-US" sz="1800" dirty="0" smtClean="0">
                <a:latin typeface="Tahoma" charset="0"/>
                <a:ea typeface="ＭＳ Ｐゴシック" charset="0"/>
              </a:rPr>
              <a:t>systems, emerging technologies</a:t>
            </a:r>
            <a:endParaRPr lang="en-US" sz="1800" dirty="0">
              <a:latin typeface="Tahoma" charset="0"/>
              <a:ea typeface="ＭＳ Ｐゴシック" charset="0"/>
            </a:endParaRPr>
          </a:p>
          <a:p>
            <a:pPr lvl="1">
              <a:defRPr/>
            </a:pPr>
            <a:r>
              <a:rPr lang="en-US" sz="1800" dirty="0" smtClean="0">
                <a:latin typeface="Tahoma" charset="0"/>
                <a:ea typeface="ＭＳ Ｐゴシック" charset="0"/>
              </a:rPr>
              <a:t>Many</a:t>
            </a:r>
            <a:r>
              <a:rPr lang="en-US" sz="1800" dirty="0">
                <a:latin typeface="Tahoma" charset="0"/>
                <a:ea typeface="ＭＳ Ｐゴシック" charset="0"/>
              </a:rPr>
              <a:t>-core </a:t>
            </a:r>
            <a:r>
              <a:rPr lang="en-US" sz="1800" dirty="0" smtClean="0">
                <a:latin typeface="Tahoma" charset="0"/>
                <a:ea typeface="ＭＳ Ｐゴシック" charset="0"/>
              </a:rPr>
              <a:t>systems, heterogeneous systems</a:t>
            </a:r>
            <a:endParaRPr lang="en-US" sz="1800" dirty="0">
              <a:latin typeface="Tahoma" charset="0"/>
              <a:ea typeface="ＭＳ Ｐゴシック" charset="0"/>
            </a:endParaRPr>
          </a:p>
          <a:p>
            <a:pPr lvl="1">
              <a:defRPr/>
            </a:pPr>
            <a:r>
              <a:rPr lang="en-US" sz="1800" dirty="0" smtClean="0">
                <a:latin typeface="Tahoma" charset="0"/>
                <a:ea typeface="ＭＳ Ｐゴシック" charset="0"/>
              </a:rPr>
              <a:t>Interconnects</a:t>
            </a:r>
            <a:endParaRPr lang="en-US" sz="1800" dirty="0">
              <a:latin typeface="Tahoma" charset="0"/>
              <a:ea typeface="ＭＳ Ｐゴシック" charset="0"/>
            </a:endParaRPr>
          </a:p>
          <a:p>
            <a:pPr lvl="1">
              <a:defRPr/>
            </a:pPr>
            <a:r>
              <a:rPr lang="en-US" sz="1800" dirty="0">
                <a:latin typeface="Tahoma" charset="0"/>
                <a:ea typeface="ＭＳ Ｐゴシック" charset="0"/>
              </a:rPr>
              <a:t>Hardware/software interaction and co-design (PL, OS, Architecture)</a:t>
            </a:r>
          </a:p>
          <a:p>
            <a:pPr lvl="1">
              <a:defRPr/>
            </a:pPr>
            <a:r>
              <a:rPr lang="en-US" sz="1800" dirty="0">
                <a:latin typeface="Tahoma" charset="0"/>
                <a:ea typeface="ＭＳ Ｐゴシック" charset="0"/>
              </a:rPr>
              <a:t>Predictable and QoS-aware systems</a:t>
            </a:r>
          </a:p>
          <a:p>
            <a:pPr lvl="1">
              <a:defRPr/>
            </a:pPr>
            <a:r>
              <a:rPr lang="en-US" sz="1800" dirty="0" smtClean="0">
                <a:latin typeface="Tahoma" charset="0"/>
                <a:ea typeface="ＭＳ Ｐゴシック" charset="0"/>
              </a:rPr>
              <a:t>Hardware fault tolerance and security</a:t>
            </a:r>
            <a:endParaRPr lang="en-US" sz="1800" dirty="0">
              <a:latin typeface="Tahoma" charset="0"/>
              <a:ea typeface="ＭＳ Ｐゴシック" charset="0"/>
            </a:endParaRPr>
          </a:p>
          <a:p>
            <a:pPr lvl="1"/>
            <a:r>
              <a:rPr lang="en-US" sz="1800" dirty="0" smtClean="0">
                <a:latin typeface="Tahoma" charset="0"/>
                <a:ea typeface="ＭＳ Ｐゴシック" charset="0"/>
              </a:rPr>
              <a:t>Algorithms </a:t>
            </a:r>
            <a:r>
              <a:rPr lang="en-US" sz="1800" dirty="0">
                <a:latin typeface="Tahoma" charset="0"/>
                <a:ea typeface="ＭＳ Ｐゴシック" charset="0"/>
              </a:rPr>
              <a:t>and architectures for genome analysis</a:t>
            </a:r>
          </a:p>
          <a:p>
            <a:pPr lvl="1"/>
            <a:r>
              <a:rPr lang="en-US" sz="1800" dirty="0">
                <a:latin typeface="Tahoma" charset="0"/>
                <a:ea typeface="ＭＳ Ｐゴシック" charset="0"/>
              </a:rPr>
              <a:t>…</a:t>
            </a: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p:txBody>
      </p:sp>
      <p:sp>
        <p:nvSpPr>
          <p:cNvPr id="21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50F304-EB81-1C45-9F43-338BF2D95059}" type="slidenum">
              <a:rPr lang="en-US" sz="1600">
                <a:solidFill>
                  <a:srgbClr val="000000"/>
                </a:solidFill>
                <a:latin typeface="Garamond" charset="0"/>
              </a:rPr>
              <a:pPr eaLnBrk="1" hangingPunct="1"/>
              <a:t>194</a:t>
            </a:fld>
            <a:endParaRPr lang="en-US" sz="1600">
              <a:solidFill>
                <a:srgbClr val="000000"/>
              </a:solidFill>
              <a:latin typeface="Garamond" charset="0"/>
            </a:endParaRPr>
          </a:p>
        </p:txBody>
      </p:sp>
      <p:sp>
        <p:nvSpPr>
          <p:cNvPr id="2" name="Rectangle 1"/>
          <p:cNvSpPr/>
          <p:nvPr/>
        </p:nvSpPr>
        <p:spPr>
          <a:xfrm>
            <a:off x="107504" y="4869160"/>
            <a:ext cx="8915400" cy="1384995"/>
          </a:xfrm>
          <a:prstGeom prst="rect">
            <a:avLst/>
          </a:prstGeom>
          <a:solidFill>
            <a:schemeClr val="bg1"/>
          </a:solidFill>
          <a:ln>
            <a:solidFill>
              <a:schemeClr val="tx1"/>
            </a:solidFill>
          </a:ln>
        </p:spPr>
        <p:txBody>
          <a:bodyPr wrap="square">
            <a:spAutoFit/>
          </a:bodyPr>
          <a:lstStyle/>
          <a:p>
            <a:pPr marL="0" lvl="1">
              <a:buClr>
                <a:srgbClr val="CC9900"/>
              </a:buClr>
              <a:buSzPct val="65000"/>
            </a:pPr>
            <a:r>
              <a:rPr lang="en-US" sz="2800" dirty="0">
                <a:solidFill>
                  <a:srgbClr val="FF0000"/>
                </a:solidFill>
                <a:latin typeface="Tahoma" charset="0"/>
              </a:rPr>
              <a:t>Interested in developing efficient, high-performance, and scalable </a:t>
            </a:r>
            <a:r>
              <a:rPr lang="en-US" sz="2800" dirty="0" smtClean="0">
                <a:solidFill>
                  <a:srgbClr val="FF0000"/>
                </a:solidFill>
                <a:latin typeface="Tahoma" charset="0"/>
              </a:rPr>
              <a:t>systems; </a:t>
            </a:r>
            <a:r>
              <a:rPr lang="en-US" sz="2800" dirty="0">
                <a:solidFill>
                  <a:srgbClr val="FF0000"/>
                </a:solidFill>
                <a:latin typeface="Tahoma" charset="0"/>
              </a:rPr>
              <a:t>s</a:t>
            </a:r>
            <a:r>
              <a:rPr lang="en-US" sz="2800" dirty="0" smtClean="0">
                <a:solidFill>
                  <a:srgbClr val="FF0000"/>
                </a:solidFill>
                <a:latin typeface="Tahoma" charset="0"/>
              </a:rPr>
              <a:t>olving </a:t>
            </a:r>
            <a:r>
              <a:rPr lang="en-US" sz="2800" dirty="0">
                <a:solidFill>
                  <a:srgbClr val="FF0000"/>
                </a:solidFill>
                <a:latin typeface="Tahoma" charset="0"/>
              </a:rPr>
              <a:t>difficult architectural problems at low cost &amp; complexity</a:t>
            </a:r>
          </a:p>
        </p:txBody>
      </p:sp>
      <p:pic>
        <p:nvPicPr>
          <p:cNvPr id="6" name="Picture 17" descr="Headshot of Tsuhan Ch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116632"/>
            <a:ext cx="9147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023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6">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6">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6">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6">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06">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My Group: SAFARI</a:t>
            </a:r>
            <a:endParaRPr lang="en-US" dirty="0"/>
          </a:p>
        </p:txBody>
      </p:sp>
      <p:sp>
        <p:nvSpPr>
          <p:cNvPr id="3" name="Content Placeholder 2"/>
          <p:cNvSpPr>
            <a:spLocks noGrp="1"/>
          </p:cNvSpPr>
          <p:nvPr>
            <p:ph idx="1"/>
          </p:nvPr>
        </p:nvSpPr>
        <p:spPr/>
        <p:txBody>
          <a:bodyPr/>
          <a:lstStyle/>
          <a:p>
            <a:r>
              <a:rPr lang="en-US" dirty="0" smtClean="0">
                <a:hlinkClick r:id="rId2"/>
              </a:rPr>
              <a:t>http://www.ece.cmu.edu/~safari/</a:t>
            </a:r>
            <a:endParaRPr lang="en-US" dirty="0" smtClean="0"/>
          </a:p>
          <a:p>
            <a:r>
              <a:rPr lang="en-US" dirty="0" smtClean="0">
                <a:hlinkClick r:id="rId3"/>
              </a:rPr>
              <a:t>http://www.ece.cmu.edu/~safari/pubs.html</a:t>
            </a:r>
            <a:endParaRPr lang="en-US" dirty="0" smtClean="0"/>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195</a:t>
            </a:fld>
            <a:endParaRPr lang="en-US"/>
          </a:p>
        </p:txBody>
      </p:sp>
      <p:pic>
        <p:nvPicPr>
          <p:cNvPr id="5" name="Picture 4"/>
          <p:cNvPicPr>
            <a:picLocks noChangeAspect="1"/>
          </p:cNvPicPr>
          <p:nvPr/>
        </p:nvPicPr>
        <p:blipFill>
          <a:blip r:embed="rId4"/>
          <a:stretch>
            <a:fillRect/>
          </a:stretch>
        </p:blipFill>
        <p:spPr>
          <a:xfrm>
            <a:off x="0" y="2171700"/>
            <a:ext cx="9144000" cy="2493818"/>
          </a:xfrm>
          <a:prstGeom prst="rect">
            <a:avLst/>
          </a:prstGeom>
        </p:spPr>
      </p:pic>
    </p:spTree>
    <p:extLst>
      <p:ext uri="{BB962C8B-B14F-4D97-AF65-F5344CB8AC3E}">
        <p14:creationId xmlns:p14="http://schemas.microsoft.com/office/powerpoint/2010/main" val="305979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My Recent Research</a:t>
            </a:r>
            <a:endParaRPr lang="en-US" dirty="0"/>
          </a:p>
        </p:txBody>
      </p:sp>
      <p:sp>
        <p:nvSpPr>
          <p:cNvPr id="3" name="Content Placeholder 2"/>
          <p:cNvSpPr>
            <a:spLocks noGrp="1"/>
          </p:cNvSpPr>
          <p:nvPr>
            <p:ph idx="1"/>
          </p:nvPr>
        </p:nvSpPr>
        <p:spPr>
          <a:xfrm>
            <a:off x="228600" y="975320"/>
            <a:ext cx="8807896" cy="5334000"/>
          </a:xfrm>
        </p:spPr>
        <p:txBody>
          <a:bodyPr/>
          <a:lstStyle/>
          <a:p>
            <a:r>
              <a:rPr lang="en-US" dirty="0" smtClean="0"/>
              <a:t>Memory and storage systems: DRAM, Flash, NVM, emerging</a:t>
            </a:r>
            <a:endParaRPr lang="en-US" dirty="0"/>
          </a:p>
          <a:p>
            <a:pPr lvl="1"/>
            <a:r>
              <a:rPr lang="en-US" dirty="0"/>
              <a:t>Scalability, energy, latency, </a:t>
            </a:r>
            <a:r>
              <a:rPr lang="en-US" dirty="0" smtClean="0"/>
              <a:t>parallelism, fault tolerance</a:t>
            </a:r>
            <a:endParaRPr lang="en-US" dirty="0"/>
          </a:p>
          <a:p>
            <a:pPr lvl="1"/>
            <a:r>
              <a:rPr lang="en-US" dirty="0"/>
              <a:t>Compute in/near </a:t>
            </a:r>
            <a:r>
              <a:rPr lang="en-US" dirty="0" smtClean="0"/>
              <a:t>memory; emerging technologies</a:t>
            </a:r>
            <a:endParaRPr lang="en-US" dirty="0"/>
          </a:p>
          <a:p>
            <a:endParaRPr lang="en-US" sz="1800" dirty="0"/>
          </a:p>
          <a:p>
            <a:r>
              <a:rPr lang="en-US" dirty="0"/>
              <a:t>Predictable </a:t>
            </a:r>
            <a:r>
              <a:rPr lang="en-US" dirty="0" smtClean="0"/>
              <a:t>performance, QoS</a:t>
            </a:r>
            <a:endParaRPr lang="en-US" dirty="0"/>
          </a:p>
          <a:p>
            <a:endParaRPr lang="en-US" sz="1800" dirty="0"/>
          </a:p>
          <a:p>
            <a:r>
              <a:rPr lang="en-US" dirty="0" smtClean="0"/>
              <a:t>Heterogeneous </a:t>
            </a:r>
            <a:r>
              <a:rPr lang="en-US" dirty="0"/>
              <a:t>systems, accelerating bottlenecks</a:t>
            </a:r>
          </a:p>
          <a:p>
            <a:pPr marL="0" indent="0">
              <a:buNone/>
            </a:pPr>
            <a:endParaRPr lang="en-US" sz="1800" dirty="0"/>
          </a:p>
          <a:p>
            <a:r>
              <a:rPr lang="en-US" dirty="0" smtClean="0"/>
              <a:t>Efficient system design: interconnects, cores, caches, … </a:t>
            </a:r>
          </a:p>
          <a:p>
            <a:endParaRPr lang="en-US" sz="1800" dirty="0"/>
          </a:p>
          <a:p>
            <a:r>
              <a:rPr lang="en-US" dirty="0" smtClean="0"/>
              <a:t>Bioinformatics algorithms and architectures</a:t>
            </a:r>
          </a:p>
          <a:p>
            <a:endParaRPr lang="en-US" sz="1800" dirty="0"/>
          </a:p>
          <a:p>
            <a:r>
              <a:rPr lang="en-US" dirty="0" smtClean="0"/>
              <a:t>Acceleration of important applications, software/hardware co-design</a:t>
            </a:r>
            <a:endParaRPr lang="en-US" dirty="0"/>
          </a:p>
          <a:p>
            <a:endParaRPr lang="en-US" dirty="0" smtClean="0"/>
          </a:p>
          <a:p>
            <a:pPr lvl="1"/>
            <a:endParaRPr lang="en-US" dirty="0"/>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196</a:t>
            </a:fld>
            <a:endParaRPr lang="en-US" altLang="en-US"/>
          </a:p>
        </p:txBody>
      </p:sp>
      <p:sp>
        <p:nvSpPr>
          <p:cNvPr id="5" name="Rectangle 4"/>
          <p:cNvSpPr/>
          <p:nvPr/>
        </p:nvSpPr>
        <p:spPr>
          <a:xfrm>
            <a:off x="228600" y="989764"/>
            <a:ext cx="8735888" cy="49837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2202589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 of 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197</a:t>
            </a:fld>
            <a:endParaRPr lang="en-US" altLang="en-US">
              <a:solidFill>
                <a:srgbClr val="000000"/>
              </a:solidFill>
            </a:endParaRPr>
          </a:p>
        </p:txBody>
      </p:sp>
    </p:spTree>
    <p:extLst>
      <p:ext uri="{BB962C8B-B14F-4D97-AF65-F5344CB8AC3E}">
        <p14:creationId xmlns:p14="http://schemas.microsoft.com/office/powerpoint/2010/main" val="1952985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Problems in Systems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FF0000"/>
                </a:solidFill>
              </a:rPr>
              <a:t>The memory system</a:t>
            </a:r>
            <a:endParaRPr lang="en-US" dirty="0"/>
          </a:p>
          <a:p>
            <a:pPr lvl="1"/>
            <a:r>
              <a:rPr lang="en-US" dirty="0" smtClean="0">
                <a:sym typeface="Wingdings"/>
              </a:rPr>
              <a:t>Data </a:t>
            </a:r>
            <a:r>
              <a:rPr lang="en-US" dirty="0">
                <a:sym typeface="Wingdings"/>
              </a:rPr>
              <a:t>storage and movement </a:t>
            </a:r>
            <a:r>
              <a:rPr lang="en-US" dirty="0" smtClean="0">
                <a:sym typeface="Wingdings"/>
              </a:rPr>
              <a:t>limit </a:t>
            </a:r>
            <a:r>
              <a:rPr lang="en-US" dirty="0">
                <a:sym typeface="Wingdings"/>
              </a:rPr>
              <a:t>performance &amp; efficiency</a:t>
            </a:r>
            <a:endParaRPr lang="en-US" dirty="0"/>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r>
              <a:rPr lang="en-US" dirty="0" smtClean="0"/>
              <a:t>Efficiency limits performance &amp; scalability </a:t>
            </a:r>
          </a:p>
          <a:p>
            <a:pPr marL="0" indent="0">
              <a:buNone/>
            </a:pPr>
            <a:endParaRPr lang="en-US" dirty="0" smtClean="0"/>
          </a:p>
          <a:p>
            <a:pPr marL="0" indent="0">
              <a:buNone/>
            </a:pPr>
            <a:endParaRPr lang="en-US" dirty="0" smtClean="0"/>
          </a:p>
          <a:p>
            <a:r>
              <a:rPr lang="en-US" dirty="0" smtClean="0">
                <a:solidFill>
                  <a:srgbClr val="FF0000"/>
                </a:solidFill>
              </a:rPr>
              <a:t>Predictability and robustness</a:t>
            </a:r>
            <a:endParaRPr lang="en-US" dirty="0" smtClean="0"/>
          </a:p>
          <a:p>
            <a:pPr lvl="1"/>
            <a:r>
              <a:rPr lang="en-US" dirty="0" smtClean="0"/>
              <a:t>Predictable performance and QoS become first class constraints as systems scale in size and technology</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
        <p:nvSpPr>
          <p:cNvPr id="5" name="Rectangle 4"/>
          <p:cNvSpPr/>
          <p:nvPr/>
        </p:nvSpPr>
        <p:spPr>
          <a:xfrm>
            <a:off x="539552" y="1113302"/>
            <a:ext cx="302433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4341009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1053555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Some Current Directions</a:t>
            </a:r>
            <a:endParaRPr lang="en-US" dirty="0"/>
          </a:p>
        </p:txBody>
      </p:sp>
      <p:sp>
        <p:nvSpPr>
          <p:cNvPr id="3" name="Content Placeholder 2"/>
          <p:cNvSpPr>
            <a:spLocks noGrp="1"/>
          </p:cNvSpPr>
          <p:nvPr>
            <p:ph idx="1"/>
          </p:nvPr>
        </p:nvSpPr>
        <p:spPr>
          <a:xfrm>
            <a:off x="228600" y="908720"/>
            <a:ext cx="8915400" cy="5193723"/>
          </a:xfrm>
        </p:spPr>
        <p:txBody>
          <a:bodyPr/>
          <a:lstStyle/>
          <a:p>
            <a:endParaRPr lang="en-US" sz="1200" dirty="0">
              <a:solidFill>
                <a:srgbClr val="0000FF"/>
              </a:solidFill>
            </a:endParaRPr>
          </a:p>
          <a:p>
            <a:r>
              <a:rPr lang="en-US" dirty="0" smtClean="0">
                <a:solidFill>
                  <a:srgbClr val="0000FF"/>
                </a:solidFill>
              </a:rPr>
              <a:t>New memory/storage + compute architectures</a:t>
            </a:r>
          </a:p>
          <a:p>
            <a:pPr lvl="1"/>
            <a:r>
              <a:rPr lang="en-US" sz="1900" dirty="0" smtClean="0">
                <a:solidFill>
                  <a:schemeClr val="accent2">
                    <a:lumMod val="75000"/>
                  </a:schemeClr>
                </a:solidFill>
              </a:rPr>
              <a:t>Rethinking DRAM</a:t>
            </a:r>
          </a:p>
          <a:p>
            <a:pPr lvl="1"/>
            <a:r>
              <a:rPr lang="en-US" sz="1900" dirty="0" smtClean="0">
                <a:solidFill>
                  <a:srgbClr val="2C6123"/>
                </a:solidFill>
              </a:rPr>
              <a:t>Processing close to data; accelerating bulk operations</a:t>
            </a:r>
          </a:p>
          <a:p>
            <a:pPr lvl="1"/>
            <a:r>
              <a:rPr lang="en-US" sz="1900" dirty="0" smtClean="0">
                <a:solidFill>
                  <a:srgbClr val="2C6123"/>
                </a:solidFill>
              </a:rPr>
              <a:t>Ensuring memory/storage reliability and robustness</a:t>
            </a:r>
          </a:p>
          <a:p>
            <a:endParaRPr lang="en-US" sz="1000" dirty="0" smtClean="0"/>
          </a:p>
          <a:p>
            <a:endParaRPr lang="en-US" sz="1000" dirty="0" smtClean="0"/>
          </a:p>
          <a:p>
            <a:r>
              <a:rPr lang="en-US" dirty="0" smtClean="0">
                <a:solidFill>
                  <a:srgbClr val="0000FF"/>
                </a:solidFill>
              </a:rPr>
              <a:t>Enabling emerging NVM technologies </a:t>
            </a:r>
          </a:p>
          <a:p>
            <a:pPr lvl="1"/>
            <a:r>
              <a:rPr lang="en-US" sz="1900" dirty="0" smtClean="0">
                <a:solidFill>
                  <a:srgbClr val="2C6123"/>
                </a:solidFill>
              </a:rPr>
              <a:t>Hybrid memory systems</a:t>
            </a:r>
            <a:r>
              <a:rPr lang="en-US" sz="1900" dirty="0">
                <a:solidFill>
                  <a:srgbClr val="2C6123"/>
                </a:solidFill>
              </a:rPr>
              <a:t> </a:t>
            </a:r>
            <a:r>
              <a:rPr lang="en-US" sz="1900" dirty="0" smtClean="0">
                <a:solidFill>
                  <a:srgbClr val="2C6123"/>
                </a:solidFill>
              </a:rPr>
              <a:t>with automatic data management</a:t>
            </a:r>
          </a:p>
          <a:p>
            <a:pPr lvl="1"/>
            <a:r>
              <a:rPr lang="en-US" sz="1900" dirty="0" smtClean="0">
                <a:solidFill>
                  <a:srgbClr val="2C6123"/>
                </a:solidFill>
              </a:rPr>
              <a:t>Coordinated management of memory and storage with NVM</a:t>
            </a:r>
          </a:p>
          <a:p>
            <a:pPr lvl="1"/>
            <a:endParaRPr lang="en-US" sz="1000" dirty="0" smtClean="0">
              <a:solidFill>
                <a:srgbClr val="2C6123"/>
              </a:solidFill>
            </a:endParaRPr>
          </a:p>
          <a:p>
            <a:pPr lvl="1"/>
            <a:endParaRPr lang="en-US" sz="1000" dirty="0">
              <a:solidFill>
                <a:srgbClr val="2C6123"/>
              </a:solidFill>
            </a:endParaRPr>
          </a:p>
          <a:p>
            <a:r>
              <a:rPr lang="en-US" dirty="0" smtClean="0">
                <a:solidFill>
                  <a:srgbClr val="0000FF"/>
                </a:solidFill>
              </a:rPr>
              <a:t>System-level memory/storage QoS</a:t>
            </a:r>
          </a:p>
          <a:p>
            <a:pPr lvl="1"/>
            <a:r>
              <a:rPr lang="en-US" sz="1900" dirty="0" smtClean="0">
                <a:solidFill>
                  <a:schemeClr val="accent2">
                    <a:lumMod val="75000"/>
                  </a:schemeClr>
                </a:solidFill>
              </a:rPr>
              <a:t>QoS-aware controller and system design</a:t>
            </a:r>
            <a:endParaRPr lang="en-US" sz="1900" dirty="0">
              <a:solidFill>
                <a:schemeClr val="accent2">
                  <a:lumMod val="75000"/>
                </a:schemeClr>
              </a:solidFill>
            </a:endParaRPr>
          </a:p>
          <a:p>
            <a:pPr lvl="1"/>
            <a:r>
              <a:rPr lang="en-US" sz="1900" dirty="0" smtClean="0">
                <a:solidFill>
                  <a:srgbClr val="2C6123"/>
                </a:solidFill>
              </a:rPr>
              <a:t>Coordinated memory + storage QoS</a:t>
            </a:r>
            <a:endParaRPr lang="en-US" sz="1900" dirty="0">
              <a:solidFill>
                <a:srgbClr val="2C6123"/>
              </a:solidFill>
            </a:endParaRPr>
          </a:p>
          <a:p>
            <a:endParaRPr lang="en-US" sz="1600" dirty="0" smtClean="0">
              <a:solidFill>
                <a:srgbClr val="2C6123"/>
              </a:solidFill>
            </a:endParaRPr>
          </a:p>
          <a:p>
            <a:pPr lvl="1"/>
            <a:endParaRPr lang="en-US" sz="1500"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21</a:t>
            </a:fld>
            <a:endParaRPr lang="en-US"/>
          </a:p>
        </p:txBody>
      </p:sp>
    </p:spTree>
    <p:extLst>
      <p:ext uri="{BB962C8B-B14F-4D97-AF65-F5344CB8AC3E}">
        <p14:creationId xmlns:p14="http://schemas.microsoft.com/office/powerpoint/2010/main" val="3472896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Memory Scaling Problem and Solution Directions</a:t>
            </a:r>
          </a:p>
          <a:p>
            <a:pPr lvl="1" eaLnBrk="1" hangingPunct="1"/>
            <a:r>
              <a:rPr lang="en-US" dirty="0" smtClean="0">
                <a:solidFill>
                  <a:srgbClr val="0000FF"/>
                </a:solidFill>
                <a:latin typeface="Tahoma" charset="0"/>
                <a:ea typeface="ＭＳ Ｐゴシック" charset="0"/>
                <a:cs typeface="ＭＳ Ｐゴシック" charset="0"/>
              </a:rPr>
              <a:t>New Memory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Tree>
    <p:extLst>
      <p:ext uri="{BB962C8B-B14F-4D97-AF65-F5344CB8AC3E}">
        <p14:creationId xmlns:p14="http://schemas.microsoft.com/office/powerpoint/2010/main" val="426470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p>
          <a:p>
            <a:endParaRPr lang="en-US" dirty="0">
              <a:solidFill>
                <a:srgbClr val="0000FF"/>
              </a:solidFill>
            </a:endParaRPr>
          </a:p>
          <a:p>
            <a:r>
              <a:rPr lang="en-US" dirty="0" smtClean="0"/>
              <a:t>Linearly Compressed Pages:</a:t>
            </a:r>
            <a:r>
              <a:rPr lang="en-US" dirty="0" smtClean="0">
                <a:solidFill>
                  <a:srgbClr val="0000FF"/>
                </a:solidFill>
              </a:rPr>
              <a:t> Efficient Memory Compression</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a:t>
            </a:fld>
            <a:endParaRPr lang="en-US" altLang="en-US">
              <a:solidFill>
                <a:srgbClr val="000000"/>
              </a:solidFill>
            </a:endParaRPr>
          </a:p>
        </p:txBody>
      </p:sp>
      <p:sp>
        <p:nvSpPr>
          <p:cNvPr id="6" name="Rectangle 5"/>
          <p:cNvSpPr/>
          <p:nvPr/>
        </p:nvSpPr>
        <p:spPr>
          <a:xfrm>
            <a:off x="539552" y="3140968"/>
            <a:ext cx="720080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113233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3470713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3234842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1256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1: Activate </a:t>
            </a:r>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7550" name="Rectangle 142"/>
          <p:cNvSpPr>
            <a:spLocks/>
          </p:cNvSpPr>
          <p:nvPr/>
        </p:nvSpPr>
        <p:spPr bwMode="auto">
          <a:xfrm>
            <a:off x="27484" y="3223339"/>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 Transfer row</a:t>
            </a:r>
            <a:endParaRPr lang="en-US" sz="1600" dirty="0">
              <a:solidFill>
                <a:srgbClr val="D90B00"/>
              </a:solidFill>
              <a:latin typeface="Myriad Pro Bold Cond" charset="0"/>
              <a:ea typeface="ＭＳ Ｐゴシック" charset="0"/>
              <a:cs typeface="Myriad Pro Bold Cond" charset="0"/>
              <a:sym typeface="Myriad Pro Bold Cond" charset="0"/>
            </a:endParaRPr>
          </a:p>
        </p:txBody>
      </p:sp>
      <p:sp>
        <p:nvSpPr>
          <p:cNvPr id="17551" name="Rectangle 143"/>
          <p:cNvSpPr>
            <a:spLocks/>
          </p:cNvSpPr>
          <p:nvPr/>
        </p:nvSpPr>
        <p:spPr bwMode="auto">
          <a:xfrm>
            <a:off x="2411760" y="5600853"/>
            <a:ext cx="1512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2: Read  </a:t>
            </a:r>
          </a:p>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Transfer</a:t>
            </a:r>
            <a:r>
              <a:rPr lang="en-US" sz="1600" dirty="0">
                <a:solidFill>
                  <a:srgbClr val="D90B00"/>
                </a:solidFill>
                <a:latin typeface="Myriad Pro Bold Cond" charset="0"/>
                <a:ea typeface="ＭＳ Ｐゴシック" charset="0"/>
                <a:cs typeface="Myriad Pro Bold Cond" charset="0"/>
                <a:sym typeface="Myriad Pro Bold Cond" charset="0"/>
              </a:rPr>
              <a:t> </a:t>
            </a:r>
            <a:r>
              <a:rPr lang="en-US" sz="1600" dirty="0" smtClean="0">
                <a:solidFill>
                  <a:srgbClr val="D90B00"/>
                </a:solidFill>
                <a:latin typeface="Myriad Pro Bold Cond" charset="0"/>
                <a:ea typeface="ＭＳ Ｐゴシック" charset="0"/>
                <a:cs typeface="Myriad Pro Bold Cond" charset="0"/>
                <a:sym typeface="Myriad Pro Bold Cond" charset="0"/>
              </a:rPr>
              <a:t>byte </a:t>
            </a:r>
            <a:r>
              <a:rPr lang="en-US" sz="1600" dirty="0">
                <a:solidFill>
                  <a:srgbClr val="D90B00"/>
                </a:solidFill>
                <a:latin typeface="Myriad Pro Bold Cond" charset="0"/>
                <a:ea typeface="ＭＳ Ｐゴシック" charset="0"/>
                <a:cs typeface="Myriad Pro Bold Cond" charset="0"/>
                <a:sym typeface="Myriad Pro Bold Cond" charset="0"/>
              </a:rPr>
              <a:t>onto bus</a:t>
            </a:r>
          </a:p>
        </p:txBody>
      </p:sp>
    </p:spTree>
    <p:extLst>
      <p:ext uri="{BB962C8B-B14F-4D97-AF65-F5344CB8AC3E}">
        <p14:creationId xmlns:p14="http://schemas.microsoft.com/office/powerpoint/2010/main" val="16630522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5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7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5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5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1</a:t>
            </a:r>
            <a:r>
              <a:rPr lang="en-US" sz="1600" dirty="0">
                <a:solidFill>
                  <a:srgbClr val="D90B00"/>
                </a:solidFill>
                <a:latin typeface="Myriad Pro Bold Cond" charset="0"/>
                <a:ea typeface="ＭＳ Ｐゴシック" charset="0"/>
                <a:cs typeface="Myriad Pro Bold Cond" charset="0"/>
                <a:sym typeface="Myriad Pro Bold Cond" charset="0"/>
              </a:rPr>
              <a:t>:</a:t>
            </a:r>
            <a:r>
              <a:rPr lang="en-US" sz="1600" dirty="0" smtClean="0">
                <a:solidFill>
                  <a:srgbClr val="D90B00"/>
                </a:solidFill>
                <a:latin typeface="Myriad Pro Bold Cond" charset="0"/>
                <a:ea typeface="ＭＳ Ｐゴシック" charset="0"/>
                <a:cs typeface="Myriad Pro Bold Cond" charset="0"/>
                <a:sym typeface="Myriad Pro Bold Cond" charset="0"/>
              </a:rPr>
              <a:t> </a:t>
            </a:r>
            <a:r>
              <a:rPr lang="en-US" sz="1600" dirty="0">
                <a:solidFill>
                  <a:srgbClr val="D90B00"/>
                </a:solidFill>
                <a:latin typeface="Myriad Pro Bold Cond" charset="0"/>
                <a:ea typeface="ＭＳ Ｐゴシック" charset="0"/>
                <a:cs typeface="Myriad Pro Bold Cond" charset="0"/>
                <a:sym typeface="Myriad Pro Bold Cond" charset="0"/>
              </a:rPr>
              <a:t>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293189"/>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Transfer</a:t>
            </a:r>
            <a:r>
              <a:rPr lang="en-US" sz="1600" dirty="0">
                <a:solidFill>
                  <a:srgbClr val="D90B00"/>
                </a:solidFill>
                <a:latin typeface="Myriad Pro Bold Cond" charset="0"/>
                <a:ea typeface="ＭＳ Ｐゴシック" charset="0"/>
                <a:cs typeface="Myriad Pro Bold Cond" charset="0"/>
                <a:sym typeface="Myriad Pro Bold Cond" charset="0"/>
              </a:rPr>
              <a:t> </a:t>
            </a:r>
            <a:r>
              <a:rPr lang="en-US" sz="1600" dirty="0" smtClean="0">
                <a:solidFill>
                  <a:srgbClr val="D90B00"/>
                </a:solidFill>
                <a:latin typeface="Myriad Pro Bold Cond" charset="0"/>
                <a:ea typeface="ＭＳ Ｐゴシック" charset="0"/>
                <a:cs typeface="Myriad Pro Bold Cond" charset="0"/>
                <a:sym typeface="Myriad Pro Bold Cond" charset="0"/>
              </a:rPr>
              <a:t>row</a:t>
            </a:r>
            <a:endParaRPr lang="en-US" sz="1600" dirty="0">
              <a:solidFill>
                <a:srgbClr val="D90B00"/>
              </a:solidFill>
              <a:latin typeface="Myriad Pro Bold Cond" charset="0"/>
              <a:ea typeface="ＭＳ Ｐゴシック" charset="0"/>
              <a:cs typeface="Myriad Pro Bold Cond" charset="0"/>
              <a:sym typeface="Myriad Pro Bold Cond" charset="0"/>
            </a:endParaRPr>
          </a:p>
        </p:txBody>
      </p:sp>
      <p:sp>
        <p:nvSpPr>
          <p:cNvPr id="19597" name="Rectangle 141"/>
          <p:cNvSpPr>
            <a:spLocks/>
          </p:cNvSpPr>
          <p:nvPr/>
        </p:nvSpPr>
        <p:spPr bwMode="auto">
          <a:xfrm>
            <a:off x="6369050" y="271533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smtClean="0">
                <a:solidFill>
                  <a:srgbClr val="D90B00"/>
                </a:solidFill>
                <a:latin typeface="Myriad Pro Bold Cond" charset="0"/>
                <a:ea typeface="ＭＳ Ｐゴシック" charset="0"/>
                <a:cs typeface="Myriad Pro Bold Cond" charset="0"/>
                <a:sym typeface="Myriad Pro Bold Cond" charset="0"/>
              </a:rPr>
              <a:t>Step 2: Activate </a:t>
            </a:r>
            <a:r>
              <a:rPr lang="en-US" sz="1600" dirty="0">
                <a:solidFill>
                  <a:srgbClr val="D90B00"/>
                </a:solidFill>
                <a:latin typeface="Myriad Pro Bold Cond" charset="0"/>
                <a:ea typeface="ＭＳ Ｐゴシック" charset="0"/>
                <a:cs typeface="Myriad Pro Bold Cond" charset="0"/>
                <a:sym typeface="Myriad Pro Bold Cond" charset="0"/>
              </a:rPr>
              <a:t>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162652"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endParaRPr lang="en-US" sz="1600" dirty="0">
              <a:solidFill>
                <a:srgbClr val="D90B00"/>
              </a:solidFill>
              <a:latin typeface="Myriad Pro Bold Cond" charset="0"/>
              <a:ea typeface="ＭＳ Ｐゴシック" charset="0"/>
              <a:cs typeface="Myriad Pro Bold Cond" charset="0"/>
              <a:sym typeface="Myriad Pro Bold Cond" charset="0"/>
            </a:endParaRP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29153345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11.6x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MICRO 2013.</a:t>
            </a:r>
            <a:endParaRPr lang="en-US" sz="1900" dirty="0">
              <a:solidFill>
                <a:srgbClr val="000000"/>
              </a:solidFill>
              <a:latin typeface="Tahoma"/>
            </a:endParaRPr>
          </a:p>
        </p:txBody>
      </p:sp>
    </p:spTree>
    <p:extLst>
      <p:ext uri="{BB962C8B-B14F-4D97-AF65-F5344CB8AC3E}">
        <p14:creationId xmlns:p14="http://schemas.microsoft.com/office/powerpoint/2010/main" val="834890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43408"/>
            <a:ext cx="8229600" cy="1143000"/>
          </a:xfrm>
        </p:spPr>
        <p:txBody>
          <a:bodyPr/>
          <a:lstStyle/>
          <a:p>
            <a:r>
              <a:rPr lang="en-US" dirty="0" err="1" smtClean="0"/>
              <a:t>RowClone</a:t>
            </a:r>
            <a:r>
              <a:rPr lang="en-US" dirty="0" smtClean="0"/>
              <a:t>: Overall Performance</a:t>
            </a:r>
            <a:endParaRPr lang="en-US" dirty="0"/>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pic>
        <p:nvPicPr>
          <p:cNvPr id="8" name="Picture 7"/>
          <p:cNvPicPr>
            <a:picLocks noChangeAspect="1"/>
          </p:cNvPicPr>
          <p:nvPr/>
        </p:nvPicPr>
        <p:blipFill>
          <a:blip r:embed="rId2"/>
          <a:stretch>
            <a:fillRect/>
          </a:stretch>
        </p:blipFill>
        <p:spPr>
          <a:xfrm>
            <a:off x="1619672" y="5395177"/>
            <a:ext cx="5400600" cy="1490207"/>
          </a:xfrm>
          <a:prstGeom prst="rect">
            <a:avLst/>
          </a:prstGeom>
        </p:spPr>
      </p:pic>
      <p:pic>
        <p:nvPicPr>
          <p:cNvPr id="7" name="Picture 6"/>
          <p:cNvPicPr>
            <a:picLocks noChangeAspect="1"/>
          </p:cNvPicPr>
          <p:nvPr/>
        </p:nvPicPr>
        <p:blipFill>
          <a:blip r:embed="rId3"/>
          <a:stretch>
            <a:fillRect/>
          </a:stretch>
        </p:blipFill>
        <p:spPr>
          <a:xfrm>
            <a:off x="1547664" y="620688"/>
            <a:ext cx="5544616" cy="4939356"/>
          </a:xfrm>
          <a:prstGeom prst="rect">
            <a:avLst/>
          </a:prstGeom>
        </p:spPr>
      </p:pic>
      <p:pic>
        <p:nvPicPr>
          <p:cNvPr id="3" name="Picture 2"/>
          <p:cNvPicPr>
            <a:picLocks noChangeAspect="1"/>
          </p:cNvPicPr>
          <p:nvPr/>
        </p:nvPicPr>
        <p:blipFill>
          <a:blip r:embed="rId4"/>
          <a:stretch>
            <a:fillRect/>
          </a:stretch>
        </p:blipFill>
        <p:spPr>
          <a:xfrm>
            <a:off x="107504" y="692696"/>
            <a:ext cx="7903233" cy="3744416"/>
          </a:xfrm>
          <a:prstGeom prst="rect">
            <a:avLst/>
          </a:prstGeom>
        </p:spPr>
      </p:pic>
    </p:spTree>
    <p:extLst>
      <p:ext uri="{BB962C8B-B14F-4D97-AF65-F5344CB8AC3E}">
        <p14:creationId xmlns:p14="http://schemas.microsoft.com/office/powerpoint/2010/main" val="21516017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dirty="0">
                <a:latin typeface="Garamond" charset="0"/>
                <a:ea typeface="ＭＳ Ｐゴシック" charset="0"/>
                <a:cs typeface="ＭＳ Ｐゴシック" charset="0"/>
              </a:rPr>
              <a:t>The Main </a:t>
            </a:r>
            <a:r>
              <a:rPr lang="en-US" dirty="0" smtClean="0">
                <a:latin typeface="Garamond" charset="0"/>
                <a:ea typeface="ＭＳ Ｐゴシック" charset="0"/>
                <a:cs typeface="ＭＳ Ｐゴシック" charset="0"/>
              </a:rPr>
              <a:t>Memory/Storage </a:t>
            </a:r>
            <a:r>
              <a:rPr lang="en-US" dirty="0">
                <a:latin typeface="Garamond" charset="0"/>
                <a:ea typeface="ＭＳ Ｐゴシック" charset="0"/>
                <a:cs typeface="ＭＳ Ｐゴシック" charset="0"/>
              </a:rPr>
              <a:t>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3</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2351915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Processing Close to Data</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1867669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a:t>
            </a:r>
            <a:r>
              <a:rPr lang="en-US" dirty="0"/>
              <a:t>E</a:t>
            </a:r>
            <a:r>
              <a:rPr lang="en-US" dirty="0" smtClean="0"/>
              <a:t>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735414"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a:solidFill>
                  <a:srgbClr val="000000"/>
                </a:solidFill>
                <a:latin typeface="Myriad Pro Bold Cond" charset="0"/>
                <a:ea typeface="ＭＳ Ｐゴシック" charset="0"/>
                <a:cs typeface="Myriad Pro Bold Cond" charset="0"/>
                <a:sym typeface="Myriad Pro Bold Cond" charset="0"/>
              </a:rPr>
              <a:t> </a:t>
            </a:r>
            <a:r>
              <a:rPr lang="en-US" sz="1600" dirty="0" smtClean="0">
                <a:solidFill>
                  <a:srgbClr val="000000"/>
                </a:solidFill>
                <a:latin typeface="Myriad Pro Bold Cond" charset="0"/>
                <a:ea typeface="ＭＳ Ｐゴシック" charset="0"/>
                <a:cs typeface="Myriad Pro Bold Cond" charset="0"/>
                <a:sym typeface="Myriad Pro Bold Cond" charset="0"/>
              </a:rPr>
              <a:t>Interconnect</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a:solidFill>
                  <a:srgbClr val="000000"/>
                </a:solidFill>
                <a:latin typeface="Myriad Pro Bold Cond" charset="0"/>
                <a:ea typeface="ＭＳ Ｐゴシック" charset="0"/>
                <a:cs typeface="Myriad Pro Bold Cond" charset="0"/>
                <a:sym typeface="Myriad Pro Bold Cond" charset="0"/>
              </a:rPr>
              <a:t> </a:t>
            </a:r>
            <a:r>
              <a:rPr lang="en-US" sz="1600" dirty="0" smtClean="0">
                <a:solidFill>
                  <a:srgbClr val="000000"/>
                </a:solidFill>
                <a:latin typeface="Myriad Pro Bold Cond" charset="0"/>
                <a:ea typeface="ＭＳ Ｐゴシック" charset="0"/>
                <a:cs typeface="Myriad Pro Bold Cond" charset="0"/>
                <a:sym typeface="Myriad Pro Bold Cond" charset="0"/>
              </a:rPr>
              <a:t>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27544668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p>
          <a:p>
            <a:endParaRPr lang="en-US" dirty="0">
              <a:solidFill>
                <a:srgbClr val="0000FF"/>
              </a:solidFill>
            </a:endParaRPr>
          </a:p>
          <a:p>
            <a:r>
              <a:rPr lang="en-US" dirty="0" smtClean="0"/>
              <a:t>Linearly Compressed Pages:</a:t>
            </a:r>
            <a:r>
              <a:rPr lang="en-US" dirty="0" smtClean="0">
                <a:solidFill>
                  <a:srgbClr val="0000FF"/>
                </a:solidFill>
              </a:rPr>
              <a:t> Efficient Memory Compression</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32</a:t>
            </a:fld>
            <a:endParaRPr lang="en-US" altLang="en-US">
              <a:solidFill>
                <a:srgbClr val="000000"/>
              </a:solidFill>
            </a:endParaRPr>
          </a:p>
        </p:txBody>
      </p:sp>
      <p:sp>
        <p:nvSpPr>
          <p:cNvPr id="6" name="Rectangle 5"/>
          <p:cNvSpPr/>
          <p:nvPr/>
        </p:nvSpPr>
        <p:spPr>
          <a:xfrm>
            <a:off x="551097" y="2204864"/>
            <a:ext cx="662473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4928391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797773688"/>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2386324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4800" y="48768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2" name="Title 1"/>
          <p:cNvSpPr>
            <a:spLocks noGrp="1"/>
          </p:cNvSpPr>
          <p:nvPr>
            <p:ph type="title"/>
          </p:nvPr>
        </p:nvSpPr>
        <p:spPr>
          <a:xfrm>
            <a:off x="0" y="0"/>
            <a:ext cx="8991600" cy="838200"/>
          </a:xfrm>
        </p:spPr>
        <p:txBody>
          <a:bodyPr>
            <a:normAutofit/>
          </a:bodyPr>
          <a:lstStyle/>
          <a:p>
            <a:r>
              <a:rPr lang="en-US" smtClean="0"/>
              <a:t>   What </a:t>
            </a:r>
            <a:r>
              <a:rPr lang="en-US"/>
              <a:t>Causes the Long Latency?</a:t>
            </a:r>
          </a:p>
        </p:txBody>
      </p:sp>
      <p:sp>
        <p:nvSpPr>
          <p:cNvPr id="490" name="Rectangle 489"/>
          <p:cNvSpPr/>
          <p:nvPr/>
        </p:nvSpPr>
        <p:spPr>
          <a:xfrm>
            <a:off x="3124203" y="7620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2" name="Rectangle 71"/>
          <p:cNvSpPr/>
          <p:nvPr/>
        </p:nvSpPr>
        <p:spPr>
          <a:xfrm rot="10800000" flipV="1">
            <a:off x="3124204"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3" name="Straight Connector 72"/>
          <p:cNvCxnSpPr/>
          <p:nvPr/>
        </p:nvCxnSpPr>
        <p:spPr>
          <a:xfrm>
            <a:off x="3124203"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2" idx="2"/>
          </p:cNvCxnSpPr>
          <p:nvPr/>
        </p:nvCxnSpPr>
        <p:spPr>
          <a:xfrm flipV="1">
            <a:off x="4495804"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03" y="40386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3276595"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 name="Rectangle 20"/>
          <p:cNvSpPr/>
          <p:nvPr/>
        </p:nvSpPr>
        <p:spPr>
          <a:xfrm rot="10800000" flipV="1">
            <a:off x="3276600" y="13716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4495804"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76599" y="13716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24" name="Rectangle 23"/>
          <p:cNvSpPr/>
          <p:nvPr/>
        </p:nvSpPr>
        <p:spPr>
          <a:xfrm>
            <a:off x="3276604"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grpSp>
        <p:nvGrpSpPr>
          <p:cNvPr id="70" name="Group 69"/>
          <p:cNvGrpSpPr/>
          <p:nvPr/>
        </p:nvGrpSpPr>
        <p:grpSpPr>
          <a:xfrm>
            <a:off x="3048000" y="762000"/>
            <a:ext cx="2819411" cy="3733802"/>
            <a:chOff x="2743189" y="761998"/>
            <a:chExt cx="2819411" cy="3733802"/>
          </a:xfrm>
        </p:grpSpPr>
        <p:sp>
          <p:nvSpPr>
            <p:cNvPr id="74" name="Rectangle 73"/>
            <p:cNvSpPr/>
            <p:nvPr/>
          </p:nvSpPr>
          <p:spPr>
            <a:xfrm>
              <a:off x="2819394" y="761998"/>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5" name="Rectangle 74"/>
            <p:cNvSpPr/>
            <p:nvPr/>
          </p:nvSpPr>
          <p:spPr>
            <a:xfrm rot="10800000" flipV="1">
              <a:off x="2819400"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a:off x="2819399"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5" idx="2"/>
            </p:cNvCxnSpPr>
            <p:nvPr/>
          </p:nvCxnSpPr>
          <p:spPr>
            <a:xfrm flipV="1">
              <a:off x="4191000"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743189" y="40385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2971791"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4191000" y="28498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971800" y="3276599"/>
              <a:ext cx="2438405"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88" name="Rectangle 87"/>
            <p:cNvSpPr/>
            <p:nvPr/>
          </p:nvSpPr>
          <p:spPr>
            <a:xfrm rot="10800000" flipV="1">
              <a:off x="2971800"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9" name="Rectangle 88"/>
            <p:cNvSpPr/>
            <p:nvPr/>
          </p:nvSpPr>
          <p:spPr>
            <a:xfrm rot="10800000" flipV="1">
              <a:off x="3048006" y="1438273"/>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90" name="Rectangle 89"/>
            <p:cNvSpPr/>
            <p:nvPr/>
          </p:nvSpPr>
          <p:spPr>
            <a:xfrm rot="10800000" flipV="1">
              <a:off x="3048006" y="2343149"/>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1" name="Rectangle 90"/>
            <p:cNvSpPr/>
            <p:nvPr/>
          </p:nvSpPr>
          <p:spPr>
            <a:xfrm>
              <a:off x="3048007" y="1428748"/>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92" name="Rectangle 91"/>
            <p:cNvSpPr/>
            <p:nvPr/>
          </p:nvSpPr>
          <p:spPr>
            <a:xfrm rot="10800000" flipV="1">
              <a:off x="3048006" y="1876423"/>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53" name="TextBox 52"/>
          <p:cNvSpPr txBox="1"/>
          <p:nvPr/>
        </p:nvSpPr>
        <p:spPr>
          <a:xfrm>
            <a:off x="304800" y="48768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12" name="Group 11"/>
          <p:cNvGrpSpPr/>
          <p:nvPr/>
        </p:nvGrpSpPr>
        <p:grpSpPr>
          <a:xfrm>
            <a:off x="3048000" y="4800600"/>
            <a:ext cx="5562600" cy="1676400"/>
            <a:chOff x="2895600" y="4724400"/>
            <a:chExt cx="5562600" cy="1676400"/>
          </a:xfrm>
        </p:grpSpPr>
        <p:sp>
          <p:nvSpPr>
            <p:cNvPr id="5" name="Oval 4"/>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7" name="Straight Arrow Connector 6"/>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35" name="Left Arrow 34"/>
          <p:cNvSpPr/>
          <p:nvPr/>
        </p:nvSpPr>
        <p:spPr>
          <a:xfrm rot="16200000">
            <a:off x="5493547"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36" name="Left Arrow 35"/>
          <p:cNvSpPr/>
          <p:nvPr/>
        </p:nvSpPr>
        <p:spPr>
          <a:xfrm rot="16200000">
            <a:off x="568933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spTree>
    <p:extLst>
      <p:ext uri="{BB962C8B-B14F-4D97-AF65-F5344CB8AC3E}">
        <p14:creationId xmlns:p14="http://schemas.microsoft.com/office/powerpoint/2010/main" val="926459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90" grpId="0"/>
      <p:bldP spid="72" grpId="0" animBg="1"/>
      <p:bldP spid="83" grpId="0"/>
      <p:bldP spid="20" grpId="0" animBg="1"/>
      <p:bldP spid="21" grpId="0" animBg="1"/>
      <p:bldP spid="23" grpId="0"/>
      <p:bldP spid="24" grpId="0"/>
      <p:bldP spid="53" grpId="0"/>
      <p:bldP spid="53" grpId="1"/>
      <p:bldP spid="35"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2648161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192948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4033591084"/>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366000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57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751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4</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2867049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3" name="Rectangle 2"/>
          <p:cNvSpPr/>
          <p:nvPr/>
        </p:nvSpPr>
        <p:spPr>
          <a:xfrm>
            <a:off x="-37052" y="6474822"/>
            <a:ext cx="8532440" cy="338554"/>
          </a:xfrm>
          <a:prstGeom prst="rect">
            <a:avLst/>
          </a:prstGeom>
        </p:spPr>
        <p:txBody>
          <a:bodyPr wrap="square">
            <a:spAutoFit/>
          </a:bodyPr>
          <a:lstStyle/>
          <a:p>
            <a:r>
              <a:rPr lang="en-US" sz="1600" dirty="0">
                <a:solidFill>
                  <a:srgbClr val="000000"/>
                </a:solidFill>
                <a:latin typeface="Tahoma" charset="0"/>
                <a:ea typeface="ＭＳ Ｐゴシック" charset="0"/>
                <a:cs typeface="ＭＳ Ｐゴシック" charset="0"/>
              </a:rPr>
              <a:t>Lee+, “</a:t>
            </a:r>
            <a:r>
              <a:rPr lang="en-US" sz="1600" dirty="0">
                <a:solidFill>
                  <a:srgbClr val="0000FF"/>
                </a:solidFill>
                <a:latin typeface="Tahoma" charset="0"/>
                <a:ea typeface="ＭＳ Ｐゴシック" charset="0"/>
                <a:cs typeface="ＭＳ Ｐゴシック" charset="0"/>
              </a:rPr>
              <a:t>Tiered-Latency DRAM: A Low Latency and Low Cost DRAM Architecture</a:t>
            </a:r>
            <a:r>
              <a:rPr lang="en-US" sz="1600" dirty="0">
                <a:solidFill>
                  <a:srgbClr val="000000"/>
                </a:solidFill>
                <a:latin typeface="Tahoma" charset="0"/>
                <a:ea typeface="ＭＳ Ｐゴシック" charset="0"/>
                <a:cs typeface="ＭＳ Ｐゴシック" charset="0"/>
              </a:rPr>
              <a:t>,” HPCA 2013.</a:t>
            </a:r>
          </a:p>
        </p:txBody>
      </p:sp>
    </p:spTree>
    <p:extLst>
      <p:ext uri="{BB962C8B-B14F-4D97-AF65-F5344CB8AC3E}">
        <p14:creationId xmlns:p14="http://schemas.microsoft.com/office/powerpoint/2010/main" val="200527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276986418"/>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875116106"/>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3760047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4264919687"/>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2854129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853403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4244940707"/>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1068072699"/>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2976386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Memory Scaling Problem and Solution Directions</a:t>
            </a:r>
          </a:p>
          <a:p>
            <a:pPr lvl="1" eaLnBrk="1" hangingPunct="1"/>
            <a:r>
              <a:rPr lang="en-US" dirty="0" smtClean="0">
                <a:latin typeface="Tahoma" charset="0"/>
                <a:ea typeface="ＭＳ Ｐゴシック" charset="0"/>
                <a:cs typeface="ＭＳ Ｐゴシック" charset="0"/>
              </a:rPr>
              <a:t>New Memory Architectures</a:t>
            </a:r>
          </a:p>
          <a:p>
            <a:pPr lvl="1" eaLnBrk="1" hangingPunct="1"/>
            <a:r>
              <a:rPr lang="en-US" dirty="0" smtClean="0">
                <a:solidFill>
                  <a:srgbClr val="0000FF"/>
                </a:solidFill>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spTree>
    <p:extLst>
      <p:ext uri="{BB962C8B-B14F-4D97-AF65-F5344CB8AC3E}">
        <p14:creationId xmlns:p14="http://schemas.microsoft.com/office/powerpoint/2010/main" val="1622462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sz="3900" dirty="0" smtClean="0">
                <a:latin typeface="Garamond" charset="0"/>
                <a:ea typeface="ＭＳ Ｐゴシック" charset="0"/>
                <a:cs typeface="ＭＳ Ｐゴシック" charset="0"/>
              </a:rPr>
              <a:t>Solution 2: Emerging Memory Technologies</a:t>
            </a:r>
            <a:endParaRPr lang="en-US" sz="3900"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eaLnBrk="1" hangingPunct="1"/>
            <a:r>
              <a:rPr lang="en-US" dirty="0" smtClean="0">
                <a:solidFill>
                  <a:srgbClr val="000000"/>
                </a:solidFill>
                <a:latin typeface="Tahoma" charset="0"/>
                <a:ea typeface="ＭＳ Ｐゴシック" charset="0"/>
                <a:cs typeface="ＭＳ Ｐゴシック" charset="0"/>
              </a:rPr>
              <a:t>Data stored by changing phase of material </a:t>
            </a:r>
          </a:p>
          <a:p>
            <a:pPr lvl="1" eaLnBrk="1" hangingPunct="1"/>
            <a:r>
              <a:rPr lang="en-US" dirty="0" smtClean="0">
                <a:solidFill>
                  <a:srgbClr val="000000"/>
                </a:solidFill>
                <a:latin typeface="Tahoma" charset="0"/>
                <a:ea typeface="ＭＳ Ｐゴシック" charset="0"/>
                <a:cs typeface="ＭＳ Ｐゴシック" charset="0"/>
              </a:rPr>
              <a:t>Data read by detecting material’s resistance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(Raoux+, IBM JRD 2008</a:t>
            </a:r>
            <a:r>
              <a:rPr lang="en-US" dirty="0" smtClean="0">
                <a:latin typeface="Tahoma" charset="0"/>
                <a:ea typeface="ＭＳ Ｐゴシック" charset="0"/>
              </a:rPr>
              <a:t>)</a:t>
            </a:r>
          </a:p>
          <a:p>
            <a:pPr lvl="1"/>
            <a:r>
              <a:rPr lang="en-US" dirty="0" smtClean="0">
                <a:latin typeface="Tahoma" charset="0"/>
                <a:ea typeface="ＭＳ Ｐゴシック" charset="0"/>
              </a:rPr>
              <a:t>Expected to be denser than DRAM: can store multiple bits/cell</a:t>
            </a:r>
          </a:p>
          <a:p>
            <a:endParaRPr lang="en-US" dirty="0" smtClean="0">
              <a:latin typeface="Tahoma" charset="0"/>
              <a:ea typeface="ＭＳ Ｐゴシック" charset="0"/>
            </a:endParaRPr>
          </a:p>
          <a:p>
            <a:r>
              <a:rPr lang="en-US" dirty="0" smtClean="0">
                <a:latin typeface="Tahoma" charset="0"/>
                <a:ea typeface="ＭＳ Ｐゴシック" charset="0"/>
              </a:rPr>
              <a:t>But, emerging technologies have (many) shortcomings</a:t>
            </a:r>
          </a:p>
          <a:p>
            <a:pPr lvl="1"/>
            <a:r>
              <a:rPr lang="en-US" dirty="0" smtClean="0">
                <a:solidFill>
                  <a:srgbClr val="FF0000"/>
                </a:solidFill>
                <a:latin typeface="Tahoma" charset="0"/>
                <a:ea typeface="ＭＳ Ｐゴシック" charset="0"/>
              </a:rPr>
              <a:t>Can they be enabled to replace/augment/surpass DRAM?</a:t>
            </a:r>
            <a:endParaRPr lang="en-US" dirty="0" smtClean="0">
              <a:latin typeface="Tahoma" charset="0"/>
              <a:ea typeface="ＭＳ Ｐゴシック" charset="0"/>
            </a:endParaRPr>
          </a:p>
          <a:p>
            <a:pPr lvl="1" eaLnBrk="1" hangingPunct="1"/>
            <a:endParaRPr lang="en-US" dirty="0" smtClean="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46</a:t>
            </a:fld>
            <a:endParaRPr lang="en-US" sz="1600" dirty="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042" y="2467854"/>
            <a:ext cx="2093462" cy="16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20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a:t>
            </a:r>
            <a:r>
              <a:rPr lang="en-US" dirty="0" smtClean="0">
                <a:solidFill>
                  <a:srgbClr val="008000"/>
                </a:solidFill>
                <a:latin typeface="Tahoma" charset="0"/>
                <a:ea typeface="ＭＳ Ｐゴシック" charset="0"/>
              </a:rPr>
              <a:t>scaling (capacity and cost)</a:t>
            </a:r>
            <a:endParaRPr lang="en-US" dirty="0">
              <a:solidFill>
                <a:srgbClr val="008000"/>
              </a:solidFill>
              <a:latin typeface="Tahoma" charset="0"/>
              <a:ea typeface="ＭＳ Ｐゴシック" charset="0"/>
            </a:endParaRP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p>
          <a:p>
            <a:pPr lvl="1" eaLnBrk="1" hangingPunct="1"/>
            <a:endParaRPr lang="en-US" sz="2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a:t>
            </a:r>
            <a:r>
              <a:rPr lang="en-US" dirty="0" smtClean="0">
                <a:solidFill>
                  <a:srgbClr val="0000FF"/>
                </a:solidFill>
                <a:latin typeface="Tahoma" charset="0"/>
                <a:ea typeface="ＭＳ Ｐゴシック" charset="0"/>
              </a:rPr>
              <a:t>system</a:t>
            </a:r>
            <a:endParaRPr lang="en-US" dirty="0">
              <a:solidFill>
                <a:srgbClr val="0000FF"/>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2FE82CC-7BA9-6841-9A5F-3367483BAFFF}"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spTree>
    <p:extLst>
      <p:ext uri="{BB962C8B-B14F-4D97-AF65-F5344CB8AC3E}">
        <p14:creationId xmlns:p14="http://schemas.microsoft.com/office/powerpoint/2010/main" val="42778253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a:t>
            </a:r>
            <a:endParaRPr lang="en-US" dirty="0">
              <a:latin typeface="Garamond" charset="0"/>
              <a:ea typeface="ＭＳ Ｐゴシック" charset="0"/>
              <a:cs typeface="ＭＳ Ｐゴシック" charset="0"/>
            </a:endParaRP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4006193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(II)</a:t>
            </a:r>
            <a:endParaRPr lang="en-US" dirty="0">
              <a:latin typeface="Garamond" charset="0"/>
              <a:ea typeface="ＭＳ Ｐゴシック" charset="0"/>
              <a:cs typeface="ＭＳ Ｐゴシック" charset="0"/>
            </a:endParaRP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2052973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1818877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1434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3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1137198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8801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3919032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a:t>
            </a:r>
            <a:r>
              <a:rPr lang="en-US" dirty="0" smtClean="0">
                <a:solidFill>
                  <a:srgbClr val="0000FF"/>
                </a:solidFill>
              </a:rPr>
              <a:t>huge (DRAM) cache at low cost?</a:t>
            </a:r>
          </a:p>
          <a:p>
            <a:pPr lvl="1"/>
            <a:endParaRPr lang="en-US" dirty="0"/>
          </a:p>
          <a:p>
            <a:r>
              <a:rPr lang="en-US" dirty="0" smtClean="0"/>
              <a:t>Two solutions: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55</a:t>
            </a:fld>
            <a:endParaRPr lang="en-US" dirty="0"/>
          </a:p>
        </p:txBody>
      </p:sp>
      <p:sp>
        <p:nvSpPr>
          <p:cNvPr id="5" name="Rectangle 4"/>
          <p:cNvSpPr>
            <a:spLocks noChangeArrowheads="1"/>
          </p:cNvSpPr>
          <p:nvPr/>
        </p:nvSpPr>
        <p:spPr bwMode="auto">
          <a:xfrm>
            <a:off x="611560" y="5661248"/>
            <a:ext cx="6624736"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88539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56</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CPU</a:t>
            </a:r>
            <a:endParaRPr lang="en-US" sz="2400" dirty="0"/>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chemeClr val="tx1"/>
                </a:solidFill>
              </a:rPr>
              <a:t>DRAMCtrl</a:t>
            </a:r>
            <a:endParaRPr lang="en-US" dirty="0">
              <a:solidFill>
                <a:schemeClr val="tx1"/>
              </a:solidFill>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rPr>
              <a:t>PCM Ctrl</a:t>
            </a:r>
            <a:endParaRPr lang="en-US" dirty="0">
              <a:solidFill>
                <a:srgbClr val="303030"/>
              </a:solidFill>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t>Row buffer</a:t>
            </a:r>
            <a:endParaRPr lang="en-US" sz="2000" dirty="0"/>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rPr>
              <a:t>DRAM Cache</a:t>
            </a:r>
            <a:endParaRPr lang="en-US" dirty="0">
              <a:solidFill>
                <a:srgbClr val="303030"/>
              </a:solidFill>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rPr>
              <a:t>PCM Main Memory</a:t>
            </a:r>
            <a:endParaRPr lang="en-US" dirty="0">
              <a:solidFill>
                <a:srgbClr val="303030"/>
              </a:solidFill>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008000"/>
                </a:solidFill>
              </a:rPr>
              <a:t>Fast row miss</a:t>
            </a:r>
            <a:endParaRPr lang="en-US" dirty="0">
              <a:solidFill>
                <a:srgbClr val="FF0000"/>
              </a:solidFill>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FF0000"/>
                </a:solidFill>
              </a:rPr>
              <a:t>Slow row miss</a:t>
            </a:r>
          </a:p>
        </p:txBody>
      </p:sp>
    </p:spTree>
    <p:extLst>
      <p:ext uri="{BB962C8B-B14F-4D97-AF65-F5344CB8AC3E}">
        <p14:creationId xmlns:p14="http://schemas.microsoft.com/office/powerpoint/2010/main" val="38392770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endParaRPr lang="en-US" sz="2200" dirty="0"/>
          </a:p>
          <a:p>
            <a:endParaRPr lang="en-US" sz="2200" dirty="0" smtClean="0"/>
          </a:p>
          <a:p>
            <a:endParaRPr lang="en-US" sz="1400" dirty="0"/>
          </a:p>
          <a:p>
            <a:r>
              <a:rPr lang="en-US" sz="2200" dirty="0" smtClean="0"/>
              <a:t>Yoon </a:t>
            </a:r>
            <a:r>
              <a:rPr lang="en-US" sz="2200" dirty="0"/>
              <a:t>et al., “</a:t>
            </a:r>
            <a:r>
              <a:rPr lang="en-US" sz="2200" dirty="0">
                <a:solidFill>
                  <a:srgbClr val="0000FF"/>
                </a:solidFill>
              </a:rPr>
              <a:t>Row Buffer Locality-Aware Data Placement in Hybrid </a:t>
            </a:r>
            <a:r>
              <a:rPr lang="en-US" sz="2200" dirty="0" smtClean="0">
                <a:solidFill>
                  <a:srgbClr val="0000FF"/>
                </a:solidFill>
              </a:rPr>
              <a:t>Memories</a:t>
            </a:r>
            <a:r>
              <a:rPr lang="en-US" sz="2200" dirty="0" smtClean="0"/>
              <a:t>,” ICCD 2012 Best Paper Award.</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57</a:t>
            </a:fld>
            <a:endParaRPr lang="en-US"/>
          </a:p>
        </p:txBody>
      </p:sp>
    </p:spTree>
    <p:extLst>
      <p:ext uri="{BB962C8B-B14F-4D97-AF65-F5344CB8AC3E}">
        <p14:creationId xmlns:p14="http://schemas.microsoft.com/office/powerpoint/2010/main" val="2818809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95928" cy="1066800"/>
          </a:xfrm>
        </p:spPr>
        <p:txBody>
          <a:bodyPr/>
          <a:lstStyle/>
          <a:p>
            <a:r>
              <a:rPr lang="en-US" sz="3800" dirty="0" smtClean="0"/>
              <a:t>Row-Locality-Aware Data Placement: Results</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58</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2776215613"/>
              </p:ext>
            </p:extLst>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888" y="2323668"/>
            <a:ext cx="824537"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10%</a:t>
            </a:r>
            <a:endParaRPr kumimoji="0" lang="en-US" sz="1800" b="0" i="0" u="none" strike="noStrike" kern="0" cap="none" spc="0" normalizeH="0" baseline="0" noProof="0" dirty="0">
              <a:ln>
                <a:noFill/>
              </a:ln>
              <a:solidFill>
                <a:srgbClr val="0000FF"/>
              </a:solidFill>
              <a:effectLst/>
              <a:uLnTx/>
              <a:uFillTx/>
            </a:endParaRPr>
          </a:p>
        </p:txBody>
      </p:sp>
      <p:cxnSp>
        <p:nvCxnSpPr>
          <p:cNvPr id="19" name="Straight Arrow Connector 18"/>
          <p:cNvCxnSpPr/>
          <p:nvPr/>
        </p:nvCxnSpPr>
        <p:spPr>
          <a:xfrm flipV="1">
            <a:off x="6236636" y="2414960"/>
            <a:ext cx="0" cy="352425"/>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0" name="TextBox 19"/>
          <p:cNvSpPr txBox="1"/>
          <p:nvPr/>
        </p:nvSpPr>
        <p:spPr>
          <a:xfrm>
            <a:off x="5508104" y="2406506"/>
            <a:ext cx="728532"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14%</a:t>
            </a:r>
            <a:endParaRPr kumimoji="0" lang="en-US" sz="1800" b="0" i="0" u="none" strike="noStrike" kern="0" cap="none" spc="0" normalizeH="0" baseline="0" noProof="0" dirty="0">
              <a:ln>
                <a:noFill/>
              </a:ln>
              <a:solidFill>
                <a:srgbClr val="0000FF"/>
              </a:solidFill>
              <a:effectLst/>
              <a:uLnTx/>
              <a:uFillTx/>
            </a:endParaRPr>
          </a:p>
        </p:txBody>
      </p:sp>
      <p:cxnSp>
        <p:nvCxnSpPr>
          <p:cNvPr id="22" name="Straight Arrow Connector 21"/>
          <p:cNvCxnSpPr/>
          <p:nvPr/>
        </p:nvCxnSpPr>
        <p:spPr>
          <a:xfrm flipV="1">
            <a:off x="4388425" y="2375490"/>
            <a:ext cx="0" cy="265689"/>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V="1">
            <a:off x="2537688" y="2445914"/>
            <a:ext cx="0" cy="457576"/>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4" name="TextBox 23"/>
          <p:cNvSpPr txBox="1"/>
          <p:nvPr/>
        </p:nvSpPr>
        <p:spPr>
          <a:xfrm>
            <a:off x="1763688" y="2490036"/>
            <a:ext cx="72008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17%</a:t>
            </a:r>
            <a:endParaRPr kumimoji="0" lang="en-US" sz="1800" b="0" i="0" u="none" strike="noStrike" kern="0" cap="none" spc="0" normalizeH="0" baseline="0" noProof="0" dirty="0">
              <a:ln>
                <a:noFill/>
              </a:ln>
              <a:solidFill>
                <a:srgbClr val="0000FF"/>
              </a:solidFill>
              <a:effectLst/>
              <a:uLnTx/>
              <a:uFillTx/>
            </a:endParaRPr>
          </a:p>
        </p:txBody>
      </p:sp>
      <p:sp>
        <p:nvSpPr>
          <p:cNvPr id="30" name="TextBox 29"/>
          <p:cNvSpPr txBox="1"/>
          <p:nvPr/>
        </p:nvSpPr>
        <p:spPr>
          <a:xfrm>
            <a:off x="1680028" y="5577589"/>
            <a:ext cx="5891674" cy="830997"/>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ea typeface="+mn-ea"/>
                <a:cs typeface="+mn-cs"/>
              </a:rPr>
              <a:t>Memory energy-efficiency and fairness also improve correspondingly</a:t>
            </a:r>
          </a:p>
        </p:txBody>
      </p:sp>
    </p:spTree>
    <p:extLst>
      <p:ext uri="{BB962C8B-B14F-4D97-AF65-F5344CB8AC3E}">
        <p14:creationId xmlns:p14="http://schemas.microsoft.com/office/powerpoint/2010/main" val="4230300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397909376"/>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3364538508"/>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4105744515"/>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Hybrid vs.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59</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31% better performance than all PCM, </a:t>
            </a:r>
          </a:p>
          <a:p>
            <a:pPr algn="ctr" defTabSz="457200" fontAlgn="base">
              <a:spcBef>
                <a:spcPct val="0"/>
              </a:spcBef>
              <a:spcAft>
                <a:spcPct val="0"/>
              </a:spcAft>
            </a:pPr>
            <a:r>
              <a:rPr lang="en-US" sz="2400" b="1" dirty="0" smtClean="0">
                <a:solidFill>
                  <a:srgbClr val="0000FF"/>
                </a:solidFill>
                <a:latin typeface="Calibri"/>
              </a:rPr>
              <a:t>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62596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Memory Scaling Problem and Solution Directions</a:t>
            </a:r>
          </a:p>
          <a:p>
            <a:pPr lvl="1" eaLnBrk="1" hangingPunct="1"/>
            <a:r>
              <a:rPr lang="en-US" dirty="0" smtClean="0">
                <a:latin typeface="Tahoma" charset="0"/>
                <a:ea typeface="ＭＳ Ｐゴシック" charset="0"/>
                <a:cs typeface="ＭＳ Ｐゴシック" charset="0"/>
              </a:rPr>
              <a:t>New Memory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1888139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as Main Memory</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a:t>
            </a:r>
            <a:r>
              <a:rPr lang="en-US" dirty="0" smtClean="0">
                <a:solidFill>
                  <a:srgbClr val="FF0000"/>
                </a:solidFill>
              </a:rPr>
              <a:t>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r>
                <a:rPr lang="en-US" sz="1400" smtClean="0">
                  <a:solidFill>
                    <a:srgbClr val="000000"/>
                  </a:solidFill>
                  <a:latin typeface="Tahoma"/>
                </a:rPr>
                <a:t>Logical 0</a:t>
              </a:r>
              <a:endParaRPr lang="en-US" sz="1400">
                <a:solidFill>
                  <a:srgbClr val="000000"/>
                </a:solidFill>
                <a:latin typeface="Tahoma"/>
              </a:endParaRPr>
            </a:p>
          </p:txBody>
        </p:sp>
        <p:sp>
          <p:nvSpPr>
            <p:cNvPr id="15" name="TextBox 14"/>
            <p:cNvSpPr txBox="1"/>
            <p:nvPr/>
          </p:nvSpPr>
          <p:spPr>
            <a:xfrm>
              <a:off x="8080249" y="5033665"/>
              <a:ext cx="1185611" cy="410733"/>
            </a:xfrm>
            <a:prstGeom prst="rect">
              <a:avLst/>
            </a:prstGeom>
            <a:noFill/>
          </p:spPr>
          <p:txBody>
            <a:bodyPr wrap="none" rtlCol="0">
              <a:spAutoFit/>
            </a:bodyPr>
            <a:lstStyle/>
            <a:p>
              <a:r>
                <a:rPr lang="en-US" sz="1400" smtClean="0">
                  <a:solidFill>
                    <a:srgbClr val="000000"/>
                  </a:solidFill>
                  <a:latin typeface="Tahoma"/>
                </a:rPr>
                <a:t>Logical 1</a:t>
              </a:r>
              <a:endParaRPr lang="en-US" sz="1400">
                <a:solidFill>
                  <a:srgbClr val="000000"/>
                </a:solidFill>
                <a:latin typeface="Tahoma"/>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r>
                <a:rPr lang="en-US" sz="1600" dirty="0" smtClean="0">
                  <a:solidFill>
                    <a:srgbClr val="000000"/>
                  </a:solidFill>
                  <a:latin typeface="Tahoma"/>
                </a:rPr>
                <a:t>Word Line</a:t>
              </a:r>
              <a:endParaRPr lang="en-US" sz="1600" dirty="0">
                <a:solidFill>
                  <a:srgbClr val="000000"/>
                </a:solidFill>
                <a:latin typeface="Tahoma"/>
              </a:endParaRPr>
            </a:p>
          </p:txBody>
        </p:sp>
        <p:sp>
          <p:nvSpPr>
            <p:cNvPr id="26" name="TextBox 25"/>
            <p:cNvSpPr txBox="1"/>
            <p:nvPr/>
          </p:nvSpPr>
          <p:spPr>
            <a:xfrm>
              <a:off x="2667000" y="3345922"/>
              <a:ext cx="801823" cy="338554"/>
            </a:xfrm>
            <a:prstGeom prst="rect">
              <a:avLst/>
            </a:prstGeom>
            <a:noFill/>
          </p:spPr>
          <p:txBody>
            <a:bodyPr wrap="none" rtlCol="0">
              <a:spAutoFit/>
            </a:bodyPr>
            <a:lstStyle/>
            <a:p>
              <a:r>
                <a:rPr lang="en-US" sz="1600" dirty="0" smtClean="0">
                  <a:solidFill>
                    <a:srgbClr val="000000"/>
                  </a:solidFill>
                  <a:latin typeface="Tahoma"/>
                </a:rPr>
                <a:t>Bit Line</a:t>
              </a:r>
              <a:endParaRPr lang="en-US" sz="1600" dirty="0">
                <a:solidFill>
                  <a:srgbClr val="000000"/>
                </a:solidFill>
                <a:latin typeface="Tahoma"/>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a:r>
                <a:rPr lang="en-US" sz="1400" dirty="0" smtClean="0">
                  <a:solidFill>
                    <a:srgbClr val="000000"/>
                  </a:solidFill>
                  <a:latin typeface="Tahoma"/>
                </a:rPr>
                <a:t>Access</a:t>
              </a:r>
            </a:p>
            <a:p>
              <a:pPr algn="ctr"/>
              <a:r>
                <a:rPr lang="en-US" sz="1400" dirty="0" smtClean="0">
                  <a:solidFill>
                    <a:srgbClr val="000000"/>
                  </a:solidFill>
                  <a:latin typeface="Tahoma"/>
                </a:rPr>
                <a:t>Transistor</a:t>
              </a:r>
              <a:endParaRPr lang="en-US" sz="1400" dirty="0">
                <a:solidFill>
                  <a:srgbClr val="000000"/>
                </a:solidFill>
                <a:latin typeface="Tahoma"/>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a:r>
                <a:rPr lang="en-US" sz="1400" dirty="0" smtClean="0">
                  <a:solidFill>
                    <a:srgbClr val="000000"/>
                  </a:solidFill>
                  <a:latin typeface="Tahoma"/>
                </a:rPr>
                <a:t>MTJ</a:t>
              </a:r>
              <a:endParaRPr lang="en-US" sz="1400" dirty="0">
                <a:solidFill>
                  <a:srgbClr val="000000"/>
                </a:solidFill>
                <a:latin typeface="Tahoma"/>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r>
                <a:rPr lang="en-US" sz="1600" dirty="0" smtClean="0">
                  <a:solidFill>
                    <a:srgbClr val="000000"/>
                  </a:solidFill>
                  <a:latin typeface="Tahoma"/>
                </a:rPr>
                <a:t>Sense Line</a:t>
              </a:r>
              <a:endParaRPr lang="en-US" sz="1600" dirty="0">
                <a:solidFill>
                  <a:srgbClr val="000000"/>
                </a:solidFill>
                <a:latin typeface="Tahoma"/>
              </a:endParaRPr>
            </a:p>
          </p:txBody>
        </p:sp>
      </p:grpSp>
    </p:spTree>
    <p:extLst>
      <p:ext uri="{BB962C8B-B14F-4D97-AF65-F5344CB8AC3E}">
        <p14:creationId xmlns:p14="http://schemas.microsoft.com/office/powerpoint/2010/main" val="11188810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spTree>
    <p:extLst>
      <p:ext uri="{BB962C8B-B14F-4D97-AF65-F5344CB8AC3E}">
        <p14:creationId xmlns:p14="http://schemas.microsoft.com/office/powerpoint/2010/main" val="2662857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Architected STT-RAM as Main Memory</a:t>
            </a:r>
            <a:endParaRPr lang="en-US" dirty="0"/>
          </a:p>
        </p:txBody>
      </p:sp>
      <p:sp>
        <p:nvSpPr>
          <p:cNvPr id="3" name="Content Placeholder 2"/>
          <p:cNvSpPr>
            <a:spLocks noGrp="1"/>
          </p:cNvSpPr>
          <p:nvPr>
            <p:ph idx="1"/>
          </p:nvPr>
        </p:nvSpPr>
        <p:spPr/>
        <p:txBody>
          <a:bodyPr/>
          <a:lstStyle/>
          <a:p>
            <a:r>
              <a:rPr lang="en-US" dirty="0" smtClean="0"/>
              <a:t>4-core, 4GB main memory, </a:t>
            </a:r>
            <a:r>
              <a:rPr lang="en-US" dirty="0" err="1" smtClean="0"/>
              <a:t>multiprogrammed</a:t>
            </a:r>
            <a:r>
              <a:rPr lang="en-US" dirty="0" smtClean="0"/>
              <a:t> workloads</a:t>
            </a:r>
          </a:p>
          <a:p>
            <a:r>
              <a:rPr lang="en-US" dirty="0" smtClean="0">
                <a:solidFill>
                  <a:srgbClr val="0000FF"/>
                </a:solidFill>
              </a:rPr>
              <a:t>~6% performance loss, ~60% energy savings vs. DRAM</a:t>
            </a:r>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62</a:t>
            </a:fld>
            <a:endParaRPr lang="en-US" altLang="en-US">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1138779864"/>
              </p:ext>
            </p:extLst>
          </p:nvPr>
        </p:nvGraphicFramePr>
        <p:xfrm>
          <a:off x="971600" y="1916832"/>
          <a:ext cx="5328592"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398093430"/>
              </p:ext>
            </p:extLst>
          </p:nvPr>
        </p:nvGraphicFramePr>
        <p:xfrm>
          <a:off x="899592" y="3861048"/>
          <a:ext cx="5472608" cy="22981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22598" y="6093296"/>
            <a:ext cx="9129922" cy="338554"/>
          </a:xfrm>
          <a:prstGeom prst="rect">
            <a:avLst/>
          </a:prstGeom>
        </p:spPr>
        <p:txBody>
          <a:bodyPr wrap="square">
            <a:spAutoFit/>
          </a:bodyPr>
          <a:lstStyle/>
          <a:p>
            <a:r>
              <a:rPr lang="en-US" sz="1600" dirty="0" err="1" smtClean="0"/>
              <a:t>Kultursay</a:t>
            </a:r>
            <a:r>
              <a:rPr lang="en-US" sz="1600" dirty="0" smtClean="0"/>
              <a:t>+, </a:t>
            </a:r>
            <a:r>
              <a:rPr lang="en-US" sz="1600" dirty="0"/>
              <a:t>“</a:t>
            </a:r>
            <a:r>
              <a:rPr lang="en-US" sz="1600" dirty="0">
                <a:solidFill>
                  <a:srgbClr val="0000FF"/>
                </a:solidFill>
              </a:rPr>
              <a:t>Evaluating STT-RAM as an Energy-Efficient Main Memory Alternative</a:t>
            </a:r>
            <a:r>
              <a:rPr lang="en-US" sz="1600" dirty="0"/>
              <a:t>,” ISPASS </a:t>
            </a:r>
            <a:r>
              <a:rPr lang="en-US" sz="1600" dirty="0" smtClean="0"/>
              <a:t>2013.</a:t>
            </a:r>
            <a:endParaRPr lang="en-US" sz="1600" dirty="0"/>
          </a:p>
        </p:txBody>
      </p:sp>
    </p:spTree>
    <p:extLst>
      <p:ext uri="{BB962C8B-B14F-4D97-AF65-F5344CB8AC3E}">
        <p14:creationId xmlns:p14="http://schemas.microsoft.com/office/powerpoint/2010/main" val="1157027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Memory Scaling Problem and Solution Directions</a:t>
            </a:r>
          </a:p>
          <a:p>
            <a:pPr lvl="1" eaLnBrk="1" hangingPunct="1"/>
            <a:r>
              <a:rPr lang="en-US" dirty="0" smtClean="0">
                <a:latin typeface="Tahoma" charset="0"/>
                <a:ea typeface="ＭＳ Ｐゴシック" charset="0"/>
                <a:cs typeface="ＭＳ Ｐゴシック" charset="0"/>
              </a:rPr>
              <a:t>New Memory Architectures</a:t>
            </a:r>
          </a:p>
          <a:p>
            <a:pPr lvl="1" eaLnBrk="1" hangingPunct="1"/>
            <a:r>
              <a:rPr lang="en-US" dirty="0" smtClean="0">
                <a:solidFill>
                  <a:srgbClr val="000000"/>
                </a:solidFill>
                <a:latin typeface="Tahoma" charset="0"/>
                <a:ea typeface="ＭＳ Ｐゴシック" charset="0"/>
                <a:cs typeface="ＭＳ Ｐゴシック" charset="0"/>
              </a:rPr>
              <a:t>Enabling Emerging Technologies: Hybrid Memory Systems</a:t>
            </a:r>
          </a:p>
          <a:p>
            <a:pPr eaLnBrk="1" hangingPunct="1"/>
            <a:r>
              <a:rPr lang="en-US" dirty="0" smtClean="0">
                <a:solidFill>
                  <a:srgbClr val="0000FF"/>
                </a:solidFill>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spTree>
    <p:extLst>
      <p:ext uri="{BB962C8B-B14F-4D97-AF65-F5344CB8AC3E}">
        <p14:creationId xmlns:p14="http://schemas.microsoft.com/office/powerpoint/2010/main" val="1391917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(So Far)</a:t>
            </a:r>
            <a:endParaRPr lang="en-US" dirty="0"/>
          </a:p>
        </p:txBody>
      </p:sp>
      <p:sp>
        <p:nvSpPr>
          <p:cNvPr id="3" name="Content Placeholder 2"/>
          <p:cNvSpPr>
            <a:spLocks noGrp="1"/>
          </p:cNvSpPr>
          <p:nvPr>
            <p:ph idx="1"/>
          </p:nvPr>
        </p:nvSpPr>
        <p:spPr>
          <a:xfrm>
            <a:off x="228600" y="1196752"/>
            <a:ext cx="8610600" cy="4876800"/>
          </a:xfrm>
        </p:spPr>
        <p:txBody>
          <a:bodyPr/>
          <a:lstStyle/>
          <a:p>
            <a:r>
              <a:rPr lang="en-US" dirty="0" smtClean="0">
                <a:solidFill>
                  <a:srgbClr val="0000FF"/>
                </a:solidFill>
              </a:rPr>
              <a:t>Better cooperation between devices and the system</a:t>
            </a:r>
          </a:p>
          <a:p>
            <a:pPr lvl="1"/>
            <a:r>
              <a:rPr lang="en-US" dirty="0" smtClean="0"/>
              <a:t>Expose more information about devices to upper layers</a:t>
            </a:r>
          </a:p>
          <a:p>
            <a:pPr lvl="1"/>
            <a:r>
              <a:rPr lang="en-US" dirty="0" smtClean="0"/>
              <a:t>More flexible interfaces</a:t>
            </a:r>
          </a:p>
          <a:p>
            <a:pPr lvl="1"/>
            <a:endParaRPr lang="en-US" dirty="0" smtClean="0"/>
          </a:p>
          <a:p>
            <a:r>
              <a:rPr lang="en-US" dirty="0" smtClean="0">
                <a:solidFill>
                  <a:srgbClr val="0000FF"/>
                </a:solidFill>
              </a:rPr>
              <a:t>Better-than-worst-case design</a:t>
            </a:r>
          </a:p>
          <a:p>
            <a:pPr lvl="1"/>
            <a:r>
              <a:rPr lang="en-US" dirty="0" smtClean="0"/>
              <a:t>Do not optimize for the worst case</a:t>
            </a:r>
          </a:p>
          <a:p>
            <a:pPr lvl="1"/>
            <a:r>
              <a:rPr lang="en-US" dirty="0"/>
              <a:t>W</a:t>
            </a:r>
            <a:r>
              <a:rPr lang="en-US" dirty="0" smtClean="0"/>
              <a:t>orst case should not determine the common case</a:t>
            </a:r>
          </a:p>
          <a:p>
            <a:endParaRPr lang="en-US" dirty="0"/>
          </a:p>
          <a:p>
            <a:r>
              <a:rPr lang="en-US" dirty="0" smtClean="0">
                <a:solidFill>
                  <a:srgbClr val="0000FF"/>
                </a:solidFill>
              </a:rPr>
              <a:t>Heterogeneity in design</a:t>
            </a:r>
          </a:p>
          <a:p>
            <a:pPr lvl="1"/>
            <a:r>
              <a:rPr lang="en-US" dirty="0" smtClean="0"/>
              <a:t>Enables a more efficient design (No one size fits all) </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64</a:t>
            </a:fld>
            <a:endParaRPr lang="en-US" altLang="en-US"/>
          </a:p>
        </p:txBody>
      </p:sp>
    </p:spTree>
    <p:extLst>
      <p:ext uri="{BB962C8B-B14F-4D97-AF65-F5344CB8AC3E}">
        <p14:creationId xmlns:p14="http://schemas.microsoft.com/office/powerpoint/2010/main" val="859370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Processing tightly-coupled with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65</a:t>
            </a:fld>
            <a:endParaRPr lang="en-US" altLang="en-US"/>
          </a:p>
        </p:txBody>
      </p:sp>
      <p:sp>
        <p:nvSpPr>
          <p:cNvPr id="5" name="Rectangle 4"/>
          <p:cNvSpPr/>
          <p:nvPr/>
        </p:nvSpPr>
        <p:spPr>
          <a:xfrm>
            <a:off x="539552" y="1340768"/>
            <a:ext cx="4608512"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699585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Coordinated Memory and Storage with NVM (I)</a:t>
            </a:r>
            <a:endParaRPr lang="en-US" sz="3400" dirty="0"/>
          </a:p>
        </p:txBody>
      </p:sp>
      <p:sp>
        <p:nvSpPr>
          <p:cNvPr id="3" name="Content Placeholder 2"/>
          <p:cNvSpPr>
            <a:spLocks noGrp="1"/>
          </p:cNvSpPr>
          <p:nvPr>
            <p:ph idx="1"/>
          </p:nvPr>
        </p:nvSpPr>
        <p:spPr>
          <a:xfrm>
            <a:off x="228600" y="908720"/>
            <a:ext cx="8807896" cy="5339680"/>
          </a:xfrm>
        </p:spPr>
        <p:txBody>
          <a:bodyPr/>
          <a:lstStyle/>
          <a:p>
            <a:r>
              <a:rPr lang="en-US" sz="2200" dirty="0" smtClean="0">
                <a:solidFill>
                  <a:srgbClr val="FF0000"/>
                </a:solidFill>
                <a:sym typeface="Wingdings"/>
              </a:rPr>
              <a:t>The traditional two</a:t>
            </a:r>
            <a:r>
              <a:rPr lang="en-US" sz="2200" dirty="0">
                <a:solidFill>
                  <a:srgbClr val="FF0000"/>
                </a:solidFill>
                <a:sym typeface="Wingdings"/>
              </a:rPr>
              <a:t>-level storage </a:t>
            </a:r>
            <a:r>
              <a:rPr lang="en-US" sz="2200" dirty="0" smtClean="0">
                <a:solidFill>
                  <a:srgbClr val="FF0000"/>
                </a:solidFill>
                <a:sym typeface="Wingdings"/>
              </a:rPr>
              <a:t>model is a bottleneck with NVM</a:t>
            </a:r>
            <a:endParaRPr lang="en-US" sz="2200" dirty="0">
              <a:solidFill>
                <a:srgbClr val="FF0000"/>
              </a:solidFill>
              <a:sym typeface="Wingdings"/>
            </a:endParaRPr>
          </a:p>
          <a:p>
            <a:pPr lvl="1"/>
            <a:r>
              <a:rPr lang="en-US" sz="1800" b="1" dirty="0">
                <a:solidFill>
                  <a:schemeClr val="tx2">
                    <a:lumMod val="75000"/>
                  </a:schemeClr>
                </a:solidFill>
                <a:sym typeface="Wingdings"/>
              </a:rPr>
              <a:t>V</a:t>
            </a:r>
            <a:r>
              <a:rPr lang="en-US" sz="1800" b="1" dirty="0" smtClean="0">
                <a:solidFill>
                  <a:schemeClr val="tx2">
                    <a:lumMod val="75000"/>
                  </a:schemeClr>
                </a:solidFill>
                <a:sym typeface="Wingdings"/>
              </a:rPr>
              <a:t>olatile</a:t>
            </a:r>
            <a:r>
              <a:rPr lang="en-US" sz="1800" dirty="0" smtClean="0">
                <a:solidFill>
                  <a:schemeClr val="tx2">
                    <a:lumMod val="75000"/>
                  </a:schemeClr>
                </a:solidFill>
                <a:sym typeface="Wingdings"/>
              </a:rPr>
              <a:t> </a:t>
            </a:r>
            <a:r>
              <a:rPr lang="en-US" sz="1800" dirty="0">
                <a:solidFill>
                  <a:schemeClr val="tx2">
                    <a:lumMod val="75000"/>
                  </a:schemeClr>
                </a:solidFill>
                <a:sym typeface="Wingdings"/>
              </a:rPr>
              <a:t>data in memory </a:t>
            </a:r>
            <a:r>
              <a:rPr lang="en-US" sz="1800" dirty="0" smtClean="0">
                <a:solidFill>
                  <a:schemeClr val="tx2">
                    <a:lumMod val="75000"/>
                  </a:schemeClr>
                </a:solidFill>
                <a:sym typeface="Wingdings"/>
              </a:rPr>
              <a:t> a </a:t>
            </a:r>
            <a:r>
              <a:rPr lang="en-US" sz="1800" b="1" dirty="0">
                <a:solidFill>
                  <a:schemeClr val="tx2">
                    <a:lumMod val="75000"/>
                  </a:schemeClr>
                </a:solidFill>
                <a:sym typeface="Wingdings"/>
              </a:rPr>
              <a:t>load/store </a:t>
            </a:r>
            <a:r>
              <a:rPr lang="en-US" sz="1800" dirty="0">
                <a:solidFill>
                  <a:schemeClr val="tx2">
                    <a:lumMod val="75000"/>
                  </a:schemeClr>
                </a:solidFill>
                <a:sym typeface="Wingdings"/>
              </a:rPr>
              <a:t>interface</a:t>
            </a:r>
          </a:p>
          <a:p>
            <a:pPr lvl="1"/>
            <a:r>
              <a:rPr lang="en-US" sz="1800" b="1" dirty="0">
                <a:solidFill>
                  <a:srgbClr val="004D26"/>
                </a:solidFill>
                <a:sym typeface="Wingdings"/>
              </a:rPr>
              <a:t>P</a:t>
            </a:r>
            <a:r>
              <a:rPr lang="en-US" sz="1800" b="1" dirty="0" smtClean="0">
                <a:solidFill>
                  <a:srgbClr val="004D26"/>
                </a:solidFill>
                <a:sym typeface="Wingdings"/>
              </a:rPr>
              <a:t>ersistent</a:t>
            </a:r>
            <a:r>
              <a:rPr lang="en-US" sz="1800" dirty="0" smtClean="0">
                <a:solidFill>
                  <a:srgbClr val="004D26"/>
                </a:solidFill>
                <a:sym typeface="Wingdings"/>
              </a:rPr>
              <a:t> </a:t>
            </a:r>
            <a:r>
              <a:rPr lang="en-US" sz="1800" dirty="0">
                <a:solidFill>
                  <a:srgbClr val="004D26"/>
                </a:solidFill>
                <a:sym typeface="Wingdings"/>
              </a:rPr>
              <a:t>data in storage </a:t>
            </a:r>
            <a:r>
              <a:rPr lang="en-US" sz="1800" dirty="0" smtClean="0">
                <a:solidFill>
                  <a:srgbClr val="004D26"/>
                </a:solidFill>
                <a:sym typeface="Wingdings"/>
              </a:rPr>
              <a:t> </a:t>
            </a:r>
            <a:r>
              <a:rPr lang="en-US" sz="1800" dirty="0">
                <a:solidFill>
                  <a:srgbClr val="004D26"/>
                </a:solidFill>
                <a:sym typeface="Wingdings"/>
              </a:rPr>
              <a:t>a </a:t>
            </a:r>
            <a:r>
              <a:rPr lang="en-US" sz="1800" b="1" dirty="0">
                <a:solidFill>
                  <a:srgbClr val="004D26"/>
                </a:solidFill>
                <a:sym typeface="Wingdings"/>
              </a:rPr>
              <a:t>file system </a:t>
            </a:r>
            <a:r>
              <a:rPr lang="en-US" sz="1800" dirty="0">
                <a:solidFill>
                  <a:srgbClr val="004D26"/>
                </a:solidFill>
                <a:sym typeface="Wingdings"/>
              </a:rPr>
              <a:t>interface</a:t>
            </a:r>
          </a:p>
          <a:p>
            <a:pPr lvl="1"/>
            <a:r>
              <a:rPr lang="en-US" sz="1800" dirty="0">
                <a:sym typeface="Wingdings"/>
              </a:rPr>
              <a:t>Problem: </a:t>
            </a:r>
            <a:r>
              <a:rPr lang="en-US" sz="1800" dirty="0">
                <a:solidFill>
                  <a:srgbClr val="0000FF"/>
                </a:solidFill>
                <a:sym typeface="Wingdings"/>
              </a:rPr>
              <a:t>Operating system (OS) and file system (FS) code </a:t>
            </a:r>
            <a:r>
              <a:rPr lang="en-US" sz="1800" dirty="0" smtClean="0">
                <a:solidFill>
                  <a:srgbClr val="0000FF"/>
                </a:solidFill>
                <a:sym typeface="Wingdings"/>
              </a:rPr>
              <a:t>to locate, translate, buffer data become performance and energy bottlenecks with fast NVM stores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66</a:t>
            </a:fld>
            <a:endParaRPr lang="en-US" altLang="en-US"/>
          </a:p>
        </p:txBody>
      </p:sp>
      <p:sp>
        <p:nvSpPr>
          <p:cNvPr id="5" name="Rectangle 4"/>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35696" y="2708920"/>
            <a:ext cx="1809172" cy="369332"/>
          </a:xfrm>
          <a:prstGeom prst="rect">
            <a:avLst/>
          </a:prstGeom>
          <a:solidFill>
            <a:srgbClr val="FFFFFF"/>
          </a:solidFill>
        </p:spPr>
        <p:txBody>
          <a:bodyPr wrap="none" rtlCol="0">
            <a:spAutoFit/>
          </a:bodyPr>
          <a:lstStyle/>
          <a:p>
            <a:r>
              <a:rPr lang="en-US" dirty="0" smtClean="0"/>
              <a:t>Two-Level Store</a:t>
            </a:r>
            <a:endParaRPr lang="en-US" dirty="0"/>
          </a:p>
        </p:txBody>
      </p:sp>
      <p:grpSp>
        <p:nvGrpSpPr>
          <p:cNvPr id="7" name="Group 6"/>
          <p:cNvGrpSpPr/>
          <p:nvPr/>
        </p:nvGrpSpPr>
        <p:grpSpPr>
          <a:xfrm>
            <a:off x="1835696" y="3068960"/>
            <a:ext cx="5761156" cy="3179413"/>
            <a:chOff x="683568" y="1268760"/>
            <a:chExt cx="7948936" cy="4386785"/>
          </a:xfrm>
        </p:grpSpPr>
        <p:pic>
          <p:nvPicPr>
            <p:cNvPr id="8"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10"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Tahoma"/>
                  <a:ea typeface="Arial" pitchFamily="-107" charset="0"/>
                  <a:cs typeface="Tahoma"/>
                </a:rPr>
                <a:t>Main </a:t>
              </a:r>
              <a:r>
                <a:rPr lang="en-US" sz="1400" kern="0" dirty="0" smtClean="0">
                  <a:solidFill>
                    <a:srgbClr val="FF0000"/>
                  </a:solidFill>
                  <a:latin typeface="Tahoma"/>
                  <a:ea typeface="Arial" pitchFamily="-107" charset="0"/>
                  <a:cs typeface="Tahoma"/>
                </a:rPr>
                <a:t>Memory</a:t>
              </a:r>
              <a:endParaRPr lang="en-US" sz="1400" kern="0" dirty="0">
                <a:solidFill>
                  <a:srgbClr val="FF0000"/>
                </a:solidFill>
                <a:latin typeface="Tahoma"/>
                <a:ea typeface="Arial" pitchFamily="-107" charset="0"/>
                <a:cs typeface="Tahoma"/>
              </a:endParaRPr>
            </a:p>
          </p:txBody>
        </p:sp>
        <p:sp>
          <p:nvSpPr>
            <p:cNvPr id="11"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Storage (SSD/HDD)</a:t>
              </a:r>
            </a:p>
          </p:txBody>
        </p:sp>
        <p:pic>
          <p:nvPicPr>
            <p:cNvPr id="12"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4" name="Straight Arrow Connector 13"/>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Virtual memory</a:t>
              </a:r>
              <a:endParaRPr lang="en-US" sz="1400" dirty="0">
                <a:solidFill>
                  <a:srgbClr val="000000"/>
                </a:solidFill>
              </a:endParaRPr>
            </a:p>
          </p:txBody>
        </p:sp>
        <p:sp>
          <p:nvSpPr>
            <p:cNvPr id="16" name="Rectangle 15"/>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Address translation</a:t>
              </a:r>
              <a:endParaRPr lang="en-US" sz="1400" dirty="0">
                <a:solidFill>
                  <a:srgbClr val="000000"/>
                </a:solidFill>
              </a:endParaRPr>
            </a:p>
          </p:txBody>
        </p:sp>
        <p:cxnSp>
          <p:nvCxnSpPr>
            <p:cNvPr id="17" name="Straight Arrow Connector 16"/>
            <p:cNvCxnSpPr>
              <a:stCxn id="15" idx="2"/>
              <a:endCxn id="16"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99792" y="1268760"/>
              <a:ext cx="1448008" cy="424654"/>
            </a:xfrm>
            <a:prstGeom prst="rect">
              <a:avLst/>
            </a:prstGeom>
            <a:noFill/>
          </p:spPr>
          <p:txBody>
            <a:bodyPr wrap="none" rtlCol="0">
              <a:spAutoFit/>
            </a:bodyPr>
            <a:lstStyle/>
            <a:p>
              <a:r>
                <a:rPr lang="en-US" sz="1400" dirty="0" smtClean="0">
                  <a:solidFill>
                    <a:srgbClr val="FF0000"/>
                  </a:solidFill>
                </a:rPr>
                <a:t>Load/Store</a:t>
              </a:r>
              <a:endParaRPr lang="en-US" sz="1400" dirty="0">
                <a:solidFill>
                  <a:srgbClr val="FF0000"/>
                </a:solidFill>
              </a:endParaRPr>
            </a:p>
          </p:txBody>
        </p:sp>
        <p:cxnSp>
          <p:nvCxnSpPr>
            <p:cNvPr id="20" name="Straight Arrow Connector 19"/>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Operating system</a:t>
              </a:r>
            </a:p>
            <a:p>
              <a:pPr algn="ctr"/>
              <a:r>
                <a:rPr lang="en-US" sz="1400" dirty="0" smtClean="0">
                  <a:solidFill>
                    <a:srgbClr val="000000"/>
                  </a:solidFill>
                </a:rPr>
                <a:t>and file system</a:t>
              </a:r>
              <a:endParaRPr lang="en-US" sz="1400" dirty="0">
                <a:solidFill>
                  <a:srgbClr val="000000"/>
                </a:solidFill>
              </a:endParaRPr>
            </a:p>
          </p:txBody>
        </p:sp>
        <p:cxnSp>
          <p:nvCxnSpPr>
            <p:cNvPr id="22" name="Straight Arrow Connector 21"/>
            <p:cNvCxnSpPr>
              <a:stCxn id="21"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FF0000"/>
                  </a:solidFill>
                </a:rPr>
                <a:t>fopen</a:t>
              </a:r>
              <a:r>
                <a:rPr lang="en-US" sz="1400" dirty="0" smtClean="0">
                  <a:solidFill>
                    <a:srgbClr val="FF0000"/>
                  </a:solidFill>
                </a:rPr>
                <a:t>, </a:t>
              </a:r>
              <a:r>
                <a:rPr lang="en-US" sz="1400" dirty="0" err="1" smtClean="0">
                  <a:solidFill>
                    <a:srgbClr val="FF0000"/>
                  </a:solidFill>
                </a:rPr>
                <a:t>fread</a:t>
              </a:r>
              <a:r>
                <a:rPr lang="en-US" sz="1400" dirty="0" smtClean="0">
                  <a:solidFill>
                    <a:srgbClr val="FF0000"/>
                  </a:solidFill>
                </a:rPr>
                <a:t>, </a:t>
              </a:r>
              <a:r>
                <a:rPr lang="en-US" sz="1400" dirty="0" err="1" smtClean="0">
                  <a:solidFill>
                    <a:srgbClr val="FF0000"/>
                  </a:solidFill>
                </a:rPr>
                <a:t>fwrite</a:t>
              </a:r>
              <a:r>
                <a:rPr lang="en-US" sz="1400" dirty="0" smtClean="0">
                  <a:solidFill>
                    <a:srgbClr val="FF0000"/>
                  </a:solidFill>
                </a:rPr>
                <a:t>, …</a:t>
              </a:r>
              <a:endParaRPr lang="en-US" sz="1400" dirty="0">
                <a:solidFill>
                  <a:srgbClr val="FF0000"/>
                </a:solidFill>
              </a:endParaRPr>
            </a:p>
          </p:txBody>
        </p:sp>
      </p:grpSp>
    </p:spTree>
    <p:extLst>
      <p:ext uri="{BB962C8B-B14F-4D97-AF65-F5344CB8AC3E}">
        <p14:creationId xmlns:p14="http://schemas.microsoft.com/office/powerpoint/2010/main" val="3253747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6633"/>
                </a:solidFill>
              </a:rPr>
              <a:t>Coordinated Memory and Storage with NVM (</a:t>
            </a:r>
            <a:r>
              <a:rPr lang="en-US" sz="3400" dirty="0" smtClean="0">
                <a:solidFill>
                  <a:srgbClr val="006633"/>
                </a:solidFill>
              </a:rPr>
              <a:t>II)</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sym typeface="Wingdings"/>
              </a:rPr>
              <a:t>Goal: </a:t>
            </a:r>
            <a:r>
              <a:rPr lang="en-US" sz="2200" dirty="0">
                <a:solidFill>
                  <a:srgbClr val="0000FF"/>
                </a:solidFill>
                <a:sym typeface="Wingdings"/>
              </a:rPr>
              <a:t>Unify memory and storage </a:t>
            </a:r>
            <a:r>
              <a:rPr lang="en-US" sz="2200" dirty="0" smtClean="0">
                <a:solidFill>
                  <a:srgbClr val="0000FF"/>
                </a:solidFill>
                <a:sym typeface="Wingdings"/>
              </a:rPr>
              <a:t>management in a single unit to </a:t>
            </a:r>
            <a:r>
              <a:rPr lang="en-US" sz="2200" dirty="0">
                <a:solidFill>
                  <a:srgbClr val="FF0000"/>
                </a:solidFill>
                <a:sym typeface="Wingdings"/>
              </a:rPr>
              <a:t>eliminate wasted work to locate, transfer, and translate data</a:t>
            </a:r>
          </a:p>
          <a:p>
            <a:pPr lvl="1"/>
            <a:r>
              <a:rPr lang="en-US" sz="1800" dirty="0" smtClean="0">
                <a:sym typeface="Wingdings"/>
              </a:rPr>
              <a:t>Improves </a:t>
            </a:r>
            <a:r>
              <a:rPr lang="en-US" sz="1800" dirty="0">
                <a:sym typeface="Wingdings"/>
              </a:rPr>
              <a:t>both energy and performance</a:t>
            </a:r>
          </a:p>
          <a:p>
            <a:pPr lvl="1"/>
            <a:r>
              <a:rPr lang="en-US" sz="1800" dirty="0" smtClean="0">
                <a:sym typeface="Wingdings"/>
              </a:rPr>
              <a:t>Simplifies </a:t>
            </a:r>
            <a:r>
              <a:rPr lang="en-US" sz="1800" dirty="0">
                <a:sym typeface="Wingdings"/>
              </a:rPr>
              <a:t>programming model as well</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67</a:t>
            </a:fld>
            <a:endParaRPr lang="en-US" altLang="en-US"/>
          </a:p>
        </p:txBody>
      </p:sp>
      <p:sp>
        <p:nvSpPr>
          <p:cNvPr id="5" name="Rectangle 4"/>
          <p:cNvSpPr/>
          <p:nvPr/>
        </p:nvSpPr>
        <p:spPr>
          <a:xfrm>
            <a:off x="4067944" y="4509120"/>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35696" y="2708920"/>
            <a:ext cx="2651011" cy="369332"/>
          </a:xfrm>
          <a:prstGeom prst="rect">
            <a:avLst/>
          </a:prstGeom>
          <a:solidFill>
            <a:srgbClr val="FFFFFF"/>
          </a:solidFill>
        </p:spPr>
        <p:txBody>
          <a:bodyPr wrap="none" rtlCol="0">
            <a:spAutoFit/>
          </a:bodyPr>
          <a:lstStyle/>
          <a:p>
            <a:r>
              <a:rPr lang="en-US" dirty="0" smtClean="0"/>
              <a:t>Unified Memory/Storage</a:t>
            </a:r>
            <a:endParaRPr lang="en-US" dirty="0"/>
          </a:p>
        </p:txBody>
      </p:sp>
      <p:sp>
        <p:nvSpPr>
          <p:cNvPr id="8" name="Text Box 13" descr="90%"/>
          <p:cNvSpPr txBox="1">
            <a:spLocks noChangeArrowheads="1"/>
          </p:cNvSpPr>
          <p:nvPr/>
        </p:nvSpPr>
        <p:spPr bwMode="auto">
          <a:xfrm>
            <a:off x="4185446" y="4003438"/>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3059832" y="6063351"/>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Persistent (e.g., Phase-Change) Memory</a:t>
            </a:r>
          </a:p>
        </p:txBody>
      </p:sp>
      <p:pic>
        <p:nvPicPr>
          <p:cNvPr id="10"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452" y="3140968"/>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355976" y="4432556"/>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7824" y="4509120"/>
            <a:ext cx="1049474" cy="307777"/>
          </a:xfrm>
          <a:prstGeom prst="rect">
            <a:avLst/>
          </a:prstGeom>
          <a:noFill/>
        </p:spPr>
        <p:txBody>
          <a:bodyPr wrap="none" rtlCol="0">
            <a:spAutoFit/>
          </a:bodyPr>
          <a:lstStyle/>
          <a:p>
            <a:r>
              <a:rPr lang="en-US" sz="1400" dirty="0" smtClean="0"/>
              <a:t>Load/Store</a:t>
            </a:r>
            <a:endParaRPr lang="en-US" sz="1400" dirty="0"/>
          </a:p>
        </p:txBody>
      </p:sp>
      <p:pic>
        <p:nvPicPr>
          <p:cNvPr id="13" name="Picture 12"/>
          <p:cNvPicPr>
            <a:picLocks noChangeAspect="1"/>
          </p:cNvPicPr>
          <p:nvPr/>
        </p:nvPicPr>
        <p:blipFill>
          <a:blip r:embed="rId3"/>
          <a:stretch>
            <a:fillRect/>
          </a:stretch>
        </p:blipFill>
        <p:spPr>
          <a:xfrm>
            <a:off x="3935700" y="5056095"/>
            <a:ext cx="1554690" cy="1003885"/>
          </a:xfrm>
          <a:prstGeom prst="rect">
            <a:avLst/>
          </a:prstGeom>
        </p:spPr>
      </p:pic>
      <p:cxnSp>
        <p:nvCxnSpPr>
          <p:cNvPr id="14" name="Straight Connector 13"/>
          <p:cNvCxnSpPr/>
          <p:nvPr/>
        </p:nvCxnSpPr>
        <p:spPr>
          <a:xfrm flipH="1" flipV="1">
            <a:off x="2915816" y="4077072"/>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3728" y="3573016"/>
            <a:ext cx="1659429" cy="523220"/>
          </a:xfrm>
          <a:prstGeom prst="rect">
            <a:avLst/>
          </a:prstGeom>
          <a:noFill/>
        </p:spPr>
        <p:txBody>
          <a:bodyPr wrap="none" rtlCol="0">
            <a:spAutoFit/>
          </a:bodyPr>
          <a:lstStyle/>
          <a:p>
            <a:pPr algn="ctr"/>
            <a:r>
              <a:rPr lang="en-US" sz="1400" dirty="0" smtClean="0">
                <a:solidFill>
                  <a:srgbClr val="FF0000"/>
                </a:solidFill>
              </a:rPr>
              <a:t>Persistent Memory</a:t>
            </a:r>
          </a:p>
          <a:p>
            <a:pPr algn="ctr"/>
            <a:r>
              <a:rPr lang="en-US" sz="1400" dirty="0" smtClean="0">
                <a:solidFill>
                  <a:srgbClr val="FF0000"/>
                </a:solidFill>
              </a:rPr>
              <a:t>Manager</a:t>
            </a:r>
            <a:endParaRPr lang="en-US" sz="1400" dirty="0">
              <a:solidFill>
                <a:srgbClr val="FF0000"/>
              </a:solidFill>
            </a:endParaRPr>
          </a:p>
        </p:txBody>
      </p:sp>
      <p:cxnSp>
        <p:nvCxnSpPr>
          <p:cNvPr id="16" name="Straight Arrow Connector 15"/>
          <p:cNvCxnSpPr/>
          <p:nvPr/>
        </p:nvCxnSpPr>
        <p:spPr>
          <a:xfrm flipV="1">
            <a:off x="5076056" y="443711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36096" y="4509120"/>
            <a:ext cx="928459" cy="307777"/>
          </a:xfrm>
          <a:prstGeom prst="rect">
            <a:avLst/>
          </a:prstGeom>
          <a:noFill/>
        </p:spPr>
        <p:txBody>
          <a:bodyPr wrap="none" rtlCol="0">
            <a:spAutoFit/>
          </a:bodyPr>
          <a:lstStyle/>
          <a:p>
            <a:r>
              <a:rPr lang="en-US" sz="1400" dirty="0" smtClean="0"/>
              <a:t>Feedback</a:t>
            </a:r>
            <a:endParaRPr lang="en-US" sz="1400" dirty="0"/>
          </a:p>
        </p:txBody>
      </p:sp>
      <p:sp>
        <p:nvSpPr>
          <p:cNvPr id="18" name="Rectangle 17"/>
          <p:cNvSpPr/>
          <p:nvPr/>
        </p:nvSpPr>
        <p:spPr>
          <a:xfrm>
            <a:off x="1475656" y="6344604"/>
            <a:ext cx="7056784" cy="553998"/>
          </a:xfrm>
          <a:prstGeom prst="rect">
            <a:avLst/>
          </a:prstGeom>
        </p:spPr>
        <p:txBody>
          <a:bodyPr wrap="square">
            <a:spAutoFit/>
          </a:bodyPr>
          <a:lstStyle/>
          <a:p>
            <a:r>
              <a:rPr lang="en-US" sz="1500" dirty="0"/>
              <a:t>Meza+, </a:t>
            </a:r>
            <a:r>
              <a:rPr lang="en-US" sz="1500" dirty="0" smtClean="0"/>
              <a:t>“</a:t>
            </a:r>
            <a:r>
              <a:rPr lang="en-US" sz="1500" dirty="0" smtClean="0">
                <a:solidFill>
                  <a:srgbClr val="0000FF"/>
                </a:solidFill>
              </a:rPr>
              <a:t>A Case for Efficient Hardware-Software Cooperative Management of Storage and Memory</a:t>
            </a:r>
            <a:r>
              <a:rPr lang="en-US" sz="1500" dirty="0" smtClean="0"/>
              <a:t>,</a:t>
            </a:r>
            <a:r>
              <a:rPr lang="en-US" sz="1500" dirty="0"/>
              <a:t>” </a:t>
            </a:r>
            <a:r>
              <a:rPr lang="en-US" sz="1500" dirty="0" smtClean="0"/>
              <a:t>WEED 2013.</a:t>
            </a:r>
            <a:endParaRPr lang="en-US" sz="1500" dirty="0"/>
          </a:p>
        </p:txBody>
      </p:sp>
    </p:spTree>
    <p:extLst>
      <p:ext uri="{BB962C8B-B14F-4D97-AF65-F5344CB8AC3E}">
        <p14:creationId xmlns:p14="http://schemas.microsoft.com/office/powerpoint/2010/main" val="671258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a:xfrm>
            <a:off x="228600" y="980728"/>
            <a:ext cx="8610600" cy="5472608"/>
          </a:xfrm>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p>
          <a:p>
            <a:pPr lvl="1"/>
            <a:endParaRPr lang="en-US" sz="2000" dirty="0">
              <a:solidFill>
                <a:srgbClr val="2C6123"/>
              </a:solidFill>
              <a:sym typeface="Wingdings"/>
            </a:endParaRPr>
          </a:p>
          <a:p>
            <a:r>
              <a:rPr lang="en-US" sz="1800" dirty="0"/>
              <a:t>Meza+, “</a:t>
            </a:r>
            <a:r>
              <a:rPr lang="en-US" sz="1800" dirty="0">
                <a:solidFill>
                  <a:srgbClr val="0000FF"/>
                </a:solidFill>
              </a:rPr>
              <a:t>A Case for Efficient Hardware-Software Cooperative Management of Storage and Memory</a:t>
            </a:r>
            <a:r>
              <a:rPr lang="en-US" sz="1800" dirty="0"/>
              <a:t>,” WEED 2013.</a:t>
            </a:r>
          </a:p>
          <a:p>
            <a:pPr lvl="1"/>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68</a:t>
            </a:fld>
            <a:endParaRPr lang="en-US" altLang="en-US">
              <a:solidFill>
                <a:srgbClr val="000000"/>
              </a:solidFill>
            </a:endParaRPr>
          </a:p>
        </p:txBody>
      </p:sp>
    </p:spTree>
    <p:extLst>
      <p:ext uri="{BB962C8B-B14F-4D97-AF65-F5344CB8AC3E}">
        <p14:creationId xmlns:p14="http://schemas.microsoft.com/office/powerpoint/2010/main" val="445754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Memory Manager (PMM)</a:t>
            </a:r>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
        <p:nvSpPr>
          <p:cNvPr id="8" name="Rounded Rectangle 7"/>
          <p:cNvSpPr>
            <a:spLocks noChangeArrowheads="1"/>
          </p:cNvSpPr>
          <p:nvPr/>
        </p:nvSpPr>
        <p:spPr bwMode="auto">
          <a:xfrm>
            <a:off x="2555776" y="1412776"/>
            <a:ext cx="3312368" cy="43204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9" name="TextBox 38"/>
          <p:cNvSpPr txBox="1">
            <a:spLocks noChangeArrowheads="1"/>
          </p:cNvSpPr>
          <p:nvPr/>
        </p:nvSpPr>
        <p:spPr bwMode="auto">
          <a:xfrm rot="10800000" flipV="1">
            <a:off x="5868144" y="1434262"/>
            <a:ext cx="1800200"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Persistent objects</a:t>
            </a:r>
          </a:p>
        </p:txBody>
      </p:sp>
    </p:spTree>
    <p:extLst>
      <p:ext uri="{BB962C8B-B14F-4D97-AF65-F5344CB8AC3E}">
        <p14:creationId xmlns:p14="http://schemas.microsoft.com/office/powerpoint/2010/main" val="19043037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7</a:t>
            </a:fld>
            <a:endParaRPr lang="en-US" sz="1600" dirty="0">
              <a:solidFill>
                <a:srgbClr val="000000"/>
              </a:solidFill>
              <a:latin typeface="Garamond" charset="0"/>
            </a:endParaRPr>
          </a:p>
        </p:txBody>
      </p:sp>
    </p:spTree>
    <p:extLst>
      <p:ext uri="{BB962C8B-B14F-4D97-AF65-F5344CB8AC3E}">
        <p14:creationId xmlns:p14="http://schemas.microsoft.com/office/powerpoint/2010/main" val="1488830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noAutofit/>
          </a:bodyPr>
          <a:lstStyle/>
          <a:p>
            <a:r>
              <a:rPr lang="en-US" sz="3800" dirty="0" smtClean="0"/>
              <a:t>Performance Benefits </a:t>
            </a:r>
            <a:r>
              <a:rPr lang="en-US" sz="3800" dirty="0"/>
              <a:t>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70</a:t>
            </a:fld>
            <a:endParaRPr lang="en-US" altLang="en-US"/>
          </a:p>
        </p:txBody>
      </p:sp>
      <p:sp>
        <p:nvSpPr>
          <p:cNvPr id="5"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pic>
        <p:nvPicPr>
          <p:cNvPr id="8" name="Content Placeholder 7"/>
          <p:cNvPicPr>
            <a:picLocks noGrp="1" noChangeAspect="1"/>
          </p:cNvPicPr>
          <p:nvPr>
            <p:ph idx="1"/>
          </p:nvPr>
        </p:nvPicPr>
        <p:blipFill>
          <a:blip r:embed="rId3"/>
          <a:srcRect l="-7256" r="-7256"/>
          <a:stretch>
            <a:fillRect/>
          </a:stretch>
        </p:blipFill>
        <p:spPr/>
      </p:pic>
      <p:cxnSp>
        <p:nvCxnSpPr>
          <p:cNvPr id="6" name="Straight Arrow Connector 5"/>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~24X</a:t>
            </a:r>
            <a:endParaRPr lang="en-US" dirty="0">
              <a:solidFill>
                <a:srgbClr val="FF0000"/>
              </a:solidFill>
            </a:endParaRPr>
          </a:p>
        </p:txBody>
      </p:sp>
    </p:spTree>
    <p:extLst>
      <p:ext uri="{BB962C8B-B14F-4D97-AF65-F5344CB8AC3E}">
        <p14:creationId xmlns:p14="http://schemas.microsoft.com/office/powerpoint/2010/main" val="1806584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71</a:t>
            </a:fld>
            <a:endParaRPr lang="en-US" altLang="en-US"/>
          </a:p>
        </p:txBody>
      </p:sp>
      <p:pic>
        <p:nvPicPr>
          <p:cNvPr id="6" name="Content Placeholder 5"/>
          <p:cNvPicPr>
            <a:picLocks noGrp="1" noChangeAspect="1"/>
          </p:cNvPicPr>
          <p:nvPr>
            <p:ph idx="1"/>
          </p:nvPr>
        </p:nvPicPr>
        <p:blipFill>
          <a:blip r:embed="rId3"/>
          <a:srcRect l="-7624" r="-7624"/>
          <a:stretch>
            <a:fillRect/>
          </a:stretch>
        </p:blipFill>
        <p:spPr/>
      </p:pic>
      <p:sp>
        <p:nvSpPr>
          <p:cNvPr id="7"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cxnSp>
        <p:nvCxnSpPr>
          <p:cNvPr id="8" name="Straight Arrow Connector 7"/>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~16X</a:t>
            </a:r>
            <a:endParaRPr lang="en-US" dirty="0">
              <a:solidFill>
                <a:srgbClr val="FF0000"/>
              </a:solidFill>
            </a:endParaRPr>
          </a:p>
        </p:txBody>
      </p:sp>
    </p:spTree>
    <p:extLst>
      <p:ext uri="{BB962C8B-B14F-4D97-AF65-F5344CB8AC3E}">
        <p14:creationId xmlns:p14="http://schemas.microsoft.com/office/powerpoint/2010/main" val="22137358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Memory Scaling Problem and Solution Directions</a:t>
            </a:r>
          </a:p>
          <a:p>
            <a:pPr lvl="1" eaLnBrk="1" hangingPunct="1"/>
            <a:r>
              <a:rPr lang="en-US" dirty="0" smtClean="0">
                <a:latin typeface="Tahoma" charset="0"/>
                <a:ea typeface="ＭＳ Ｐゴシック" charset="0"/>
                <a:cs typeface="ＭＳ Ｐゴシック" charset="0"/>
              </a:rPr>
              <a:t>New Memory Architectures</a:t>
            </a:r>
          </a:p>
          <a:p>
            <a:pPr lvl="1" eaLnBrk="1" hangingPunct="1"/>
            <a:r>
              <a:rPr lang="en-US" dirty="0" smtClean="0">
                <a:solidFill>
                  <a:srgbClr val="000000"/>
                </a:solidFill>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solidFill>
                  <a:srgbClr val="0000FF"/>
                </a:solidFill>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extLst>
      <p:ext uri="{BB962C8B-B14F-4D97-AF65-F5344CB8AC3E}">
        <p14:creationId xmlns:p14="http://schemas.microsoft.com/office/powerpoint/2010/main" val="939400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Memory/Storage Scaling</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FF0000"/>
                </a:solidFill>
              </a:rPr>
              <a:t>Memory/storage scaling problems are a critical bottleneck for system performance, efficiency, and usability</a:t>
            </a:r>
          </a:p>
          <a:p>
            <a:endParaRPr lang="en-US" sz="1200" dirty="0">
              <a:solidFill>
                <a:srgbClr val="0000FF"/>
              </a:solidFill>
            </a:endParaRPr>
          </a:p>
          <a:p>
            <a:r>
              <a:rPr lang="en-US" dirty="0" smtClean="0">
                <a:solidFill>
                  <a:srgbClr val="0000FF"/>
                </a:solidFill>
              </a:rPr>
              <a:t>New memory/storage + compute architectures</a:t>
            </a:r>
          </a:p>
          <a:p>
            <a:pPr lvl="1"/>
            <a:r>
              <a:rPr lang="en-US" sz="1900" dirty="0" smtClean="0">
                <a:solidFill>
                  <a:srgbClr val="2C6123"/>
                </a:solidFill>
              </a:rPr>
              <a:t>Rethinking DRAM; processing close to data; accelerating bulk operations</a:t>
            </a:r>
          </a:p>
          <a:p>
            <a:pPr lvl="1"/>
            <a:r>
              <a:rPr lang="en-US" sz="1900" dirty="0" smtClean="0">
                <a:solidFill>
                  <a:srgbClr val="2C6123"/>
                </a:solidFill>
              </a:rPr>
              <a:t>Ensuring memory/storage reliability and robustness</a:t>
            </a:r>
          </a:p>
          <a:p>
            <a:endParaRPr lang="en-US" sz="1000" dirty="0" smtClean="0"/>
          </a:p>
          <a:p>
            <a:r>
              <a:rPr lang="en-US" dirty="0" smtClean="0">
                <a:solidFill>
                  <a:srgbClr val="0000FF"/>
                </a:solidFill>
              </a:rPr>
              <a:t>Enabling emerging NVM technologies </a:t>
            </a:r>
          </a:p>
          <a:p>
            <a:pPr lvl="1"/>
            <a:r>
              <a:rPr lang="en-US" sz="1900" dirty="0" smtClean="0">
                <a:solidFill>
                  <a:srgbClr val="2C6123"/>
                </a:solidFill>
              </a:rPr>
              <a:t>Hybrid memory systems</a:t>
            </a:r>
            <a:r>
              <a:rPr lang="en-US" sz="1900" dirty="0">
                <a:solidFill>
                  <a:srgbClr val="2C6123"/>
                </a:solidFill>
              </a:rPr>
              <a:t> </a:t>
            </a:r>
            <a:r>
              <a:rPr lang="en-US" sz="1900" dirty="0" smtClean="0">
                <a:solidFill>
                  <a:srgbClr val="2C6123"/>
                </a:solidFill>
              </a:rPr>
              <a:t>with automatic data management</a:t>
            </a:r>
          </a:p>
          <a:p>
            <a:pPr lvl="1"/>
            <a:r>
              <a:rPr lang="en-US" sz="1900" dirty="0" smtClean="0">
                <a:solidFill>
                  <a:srgbClr val="2C6123"/>
                </a:solidFill>
              </a:rPr>
              <a:t>Coordinated management of memory and storage with NVM</a:t>
            </a:r>
          </a:p>
          <a:p>
            <a:pPr lvl="1"/>
            <a:endParaRPr lang="en-US" sz="1000" dirty="0">
              <a:solidFill>
                <a:srgbClr val="2C6123"/>
              </a:solidFill>
            </a:endParaRPr>
          </a:p>
          <a:p>
            <a:r>
              <a:rPr lang="en-US" dirty="0" smtClean="0">
                <a:solidFill>
                  <a:srgbClr val="0000FF"/>
                </a:solidFill>
              </a:rPr>
              <a:t>System-level memory/storage QoS</a:t>
            </a:r>
          </a:p>
          <a:p>
            <a:pPr lvl="1"/>
            <a:r>
              <a:rPr lang="en-US" sz="1900" dirty="0" smtClean="0">
                <a:solidFill>
                  <a:schemeClr val="accent2">
                    <a:lumMod val="75000"/>
                  </a:schemeClr>
                </a:solidFill>
              </a:rPr>
              <a:t>QoS-aware controller and system design</a:t>
            </a:r>
            <a:endParaRPr lang="en-US" sz="1900" dirty="0">
              <a:solidFill>
                <a:schemeClr val="accent2">
                  <a:lumMod val="75000"/>
                </a:schemeClr>
              </a:solidFill>
            </a:endParaRPr>
          </a:p>
          <a:p>
            <a:pPr lvl="1"/>
            <a:r>
              <a:rPr lang="en-US" sz="1900" dirty="0" smtClean="0">
                <a:solidFill>
                  <a:srgbClr val="2C6123"/>
                </a:solidFill>
              </a:rPr>
              <a:t>Coordinated memory + storage QoS</a:t>
            </a:r>
            <a:endParaRPr lang="en-US" sz="1900" dirty="0">
              <a:solidFill>
                <a:srgbClr val="2C6123"/>
              </a:solidFill>
            </a:endParaRPr>
          </a:p>
          <a:p>
            <a:endParaRPr lang="en-US" sz="1600" dirty="0" smtClean="0">
              <a:solidFill>
                <a:srgbClr val="2C6123"/>
              </a:solidFill>
            </a:endParaRPr>
          </a:p>
          <a:p>
            <a:r>
              <a:rPr lang="en-US" dirty="0">
                <a:solidFill>
                  <a:srgbClr val="FF0000"/>
                </a:solidFill>
              </a:rPr>
              <a:t>Software/hardware/device cooperation </a:t>
            </a:r>
            <a:r>
              <a:rPr lang="en-US" dirty="0" smtClean="0">
                <a:solidFill>
                  <a:srgbClr val="FF0000"/>
                </a:solidFill>
              </a:rPr>
              <a:t>essential</a:t>
            </a:r>
            <a:endParaRPr lang="en-US" sz="1500"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73</a:t>
            </a:fld>
            <a:endParaRPr lang="en-US"/>
          </a:p>
        </p:txBody>
      </p:sp>
    </p:spTree>
    <p:extLst>
      <p:ext uri="{BB962C8B-B14F-4D97-AF65-F5344CB8AC3E}">
        <p14:creationId xmlns:p14="http://schemas.microsoft.com/office/powerpoint/2010/main" val="2511578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Material: Slides, Papers, Videos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00"/>
                </a:solidFill>
              </a:rPr>
              <a:t>These slides are a very short version of the             </a:t>
            </a:r>
            <a:r>
              <a:rPr lang="en-US" dirty="0" smtClean="0">
                <a:solidFill>
                  <a:srgbClr val="FF0000"/>
                </a:solidFill>
              </a:rPr>
              <a:t>Scalable Memory Systems</a:t>
            </a:r>
            <a:r>
              <a:rPr lang="en-US" dirty="0" smtClean="0">
                <a:solidFill>
                  <a:srgbClr val="000000"/>
                </a:solidFill>
              </a:rPr>
              <a:t> course at ACACES 2013</a:t>
            </a:r>
          </a:p>
          <a:p>
            <a:endParaRPr lang="en-US" dirty="0" smtClean="0">
              <a:solidFill>
                <a:srgbClr val="0000FF"/>
              </a:solidFill>
            </a:endParaRPr>
          </a:p>
          <a:p>
            <a:r>
              <a:rPr lang="en-US" dirty="0" smtClean="0">
                <a:solidFill>
                  <a:srgbClr val="0000FF"/>
                </a:solidFill>
              </a:rPr>
              <a:t>Website for Course Slides, Papers, and Videos</a:t>
            </a:r>
          </a:p>
          <a:p>
            <a:pPr lvl="1"/>
            <a:r>
              <a:rPr lang="en-US" dirty="0">
                <a:hlinkClick r:id="rId2"/>
              </a:rPr>
              <a:t>http://users.ece.cmu.edu/~omutlu/acaces2013-</a:t>
            </a:r>
            <a:r>
              <a:rPr lang="en-US" dirty="0" smtClean="0">
                <a:hlinkClick r:id="rId2"/>
              </a:rPr>
              <a:t>memory.html</a:t>
            </a:r>
            <a:endParaRPr lang="en-US" dirty="0" smtClean="0"/>
          </a:p>
          <a:p>
            <a:pPr lvl="1"/>
            <a:r>
              <a:rPr lang="en-US" dirty="0">
                <a:hlinkClick r:id="rId3"/>
              </a:rPr>
              <a:t>http://users.ece.cmu.edu/~omutlu/</a:t>
            </a:r>
            <a:r>
              <a:rPr lang="en-US" dirty="0" smtClean="0">
                <a:hlinkClick r:id="rId3"/>
              </a:rPr>
              <a:t>projects.htm</a:t>
            </a:r>
            <a:r>
              <a:rPr lang="en-US" dirty="0" smtClean="0"/>
              <a:t>  </a:t>
            </a:r>
          </a:p>
          <a:p>
            <a:pPr lvl="1"/>
            <a:r>
              <a:rPr lang="en-US" dirty="0" smtClean="0"/>
              <a:t>Includes extended lecture notes and readings</a:t>
            </a:r>
          </a:p>
          <a:p>
            <a:pPr lvl="1"/>
            <a:endParaRPr lang="en-US" dirty="0">
              <a:solidFill>
                <a:srgbClr val="0000FF"/>
              </a:solidFill>
            </a:endParaRPr>
          </a:p>
          <a:p>
            <a:r>
              <a:rPr lang="en-US" dirty="0" smtClean="0">
                <a:solidFill>
                  <a:srgbClr val="0000FF"/>
                </a:solidFill>
              </a:rPr>
              <a:t>Overview Reading</a:t>
            </a:r>
          </a:p>
          <a:p>
            <a:pPr lvl="1"/>
            <a:r>
              <a:rPr lang="en-US" u="sng" dirty="0"/>
              <a:t>Onur Mutlu</a:t>
            </a:r>
            <a:r>
              <a:rPr lang="en-US" dirty="0"/>
              <a:t>,</a:t>
            </a:r>
            <a:br>
              <a:rPr lang="en-US" dirty="0"/>
            </a:br>
            <a:r>
              <a:rPr lang="en-US" b="1" dirty="0">
                <a:hlinkClick r:id="rId4"/>
              </a:rPr>
              <a:t>"Memory Scaling: A Systems Architecture Perspective"</a:t>
            </a:r>
            <a:r>
              <a:rPr lang="en-US" dirty="0"/>
              <a:t/>
            </a:r>
            <a:br>
              <a:rPr lang="en-US" dirty="0"/>
            </a:br>
            <a:r>
              <a:rPr lang="en-US" i="1" dirty="0"/>
              <a:t>Technical talk at </a:t>
            </a:r>
            <a:r>
              <a:rPr lang="en-US" i="1" dirty="0">
                <a:hlinkClick r:id="rId5"/>
              </a:rPr>
              <a:t>MemCon 2013</a:t>
            </a:r>
            <a:r>
              <a:rPr lang="en-US" i="1" dirty="0"/>
              <a:t> (</a:t>
            </a:r>
            <a:r>
              <a:rPr lang="en-US" b="1" i="1" dirty="0"/>
              <a:t>MEMCON</a:t>
            </a:r>
            <a:r>
              <a:rPr lang="en-US" i="1" dirty="0"/>
              <a:t>)</a:t>
            </a:r>
            <a:r>
              <a:rPr lang="en-US" dirty="0"/>
              <a:t>, Santa Clara, CA, August 2013. </a:t>
            </a:r>
            <a:r>
              <a:rPr lang="en-US" dirty="0">
                <a:hlinkClick r:id="rId6"/>
              </a:rPr>
              <a:t>Slides (pptx)</a:t>
            </a:r>
            <a:r>
              <a:rPr lang="en-US" dirty="0"/>
              <a:t> </a:t>
            </a:r>
            <a:r>
              <a:rPr lang="en-US" dirty="0">
                <a:hlinkClick r:id="rId7"/>
              </a:rPr>
              <a:t>(pdf)</a:t>
            </a:r>
            <a:r>
              <a:rPr lang="en-US" dirty="0"/>
              <a:t> </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spTree>
    <p:extLst>
      <p:ext uri="{BB962C8B-B14F-4D97-AF65-F5344CB8AC3E}">
        <p14:creationId xmlns:p14="http://schemas.microsoft.com/office/powerpoint/2010/main" val="3938316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t>Feel free to email me with any questions &amp; feedback</a:t>
            </a:r>
          </a:p>
          <a:p>
            <a:endParaRPr lang="en-US" dirty="0"/>
          </a:p>
          <a:p>
            <a:r>
              <a:rPr lang="en-US" dirty="0" smtClean="0">
                <a:hlinkClick r:id="rId2"/>
              </a:rPr>
              <a:t>onur@cmu.edu</a:t>
            </a:r>
            <a:endParaRPr lang="en-US" dirty="0" smtClean="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75</a:t>
            </a:fld>
            <a:endParaRPr lang="en-US" altLang="en-US"/>
          </a:p>
        </p:txBody>
      </p:sp>
    </p:spTree>
    <p:extLst>
      <p:ext uri="{BB962C8B-B14F-4D97-AF65-F5344CB8AC3E}">
        <p14:creationId xmlns:p14="http://schemas.microsoft.com/office/powerpoint/2010/main" val="4132007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15616"/>
            <a:ext cx="8382000" cy="2057400"/>
          </a:xfrm>
        </p:spPr>
        <p:txBody>
          <a:bodyPr>
            <a:normAutofit/>
          </a:bodyPr>
          <a:lstStyle/>
          <a:p>
            <a:pPr algn="ctr"/>
            <a:r>
              <a:rPr lang="en-US" sz="4000" dirty="0"/>
              <a:t>Rethinking </a:t>
            </a:r>
            <a:r>
              <a:rPr lang="en-US" sz="4000" dirty="0" smtClean="0"/>
              <a:t>Memory System </a:t>
            </a:r>
            <a:r>
              <a:rPr lang="en-US" sz="4000" dirty="0"/>
              <a:t>Design for Data-Intensive </a:t>
            </a:r>
            <a:r>
              <a:rPr lang="en-US" sz="4000" dirty="0" smtClean="0"/>
              <a:t>Computing</a:t>
            </a:r>
            <a:r>
              <a:rPr lang="en-US" sz="4000" dirty="0"/>
              <a:t/>
            </a:r>
            <a:br>
              <a:rPr lang="en-US" sz="4000" dirty="0"/>
            </a:br>
            <a:endParaRPr lang="en-US" sz="4000" dirty="0"/>
          </a:p>
        </p:txBody>
      </p:sp>
      <p:sp>
        <p:nvSpPr>
          <p:cNvPr id="3" name="Subtitle 2"/>
          <p:cNvSpPr>
            <a:spLocks noGrp="1"/>
          </p:cNvSpPr>
          <p:nvPr>
            <p:ph type="subTitle" idx="1"/>
          </p:nvPr>
        </p:nvSpPr>
        <p:spPr>
          <a:xfrm>
            <a:off x="1763688" y="4038774"/>
            <a:ext cx="5400600"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October 11-16, 2013</a:t>
            </a:r>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8779817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77</a:t>
            </a:fld>
            <a:endParaRPr lang="en-US" altLang="en-US">
              <a:solidFill>
                <a:srgbClr val="000000"/>
              </a:solidFill>
            </a:endParaRPr>
          </a:p>
        </p:txBody>
      </p:sp>
    </p:spTree>
    <p:extLst>
      <p:ext uri="{BB962C8B-B14F-4D97-AF65-F5344CB8AC3E}">
        <p14:creationId xmlns:p14="http://schemas.microsoft.com/office/powerpoint/2010/main" val="629657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Agenda</a:t>
            </a:r>
            <a:endParaRPr lang="en-US" dirty="0"/>
          </a:p>
        </p:txBody>
      </p:sp>
      <p:sp>
        <p:nvSpPr>
          <p:cNvPr id="3" name="Content Placeholder 2"/>
          <p:cNvSpPr>
            <a:spLocks noGrp="1"/>
          </p:cNvSpPr>
          <p:nvPr>
            <p:ph idx="1"/>
          </p:nvPr>
        </p:nvSpPr>
        <p:spPr>
          <a:xfrm>
            <a:off x="228600" y="1371600"/>
            <a:ext cx="8807896" cy="4876800"/>
          </a:xfrm>
        </p:spPr>
        <p:txBody>
          <a:bodyPr/>
          <a:lstStyle/>
          <a:p>
            <a:r>
              <a:rPr lang="en-US" dirty="0" smtClean="0"/>
              <a:t>DRAM Retention Time Characterization: Summary of Findings</a:t>
            </a:r>
          </a:p>
          <a:p>
            <a:r>
              <a:rPr lang="en-US" dirty="0" smtClean="0"/>
              <a:t>Building Large DRAM Caches for Hybrid Memories</a:t>
            </a:r>
          </a:p>
          <a:p>
            <a:r>
              <a:rPr lang="en-US" dirty="0" smtClean="0"/>
              <a:t>Memory QoS and Predictable Performance</a:t>
            </a:r>
          </a:p>
          <a:p>
            <a:r>
              <a:rPr lang="en-US" dirty="0" smtClean="0"/>
              <a:t>Subarray-Level Parallelism (SALP) in DRAM</a:t>
            </a:r>
          </a:p>
          <a:p>
            <a:r>
              <a:rPr lang="en-US" dirty="0" smtClean="0"/>
              <a:t>Coordinated Memory and Storage with NVM</a:t>
            </a:r>
          </a:p>
          <a:p>
            <a:r>
              <a:rPr lang="en-US" dirty="0" smtClean="0"/>
              <a:t>New DRAM Architectures</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78</a:t>
            </a:fld>
            <a:endParaRPr lang="en-US" dirty="0"/>
          </a:p>
        </p:txBody>
      </p:sp>
    </p:spTree>
    <p:extLst>
      <p:ext uri="{BB962C8B-B14F-4D97-AF65-F5344CB8AC3E}">
        <p14:creationId xmlns:p14="http://schemas.microsoft.com/office/powerpoint/2010/main" val="1435054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Retention Time Characterization of Modern DRAM Devices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79</a:t>
            </a:fld>
            <a:endParaRPr lang="en-US" altLang="en-US">
              <a:solidFill>
                <a:srgbClr val="000000"/>
              </a:solidFill>
            </a:endParaRPr>
          </a:p>
        </p:txBody>
      </p:sp>
      <p:sp>
        <p:nvSpPr>
          <p:cNvPr id="9" name="Rectangle 8"/>
          <p:cNvSpPr/>
          <p:nvPr/>
        </p:nvSpPr>
        <p:spPr>
          <a:xfrm>
            <a:off x="467544" y="3789040"/>
            <a:ext cx="8676456" cy="2677656"/>
          </a:xfrm>
          <a:prstGeom prst="rect">
            <a:avLst/>
          </a:prstGeom>
        </p:spPr>
        <p:txBody>
          <a:bodyPr wrap="square">
            <a:spAutoFit/>
          </a:bodyPr>
          <a:lstStyle/>
          <a:p>
            <a:r>
              <a:rPr lang="en-US" sz="2800" dirty="0" smtClean="0"/>
              <a:t>Liu, </a:t>
            </a:r>
            <a:r>
              <a:rPr lang="en-US" sz="2800" dirty="0" err="1" smtClean="0"/>
              <a:t>Jaiyen</a:t>
            </a:r>
            <a:r>
              <a:rPr lang="en-US" sz="2800" dirty="0" smtClean="0"/>
              <a:t>, Kim, Wilkerson </a:t>
            </a:r>
            <a:r>
              <a:rPr lang="en-US" sz="2800" dirty="0"/>
              <a:t>and </a:t>
            </a:r>
            <a:r>
              <a:rPr lang="en-US" sz="2800" dirty="0" smtClean="0"/>
              <a:t>Mutlu</a:t>
            </a:r>
            <a:r>
              <a:rPr lang="en-US" sz="2800" dirty="0"/>
              <a:t>,</a:t>
            </a:r>
            <a:br>
              <a:rPr lang="en-US" sz="2800" dirty="0"/>
            </a:br>
            <a:r>
              <a:rPr lang="en-US" sz="2800" b="1" dirty="0">
                <a:hlinkClick r:id="rId2"/>
              </a:rPr>
              <a:t>"An Experimental Study of Data Retention Behavior in Modern DRAM Devices: Implications for Retention Time Profiling </a:t>
            </a:r>
            <a:r>
              <a:rPr lang="en-US" sz="2800" b="1" dirty="0" smtClean="0">
                <a:hlinkClick r:id="rId2"/>
              </a:rPr>
              <a:t>Mechanisms”</a:t>
            </a:r>
            <a:endParaRPr lang="en-US" sz="2800" b="1" dirty="0" smtClean="0"/>
          </a:p>
          <a:p>
            <a:r>
              <a:rPr lang="en-US" sz="2800" dirty="0" smtClean="0">
                <a:solidFill>
                  <a:srgbClr val="000000"/>
                </a:solidFill>
                <a:latin typeface="Tahoma"/>
              </a:rPr>
              <a:t>ISCA 2013.</a:t>
            </a:r>
            <a:endParaRPr lang="en-US" sz="2800" dirty="0">
              <a:solidFill>
                <a:srgbClr val="000000"/>
              </a:solidFill>
              <a:latin typeface="Tahoma"/>
            </a:endParaRPr>
          </a:p>
        </p:txBody>
      </p:sp>
    </p:spTree>
    <p:extLst>
      <p:ext uri="{BB962C8B-B14F-4D97-AF65-F5344CB8AC3E}">
        <p14:creationId xmlns:p14="http://schemas.microsoft.com/office/powerpoint/2010/main" val="2359610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a:t>
            </a:r>
            <a:r>
              <a:rPr lang="en-US" dirty="0" smtClean="0">
                <a:latin typeface="Tahoma" charset="0"/>
                <a:ea typeface="ＭＳ Ｐゴシック" charset="0"/>
              </a:rPr>
              <a:t>cores/agents</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a:t>
            </a:r>
            <a:r>
              <a:rPr lang="en-US" dirty="0" smtClean="0">
                <a:latin typeface="Tahoma" charset="0"/>
                <a:ea typeface="ＭＳ Ｐゴシック" charset="0"/>
              </a:rPr>
              <a:t>mobile, heterogeneity</a:t>
            </a:r>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8</a:t>
            </a:fld>
            <a:endParaRPr lang="en-US" sz="1600" dirty="0">
              <a:solidFill>
                <a:srgbClr val="000000"/>
              </a:solidFill>
              <a:latin typeface="Garamond" charset="0"/>
            </a:endParaRPr>
          </a:p>
        </p:txBody>
      </p:sp>
    </p:spTree>
    <p:extLst>
      <p:ext uri="{BB962C8B-B14F-4D97-AF65-F5344CB8AC3E}">
        <p14:creationId xmlns:p14="http://schemas.microsoft.com/office/powerpoint/2010/main" val="180777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4"/>
          <p:cNvSpPr>
            <a:spLocks noGrp="1"/>
          </p:cNvSpPr>
          <p:nvPr>
            <p:ph type="title"/>
          </p:nvPr>
        </p:nvSpPr>
        <p:spPr/>
        <p:txBody>
          <a:bodyPr/>
          <a:lstStyle/>
          <a:p>
            <a:r>
              <a:rPr lang="en-US">
                <a:latin typeface="Garamond" charset="0"/>
                <a:ea typeface="ＭＳ Ｐゴシック" charset="0"/>
                <a:cs typeface="ＭＳ Ｐゴシック" charset="0"/>
              </a:rPr>
              <a:t>Summary (I)</a:t>
            </a:r>
          </a:p>
        </p:txBody>
      </p:sp>
      <p:sp>
        <p:nvSpPr>
          <p:cNvPr id="251906" name="Content Placeholder 5"/>
          <p:cNvSpPr>
            <a:spLocks noGrp="1"/>
          </p:cNvSpPr>
          <p:nvPr>
            <p:ph idx="1"/>
          </p:nvPr>
        </p:nvSpPr>
        <p:spPr>
          <a:xfrm>
            <a:off x="228600" y="1003300"/>
            <a:ext cx="8915400" cy="5245100"/>
          </a:xfrm>
        </p:spPr>
        <p:txBody>
          <a:bodyPr/>
          <a:lstStyle/>
          <a:p>
            <a:pPr>
              <a:defRPr/>
            </a:pPr>
            <a:r>
              <a:rPr lang="en-US" sz="2000" dirty="0">
                <a:latin typeface="Tahoma" charset="0"/>
                <a:ea typeface="ＭＳ Ｐゴシック" charset="0"/>
                <a:cs typeface="ＭＳ Ｐゴシック" charset="0"/>
              </a:rPr>
              <a:t>DRAM requires periodic refresh to avoid data loss</a:t>
            </a:r>
          </a:p>
          <a:p>
            <a:pPr lvl="1">
              <a:defRPr/>
            </a:pPr>
            <a:r>
              <a:rPr lang="en-US" sz="1800" dirty="0">
                <a:latin typeface="Tahoma" charset="0"/>
                <a:ea typeface="ＭＳ Ｐゴシック" charset="0"/>
              </a:rPr>
              <a:t>Refresh wastes energy, reduces performance, limits DRAM density scaling</a:t>
            </a:r>
          </a:p>
          <a:p>
            <a:pPr>
              <a:defRPr/>
            </a:pPr>
            <a:r>
              <a:rPr lang="en-US" sz="2000" dirty="0">
                <a:latin typeface="Tahoma" charset="0"/>
                <a:ea typeface="ＭＳ Ｐゴシック" charset="0"/>
                <a:cs typeface="ＭＳ Ｐゴシック" charset="0"/>
              </a:rPr>
              <a:t>Many past works observed that different DRAM cells can retain data for different times without being refreshed; proposed reducing refresh rate for strong DRAM cells</a:t>
            </a:r>
          </a:p>
          <a:p>
            <a:pPr lvl="1">
              <a:defRPr/>
            </a:pPr>
            <a:r>
              <a:rPr lang="en-US" sz="1800" dirty="0">
                <a:solidFill>
                  <a:srgbClr val="FF0000"/>
                </a:solidFill>
                <a:latin typeface="Tahoma" charset="0"/>
                <a:ea typeface="ＭＳ Ｐゴシック" charset="0"/>
              </a:rPr>
              <a:t>Problem: These techniques require an accurate profile of the retention time of all DRAM cells</a:t>
            </a:r>
          </a:p>
          <a:p>
            <a:pPr>
              <a:defRPr/>
            </a:pPr>
            <a:r>
              <a:rPr lang="en-US" sz="2000" dirty="0">
                <a:latin typeface="Tahoma" charset="0"/>
                <a:ea typeface="ＭＳ Ｐゴシック" charset="0"/>
                <a:cs typeface="ＭＳ Ｐゴシック" charset="0"/>
              </a:rPr>
              <a:t>Our goal: </a:t>
            </a:r>
            <a:r>
              <a:rPr lang="en-US" sz="2000" dirty="0">
                <a:solidFill>
                  <a:srgbClr val="0000FF"/>
                </a:solidFill>
                <a:latin typeface="Tahoma" charset="0"/>
                <a:ea typeface="ＭＳ Ｐゴシック" charset="0"/>
                <a:cs typeface="ＭＳ Ｐゴシック" charset="0"/>
              </a:rPr>
              <a:t>To analyze the retention time behavior of DRAM cells in modern DRAM devices to aid the collection of accurate profile information</a:t>
            </a:r>
          </a:p>
          <a:p>
            <a:pPr>
              <a:defRPr/>
            </a:pPr>
            <a:r>
              <a:rPr lang="en-US" sz="2000" dirty="0">
                <a:latin typeface="Tahoma" charset="0"/>
                <a:ea typeface="ＭＳ Ｐゴシック" charset="0"/>
                <a:cs typeface="ＭＳ Ｐゴシック" charset="0"/>
              </a:rPr>
              <a:t>Our experiments: We characterize 248 modern commodity DDR3 DRAM chips from 5 manufacturers using an FPGA based testing platform</a:t>
            </a:r>
          </a:p>
          <a:p>
            <a:pPr>
              <a:defRPr/>
            </a:pPr>
            <a:r>
              <a:rPr lang="en-US" sz="2000" dirty="0">
                <a:latin typeface="Tahoma" charset="0"/>
                <a:ea typeface="ＭＳ Ｐゴシック" charset="0"/>
                <a:cs typeface="ＭＳ Ｐゴシック" charset="0"/>
              </a:rPr>
              <a:t>Two Key Issues</a:t>
            </a:r>
            <a:r>
              <a:rPr lang="en-US" sz="2000" dirty="0" smtClean="0">
                <a:latin typeface="Tahoma" charset="0"/>
                <a:ea typeface="ＭＳ Ｐゴシック" charset="0"/>
                <a:cs typeface="ＭＳ Ｐゴシック" charset="0"/>
              </a:rPr>
              <a:t>: </a:t>
            </a:r>
          </a:p>
          <a:p>
            <a:pPr marL="344487" lvl="1" indent="0">
              <a:buFont typeface="Wingdings" charset="0"/>
              <a:buNone/>
              <a:defRPr/>
            </a:pPr>
            <a:r>
              <a:rPr lang="en-US" sz="1800" dirty="0" smtClean="0">
                <a:latin typeface="Tahoma" charset="0"/>
                <a:ea typeface="ＭＳ Ｐゴシック" charset="0"/>
                <a:cs typeface="ＭＳ Ｐゴシック" charset="0"/>
              </a:rPr>
              <a:t>1. </a:t>
            </a:r>
            <a:r>
              <a:rPr lang="en-US" sz="1800" dirty="0" smtClean="0">
                <a:solidFill>
                  <a:srgbClr val="FF0000"/>
                </a:solidFill>
                <a:latin typeface="Tahoma" charset="0"/>
                <a:ea typeface="ＭＳ Ｐゴシック" charset="0"/>
                <a:cs typeface="ＭＳ Ｐゴシック" charset="0"/>
              </a:rPr>
              <a:t>Data </a:t>
            </a:r>
            <a:r>
              <a:rPr lang="en-US" sz="1800" dirty="0">
                <a:solidFill>
                  <a:srgbClr val="FF0000"/>
                </a:solidFill>
                <a:latin typeface="Tahoma" charset="0"/>
                <a:ea typeface="ＭＳ Ｐゴシック" charset="0"/>
                <a:cs typeface="ＭＳ Ｐゴシック" charset="0"/>
              </a:rPr>
              <a:t>Pattern Dependence</a:t>
            </a:r>
            <a:r>
              <a:rPr lang="en-US" sz="1800" dirty="0">
                <a:latin typeface="Tahoma" charset="0"/>
                <a:ea typeface="ＭＳ Ｐゴシック" charset="0"/>
                <a:cs typeface="ＭＳ Ｐゴシック" charset="0"/>
              </a:rPr>
              <a:t>: A cell’s retention time is heavily dependent on data  </a:t>
            </a:r>
            <a:r>
              <a:rPr lang="en-US" sz="1800" dirty="0" smtClean="0">
                <a:latin typeface="Tahoma" charset="0"/>
                <a:ea typeface="ＭＳ Ｐゴシック" charset="0"/>
                <a:cs typeface="ＭＳ Ｐゴシック" charset="0"/>
              </a:rPr>
              <a:t>  values </a:t>
            </a:r>
            <a:r>
              <a:rPr lang="en-US" sz="1800" dirty="0">
                <a:latin typeface="Tahoma" charset="0"/>
                <a:ea typeface="ＭＳ Ｐゴシック" charset="0"/>
                <a:cs typeface="ＭＳ Ｐゴシック" charset="0"/>
              </a:rPr>
              <a:t>stored in itself and nearby cells, which cannot easily be </a:t>
            </a:r>
            <a:r>
              <a:rPr lang="en-US" sz="1800" dirty="0" smtClean="0">
                <a:latin typeface="Tahoma" charset="0"/>
                <a:ea typeface="ＭＳ Ｐゴシック" charset="0"/>
                <a:cs typeface="ＭＳ Ｐゴシック" charset="0"/>
              </a:rPr>
              <a:t>controlled. </a:t>
            </a:r>
          </a:p>
          <a:p>
            <a:pPr marL="344487" lvl="1" indent="0">
              <a:buFont typeface="Wingdings" charset="0"/>
              <a:buNone/>
              <a:defRPr/>
            </a:pPr>
            <a:r>
              <a:rPr lang="en-US" sz="1800" dirty="0" smtClean="0">
                <a:latin typeface="Tahoma" charset="0"/>
                <a:ea typeface="ＭＳ Ｐゴシック" charset="0"/>
                <a:cs typeface="ＭＳ Ｐゴシック" charset="0"/>
              </a:rPr>
              <a:t>2</a:t>
            </a:r>
            <a:r>
              <a:rPr lang="en-US" sz="1800" dirty="0">
                <a:latin typeface="Tahoma" charset="0"/>
                <a:ea typeface="ＭＳ Ｐゴシック" charset="0"/>
                <a:cs typeface="ＭＳ Ｐゴシック" charset="0"/>
              </a:rPr>
              <a:t>. </a:t>
            </a:r>
            <a:r>
              <a:rPr lang="en-US" sz="1800" dirty="0">
                <a:solidFill>
                  <a:srgbClr val="FF0000"/>
                </a:solidFill>
                <a:latin typeface="Tahoma" charset="0"/>
                <a:ea typeface="ＭＳ Ｐゴシック" charset="0"/>
                <a:cs typeface="ＭＳ Ｐゴシック" charset="0"/>
              </a:rPr>
              <a:t>Variable Retention Time</a:t>
            </a:r>
            <a:r>
              <a:rPr lang="en-US" sz="1800" dirty="0">
                <a:latin typeface="Tahoma" charset="0"/>
                <a:ea typeface="ＭＳ Ｐゴシック" charset="0"/>
                <a:cs typeface="ＭＳ Ｐゴシック" charset="0"/>
              </a:rPr>
              <a:t>: Retention time of some cells change unpredictably from high to low at large </a:t>
            </a:r>
            <a:r>
              <a:rPr lang="en-US" sz="1800" dirty="0" smtClean="0">
                <a:latin typeface="Tahoma" charset="0"/>
                <a:ea typeface="ＭＳ Ｐゴシック" charset="0"/>
                <a:cs typeface="ＭＳ Ｐゴシック" charset="0"/>
              </a:rPr>
              <a:t>timescales.</a:t>
            </a:r>
            <a:endParaRPr lang="en-US" sz="1800" dirty="0">
              <a:latin typeface="Tahoma" charset="0"/>
              <a:ea typeface="ＭＳ Ｐゴシック" charset="0"/>
              <a:cs typeface="ＭＳ Ｐゴシック" charset="0"/>
            </a:endParaRPr>
          </a:p>
          <a:p>
            <a:pPr>
              <a:defRPr/>
            </a:pPr>
            <a:endParaRPr lang="en-US" sz="2000"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16811663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US">
                <a:latin typeface="Garamond" charset="0"/>
                <a:ea typeface="ＭＳ Ｐゴシック" charset="0"/>
                <a:cs typeface="ＭＳ Ｐゴシック" charset="0"/>
              </a:rPr>
              <a:t>Summary (II)</a:t>
            </a:r>
          </a:p>
        </p:txBody>
      </p:sp>
      <p:sp>
        <p:nvSpPr>
          <p:cNvPr id="252930" name="Content Placeholder 2"/>
          <p:cNvSpPr>
            <a:spLocks noGrp="1"/>
          </p:cNvSpPr>
          <p:nvPr>
            <p:ph idx="1"/>
          </p:nvPr>
        </p:nvSpPr>
        <p:spPr>
          <a:xfrm>
            <a:off x="228600" y="977900"/>
            <a:ext cx="8610600" cy="5232400"/>
          </a:xfrm>
        </p:spPr>
        <p:txBody>
          <a:bodyPr/>
          <a:lstStyle/>
          <a:p>
            <a:r>
              <a:rPr lang="en-US" sz="2200">
                <a:solidFill>
                  <a:srgbClr val="FF0000"/>
                </a:solidFill>
                <a:latin typeface="Tahoma" charset="0"/>
                <a:ea typeface="ＭＳ Ｐゴシック" charset="0"/>
                <a:cs typeface="ＭＳ Ｐゴシック" charset="0"/>
              </a:rPr>
              <a:t>Key findings on Data Pattern Dependence</a:t>
            </a:r>
          </a:p>
          <a:p>
            <a:pPr lvl="1"/>
            <a:r>
              <a:rPr lang="en-US" sz="2000">
                <a:solidFill>
                  <a:srgbClr val="0000FF"/>
                </a:solidFill>
                <a:latin typeface="Tahoma" charset="0"/>
                <a:ea typeface="ＭＳ Ｐゴシック" charset="0"/>
              </a:rPr>
              <a:t>There is no observed single data pattern that elicits the lowest retention times for a DRAM device</a:t>
            </a:r>
            <a:r>
              <a:rPr lang="en-US" sz="2000">
                <a:latin typeface="Tahoma" charset="0"/>
                <a:ea typeface="ＭＳ Ｐゴシック" charset="0"/>
              </a:rPr>
              <a:t> </a:t>
            </a:r>
            <a:r>
              <a:rPr lang="en-US" sz="2000">
                <a:latin typeface="Tahoma" charset="0"/>
                <a:ea typeface="ＭＳ Ｐゴシック" charset="0"/>
                <a:sym typeface="Wingdings" charset="0"/>
              </a:rPr>
              <a:t> very hard to find this pattern </a:t>
            </a:r>
            <a:endParaRPr lang="en-US" sz="2000">
              <a:latin typeface="Tahoma" charset="0"/>
              <a:ea typeface="ＭＳ Ｐゴシック" charset="0"/>
            </a:endParaRPr>
          </a:p>
          <a:p>
            <a:pPr lvl="1"/>
            <a:r>
              <a:rPr lang="en-US" sz="2000">
                <a:solidFill>
                  <a:srgbClr val="0000FF"/>
                </a:solidFill>
                <a:latin typeface="Tahoma" charset="0"/>
                <a:ea typeface="ＭＳ Ｐゴシック" charset="0"/>
              </a:rPr>
              <a:t>DPD varies between devices </a:t>
            </a:r>
            <a:r>
              <a:rPr lang="en-US" sz="2000">
                <a:latin typeface="Tahoma" charset="0"/>
                <a:ea typeface="ＭＳ Ｐゴシック" charset="0"/>
              </a:rPr>
              <a:t>due to variation in DRAM array circuit design between manufacturers</a:t>
            </a:r>
          </a:p>
          <a:p>
            <a:pPr lvl="1"/>
            <a:r>
              <a:rPr lang="en-US" sz="2000">
                <a:solidFill>
                  <a:srgbClr val="0000FF"/>
                </a:solidFill>
                <a:latin typeface="Tahoma" charset="0"/>
                <a:ea typeface="ＭＳ Ｐゴシック" charset="0"/>
              </a:rPr>
              <a:t>DPD of retention time gets worse as DRAM scales to smaller feature sizes</a:t>
            </a:r>
          </a:p>
          <a:p>
            <a:endParaRPr lang="en-US" sz="1200">
              <a:latin typeface="Tahoma" charset="0"/>
              <a:ea typeface="ＭＳ Ｐゴシック" charset="0"/>
              <a:cs typeface="ＭＳ Ｐゴシック" charset="0"/>
            </a:endParaRPr>
          </a:p>
          <a:p>
            <a:r>
              <a:rPr lang="en-US" sz="2200">
                <a:solidFill>
                  <a:srgbClr val="FF0000"/>
                </a:solidFill>
                <a:latin typeface="Tahoma" charset="0"/>
                <a:ea typeface="ＭＳ Ｐゴシック" charset="0"/>
                <a:cs typeface="ＭＳ Ｐゴシック" charset="0"/>
              </a:rPr>
              <a:t>Key findings on Variable Retention Time</a:t>
            </a:r>
          </a:p>
          <a:p>
            <a:pPr lvl="1"/>
            <a:r>
              <a:rPr lang="en-US" sz="2000">
                <a:solidFill>
                  <a:srgbClr val="0000FF"/>
                </a:solidFill>
                <a:latin typeface="Tahoma" charset="0"/>
                <a:ea typeface="ＭＳ Ｐゴシック" charset="0"/>
              </a:rPr>
              <a:t>VRT is common </a:t>
            </a:r>
            <a:r>
              <a:rPr lang="en-US" sz="2000">
                <a:latin typeface="Tahoma" charset="0"/>
                <a:ea typeface="ＭＳ Ｐゴシック" charset="0"/>
              </a:rPr>
              <a:t>in modern DRAM cells that are weak</a:t>
            </a:r>
          </a:p>
          <a:p>
            <a:pPr lvl="1"/>
            <a:r>
              <a:rPr lang="en-US" sz="2000">
                <a:solidFill>
                  <a:srgbClr val="0000FF"/>
                </a:solidFill>
                <a:latin typeface="Tahoma" charset="0"/>
                <a:ea typeface="ＭＳ Ｐゴシック" charset="0"/>
              </a:rPr>
              <a:t>The timescale at which VRT occurs is very large </a:t>
            </a:r>
            <a:r>
              <a:rPr lang="en-US" sz="2000">
                <a:latin typeface="Tahoma" charset="0"/>
                <a:ea typeface="ＭＳ Ｐゴシック" charset="0"/>
              </a:rPr>
              <a:t>(e.g., a cell can stay in high retention time state for a day or longer) </a:t>
            </a:r>
            <a:r>
              <a:rPr lang="en-US" sz="2000">
                <a:latin typeface="Tahoma" charset="0"/>
                <a:ea typeface="ＭＳ Ｐゴシック" charset="0"/>
                <a:sym typeface="Wingdings" charset="0"/>
              </a:rPr>
              <a:t> finding minimum retention time can take very long</a:t>
            </a:r>
            <a:endParaRPr lang="en-US" sz="2000">
              <a:latin typeface="Tahoma" charset="0"/>
              <a:ea typeface="ＭＳ Ｐゴシック" charset="0"/>
            </a:endParaRPr>
          </a:p>
          <a:p>
            <a:pPr lvl="1"/>
            <a:endParaRPr lang="en-US" sz="1200">
              <a:latin typeface="Tahoma" charset="0"/>
              <a:ea typeface="ＭＳ Ｐゴシック" charset="0"/>
            </a:endParaRPr>
          </a:p>
          <a:p>
            <a:r>
              <a:rPr lang="en-US" sz="2200">
                <a:latin typeface="Tahoma" charset="0"/>
                <a:ea typeface="ＭＳ Ｐゴシック" charset="0"/>
                <a:cs typeface="ＭＳ Ｐゴシック" charset="0"/>
              </a:rPr>
              <a:t>Future work on retention time profiling must address these issues</a:t>
            </a:r>
          </a:p>
        </p:txBody>
      </p:sp>
      <p:sp>
        <p:nvSpPr>
          <p:cNvPr id="265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9039C3-F130-F049-BF67-72F160D60EF9}" type="slidenum">
              <a:rPr lang="en-US" sz="1600">
                <a:solidFill>
                  <a:srgbClr val="000000"/>
                </a:solidFill>
                <a:latin typeface="Garamond" charset="0"/>
              </a:rPr>
              <a:pPr eaLnBrk="1" hangingPunct="1"/>
              <a:t>81</a:t>
            </a:fld>
            <a:endParaRPr lang="en-US" sz="1600">
              <a:solidFill>
                <a:srgbClr val="000000"/>
              </a:solidFill>
              <a:latin typeface="Garamond" charset="0"/>
            </a:endParaRPr>
          </a:p>
        </p:txBody>
      </p:sp>
      <p:sp>
        <p:nvSpPr>
          <p:cNvPr id="265220" name="TextBox 1"/>
          <p:cNvSpPr txBox="1">
            <a:spLocks noChangeArrowheads="1"/>
          </p:cNvSpPr>
          <p:nvPr/>
        </p:nvSpPr>
        <p:spPr bwMode="auto">
          <a:xfrm>
            <a:off x="-596900" y="391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srgbClr val="000000"/>
              </a:solidFill>
            </a:endParaRPr>
          </a:p>
        </p:txBody>
      </p:sp>
    </p:spTree>
    <p:extLst>
      <p:ext uri="{BB962C8B-B14F-4D97-AF65-F5344CB8AC3E}">
        <p14:creationId xmlns:p14="http://schemas.microsoft.com/office/powerpoint/2010/main" val="37433249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2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Building Large Caches for Hybrid Memories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82</a:t>
            </a:fld>
            <a:endParaRPr lang="en-US" altLang="en-US">
              <a:solidFill>
                <a:srgbClr val="000000"/>
              </a:solidFill>
            </a:endParaRPr>
          </a:p>
        </p:txBody>
      </p:sp>
      <p:sp>
        <p:nvSpPr>
          <p:cNvPr id="7" name="Rectangle 6"/>
          <p:cNvSpPr/>
          <p:nvPr/>
        </p:nvSpPr>
        <p:spPr>
          <a:xfrm>
            <a:off x="467544" y="3789040"/>
            <a:ext cx="8676456" cy="2246769"/>
          </a:xfrm>
          <a:prstGeom prst="rect">
            <a:avLst/>
          </a:prstGeom>
        </p:spPr>
        <p:txBody>
          <a:bodyPr wrap="square">
            <a:spAutoFit/>
          </a:bodyPr>
          <a:lstStyle/>
          <a:p>
            <a:r>
              <a:rPr lang="en-US" sz="2800" dirty="0" smtClean="0"/>
              <a:t>Meza, Chang, Yoon, Mutlu, and </a:t>
            </a:r>
            <a:r>
              <a:rPr lang="en-US" sz="2800" dirty="0" err="1" smtClean="0"/>
              <a:t>Ranganathan</a:t>
            </a:r>
            <a:r>
              <a:rPr lang="en-US" sz="2800" dirty="0" smtClean="0"/>
              <a:t>,</a:t>
            </a:r>
            <a:r>
              <a:rPr lang="en-US" sz="2800" dirty="0"/>
              <a:t/>
            </a:r>
            <a:br>
              <a:rPr lang="en-US" sz="2800" dirty="0"/>
            </a:br>
            <a:r>
              <a:rPr lang="en-US" sz="2800" b="1" dirty="0">
                <a:hlinkClick r:id="rId2"/>
              </a:rPr>
              <a:t>"Enabling Efficient and Scalable Hybrid Memories Using Fine-Granularity DRAM Cache </a:t>
            </a:r>
            <a:r>
              <a:rPr lang="en-US" sz="2800" b="1" dirty="0" smtClean="0">
                <a:hlinkClick r:id="rId2"/>
              </a:rPr>
              <a:t>Management”</a:t>
            </a:r>
            <a:endParaRPr lang="en-US" sz="2800" b="1" dirty="0" smtClean="0"/>
          </a:p>
          <a:p>
            <a:r>
              <a:rPr lang="en-US" sz="2800" dirty="0" smtClean="0">
                <a:solidFill>
                  <a:srgbClr val="000000"/>
                </a:solidFill>
                <a:latin typeface="Tahoma"/>
              </a:rPr>
              <a:t>IEEE Comp Arch Letters 2012.</a:t>
            </a:r>
            <a:endParaRPr lang="en-US" sz="2800" dirty="0">
              <a:solidFill>
                <a:srgbClr val="000000"/>
              </a:solidFill>
              <a:latin typeface="Tahoma"/>
            </a:endParaRPr>
          </a:p>
        </p:txBody>
      </p:sp>
    </p:spTree>
    <p:extLst>
      <p:ext uri="{BB962C8B-B14F-4D97-AF65-F5344CB8AC3E}">
        <p14:creationId xmlns:p14="http://schemas.microsoft.com/office/powerpoint/2010/main" val="3055734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low-cost hardware</a:t>
            </a:r>
            <a:r>
              <a:rPr lang="en-US" dirty="0" smtClean="0">
                <a:solidFill>
                  <a:srgbClr val="0000FF"/>
                </a:solidFill>
              </a:rPr>
              <a:t>-managed DRAM cache?</a:t>
            </a:r>
          </a:p>
          <a:p>
            <a:pPr lvl="1"/>
            <a:endParaRPr lang="en-US" dirty="0"/>
          </a:p>
          <a:p>
            <a:r>
              <a:rPr lang="en-US" dirty="0" smtClean="0"/>
              <a:t>Two ideas: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83</a:t>
            </a:fld>
            <a:endParaRPr lang="en-US" dirty="0"/>
          </a:p>
        </p:txBody>
      </p:sp>
      <p:sp>
        <p:nvSpPr>
          <p:cNvPr id="5" name="Rectangle 4"/>
          <p:cNvSpPr>
            <a:spLocks noChangeArrowheads="1"/>
          </p:cNvSpPr>
          <p:nvPr/>
        </p:nvSpPr>
        <p:spPr bwMode="auto">
          <a:xfrm>
            <a:off x="611560" y="6056241"/>
            <a:ext cx="8208912"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77000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84</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1792367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Store Tags in Main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Data and metadata can be accessed together</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85</a:t>
            </a:fld>
            <a:endParaRPr lang="en-US"/>
          </a:p>
        </p:txBody>
      </p:sp>
      <p:sp>
        <p:nvSpPr>
          <p:cNvPr id="46" name="Rectangle 45"/>
          <p:cNvSpPr/>
          <p:nvPr/>
        </p:nvSpPr>
        <p:spPr>
          <a:xfrm>
            <a:off x="4497764"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297714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270892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16570611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On-Chip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86</a:t>
            </a:fld>
            <a:endParaRPr lang="en-US"/>
          </a:p>
        </p:txBody>
      </p:sp>
    </p:spTree>
    <p:extLst>
      <p:ext uri="{BB962C8B-B14F-4D97-AF65-F5344CB8AC3E}">
        <p14:creationId xmlns:p14="http://schemas.microsoft.com/office/powerpoint/2010/main" val="1957813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endParaRPr lang="en-US" dirty="0" smtClean="0"/>
          </a:p>
          <a:p>
            <a:endParaRPr lang="en-US" sz="2000" dirty="0"/>
          </a:p>
          <a:p>
            <a:r>
              <a:rPr lang="en-US" sz="2000" dirty="0" smtClean="0"/>
              <a:t>Meza</a:t>
            </a:r>
            <a:r>
              <a:rPr lang="en-US" sz="2000" dirty="0"/>
              <a:t>, Chang, Yoon, Mutlu, </a:t>
            </a:r>
            <a:r>
              <a:rPr lang="en-US" sz="2000" dirty="0" err="1"/>
              <a:t>Ranganathan</a:t>
            </a:r>
            <a:r>
              <a:rPr lang="en-US" sz="2000" dirty="0"/>
              <a:t>, “</a:t>
            </a:r>
            <a:r>
              <a:rPr lang="en-US" sz="2000" dirty="0">
                <a:solidFill>
                  <a:srgbClr val="0000FF"/>
                </a:solidFill>
              </a:rPr>
              <a:t>Enabling Efficient and Scalable Hybrid Memories</a:t>
            </a:r>
            <a:r>
              <a:rPr lang="en-US" sz="2000" dirty="0"/>
              <a:t>,” IEEE Comp. Arch. Letters, 2012.</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87</a:t>
            </a:fld>
            <a:endParaRPr lang="en-US"/>
          </a:p>
        </p:txBody>
      </p:sp>
    </p:spTree>
    <p:extLst>
      <p:ext uri="{BB962C8B-B14F-4D97-AF65-F5344CB8AC3E}">
        <p14:creationId xmlns:p14="http://schemas.microsoft.com/office/powerpoint/2010/main" val="16583397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873827858"/>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88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259690453"/>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696894714"/>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89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346407611"/>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7001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Hybrid Main Memory: </a:t>
            </a:r>
            <a:r>
              <a:rPr lang="en-US" sz="3800" dirty="0">
                <a:solidFill>
                  <a:srgbClr val="006633"/>
                </a:solidFill>
                <a:latin typeface="Garamond" charset="0"/>
                <a:ea typeface="ＭＳ Ｐゴシック" charset="0"/>
                <a:cs typeface="ＭＳ Ｐゴシック" charset="0"/>
              </a:rPr>
              <a:t>Research </a:t>
            </a:r>
            <a:r>
              <a:rPr lang="en-US" sz="3800" dirty="0" smtClean="0">
                <a:solidFill>
                  <a:srgbClr val="006633"/>
                </a:solidFill>
                <a:latin typeface="Garamond" charset="0"/>
                <a:ea typeface="ＭＳ Ｐゴシック" charset="0"/>
                <a:cs typeface="ＭＳ Ｐゴシック" charset="0"/>
              </a:rPr>
              <a:t>Topics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a:solidFill>
                  <a:srgbClr val="FF0000"/>
                </a:solidFill>
                <a:latin typeface="Tahoma" charset="0"/>
                <a:ea typeface="ＭＳ Ｐゴシック" charset="0"/>
                <a:cs typeface="ＭＳ Ｐゴシック" charset="0"/>
              </a:rPr>
              <a:t>Many research </a:t>
            </a:r>
            <a:r>
              <a:rPr lang="en-US" dirty="0" smtClean="0">
                <a:solidFill>
                  <a:srgbClr val="FF0000"/>
                </a:solidFill>
                <a:latin typeface="Tahoma" charset="0"/>
                <a:ea typeface="ＭＳ Ｐゴシック" charset="0"/>
                <a:cs typeface="ＭＳ Ｐゴシック" charset="0"/>
              </a:rPr>
              <a:t>topics from </a:t>
            </a:r>
            <a:r>
              <a:rPr lang="en-US" dirty="0">
                <a:solidFill>
                  <a:srgbClr val="FF0000"/>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performance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lifetime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prevent denial of service</a:t>
            </a:r>
            <a:r>
              <a:rPr lang="en-US" dirty="0">
                <a:latin typeface="Tahoma" charset="0"/>
                <a:ea typeface="ＭＳ Ｐゴシック" charset="0"/>
                <a:cs typeface="ＭＳ Ｐゴシック" charset="0"/>
              </a:rPr>
              <a:t>?</a:t>
            </a:r>
          </a:p>
          <a:p>
            <a:pPr lvl="1"/>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90</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44603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91</a:t>
            </a:fld>
            <a:endParaRPr lang="en-US" altLang="en-US" dirty="0"/>
          </a:p>
        </p:txBody>
      </p:sp>
    </p:spTree>
    <p:extLst>
      <p:ext uri="{BB962C8B-B14F-4D97-AF65-F5344CB8AC3E}">
        <p14:creationId xmlns:p14="http://schemas.microsoft.com/office/powerpoint/2010/main" val="880615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Memory QoS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92</a:t>
            </a:fld>
            <a:endParaRPr lang="en-US" altLang="en-US">
              <a:solidFill>
                <a:srgbClr val="000000"/>
              </a:solidFill>
            </a:endParaRPr>
          </a:p>
        </p:txBody>
      </p:sp>
    </p:spTree>
    <p:extLst>
      <p:ext uri="{BB962C8B-B14F-4D97-AF65-F5344CB8AC3E}">
        <p14:creationId xmlns:p14="http://schemas.microsoft.com/office/powerpoint/2010/main" val="3396377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93</a:t>
            </a:fld>
            <a:endParaRPr lang="en-US" altLang="en-US" dirty="0">
              <a:solidFill>
                <a:srgbClr val="000000"/>
              </a:solidFill>
            </a:endParaRPr>
          </a:p>
        </p:txBody>
      </p:sp>
      <p:grpSp>
        <p:nvGrpSpPr>
          <p:cNvPr id="5" name="Group 40"/>
          <p:cNvGrpSpPr>
            <a:grpSpLocks/>
          </p:cNvGrpSpPr>
          <p:nvPr/>
        </p:nvGrpSpPr>
        <p:grpSpPr bwMode="auto">
          <a:xfrm>
            <a:off x="4953000" y="2235201"/>
            <a:ext cx="1847850" cy="1808803"/>
            <a:chOff x="3647468" y="1676931"/>
            <a:chExt cx="1848260" cy="1808046"/>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52544" cy="6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5" y="2235205"/>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6"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Tilera TILE Gx</a:t>
              </a:r>
            </a:p>
            <a:p>
              <a:pPr defTabSz="914165"/>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1"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POWER7</a:t>
              </a:r>
            </a:p>
            <a:p>
              <a:pPr defTabSz="914165"/>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1"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SCC</a:t>
              </a:r>
            </a:p>
            <a:p>
              <a:pPr defTabSz="914165"/>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1"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Nvidia Fermi</a:t>
              </a:r>
            </a:p>
            <a:p>
              <a:pPr defTabSz="914165"/>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1"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AMD Barcelona</a:t>
              </a:r>
            </a:p>
            <a:p>
              <a:pPr defTabSz="914165"/>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318005"/>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2" y="5740404"/>
            <a:ext cx="1496973"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Sun Niagara II</a:t>
            </a:r>
          </a:p>
          <a:p>
            <a:pPr defTabSz="914165"/>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548382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94</a:t>
            </a:fld>
            <a:endParaRPr lang="en-US" altLang="en-US" dirty="0">
              <a:solidFill>
                <a:srgbClr val="000000"/>
              </a:solidFill>
            </a:endParaRPr>
          </a:p>
        </p:txBody>
      </p:sp>
    </p:spTree>
    <p:extLst>
      <p:ext uri="{BB962C8B-B14F-4D97-AF65-F5344CB8AC3E}">
        <p14:creationId xmlns:p14="http://schemas.microsoft.com/office/powerpoint/2010/main" val="1433994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3149187684"/>
              </p:ext>
            </p:extLst>
          </p:nvPr>
        </p:nvGraphicFramePr>
        <p:xfrm>
          <a:off x="228600" y="1025545"/>
          <a:ext cx="8610600" cy="4876800"/>
        </p:xfrm>
        <a:graphic>
          <a:graphicData uri="http://schemas.openxmlformats.org/presentationml/2006/ole">
            <mc:AlternateContent xmlns:mc="http://schemas.openxmlformats.org/markup-compatibility/2006">
              <mc:Choice xmlns:v="urn:schemas-microsoft-com:vml" Requires="v">
                <p:oleObj spid="_x0000_s681026"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25545"/>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317819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511445"/>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560782"/>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1" y="2803545"/>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285349"/>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685402"/>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4" y="57150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713437"/>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252932"/>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251520" y="6309320"/>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433142"/>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438310"/>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95</a:t>
            </a:fld>
            <a:endParaRPr lang="en-US" altLang="en-US" dirty="0">
              <a:solidFill>
                <a:srgbClr val="000000"/>
              </a:solidFill>
            </a:endParaRPr>
          </a:p>
        </p:txBody>
      </p:sp>
    </p:spTree>
    <p:extLst>
      <p:ext uri="{BB962C8B-B14F-4D97-AF65-F5344CB8AC3E}">
        <p14:creationId xmlns:p14="http://schemas.microsoft.com/office/powerpoint/2010/main" val="4656188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96</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000000"/>
                </a:solidFill>
              </a:rPr>
              <a:t>    </a:t>
            </a:r>
            <a:r>
              <a:rPr lang="en-US" sz="1600">
                <a:solidFill>
                  <a:srgbClr val="000000"/>
                </a:solidFill>
              </a:rPr>
              <a:t>L2 </a:t>
            </a:r>
          </a:p>
          <a:p>
            <a:pPr defTabSz="914024"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000000"/>
                </a:solidFill>
              </a:rPr>
              <a:t>    </a:t>
            </a:r>
            <a:r>
              <a:rPr lang="en-US" sz="1600">
                <a:solidFill>
                  <a:srgbClr val="000000"/>
                </a:solidFill>
              </a:rPr>
              <a:t>L2 </a:t>
            </a:r>
          </a:p>
          <a:p>
            <a:pPr defTabSz="914024"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003399"/>
                </a:solidFill>
              </a:rPr>
              <a:t>Shared DRAM</a:t>
            </a:r>
          </a:p>
          <a:p>
            <a:pPr defTabSz="914024"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defTabSz="914024"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3B812F"/>
                </a:solidFill>
              </a:rPr>
              <a:t>Multi-Core</a:t>
            </a:r>
          </a:p>
          <a:p>
            <a:pPr defTabSz="914024"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5" y="1485900"/>
            <a:ext cx="800489" cy="3385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dirty="0" err="1">
                <a:solidFill>
                  <a:srgbClr val="FFFFFF"/>
                </a:solidFill>
              </a:rPr>
              <a:t>matlab</a:t>
            </a:r>
            <a:endParaRPr lang="en-US" sz="1600" dirty="0">
              <a:solidFill>
                <a:srgbClr val="FFFFFF"/>
              </a:solidFill>
            </a:endParaRPr>
          </a:p>
        </p:txBody>
      </p:sp>
      <p:sp>
        <p:nvSpPr>
          <p:cNvPr id="70" name="Text Box 8"/>
          <p:cNvSpPr txBox="1">
            <a:spLocks noChangeArrowheads="1"/>
          </p:cNvSpPr>
          <p:nvPr/>
        </p:nvSpPr>
        <p:spPr bwMode="auto">
          <a:xfrm>
            <a:off x="4932162" y="1468438"/>
            <a:ext cx="503934" cy="338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024" eaLnBrk="1" fontAlgn="base" hangingPunct="1">
              <a:spcBef>
                <a:spcPct val="0"/>
              </a:spcBef>
              <a:spcAft>
                <a:spcPct val="0"/>
              </a:spcAft>
            </a:pPr>
            <a:r>
              <a:rPr lang="en-US" sz="1600" dirty="0" err="1">
                <a:solidFill>
                  <a:srgbClr val="FFFFFF"/>
                </a:solidFill>
              </a:rPr>
              <a:t>gcc</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defTabSz="914024"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defTabSz="914024"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defTabSz="914024"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2544590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97</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1938903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98</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37057213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99</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27397740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0.9|4.2|3.6|7.5|14.3|2.9|6.2|2.4"/>
</p:tagLst>
</file>

<file path=ppt/theme/_rels/theme7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55152</TotalTime>
  <Words>18477</Words>
  <Application>Microsoft Macintosh PowerPoint</Application>
  <PresentationFormat>On-screen Show (4:3)</PresentationFormat>
  <Paragraphs>2989</Paragraphs>
  <Slides>197</Slides>
  <Notes>76</Notes>
  <HiddenSlides>0</HiddenSlides>
  <MMClips>0</MMClips>
  <ScaleCrop>false</ScaleCrop>
  <HeadingPairs>
    <vt:vector size="6" baseType="variant">
      <vt:variant>
        <vt:lpstr>Theme</vt:lpstr>
      </vt:variant>
      <vt:variant>
        <vt:i4>77</vt:i4>
      </vt:variant>
      <vt:variant>
        <vt:lpstr>Embedded OLE Servers</vt:lpstr>
      </vt:variant>
      <vt:variant>
        <vt:i4>1</vt:i4>
      </vt:variant>
      <vt:variant>
        <vt:lpstr>Slide Titles</vt:lpstr>
      </vt:variant>
      <vt:variant>
        <vt:i4>197</vt:i4>
      </vt:variant>
    </vt:vector>
  </HeadingPairs>
  <TitlesOfParts>
    <vt:vector size="275" baseType="lpstr">
      <vt:lpstr>Edge</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19_Edge</vt:lpstr>
      <vt:lpstr>20_Edge</vt:lpstr>
      <vt:lpstr>22_Edge</vt:lpstr>
      <vt:lpstr>23_Edge</vt:lpstr>
      <vt:lpstr>25_Edge</vt:lpstr>
      <vt:lpstr>21_Edge</vt:lpstr>
      <vt:lpstr>24_Edge</vt:lpstr>
      <vt:lpstr>26_Edge</vt:lpstr>
      <vt:lpstr>7_Office Theme</vt:lpstr>
      <vt:lpstr>27_Edge</vt:lpstr>
      <vt:lpstr>28_Edge</vt:lpstr>
      <vt:lpstr>29_Edge</vt:lpstr>
      <vt:lpstr>30_Edge</vt:lpstr>
      <vt:lpstr>31_Edge</vt:lpstr>
      <vt:lpstr>32_Edge</vt:lpstr>
      <vt:lpstr>33_Edge</vt:lpstr>
      <vt:lpstr>34_Edge</vt:lpstr>
      <vt:lpstr>35_Edge</vt:lpstr>
      <vt:lpstr>36_Edge</vt:lpstr>
      <vt:lpstr>37_Edge</vt:lpstr>
      <vt:lpstr>38_Edge</vt:lpstr>
      <vt:lpstr>39_Edge</vt:lpstr>
      <vt:lpstr>41_Edge</vt:lpstr>
      <vt:lpstr>42_Edge</vt:lpstr>
      <vt:lpstr>43_Edge</vt:lpstr>
      <vt:lpstr>44_Edge</vt:lpstr>
      <vt:lpstr>6_Office Theme</vt:lpstr>
      <vt:lpstr>45_Edge</vt:lpstr>
      <vt:lpstr>47_Edge</vt:lpstr>
      <vt:lpstr>5_Office Theme</vt:lpstr>
      <vt:lpstr>48_Edge</vt:lpstr>
      <vt:lpstr>49_Edge</vt:lpstr>
      <vt:lpstr>50_Edge</vt:lpstr>
      <vt:lpstr>51_Edge</vt:lpstr>
      <vt:lpstr>52_Edge</vt:lpstr>
      <vt:lpstr>53_Edge</vt:lpstr>
      <vt:lpstr>56_Edge</vt:lpstr>
      <vt:lpstr>57_Edge</vt:lpstr>
      <vt:lpstr>58_Edge</vt:lpstr>
      <vt:lpstr>59_Edge</vt:lpstr>
      <vt:lpstr>46_Edge</vt:lpstr>
      <vt:lpstr>54_Edge</vt:lpstr>
      <vt:lpstr>55_Edge</vt:lpstr>
      <vt:lpstr>60_Edge</vt:lpstr>
      <vt:lpstr>61_Edge</vt:lpstr>
      <vt:lpstr>62_Edge</vt:lpstr>
      <vt:lpstr>63_Edge</vt:lpstr>
      <vt:lpstr>64_Edge</vt:lpstr>
      <vt:lpstr>40_Edge</vt:lpstr>
      <vt:lpstr>65_Edge</vt:lpstr>
      <vt:lpstr>8_Office Theme</vt:lpstr>
      <vt:lpstr>4_Office Theme</vt:lpstr>
      <vt:lpstr>Title &amp; Bullets</vt:lpstr>
      <vt:lpstr>66_Edge</vt:lpstr>
      <vt:lpstr>67_Edge</vt:lpstr>
      <vt:lpstr>68_Edge</vt:lpstr>
      <vt:lpstr>69_Edge</vt:lpstr>
      <vt:lpstr>Worksheet</vt:lpstr>
      <vt:lpstr>Rethinking Memory System Design for Data-Intensive Computing </vt:lpstr>
      <vt:lpstr>Three Key Problems in Systems</vt:lpstr>
      <vt:lpstr>The Main Memory/Storage System</vt:lpstr>
      <vt:lpstr>Memory System: A Shared Resource View</vt:lpstr>
      <vt:lpstr>State of the Main Memory System</vt:lpstr>
      <vt:lpstr>Agenda</vt:lpstr>
      <vt:lpstr>Major Trends Affecting Main Memory (I)</vt:lpstr>
      <vt:lpstr>Major Trends Affecting Main Memory (II)</vt:lpstr>
      <vt:lpstr>Example: The Memory Capacity Gap</vt:lpstr>
      <vt:lpstr>Major Trends Affecting Main Memory (III)</vt:lpstr>
      <vt:lpstr>Major Trends Affecting Main Memory (IV)</vt:lpstr>
      <vt:lpstr>Agenda</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An Orthogonal Issue: Memory Interference</vt:lpstr>
      <vt:lpstr>Designing QoS-Aware Memory Systems: Approaches</vt:lpstr>
      <vt:lpstr>Some Current Directions</vt:lpstr>
      <vt:lpstr>Agenda</vt:lpstr>
      <vt:lpstr>Tolerating DRAM: Example Techniques</vt:lpstr>
      <vt:lpstr>Today’s Memory: Bulk Data Copy</vt:lpstr>
      <vt:lpstr>Future: RowClone (In-Memory Copy)</vt:lpstr>
      <vt:lpstr>DRAM operation (load one byte)</vt:lpstr>
      <vt:lpstr>RowClone: in-DRAM Row Copy (and Initialization)</vt:lpstr>
      <vt:lpstr>RowClone: Latency and Energy Savings</vt:lpstr>
      <vt:lpstr>RowClone: Overall Performance</vt:lpstr>
      <vt:lpstr>Goal: Ultra-Efficient Processing Close to Data</vt:lpstr>
      <vt:lpstr>Enabling Ultra-Efficient (Visual) Search</vt:lpstr>
      <vt:lpstr>Tolerating DRAM: Example Techniques</vt:lpstr>
      <vt:lpstr>PowerPoint Presentation</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Commodity DRAM vs. TL-DRAM </vt:lpstr>
      <vt:lpstr>   Trade-Off: Area (Die-Area) vs. Latency</vt:lpstr>
      <vt:lpstr>   Leveraging Tiered-Latency DRAM</vt:lpstr>
      <vt:lpstr>   Performance &amp; Power Consumption  </vt:lpstr>
      <vt:lpstr>Agenda</vt:lpstr>
      <vt:lpstr>Solution 2: Emerging Memory Technologies</vt:lpstr>
      <vt:lpstr>Phase Change Memory: Pros and Cons</vt:lpstr>
      <vt:lpstr>PCM-based Main Memory (I)</vt:lpstr>
      <vt:lpstr>PCM-based Main Memory (II)</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Results</vt:lpstr>
      <vt:lpstr>Hybrid vs. All-PCM/DRAM</vt:lpstr>
      <vt:lpstr>Aside: STT-RAM as Main Memory</vt:lpstr>
      <vt:lpstr>Aside: STT-RAM: Pros and Cons</vt:lpstr>
      <vt:lpstr>Architected STT-RAM as Main Memory</vt:lpstr>
      <vt:lpstr>Agenda</vt:lpstr>
      <vt:lpstr>Principles (So Far)</vt:lpstr>
      <vt:lpstr>Other Opportunities with Emerging Technologies</vt:lpstr>
      <vt:lpstr>Coordinated Memory and Storage with NVM (I)</vt:lpstr>
      <vt:lpstr>Coordinated Memory and Storage with NVM (II)</vt:lpstr>
      <vt:lpstr>The Persistent Memory Manager (PMM)</vt:lpstr>
      <vt:lpstr>The Persistent Memory Manager (PMM)</vt:lpstr>
      <vt:lpstr>Performance Benefits of a Single-Level Store</vt:lpstr>
      <vt:lpstr>Energy Benefits of a Single-Level Store</vt:lpstr>
      <vt:lpstr>Agenda</vt:lpstr>
      <vt:lpstr>Summary: Memory/Storage Scaling</vt:lpstr>
      <vt:lpstr>More Material: Slides, Papers, Videos</vt:lpstr>
      <vt:lpstr>Thank you.</vt:lpstr>
      <vt:lpstr>Rethinking Memory System Design for Data-Intensive Computing </vt:lpstr>
      <vt:lpstr>Backup Slides</vt:lpstr>
      <vt:lpstr>Backup Slides Agenda</vt:lpstr>
      <vt:lpstr>Retention Time Characterization of Modern DRAM Devices</vt:lpstr>
      <vt:lpstr>Summary (I)</vt:lpstr>
      <vt:lpstr>Summary (II)</vt:lpstr>
      <vt:lpstr>Building Large Caches for Hybrid Memories</vt:lpstr>
      <vt:lpstr>One Option: DRAM as a Cache for PCM</vt:lpstr>
      <vt:lpstr>The Problem with Large DRAM Caches</vt:lpstr>
      <vt:lpstr>Idea 1: Store Tags in Main Memory</vt:lpstr>
      <vt:lpstr>Idea 2: Cache Tags in On-Chip SRAM</vt:lpstr>
      <vt:lpstr>Idea 3: Dynamic Data Transfer Granularity</vt:lpstr>
      <vt:lpstr>PowerPoint Presentation</vt:lpstr>
      <vt:lpstr>PowerPoint Presentation</vt:lpstr>
      <vt:lpstr>Hybrid Main Memory: Research Topics</vt:lpstr>
      <vt:lpstr>Security Challenges of Emerging Technologies</vt:lpstr>
      <vt:lpstr>Memory QoS</vt:lpstr>
      <vt:lpstr>Trend: Many Cores on Chip</vt:lpstr>
      <vt:lpstr>Many Cores on Chip</vt:lpstr>
      <vt:lpstr>Unfair Slowdowns due to Interference</vt:lpstr>
      <vt:lpstr>Uncontrolled Interference: An Example</vt:lpstr>
      <vt:lpstr>A Memory Performance Hog</vt:lpstr>
      <vt:lpstr>What Does the Memory Hog Do?</vt:lpstr>
      <vt:lpstr>Effect of the Memory Performance Hog</vt:lpstr>
      <vt:lpstr>Greater Problem with More Cores</vt:lpstr>
      <vt:lpstr>Distributed DoS in Networked Multi-Core Systems</vt:lpstr>
      <vt:lpstr>How Do We Solve The Problem?</vt:lpstr>
      <vt:lpstr>QoS-Aware Memory Systems: Challenges</vt:lpstr>
      <vt:lpstr>Designing QoS-Aware Memory Systems: Approaches</vt:lpstr>
      <vt:lpstr>A Mechanism to Reduce Memory Interference</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Quantum-Based Operation</vt:lpstr>
      <vt:lpstr>TCM: Throughput and Fairness</vt:lpstr>
      <vt:lpstr>TCM: Fairness-Throughput Tradeoff</vt:lpstr>
      <vt:lpstr>More on TCM</vt:lpstr>
      <vt:lpstr>Memory Control in CPU-GPU Systems</vt:lpstr>
      <vt:lpstr>Key Idea: Decouple Tasks into Stages</vt:lpstr>
      <vt:lpstr>SMS: Staged Memory Scheduling</vt:lpstr>
      <vt:lpstr>SMS: Staged Memory Scheduling</vt:lpstr>
      <vt:lpstr>SMS: Staged Memory Scheduling</vt:lpstr>
      <vt:lpstr>SMS Complexity</vt:lpstr>
      <vt:lpstr>SMS Performance</vt:lpstr>
      <vt:lpstr>SMS Performance</vt:lpstr>
      <vt:lpstr>CPU-GPU Performance Tradeoff</vt:lpstr>
      <vt:lpstr>More on SMS</vt:lpstr>
      <vt:lpstr>Stronger Memory Service Guarantees [HPCA’13]</vt:lpstr>
      <vt:lpstr>More on MISE</vt:lpstr>
      <vt:lpstr>Memory QoS in a Parallel Application</vt:lpstr>
      <vt:lpstr>More on PAMS</vt:lpstr>
      <vt:lpstr>Summary: Memory QoS Approaches and Techniques</vt:lpstr>
      <vt:lpstr>SALP: Reducing DRAM Bank Conflict Impact</vt:lpstr>
      <vt:lpstr>SALP: Reducing DRAM Bank Conflicts</vt:lpstr>
      <vt:lpstr>SALP: Key Ideas</vt:lpstr>
      <vt:lpstr>SALP: Reduce Sharing of Global Decoder</vt:lpstr>
      <vt:lpstr>SALP: Reduce Sharing of Global Row-Buffer</vt:lpstr>
      <vt:lpstr>SALP: Baseline Bank Organization</vt:lpstr>
      <vt:lpstr>SALP: Proposed Bank Organization</vt:lpstr>
      <vt:lpstr>SALP: Results</vt:lpstr>
      <vt:lpstr>More on SALP</vt:lpstr>
      <vt:lpstr>Coordinated Memory and Storage with NVM</vt:lpstr>
      <vt:lpstr>Overview</vt:lpstr>
      <vt:lpstr>A Tale of Two Storage Levels</vt:lpstr>
      <vt:lpstr>Opportunity: New Non-Volatile Memories</vt:lpstr>
      <vt:lpstr>Eliminating Traditional Storage Bottlenecks</vt:lpstr>
      <vt:lpstr>Where is Energy Spent in Each Model?</vt:lpstr>
      <vt:lpstr>Our Proposal: Coordinated HW/SW      Memory and Storage Management</vt:lpstr>
      <vt:lpstr>Our Proposal: Coordinated HW/SW    Memory and Storage Management</vt:lpstr>
      <vt:lpstr>Our Proposal: Coordinated HW/SW     Memory and Storage Management</vt:lpstr>
      <vt:lpstr>The Persistent Memory Manager (PMM)</vt:lpstr>
      <vt:lpstr>The Persistent Memory Manager</vt:lpstr>
      <vt:lpstr>Putting Everything Together</vt:lpstr>
      <vt:lpstr>Opportunities and Benefits</vt:lpstr>
      <vt:lpstr>Evaluation Methodology</vt:lpstr>
      <vt:lpstr>Evaluated Systems</vt:lpstr>
      <vt:lpstr>Evaluated Workloads</vt:lpstr>
      <vt:lpstr>Performance Results</vt:lpstr>
      <vt:lpstr>Energy Results: NVM to PMM</vt:lpstr>
      <vt:lpstr>Scalability Analysis: Effect of PMM Latency</vt:lpstr>
      <vt:lpstr>New Questions and Challenges</vt:lpstr>
      <vt:lpstr>Single-Level Stores: Summary and Conclusions</vt:lpstr>
      <vt:lpstr>New DRAM Architectures</vt:lpstr>
      <vt:lpstr>Tolerating DRAM: Example Techniques</vt:lpstr>
      <vt:lpstr>DRAM Refresh</vt:lpstr>
      <vt:lpstr>Refresh Overhead: Performance</vt:lpstr>
      <vt:lpstr>Refresh Overhead: Energy</vt:lpstr>
      <vt:lpstr>Retention Time Profile of DRAM</vt:lpstr>
      <vt:lpstr>RAIDR: Eliminating Unnecessary Refreshes</vt:lpstr>
      <vt:lpstr>Going Forward</vt:lpstr>
      <vt:lpstr>Tolerating DRAM: Example Techniques</vt:lpstr>
      <vt:lpstr>PowerPoint Presentation</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Commodity DRAM vs. TL-DRAM </vt:lpstr>
      <vt:lpstr>   Trade-Off: Area (Die-Area) vs. Latency</vt:lpstr>
      <vt:lpstr>   Leveraging Tiered-Latency DRAM</vt:lpstr>
      <vt:lpstr>   Performance &amp; Power Consumption  </vt:lpstr>
      <vt:lpstr>Tolerating DRAM: Example Techniques</vt:lpstr>
      <vt:lpstr>Today’s Memory: Bulk Data Copy</vt:lpstr>
      <vt:lpstr>Future: RowClone (In-Memory Copy)</vt:lpstr>
      <vt:lpstr>DRAM operation (load one byte)</vt:lpstr>
      <vt:lpstr>RowClone: in-DRAM Row Copy (and Initialization)</vt:lpstr>
      <vt:lpstr>RowClone: Latency and Energy Savings</vt:lpstr>
      <vt:lpstr>RowClone: Overall Performance</vt:lpstr>
      <vt:lpstr>Goal: Ultra-efficient heterogeneous architectures </vt:lpstr>
      <vt:lpstr>Enabling Ultra-efficient (Visual) Search</vt:lpstr>
      <vt:lpstr>Tolerating DRAM: Example Techniques</vt:lpstr>
      <vt:lpstr>SALP: Reducing DRAM Bank Conflicts</vt:lpstr>
      <vt:lpstr>A Bit About Me  and My Research</vt:lpstr>
      <vt:lpstr>Brief Self Introduction</vt:lpstr>
      <vt:lpstr>My Group: SAFARI</vt:lpstr>
      <vt:lpstr>Overview of My Recent Research</vt:lpstr>
      <vt:lpstr>End of Backup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1735</cp:revision>
  <cp:lastPrinted>2010-05-26T16:43:32Z</cp:lastPrinted>
  <dcterms:created xsi:type="dcterms:W3CDTF">2010-10-08T20:41:54Z</dcterms:created>
  <dcterms:modified xsi:type="dcterms:W3CDTF">2013-10-12T11:59:28Z</dcterms:modified>
</cp:coreProperties>
</file>