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charts/chart7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Override PartName="/ppt/charts/chart2.xml" ContentType="application/vnd.openxmlformats-officedocument.drawingml.chart+xml"/>
  <Default Extension="xml" ContentType="application/xml"/>
  <Override PartName="/ppt/charts/chart4.xml" ContentType="application/vnd.openxmlformats-officedocument.drawingml.char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Default Extension="xlsx" ContentType="application/vnd.openxmlformats-officedocument.spreadsheetml.sheet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1.xml" ContentType="application/vnd.openxmlformats-officedocument.drawingml.char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charts/chart3.xml" ContentType="application/vnd.openxmlformats-officedocument.drawingml.char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6009263" cy="28803600"/>
  <p:notesSz cx="6858000" cy="9144000"/>
  <p:defaultTextStyle>
    <a:defPPr>
      <a:defRPr lang="en-US"/>
    </a:defPPr>
    <a:lvl1pPr marL="0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401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2807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208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5609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015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8416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59822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1223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14346" autoAdjust="0"/>
    <p:restoredTop sz="89919" autoAdjust="0"/>
  </p:normalViewPr>
  <p:slideViewPr>
    <p:cSldViewPr snapToObjects="1">
      <p:cViewPr varScale="1">
        <p:scale>
          <a:sx n="24" d="100"/>
          <a:sy n="24" d="100"/>
        </p:scale>
        <p:origin x="-136" y="-240"/>
      </p:cViewPr>
      <p:guideLst>
        <p:guide orient="horz" pos="11378"/>
        <p:guide pos="100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58740219101782"/>
          <c:y val="0.0325180145319678"/>
          <c:w val="0.611481716488656"/>
          <c:h val="0.60114842185751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String comparison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Execution time (s)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17451.0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Execution time (s)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918.0</c:v>
                </c:pt>
              </c:numCache>
            </c:numRef>
          </c:val>
        </c:ser>
        <c:overlap val="100"/>
        <c:axId val="180230024"/>
        <c:axId val="330574216"/>
      </c:barChart>
      <c:catAx>
        <c:axId val="180230024"/>
        <c:scaling>
          <c:orientation val="minMax"/>
        </c:scaling>
        <c:axPos val="l"/>
        <c:tickLblPos val="nextTo"/>
        <c:crossAx val="330574216"/>
        <c:crosses val="autoZero"/>
        <c:auto val="1"/>
        <c:lblAlgn val="ctr"/>
        <c:lblOffset val="100"/>
      </c:catAx>
      <c:valAx>
        <c:axId val="330574216"/>
        <c:scaling>
          <c:orientation val="minMax"/>
          <c:max val="20000.0"/>
          <c:min val="0.0"/>
        </c:scaling>
        <c:axPos val="b"/>
        <c:majorGridlines/>
        <c:numFmt formatCode="General" sourceLinked="1"/>
        <c:tickLblPos val="nextTo"/>
        <c:crossAx val="180230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5427919958165"/>
          <c:y val="0.119983152083809"/>
          <c:w val="0.180092316945183"/>
          <c:h val="0.808810077511937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5961352688236"/>
          <c:y val="0.0462404557384872"/>
          <c:w val="0.519482826743431"/>
          <c:h val="0.75089981736984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string comparisons conducted</c:v>
                </c:pt>
              </c:strCache>
            </c:strRef>
          </c:tx>
          <c:spPr>
            <a:solidFill>
              <a:srgbClr val="0000FF"/>
            </a:solidFill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2.6770104507E10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string matches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0.00567840636196129"/>
                  <c:y val="0.0178208396618362"/>
                </c:manualLayout>
              </c:layout>
              <c:showVal val="1"/>
            </c:dLbl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1.2447434E7</c:v>
                </c:pt>
              </c:numCache>
            </c:numRef>
          </c:val>
        </c:ser>
        <c:axId val="379755080"/>
        <c:axId val="379758184"/>
      </c:barChart>
      <c:catAx>
        <c:axId val="379755080"/>
        <c:scaling>
          <c:orientation val="minMax"/>
        </c:scaling>
        <c:delete val="1"/>
        <c:axPos val="b"/>
        <c:tickLblPos val="nextTo"/>
        <c:crossAx val="379758184"/>
        <c:crosses val="autoZero"/>
        <c:auto val="1"/>
        <c:lblAlgn val="ctr"/>
        <c:lblOffset val="100"/>
      </c:catAx>
      <c:valAx>
        <c:axId val="379758184"/>
        <c:scaling>
          <c:logBase val="10.0"/>
          <c:orientation val="minMax"/>
          <c:min val="1.0E6"/>
        </c:scaling>
        <c:axPos val="l"/>
        <c:majorGridlines/>
        <c:numFmt formatCode="0.E+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79755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021824120155"/>
          <c:y val="0.0974842670589856"/>
          <c:w val="0.301687762160571"/>
          <c:h val="0.72909880631384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20969353407337"/>
          <c:y val="0.0766331730871075"/>
          <c:w val="0.579750929486285"/>
          <c:h val="0.85896235165883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mrFAST string comparisons</c:v>
                </c:pt>
              </c:strCache>
            </c:strRef>
          </c:tx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-0.00824478841730577"/>
                  <c:y val="0.000914424150298078"/>
                </c:manualLayout>
              </c:layout>
              <c:showVal val="1"/>
            </c:dLbl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2.6770104507E10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String comparisons after AF</c:v>
                </c:pt>
              </c:strCache>
            </c:strRef>
          </c:tx>
          <c:spPr>
            <a:solidFill>
              <a:srgbClr val="CCFFCC"/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4.5659705E7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 of string matches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1.2447434E7</c:v>
                </c:pt>
              </c:numCache>
            </c:numRef>
          </c:val>
        </c:ser>
        <c:axId val="330784296"/>
        <c:axId val="330787320"/>
      </c:barChart>
      <c:catAx>
        <c:axId val="330784296"/>
        <c:scaling>
          <c:orientation val="minMax"/>
        </c:scaling>
        <c:delete val="1"/>
        <c:axPos val="b"/>
        <c:tickLblPos val="nextTo"/>
        <c:crossAx val="330787320"/>
        <c:crosses val="autoZero"/>
        <c:auto val="1"/>
        <c:lblAlgn val="ctr"/>
        <c:lblOffset val="100"/>
      </c:catAx>
      <c:valAx>
        <c:axId val="330787320"/>
        <c:scaling>
          <c:logBase val="10.0"/>
          <c:orientation val="minMax"/>
          <c:min val="1.0E6"/>
        </c:scaling>
        <c:axPos val="l"/>
        <c:majorGridlines/>
        <c:numFmt formatCode="0.E+00" sourceLinked="0"/>
        <c:tickLblPos val="nextTo"/>
        <c:crossAx val="3307842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01087210689573"/>
          <c:y val="0.00302193400075419"/>
          <c:w val="0.297185223342409"/>
          <c:h val="0.98757846722149"/>
        </c:manualLayout>
      </c:layout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55460941984634"/>
          <c:y val="0.0934959349593496"/>
          <c:w val="0.611481716488656"/>
          <c:h val="0.60114842185751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String comparison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123.0</c:v>
                </c:pt>
                <c:pt idx="1">
                  <c:v>17451.0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217.0</c:v>
                </c:pt>
                <c:pt idx="1">
                  <c:v>918.0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Adjacency Filtering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4819.0</c:v>
                </c:pt>
                <c:pt idx="1">
                  <c:v>0.0</c:v>
                </c:pt>
              </c:numCache>
            </c:numRef>
          </c:val>
        </c:ser>
        <c:overlap val="100"/>
        <c:axId val="330798200"/>
        <c:axId val="330801256"/>
      </c:barChart>
      <c:catAx>
        <c:axId val="330798200"/>
        <c:scaling>
          <c:orientation val="minMax"/>
        </c:scaling>
        <c:axPos val="l"/>
        <c:tickLblPos val="nextTo"/>
        <c:crossAx val="330801256"/>
        <c:crosses val="autoZero"/>
        <c:auto val="1"/>
        <c:lblAlgn val="ctr"/>
        <c:lblOffset val="100"/>
      </c:catAx>
      <c:valAx>
        <c:axId val="330801256"/>
        <c:scaling>
          <c:orientation val="minMax"/>
          <c:max val="20000.0"/>
          <c:min val="0.0"/>
        </c:scaling>
        <c:axPos val="b"/>
        <c:majorGridlines/>
        <c:numFmt formatCode="General" sourceLinked="1"/>
        <c:tickLblPos val="nextTo"/>
        <c:crossAx val="330798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43323728098"/>
          <c:y val="0.330821010178606"/>
          <c:w val="0.247556676271902"/>
          <c:h val="0.338357979642789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0567356085948"/>
          <c:y val="0.0774509803921569"/>
          <c:w val="0.546180908550295"/>
          <c:h val="0.7054207194688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mrFAST kernel</c:v>
                </c:pt>
              </c:strCache>
            </c:strRef>
          </c:tx>
          <c:spPr>
            <a:solidFill>
              <a:srgbClr val="0000FF"/>
            </a:solidFill>
          </c:spPr>
          <c:dLbls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18369.0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+ Adjacency Filtering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4935.0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+ Cheap Segment Selection (FastHASH)</c:v>
                </c:pt>
              </c:strCache>
            </c:strRef>
          </c:tx>
          <c:spPr>
            <a:solidFill>
              <a:srgbClr val="00800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478.0</c:v>
                </c:pt>
              </c:numCache>
            </c:numRef>
          </c:val>
        </c:ser>
        <c:axId val="379922984"/>
        <c:axId val="379926104"/>
      </c:barChart>
      <c:catAx>
        <c:axId val="379922984"/>
        <c:scaling>
          <c:orientation val="minMax"/>
        </c:scaling>
        <c:axPos val="b"/>
        <c:numFmt formatCode="General" sourceLinked="1"/>
        <c:tickLblPos val="nextTo"/>
        <c:crossAx val="379926104"/>
        <c:crosses val="autoZero"/>
        <c:auto val="1"/>
        <c:lblAlgn val="ctr"/>
        <c:lblOffset val="100"/>
      </c:catAx>
      <c:valAx>
        <c:axId val="379926104"/>
        <c:scaling>
          <c:orientation val="minMax"/>
          <c:min val="0.0"/>
        </c:scaling>
        <c:axPos val="l"/>
        <c:majorGridlines/>
        <c:numFmt formatCode="0" sourceLinked="0"/>
        <c:tickLblPos val="nextTo"/>
        <c:crossAx val="379922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308636877342"/>
          <c:y val="0.134816272965879"/>
          <c:w val="0.318144378269224"/>
          <c:h val="0.735269414852555"/>
        </c:manualLayout>
      </c:layout>
      <c:txPr>
        <a:bodyPr/>
        <a:lstStyle/>
        <a:p>
          <a:pPr>
            <a:spcAft>
              <a:spcPts val="0"/>
            </a:spcAft>
            <a:defRPr sz="2000" u="none" spc="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>
        <c:manualLayout>
          <c:layoutTarget val="inner"/>
          <c:xMode val="edge"/>
          <c:yMode val="edge"/>
          <c:x val="0.0908392168049381"/>
          <c:y val="0.169767441860465"/>
          <c:w val="0.785478434675052"/>
          <c:h val="0.768992248062015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Execution Time</c:v>
                </c:pt>
              </c:strCache>
            </c:strRef>
          </c:tx>
          <c:dPt>
            <c:idx val="0"/>
            <c:spPr>
              <a:solidFill>
                <a:srgbClr val="0000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00480121419629706"/>
                  <c:y val="-0.341085576512238"/>
                </c:manualLayout>
              </c:layout>
              <c:showVal val="1"/>
            </c:dLbl>
            <c:dLbl>
              <c:idx val="1"/>
              <c:layout>
                <c:manualLayout>
                  <c:x val="-0.00315123116766241"/>
                  <c:y val="-0.24031007751938"/>
                </c:manualLayout>
              </c:layout>
              <c:showVal val="1"/>
            </c:dLbl>
            <c:showVal val="1"/>
          </c:dLbls>
          <c:cat>
            <c:strRef>
              <c:f>Sheet1!$A$2:$A$3</c:f>
              <c:strCache>
                <c:ptCount val="2"/>
                <c:pt idx="0">
                  <c:v>CPU</c:v>
                </c:pt>
                <c:pt idx="1">
                  <c:v>GPU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478.0</c:v>
                </c:pt>
                <c:pt idx="1">
                  <c:v>331.0</c:v>
                </c:pt>
              </c:numCache>
            </c:numRef>
          </c:val>
        </c:ser>
        <c:overlap val="100"/>
        <c:axId val="330902664"/>
        <c:axId val="330905720"/>
      </c:barChart>
      <c:catAx>
        <c:axId val="330902664"/>
        <c:scaling>
          <c:orientation val="minMax"/>
        </c:scaling>
        <c:delete val="1"/>
        <c:axPos val="b"/>
        <c:tickLblPos val="nextTo"/>
        <c:crossAx val="330905720"/>
        <c:crosses val="autoZero"/>
        <c:auto val="1"/>
        <c:lblAlgn val="ctr"/>
        <c:lblOffset val="100"/>
      </c:catAx>
      <c:valAx>
        <c:axId val="330905720"/>
        <c:scaling>
          <c:orientation val="minMax"/>
        </c:scaling>
        <c:axPos val="l"/>
        <c:majorGridlines/>
        <c:numFmt formatCode="General" sourceLinked="1"/>
        <c:tickLblPos val="nextTo"/>
        <c:crossAx val="330902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4166278592009"/>
          <c:y val="0.62374931331258"/>
          <c:w val="0.0897445725397047"/>
          <c:h val="0.215156564731734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Sheet1!$A$2:$A$6</c:f>
              <c:strCache>
                <c:ptCount val="4"/>
                <c:pt idx="0">
                  <c:v>Cheapest segments</c:v>
                </c:pt>
                <c:pt idx="1">
                  <c:v>First segments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1.53632222E8</c:v>
                </c:pt>
                <c:pt idx="1">
                  <c:v>2.400514006E9</c:v>
                </c:pt>
              </c:numCache>
            </c:numRef>
          </c:val>
        </c:ser>
        <c:overlap val="100"/>
        <c:axId val="380029864"/>
        <c:axId val="380032888"/>
      </c:barChart>
      <c:catAx>
        <c:axId val="380029864"/>
        <c:scaling>
          <c:orientation val="minMax"/>
        </c:scaling>
        <c:axPos val="l"/>
        <c:tickLblPos val="nextTo"/>
        <c:crossAx val="380032888"/>
        <c:crosses val="autoZero"/>
        <c:auto val="1"/>
        <c:lblAlgn val="ctr"/>
        <c:lblOffset val="100"/>
      </c:catAx>
      <c:valAx>
        <c:axId val="380032888"/>
        <c:scaling>
          <c:orientation val="minMax"/>
        </c:scaling>
        <c:axPos val="b"/>
        <c:majorGridlines/>
        <c:numFmt formatCode="General" sourceLinked="1"/>
        <c:tickLblPos val="nextTo"/>
        <c:crossAx val="3800298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6120F-A006-B345-ABFC-6473ED3375DD}" type="datetimeFigureOut">
              <a:rPr lang="en-US" smtClean="0"/>
              <a:pPr/>
              <a:t>3/31/12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5D517-A8CA-F14D-8610-1EE18DA54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5889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1pPr>
    <a:lvl2pPr marL="1851401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2pPr>
    <a:lvl3pPr marL="3702807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3pPr>
    <a:lvl4pPr marL="5554208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4pPr>
    <a:lvl5pPr marL="7405609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5pPr>
    <a:lvl6pPr marL="9257015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6pPr>
    <a:lvl7pPr marL="11108416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7pPr>
    <a:lvl8pPr marL="12959822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8pPr>
    <a:lvl9pPr marL="14811223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5D517-A8CA-F14D-8610-1EE18DA54F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7219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464" y="7850139"/>
            <a:ext cx="32408337" cy="19009045"/>
          </a:xfrm>
          <a:prstGeom prst="rect">
            <a:avLst/>
          </a:prstGeom>
        </p:spPr>
        <p:txBody>
          <a:bodyPr vert="horz" lIns="392927" tIns="196463" rIns="392927" bIns="19646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60000" y="3960000"/>
            <a:ext cx="35280000" cy="2448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4894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31" name="Rectangle 30"/>
          <p:cNvSpPr/>
          <p:nvPr userDrawn="1"/>
        </p:nvSpPr>
        <p:spPr>
          <a:xfrm>
            <a:off x="92590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2" name="Rectangle 31"/>
          <p:cNvSpPr/>
          <p:nvPr userDrawn="1"/>
        </p:nvSpPr>
        <p:spPr>
          <a:xfrm>
            <a:off x="18051431" y="41958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268144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2" name="Rounded Rectangle 41"/>
          <p:cNvSpPr/>
          <p:nvPr userDrawn="1"/>
        </p:nvSpPr>
        <p:spPr>
          <a:xfrm>
            <a:off x="364331" y="3810000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4786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45" name="Rectangle 44"/>
          <p:cNvSpPr/>
          <p:nvPr userDrawn="1"/>
        </p:nvSpPr>
        <p:spPr>
          <a:xfrm>
            <a:off x="92482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6" name="Rectangle 45"/>
          <p:cNvSpPr/>
          <p:nvPr userDrawn="1"/>
        </p:nvSpPr>
        <p:spPr>
          <a:xfrm>
            <a:off x="18040631" y="12273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7" name="Rectangle 46"/>
          <p:cNvSpPr/>
          <p:nvPr userDrawn="1"/>
        </p:nvSpPr>
        <p:spPr>
          <a:xfrm>
            <a:off x="268036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8" name="Rectangle 47"/>
          <p:cNvSpPr/>
          <p:nvPr userDrawn="1"/>
        </p:nvSpPr>
        <p:spPr>
          <a:xfrm>
            <a:off x="4786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49" name="Rectangle 48"/>
          <p:cNvSpPr/>
          <p:nvPr userDrawn="1"/>
        </p:nvSpPr>
        <p:spPr>
          <a:xfrm>
            <a:off x="92482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0" name="Rectangle 49"/>
          <p:cNvSpPr/>
          <p:nvPr userDrawn="1"/>
        </p:nvSpPr>
        <p:spPr>
          <a:xfrm>
            <a:off x="18040631" y="20350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1" name="Rectangle 50"/>
          <p:cNvSpPr/>
          <p:nvPr userDrawn="1"/>
        </p:nvSpPr>
        <p:spPr>
          <a:xfrm>
            <a:off x="268036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2" name="Rounded Rectangle 51"/>
          <p:cNvSpPr/>
          <p:nvPr userDrawn="1"/>
        </p:nvSpPr>
        <p:spPr>
          <a:xfrm>
            <a:off x="364331" y="11963400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 userDrawn="1"/>
        </p:nvSpPr>
        <p:spPr>
          <a:xfrm>
            <a:off x="351631" y="20158706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5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1964634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3476" indent="-1473476" algn="l" defTabSz="1964634" rtl="0" eaLnBrk="1" latinLnBrk="0" hangingPunct="1">
        <a:spcBef>
          <a:spcPct val="20000"/>
        </a:spcBef>
        <a:buFont typeface="Arial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2530" indent="-1227896" algn="l" defTabSz="1964634" rtl="0" eaLnBrk="1" latinLnBrk="0" hangingPunct="1">
        <a:spcBef>
          <a:spcPct val="20000"/>
        </a:spcBef>
        <a:buFont typeface="Arial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1585" indent="-982317" algn="l" defTabSz="196463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76219" indent="-982317" algn="l" defTabSz="1964634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40854" indent="-982317" algn="l" defTabSz="1964634" rtl="0" eaLnBrk="1" latinLnBrk="0" hangingPunct="1">
        <a:spcBef>
          <a:spcPct val="20000"/>
        </a:spcBef>
        <a:buFont typeface="Arial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5488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70122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34756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390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4634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29268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93902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58536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23171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87805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52439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17073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chart" Target="../charts/chart1.xml"/><Relationship Id="rId6" Type="http://schemas.openxmlformats.org/officeDocument/2006/relationships/chart" Target="../charts/chart2.xml"/><Relationship Id="rId7" Type="http://schemas.openxmlformats.org/officeDocument/2006/relationships/chart" Target="../charts/chart3.xml"/><Relationship Id="rId8" Type="http://schemas.openxmlformats.org/officeDocument/2006/relationships/chart" Target="../charts/chart4.xml"/><Relationship Id="rId9" Type="http://schemas.openxmlformats.org/officeDocument/2006/relationships/chart" Target="../charts/chart5.xml"/><Relationship Id="rId10" Type="http://schemas.openxmlformats.org/officeDocument/2006/relationships/chart" Target="../charts/chart6.xml"/><Relationship Id="rId11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Picture 274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91414" y="1577499"/>
            <a:ext cx="5648248" cy="2039645"/>
          </a:xfrm>
          <a:prstGeom prst="rect">
            <a:avLst/>
          </a:prstGeom>
        </p:spPr>
      </p:pic>
      <p:pic>
        <p:nvPicPr>
          <p:cNvPr id="273" name="Picture 272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543" y="1985677"/>
            <a:ext cx="3613484" cy="10455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6612" y="4449681"/>
            <a:ext cx="52038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Background: DNA Sequencing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269" y="5051839"/>
            <a:ext cx="857641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Goal</a:t>
            </a:r>
            <a:r>
              <a:rPr lang="en-US" sz="2800" dirty="0" smtClean="0"/>
              <a:t>: Acquire individual’s entire DNA sequence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Mechanism</a:t>
            </a:r>
            <a:r>
              <a:rPr lang="en-US" sz="2800" dirty="0" smtClean="0"/>
              <a:t>: Read DNA fragments and reconstruct it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Break DNA into pieces and store them as strings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Compare the strings to a known reference DNA string</a:t>
            </a:r>
          </a:p>
          <a:p>
            <a:r>
              <a:rPr lang="en-US" sz="2800" dirty="0" smtClean="0"/>
              <a:t>        -- Search for matching</a:t>
            </a:r>
            <a:r>
              <a:rPr lang="en-US" altLang="zh-CN" sz="2800" dirty="0" smtClean="0"/>
              <a:t> coordinates in reference DNA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</a:t>
            </a:r>
            <a:r>
              <a:rPr lang="en-US" altLang="zh-CN" sz="2800" dirty="0" smtClean="0"/>
              <a:t>t</a:t>
            </a:r>
            <a:r>
              <a:rPr lang="en-US" sz="2800" dirty="0" smtClean="0"/>
              <a:t>itch </a:t>
            </a:r>
            <a:r>
              <a:rPr lang="en-US" altLang="zh-CN" sz="2800" dirty="0" smtClean="0"/>
              <a:t>fragments together in corresponding order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Difficulties</a:t>
            </a:r>
            <a:r>
              <a:rPr lang="en-US" sz="2800" dirty="0" smtClean="0"/>
              <a:t>: Individuals have mutations including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Mismatch, insertions and deletions; </a:t>
            </a:r>
            <a:r>
              <a:rPr lang="en-US" altLang="zh-CN" sz="2800" dirty="0" smtClean="0"/>
              <a:t>must tolerate</a:t>
            </a:r>
            <a:endParaRPr lang="en-US" sz="2800" dirty="0" smtClean="0"/>
          </a:p>
        </p:txBody>
      </p:sp>
      <p:grpSp>
        <p:nvGrpSpPr>
          <p:cNvPr id="5" name="Group 323"/>
          <p:cNvGrpSpPr/>
          <p:nvPr/>
        </p:nvGrpSpPr>
        <p:grpSpPr>
          <a:xfrm>
            <a:off x="546949" y="8826040"/>
            <a:ext cx="1295398" cy="2829086"/>
            <a:chOff x="1522412" y="7865269"/>
            <a:chExt cx="1295398" cy="3149600"/>
          </a:xfrm>
        </p:grpSpPr>
        <p:cxnSp>
          <p:nvCxnSpPr>
            <p:cNvPr id="61" name="Curved Connector 60"/>
            <p:cNvCxnSpPr/>
            <p:nvPr/>
          </p:nvCxnSpPr>
          <p:spPr>
            <a:xfrm rot="5400000" flipH="1" flipV="1">
              <a:off x="655584" y="9264191"/>
              <a:ext cx="3027747" cy="229903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61"/>
            <p:cNvCxnSpPr/>
            <p:nvPr/>
          </p:nvCxnSpPr>
          <p:spPr>
            <a:xfrm rot="16200000" flipH="1">
              <a:off x="915614" y="8648092"/>
              <a:ext cx="2508994" cy="1295398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1522412" y="8075038"/>
              <a:ext cx="761997" cy="2202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1598612" y="8346372"/>
              <a:ext cx="685797" cy="2695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751012" y="8615928"/>
              <a:ext cx="533397" cy="31614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1870357" y="8839225"/>
              <a:ext cx="380997" cy="29998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2038740" y="9062355"/>
              <a:ext cx="215681" cy="19684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2132011" y="9313071"/>
              <a:ext cx="152400" cy="15239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2436812" y="9465470"/>
              <a:ext cx="15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2059426" y="9430106"/>
              <a:ext cx="373773" cy="3048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976460" y="9600665"/>
              <a:ext cx="608248" cy="43945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915671" y="9832297"/>
              <a:ext cx="831426" cy="5410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861650" y="10147606"/>
              <a:ext cx="1047420" cy="687106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2474911" y="10456070"/>
              <a:ext cx="457200" cy="21589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322"/>
          <p:cNvGrpSpPr/>
          <p:nvPr/>
        </p:nvGrpSpPr>
        <p:grpSpPr>
          <a:xfrm>
            <a:off x="5272877" y="9798424"/>
            <a:ext cx="669927" cy="1052521"/>
            <a:chOff x="4124992" y="8295293"/>
            <a:chExt cx="669927" cy="1171764"/>
          </a:xfrm>
        </p:grpSpPr>
        <p:cxnSp>
          <p:nvCxnSpPr>
            <p:cNvPr id="55" name="Straight Connector 54"/>
            <p:cNvCxnSpPr/>
            <p:nvPr/>
          </p:nvCxnSpPr>
          <p:spPr>
            <a:xfrm rot="16200000" flipH="1">
              <a:off x="3717049" y="8754313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4147215" y="8295293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232941" y="855216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4290091" y="8779669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4353590" y="9028983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413919" y="9235140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7" name="Group 312"/>
          <p:cNvGrpSpPr/>
          <p:nvPr/>
        </p:nvGrpSpPr>
        <p:grpSpPr>
          <a:xfrm rot="12631717">
            <a:off x="3304946" y="9784846"/>
            <a:ext cx="669927" cy="1052521"/>
            <a:chOff x="5478001" y="9107441"/>
            <a:chExt cx="669927" cy="1171764"/>
          </a:xfrm>
        </p:grpSpPr>
        <p:cxnSp>
          <p:nvCxnSpPr>
            <p:cNvPr id="49" name="Straight Connector 48"/>
            <p:cNvCxnSpPr/>
            <p:nvPr/>
          </p:nvCxnSpPr>
          <p:spPr>
            <a:xfrm rot="16200000" flipH="1">
              <a:off x="5070058" y="9566461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00224" y="9107441"/>
              <a:ext cx="358775" cy="14229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585950" y="9364309"/>
              <a:ext cx="381000" cy="13681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643100" y="9591817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706599" y="9841131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5766928" y="10047288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319"/>
          <p:cNvGrpSpPr/>
          <p:nvPr/>
        </p:nvGrpSpPr>
        <p:grpSpPr>
          <a:xfrm rot="19996073">
            <a:off x="2384111" y="10487828"/>
            <a:ext cx="669927" cy="1052521"/>
            <a:chOff x="4205286" y="9568381"/>
            <a:chExt cx="669927" cy="1171764"/>
          </a:xfrm>
        </p:grpSpPr>
        <p:cxnSp>
          <p:nvCxnSpPr>
            <p:cNvPr id="43" name="Straight Connector 42"/>
            <p:cNvCxnSpPr/>
            <p:nvPr/>
          </p:nvCxnSpPr>
          <p:spPr>
            <a:xfrm rot="16200000" flipH="1">
              <a:off x="3797343" y="10027401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4227509" y="9568381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4313235" y="9825249"/>
              <a:ext cx="381000" cy="13681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4370385" y="10052757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4433884" y="1030207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4494213" y="10508228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" name="Right Arrow 8"/>
          <p:cNvSpPr/>
          <p:nvPr/>
        </p:nvSpPr>
        <p:spPr>
          <a:xfrm>
            <a:off x="1918549" y="9819969"/>
            <a:ext cx="457200" cy="613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195764" y="9798424"/>
            <a:ext cx="457200" cy="6017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370"/>
          <p:cNvGrpSpPr/>
          <p:nvPr/>
        </p:nvGrpSpPr>
        <p:grpSpPr>
          <a:xfrm>
            <a:off x="6428466" y="8960178"/>
            <a:ext cx="461170" cy="2332657"/>
            <a:chOff x="8073230" y="8296086"/>
            <a:chExt cx="461170" cy="2596929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>
              <a:off x="6778736" y="9593757"/>
              <a:ext cx="259692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076406" y="8752737"/>
              <a:ext cx="45640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76406" y="8932069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074818" y="9097388"/>
              <a:ext cx="45640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074818" y="9276720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074818" y="9452246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74818" y="9631578"/>
              <a:ext cx="456406" cy="158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73230" y="9796897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73230" y="9976229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077994" y="10153714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077994" y="10333046"/>
              <a:ext cx="456406" cy="158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076406" y="10498365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076406" y="10677697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8073230" y="8398669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073230" y="8578001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2" name="Group 361"/>
          <p:cNvGrpSpPr/>
          <p:nvPr/>
        </p:nvGrpSpPr>
        <p:grpSpPr>
          <a:xfrm>
            <a:off x="2444173" y="9175697"/>
            <a:ext cx="669927" cy="1052521"/>
            <a:chOff x="4124992" y="8295293"/>
            <a:chExt cx="669927" cy="1171764"/>
          </a:xfrm>
        </p:grpSpPr>
        <p:cxnSp>
          <p:nvCxnSpPr>
            <p:cNvPr id="22" name="Straight Connector 21"/>
            <p:cNvCxnSpPr/>
            <p:nvPr/>
          </p:nvCxnSpPr>
          <p:spPr>
            <a:xfrm rot="16200000" flipH="1">
              <a:off x="3717049" y="8754313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4147215" y="8295293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232941" y="855216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4290091" y="8779669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4353590" y="9028983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4413919" y="9235140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653875" y="11044819"/>
            <a:ext cx="2123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Reference</a:t>
            </a:r>
          </a:p>
          <a:p>
            <a:pPr algn="ctr"/>
            <a:r>
              <a:rPr lang="en-US" sz="3000" dirty="0" smtClean="0"/>
              <a:t>DNA</a:t>
            </a:r>
            <a:endParaRPr lang="en-US" sz="30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5844506" y="9538278"/>
            <a:ext cx="615694" cy="539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126831" y="9659378"/>
            <a:ext cx="665476" cy="36328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310516" y="8843302"/>
            <a:ext cx="665476" cy="36328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6"/>
          </p:cNvCxnSpPr>
          <p:nvPr/>
        </p:nvCxnSpPr>
        <p:spPr>
          <a:xfrm>
            <a:off x="6975992" y="9024943"/>
            <a:ext cx="894039" cy="504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Explosion 1 17"/>
          <p:cNvSpPr/>
          <p:nvPr/>
        </p:nvSpPr>
        <p:spPr>
          <a:xfrm>
            <a:off x="7121248" y="9389306"/>
            <a:ext cx="2348984" cy="1604482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Mis</a:t>
            </a:r>
            <a:r>
              <a:rPr lang="en-US" sz="2800" dirty="0" smtClean="0"/>
              <a:t>-match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531182" y="8926312"/>
            <a:ext cx="2215454" cy="52322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base pair (</a:t>
            </a:r>
            <a:r>
              <a:rPr lang="en-US" sz="2800" dirty="0" err="1" smtClean="0"/>
              <a:t>bp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rot="10800000">
            <a:off x="2770156" y="9161990"/>
            <a:ext cx="761026" cy="25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 rot="5400000">
            <a:off x="3934552" y="9221877"/>
            <a:ext cx="476703" cy="932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9470232" y="4467063"/>
            <a:ext cx="81612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Challenge of Next-generation DNA Sequencing 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470231" y="5051839"/>
            <a:ext cx="8386475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Next-generation DNA Sequencing: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Instead of reading fewer long fragments, read</a:t>
            </a:r>
          </a:p>
          <a:p>
            <a:r>
              <a:rPr lang="en-US" sz="2800" dirty="0" smtClean="0"/>
              <a:t>       many short fragments in parallel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This pushes the challenge to computation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Challenge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Shorter but many reads: billions of them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Mapping a fragment to entire reference genome is </a:t>
            </a:r>
          </a:p>
          <a:p>
            <a:r>
              <a:rPr lang="en-US" sz="2800" dirty="0" smtClean="0"/>
              <a:t>        costly: cost does not reduce vs. a long fragment, and </a:t>
            </a:r>
          </a:p>
          <a:p>
            <a:r>
              <a:rPr lang="en-US" sz="2800" dirty="0" smtClean="0"/>
              <a:t>        may increase for a shorter fragment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More potential mapping locations: harder to search </a:t>
            </a:r>
          </a:p>
          <a:p>
            <a:r>
              <a:rPr lang="en-US" sz="2800" dirty="0" smtClean="0"/>
              <a:t>        for all possible matches in the reference DNA</a:t>
            </a:r>
          </a:p>
          <a:p>
            <a:r>
              <a:rPr lang="en-US" sz="2800" dirty="0" smtClean="0"/>
              <a:t>        -- Even harder when mutations are allowed 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Requirement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Algorithm that is fast and efficient which can</a:t>
            </a:r>
          </a:p>
          <a:p>
            <a:r>
              <a:rPr lang="en-US" sz="2800" dirty="0" smtClean="0"/>
              <a:t>        process enormous amount of 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8233231" y="4467063"/>
            <a:ext cx="4069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Existing Mapping Tools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8233231" y="5022923"/>
            <a:ext cx="866832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Suffix tree or prefix tree based alignment tools: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Newer tools use Burrows-Wheeler transformation</a:t>
            </a:r>
          </a:p>
          <a:p>
            <a:r>
              <a:rPr lang="en-US" sz="2800" dirty="0" smtClean="0"/>
              <a:t>        -- Bowtie, BWA, SOAPv2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Advantage</a:t>
            </a:r>
          </a:p>
          <a:p>
            <a:r>
              <a:rPr lang="en-US" sz="2800" dirty="0" smtClean="0"/>
              <a:t>        -- Fast in finding the exact match without mutations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Disadvantages</a:t>
            </a:r>
          </a:p>
          <a:p>
            <a:r>
              <a:rPr lang="en-US" sz="2800" dirty="0" smtClean="0"/>
              <a:t>        -- Very slow when mutations are allowed</a:t>
            </a:r>
          </a:p>
          <a:p>
            <a:r>
              <a:rPr lang="en-US" sz="2800" dirty="0" smtClean="0"/>
              <a:t>        -- Not comprehensive: does not search for all </a:t>
            </a:r>
          </a:p>
          <a:p>
            <a:r>
              <a:rPr lang="en-US" sz="2800" dirty="0" smtClean="0"/>
              <a:t>            possible locations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Hash table based alignment tools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Use hash table for filtering non-matching coordinates</a:t>
            </a:r>
          </a:p>
          <a:p>
            <a:r>
              <a:rPr lang="en-US" sz="2800" dirty="0" smtClean="0"/>
              <a:t>        -- </a:t>
            </a:r>
            <a:r>
              <a:rPr lang="en-US" sz="2800" dirty="0" err="1" smtClean="0"/>
              <a:t>mrFAST</a:t>
            </a:r>
            <a:r>
              <a:rPr lang="en-US" sz="2800" dirty="0" smtClean="0"/>
              <a:t>, </a:t>
            </a:r>
            <a:r>
              <a:rPr lang="en-US" sz="2800" dirty="0" err="1" smtClean="0"/>
              <a:t>mrsFAST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Advantage</a:t>
            </a:r>
          </a:p>
          <a:p>
            <a:r>
              <a:rPr lang="en-US" sz="2800" dirty="0" smtClean="0"/>
              <a:t>        -- Comprehensive, and fast when comprehensive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Disadvantage</a:t>
            </a:r>
          </a:p>
          <a:p>
            <a:r>
              <a:rPr lang="en-US" sz="2800" dirty="0" smtClean="0"/>
              <a:t>        -- Slower in searching for just the exact match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7017273" y="5321135"/>
            <a:ext cx="5530120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AAAA</a:t>
            </a:r>
            <a:r>
              <a:rPr lang="en-US" altLang="zh-CN" sz="2000" dirty="0" smtClean="0">
                <a:solidFill>
                  <a:srgbClr val="C0504D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30598" y="4465313"/>
            <a:ext cx="771399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90"/>
                </a:solidFill>
              </a:rPr>
              <a:t>mrFAST</a:t>
            </a:r>
            <a:r>
              <a:rPr lang="en-US" sz="3200" b="1" dirty="0" smtClean="0">
                <a:solidFill>
                  <a:srgbClr val="000090"/>
                </a:solidFill>
              </a:rPr>
              <a:t> Flow Chart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901557" y="6476146"/>
            <a:ext cx="2080179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7681624" y="6332705"/>
            <a:ext cx="1906831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8461691" y="6212303"/>
            <a:ext cx="1820157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89" name="Down Arrow 88"/>
          <p:cNvSpPr/>
          <p:nvPr/>
        </p:nvSpPr>
        <p:spPr>
          <a:xfrm>
            <a:off x="27855065" y="5835425"/>
            <a:ext cx="693393" cy="3077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0" name="Rectangle 89"/>
          <p:cNvSpPr/>
          <p:nvPr/>
        </p:nvSpPr>
        <p:spPr>
          <a:xfrm>
            <a:off x="30116302" y="7531249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11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338073" y="7315020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303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0708283" y="7486131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1105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116300" y="7909512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900321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0338072" y="7726779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4991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95" name="Down Arrow 94"/>
          <p:cNvSpPr/>
          <p:nvPr/>
        </p:nvSpPr>
        <p:spPr>
          <a:xfrm>
            <a:off x="30628918" y="8273403"/>
            <a:ext cx="581693" cy="2609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9790751" y="8703734"/>
            <a:ext cx="2258027" cy="907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Reference DNA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Database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7" name="Down Arrow 96"/>
          <p:cNvSpPr/>
          <p:nvPr/>
        </p:nvSpPr>
        <p:spPr>
          <a:xfrm>
            <a:off x="30648823" y="9784278"/>
            <a:ext cx="561788" cy="26140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27797339" y="10542668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C0504D"/>
                </a:solidFill>
              </a:rPr>
              <a:t>AAAA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altLang="zh-CN" sz="1400" dirty="0" smtClean="0">
                <a:solidFill>
                  <a:srgbClr val="17375E"/>
                </a:solidFill>
              </a:rPr>
              <a:t>T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altLang="zh-CN" sz="1400" dirty="0" smtClean="0">
                <a:solidFill>
                  <a:srgbClr val="17375E"/>
                </a:solidFill>
              </a:rPr>
              <a:t>C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sz="1400" dirty="0" smtClean="0">
                <a:solidFill>
                  <a:schemeClr val="bg1"/>
                </a:solidFill>
              </a:rPr>
              <a:t>CCCCCCCCCCCC</a:t>
            </a:r>
            <a:r>
              <a:rPr lang="en-US" sz="1400" dirty="0" smtClean="0">
                <a:solidFill>
                  <a:srgbClr val="77933C"/>
                </a:solidFill>
              </a:rPr>
              <a:t>TTTTTTTTTTTT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99" name="Down Arrow 98"/>
          <p:cNvSpPr/>
          <p:nvPr/>
        </p:nvSpPr>
        <p:spPr>
          <a:xfrm>
            <a:off x="28855211" y="10923277"/>
            <a:ext cx="581693" cy="2609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8017044" y="11267424"/>
            <a:ext cx="2258027" cy="6023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String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Compare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970687" y="10405859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C0504D"/>
                </a:solidFill>
              </a:rPr>
              <a:t>AAAA</a:t>
            </a:r>
            <a:r>
              <a:rPr lang="en-US" altLang="zh-CN" sz="1400" dirty="0" smtClean="0">
                <a:solidFill>
                  <a:srgbClr val="C0504D"/>
                </a:solidFill>
              </a:rPr>
              <a:t>AAAAAAAA</a:t>
            </a:r>
            <a:r>
              <a:rPr lang="en-US" sz="1400" dirty="0" smtClean="0">
                <a:solidFill>
                  <a:schemeClr val="bg1"/>
                </a:solidFill>
              </a:rPr>
              <a:t>CCCCCCCCCCCC</a:t>
            </a:r>
            <a:r>
              <a:rPr lang="en-US" sz="1400" dirty="0" smtClean="0">
                <a:solidFill>
                  <a:srgbClr val="77933C"/>
                </a:solidFill>
              </a:rPr>
              <a:t>TTTTTTTT</a:t>
            </a:r>
            <a:r>
              <a:rPr lang="en-US" sz="1400" dirty="0" smtClean="0">
                <a:solidFill>
                  <a:srgbClr val="17375E"/>
                </a:solidFill>
              </a:rPr>
              <a:t>CGA</a:t>
            </a:r>
            <a:r>
              <a:rPr lang="en-US" sz="1400" dirty="0" smtClean="0">
                <a:solidFill>
                  <a:srgbClr val="77933C"/>
                </a:solidFill>
              </a:rPr>
              <a:t>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228455" y="10268944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1400" dirty="0" smtClean="0">
                <a:solidFill>
                  <a:schemeClr val="accent2"/>
                </a:solidFill>
              </a:rPr>
              <a:t>AAAAAAAA</a:t>
            </a:r>
            <a:r>
              <a:rPr lang="en-US" sz="1400" dirty="0" smtClean="0">
                <a:solidFill>
                  <a:schemeClr val="bg1"/>
                </a:solidFill>
              </a:rPr>
              <a:t>CCCCCCCC</a:t>
            </a:r>
            <a:r>
              <a:rPr lang="en-US" sz="1400" dirty="0" smtClean="0">
                <a:solidFill>
                  <a:srgbClr val="17375E"/>
                </a:solidFill>
              </a:rPr>
              <a:t>T</a:t>
            </a:r>
            <a:r>
              <a:rPr lang="en-US" sz="1400" dirty="0" smtClean="0">
                <a:solidFill>
                  <a:schemeClr val="bg1"/>
                </a:solidFill>
              </a:rPr>
              <a:t>CCC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TTTTTTTTTTTT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3" name="Down Arrow 102"/>
          <p:cNvSpPr/>
          <p:nvPr/>
        </p:nvSpPr>
        <p:spPr>
          <a:xfrm>
            <a:off x="27970687" y="6875202"/>
            <a:ext cx="511398" cy="2968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075058" y="7222874"/>
            <a:ext cx="1765224" cy="28355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Hash Table (HT)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Stores coordinates (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coord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.) of segments in reference DNA</a:t>
            </a:r>
          </a:p>
        </p:txBody>
      </p:sp>
      <p:sp>
        <p:nvSpPr>
          <p:cNvPr id="105" name="Down Arrow 104"/>
          <p:cNvSpPr/>
          <p:nvPr/>
        </p:nvSpPr>
        <p:spPr>
          <a:xfrm rot="16200000">
            <a:off x="29116656" y="7298772"/>
            <a:ext cx="511398" cy="54999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9790752" y="7531249"/>
            <a:ext cx="1162927" cy="232780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7712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0127049" y="7657767"/>
            <a:ext cx="1162927" cy="2327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44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919765" y="7602521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991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8599449" y="5690501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110" name="Oval 109"/>
          <p:cNvSpPr/>
          <p:nvPr/>
        </p:nvSpPr>
        <p:spPr>
          <a:xfrm>
            <a:off x="28599449" y="6945724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112" name="Oval 111"/>
          <p:cNvSpPr/>
          <p:nvPr/>
        </p:nvSpPr>
        <p:spPr>
          <a:xfrm>
            <a:off x="31871210" y="8917658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113" name="Oval 112"/>
          <p:cNvSpPr/>
          <p:nvPr/>
        </p:nvSpPr>
        <p:spPr>
          <a:xfrm>
            <a:off x="30097503" y="11319322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32304393" y="5697969"/>
            <a:ext cx="3631209" cy="449353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600" dirty="0" smtClean="0"/>
              <a:t>Divide fragment into segments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600" dirty="0" smtClean="0"/>
              <a:t>Check HT to get segments’ coordinates in reference DNA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600" dirty="0" smtClean="0"/>
              <a:t>Retrieve reference</a:t>
            </a:r>
          </a:p>
          <a:p>
            <a:pPr marL="514350" indent="-514350"/>
            <a:r>
              <a:rPr lang="en-US" sz="2600" dirty="0" smtClean="0"/>
              <a:t>	DNA strings at the</a:t>
            </a:r>
          </a:p>
          <a:p>
            <a:pPr marL="514350" indent="-514350"/>
            <a:r>
              <a:rPr lang="en-US" sz="2600" dirty="0" smtClean="0"/>
              <a:t>	coordinates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600" dirty="0" smtClean="0"/>
              <a:t>Compare fragment to reference DNA strings</a:t>
            </a:r>
            <a:endParaRPr lang="en-US" sz="2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210611" y="11044819"/>
            <a:ext cx="4682973" cy="8925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String compare: Compare every base pair	</a:t>
            </a:r>
            <a:r>
              <a:rPr lang="en-US" sz="2600" dirty="0" err="1" smtClean="0">
                <a:sym typeface="Wingdings"/>
              </a:rPr>
              <a:t>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sym typeface="Wingdings"/>
              </a:rPr>
              <a:t>very slow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06612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90"/>
                </a:solidFill>
              </a:rPr>
              <a:t>mrFAST</a:t>
            </a:r>
            <a:r>
              <a:rPr lang="en-US" sz="3200" b="1" dirty="0" smtClean="0">
                <a:solidFill>
                  <a:srgbClr val="000090"/>
                </a:solidFill>
              </a:rPr>
              <a:t>: Two Key Components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50816" y="13086080"/>
            <a:ext cx="863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Hash table (HT):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Stores coordinates of segments in reference DNA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894890" y="13987621"/>
            <a:ext cx="7392590" cy="2896498"/>
            <a:chOff x="858441" y="14016900"/>
            <a:chExt cx="7392590" cy="3118901"/>
          </a:xfrm>
        </p:grpSpPr>
        <p:sp>
          <p:nvSpPr>
            <p:cNvPr id="122" name="Rectangle 121"/>
            <p:cNvSpPr/>
            <p:nvPr/>
          </p:nvSpPr>
          <p:spPr>
            <a:xfrm>
              <a:off x="861694" y="14813830"/>
              <a:ext cx="2081131" cy="34568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accent2"/>
                  </a:solidFill>
                </a:rPr>
                <a:t>AAAAAAAAAAAA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861694" y="15167529"/>
              <a:ext cx="2078317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AAAAAAAAAAAC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861694" y="15523988"/>
              <a:ext cx="2078317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AAAAAAAAAAAG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861694" y="15877687"/>
              <a:ext cx="2075503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noFill/>
                </a:rPr>
                <a:t>AAAAAAAAAAAT</a:t>
              </a:r>
              <a:endParaRPr lang="en-US" sz="2000" dirty="0">
                <a:noFill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858441" y="16760465"/>
              <a:ext cx="2069544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TTTTTTTTTTTTTT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61694" y="16213420"/>
              <a:ext cx="2069545" cy="5470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</a:rPr>
                <a:t>--------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198232" y="14800331"/>
              <a:ext cx="1090196" cy="35644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11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198231" y="15168288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198231" y="15528009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229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198231" y="15895967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304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543833" y="14813830"/>
              <a:ext cx="1106957" cy="3725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303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543833" y="15541509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400012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543833" y="15909466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798</a:t>
              </a:r>
            </a:p>
          </p:txBody>
        </p:sp>
        <p:cxnSp>
          <p:nvCxnSpPr>
            <p:cNvPr id="135" name="Straight Arrow Connector 134"/>
            <p:cNvCxnSpPr>
              <a:stCxn id="122" idx="3"/>
              <a:endCxn id="128" idx="1"/>
            </p:cNvCxnSpPr>
            <p:nvPr/>
          </p:nvCxnSpPr>
          <p:spPr>
            <a:xfrm flipV="1">
              <a:off x="2942825" y="14978552"/>
              <a:ext cx="255407" cy="81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V="1">
              <a:off x="2963485" y="15332251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2960669" y="1568595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V="1">
              <a:off x="2957854" y="16074145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4288428" y="14986672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flipV="1">
              <a:off x="4306271" y="1569407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 flipV="1">
              <a:off x="4303457" y="16082266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5909283" y="14813830"/>
              <a:ext cx="851099" cy="35644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1105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909283" y="15909466"/>
              <a:ext cx="851099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….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44" name="Straight Arrow Connector 143"/>
            <p:cNvCxnSpPr/>
            <p:nvPr/>
          </p:nvCxnSpPr>
          <p:spPr>
            <a:xfrm flipV="1">
              <a:off x="5653875" y="1500630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 flipV="1">
              <a:off x="5668904" y="16101894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 145"/>
            <p:cNvSpPr/>
            <p:nvPr/>
          </p:nvSpPr>
          <p:spPr>
            <a:xfrm>
              <a:off x="3194649" y="16749706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991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540253" y="16763204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4991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cxnSp>
          <p:nvCxnSpPr>
            <p:cNvPr id="148" name="Straight Arrow Connector 147"/>
            <p:cNvCxnSpPr/>
            <p:nvPr/>
          </p:nvCxnSpPr>
          <p:spPr>
            <a:xfrm flipV="1">
              <a:off x="2954273" y="16927888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V="1">
              <a:off x="4299876" y="16936009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/>
            <p:cNvSpPr/>
            <p:nvPr/>
          </p:nvSpPr>
          <p:spPr>
            <a:xfrm>
              <a:off x="5905701" y="16763204"/>
              <a:ext cx="851099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900321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 flipV="1">
              <a:off x="5684145" y="16925144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Left Brace 151"/>
            <p:cNvSpPr/>
            <p:nvPr/>
          </p:nvSpPr>
          <p:spPr>
            <a:xfrm rot="5400000">
              <a:off x="4832667" y="12886445"/>
              <a:ext cx="292947" cy="3561826"/>
            </a:xfrm>
            <a:prstGeom prst="leftBrace">
              <a:avLst>
                <a:gd name="adj1" fmla="val 8333"/>
                <a:gd name="adj2" fmla="val 5079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370305" tIns="185152" rIns="370305" bIns="185152" rtlCol="0" anchor="ctr"/>
            <a:lstStyle/>
            <a:p>
              <a:pPr algn="ctr"/>
              <a:endParaRPr lang="en-US" sz="200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994801" y="15914106"/>
              <a:ext cx="1256230" cy="3679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4001451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54" name="Straight Arrow Connector 153"/>
            <p:cNvCxnSpPr/>
            <p:nvPr/>
          </p:nvCxnSpPr>
          <p:spPr>
            <a:xfrm flipV="1">
              <a:off x="6760054" y="16092317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Left Brace 154"/>
            <p:cNvSpPr/>
            <p:nvPr/>
          </p:nvSpPr>
          <p:spPr>
            <a:xfrm rot="5400000">
              <a:off x="1775283" y="13609382"/>
              <a:ext cx="248322" cy="2075502"/>
            </a:xfrm>
            <a:prstGeom prst="leftBrace">
              <a:avLst>
                <a:gd name="adj1" fmla="val 8333"/>
                <a:gd name="adj2" fmla="val 5079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370305" tIns="185152" rIns="370305" bIns="185152" rtlCol="0" anchor="ctr"/>
            <a:lstStyle/>
            <a:p>
              <a:pPr algn="ctr"/>
              <a:endParaRPr lang="en-US" sz="200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24773" y="14037775"/>
              <a:ext cx="1598905" cy="497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Segments</a:t>
              </a:r>
              <a:endParaRPr lang="en-US" sz="2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871671" y="14016900"/>
              <a:ext cx="1977505" cy="497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Coordinate list</a:t>
              </a:r>
              <a:endParaRPr lang="en-US" sz="2400" dirty="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546949" y="17930100"/>
            <a:ext cx="8085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String Compare:</a:t>
            </a:r>
            <a:endParaRPr lang="en-US" sz="2800" dirty="0" smtClean="0"/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Compare input fragment against reference DNA</a:t>
            </a:r>
            <a:endParaRPr lang="en-US" sz="2800" b="1" dirty="0" smtClean="0"/>
          </a:p>
          <a:p>
            <a:r>
              <a:rPr lang="en-US" sz="2800" b="1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Check for mutations: mismatches, insertions and </a:t>
            </a:r>
          </a:p>
          <a:p>
            <a:r>
              <a:rPr lang="en-US" sz="2800" dirty="0" smtClean="0"/>
              <a:t>       deletions (allow </a:t>
            </a:r>
            <a:r>
              <a:rPr lang="en-US" sz="2800" b="1" i="1" dirty="0" err="1" smtClean="0"/>
              <a:t>e</a:t>
            </a:r>
            <a:r>
              <a:rPr lang="en-US" sz="2800" dirty="0" smtClean="0"/>
              <a:t> mutations)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Need to compare every base pair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very slow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18114567" y="13308450"/>
            <a:ext cx="9534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String comparisons take too long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95% of execution time</a:t>
            </a:r>
          </a:p>
        </p:txBody>
      </p:sp>
      <p:graphicFrame>
        <p:nvGraphicFramePr>
          <p:cNvPr id="171" name="Chart 170"/>
          <p:cNvGraphicFramePr/>
          <p:nvPr/>
        </p:nvGraphicFramePr>
        <p:xfrm>
          <a:off x="18444040" y="14253408"/>
          <a:ext cx="8280170" cy="156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2" name="TextBox 171"/>
          <p:cNvSpPr txBox="1"/>
          <p:nvPr/>
        </p:nvSpPr>
        <p:spPr>
          <a:xfrm>
            <a:off x="18230291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Our First Observation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9357498" y="13182600"/>
            <a:ext cx="84992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Problem with </a:t>
            </a:r>
            <a:r>
              <a:rPr lang="en-US" sz="2800" b="1" dirty="0" err="1" smtClean="0"/>
              <a:t>mrFAST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Slow: 5 hours to process 1M fragments (108 </a:t>
            </a:r>
            <a:r>
              <a:rPr lang="en-US" sz="2800" dirty="0" err="1" smtClean="0"/>
              <a:t>bp</a:t>
            </a:r>
            <a:r>
              <a:rPr lang="en-US" sz="2800" dirty="0" smtClean="0"/>
              <a:t>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Our goal: 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Reduce the execution time while maintaining </a:t>
            </a:r>
          </a:p>
          <a:p>
            <a:r>
              <a:rPr lang="en-US" sz="2800" dirty="0" smtClean="0"/>
              <a:t>        comprehensiveness</a:t>
            </a:r>
          </a:p>
          <a:p>
            <a:pPr>
              <a:buFont typeface="Arial"/>
              <a:buChar char="•"/>
            </a:pP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b="1" dirty="0" err="1" smtClean="0"/>
              <a:t>FastHASH</a:t>
            </a:r>
            <a:r>
              <a:rPr lang="en-US" sz="2800" b="1" dirty="0" smtClean="0"/>
              <a:t> Overview</a:t>
            </a:r>
            <a:r>
              <a:rPr lang="en-US" sz="2800" dirty="0" smtClean="0"/>
              <a:t>: Two key components: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Adjacency Filtering</a:t>
            </a:r>
            <a:r>
              <a:rPr lang="en-US" sz="2800" dirty="0" smtClean="0"/>
              <a:t>: Reject obviously non-matching </a:t>
            </a:r>
          </a:p>
          <a:p>
            <a:r>
              <a:rPr lang="en-US" sz="2800" dirty="0" smtClean="0"/>
              <a:t>           coordinates at early stage to avoid unnecessary </a:t>
            </a:r>
          </a:p>
          <a:p>
            <a:r>
              <a:rPr lang="en-US" sz="2800" dirty="0" smtClean="0"/>
              <a:t>           expensive string comparisons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Cheap segment selection: </a:t>
            </a:r>
            <a:r>
              <a:rPr lang="en-US" sz="2800" dirty="0" smtClean="0"/>
              <a:t>Reduce the absolute </a:t>
            </a:r>
          </a:p>
          <a:p>
            <a:r>
              <a:rPr lang="en-US" sz="2800" dirty="0" smtClean="0"/>
              <a:t>           number of coordinates that are subject to </a:t>
            </a:r>
          </a:p>
          <a:p>
            <a:r>
              <a:rPr lang="en-US" sz="2800" dirty="0" smtClean="0"/>
              <a:t>           examination</a:t>
            </a:r>
          </a:p>
          <a:p>
            <a:pPr>
              <a:buFont typeface="Arial"/>
              <a:buChar char="•"/>
            </a:pP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b="1" dirty="0" smtClean="0"/>
              <a:t>Current Result:</a:t>
            </a:r>
          </a:p>
          <a:p>
            <a:r>
              <a:rPr lang="en-US" sz="2800" b="1" dirty="0" smtClean="0"/>
              <a:t> 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38x speedup for 1M fragments compared to </a:t>
            </a:r>
            <a:r>
              <a:rPr lang="en-US" sz="2800" dirty="0" err="1" smtClean="0"/>
              <a:t>mrFAST</a:t>
            </a:r>
            <a:endParaRPr lang="en-US" sz="2800" dirty="0" smtClean="0"/>
          </a:p>
        </p:txBody>
      </p:sp>
      <p:graphicFrame>
        <p:nvGraphicFramePr>
          <p:cNvPr id="175" name="Chart 174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43834465"/>
              </p:ext>
            </p:extLst>
          </p:nvPr>
        </p:nvGraphicFramePr>
        <p:xfrm>
          <a:off x="17856707" y="16936685"/>
          <a:ext cx="8662336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7" name="TextBox 176"/>
          <p:cNvSpPr txBox="1"/>
          <p:nvPr/>
        </p:nvSpPr>
        <p:spPr>
          <a:xfrm>
            <a:off x="18114567" y="16154400"/>
            <a:ext cx="859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Most string comparisons are useless: result in no match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7018871" y="14367687"/>
            <a:ext cx="6153864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…AAAA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TTTTTTTTTTTT…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7210772" y="13892866"/>
            <a:ext cx="5788615" cy="3138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AAAA</a:t>
            </a:r>
            <a:r>
              <a:rPr lang="en-US" altLang="zh-CN" sz="2000" dirty="0" smtClean="0">
                <a:solidFill>
                  <a:srgbClr val="C0504D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3250025" y="13825130"/>
            <a:ext cx="1624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string</a:t>
            </a:r>
            <a:endParaRPr lang="en-US" sz="2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33229028" y="14285534"/>
            <a:ext cx="2211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Reference string</a:t>
            </a:r>
            <a:endParaRPr lang="en-US" sz="2400" dirty="0"/>
          </a:p>
        </p:txBody>
      </p:sp>
      <p:cxnSp>
        <p:nvCxnSpPr>
          <p:cNvPr id="183" name="Straight Arrow Connector 182"/>
          <p:cNvCxnSpPr/>
          <p:nvPr/>
        </p:nvCxnSpPr>
        <p:spPr>
          <a:xfrm rot="5400000" flipH="1" flipV="1">
            <a:off x="27243360" y="14759451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rot="5400000" flipH="1" flipV="1">
            <a:off x="29235059" y="14777073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rot="5400000" flipH="1" flipV="1">
            <a:off x="31055216" y="14746985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27018871" y="14883465"/>
            <a:ext cx="693393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/>
              <a:t>m</a:t>
            </a:r>
            <a:endParaRPr lang="en-US" sz="2000" dirty="0"/>
          </a:p>
        </p:txBody>
      </p:sp>
      <p:sp>
        <p:nvSpPr>
          <p:cNvPr id="187" name="Rectangle 186"/>
          <p:cNvSpPr/>
          <p:nvPr/>
        </p:nvSpPr>
        <p:spPr>
          <a:xfrm>
            <a:off x="28980198" y="14883465"/>
            <a:ext cx="812246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m+12</a:t>
            </a:r>
            <a:endParaRPr lang="en-US" sz="2000" dirty="0"/>
          </a:p>
        </p:txBody>
      </p:sp>
      <p:sp>
        <p:nvSpPr>
          <p:cNvPr id="188" name="Rectangle 187"/>
          <p:cNvSpPr/>
          <p:nvPr/>
        </p:nvSpPr>
        <p:spPr>
          <a:xfrm>
            <a:off x="30793277" y="14883465"/>
            <a:ext cx="81932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m+24</a:t>
            </a:r>
            <a:endParaRPr lang="en-US" sz="2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27013169" y="15240000"/>
            <a:ext cx="84275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Observation:</a:t>
            </a:r>
            <a:r>
              <a:rPr lang="en-US" sz="2800" dirty="0" smtClean="0"/>
              <a:t> If perfect match, consecutive segments </a:t>
            </a:r>
          </a:p>
          <a:p>
            <a:r>
              <a:rPr lang="en-US" sz="2800" dirty="0" smtClean="0"/>
              <a:t>   should be at consecutive coordinates!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Idea:</a:t>
            </a:r>
            <a:r>
              <a:rPr lang="en-US" sz="2800" dirty="0" smtClean="0"/>
              <a:t> For a coordinate, check if consecutive coordinates </a:t>
            </a:r>
          </a:p>
          <a:p>
            <a:r>
              <a:rPr lang="en-US" sz="2800" dirty="0" smtClean="0"/>
              <a:t>   are in the coordinate lists of consecutive segments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If yes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Do string comparison</a:t>
            </a:r>
          </a:p>
          <a:p>
            <a:r>
              <a:rPr lang="en-US" sz="2800" dirty="0" smtClean="0">
                <a:sym typeface="Wingdings"/>
              </a:rPr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>
                <a:sym typeface="Wingdings"/>
              </a:rPr>
              <a:t> If no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No need for string comparison</a:t>
            </a: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</p:txBody>
      </p:sp>
      <p:sp>
        <p:nvSpPr>
          <p:cNvPr id="190" name="Rectangle 189"/>
          <p:cNvSpPr/>
          <p:nvPr/>
        </p:nvSpPr>
        <p:spPr>
          <a:xfrm>
            <a:off x="26930191" y="18905194"/>
            <a:ext cx="25583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/>
              <a:t>m</a:t>
            </a:r>
            <a:endParaRPr lang="en-US" sz="2000" dirty="0"/>
          </a:p>
        </p:txBody>
      </p:sp>
      <p:sp>
        <p:nvSpPr>
          <p:cNvPr id="191" name="Rectangle 190"/>
          <p:cNvSpPr/>
          <p:nvPr/>
        </p:nvSpPr>
        <p:spPr>
          <a:xfrm>
            <a:off x="27869822" y="18210435"/>
            <a:ext cx="25583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smtClean="0"/>
              <a:t>m</a:t>
            </a:r>
            <a:endParaRPr lang="en-US" sz="2000" dirty="0"/>
          </a:p>
        </p:txBody>
      </p:sp>
      <p:sp>
        <p:nvSpPr>
          <p:cNvPr id="192" name="Rectangle 191"/>
          <p:cNvSpPr/>
          <p:nvPr/>
        </p:nvSpPr>
        <p:spPr>
          <a:xfrm>
            <a:off x="27657920" y="18905194"/>
            <a:ext cx="606718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m+12</a:t>
            </a:r>
            <a:endParaRPr lang="en-US" sz="2000" dirty="0"/>
          </a:p>
        </p:txBody>
      </p:sp>
      <p:sp>
        <p:nvSpPr>
          <p:cNvPr id="193" name="Rectangle 192"/>
          <p:cNvSpPr/>
          <p:nvPr/>
        </p:nvSpPr>
        <p:spPr>
          <a:xfrm>
            <a:off x="27657920" y="19590994"/>
            <a:ext cx="606718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m+24</a:t>
            </a:r>
            <a:endParaRPr lang="en-US" sz="2000" dirty="0"/>
          </a:p>
        </p:txBody>
      </p:sp>
      <p:cxnSp>
        <p:nvCxnSpPr>
          <p:cNvPr id="194" name="Straight Arrow Connector 193"/>
          <p:cNvCxnSpPr>
            <a:stCxn id="190" idx="0"/>
            <a:endCxn id="191" idx="1"/>
          </p:cNvCxnSpPr>
          <p:nvPr/>
        </p:nvCxnSpPr>
        <p:spPr>
          <a:xfrm rot="5400000" flipH="1" flipV="1">
            <a:off x="27192786" y="18228158"/>
            <a:ext cx="542359" cy="811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90" idx="3"/>
            <a:endCxn id="192" idx="1"/>
          </p:cNvCxnSpPr>
          <p:nvPr/>
        </p:nvCxnSpPr>
        <p:spPr>
          <a:xfrm>
            <a:off x="27186025" y="19057594"/>
            <a:ext cx="4718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90" idx="2"/>
            <a:endCxn id="193" idx="1"/>
          </p:cNvCxnSpPr>
          <p:nvPr/>
        </p:nvCxnSpPr>
        <p:spPr>
          <a:xfrm rot="16200000" flipH="1">
            <a:off x="27091313" y="19176789"/>
            <a:ext cx="533400" cy="599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28486137" y="19590995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28486137" y="18905195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28486137" y="18210436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28125209" y="178308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8100348" y="185166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8100348" y="192024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2" name="Right Arrow 211"/>
          <p:cNvSpPr/>
          <p:nvPr/>
        </p:nvSpPr>
        <p:spPr>
          <a:xfrm>
            <a:off x="33027869" y="18768410"/>
            <a:ext cx="445797" cy="57836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33473666" y="17930100"/>
            <a:ext cx="1822159" cy="21377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 &gt; </a:t>
            </a:r>
            <a:r>
              <a:rPr lang="en-US" sz="2400" dirty="0" err="1" smtClean="0"/>
              <a:t>e</a:t>
            </a:r>
            <a:r>
              <a:rPr lang="en-US" sz="2400" dirty="0" smtClean="0"/>
              <a:t> coordinate lists contain consecutive coordinates?</a:t>
            </a:r>
            <a:endParaRPr lang="en-US" sz="2400" dirty="0"/>
          </a:p>
        </p:txBody>
      </p:sp>
      <p:sp>
        <p:nvSpPr>
          <p:cNvPr id="218" name="TextBox 217"/>
          <p:cNvSpPr txBox="1"/>
          <p:nvPr/>
        </p:nvSpPr>
        <p:spPr>
          <a:xfrm>
            <a:off x="26996231" y="13258800"/>
            <a:ext cx="953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Goal</a:t>
            </a:r>
            <a:r>
              <a:rPr lang="en-US" sz="2800" dirty="0" smtClean="0"/>
              <a:t>: Reduce the number of string comparisons</a:t>
            </a:r>
            <a:endParaRPr lang="en-US" sz="2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26901557" y="12571274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Adjacency Filtering (AF)</a:t>
            </a:r>
            <a:endParaRPr lang="en-US" sz="3200" b="1" dirty="0">
              <a:solidFill>
                <a:srgbClr val="000090"/>
              </a:solidFill>
            </a:endParaRPr>
          </a:p>
        </p:txBody>
      </p:sp>
      <p:graphicFrame>
        <p:nvGraphicFramePr>
          <p:cNvPr id="232" name="Chart 231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16108297"/>
              </p:ext>
            </p:extLst>
          </p:nvPr>
        </p:nvGraphicFramePr>
        <p:xfrm>
          <a:off x="631031" y="21488401"/>
          <a:ext cx="8382000" cy="219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33" name="TextBox 232"/>
          <p:cNvSpPr txBox="1"/>
          <p:nvPr/>
        </p:nvSpPr>
        <p:spPr>
          <a:xfrm>
            <a:off x="631031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Effect of Adjacency Filtering</a:t>
            </a:r>
            <a:endParaRPr lang="en-US" sz="3200" b="1" dirty="0">
              <a:solidFill>
                <a:srgbClr val="000090"/>
              </a:solidFill>
            </a:endParaRPr>
          </a:p>
        </p:txBody>
      </p:sp>
      <p:graphicFrame>
        <p:nvGraphicFramePr>
          <p:cNvPr id="234" name="Chart 233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6563496"/>
              </p:ext>
            </p:extLst>
          </p:nvPr>
        </p:nvGraphicFramePr>
        <p:xfrm>
          <a:off x="547316" y="24698960"/>
          <a:ext cx="8345136" cy="245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5" name="TextBox 234"/>
          <p:cNvSpPr txBox="1"/>
          <p:nvPr/>
        </p:nvSpPr>
        <p:spPr>
          <a:xfrm>
            <a:off x="434161" y="23831225"/>
            <a:ext cx="9068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String comparisons are drastically reduced: 3.7x speedup 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503042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Cheap Segment Selection (CSS)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9432131" y="21254026"/>
            <a:ext cx="85701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Observation: </a:t>
            </a:r>
            <a:r>
              <a:rPr lang="en-US" sz="2800" dirty="0" smtClean="0"/>
              <a:t>Hash table is imbalanced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/>
              <a:t>Cheap</a:t>
            </a:r>
            <a:r>
              <a:rPr lang="en-US" sz="2800" b="1" dirty="0" smtClean="0"/>
              <a:t> segments</a:t>
            </a:r>
            <a:r>
              <a:rPr lang="en-US" sz="2800" dirty="0" smtClean="0"/>
              <a:t>: Segments that </a:t>
            </a:r>
            <a:r>
              <a:rPr lang="en-US" sz="2800" dirty="0"/>
              <a:t>have </a:t>
            </a:r>
            <a:r>
              <a:rPr lang="en-US" sz="2800" dirty="0" smtClean="0"/>
              <a:t>few coordinates </a:t>
            </a:r>
          </a:p>
          <a:p>
            <a:r>
              <a:rPr lang="en-US" sz="2800" dirty="0" smtClean="0"/>
              <a:t>      in hash table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Expensive segments</a:t>
            </a:r>
            <a:r>
              <a:rPr lang="en-US" sz="2800" dirty="0"/>
              <a:t>:</a:t>
            </a:r>
            <a:r>
              <a:rPr lang="en-US" sz="2800" dirty="0" smtClean="0"/>
              <a:t> Segments that </a:t>
            </a:r>
            <a:r>
              <a:rPr lang="en-US" sz="2800" dirty="0"/>
              <a:t>have </a:t>
            </a:r>
            <a:r>
              <a:rPr lang="en-US" sz="2800" dirty="0" smtClean="0"/>
              <a:t>many </a:t>
            </a:r>
          </a:p>
          <a:p>
            <a:r>
              <a:rPr lang="en-US" sz="2800" dirty="0" smtClean="0"/>
              <a:t>      coordinates 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lead to slow </a:t>
            </a:r>
            <a:r>
              <a:rPr lang="en-US" altLang="zh-CN" sz="2800" dirty="0" smtClean="0">
                <a:sym typeface="Wingdings"/>
              </a:rPr>
              <a:t>execution during </a:t>
            </a:r>
            <a:r>
              <a:rPr lang="en-US" sz="2800" dirty="0" smtClean="0">
                <a:sym typeface="Wingdings"/>
              </a:rPr>
              <a:t>AF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Idea: </a:t>
            </a:r>
            <a:r>
              <a:rPr lang="en-US" sz="2800" dirty="0" smtClean="0"/>
              <a:t>Select cheapest segments within a fragment</a:t>
            </a:r>
            <a:endParaRPr lang="en-US" sz="2800" b="1" dirty="0" smtClean="0"/>
          </a:p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Select</a:t>
            </a:r>
            <a:r>
              <a:rPr lang="en-US" altLang="zh-CN" sz="2800" dirty="0" smtClean="0"/>
              <a:t>ing</a:t>
            </a:r>
            <a:r>
              <a:rPr lang="en-US" sz="2800" dirty="0" smtClean="0"/>
              <a:t> the </a:t>
            </a:r>
            <a:r>
              <a:rPr lang="en-US" sz="2800" b="1" dirty="0" smtClean="0"/>
              <a:t>cheapest </a:t>
            </a:r>
            <a:r>
              <a:rPr lang="en-US" sz="2800" b="1" i="1" dirty="0" smtClean="0"/>
              <a:t>e</a:t>
            </a:r>
            <a:r>
              <a:rPr lang="en-US" sz="2800" b="1" dirty="0" smtClean="0"/>
              <a:t>+1</a:t>
            </a:r>
            <a:r>
              <a:rPr lang="en-US" sz="2800" dirty="0" smtClean="0"/>
              <a:t> segments guarantees</a:t>
            </a:r>
          </a:p>
          <a:p>
            <a:r>
              <a:rPr lang="en-US" sz="2800" dirty="0" smtClean="0"/>
              <a:t>      comprehensiveness (at </a:t>
            </a:r>
            <a:r>
              <a:rPr lang="en-US" sz="2800" dirty="0"/>
              <a:t>least one</a:t>
            </a:r>
            <a:r>
              <a:rPr lang="en-US" sz="2800" dirty="0" smtClean="0"/>
              <a:t> has </a:t>
            </a:r>
            <a:r>
              <a:rPr lang="en-US" sz="2800" dirty="0"/>
              <a:t>no </a:t>
            </a:r>
            <a:r>
              <a:rPr lang="en-US" sz="2800" dirty="0" smtClean="0"/>
              <a:t>error)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Example: </a:t>
            </a:r>
            <a:r>
              <a:rPr lang="en-US" sz="2800" dirty="0" smtClean="0"/>
              <a:t>If </a:t>
            </a:r>
            <a:r>
              <a:rPr lang="en-US" sz="2800" dirty="0" err="1" smtClean="0"/>
              <a:t>e</a:t>
            </a:r>
            <a:r>
              <a:rPr lang="en-US" sz="2800" dirty="0" smtClean="0"/>
              <a:t> = 1, select the cheapest 2 segments</a:t>
            </a:r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Effect of CSS: </a:t>
            </a:r>
            <a:r>
              <a:rPr lang="en-US" sz="2800" dirty="0" smtClean="0"/>
              <a:t>The number of coordinates examined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9615830" y="25262523"/>
            <a:ext cx="7016417" cy="271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18000" rIns="36000" bIns="36000"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AAAAAAAAAAA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ACGTAACCTTAA</a:t>
            </a:r>
            <a:r>
              <a:rPr lang="en-US" sz="2400" dirty="0">
                <a:solidFill>
                  <a:srgbClr val="008000"/>
                </a:solidFill>
              </a:rPr>
              <a:t>AACCCATTTACC</a:t>
            </a:r>
          </a:p>
        </p:txBody>
      </p:sp>
      <p:sp>
        <p:nvSpPr>
          <p:cNvPr id="226" name="Left Brace 225"/>
          <p:cNvSpPr/>
          <p:nvPr/>
        </p:nvSpPr>
        <p:spPr>
          <a:xfrm rot="16200000">
            <a:off x="13086499" y="24676460"/>
            <a:ext cx="273251" cy="1940546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27" name="Table 22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71165245"/>
              </p:ext>
            </p:extLst>
          </p:nvPr>
        </p:nvGraphicFramePr>
        <p:xfrm>
          <a:off x="10088737" y="25883850"/>
          <a:ext cx="6096000" cy="40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9161"/>
                <a:gridCol w="1945639"/>
                <a:gridCol w="19812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Expensive</a:t>
                      </a:r>
                    </a:p>
                  </a:txBody>
                  <a:tcPr marL="40948" marR="40948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Cheap</a:t>
                      </a:r>
                      <a:endParaRPr lang="en-US" sz="2400" b="1" dirty="0"/>
                    </a:p>
                  </a:txBody>
                  <a:tcPr marL="40948" marR="40948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Cheapest</a:t>
                      </a:r>
                      <a:endParaRPr lang="en-US" sz="2400" b="1" dirty="0"/>
                    </a:p>
                  </a:txBody>
                  <a:tcPr marL="40948" marR="40948" marT="18000" marB="18000"/>
                </a:tc>
              </a:tr>
            </a:tbl>
          </a:graphicData>
        </a:graphic>
      </p:graphicFrame>
      <p:sp>
        <p:nvSpPr>
          <p:cNvPr id="230" name="Rounded Rectangle 229"/>
          <p:cNvSpPr/>
          <p:nvPr/>
        </p:nvSpPr>
        <p:spPr>
          <a:xfrm>
            <a:off x="12252850" y="25262523"/>
            <a:ext cx="1940547" cy="1021397"/>
          </a:xfrm>
          <a:prstGeom prst="roundRect">
            <a:avLst>
              <a:gd name="adj" fmla="val 8906"/>
            </a:avLst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Left Brace 230"/>
          <p:cNvSpPr/>
          <p:nvPr/>
        </p:nvSpPr>
        <p:spPr>
          <a:xfrm rot="16200000">
            <a:off x="11063142" y="24594505"/>
            <a:ext cx="273251" cy="2120348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36" name="Chart 235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96303886"/>
              </p:ext>
            </p:extLst>
          </p:nvPr>
        </p:nvGraphicFramePr>
        <p:xfrm>
          <a:off x="18309525" y="23702665"/>
          <a:ext cx="8209518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8" name="TextBox 237"/>
          <p:cNvSpPr txBox="1"/>
          <p:nvPr/>
        </p:nvSpPr>
        <p:spPr>
          <a:xfrm>
            <a:off x="18114567" y="23164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Run time (</a:t>
            </a:r>
            <a:r>
              <a:rPr lang="en-US" sz="2800" dirty="0" err="1" smtClean="0"/>
              <a:t>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9" name="TextBox 238"/>
          <p:cNvSpPr txBox="1"/>
          <p:nvPr/>
        </p:nvSpPr>
        <p:spPr>
          <a:xfrm>
            <a:off x="18233231" y="26136600"/>
            <a:ext cx="861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Conclusions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Adjacency Filtering provides 3.7x speedup 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Adjacency Filtering + Cheap Segment Selection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provides 38x speedup 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18230291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CPU Execution Time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5828688" y="27019843"/>
            <a:ext cx="651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100%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5825129" y="27368557"/>
            <a:ext cx="719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6.4%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8080831" y="21259800"/>
            <a:ext cx="868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 Input fragment set: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dirty="0"/>
              <a:t>Fragment length</a:t>
            </a:r>
            <a:r>
              <a:rPr lang="en-US" sz="2800" dirty="0" smtClean="0"/>
              <a:t>:  108 </a:t>
            </a:r>
            <a:r>
              <a:rPr lang="en-US" sz="2800" dirty="0"/>
              <a:t>base-pairs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dirty="0"/>
              <a:t>Fragment </a:t>
            </a:r>
            <a:r>
              <a:rPr lang="en-US" sz="2800" dirty="0" smtClean="0"/>
              <a:t>size:       1 </a:t>
            </a:r>
            <a:r>
              <a:rPr lang="en-US" sz="2800" dirty="0"/>
              <a:t>million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Number of errors: 3 mismatches, </a:t>
            </a:r>
            <a:r>
              <a:rPr lang="en-US" sz="2800" dirty="0"/>
              <a:t>insertions or deletions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957631" y="23241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Intel i7 2600 / 16 GB DRAM</a:t>
            </a:r>
            <a:endParaRPr lang="en-US" sz="2400" dirty="0"/>
          </a:p>
        </p:txBody>
      </p:sp>
      <p:sp>
        <p:nvSpPr>
          <p:cNvPr id="246" name="TextBox 245"/>
          <p:cNvSpPr txBox="1"/>
          <p:nvPr/>
        </p:nvSpPr>
        <p:spPr>
          <a:xfrm>
            <a:off x="26926301" y="20802600"/>
            <a:ext cx="79947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Preliminary GPU Execution Time of </a:t>
            </a:r>
            <a:r>
              <a:rPr lang="en-US" sz="3200" b="1" dirty="0" err="1" smtClean="0">
                <a:solidFill>
                  <a:srgbClr val="000090"/>
                </a:solidFill>
              </a:rPr>
              <a:t>FastHASH</a:t>
            </a:r>
            <a:endParaRPr lang="en-US" sz="3200" b="1" dirty="0" smtClean="0">
              <a:solidFill>
                <a:srgbClr val="000090"/>
              </a:solidFill>
            </a:endParaRPr>
          </a:p>
        </p:txBody>
      </p:sp>
      <p:graphicFrame>
        <p:nvGraphicFramePr>
          <p:cNvPr id="247" name="Chart 246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19911009"/>
              </p:ext>
            </p:extLst>
          </p:nvPr>
        </p:nvGraphicFramePr>
        <p:xfrm>
          <a:off x="26946335" y="21526500"/>
          <a:ext cx="7698261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48" name="TextBox 247"/>
          <p:cNvSpPr txBox="1"/>
          <p:nvPr/>
        </p:nvSpPr>
        <p:spPr>
          <a:xfrm>
            <a:off x="26767631" y="21564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Run time (</a:t>
            </a:r>
            <a:r>
              <a:rPr lang="en-US" sz="2800" dirty="0" err="1" smtClean="0"/>
              <a:t>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49" name="TextBox 248"/>
          <p:cNvSpPr txBox="1"/>
          <p:nvPr/>
        </p:nvSpPr>
        <p:spPr>
          <a:xfrm>
            <a:off x="33930431" y="21945600"/>
            <a:ext cx="1152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Nvidia</a:t>
            </a:r>
            <a:endParaRPr lang="en-US" sz="2800" dirty="0" smtClean="0"/>
          </a:p>
          <a:p>
            <a:r>
              <a:rPr lang="en-US" sz="2800" dirty="0" smtClean="0"/>
              <a:t>Tesla</a:t>
            </a:r>
          </a:p>
          <a:p>
            <a:r>
              <a:rPr lang="en-US" sz="2800" dirty="0" smtClean="0"/>
              <a:t>C2070</a:t>
            </a:r>
            <a:endParaRPr lang="en-US" sz="28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6930598" y="2507098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Conclusion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GPU provides 1.44x speedup (early result)</a:t>
            </a:r>
          </a:p>
          <a:p>
            <a:r>
              <a:rPr lang="en-US" sz="3200" dirty="0" smtClean="0"/>
              <a:t> 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Ongoing work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Schedule work better on GPU for higher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speedup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1524850" y="381000"/>
            <a:ext cx="336974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800" b="1" dirty="0" err="1" smtClean="0"/>
              <a:t>FastHASH</a:t>
            </a:r>
            <a:r>
              <a:rPr lang="en-US" sz="6800" dirty="0" smtClean="0"/>
              <a:t>: A New Algorithm for Fast and Comprehensive Next-generation Sequence Mapping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10974743" y="1596717"/>
            <a:ext cx="1345017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dirty="0" err="1" smtClean="0"/>
              <a:t>Hongyi</a:t>
            </a:r>
            <a:r>
              <a:rPr lang="en-US" sz="3400" dirty="0" smtClean="0"/>
              <a:t> Xin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</a:t>
            </a:r>
            <a:r>
              <a:rPr lang="en-US" sz="3400" dirty="0" err="1" smtClean="0"/>
              <a:t>Donghyuk</a:t>
            </a:r>
            <a:r>
              <a:rPr lang="en-US" sz="3400" dirty="0" smtClean="0"/>
              <a:t> Lee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</a:t>
            </a:r>
            <a:r>
              <a:rPr lang="en-US" sz="3400" dirty="0" err="1" smtClean="0"/>
              <a:t>Farhad</a:t>
            </a:r>
            <a:r>
              <a:rPr lang="en-US" sz="3400" dirty="0" smtClean="0"/>
              <a:t> Hormozdiari</a:t>
            </a:r>
            <a:r>
              <a:rPr lang="en-US" sz="3400" baseline="30000" dirty="0" smtClean="0"/>
              <a:t>2</a:t>
            </a:r>
            <a:r>
              <a:rPr lang="en-US" sz="3400" dirty="0" smtClean="0"/>
              <a:t>, Can Alkan</a:t>
            </a:r>
            <a:r>
              <a:rPr lang="en-US" sz="3400" baseline="30000" dirty="0" smtClean="0"/>
              <a:t>3</a:t>
            </a:r>
            <a:r>
              <a:rPr lang="en-US" sz="3400" dirty="0" smtClean="0"/>
              <a:t>, </a:t>
            </a:r>
            <a:r>
              <a:rPr lang="en-US" sz="3400" dirty="0" err="1" smtClean="0"/>
              <a:t>Onur</a:t>
            </a:r>
            <a:r>
              <a:rPr lang="en-US" sz="3400" dirty="0" smtClean="0"/>
              <a:t> Mutlu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 </a:t>
            </a:r>
            <a:endParaRPr lang="en-US" sz="3400" dirty="0"/>
          </a:p>
        </p:txBody>
      </p:sp>
      <p:sp>
        <p:nvSpPr>
          <p:cNvPr id="225" name="TextBox 224"/>
          <p:cNvSpPr txBox="1"/>
          <p:nvPr/>
        </p:nvSpPr>
        <p:spPr>
          <a:xfrm>
            <a:off x="4115637" y="2212270"/>
            <a:ext cx="23968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aseline="30000" dirty="0" smtClean="0"/>
              <a:t>	1</a:t>
            </a:r>
            <a:r>
              <a:rPr lang="en-US" sz="2800" dirty="0" smtClean="0"/>
              <a:t> Departments of Computer Science and Electrical and Computer Engineering, Carnegie Mellon University, Pittsburgh, PA</a:t>
            </a:r>
          </a:p>
          <a:p>
            <a:pPr algn="ctr"/>
            <a:r>
              <a:rPr lang="en-US" sz="2800" baseline="30000" dirty="0" smtClean="0"/>
              <a:t>2</a:t>
            </a:r>
            <a:r>
              <a:rPr lang="en-US" sz="2800" dirty="0" smtClean="0"/>
              <a:t> Department of Computer Science, University of California Los Angeles, CA		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Department of Genome Sciences, University of Washington, Seattle, WA</a:t>
            </a:r>
          </a:p>
        </p:txBody>
      </p:sp>
      <p:sp>
        <p:nvSpPr>
          <p:cNvPr id="228" name="TextBox 227"/>
          <p:cNvSpPr txBox="1"/>
          <p:nvPr/>
        </p:nvSpPr>
        <p:spPr>
          <a:xfrm flipH="1">
            <a:off x="894890" y="3645874"/>
            <a:ext cx="225961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Next-generation DNA Sequencing and the State-of-the-art Sequence Mapping Tools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 flipH="1">
            <a:off x="9364371" y="11869797"/>
            <a:ext cx="32207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solidFill>
                  <a:schemeClr val="bg1"/>
                </a:solidFill>
              </a:rPr>
              <a:t>FastHASH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 flipH="1">
            <a:off x="26956978" y="3645874"/>
            <a:ext cx="86498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solidFill>
                  <a:schemeClr val="bg1"/>
                </a:solidFill>
              </a:rPr>
              <a:t>mrFAST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 flipH="1">
            <a:off x="18154090" y="20060629"/>
            <a:ext cx="8689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Preliminary Results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2888212" y="4797915"/>
            <a:ext cx="157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fragment</a:t>
            </a:r>
            <a:endParaRPr lang="en-US" sz="2800" dirty="0"/>
          </a:p>
        </p:txBody>
      </p:sp>
      <p:sp>
        <p:nvSpPr>
          <p:cNvPr id="254" name="TextBox 253"/>
          <p:cNvSpPr txBox="1"/>
          <p:nvPr/>
        </p:nvSpPr>
        <p:spPr>
          <a:xfrm>
            <a:off x="30579167" y="5881592"/>
            <a:ext cx="158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segments</a:t>
            </a:r>
            <a:endParaRPr lang="en-US" sz="2800" dirty="0"/>
          </a:p>
        </p:txBody>
      </p:sp>
      <p:sp>
        <p:nvSpPr>
          <p:cNvPr id="255" name="TextBox 254"/>
          <p:cNvSpPr txBox="1"/>
          <p:nvPr/>
        </p:nvSpPr>
        <p:spPr>
          <a:xfrm>
            <a:off x="30456476" y="6648854"/>
            <a:ext cx="1896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coordinates</a:t>
            </a:r>
            <a:endParaRPr lang="en-US" sz="2800" dirty="0"/>
          </a:p>
        </p:txBody>
      </p:sp>
      <p:sp>
        <p:nvSpPr>
          <p:cNvPr id="256" name="TextBox 255"/>
          <p:cNvSpPr txBox="1"/>
          <p:nvPr/>
        </p:nvSpPr>
        <p:spPr>
          <a:xfrm>
            <a:off x="32849728" y="10289005"/>
            <a:ext cx="268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Reference strings</a:t>
            </a:r>
            <a:endParaRPr lang="en-US" sz="2800" dirty="0"/>
          </a:p>
        </p:txBody>
      </p:sp>
      <p:cxnSp>
        <p:nvCxnSpPr>
          <p:cNvPr id="258" name="Straight Arrow Connector 257"/>
          <p:cNvCxnSpPr>
            <a:stCxn id="253" idx="1"/>
            <a:endCxn id="82" idx="3"/>
          </p:cNvCxnSpPr>
          <p:nvPr/>
        </p:nvCxnSpPr>
        <p:spPr>
          <a:xfrm rot="10800000" flipV="1">
            <a:off x="32547394" y="5059524"/>
            <a:ext cx="340819" cy="396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>
            <a:endCxn id="87" idx="3"/>
          </p:cNvCxnSpPr>
          <p:nvPr/>
        </p:nvCxnSpPr>
        <p:spPr>
          <a:xfrm rot="10800000" flipV="1">
            <a:off x="30281849" y="6213890"/>
            <a:ext cx="426437" cy="133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/>
          <p:cNvCxnSpPr>
            <a:endCxn id="91" idx="0"/>
          </p:cNvCxnSpPr>
          <p:nvPr/>
        </p:nvCxnSpPr>
        <p:spPr>
          <a:xfrm rot="10800000" flipV="1">
            <a:off x="30919537" y="7042750"/>
            <a:ext cx="502880" cy="2722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 rot="10800000">
            <a:off x="32470839" y="10598618"/>
            <a:ext cx="483951" cy="2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>
            <a:off x="623149" y="16939983"/>
            <a:ext cx="8630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Each segment looked up in HT to get coordinate list</a:t>
            </a:r>
          </a:p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For each coordinate in the list, look up reference string</a:t>
            </a:r>
          </a:p>
          <a:p>
            <a:r>
              <a:rPr lang="en-US" sz="2800" dirty="0" smtClean="0"/>
              <a:t>		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expensive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0796469" y="18184787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>
                <a:solidFill>
                  <a:srgbClr val="C0504D"/>
                </a:solidFill>
              </a:rPr>
              <a:t>n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88" name="Straight Arrow Connector 287"/>
          <p:cNvCxnSpPr>
            <a:endCxn id="286" idx="1"/>
          </p:cNvCxnSpPr>
          <p:nvPr/>
        </p:nvCxnSpPr>
        <p:spPr>
          <a:xfrm>
            <a:off x="30541061" y="18357841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>
            <a:off x="31599862" y="1818792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303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97" name="Straight Arrow Connector 296"/>
          <p:cNvCxnSpPr>
            <a:endCxn id="296" idx="1"/>
          </p:cNvCxnSpPr>
          <p:nvPr/>
        </p:nvCxnSpPr>
        <p:spPr>
          <a:xfrm>
            <a:off x="31344454" y="1836097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8" name="Rectangle 297"/>
          <p:cNvSpPr/>
          <p:nvPr/>
        </p:nvSpPr>
        <p:spPr>
          <a:xfrm>
            <a:off x="32402528" y="1818792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505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99" name="Straight Arrow Connector 298"/>
          <p:cNvCxnSpPr>
            <a:endCxn id="298" idx="1"/>
          </p:cNvCxnSpPr>
          <p:nvPr/>
        </p:nvCxnSpPr>
        <p:spPr>
          <a:xfrm>
            <a:off x="32147120" y="1836097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0" name="Rectangle 299"/>
          <p:cNvSpPr/>
          <p:nvPr/>
        </p:nvSpPr>
        <p:spPr>
          <a:xfrm>
            <a:off x="30796469" y="18905194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4"/>
                </a:solidFill>
              </a:rPr>
              <a:t>n+12</a:t>
            </a:r>
            <a:endParaRPr lang="en-US" sz="2000" dirty="0">
              <a:solidFill>
                <a:schemeClr val="accent4"/>
              </a:solidFill>
            </a:endParaRPr>
          </a:p>
        </p:txBody>
      </p:sp>
      <p:cxnSp>
        <p:nvCxnSpPr>
          <p:cNvPr id="301" name="Straight Arrow Connector 300"/>
          <p:cNvCxnSpPr>
            <a:endCxn id="300" idx="1"/>
          </p:cNvCxnSpPr>
          <p:nvPr/>
        </p:nvCxnSpPr>
        <p:spPr>
          <a:xfrm>
            <a:off x="30541061" y="19078248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Rectangle 301"/>
          <p:cNvSpPr/>
          <p:nvPr/>
        </p:nvSpPr>
        <p:spPr>
          <a:xfrm>
            <a:off x="31599862" y="18908328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8064A2"/>
                </a:solidFill>
              </a:rPr>
              <a:t>557</a:t>
            </a:r>
            <a:endParaRPr lang="en-US" sz="2000" dirty="0">
              <a:solidFill>
                <a:srgbClr val="8064A2"/>
              </a:solidFill>
            </a:endParaRPr>
          </a:p>
        </p:txBody>
      </p:sp>
      <p:cxnSp>
        <p:nvCxnSpPr>
          <p:cNvPr id="303" name="Straight Arrow Connector 302"/>
          <p:cNvCxnSpPr>
            <a:endCxn id="302" idx="1"/>
          </p:cNvCxnSpPr>
          <p:nvPr/>
        </p:nvCxnSpPr>
        <p:spPr>
          <a:xfrm>
            <a:off x="31344454" y="19081382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Rectangle 303"/>
          <p:cNvSpPr/>
          <p:nvPr/>
        </p:nvSpPr>
        <p:spPr>
          <a:xfrm>
            <a:off x="32402528" y="18908328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8064A2"/>
                </a:solidFill>
              </a:rPr>
              <a:t>1033</a:t>
            </a:r>
            <a:endParaRPr lang="en-US" sz="2000" dirty="0">
              <a:solidFill>
                <a:srgbClr val="8064A2"/>
              </a:solidFill>
            </a:endParaRPr>
          </a:p>
        </p:txBody>
      </p:sp>
      <p:cxnSp>
        <p:nvCxnSpPr>
          <p:cNvPr id="305" name="Straight Arrow Connector 304"/>
          <p:cNvCxnSpPr>
            <a:endCxn id="304" idx="1"/>
          </p:cNvCxnSpPr>
          <p:nvPr/>
        </p:nvCxnSpPr>
        <p:spPr>
          <a:xfrm>
            <a:off x="32147120" y="19081382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6" name="Rectangle 305"/>
          <p:cNvSpPr/>
          <p:nvPr/>
        </p:nvSpPr>
        <p:spPr>
          <a:xfrm>
            <a:off x="30796468" y="1956848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n+25</a:t>
            </a:r>
            <a:endParaRPr lang="en-US" sz="2000" dirty="0">
              <a:solidFill>
                <a:srgbClr val="008000"/>
              </a:solidFill>
            </a:endParaRPr>
          </a:p>
        </p:txBody>
      </p:sp>
      <p:cxnSp>
        <p:nvCxnSpPr>
          <p:cNvPr id="307" name="Straight Arrow Connector 306"/>
          <p:cNvCxnSpPr>
            <a:endCxn id="306" idx="1"/>
          </p:cNvCxnSpPr>
          <p:nvPr/>
        </p:nvCxnSpPr>
        <p:spPr>
          <a:xfrm>
            <a:off x="30541060" y="1974153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8" name="Rectangle 307"/>
          <p:cNvSpPr/>
          <p:nvPr/>
        </p:nvSpPr>
        <p:spPr>
          <a:xfrm>
            <a:off x="31599861" y="19571615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…</a:t>
            </a:r>
            <a:endParaRPr lang="en-US" sz="2000" dirty="0">
              <a:solidFill>
                <a:srgbClr val="008000"/>
              </a:solidFill>
            </a:endParaRPr>
          </a:p>
        </p:txBody>
      </p:sp>
      <p:cxnSp>
        <p:nvCxnSpPr>
          <p:cNvPr id="309" name="Straight Arrow Connector 308"/>
          <p:cNvCxnSpPr>
            <a:endCxn id="308" idx="1"/>
          </p:cNvCxnSpPr>
          <p:nvPr/>
        </p:nvCxnSpPr>
        <p:spPr>
          <a:xfrm>
            <a:off x="31344453" y="19744669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546949" y="26881343"/>
            <a:ext cx="9068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Adjacency Filtering becomes the bottleneck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We can speed this up by avoiding the probing of long </a:t>
            </a:r>
          </a:p>
          <a:p>
            <a:r>
              <a:rPr lang="en-US" sz="2800" dirty="0" smtClean="0"/>
              <a:t>   coordinate lists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674269" y="24332624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Our Second Observation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61" name="Rounded Rectangle 260"/>
          <p:cNvSpPr/>
          <p:nvPr/>
        </p:nvSpPr>
        <p:spPr>
          <a:xfrm>
            <a:off x="14193391" y="25262523"/>
            <a:ext cx="1991346" cy="1026477"/>
          </a:xfrm>
          <a:prstGeom prst="roundRect">
            <a:avLst>
              <a:gd name="adj" fmla="val 8906"/>
            </a:avLst>
          </a:prstGeom>
          <a:noFill/>
          <a:ln w="254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Left Brace 262"/>
          <p:cNvSpPr/>
          <p:nvPr/>
        </p:nvSpPr>
        <p:spPr>
          <a:xfrm rot="16200000">
            <a:off x="15027039" y="24700399"/>
            <a:ext cx="273251" cy="1940546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62" name="Chart 261"/>
          <p:cNvGraphicFramePr/>
          <p:nvPr/>
        </p:nvGraphicFramePr>
        <p:xfrm>
          <a:off x="9615830" y="26851002"/>
          <a:ext cx="7537080" cy="154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64" name="TextBox 263"/>
          <p:cNvSpPr txBox="1"/>
          <p:nvPr/>
        </p:nvSpPr>
        <p:spPr>
          <a:xfrm>
            <a:off x="26005631" y="19812000"/>
            <a:ext cx="1524000" cy="46166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coordinate</a:t>
            </a:r>
            <a:endParaRPr lang="en-US" sz="2400" dirty="0"/>
          </a:p>
        </p:txBody>
      </p:sp>
      <p:cxnSp>
        <p:nvCxnSpPr>
          <p:cNvPr id="267" name="Straight Arrow Connector 266"/>
          <p:cNvCxnSpPr/>
          <p:nvPr/>
        </p:nvCxnSpPr>
        <p:spPr>
          <a:xfrm rot="5400000" flipH="1" flipV="1">
            <a:off x="26653331" y="19545300"/>
            <a:ext cx="533400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30196630" y="20193000"/>
            <a:ext cx="1949327" cy="46166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coordinate list</a:t>
            </a:r>
            <a:endParaRPr lang="en-US" sz="2400" dirty="0"/>
          </a:p>
        </p:txBody>
      </p:sp>
      <p:cxnSp>
        <p:nvCxnSpPr>
          <p:cNvPr id="274" name="Straight Arrow Connector 273"/>
          <p:cNvCxnSpPr/>
          <p:nvPr/>
        </p:nvCxnSpPr>
        <p:spPr>
          <a:xfrm rot="5400000" flipH="1" flipV="1">
            <a:off x="30883225" y="20039806"/>
            <a:ext cx="304800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9432131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90"/>
                </a:solidFill>
              </a:rPr>
              <a:t>Our Goal and </a:t>
            </a:r>
            <a:r>
              <a:rPr lang="en-US" sz="3200" b="1" dirty="0" err="1" smtClean="0">
                <a:solidFill>
                  <a:srgbClr val="000090"/>
                </a:solidFill>
              </a:rPr>
              <a:t>FastHASH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 rot="8371575">
            <a:off x="2281418" y="10207994"/>
            <a:ext cx="782705" cy="15080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/>
          <p:cNvSpPr txBox="1"/>
          <p:nvPr/>
        </p:nvSpPr>
        <p:spPr>
          <a:xfrm>
            <a:off x="1980310" y="11467055"/>
            <a:ext cx="2215454" cy="52322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Fragment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4147</TotalTime>
  <Words>1156</Words>
  <Application>Microsoft Macintosh PowerPoint</Application>
  <PresentationFormat>Custom</PresentationFormat>
  <Paragraphs>233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mac</cp:lastModifiedBy>
  <cp:revision>167</cp:revision>
  <cp:lastPrinted>2012-01-02T00:19:28Z</cp:lastPrinted>
  <dcterms:created xsi:type="dcterms:W3CDTF">2012-03-31T20:38:49Z</dcterms:created>
  <dcterms:modified xsi:type="dcterms:W3CDTF">2012-04-01T01:55:27Z</dcterms:modified>
</cp:coreProperties>
</file>