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Override6.xml" ContentType="application/vnd.openxmlformats-officedocument.themeOverride+xml"/>
  <Override PartName="/ppt/notesSlides/notesSlide57.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slideLayouts/slideLayout288.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35.xml" ContentType="application/vnd.openxmlformats-officedocument.presentationml.notes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244.xml" ContentType="application/vnd.openxmlformats-officedocument.presentationml.slideLayout+xml"/>
  <Override PartName="/ppt/slides/slide108.xml" ContentType="application/vnd.openxmlformats-officedocument.presentationml.slide+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s/slide111.xml" ContentType="application/vnd.openxmlformats-officedocument.presentationml.slide+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heme/themeOverride3.xml" ContentType="application/vnd.openxmlformats-officedocument.themeOverride+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notesSlides/notesSlide54.xml" ContentType="application/vnd.openxmlformats-officedocument.presentationml.notesSlide+xml"/>
  <Override PartName="/ppt/charts/chart15.xml" ContentType="application/vnd.openxmlformats-officedocument.drawingml.char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s/slide79.xml" ContentType="application/vnd.openxmlformats-officedocument.presentationml.slide+xml"/>
  <Override PartName="/ppt/slides/slide127.xml" ContentType="application/vnd.openxmlformats-officedocument.presentationml.slide+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theme/themeOverride11.xml" ContentType="application/vnd.openxmlformats-officedocument.themeOverride+xml"/>
  <Override PartName="/ppt/slides/slide130.xml" ContentType="application/vnd.openxmlformats-officedocument.presentationml.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35.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charts/chart12.xml" ContentType="application/vnd.openxmlformats-officedocument.drawingml.chart+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s/slide98.xml" ContentType="application/vnd.openxmlformats-officedocument.presentationml.slide+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s/slide124.xml" ContentType="application/vnd.openxmlformats-officedocument.presentationml.slide+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notesSlides/notesSlide12.xml" ContentType="application/vnd.openxmlformats-officedocument.presentationml.notesSlide+xml"/>
  <Override PartName="/ppt/charts/chart7.xml" ContentType="application/vnd.openxmlformats-officedocument.drawingml.chart+xml"/>
  <Override PartName="/ppt/slides/slide118.xml" ContentType="application/vnd.openxmlformats-officedocument.presentationml.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charts/chart14.xml" ContentType="application/vnd.openxmlformats-officedocument.drawingml.chart+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charts/chart4.xml" ContentType="application/vnd.openxmlformats-officedocument.drawingml.chart+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heme/themeOverride7.xml" ContentType="application/vnd.openxmlformats-officedocument.themeOverr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theme/themeOverride10.xml" ContentType="application/vnd.openxmlformats-officedocument.themeOverr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theme/theme27.xml" ContentType="application/vnd.openxmlformats-officedocument.theme+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s/slide109.xml" ContentType="application/vnd.openxmlformats-officedocument.presentationml.slide+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s/slide97.xml" ContentType="application/vnd.openxmlformats-officedocument.presentationml.sl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theme/themeOverride4.xml" ContentType="application/vnd.openxmlformats-officedocument.themeOverride+xml"/>
  <Override PartName="/ppt/notesSlides/notesSlide55.xml" ContentType="application/vnd.openxmlformats-officedocument.presentationml.notesSlide+xml"/>
  <Override PartName="/ppt/charts/chart16.xml" ContentType="application/vnd.openxmlformats-officedocument.drawingml.chart+xml"/>
  <Default Extension="jpeg" ContentType="image/jpeg"/>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charts/chart6.xml" ContentType="application/vnd.openxmlformats-officedocument.drawingml.chart+xml"/>
  <Override PartName="/ppt/slides/slide117.xml" ContentType="application/vnd.openxmlformats-officedocument.presentationml.slide+xml"/>
  <Override PartName="/ppt/slides/slide128.xml" ContentType="application/vnd.openxmlformats-officedocument.presentationml.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theme/themeOverride9.xml" ContentType="application/vnd.openxmlformats-officedocument.themeOverride+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charts/chart13.xml" ContentType="application/vnd.openxmlformats-officedocument.drawingml.char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notesSlides/notesSlide30.xml" ContentType="application/vnd.openxmlformats-officedocument.presentationml.notesSlide+xml"/>
  <Override PartName="/ppt/slides/slide99.xml" ContentType="application/vnd.openxmlformats-officedocument.presentationml.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s/slide77.xml" ContentType="application/vnd.openxmlformats-officedocument.presentationml.slide+xml"/>
  <Override PartName="/ppt/slides/slide125.xml" ContentType="application/vnd.openxmlformats-officedocument.presentationml.slid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charts/chart8.xml" ContentType="application/vnd.openxmlformats-officedocument.drawingml.chart+xml"/>
  <Override PartName="/ppt/slides/slide119.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charts/chart10.xml" ContentType="application/vnd.openxmlformats-officedocument.drawingml.chart+xml"/>
  <Override PartName="/ppt/slides/slide49.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s/slide122.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charts/chart5.xml" ContentType="application/vnd.openxmlformats-officedocument.drawingml.chart+xml"/>
  <Override PartName="/ppt/slides/slide68.xml" ContentType="application/vnd.openxmlformats-officedocument.presentationml.slide+xml"/>
  <Override PartName="/ppt/slides/slide116.xml" ContentType="application/vnd.openxmlformats-officedocument.presentationml.slide+xml"/>
  <Override PartName="/ppt/slideLayouts/slideLayout230.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theme/themeOverride8.xml" ContentType="application/vnd.openxmlformats-officedocument.themeOverride+xml"/>
  <Override PartName="/ppt/notesSlides/notesSlide59.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notesSlides/notesSlide6.xml" ContentType="application/vnd.openxmlformats-officedocument.presentationml.notesSlide+xml"/>
  <Override PartName="/ppt/slides/slide87.xml" ContentType="application/vnd.openxmlformats-officedocument.presentationml.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charts/chart2.xml" ContentType="application/vnd.openxmlformats-officedocument.drawingml.chart+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notesSlides/notesSlide56.xml" ContentType="application/vnd.openxmlformats-officedocument.presentationml.notesSlide+xml"/>
  <Override PartName="/ppt/charts/chart17.xml" ContentType="application/vnd.openxmlformats-officedocument.drawingml.char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687" r:id="rId3"/>
    <p:sldMasterId id="2147483701" r:id="rId4"/>
    <p:sldMasterId id="2147483713" r:id="rId5"/>
    <p:sldMasterId id="2147483725" r:id="rId6"/>
    <p:sldMasterId id="2147483737" r:id="rId7"/>
    <p:sldMasterId id="2147483763" r:id="rId8"/>
    <p:sldMasterId id="2147483777" r:id="rId9"/>
    <p:sldMasterId id="2147483791" r:id="rId10"/>
    <p:sldMasterId id="2147483803" r:id="rId11"/>
    <p:sldMasterId id="2147483815" r:id="rId12"/>
    <p:sldMasterId id="2147483827" r:id="rId13"/>
    <p:sldMasterId id="2147483839" r:id="rId14"/>
    <p:sldMasterId id="2147483852" r:id="rId15"/>
    <p:sldMasterId id="2147483889" r:id="rId16"/>
    <p:sldMasterId id="2147483902" r:id="rId17"/>
    <p:sldMasterId id="2147483914" r:id="rId18"/>
    <p:sldMasterId id="2147483926" r:id="rId19"/>
    <p:sldMasterId id="2147483938" r:id="rId20"/>
    <p:sldMasterId id="2147483963" r:id="rId21"/>
    <p:sldMasterId id="2147483975" r:id="rId22"/>
    <p:sldMasterId id="2147483991" r:id="rId23"/>
    <p:sldMasterId id="2147484004" r:id="rId24"/>
    <p:sldMasterId id="2147484016" r:id="rId25"/>
    <p:sldMasterId id="2147484028" r:id="rId26"/>
  </p:sldMasterIdLst>
  <p:notesMasterIdLst>
    <p:notesMasterId r:id="rId160"/>
  </p:notesMasterIdLst>
  <p:handoutMasterIdLst>
    <p:handoutMasterId r:id="rId161"/>
  </p:handoutMasterIdLst>
  <p:sldIdLst>
    <p:sldId id="839" r:id="rId27"/>
    <p:sldId id="828" r:id="rId28"/>
    <p:sldId id="834" r:id="rId29"/>
    <p:sldId id="782" r:id="rId30"/>
    <p:sldId id="473" r:id="rId31"/>
    <p:sldId id="474" r:id="rId32"/>
    <p:sldId id="475" r:id="rId33"/>
    <p:sldId id="476" r:id="rId34"/>
    <p:sldId id="477" r:id="rId35"/>
    <p:sldId id="478" r:id="rId36"/>
    <p:sldId id="479" r:id="rId37"/>
    <p:sldId id="783" r:id="rId38"/>
    <p:sldId id="485" r:id="rId39"/>
    <p:sldId id="487" r:id="rId40"/>
    <p:sldId id="488" r:id="rId41"/>
    <p:sldId id="489" r:id="rId42"/>
    <p:sldId id="712" r:id="rId43"/>
    <p:sldId id="784" r:id="rId44"/>
    <p:sldId id="685" r:id="rId45"/>
    <p:sldId id="482" r:id="rId46"/>
    <p:sldId id="483" r:id="rId47"/>
    <p:sldId id="651" r:id="rId48"/>
    <p:sldId id="492" r:id="rId49"/>
    <p:sldId id="493" r:id="rId50"/>
    <p:sldId id="495" r:id="rId51"/>
    <p:sldId id="494" r:id="rId52"/>
    <p:sldId id="825" r:id="rId53"/>
    <p:sldId id="497" r:id="rId54"/>
    <p:sldId id="498" r:id="rId55"/>
    <p:sldId id="499" r:id="rId56"/>
    <p:sldId id="535" r:id="rId57"/>
    <p:sldId id="500" r:id="rId58"/>
    <p:sldId id="537" r:id="rId59"/>
    <p:sldId id="536" r:id="rId60"/>
    <p:sldId id="538" r:id="rId61"/>
    <p:sldId id="540" r:id="rId62"/>
    <p:sldId id="539" r:id="rId63"/>
    <p:sldId id="541" r:id="rId64"/>
    <p:sldId id="542" r:id="rId65"/>
    <p:sldId id="545" r:id="rId66"/>
    <p:sldId id="566" r:id="rId67"/>
    <p:sldId id="501" r:id="rId68"/>
    <p:sldId id="546" r:id="rId69"/>
    <p:sldId id="551" r:id="rId70"/>
    <p:sldId id="686" r:id="rId71"/>
    <p:sldId id="653" r:id="rId72"/>
    <p:sldId id="654" r:id="rId73"/>
    <p:sldId id="655" r:id="rId74"/>
    <p:sldId id="656" r:id="rId75"/>
    <p:sldId id="658" r:id="rId76"/>
    <p:sldId id="660" r:id="rId77"/>
    <p:sldId id="661" r:id="rId78"/>
    <p:sldId id="662" r:id="rId79"/>
    <p:sldId id="663" r:id="rId80"/>
    <p:sldId id="664" r:id="rId81"/>
    <p:sldId id="665" r:id="rId82"/>
    <p:sldId id="666" r:id="rId83"/>
    <p:sldId id="667" r:id="rId84"/>
    <p:sldId id="668" r:id="rId85"/>
    <p:sldId id="669" r:id="rId86"/>
    <p:sldId id="670" r:id="rId87"/>
    <p:sldId id="671" r:id="rId88"/>
    <p:sldId id="672" r:id="rId89"/>
    <p:sldId id="673" r:id="rId90"/>
    <p:sldId id="674" r:id="rId91"/>
    <p:sldId id="675" r:id="rId92"/>
    <p:sldId id="785" r:id="rId93"/>
    <p:sldId id="678" r:id="rId94"/>
    <p:sldId id="679" r:id="rId95"/>
    <p:sldId id="680" r:id="rId96"/>
    <p:sldId id="681" r:id="rId97"/>
    <p:sldId id="682" r:id="rId98"/>
    <p:sldId id="684" r:id="rId99"/>
    <p:sldId id="687" r:id="rId100"/>
    <p:sldId id="578" r:id="rId101"/>
    <p:sldId id="579" r:id="rId102"/>
    <p:sldId id="580" r:id="rId103"/>
    <p:sldId id="581" r:id="rId104"/>
    <p:sldId id="582" r:id="rId105"/>
    <p:sldId id="583" r:id="rId106"/>
    <p:sldId id="584" r:id="rId107"/>
    <p:sldId id="585" r:id="rId108"/>
    <p:sldId id="765" r:id="rId109"/>
    <p:sldId id="688" r:id="rId110"/>
    <p:sldId id="766" r:id="rId111"/>
    <p:sldId id="587" r:id="rId112"/>
    <p:sldId id="588" r:id="rId113"/>
    <p:sldId id="647" r:id="rId114"/>
    <p:sldId id="567" r:id="rId115"/>
    <p:sldId id="568" r:id="rId116"/>
    <p:sldId id="570" r:id="rId117"/>
    <p:sldId id="569" r:id="rId118"/>
    <p:sldId id="565" r:id="rId119"/>
    <p:sldId id="571" r:id="rId120"/>
    <p:sldId id="572" r:id="rId121"/>
    <p:sldId id="573" r:id="rId122"/>
    <p:sldId id="574" r:id="rId123"/>
    <p:sldId id="575" r:id="rId124"/>
    <p:sldId id="576" r:id="rId125"/>
    <p:sldId id="577" r:id="rId126"/>
    <p:sldId id="589" r:id="rId127"/>
    <p:sldId id="590" r:id="rId128"/>
    <p:sldId id="689" r:id="rId129"/>
    <p:sldId id="594" r:id="rId130"/>
    <p:sldId id="595" r:id="rId131"/>
    <p:sldId id="596" r:id="rId132"/>
    <p:sldId id="597" r:id="rId133"/>
    <p:sldId id="599" r:id="rId134"/>
    <p:sldId id="648" r:id="rId135"/>
    <p:sldId id="649" r:id="rId136"/>
    <p:sldId id="600" r:id="rId137"/>
    <p:sldId id="714" r:id="rId138"/>
    <p:sldId id="602" r:id="rId139"/>
    <p:sldId id="650" r:id="rId140"/>
    <p:sldId id="715" r:id="rId141"/>
    <p:sldId id="716" r:id="rId142"/>
    <p:sldId id="690" r:id="rId143"/>
    <p:sldId id="767" r:id="rId144"/>
    <p:sldId id="691" r:id="rId145"/>
    <p:sldId id="605" r:id="rId146"/>
    <p:sldId id="840" r:id="rId147"/>
    <p:sldId id="803" r:id="rId148"/>
    <p:sldId id="808" r:id="rId149"/>
    <p:sldId id="804" r:id="rId150"/>
    <p:sldId id="805" r:id="rId151"/>
    <p:sldId id="806" r:id="rId152"/>
    <p:sldId id="807" r:id="rId153"/>
    <p:sldId id="753" r:id="rId154"/>
    <p:sldId id="763" r:id="rId155"/>
    <p:sldId id="756" r:id="rId156"/>
    <p:sldId id="757" r:id="rId157"/>
    <p:sldId id="758" r:id="rId158"/>
    <p:sldId id="762" r:id="rId1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0E2A"/>
    <a:srgbClr val="002060"/>
    <a:srgbClr val="FF0000"/>
    <a:srgbClr val="FFE085"/>
    <a:srgbClr val="000000"/>
    <a:srgbClr val="C00000"/>
    <a:srgbClr val="3B812F"/>
    <a:srgbClr val="CC9900"/>
    <a:srgbClr val="00B0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8" autoAdjust="0"/>
    <p:restoredTop sz="98894" autoAdjust="0"/>
  </p:normalViewPr>
  <p:slideViewPr>
    <p:cSldViewPr>
      <p:cViewPr varScale="1">
        <p:scale>
          <a:sx n="76" d="100"/>
          <a:sy n="76" d="100"/>
        </p:scale>
        <p:origin x="-912" y="-84"/>
      </p:cViewPr>
      <p:guideLst>
        <p:guide orient="horz" pos="2160"/>
        <p:guide pos="2880"/>
      </p:guideLst>
    </p:cSldViewPr>
  </p:slideViewPr>
  <p:outlineViewPr>
    <p:cViewPr>
      <p:scale>
        <a:sx n="33" d="100"/>
        <a:sy n="33" d="100"/>
      </p:scale>
      <p:origin x="0" y="13134"/>
    </p:cViewPr>
  </p:outlineViewPr>
  <p:notesTextViewPr>
    <p:cViewPr>
      <p:scale>
        <a:sx n="85" d="100"/>
        <a:sy n="85"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91.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12" Type="http://schemas.openxmlformats.org/officeDocument/2006/relationships/slide" Target="slides/slide86.xml"/><Relationship Id="rId133" Type="http://schemas.openxmlformats.org/officeDocument/2006/relationships/slide" Target="slides/slide107.xml"/><Relationship Id="rId138" Type="http://schemas.openxmlformats.org/officeDocument/2006/relationships/slide" Target="slides/slide112.xml"/><Relationship Id="rId154" Type="http://schemas.openxmlformats.org/officeDocument/2006/relationships/slide" Target="slides/slide128.xml"/><Relationship Id="rId159" Type="http://schemas.openxmlformats.org/officeDocument/2006/relationships/slide" Target="slides/slide133.xml"/><Relationship Id="rId16" Type="http://schemas.openxmlformats.org/officeDocument/2006/relationships/slideMaster" Target="slideMasters/slideMaster16.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slide" Target="slides/slide76.xml"/><Relationship Id="rId123" Type="http://schemas.openxmlformats.org/officeDocument/2006/relationships/slide" Target="slides/slide97.xml"/><Relationship Id="rId128" Type="http://schemas.openxmlformats.org/officeDocument/2006/relationships/slide" Target="slides/slide102.xml"/><Relationship Id="rId144" Type="http://schemas.openxmlformats.org/officeDocument/2006/relationships/slide" Target="slides/slide118.xml"/><Relationship Id="rId149"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64.xml"/><Relationship Id="rId95" Type="http://schemas.openxmlformats.org/officeDocument/2006/relationships/slide" Target="slides/slide69.xml"/><Relationship Id="rId160" Type="http://schemas.openxmlformats.org/officeDocument/2006/relationships/notesMaster" Target="notesMasters/notesMaster1.xml"/><Relationship Id="rId165" Type="http://schemas.openxmlformats.org/officeDocument/2006/relationships/tableStyles" Target="tableStyles.xml"/><Relationship Id="rId22" Type="http://schemas.openxmlformats.org/officeDocument/2006/relationships/slideMaster" Target="slideMasters/slideMaster22.xml"/><Relationship Id="rId27" Type="http://schemas.openxmlformats.org/officeDocument/2006/relationships/slide" Target="slides/slide1.xml"/><Relationship Id="rId43" Type="http://schemas.openxmlformats.org/officeDocument/2006/relationships/slide" Target="slides/slide17.xml"/><Relationship Id="rId48" Type="http://schemas.openxmlformats.org/officeDocument/2006/relationships/slide" Target="slides/slide22.xml"/><Relationship Id="rId64" Type="http://schemas.openxmlformats.org/officeDocument/2006/relationships/slide" Target="slides/slide38.xml"/><Relationship Id="rId69" Type="http://schemas.openxmlformats.org/officeDocument/2006/relationships/slide" Target="slides/slide43.xml"/><Relationship Id="rId113" Type="http://schemas.openxmlformats.org/officeDocument/2006/relationships/slide" Target="slides/slide87.xml"/><Relationship Id="rId118" Type="http://schemas.openxmlformats.org/officeDocument/2006/relationships/slide" Target="slides/slide92.xml"/><Relationship Id="rId134" Type="http://schemas.openxmlformats.org/officeDocument/2006/relationships/slide" Target="slides/slide108.xml"/><Relationship Id="rId139" Type="http://schemas.openxmlformats.org/officeDocument/2006/relationships/slide" Target="slides/slide113.xml"/><Relationship Id="rId80" Type="http://schemas.openxmlformats.org/officeDocument/2006/relationships/slide" Target="slides/slide54.xml"/><Relationship Id="rId85" Type="http://schemas.openxmlformats.org/officeDocument/2006/relationships/slide" Target="slides/slide59.xml"/><Relationship Id="rId150" Type="http://schemas.openxmlformats.org/officeDocument/2006/relationships/slide" Target="slides/slide124.xml"/><Relationship Id="rId155" Type="http://schemas.openxmlformats.org/officeDocument/2006/relationships/slide" Target="slides/slide129.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7.xml"/><Relationship Id="rId38" Type="http://schemas.openxmlformats.org/officeDocument/2006/relationships/slide" Target="slides/slide12.xml"/><Relationship Id="rId59" Type="http://schemas.openxmlformats.org/officeDocument/2006/relationships/slide" Target="slides/slide33.xml"/><Relationship Id="rId103" Type="http://schemas.openxmlformats.org/officeDocument/2006/relationships/slide" Target="slides/slide77.xml"/><Relationship Id="rId108" Type="http://schemas.openxmlformats.org/officeDocument/2006/relationships/slide" Target="slides/slide82.xml"/><Relationship Id="rId124" Type="http://schemas.openxmlformats.org/officeDocument/2006/relationships/slide" Target="slides/slide98.xml"/><Relationship Id="rId129" Type="http://schemas.openxmlformats.org/officeDocument/2006/relationships/slide" Target="slides/slide103.xml"/><Relationship Id="rId54" Type="http://schemas.openxmlformats.org/officeDocument/2006/relationships/slide" Target="slides/slide28.xml"/><Relationship Id="rId70" Type="http://schemas.openxmlformats.org/officeDocument/2006/relationships/slide" Target="slides/slide44.xml"/><Relationship Id="rId75" Type="http://schemas.openxmlformats.org/officeDocument/2006/relationships/slide" Target="slides/slide49.xml"/><Relationship Id="rId91" Type="http://schemas.openxmlformats.org/officeDocument/2006/relationships/slide" Target="slides/slide65.xml"/><Relationship Id="rId96" Type="http://schemas.openxmlformats.org/officeDocument/2006/relationships/slide" Target="slides/slide70.xml"/><Relationship Id="rId140" Type="http://schemas.openxmlformats.org/officeDocument/2006/relationships/slide" Target="slides/slide114.xml"/><Relationship Id="rId145" Type="http://schemas.openxmlformats.org/officeDocument/2006/relationships/slide" Target="slides/slide119.xml"/><Relationship Id="rId16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6" Type="http://schemas.openxmlformats.org/officeDocument/2006/relationships/slide" Target="slides/slide80.xml"/><Relationship Id="rId114" Type="http://schemas.openxmlformats.org/officeDocument/2006/relationships/slide" Target="slides/slide88.xml"/><Relationship Id="rId119" Type="http://schemas.openxmlformats.org/officeDocument/2006/relationships/slide" Target="slides/slide93.xml"/><Relationship Id="rId127" Type="http://schemas.openxmlformats.org/officeDocument/2006/relationships/slide" Target="slides/slide10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122" Type="http://schemas.openxmlformats.org/officeDocument/2006/relationships/slide" Target="slides/slide96.xml"/><Relationship Id="rId130" Type="http://schemas.openxmlformats.org/officeDocument/2006/relationships/slide" Target="slides/slide104.xml"/><Relationship Id="rId135" Type="http://schemas.openxmlformats.org/officeDocument/2006/relationships/slide" Target="slides/slide109.xml"/><Relationship Id="rId143" Type="http://schemas.openxmlformats.org/officeDocument/2006/relationships/slide" Target="slides/slide117.xml"/><Relationship Id="rId148" Type="http://schemas.openxmlformats.org/officeDocument/2006/relationships/slide" Target="slides/slide122.xml"/><Relationship Id="rId151" Type="http://schemas.openxmlformats.org/officeDocument/2006/relationships/slide" Target="slides/slide125.xml"/><Relationship Id="rId156" Type="http://schemas.openxmlformats.org/officeDocument/2006/relationships/slide" Target="slides/slide130.xml"/><Relationship Id="rId16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slide" Target="slides/slide8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120" Type="http://schemas.openxmlformats.org/officeDocument/2006/relationships/slide" Target="slides/slide94.xml"/><Relationship Id="rId125" Type="http://schemas.openxmlformats.org/officeDocument/2006/relationships/slide" Target="slides/slide99.xml"/><Relationship Id="rId141" Type="http://schemas.openxmlformats.org/officeDocument/2006/relationships/slide" Target="slides/slide115.xml"/><Relationship Id="rId146" Type="http://schemas.openxmlformats.org/officeDocument/2006/relationships/slide" Target="slides/slide120.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16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 Id="rId131" Type="http://schemas.openxmlformats.org/officeDocument/2006/relationships/slide" Target="slides/slide105.xml"/><Relationship Id="rId136" Type="http://schemas.openxmlformats.org/officeDocument/2006/relationships/slide" Target="slides/slide110.xml"/><Relationship Id="rId157" Type="http://schemas.openxmlformats.org/officeDocument/2006/relationships/slide" Target="slides/slide131.xml"/><Relationship Id="rId61" Type="http://schemas.openxmlformats.org/officeDocument/2006/relationships/slide" Target="slides/slide35.xml"/><Relationship Id="rId82" Type="http://schemas.openxmlformats.org/officeDocument/2006/relationships/slide" Target="slides/slide56.xml"/><Relationship Id="rId152" Type="http://schemas.openxmlformats.org/officeDocument/2006/relationships/slide" Target="slides/slide12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4.xml"/><Relationship Id="rId35" Type="http://schemas.openxmlformats.org/officeDocument/2006/relationships/slide" Target="slides/slide9.xml"/><Relationship Id="rId56" Type="http://schemas.openxmlformats.org/officeDocument/2006/relationships/slide" Target="slides/slide30.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126" Type="http://schemas.openxmlformats.org/officeDocument/2006/relationships/slide" Target="slides/slide100.xml"/><Relationship Id="rId147" Type="http://schemas.openxmlformats.org/officeDocument/2006/relationships/slide" Target="slides/slide12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slide" Target="slides/slide95.xml"/><Relationship Id="rId142" Type="http://schemas.openxmlformats.org/officeDocument/2006/relationships/slide" Target="slides/slide116.xml"/><Relationship Id="rId163"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0.xml"/><Relationship Id="rId67" Type="http://schemas.openxmlformats.org/officeDocument/2006/relationships/slide" Target="slides/slide41.xml"/><Relationship Id="rId116" Type="http://schemas.openxmlformats.org/officeDocument/2006/relationships/slide" Target="slides/slide90.xml"/><Relationship Id="rId137" Type="http://schemas.openxmlformats.org/officeDocument/2006/relationships/slide" Target="slides/slide111.xml"/><Relationship Id="rId158" Type="http://schemas.openxmlformats.org/officeDocument/2006/relationships/slide" Target="slides/slide132.xml"/><Relationship Id="rId20" Type="http://schemas.openxmlformats.org/officeDocument/2006/relationships/slideMaster" Target="slideMasters/slideMaster20.xml"/><Relationship Id="rId41" Type="http://schemas.openxmlformats.org/officeDocument/2006/relationships/slide" Target="slides/slide15.xml"/><Relationship Id="rId62" Type="http://schemas.openxmlformats.org/officeDocument/2006/relationships/slide" Target="slides/slide36.xml"/><Relationship Id="rId83" Type="http://schemas.openxmlformats.org/officeDocument/2006/relationships/slide" Target="slides/slide57.xml"/><Relationship Id="rId88" Type="http://schemas.openxmlformats.org/officeDocument/2006/relationships/slide" Target="slides/slide62.xml"/><Relationship Id="rId111" Type="http://schemas.openxmlformats.org/officeDocument/2006/relationships/slide" Target="slides/slide85.xml"/><Relationship Id="rId132" Type="http://schemas.openxmlformats.org/officeDocument/2006/relationships/slide" Target="slides/slide106.xml"/><Relationship Id="rId153" Type="http://schemas.openxmlformats.org/officeDocument/2006/relationships/slide" Target="slides/slide12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Suleman\Desktop\Copy%20(10)%20of%20Copy%20of%20scale.xls"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Documents%20and%20Settings\Suleman\Desktop\Copy%20(8)%20of%20Copy%20of%20scale.xls"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oleObject" Target="file:///C:\Documents%20and%20Settings\Suleman\Desktop\Copy%20(10)%20of%20Copy%20of%20scale.xls" TargetMode="External"/><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file:///C:\Documents%20and%20Settings\Suleman\Desktop\Copy%20(10)%20of%20Copy%20of%20scale.xls" TargetMode="External"/><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oleObject" Target="file:///C:\Documents%20and%20Settings\Suleman\Desktop\Copy%20(11)%20of%20Copy%20of%20scale.xls" TargetMode="External"/><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oleObject" Target="file:///C:\Documents%20and%20Settings\Suleman\Desktop\Copy%20(12)%20of%20Copy%20of%20scale.xls" TargetMode="External"/><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image" Target="../media/image26.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image" Target="../media/image26.png"/></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uleman\Desktop\Copy%20(10)%20of%20Copy%20of%20scale.xls"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Suleman\Desktop\Copy%20of%20Copy%20of%20scale.xls"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Suleman\Desktop\Copy%20(2)%20of%20Copy%20of%20scale.xls"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Suleman\Desktop\Copy%20(3)%20of%20Copy%20of%20scale.xls"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Suleman\Desktop\Copy%20(4)%20of%20Copy%20of%20scale.xls"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Suleman\Desktop\Copy%20(6)%20of%20Copy%20of%20scale.xls"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file:///C:\Documents%20and%20Settings\Suleman\Desktop\Copy%20(6)%20of%20Copy%20of%20scale.xls"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file:///C:\Documents%20and%20Settings\Suleman\Desktop\Copy%20(7)%20of%20Copy%20of%20scale.xls"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5303532679074003"/>
          <c:y val="5.1400554097404502E-2"/>
          <c:w val="0.77775456930521392"/>
          <c:h val="0.79822506561679807"/>
        </c:manualLayout>
      </c:layout>
      <c:scatterChart>
        <c:scatterStyle val="smoothMarker"/>
        <c:ser>
          <c:idx val="3"/>
          <c:order val="1"/>
          <c:tx>
            <c:strRef>
              <c:f>"SCMP"</c:f>
            </c:strRef>
          </c:tx>
          <c:spPr>
            <a:ln>
              <a:solidFill>
                <a:schemeClr val="tx2">
                  <a:lumMod val="50000"/>
                </a:schemeClr>
              </a:solidFill>
            </a:ln>
          </c:spPr>
          <c:xVal>
            <c:numRef>
              <c:f>scale!$I$1:$I$7</c:f>
            </c:numRef>
          </c:xVal>
          <c:yVal>
            <c:numRef>
              <c:f>scale!$J$1:$J$7</c:f>
            </c:numRef>
          </c:yVal>
          <c:smooth val="1"/>
        </c:ser>
        <c:ser>
          <c:idx val="4"/>
          <c:order val="2"/>
          <c:tx>
            <c:strRef>
              <c:f>"ACMP"</c:f>
            </c:strRef>
          </c:tx>
          <c:spPr>
            <a:ln>
              <a:solidFill>
                <a:srgbClr val="C00000"/>
              </a:solidFill>
            </a:ln>
          </c:spPr>
          <c:xVal>
            <c:numRef>
              <c:f>scale!$I$8:$I$14</c:f>
            </c:numRef>
          </c:xVal>
          <c:yVal>
            <c:numRef>
              <c:f>scale!$J$8:$J$14</c:f>
            </c:numRef>
          </c:yVal>
          <c:smooth val="1"/>
        </c:ser>
        <c:ser>
          <c:idx val="5"/>
          <c:order val="3"/>
          <c:tx>
            <c:strRef>
              <c:f>"ACS"</c:f>
            </c:strRef>
          </c:tx>
          <c:spPr>
            <a:ln>
              <a:solidFill>
                <a:schemeClr val="accent3">
                  <a:lumMod val="50000"/>
                </a:schemeClr>
              </a:solidFill>
            </a:ln>
          </c:spPr>
          <c:xVal>
            <c:numRef>
              <c:f>scale!$I$15:$I$21</c:f>
            </c:numRef>
          </c:xVal>
          <c:yVal>
            <c:numRef>
              <c:f>scale!$J$15:$J$21</c:f>
            </c:numRef>
          </c:yVal>
          <c:smooth val="1"/>
        </c:s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3.1009000000000002</c:v>
                </c:pt>
                <c:pt idx="2">
                  <c:v>4.5502000000000002</c:v>
                </c:pt>
                <c:pt idx="3">
                  <c:v>5.4912000000000134</c:v>
                </c:pt>
                <c:pt idx="4">
                  <c:v>5.9668000000000001</c:v>
                </c:pt>
                <c:pt idx="5">
                  <c:v>5.399</c:v>
                </c:pt>
                <c:pt idx="6">
                  <c:v>3.9177</c:v>
                </c:pt>
              </c:numCache>
            </c:numRef>
          </c:yVal>
          <c:smooth val="1"/>
        </c:ser>
        <c:dLbls/>
        <c:axId val="131425024"/>
        <c:axId val="131426560"/>
      </c:scatterChart>
      <c:valAx>
        <c:axId val="131425024"/>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1426560"/>
        <c:crosses val="autoZero"/>
        <c:crossBetween val="midCat"/>
        <c:majorUnit val="8"/>
      </c:valAx>
      <c:valAx>
        <c:axId val="131426560"/>
        <c:scaling>
          <c:orientation val="minMax"/>
          <c:max val="8"/>
        </c:scaling>
        <c:axPos val="l"/>
        <c:numFmt formatCode="General" sourceLinked="1"/>
        <c:tickLblPos val="nextTo"/>
        <c:crossAx val="131425024"/>
        <c:crosses val="autoZero"/>
        <c:crossBetween val="midCat"/>
      </c:valAx>
    </c:plotArea>
    <c:plotVisOnly val="1"/>
    <c:dispBlanksAs val="gap"/>
  </c:chart>
  <c:spPr>
    <a:ln>
      <a:noFill/>
    </a:ln>
  </c:spPr>
  <c:txPr>
    <a:bodyPr/>
    <a:lstStyle/>
    <a:p>
      <a:pPr>
        <a:defRPr sz="1200" baseline="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3.2573000000000003</c:v>
                </c:pt>
                <c:pt idx="2">
                  <c:v>5.3075999999999937</c:v>
                </c:pt>
                <c:pt idx="3">
                  <c:v>6.0964</c:v>
                </c:pt>
                <c:pt idx="4">
                  <c:v>7.0564</c:v>
                </c:pt>
                <c:pt idx="5">
                  <c:v>7.1109999999999856</c:v>
                </c:pt>
                <c:pt idx="6">
                  <c:v>6.8936999999999999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1.1843000000000001</c:v>
                </c:pt>
                <c:pt idx="1">
                  <c:v>2.0747999999999998</c:v>
                </c:pt>
                <c:pt idx="2">
                  <c:v>3.8755999999999977</c:v>
                </c:pt>
                <c:pt idx="3">
                  <c:v>5.5327999999999999</c:v>
                </c:pt>
                <c:pt idx="4">
                  <c:v>6.6298999999999957</c:v>
                </c:pt>
                <c:pt idx="5">
                  <c:v>7.6429999999999847</c:v>
                </c:pt>
                <c:pt idx="6">
                  <c:v>7.5888999999999998</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1.1839</c:v>
                </c:pt>
                <c:pt idx="1">
                  <c:v>3.3458999999999977</c:v>
                </c:pt>
                <c:pt idx="2">
                  <c:v>5.3486000000000002</c:v>
                </c:pt>
                <c:pt idx="3">
                  <c:v>7.3722000000000003</c:v>
                </c:pt>
                <c:pt idx="4">
                  <c:v>8.2556000000000047</c:v>
                </c:pt>
                <c:pt idx="5">
                  <c:v>8.7135000000000016</c:v>
                </c:pt>
                <c:pt idx="6">
                  <c:v>8.4629000000000048</c:v>
                </c:pt>
              </c:numCache>
            </c:numRef>
          </c:yVal>
          <c:smooth val="1"/>
        </c:ser>
        <c:dLbls/>
        <c:axId val="132764032"/>
        <c:axId val="132765568"/>
      </c:scatterChart>
      <c:valAx>
        <c:axId val="132764032"/>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2765568"/>
        <c:crosses val="autoZero"/>
        <c:crossBetween val="midCat"/>
        <c:majorUnit val="8"/>
      </c:valAx>
      <c:valAx>
        <c:axId val="132765568"/>
        <c:scaling>
          <c:orientation val="minMax"/>
        </c:scaling>
        <c:axPos val="l"/>
        <c:numFmt formatCode="General" sourceLinked="1"/>
        <c:tickLblPos val="nextTo"/>
        <c:crossAx val="132764032"/>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3.1009000000000002</c:v>
                </c:pt>
                <c:pt idx="2">
                  <c:v>4.5502000000000002</c:v>
                </c:pt>
                <c:pt idx="3">
                  <c:v>5.4912000000000134</c:v>
                </c:pt>
                <c:pt idx="4">
                  <c:v>5.9668000000000001</c:v>
                </c:pt>
                <c:pt idx="5">
                  <c:v>5.399</c:v>
                </c:pt>
                <c:pt idx="6">
                  <c:v>3.9177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1.841</c:v>
                </c:pt>
                <c:pt idx="1">
                  <c:v>3.2843000000000107</c:v>
                </c:pt>
                <c:pt idx="2">
                  <c:v>4.4047000000000001</c:v>
                </c:pt>
                <c:pt idx="3">
                  <c:v>5.7197000000000013</c:v>
                </c:pt>
                <c:pt idx="4">
                  <c:v>6.2271999999999945</c:v>
                </c:pt>
                <c:pt idx="5">
                  <c:v>5.4377000000000004</c:v>
                </c:pt>
                <c:pt idx="6">
                  <c:v>4.6046999999999967</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1.841</c:v>
                </c:pt>
                <c:pt idx="1">
                  <c:v>3.1305999999999998</c:v>
                </c:pt>
                <c:pt idx="2">
                  <c:v>4.7200999999999986</c:v>
                </c:pt>
                <c:pt idx="3">
                  <c:v>6.4588999999999999</c:v>
                </c:pt>
                <c:pt idx="4">
                  <c:v>6.9731000000000014</c:v>
                </c:pt>
                <c:pt idx="5">
                  <c:v>7.4453000000000014</c:v>
                </c:pt>
                <c:pt idx="6">
                  <c:v>7.4756000000000133</c:v>
                </c:pt>
              </c:numCache>
            </c:numRef>
          </c:yVal>
          <c:smooth val="1"/>
        </c:ser>
        <c:dLbls/>
        <c:axId val="132787584"/>
        <c:axId val="132818048"/>
      </c:scatterChart>
      <c:valAx>
        <c:axId val="132787584"/>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2818048"/>
        <c:crosses val="autoZero"/>
        <c:crossBetween val="midCat"/>
        <c:majorUnit val="8"/>
      </c:valAx>
      <c:valAx>
        <c:axId val="132818048"/>
        <c:scaling>
          <c:orientation val="minMax"/>
        </c:scaling>
        <c:axPos val="l"/>
        <c:numFmt formatCode="General" sourceLinked="1"/>
        <c:tickLblPos val="nextTo"/>
        <c:crossAx val="132787584"/>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3.2331000000000003</c:v>
                </c:pt>
                <c:pt idx="2">
                  <c:v>5.5182000000000002</c:v>
                </c:pt>
                <c:pt idx="3">
                  <c:v>6.3487999999999998</c:v>
                </c:pt>
                <c:pt idx="4">
                  <c:v>7.4295</c:v>
                </c:pt>
                <c:pt idx="5">
                  <c:v>7.0683999999999996</c:v>
                </c:pt>
                <c:pt idx="6">
                  <c:v>5.0468999999999999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1.8573999999999948</c:v>
                </c:pt>
                <c:pt idx="1">
                  <c:v>3.3207</c:v>
                </c:pt>
                <c:pt idx="2">
                  <c:v>5.3037000000000001</c:v>
                </c:pt>
                <c:pt idx="3">
                  <c:v>6.2143999999999986</c:v>
                </c:pt>
                <c:pt idx="4">
                  <c:v>7.1436000000000002</c:v>
                </c:pt>
                <c:pt idx="5">
                  <c:v>6.8138999999999976</c:v>
                </c:pt>
                <c:pt idx="6">
                  <c:v>6.4970999999999997</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1.8573999999999948</c:v>
                </c:pt>
                <c:pt idx="1">
                  <c:v>3.2783000000000002</c:v>
                </c:pt>
                <c:pt idx="2">
                  <c:v>5.7460000000000004</c:v>
                </c:pt>
                <c:pt idx="3">
                  <c:v>7.2077999999999998</c:v>
                </c:pt>
                <c:pt idx="4">
                  <c:v>9.2148999999999983</c:v>
                </c:pt>
                <c:pt idx="5">
                  <c:v>9.5317000000000007</c:v>
                </c:pt>
                <c:pt idx="6">
                  <c:v>7.9958999999999998</c:v>
                </c:pt>
              </c:numCache>
            </c:numRef>
          </c:yVal>
          <c:smooth val="1"/>
        </c:ser>
        <c:dLbls/>
        <c:axId val="132921984"/>
        <c:axId val="132931968"/>
      </c:scatterChart>
      <c:valAx>
        <c:axId val="132921984"/>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2931968"/>
        <c:crosses val="autoZero"/>
        <c:crossBetween val="midCat"/>
        <c:majorUnit val="8"/>
      </c:valAx>
      <c:valAx>
        <c:axId val="132931968"/>
        <c:scaling>
          <c:orientation val="minMax"/>
        </c:scaling>
        <c:axPos val="l"/>
        <c:numFmt formatCode="General" sourceLinked="1"/>
        <c:tickLblPos val="nextTo"/>
        <c:crossAx val="132921984"/>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1.0162</c:v>
                </c:pt>
                <c:pt idx="2">
                  <c:v>1.1798</c:v>
                </c:pt>
                <c:pt idx="3">
                  <c:v>1.6524000000000001</c:v>
                </c:pt>
                <c:pt idx="4">
                  <c:v>1.9567000000000001</c:v>
                </c:pt>
                <c:pt idx="5">
                  <c:v>2.1513</c:v>
                </c:pt>
                <c:pt idx="6">
                  <c:v>2.4746999999999977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1.0397999999999936</c:v>
                </c:pt>
                <c:pt idx="1">
                  <c:v>1.0484</c:v>
                </c:pt>
                <c:pt idx="2">
                  <c:v>1.2085999999999948</c:v>
                </c:pt>
                <c:pt idx="3">
                  <c:v>1.5729</c:v>
                </c:pt>
                <c:pt idx="4">
                  <c:v>1.9212</c:v>
                </c:pt>
                <c:pt idx="5">
                  <c:v>2.1253000000000002</c:v>
                </c:pt>
                <c:pt idx="6">
                  <c:v>2.4373999999999998</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1.0397999999999936</c:v>
                </c:pt>
                <c:pt idx="1">
                  <c:v>1.0084</c:v>
                </c:pt>
                <c:pt idx="2">
                  <c:v>1.2111999999999936</c:v>
                </c:pt>
                <c:pt idx="3">
                  <c:v>1.6315</c:v>
                </c:pt>
                <c:pt idx="4">
                  <c:v>2.1882000000000001</c:v>
                </c:pt>
                <c:pt idx="5">
                  <c:v>2.3860999999999977</c:v>
                </c:pt>
                <c:pt idx="6">
                  <c:v>2.8052999999999977</c:v>
                </c:pt>
              </c:numCache>
            </c:numRef>
          </c:yVal>
          <c:smooth val="1"/>
        </c:ser>
        <c:dLbls/>
        <c:axId val="132982656"/>
        <c:axId val="132984192"/>
      </c:scatterChart>
      <c:valAx>
        <c:axId val="132982656"/>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2984192"/>
        <c:crosses val="autoZero"/>
        <c:crossBetween val="midCat"/>
        <c:majorUnit val="8"/>
      </c:valAx>
      <c:valAx>
        <c:axId val="132984192"/>
        <c:scaling>
          <c:orientation val="minMax"/>
        </c:scaling>
        <c:axPos val="l"/>
        <c:numFmt formatCode="General" sourceLinked="1"/>
        <c:tickLblPos val="nextTo"/>
        <c:crossAx val="132982656"/>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3.0115999999999987</c:v>
                </c:pt>
                <c:pt idx="2">
                  <c:v>4.3870999999999967</c:v>
                </c:pt>
                <c:pt idx="3">
                  <c:v>5.9207999999999998</c:v>
                </c:pt>
                <c:pt idx="4">
                  <c:v>6.6480999999999977</c:v>
                </c:pt>
                <c:pt idx="5">
                  <c:v>6.8959999999999946</c:v>
                </c:pt>
                <c:pt idx="6">
                  <c:v>6.9711000000000034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2.8502999999999967</c:v>
                </c:pt>
                <c:pt idx="1">
                  <c:v>3.0121999999999987</c:v>
                </c:pt>
                <c:pt idx="2">
                  <c:v>4.7865000000000002</c:v>
                </c:pt>
                <c:pt idx="3">
                  <c:v>6.8902999999999999</c:v>
                </c:pt>
                <c:pt idx="4">
                  <c:v>7.1032000000000002</c:v>
                </c:pt>
                <c:pt idx="5">
                  <c:v>8.2280999999999977</c:v>
                </c:pt>
                <c:pt idx="6">
                  <c:v>9.0470999999999986</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2.8477000000000001</c:v>
                </c:pt>
                <c:pt idx="1">
                  <c:v>3.0444</c:v>
                </c:pt>
                <c:pt idx="2">
                  <c:v>5.4279999999999946</c:v>
                </c:pt>
                <c:pt idx="3">
                  <c:v>6.6921999999999837</c:v>
                </c:pt>
                <c:pt idx="4">
                  <c:v>7.0494000000000003</c:v>
                </c:pt>
                <c:pt idx="5">
                  <c:v>8.7541000000000011</c:v>
                </c:pt>
                <c:pt idx="6">
                  <c:v>9.5836000000000006</c:v>
                </c:pt>
              </c:numCache>
            </c:numRef>
          </c:yVal>
          <c:smooth val="1"/>
        </c:ser>
        <c:dLbls/>
        <c:axId val="132843008"/>
        <c:axId val="132844160"/>
      </c:scatterChart>
      <c:valAx>
        <c:axId val="132843008"/>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2844160"/>
        <c:crosses val="autoZero"/>
        <c:crossBetween val="midCat"/>
        <c:majorUnit val="8"/>
      </c:valAx>
      <c:valAx>
        <c:axId val="132844160"/>
        <c:scaling>
          <c:orientation val="minMax"/>
        </c:scaling>
        <c:axPos val="l"/>
        <c:numFmt formatCode="General" sourceLinked="1"/>
        <c:tickLblPos val="nextTo"/>
        <c:crossAx val="132843008"/>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lineMarker"/>
        <c:ser>
          <c:idx val="0"/>
          <c:order val="0"/>
          <c:tx>
            <c:strRef>
              <c:f>Sheet1!$B$1</c:f>
              <c:strCache>
                <c:ptCount val="1"/>
                <c:pt idx="0">
                  <c:v>FRFCFS</c:v>
                </c:pt>
              </c:strCache>
            </c:strRef>
          </c:tx>
          <c:spPr>
            <a:ln w="28575">
              <a:solidFill>
                <a:schemeClr val="tx1"/>
              </a:solidFill>
            </a:ln>
          </c:spPr>
          <c:marker>
            <c:symbol val="diamond"/>
            <c:size val="16"/>
            <c:spPr>
              <a:solidFill>
                <a:schemeClr val="tx1"/>
              </a:solidFill>
              <a:ln>
                <a:solidFill>
                  <a:schemeClr val="tx1"/>
                </a:solidFill>
              </a:ln>
            </c:spPr>
          </c:marker>
          <c:xVal>
            <c:numRef>
              <c:f>Sheet1!$A$2:$A$5</c:f>
              <c:numCache>
                <c:formatCode>General</c:formatCode>
                <c:ptCount val="4"/>
                <c:pt idx="0">
                  <c:v>8.1660000000000004</c:v>
                </c:pt>
                <c:pt idx="1">
                  <c:v>8.26</c:v>
                </c:pt>
                <c:pt idx="2">
                  <c:v>8.527000000000001</c:v>
                </c:pt>
                <c:pt idx="3">
                  <c:v>8.7779999999999987</c:v>
                </c:pt>
              </c:numCache>
            </c:numRef>
          </c:xVal>
          <c:yVal>
            <c:numRef>
              <c:f>Sheet1!$B$2:$B$5</c:f>
              <c:numCache>
                <c:formatCode>General</c:formatCode>
                <c:ptCount val="4"/>
                <c:pt idx="0">
                  <c:v>14.18</c:v>
                </c:pt>
              </c:numCache>
            </c:numRef>
          </c:yVal>
        </c:ser>
        <c:ser>
          <c:idx val="1"/>
          <c:order val="1"/>
          <c:tx>
            <c:strRef>
              <c:f>Sheet1!$C$1</c:f>
              <c:strCache>
                <c:ptCount val="1"/>
                <c:pt idx="0">
                  <c:v>STFM</c:v>
                </c:pt>
              </c:strCache>
            </c:strRef>
          </c:tx>
          <c:spPr>
            <a:ln w="28575">
              <a:solidFill>
                <a:srgbClr val="00B050"/>
              </a:solidFill>
            </a:ln>
          </c:spPr>
          <c:marker>
            <c:symbol val="square"/>
            <c:size val="16"/>
            <c:spPr>
              <a:solidFill>
                <a:srgbClr val="00B050"/>
              </a:solidFill>
              <a:ln>
                <a:solidFill>
                  <a:srgbClr val="00B050"/>
                </a:solidFill>
              </a:ln>
            </c:spPr>
          </c:marker>
          <c:xVal>
            <c:numRef>
              <c:f>Sheet1!$A$2:$A$5</c:f>
              <c:numCache>
                <c:formatCode>General</c:formatCode>
                <c:ptCount val="4"/>
                <c:pt idx="0">
                  <c:v>8.1660000000000004</c:v>
                </c:pt>
                <c:pt idx="1">
                  <c:v>8.26</c:v>
                </c:pt>
                <c:pt idx="2">
                  <c:v>8.527000000000001</c:v>
                </c:pt>
                <c:pt idx="3">
                  <c:v>8.7779999999999987</c:v>
                </c:pt>
              </c:numCache>
            </c:numRef>
          </c:xVal>
          <c:yVal>
            <c:numRef>
              <c:f>Sheet1!$C$2:$C$5</c:f>
              <c:numCache>
                <c:formatCode>General</c:formatCode>
                <c:ptCount val="4"/>
                <c:pt idx="1">
                  <c:v>9.2449999999999992</c:v>
                </c:pt>
              </c:numCache>
            </c:numRef>
          </c:yVal>
        </c:ser>
        <c:ser>
          <c:idx val="2"/>
          <c:order val="2"/>
          <c:tx>
            <c:strRef>
              <c:f>Sheet1!$D$1</c:f>
              <c:strCache>
                <c:ptCount val="1"/>
                <c:pt idx="0">
                  <c:v>PAR-BS</c:v>
                </c:pt>
              </c:strCache>
            </c:strRef>
          </c:tx>
          <c:spPr>
            <a:ln w="28575">
              <a:solidFill>
                <a:schemeClr val="tx2"/>
              </a:solidFill>
            </a:ln>
          </c:spPr>
          <c:marker>
            <c:symbol val="triangle"/>
            <c:size val="16"/>
            <c:spPr>
              <a:solidFill>
                <a:schemeClr val="tx2"/>
              </a:solidFill>
              <a:ln>
                <a:solidFill>
                  <a:schemeClr val="tx2"/>
                </a:solidFill>
              </a:ln>
            </c:spPr>
          </c:marker>
          <c:xVal>
            <c:numRef>
              <c:f>Sheet1!$A$2:$A$5</c:f>
              <c:numCache>
                <c:formatCode>General</c:formatCode>
                <c:ptCount val="4"/>
                <c:pt idx="0">
                  <c:v>8.1660000000000004</c:v>
                </c:pt>
                <c:pt idx="1">
                  <c:v>8.26</c:v>
                </c:pt>
                <c:pt idx="2">
                  <c:v>8.527000000000001</c:v>
                </c:pt>
                <c:pt idx="3">
                  <c:v>8.7779999999999987</c:v>
                </c:pt>
              </c:numCache>
            </c:numRef>
          </c:xVal>
          <c:yVal>
            <c:numRef>
              <c:f>Sheet1!$D$2:$D$5</c:f>
              <c:numCache>
                <c:formatCode>General</c:formatCode>
                <c:ptCount val="4"/>
                <c:pt idx="2">
                  <c:v>7.4180000000000001</c:v>
                </c:pt>
              </c:numCache>
            </c:numRef>
          </c:yVal>
        </c:ser>
        <c:ser>
          <c:idx val="3"/>
          <c:order val="3"/>
          <c:tx>
            <c:strRef>
              <c:f>Sheet1!$E$1</c:f>
              <c:strCache>
                <c:ptCount val="1"/>
                <c:pt idx="0">
                  <c:v>ATLAS</c:v>
                </c:pt>
              </c:strCache>
            </c:strRef>
          </c:tx>
          <c:spPr>
            <a:ln>
              <a:solidFill>
                <a:srgbClr val="FF0000"/>
              </a:solidFill>
            </a:ln>
          </c:spPr>
          <c:marker>
            <c:symbol val="circle"/>
            <c:size val="16"/>
            <c:spPr>
              <a:solidFill>
                <a:srgbClr val="FF0000"/>
              </a:solidFill>
              <a:ln>
                <a:solidFill>
                  <a:srgbClr val="FF0000"/>
                </a:solidFill>
              </a:ln>
            </c:spPr>
          </c:marker>
          <c:xVal>
            <c:numRef>
              <c:f>Sheet1!$A$2:$A$5</c:f>
              <c:numCache>
                <c:formatCode>General</c:formatCode>
                <c:ptCount val="4"/>
                <c:pt idx="0">
                  <c:v>8.1660000000000004</c:v>
                </c:pt>
                <c:pt idx="1">
                  <c:v>8.26</c:v>
                </c:pt>
                <c:pt idx="2">
                  <c:v>8.527000000000001</c:v>
                </c:pt>
                <c:pt idx="3">
                  <c:v>8.7779999999999987</c:v>
                </c:pt>
              </c:numCache>
            </c:numRef>
          </c:xVal>
          <c:yVal>
            <c:numRef>
              <c:f>Sheet1!$E$2:$E$5</c:f>
              <c:numCache>
                <c:formatCode>General</c:formatCode>
                <c:ptCount val="4"/>
                <c:pt idx="3">
                  <c:v>11.52</c:v>
                </c:pt>
              </c:numCache>
            </c:numRef>
          </c:yVal>
        </c:ser>
        <c:dLbls/>
        <c:axId val="154076672"/>
        <c:axId val="154078592"/>
      </c:scatterChart>
      <c:valAx>
        <c:axId val="154076672"/>
        <c:scaling>
          <c:orientation val="minMax"/>
          <c:max val="9.1"/>
          <c:min val="8"/>
        </c:scaling>
        <c:axPos val="b"/>
        <c:title>
          <c:tx>
            <c:rich>
              <a:bodyPr/>
              <a:lstStyle/>
              <a:p>
                <a:pPr>
                  <a:defRPr sz="1800" b="0"/>
                </a:pPr>
                <a:r>
                  <a:rPr lang="en-US" sz="1800" b="0" dirty="0" smtClean="0"/>
                  <a:t>Weighted Speedup</a:t>
                </a:r>
                <a:endParaRPr lang="en-US" sz="1800" b="0" dirty="0"/>
              </a:p>
            </c:rich>
          </c:tx>
          <c:layout>
            <c:manualLayout>
              <c:xMode val="edge"/>
              <c:yMode val="edge"/>
              <c:x val="0.33563094196558807"/>
              <c:y val="0.85620562981623893"/>
            </c:manualLayout>
          </c:layout>
        </c:title>
        <c:numFmt formatCode="General" sourceLinked="1"/>
        <c:tickLblPos val="nextTo"/>
        <c:spPr>
          <a:ln w="38100">
            <a:solidFill>
              <a:schemeClr val="tx1"/>
            </a:solidFill>
            <a:tailEnd type="triangle" w="lg" len="lg"/>
          </a:ln>
        </c:spPr>
        <c:txPr>
          <a:bodyPr/>
          <a:lstStyle/>
          <a:p>
            <a:pPr>
              <a:defRPr sz="1400"/>
            </a:pPr>
            <a:endParaRPr lang="en-US"/>
          </a:p>
        </c:txPr>
        <c:crossAx val="154078592"/>
        <c:crosses val="autoZero"/>
        <c:crossBetween val="midCat"/>
        <c:majorUnit val="0.2"/>
      </c:valAx>
      <c:valAx>
        <c:axId val="154078592"/>
        <c:scaling>
          <c:orientation val="minMax"/>
          <c:max val="18"/>
          <c:min val="1"/>
        </c:scaling>
        <c:axPos val="l"/>
        <c:title>
          <c:tx>
            <c:rich>
              <a:bodyPr rot="-5400000" vert="horz"/>
              <a:lstStyle/>
              <a:p>
                <a:pPr>
                  <a:defRPr sz="2000" b="0"/>
                </a:pPr>
                <a:r>
                  <a:rPr lang="en-US" sz="2000" b="0" dirty="0" smtClean="0"/>
                  <a:t>Maximum Slowdown</a:t>
                </a:r>
                <a:endParaRPr lang="en-US" sz="2000" b="0" dirty="0"/>
              </a:p>
            </c:rich>
          </c:tx>
          <c:layout>
            <c:manualLayout>
              <c:xMode val="edge"/>
              <c:yMode val="edge"/>
              <c:x val="3.0797097056216898E-2"/>
              <c:y val="0.12829115110611203"/>
            </c:manualLayout>
          </c:layout>
        </c:title>
        <c:numFmt formatCode="General" sourceLinked="1"/>
        <c:tickLblPos val="nextTo"/>
        <c:spPr>
          <a:noFill/>
          <a:ln w="38100">
            <a:solidFill>
              <a:schemeClr val="tx1"/>
            </a:solidFill>
            <a:tailEnd type="triangle" w="lg" len="lg"/>
          </a:ln>
        </c:spPr>
        <c:txPr>
          <a:bodyPr/>
          <a:lstStyle/>
          <a:p>
            <a:pPr>
              <a:defRPr sz="1400"/>
            </a:pPr>
            <a:endParaRPr lang="en-US"/>
          </a:p>
        </c:txPr>
        <c:crossAx val="154076672"/>
        <c:crosses val="autoZero"/>
        <c:crossBetween val="midCat"/>
      </c:valAx>
      <c:spPr>
        <a:solidFill>
          <a:schemeClr val="bg1">
            <a:lumMod val="95000"/>
          </a:schemeClr>
        </a:solidFill>
      </c:spPr>
    </c:plotArea>
    <c:legend>
      <c:legendPos val="r"/>
      <c:layout>
        <c:manualLayout>
          <c:xMode val="edge"/>
          <c:yMode val="edge"/>
          <c:x val="0.82336159903089001"/>
          <c:y val="0.25089201349831297"/>
          <c:w val="0.15715785526809101"/>
          <c:h val="0.33090719129041013"/>
        </c:manualLayout>
      </c:layout>
      <c:txPr>
        <a:bodyPr/>
        <a:lstStyle/>
        <a:p>
          <a:pPr>
            <a:defRPr sz="1800"/>
          </a:pPr>
          <a:endParaRPr lang="en-US"/>
        </a:p>
      </c:txPr>
    </c:legend>
    <c:plotVisOnly val="1"/>
    <c:dispBlanksAs val="gap"/>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SerName val="1"/>
          </c:dLbls>
          <c:xVal>
            <c:numRef>
              <c:f>Sheet1!$A$2:$A$6</c:f>
              <c:numCache>
                <c:formatCode>General</c:formatCode>
                <c:ptCount val="5"/>
                <c:pt idx="0">
                  <c:v>8.1660000000000004</c:v>
                </c:pt>
                <c:pt idx="1">
                  <c:v>8.26</c:v>
                </c:pt>
                <c:pt idx="2">
                  <c:v>8.527000000000001</c:v>
                </c:pt>
                <c:pt idx="3">
                  <c:v>8.7779999999999987</c:v>
                </c:pt>
                <c:pt idx="4">
                  <c:v>9.1790000000000003</c:v>
                </c:pt>
              </c:numCache>
            </c:numRef>
          </c:xVal>
          <c:yVal>
            <c:numRef>
              <c:f>Sheet1!$B$2:$B$6</c:f>
              <c:numCache>
                <c:formatCode>General</c:formatCode>
                <c:ptCount val="5"/>
                <c:pt idx="0">
                  <c:v>14.18</c:v>
                </c:pt>
              </c:numCache>
            </c:numRef>
          </c:yVal>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SerName val="1"/>
          </c:dLbls>
          <c:xVal>
            <c:numRef>
              <c:f>Sheet1!$A$2:$A$6</c:f>
              <c:numCache>
                <c:formatCode>General</c:formatCode>
                <c:ptCount val="5"/>
                <c:pt idx="0">
                  <c:v>8.1660000000000004</c:v>
                </c:pt>
                <c:pt idx="1">
                  <c:v>8.26</c:v>
                </c:pt>
                <c:pt idx="2">
                  <c:v>8.527000000000001</c:v>
                </c:pt>
                <c:pt idx="3">
                  <c:v>8.7779999999999987</c:v>
                </c:pt>
                <c:pt idx="4">
                  <c:v>9.1790000000000003</c:v>
                </c:pt>
              </c:numCache>
            </c:numRef>
          </c:xVal>
          <c:yVal>
            <c:numRef>
              <c:f>Sheet1!$C$2:$C$6</c:f>
              <c:numCache>
                <c:formatCode>General</c:formatCode>
                <c:ptCount val="5"/>
                <c:pt idx="1">
                  <c:v>9.2449999999999992</c:v>
                </c:pt>
              </c:numCache>
            </c:numRef>
          </c:yVal>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SerName val="1"/>
          </c:dLbls>
          <c:xVal>
            <c:numRef>
              <c:f>Sheet1!$A$2:$A$6</c:f>
              <c:numCache>
                <c:formatCode>General</c:formatCode>
                <c:ptCount val="5"/>
                <c:pt idx="0">
                  <c:v>8.1660000000000004</c:v>
                </c:pt>
                <c:pt idx="1">
                  <c:v>8.26</c:v>
                </c:pt>
                <c:pt idx="2">
                  <c:v>8.527000000000001</c:v>
                </c:pt>
                <c:pt idx="3">
                  <c:v>8.7779999999999987</c:v>
                </c:pt>
                <c:pt idx="4">
                  <c:v>9.1790000000000003</c:v>
                </c:pt>
              </c:numCache>
            </c:numRef>
          </c:xVal>
          <c:yVal>
            <c:numRef>
              <c:f>Sheet1!$D$2:$D$6</c:f>
              <c:numCache>
                <c:formatCode>General</c:formatCode>
                <c:ptCount val="5"/>
                <c:pt idx="2">
                  <c:v>7.4180000000000001</c:v>
                </c:pt>
              </c:numCache>
            </c:numRef>
          </c:yVal>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SerName val="1"/>
          </c:dLbls>
          <c:xVal>
            <c:numRef>
              <c:f>Sheet1!$A$2:$A$6</c:f>
              <c:numCache>
                <c:formatCode>General</c:formatCode>
                <c:ptCount val="5"/>
                <c:pt idx="0">
                  <c:v>8.1660000000000004</c:v>
                </c:pt>
                <c:pt idx="1">
                  <c:v>8.26</c:v>
                </c:pt>
                <c:pt idx="2">
                  <c:v>8.527000000000001</c:v>
                </c:pt>
                <c:pt idx="3">
                  <c:v>8.7779999999999987</c:v>
                </c:pt>
                <c:pt idx="4">
                  <c:v>9.1790000000000003</c:v>
                </c:pt>
              </c:numCache>
            </c:numRef>
          </c:xVal>
          <c:yVal>
            <c:numRef>
              <c:f>Sheet1!$E$2:$E$6</c:f>
              <c:numCache>
                <c:formatCode>General</c:formatCode>
                <c:ptCount val="5"/>
                <c:pt idx="3">
                  <c:v>11.52</c:v>
                </c:pt>
              </c:numCache>
            </c:numRef>
          </c:yVal>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SerName val="1"/>
          </c:dLbls>
          <c:xVal>
            <c:numRef>
              <c:f>Sheet1!$A$2:$A$6</c:f>
              <c:numCache>
                <c:formatCode>General</c:formatCode>
                <c:ptCount val="5"/>
                <c:pt idx="0">
                  <c:v>8.1660000000000004</c:v>
                </c:pt>
                <c:pt idx="1">
                  <c:v>8.26</c:v>
                </c:pt>
                <c:pt idx="2">
                  <c:v>8.527000000000001</c:v>
                </c:pt>
                <c:pt idx="3">
                  <c:v>8.7779999999999987</c:v>
                </c:pt>
                <c:pt idx="4">
                  <c:v>9.1790000000000003</c:v>
                </c:pt>
              </c:numCache>
            </c:numRef>
          </c:xVal>
          <c:yVal>
            <c:numRef>
              <c:f>Sheet1!$F$2:$F$6</c:f>
              <c:numCache>
                <c:formatCode>General</c:formatCode>
                <c:ptCount val="5"/>
                <c:pt idx="4">
                  <c:v>7.0739999999999998</c:v>
                </c:pt>
              </c:numCache>
            </c:numRef>
          </c:yVal>
        </c:ser>
        <c:dLbls/>
        <c:axId val="157158784"/>
        <c:axId val="157169152"/>
      </c:scatterChart>
      <c:valAx>
        <c:axId val="157158784"/>
        <c:scaling>
          <c:orientation val="minMax"/>
          <c:max val="10"/>
          <c:min val="7.5"/>
        </c:scaling>
        <c:axPos val="b"/>
        <c:title>
          <c:tx>
            <c:rich>
              <a:bodyPr/>
              <a:lstStyle/>
              <a:p>
                <a:pPr>
                  <a:defRPr b="0"/>
                </a:pPr>
                <a:r>
                  <a:rPr lang="en-US" b="0" dirty="0" smtClean="0"/>
                  <a:t>Weighted Speedup</a:t>
                </a:r>
                <a:endParaRPr lang="en-US" b="0" dirty="0"/>
              </a:p>
            </c:rich>
          </c:tx>
          <c:layout>
            <c:manualLayout>
              <c:xMode val="edge"/>
              <c:yMode val="edge"/>
              <c:x val="0.40690944881889801"/>
              <c:y val="0.85603648293963197"/>
            </c:manualLayout>
          </c:layout>
        </c:title>
        <c:numFmt formatCode="General" sourceLinked="1"/>
        <c:tickLblPos val="nextTo"/>
        <c:spPr>
          <a:ln w="31750">
            <a:solidFill>
              <a:schemeClr val="tx1"/>
            </a:solidFill>
            <a:tailEnd type="triangle" w="lg" len="lg"/>
          </a:ln>
        </c:spPr>
        <c:txPr>
          <a:bodyPr/>
          <a:lstStyle/>
          <a:p>
            <a:pPr>
              <a:defRPr sz="1600"/>
            </a:pPr>
            <a:endParaRPr lang="en-US"/>
          </a:p>
        </c:txPr>
        <c:crossAx val="157169152"/>
        <c:crosses val="autoZero"/>
        <c:crossBetween val="midCat"/>
      </c:valAx>
      <c:valAx>
        <c:axId val="157169152"/>
        <c:scaling>
          <c:orientation val="minMax"/>
          <c:max val="16"/>
          <c:min val="4"/>
        </c:scaling>
        <c:axPos val="l"/>
        <c:title>
          <c:tx>
            <c:rich>
              <a:bodyPr rot="-5400000" vert="horz"/>
              <a:lstStyle/>
              <a:p>
                <a:pPr>
                  <a:defRPr b="0"/>
                </a:pPr>
                <a:r>
                  <a:rPr lang="en-US" b="0" dirty="0" smtClean="0"/>
                  <a:t>Maximum Slowdown</a:t>
                </a:r>
                <a:endParaRPr lang="en-US" b="0" dirty="0"/>
              </a:p>
            </c:rich>
          </c:tx>
        </c:title>
        <c:numFmt formatCode="General" sourceLinked="1"/>
        <c:tickLblPos val="nextTo"/>
        <c:spPr>
          <a:ln w="31750">
            <a:solidFill>
              <a:schemeClr val="tx1"/>
            </a:solidFill>
            <a:tailEnd type="triangle" w="lg" len="lg"/>
          </a:ln>
        </c:spPr>
        <c:txPr>
          <a:bodyPr/>
          <a:lstStyle/>
          <a:p>
            <a:pPr>
              <a:defRPr sz="1600"/>
            </a:pPr>
            <a:endParaRPr lang="en-US"/>
          </a:p>
        </c:txPr>
        <c:crossAx val="157158784"/>
        <c:crosses val="autoZero"/>
        <c:crossBetween val="midCat"/>
        <c:majorUnit val="2"/>
      </c:valAx>
      <c:spPr>
        <a:solidFill>
          <a:schemeClr val="bg1">
            <a:lumMod val="95000"/>
          </a:schemeClr>
        </a:solidFill>
      </c:spPr>
    </c:plotArea>
    <c:plotVisOnly val="1"/>
    <c:dispBlanksAs val="gap"/>
  </c:chart>
  <c:txPr>
    <a:bodyPr/>
    <a:lstStyle/>
    <a:p>
      <a:pPr>
        <a:defRPr sz="1800"/>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12.729999999999999</c:v>
                </c:pt>
                <c:pt idx="1">
                  <c:v>13</c:v>
                </c:pt>
                <c:pt idx="2">
                  <c:v>13.03</c:v>
                </c:pt>
                <c:pt idx="3">
                  <c:v>13.04</c:v>
                </c:pt>
                <c:pt idx="4">
                  <c:v>12.97</c:v>
                </c:pt>
                <c:pt idx="5">
                  <c:v>12.81</c:v>
                </c:pt>
                <c:pt idx="6">
                  <c:v>12.66</c:v>
                </c:pt>
                <c:pt idx="7">
                  <c:v>12.48</c:v>
                </c:pt>
                <c:pt idx="8">
                  <c:v>13.11</c:v>
                </c:pt>
                <c:pt idx="9">
                  <c:v>13.209999999999999</c:v>
                </c:pt>
                <c:pt idx="10">
                  <c:v>13.209999999999999</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14.629999999999999</c:v>
                </c:pt>
                <c:pt idx="29">
                  <c:v>14.79</c:v>
                </c:pt>
                <c:pt idx="30">
                  <c:v>14.92</c:v>
                </c:pt>
              </c:numCache>
            </c:numRef>
          </c:xVal>
          <c:yVal>
            <c:numRef>
              <c:f>Sheet1!$C$3:$C$33</c:f>
              <c:numCache>
                <c:formatCode>General</c:formatCode>
                <c:ptCount val="31"/>
                <c:pt idx="0">
                  <c:v>9.8250000000000011</c:v>
                </c:pt>
                <c:pt idx="1">
                  <c:v>6.73</c:v>
                </c:pt>
                <c:pt idx="2">
                  <c:v>5.84</c:v>
                </c:pt>
                <c:pt idx="3">
                  <c:v>5.38</c:v>
                </c:pt>
                <c:pt idx="4">
                  <c:v>5</c:v>
                </c:pt>
                <c:pt idx="5">
                  <c:v>5.07</c:v>
                </c:pt>
                <c:pt idx="6">
                  <c:v>5.5</c:v>
                </c:pt>
                <c:pt idx="7">
                  <c:v>5.73</c:v>
                </c:pt>
              </c:numCache>
            </c:numRef>
          </c:yVal>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12.729999999999999</c:v>
                </c:pt>
                <c:pt idx="1">
                  <c:v>13</c:v>
                </c:pt>
                <c:pt idx="2">
                  <c:v>13.03</c:v>
                </c:pt>
                <c:pt idx="3">
                  <c:v>13.04</c:v>
                </c:pt>
                <c:pt idx="4">
                  <c:v>12.97</c:v>
                </c:pt>
                <c:pt idx="5">
                  <c:v>12.81</c:v>
                </c:pt>
                <c:pt idx="6">
                  <c:v>12.66</c:v>
                </c:pt>
                <c:pt idx="7">
                  <c:v>12.48</c:v>
                </c:pt>
                <c:pt idx="8">
                  <c:v>13.11</c:v>
                </c:pt>
                <c:pt idx="9">
                  <c:v>13.209999999999999</c:v>
                </c:pt>
                <c:pt idx="10">
                  <c:v>13.209999999999999</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14.629999999999999</c:v>
                </c:pt>
                <c:pt idx="29">
                  <c:v>14.79</c:v>
                </c:pt>
                <c:pt idx="30">
                  <c:v>14.92</c:v>
                </c:pt>
              </c:numCache>
            </c:numRef>
          </c:xVal>
          <c:yVal>
            <c:numRef>
              <c:f>Sheet1!$D$3:$D$33</c:f>
              <c:numCache>
                <c:formatCode>General</c:formatCode>
                <c:ptCount val="31"/>
                <c:pt idx="8">
                  <c:v>5.9490000000000007</c:v>
                </c:pt>
                <c:pt idx="9">
                  <c:v>6.2149999999999945</c:v>
                </c:pt>
                <c:pt idx="10">
                  <c:v>6.423</c:v>
                </c:pt>
                <c:pt idx="11">
                  <c:v>6.923</c:v>
                </c:pt>
                <c:pt idx="12">
                  <c:v>6.9530000000000003</c:v>
                </c:pt>
                <c:pt idx="13">
                  <c:v>7.2629999999999946</c:v>
                </c:pt>
              </c:numCache>
            </c:numRef>
          </c:yVal>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12.729999999999999</c:v>
                </c:pt>
                <c:pt idx="1">
                  <c:v>13</c:v>
                </c:pt>
                <c:pt idx="2">
                  <c:v>13.03</c:v>
                </c:pt>
                <c:pt idx="3">
                  <c:v>13.04</c:v>
                </c:pt>
                <c:pt idx="4">
                  <c:v>12.97</c:v>
                </c:pt>
                <c:pt idx="5">
                  <c:v>12.81</c:v>
                </c:pt>
                <c:pt idx="6">
                  <c:v>12.66</c:v>
                </c:pt>
                <c:pt idx="7">
                  <c:v>12.48</c:v>
                </c:pt>
                <c:pt idx="8">
                  <c:v>13.11</c:v>
                </c:pt>
                <c:pt idx="9">
                  <c:v>13.209999999999999</c:v>
                </c:pt>
                <c:pt idx="10">
                  <c:v>13.209999999999999</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14.629999999999999</c:v>
                </c:pt>
                <c:pt idx="29">
                  <c:v>14.79</c:v>
                </c:pt>
                <c:pt idx="30">
                  <c:v>14.92</c:v>
                </c:pt>
              </c:numCache>
            </c:numRef>
          </c:xVal>
          <c:yVal>
            <c:numRef>
              <c:f>Sheet1!$E$3:$E$33</c:f>
              <c:numCache>
                <c:formatCode>General</c:formatCode>
                <c:ptCount val="31"/>
                <c:pt idx="14">
                  <c:v>5.9990000000000006</c:v>
                </c:pt>
                <c:pt idx="15">
                  <c:v>5.4490000000000007</c:v>
                </c:pt>
                <c:pt idx="16">
                  <c:v>5.423</c:v>
                </c:pt>
                <c:pt idx="17">
                  <c:v>5.0750000000000002</c:v>
                </c:pt>
                <c:pt idx="18">
                  <c:v>4.9050000000000002</c:v>
                </c:pt>
                <c:pt idx="19">
                  <c:v>4.8199999999999976</c:v>
                </c:pt>
              </c:numCache>
            </c:numRef>
          </c:yVal>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12.729999999999999</c:v>
                </c:pt>
                <c:pt idx="1">
                  <c:v>13</c:v>
                </c:pt>
                <c:pt idx="2">
                  <c:v>13.03</c:v>
                </c:pt>
                <c:pt idx="3">
                  <c:v>13.04</c:v>
                </c:pt>
                <c:pt idx="4">
                  <c:v>12.97</c:v>
                </c:pt>
                <c:pt idx="5">
                  <c:v>12.81</c:v>
                </c:pt>
                <c:pt idx="6">
                  <c:v>12.66</c:v>
                </c:pt>
                <c:pt idx="7">
                  <c:v>12.48</c:v>
                </c:pt>
                <c:pt idx="8">
                  <c:v>13.11</c:v>
                </c:pt>
                <c:pt idx="9">
                  <c:v>13.209999999999999</c:v>
                </c:pt>
                <c:pt idx="10">
                  <c:v>13.209999999999999</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14.629999999999999</c:v>
                </c:pt>
                <c:pt idx="29">
                  <c:v>14.79</c:v>
                </c:pt>
                <c:pt idx="30">
                  <c:v>14.92</c:v>
                </c:pt>
              </c:numCache>
            </c:numRef>
          </c:xVal>
          <c:yVal>
            <c:numRef>
              <c:f>Sheet1!$F$3:$F$33</c:f>
              <c:numCache>
                <c:formatCode>General</c:formatCode>
                <c:ptCount val="31"/>
                <c:pt idx="20">
                  <c:v>7.0179999999999936</c:v>
                </c:pt>
                <c:pt idx="21">
                  <c:v>7.1390000000000002</c:v>
                </c:pt>
                <c:pt idx="22">
                  <c:v>7.4219999999999997</c:v>
                </c:pt>
                <c:pt idx="23">
                  <c:v>7.5010000000000003</c:v>
                </c:pt>
                <c:pt idx="24">
                  <c:v>7.5519999999999996</c:v>
                </c:pt>
                <c:pt idx="25">
                  <c:v>7.4580000000000002</c:v>
                </c:pt>
              </c:numCache>
            </c:numRef>
          </c:yVal>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12.729999999999999</c:v>
                </c:pt>
                <c:pt idx="1">
                  <c:v>13</c:v>
                </c:pt>
                <c:pt idx="2">
                  <c:v>13.03</c:v>
                </c:pt>
                <c:pt idx="3">
                  <c:v>13.04</c:v>
                </c:pt>
                <c:pt idx="4">
                  <c:v>12.97</c:v>
                </c:pt>
                <c:pt idx="5">
                  <c:v>12.81</c:v>
                </c:pt>
                <c:pt idx="6">
                  <c:v>12.66</c:v>
                </c:pt>
                <c:pt idx="7">
                  <c:v>12.48</c:v>
                </c:pt>
                <c:pt idx="8">
                  <c:v>13.11</c:v>
                </c:pt>
                <c:pt idx="9">
                  <c:v>13.209999999999999</c:v>
                </c:pt>
                <c:pt idx="10">
                  <c:v>13.209999999999999</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14.629999999999999</c:v>
                </c:pt>
                <c:pt idx="29">
                  <c:v>14.79</c:v>
                </c:pt>
                <c:pt idx="30">
                  <c:v>14.92</c:v>
                </c:pt>
              </c:numCache>
            </c:numRef>
          </c:xVal>
          <c:yVal>
            <c:numRef>
              <c:f>Sheet1!$G$3:$G$33</c:f>
              <c:numCache>
                <c:formatCode>General</c:formatCode>
                <c:ptCount val="31"/>
                <c:pt idx="26">
                  <c:v>4.843</c:v>
                </c:pt>
                <c:pt idx="27">
                  <c:v>4.952</c:v>
                </c:pt>
                <c:pt idx="28">
                  <c:v>5.258</c:v>
                </c:pt>
                <c:pt idx="29">
                  <c:v>5.5030000000000001</c:v>
                </c:pt>
                <c:pt idx="30">
                  <c:v>5.7269999999999976</c:v>
                </c:pt>
              </c:numCache>
            </c:numRef>
          </c:yVal>
        </c:ser>
        <c:dLbls/>
        <c:axId val="157371008"/>
        <c:axId val="157385472"/>
      </c:scatterChart>
      <c:valAx>
        <c:axId val="157371008"/>
        <c:scaling>
          <c:orientation val="minMax"/>
          <c:max val="16"/>
          <c:min val="12"/>
        </c:scaling>
        <c:axPos val="b"/>
        <c:title>
          <c:tx>
            <c:rich>
              <a:bodyPr/>
              <a:lstStyle/>
              <a:p>
                <a:pPr>
                  <a:defRPr b="0"/>
                </a:pPr>
                <a:r>
                  <a:rPr lang="en-US" b="0" dirty="0" smtClean="0"/>
                  <a:t>Weighted Speedup</a:t>
                </a:r>
                <a:endParaRPr lang="en-US" b="0" dirty="0"/>
              </a:p>
            </c:rich>
          </c:tx>
          <c:layout>
            <c:manualLayout>
              <c:xMode val="edge"/>
              <c:yMode val="edge"/>
              <c:x val="0.40312157003101901"/>
              <c:y val="0.85603648293963197"/>
            </c:manualLayout>
          </c:layout>
        </c:title>
        <c:numFmt formatCode="General" sourceLinked="1"/>
        <c:tickLblPos val="nextTo"/>
        <c:spPr>
          <a:ln w="31750">
            <a:solidFill>
              <a:schemeClr val="tx1"/>
            </a:solidFill>
            <a:tailEnd type="triangle" w="lg" len="lg"/>
          </a:ln>
        </c:spPr>
        <c:txPr>
          <a:bodyPr/>
          <a:lstStyle/>
          <a:p>
            <a:pPr>
              <a:defRPr sz="1600"/>
            </a:pPr>
            <a:endParaRPr lang="en-US"/>
          </a:p>
        </c:txPr>
        <c:crossAx val="157385472"/>
        <c:crosses val="autoZero"/>
        <c:crossBetween val="midCat"/>
      </c:valAx>
      <c:valAx>
        <c:axId val="157385472"/>
        <c:scaling>
          <c:orientation val="minMax"/>
          <c:max val="12"/>
          <c:min val="2"/>
        </c:scaling>
        <c:axPos val="l"/>
        <c:title>
          <c:tx>
            <c:rich>
              <a:bodyPr rot="-5400000" vert="horz"/>
              <a:lstStyle/>
              <a:p>
                <a:pPr>
                  <a:defRPr b="0"/>
                </a:pPr>
                <a:r>
                  <a:rPr lang="en-US" b="0" dirty="0" smtClean="0"/>
                  <a:t>Maximum Slowdown</a:t>
                </a:r>
                <a:endParaRPr lang="en-US" b="0" dirty="0"/>
              </a:p>
            </c:rich>
          </c:tx>
        </c:title>
        <c:numFmt formatCode="General" sourceLinked="1"/>
        <c:tickLblPos val="nextTo"/>
        <c:spPr>
          <a:ln w="31750">
            <a:solidFill>
              <a:schemeClr val="tx1"/>
            </a:solidFill>
            <a:tailEnd type="triangle" w="lg" len="lg"/>
          </a:ln>
        </c:spPr>
        <c:txPr>
          <a:bodyPr/>
          <a:lstStyle/>
          <a:p>
            <a:pPr>
              <a:defRPr sz="1600"/>
            </a:pPr>
            <a:endParaRPr lang="en-US"/>
          </a:p>
        </c:txPr>
        <c:crossAx val="157371008"/>
        <c:crosses val="autoZero"/>
        <c:crossBetween val="midCat"/>
        <c:majorUnit val="2"/>
      </c:valAx>
      <c:spPr>
        <a:solidFill>
          <a:schemeClr val="bg1">
            <a:lumMod val="95000"/>
          </a:schemeClr>
        </a:solidFill>
      </c:spPr>
    </c:plotArea>
    <c:plotVisOnly val="1"/>
    <c:dispBlanksAs val="gap"/>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3.1009000000000002</c:v>
                </c:pt>
                <c:pt idx="2">
                  <c:v>4.5502000000000002</c:v>
                </c:pt>
                <c:pt idx="3">
                  <c:v>5.4912000000000134</c:v>
                </c:pt>
                <c:pt idx="4">
                  <c:v>5.9668000000000001</c:v>
                </c:pt>
                <c:pt idx="5">
                  <c:v>5.399</c:v>
                </c:pt>
                <c:pt idx="6">
                  <c:v>3.9177</c:v>
                </c:pt>
              </c:numCache>
            </c:numRef>
          </c:yVal>
          <c:smooth val="1"/>
        </c:ser>
        <c:ser>
          <c:idx val="2"/>
          <c:order val="1"/>
          <c:tx>
            <c:v>ACS</c:v>
          </c:tx>
          <c:spPr>
            <a:ln>
              <a:solidFill>
                <a:srgbClr val="FF0000"/>
              </a:solidFill>
            </a:ln>
          </c:spPr>
          <c:marker>
            <c:symbol val="triangle"/>
            <c:size val="7"/>
            <c:spPr>
              <a:solidFill>
                <a:srgbClr val="FF0000"/>
              </a:solidFill>
              <a:ln>
                <a:solidFill>
                  <a:srgbClr val="FF0000"/>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1.841</c:v>
                </c:pt>
                <c:pt idx="1">
                  <c:v>3.1305999999999998</c:v>
                </c:pt>
                <c:pt idx="2">
                  <c:v>4.7200999999999986</c:v>
                </c:pt>
                <c:pt idx="3">
                  <c:v>6.4588999999999999</c:v>
                </c:pt>
                <c:pt idx="4">
                  <c:v>6.9731000000000014</c:v>
                </c:pt>
                <c:pt idx="5">
                  <c:v>7.4453000000000014</c:v>
                </c:pt>
                <c:pt idx="6">
                  <c:v>7.4756000000000133</c:v>
                </c:pt>
              </c:numCache>
            </c:numRef>
          </c:yVal>
          <c:smooth val="1"/>
        </c:ser>
        <c:dLbls/>
        <c:axId val="131783296"/>
        <c:axId val="131871104"/>
      </c:scatterChart>
      <c:valAx>
        <c:axId val="131783296"/>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1871104"/>
        <c:crosses val="autoZero"/>
        <c:crossBetween val="midCat"/>
        <c:majorUnit val="8"/>
      </c:valAx>
      <c:valAx>
        <c:axId val="131871104"/>
        <c:scaling>
          <c:orientation val="minMax"/>
        </c:scaling>
        <c:axPos val="l"/>
        <c:numFmt formatCode="General" sourceLinked="1"/>
        <c:tickLblPos val="nextTo"/>
        <c:crossAx val="131783296"/>
        <c:crosses val="autoZero"/>
        <c:crossBetween val="midCat"/>
      </c:valAx>
    </c:plotArea>
    <c:plotVisOnly val="1"/>
    <c:dispBlanksAs val="gap"/>
  </c:chart>
  <c:spPr>
    <a:ln>
      <a:noFill/>
    </a:ln>
  </c:spPr>
  <c:txPr>
    <a:bodyPr/>
    <a:lstStyle/>
    <a:p>
      <a:pPr>
        <a:defRPr sz="1200" baseline="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2.7874000000000012</c:v>
                </c:pt>
                <c:pt idx="2">
                  <c:v>2.3689999999999998</c:v>
                </c:pt>
                <c:pt idx="3">
                  <c:v>2.0853000000000002</c:v>
                </c:pt>
                <c:pt idx="4">
                  <c:v>1.8461000000000001</c:v>
                </c:pt>
                <c:pt idx="5">
                  <c:v>1.4485999999999948</c:v>
                </c:pt>
                <c:pt idx="6">
                  <c:v>1.2088999999999948</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1.6095999999999948</c:v>
                </c:pt>
                <c:pt idx="1">
                  <c:v>2.7680000000000002</c:v>
                </c:pt>
                <c:pt idx="2">
                  <c:v>2.3456999999999977</c:v>
                </c:pt>
                <c:pt idx="3">
                  <c:v>2.0981999999999998</c:v>
                </c:pt>
                <c:pt idx="4">
                  <c:v>1.7971999999999948</c:v>
                </c:pt>
                <c:pt idx="5">
                  <c:v>1.4721</c:v>
                </c:pt>
                <c:pt idx="6">
                  <c:v>1.2758999999999936</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1.6060000000000001</c:v>
                </c:pt>
                <c:pt idx="1">
                  <c:v>2.9533</c:v>
                </c:pt>
                <c:pt idx="2">
                  <c:v>2.8212999999999977</c:v>
                </c:pt>
                <c:pt idx="3">
                  <c:v>2.7063999999999999</c:v>
                </c:pt>
                <c:pt idx="4">
                  <c:v>2.5747999999999998</c:v>
                </c:pt>
                <c:pt idx="5">
                  <c:v>2.4525999999999977</c:v>
                </c:pt>
                <c:pt idx="6">
                  <c:v>2.1977000000000002</c:v>
                </c:pt>
              </c:numCache>
            </c:numRef>
          </c:yVal>
          <c:smooth val="1"/>
        </c:ser>
        <c:dLbls/>
        <c:axId val="132384640"/>
        <c:axId val="132386176"/>
      </c:scatterChart>
      <c:valAx>
        <c:axId val="132384640"/>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2386176"/>
        <c:crosses val="autoZero"/>
        <c:crossBetween val="midCat"/>
        <c:majorUnit val="8"/>
      </c:valAx>
      <c:valAx>
        <c:axId val="132386176"/>
        <c:scaling>
          <c:orientation val="minMax"/>
        </c:scaling>
        <c:axPos val="l"/>
        <c:numFmt formatCode="General" sourceLinked="1"/>
        <c:tickLblPos val="nextTo"/>
        <c:crossAx val="132384640"/>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1.1457999999999948</c:v>
                </c:pt>
                <c:pt idx="2">
                  <c:v>1.1471</c:v>
                </c:pt>
                <c:pt idx="3">
                  <c:v>1.1285000000000001</c:v>
                </c:pt>
                <c:pt idx="4">
                  <c:v>1.1038999999999948</c:v>
                </c:pt>
                <c:pt idx="5">
                  <c:v>1.0450999999999948</c:v>
                </c:pt>
                <c:pt idx="6">
                  <c:v>0.9879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2.2955999999999999</c:v>
                </c:pt>
                <c:pt idx="1">
                  <c:v>2.4162999999999766</c:v>
                </c:pt>
                <c:pt idx="2">
                  <c:v>2.2090000000000001</c:v>
                </c:pt>
                <c:pt idx="3">
                  <c:v>2.1294</c:v>
                </c:pt>
                <c:pt idx="4">
                  <c:v>2.0335999999999999</c:v>
                </c:pt>
                <c:pt idx="5">
                  <c:v>1.9098999999999948</c:v>
                </c:pt>
                <c:pt idx="6">
                  <c:v>1.7469999999999948</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2.2925</c:v>
                </c:pt>
                <c:pt idx="1">
                  <c:v>2.5527999999999977</c:v>
                </c:pt>
                <c:pt idx="2">
                  <c:v>2.6597999999999997</c:v>
                </c:pt>
                <c:pt idx="3">
                  <c:v>2.6737000000000002</c:v>
                </c:pt>
                <c:pt idx="4">
                  <c:v>2.6425000000000001</c:v>
                </c:pt>
                <c:pt idx="5">
                  <c:v>2.6232000000000002</c:v>
                </c:pt>
                <c:pt idx="6">
                  <c:v>2.5347</c:v>
                </c:pt>
              </c:numCache>
            </c:numRef>
          </c:yVal>
          <c:smooth val="1"/>
        </c:ser>
        <c:dLbls/>
        <c:axId val="132441216"/>
        <c:axId val="132442752"/>
      </c:scatterChart>
      <c:valAx>
        <c:axId val="132441216"/>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2442752"/>
        <c:crosses val="autoZero"/>
        <c:crossBetween val="midCat"/>
        <c:majorUnit val="8"/>
      </c:valAx>
      <c:valAx>
        <c:axId val="132442752"/>
        <c:scaling>
          <c:orientation val="minMax"/>
        </c:scaling>
        <c:axPos val="l"/>
        <c:numFmt formatCode="General" sourceLinked="1"/>
        <c:tickLblPos val="nextTo"/>
        <c:crossAx val="132441216"/>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2.6017000000000001</c:v>
                </c:pt>
                <c:pt idx="2">
                  <c:v>2.8058999999999967</c:v>
                </c:pt>
                <c:pt idx="3">
                  <c:v>2.3994999999999767</c:v>
                </c:pt>
                <c:pt idx="4">
                  <c:v>2.0103999999999997</c:v>
                </c:pt>
                <c:pt idx="5">
                  <c:v>1.3234999999999948</c:v>
                </c:pt>
                <c:pt idx="6">
                  <c:v>1.0144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2.2644000000000002</c:v>
                </c:pt>
                <c:pt idx="1">
                  <c:v>2.5701000000000001</c:v>
                </c:pt>
                <c:pt idx="2">
                  <c:v>2.7652000000000001</c:v>
                </c:pt>
                <c:pt idx="3">
                  <c:v>2.2258</c:v>
                </c:pt>
                <c:pt idx="4">
                  <c:v>1.7097999999999915</c:v>
                </c:pt>
                <c:pt idx="5">
                  <c:v>1.2052999999999936</c:v>
                </c:pt>
                <c:pt idx="6">
                  <c:v>0.90839999999999999</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2.2612000000000001</c:v>
                </c:pt>
                <c:pt idx="1">
                  <c:v>2.9495</c:v>
                </c:pt>
                <c:pt idx="2">
                  <c:v>3.9681999999999999</c:v>
                </c:pt>
                <c:pt idx="3">
                  <c:v>3.9855</c:v>
                </c:pt>
                <c:pt idx="4">
                  <c:v>3.6549999999999998</c:v>
                </c:pt>
                <c:pt idx="5">
                  <c:v>2.9419</c:v>
                </c:pt>
                <c:pt idx="6">
                  <c:v>2.4095999999999997</c:v>
                </c:pt>
              </c:numCache>
            </c:numRef>
          </c:yVal>
          <c:smooth val="1"/>
        </c:ser>
        <c:dLbls/>
        <c:axId val="132489600"/>
        <c:axId val="132491136"/>
      </c:scatterChart>
      <c:valAx>
        <c:axId val="132489600"/>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2491136"/>
        <c:crosses val="autoZero"/>
        <c:crossBetween val="midCat"/>
        <c:majorUnit val="8"/>
      </c:valAx>
      <c:valAx>
        <c:axId val="132491136"/>
        <c:scaling>
          <c:orientation val="minMax"/>
        </c:scaling>
        <c:axPos val="l"/>
        <c:numFmt formatCode="General" sourceLinked="1"/>
        <c:tickLblPos val="nextTo"/>
        <c:crossAx val="132489600"/>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1.7434999999999936</c:v>
                </c:pt>
                <c:pt idx="2">
                  <c:v>2.1047000000000002</c:v>
                </c:pt>
                <c:pt idx="3">
                  <c:v>1.9538</c:v>
                </c:pt>
                <c:pt idx="4">
                  <c:v>1.7832999999999948</c:v>
                </c:pt>
                <c:pt idx="5">
                  <c:v>1.823</c:v>
                </c:pt>
                <c:pt idx="6">
                  <c:v>1.8924000000000001</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1.722</c:v>
                </c:pt>
                <c:pt idx="1">
                  <c:v>2.1333000000000002</c:v>
                </c:pt>
                <c:pt idx="2">
                  <c:v>2.2717000000000001</c:v>
                </c:pt>
                <c:pt idx="3">
                  <c:v>2.1047000000000002</c:v>
                </c:pt>
                <c:pt idx="4">
                  <c:v>1.9538</c:v>
                </c:pt>
                <c:pt idx="5">
                  <c:v>1.7827999999999957</c:v>
                </c:pt>
                <c:pt idx="6">
                  <c:v>1.8620000000000001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1.7191999999999947</c:v>
                </c:pt>
                <c:pt idx="1">
                  <c:v>3.0114999999999967</c:v>
                </c:pt>
                <c:pt idx="2">
                  <c:v>3.4063999999999997</c:v>
                </c:pt>
                <c:pt idx="3">
                  <c:v>4.1724999999999985</c:v>
                </c:pt>
                <c:pt idx="4">
                  <c:v>4.8090000000000002</c:v>
                </c:pt>
                <c:pt idx="5">
                  <c:v>5.5458999999999996</c:v>
                </c:pt>
                <c:pt idx="6">
                  <c:v>6.0383000000000004</c:v>
                </c:pt>
              </c:numCache>
            </c:numRef>
          </c:yVal>
          <c:smooth val="1"/>
        </c:ser>
        <c:dLbls/>
        <c:axId val="132603264"/>
        <c:axId val="132625536"/>
      </c:scatterChart>
      <c:valAx>
        <c:axId val="132603264"/>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2625536"/>
        <c:crosses val="autoZero"/>
        <c:crossBetween val="midCat"/>
        <c:majorUnit val="8"/>
      </c:valAx>
      <c:valAx>
        <c:axId val="132625536"/>
        <c:scaling>
          <c:orientation val="minMax"/>
        </c:scaling>
        <c:axPos val="l"/>
        <c:numFmt formatCode="General" sourceLinked="1"/>
        <c:tickLblPos val="nextTo"/>
        <c:crossAx val="132603264"/>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2.7874000000000012</c:v>
                </c:pt>
                <c:pt idx="2">
                  <c:v>2.3689999999999998</c:v>
                </c:pt>
                <c:pt idx="3">
                  <c:v>2.0853000000000002</c:v>
                </c:pt>
                <c:pt idx="4">
                  <c:v>1.8461000000000001</c:v>
                </c:pt>
                <c:pt idx="5">
                  <c:v>1.4485999999999948</c:v>
                </c:pt>
                <c:pt idx="6">
                  <c:v>1.2088999999999948</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1.6095999999999948</c:v>
                </c:pt>
                <c:pt idx="1">
                  <c:v>2.7680000000000002</c:v>
                </c:pt>
                <c:pt idx="2">
                  <c:v>2.3456999999999977</c:v>
                </c:pt>
                <c:pt idx="3">
                  <c:v>2.0981999999999998</c:v>
                </c:pt>
                <c:pt idx="4">
                  <c:v>1.7971999999999948</c:v>
                </c:pt>
                <c:pt idx="5">
                  <c:v>1.4721</c:v>
                </c:pt>
                <c:pt idx="6">
                  <c:v>1.2758999999999936</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1.6060000000000001</c:v>
                </c:pt>
                <c:pt idx="1">
                  <c:v>2.9533</c:v>
                </c:pt>
                <c:pt idx="2">
                  <c:v>2.8212999999999977</c:v>
                </c:pt>
                <c:pt idx="3">
                  <c:v>2.7063999999999999</c:v>
                </c:pt>
                <c:pt idx="4">
                  <c:v>2.5747999999999998</c:v>
                </c:pt>
                <c:pt idx="5">
                  <c:v>2.4525999999999977</c:v>
                </c:pt>
                <c:pt idx="6">
                  <c:v>2.1977000000000002</c:v>
                </c:pt>
              </c:numCache>
            </c:numRef>
          </c:yVal>
          <c:smooth val="1"/>
        </c:ser>
        <c:dLbls/>
        <c:axId val="132668032"/>
        <c:axId val="132678016"/>
      </c:scatterChart>
      <c:valAx>
        <c:axId val="132668032"/>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2678016"/>
        <c:crosses val="autoZero"/>
        <c:crossBetween val="midCat"/>
        <c:majorUnit val="8"/>
      </c:valAx>
      <c:valAx>
        <c:axId val="132678016"/>
        <c:scaling>
          <c:orientation val="minMax"/>
        </c:scaling>
        <c:axPos val="l"/>
        <c:numFmt formatCode="General" sourceLinked="1"/>
        <c:tickLblPos val="nextTo"/>
        <c:crossAx val="132668032"/>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3.4177999999999997</c:v>
                </c:pt>
                <c:pt idx="2">
                  <c:v>4.6398000000000001</c:v>
                </c:pt>
                <c:pt idx="3">
                  <c:v>5.3483000000000001</c:v>
                </c:pt>
                <c:pt idx="4">
                  <c:v>7.6793000000000013</c:v>
                </c:pt>
                <c:pt idx="5">
                  <c:v>8.0406000000000013</c:v>
                </c:pt>
                <c:pt idx="6">
                  <c:v>8.1883999999999997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1.9785000000000001</c:v>
                </c:pt>
                <c:pt idx="1">
                  <c:v>3.3580999999999968</c:v>
                </c:pt>
                <c:pt idx="2">
                  <c:v>4.1478999999999946</c:v>
                </c:pt>
                <c:pt idx="3">
                  <c:v>4.8229999999999746</c:v>
                </c:pt>
                <c:pt idx="4">
                  <c:v>7.0395000000000003</c:v>
                </c:pt>
                <c:pt idx="5">
                  <c:v>7.8384</c:v>
                </c:pt>
                <c:pt idx="6">
                  <c:v>9.1830000000000016</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1.9741000000000042</c:v>
                </c:pt>
                <c:pt idx="1">
                  <c:v>3.1079000000000003</c:v>
                </c:pt>
                <c:pt idx="2">
                  <c:v>4.5331000000000001</c:v>
                </c:pt>
                <c:pt idx="3">
                  <c:v>5.8124999999999956</c:v>
                </c:pt>
                <c:pt idx="4">
                  <c:v>8.9718</c:v>
                </c:pt>
                <c:pt idx="5">
                  <c:v>10.4681</c:v>
                </c:pt>
                <c:pt idx="6">
                  <c:v>12.399000000000001</c:v>
                </c:pt>
              </c:numCache>
            </c:numRef>
          </c:yVal>
          <c:smooth val="1"/>
        </c:ser>
        <c:dLbls/>
        <c:axId val="132520192"/>
        <c:axId val="132521344"/>
      </c:scatterChart>
      <c:valAx>
        <c:axId val="132520192"/>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2521344"/>
        <c:crosses val="autoZero"/>
        <c:crossBetween val="midCat"/>
        <c:majorUnit val="8"/>
      </c:valAx>
      <c:valAx>
        <c:axId val="132521344"/>
        <c:scaling>
          <c:orientation val="minMax"/>
        </c:scaling>
        <c:axPos val="l"/>
        <c:numFmt formatCode="General" sourceLinked="1"/>
        <c:tickLblPos val="nextTo"/>
        <c:crossAx val="132520192"/>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2.7475000000000107</c:v>
                </c:pt>
                <c:pt idx="2">
                  <c:v>2.7485000000000004</c:v>
                </c:pt>
                <c:pt idx="3">
                  <c:v>2.6791999999999998</c:v>
                </c:pt>
                <c:pt idx="4">
                  <c:v>2.6439000000000004</c:v>
                </c:pt>
                <c:pt idx="5">
                  <c:v>2.5397999999999987</c:v>
                </c:pt>
                <c:pt idx="6">
                  <c:v>2.4472</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1.0618999999999947</c:v>
                </c:pt>
                <c:pt idx="1">
                  <c:v>2.3659999999999997</c:v>
                </c:pt>
                <c:pt idx="2">
                  <c:v>2.8336999999999977</c:v>
                </c:pt>
                <c:pt idx="3">
                  <c:v>2.7351000000000001</c:v>
                </c:pt>
                <c:pt idx="4">
                  <c:v>2.6966999999999977</c:v>
                </c:pt>
                <c:pt idx="5">
                  <c:v>2.5573999999999999</c:v>
                </c:pt>
                <c:pt idx="6">
                  <c:v>2.4847000000000001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1.0618999999999947</c:v>
                </c:pt>
                <c:pt idx="1">
                  <c:v>4.4602000000000004</c:v>
                </c:pt>
                <c:pt idx="2">
                  <c:v>5.1412000000000004</c:v>
                </c:pt>
                <c:pt idx="3">
                  <c:v>5.1327999999999996</c:v>
                </c:pt>
                <c:pt idx="4">
                  <c:v>5.1241999999999646</c:v>
                </c:pt>
                <c:pt idx="5">
                  <c:v>5.1407999999999996</c:v>
                </c:pt>
                <c:pt idx="6">
                  <c:v>5.1690999999999976</c:v>
                </c:pt>
              </c:numCache>
            </c:numRef>
          </c:yVal>
          <c:smooth val="1"/>
        </c:ser>
        <c:dLbls/>
        <c:axId val="132576384"/>
        <c:axId val="132577920"/>
      </c:scatterChart>
      <c:valAx>
        <c:axId val="132576384"/>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2577920"/>
        <c:crosses val="autoZero"/>
        <c:crossBetween val="midCat"/>
        <c:majorUnit val="8"/>
      </c:valAx>
      <c:valAx>
        <c:axId val="132577920"/>
        <c:scaling>
          <c:orientation val="minMax"/>
        </c:scaling>
        <c:axPos val="l"/>
        <c:numFmt formatCode="General" sourceLinked="1"/>
        <c:tickLblPos val="nextTo"/>
        <c:crossAx val="132576384"/>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8/27/2013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xmlns="" val="1477058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8/27/2013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xmlns="" val="1184253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E5FC3D-A25C-794B-965E-D09066108708}" type="slidenum">
              <a:rPr lang="en-US" sz="1200">
                <a:solidFill>
                  <a:srgbClr val="000000"/>
                </a:solidFill>
              </a:rPr>
              <a:pPr eaLnBrk="1" hangingPunct="1"/>
              <a:t>1</a:t>
            </a:fld>
            <a:endParaRPr lang="en-US" sz="1200">
              <a:solidFill>
                <a:srgbClr val="000000"/>
              </a:solidFill>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sz="1000">
                <a:latin typeface="Arial" charset="0"/>
                <a:ea typeface="ＭＳ Ｐゴシック" charset="0"/>
                <a:cs typeface="ＭＳ Ｐゴシック" charset="0"/>
              </a:rPr>
              <a:t>ACS dedicates the large core for execution of critical sections which could otherwise be used for executing additional threads. This reduces peak parallel throughput. However, we find that in critical section intensive workloads this is not a problem since the benefit obtained by accelerating of critical sections offsets the loss in peak parallel throughput.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Moreover, we observe that this problem will be further reduce as the number of cores on the chip increase for two reasons.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First, the fraction of throughput lost due to ACS decreases. For example, loosing 4 cores in a 64-core system will be a much smaller loss than loosing 4 cores in a 8-core system.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Second, contention for critical sections increases as the number of concurrent threads increase. When contention is high, accelerating the critical sections not only reduces the critical section execution time BUT also the waiting time for contending threads. Thereby making the acceleration even more beneficial.</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ACS also incurs the overhead of sending CSCALL and CSDONE signals.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This overhead is similar to the conventional systems because in conventional systems lock acquire operations often generate a cache miss and the lock variable is brought from another core. In ACS, since all critical sections execute on one LARGE core, the lock variables stay resident in its cache which saves cache misses. Thus, overall, ACS has similar latency.</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In ACS the input arguments to the critical section must be transferred from the cache of the small core to the cache of the large core. Let me explain this trade-off with an example.</a:t>
            </a:r>
          </a:p>
          <a:p>
            <a:pPr>
              <a:lnSpc>
                <a:spcPct val="90000"/>
              </a:lnSpc>
            </a:pPr>
            <a:endParaRPr lang="en-US" sz="1000">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82F774-3C0C-1A4E-9C1B-76DFAF9584F4}" type="slidenum">
              <a:rPr lang="en-US" sz="1200">
                <a:latin typeface="Calibri" charset="0"/>
                <a:cs typeface="Arial" charset="0"/>
              </a:rPr>
              <a:pPr eaLnBrk="1" hangingPunct="1"/>
              <a:t>37</a:t>
            </a:fld>
            <a:endParaRPr lang="en-US" sz="1200">
              <a:latin typeface="Calibri"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Consider this critical section from the puzzle benchmark. This critical sections protects a priority heap. The input argument is the node to be inserted on the heap.</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priority heap is the Shared data which is data protected by the critical sections and private data is the incoming node to be inserted.</a:t>
            </a:r>
          </a:p>
          <a:p>
            <a:pPr eaLnBrk="1" hangingPunct="1"/>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During execution, multiple nodes of the heap are touched to find the right place to insert the incoming private data. In conventional systems, the shared data usually moves from cache-to-cache as different cores modify it inside critical sections. The private data is usually available locally.  In ACS,  since all critical sections execute on the large core, the shared data stays resident AT the large and does not move from cache to cache. However, private data has to be brought in from the small requesting core to execute the critical section. </a:t>
            </a:r>
          </a:p>
          <a:p>
            <a:endParaRPr lang="en-US">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B1934D-D7E8-5B44-838E-18985198929F}" type="slidenum">
              <a:rPr lang="en-US" sz="1200">
                <a:latin typeface="Calibri" charset="0"/>
                <a:cs typeface="Arial" charset="0"/>
              </a:rPr>
              <a:pPr eaLnBrk="1" hangingPunct="1"/>
              <a:t>38</a:t>
            </a:fld>
            <a:endParaRPr lang="en-US" sz="1200">
              <a:latin typeface="Calibri"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atin typeface="Arial" charset="0"/>
                <a:ea typeface="ＭＳ Ｐゴシック" charset="0"/>
                <a:cs typeface="ＭＳ Ｐゴシック" charset="0"/>
              </a:rPr>
              <a:t>In our experiments we simulated three configurations.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First, A symmetric CMP or SCMP with all small cores. The numbers of cores is equal to the chip area and conventional locks are used for critical sections.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Second, an ACMP with one large core and remaining small cores. The large core takes the area of 4 small cores. The large core is used to execute Amdahl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bottleneck. Critical Sections are executed using conventional locking.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Third,  ACS, which is an ACMP with a CSRB and support for accelerating critical sections. In ACS, the Amdahl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bottleneck as well as the critical sections execute on the large core.</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The large core replceas four small cores. When chip area increases, we increase the number of small cores in all three confgiurations. At area 16, the SCMP has 16 small cores and the ACMP and ACS has 1 large core and 12 small cores. At area 32, the SCMP has 32 small cores and ACMP and ACS have 1 large core and 28 small cores.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We use the ACMP as our baseline.</a:t>
            </a:r>
          </a:p>
          <a:p>
            <a:pPr>
              <a:lnSpc>
                <a:spcPct val="90000"/>
              </a:lnSpc>
            </a:pPr>
            <a:endParaRPr lang="en-US">
              <a:latin typeface="Calibri" charset="0"/>
              <a:ea typeface="ＭＳ Ｐゴシック" charset="0"/>
              <a:cs typeface="ＭＳ Ｐゴシック"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72C058-A8B9-2042-94D0-AFA67B2218C6}" type="slidenum">
              <a:rPr lang="en-US" sz="1200">
                <a:latin typeface="Calibri" charset="0"/>
                <a:cs typeface="Arial" charset="0"/>
              </a:rPr>
              <a:pPr eaLnBrk="1" hangingPunct="1"/>
              <a:t>40</a:t>
            </a:fld>
            <a:endParaRPr lang="en-US" sz="1200">
              <a:latin typeface="Calibri"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Now we will compare SCMP, ACMP, and ACS as the chip area increases. The X-axis is chip area and the Y-axis shows speedup over a SINGLE small core. The green line shows ACS, the red line shows the ACMP, and blue line shows the SCMP. Here we set the number of threads equal to the number of available cores.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As you can see, critical sections severely limit the scalability of some benchmarks. For example, performance of PageMine saturates at only 8 threads. Notice that the peak speedup of ACS is higher than both ACMP and SCMP and ACS does not saturate until 12 threads.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More importantly, In case of puzzle and oltp-1, while the ACMP and SCMP show poor scalability ACS significantly improves scalability as well as speedup.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In all, ACS improves scalability in 7 out of the 12 workloads.</a:t>
            </a:r>
          </a:p>
          <a:p>
            <a:endParaRPr lang="en-US">
              <a:latin typeface="Arial" charset="0"/>
              <a:ea typeface="ＭＳ Ｐゴシック" charset="0"/>
              <a:cs typeface="ＭＳ Ｐゴシック"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74D3D2-1F73-EF43-AA90-5C3C13C409B8}" type="slidenum">
              <a:rPr lang="en-US" sz="1200">
                <a:latin typeface="Calibri" charset="0"/>
                <a:cs typeface="Arial" charset="0"/>
              </a:rPr>
              <a:pPr eaLnBrk="1" hangingPunct="1"/>
              <a:t>43</a:t>
            </a:fld>
            <a:endParaRPr lang="en-US" sz="1200">
              <a:latin typeface="Calibri"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F1C832-8F98-A345-A3A2-0A1269F11E54}" type="slidenum">
              <a:rPr lang="en-US"/>
              <a:pPr eaLnBrk="1" hangingPunct="1"/>
              <a:t>46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9657EB-37A9-DE49-89F3-BBC1143D2C21}" type="slidenum">
              <a:rPr lang="en-US"/>
              <a:pPr eaLnBrk="1" hangingPunct="1"/>
              <a:t>47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1AF695-3548-BA4A-A44F-79473BA243BE}" type="slidenum">
              <a:rPr lang="en-US"/>
              <a:pPr eaLnBrk="1" hangingPunct="1"/>
              <a:t>48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74F796-8B01-E341-93E1-4C3A8975772E}" type="slidenum">
              <a:rPr lang="en-US"/>
              <a:pPr eaLnBrk="1" hangingPunct="1"/>
              <a:t>49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4C575C4-1EBF-8945-AFD7-8A98CC517DB8}" type="slidenum">
              <a:rPr lang="en-US"/>
              <a:pPr eaLnBrk="1" hangingPunct="1"/>
              <a:t>50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FF86E7C-C7AF-6F49-858F-308F02484428}" type="slidenum">
              <a:rPr lang="en-US"/>
              <a:pPr eaLnBrk="1" hangingPunct="1"/>
              <a:t>51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9657EB-37A9-DE49-89F3-BBC1143D2C21}" type="slidenum">
              <a:rPr lang="en-US"/>
              <a:pPr eaLnBrk="1" hangingPunct="1"/>
              <a:t>22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20EBF26-FB99-A14D-B307-205D0069488B}" type="slidenum">
              <a:rPr lang="en-US"/>
              <a:pPr eaLnBrk="1" hangingPunct="1"/>
              <a:t>52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A717368-E02C-BC46-B5E7-D386E839E847}" type="slidenum">
              <a:rPr lang="en-US"/>
              <a:pPr eaLnBrk="1" hangingPunct="1"/>
              <a:t>53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AEE27A-8982-DE40-BCAE-454E252D308A}" type="slidenum">
              <a:rPr lang="en-US"/>
              <a:pPr eaLnBrk="1" hangingPunct="1"/>
              <a:t>54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30C69EC-B4D1-7D47-9F82-69FF740BE457}" type="slidenum">
              <a:rPr lang="en-US"/>
              <a:pPr eaLnBrk="1" hangingPunct="1"/>
              <a:t>55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8959C6-44E9-0648-87B7-2983ACC07D26}" type="slidenum">
              <a:rPr lang="en-US"/>
              <a:pPr eaLnBrk="1" hangingPunct="1"/>
              <a:t>56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C4526EE-E2C3-8946-9B51-709BDE64B309}" type="slidenum">
              <a:rPr lang="en-US"/>
              <a:pPr eaLnBrk="1" hangingPunct="1"/>
              <a:t>57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C3E9020-B8D3-9C4E-B2DA-3D5CE96A9703}" type="slidenum">
              <a:rPr lang="en-US"/>
              <a:pPr eaLnBrk="1" hangingPunct="1"/>
              <a:t>58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94960B-12DE-134E-A498-7ED9FE08E901}" type="slidenum">
              <a:rPr lang="en-US"/>
              <a:pPr eaLnBrk="1" hangingPunct="1"/>
              <a:t>59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8C9B050-8FC0-9741-A7B5-FAF1279C86BB}" type="slidenum">
              <a:rPr lang="en-US"/>
              <a:pPr eaLnBrk="1" hangingPunct="1"/>
              <a:t>60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3DB9CC6-1EDF-8C42-8A63-62A0B5064F92}" type="slidenum">
              <a:rPr lang="en-US"/>
              <a:pPr eaLnBrk="1" hangingPunct="1"/>
              <a:t>61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show an example from the MySQL database. Each database thread first&gt;&gt;&gt;</a:t>
            </a:r>
          </a:p>
          <a:p>
            <a:r>
              <a:rPr lang="en-US" dirty="0" smtClean="0"/>
              <a:t>opens the database tables it requires, and &gt;&gt;&gt;</a:t>
            </a:r>
          </a:p>
          <a:p>
            <a:r>
              <a:rPr lang="en-US" dirty="0" smtClean="0"/>
              <a:t>then processes the transaction &gt;&gt;&gt;</a:t>
            </a:r>
          </a:p>
          <a:p>
            <a:r>
              <a:rPr lang="en-US" dirty="0" smtClean="0"/>
              <a:t>While independent  transactions can proceed in parallel, opening the tables requires accessing a shared data structure called the Open Table Caches. The open tables cache is a 2-dimensional a linked data structure accesses to which are difficult to parallelize. &gt;&gt;&gt;</a:t>
            </a:r>
          </a:p>
          <a:p>
            <a:r>
              <a:rPr lang="en-US" dirty="0" smtClean="0"/>
              <a:t>Thus the accesses  are encapsulated in a  critical section.&gt;&gt;&gt;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24</a:t>
            </a:fld>
            <a:endParaRPr lang="en-US"/>
          </a:p>
        </p:txBody>
      </p:sp>
    </p:spTree>
    <p:extLst>
      <p:ext uri="{BB962C8B-B14F-4D97-AF65-F5344CB8AC3E}">
        <p14:creationId xmlns:p14="http://schemas.microsoft.com/office/powerpoint/2010/main" xmlns="" val="2718308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E23947-C15B-4549-B088-F38F9DE0BC23}" type="slidenum">
              <a:rPr lang="en-US"/>
              <a:pPr eaLnBrk="1" hangingPunct="1"/>
              <a:t>62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8AD23B-8097-ED48-9CBD-A1765D6A0F91}" type="slidenum">
              <a:rPr lang="en-US"/>
              <a:pPr eaLnBrk="1" hangingPunct="1"/>
              <a:t>63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98E29C-C927-334F-934D-010229230F7B}" type="slidenum">
              <a:rPr lang="en-US"/>
              <a:pPr eaLnBrk="1" hangingPunct="1"/>
              <a:t>64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B59269-FF6E-FF4A-A12F-6824268217B2}" type="slidenum">
              <a:rPr lang="en-US"/>
              <a:pPr eaLnBrk="1" hangingPunct="1"/>
              <a:t>65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75A9D26-49A1-AE43-B778-901746F8AA14}" type="slidenum">
              <a:rPr lang="en-US"/>
              <a:pPr eaLnBrk="1" hangingPunct="1"/>
              <a:t>66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lvl="1"/>
            <a:endParaRPr lang="en-US">
              <a:latin typeface="Arial" charset="0"/>
              <a:ea typeface="ＭＳ Ｐゴシック"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4719620-809C-1C44-ACD3-56B5F6819992}" type="slidenum">
              <a:rPr lang="en-US">
                <a:solidFill>
                  <a:prstClr val="black"/>
                </a:solidFill>
              </a:rPr>
              <a:pPr eaLnBrk="1" hangingPunct="1"/>
              <a:t>67</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E8DC85C-FBE5-AD44-BBD1-7D8559FAC54F}" type="slidenum">
              <a:rPr lang="en-US"/>
              <a:pPr eaLnBrk="1" hangingPunct="1"/>
              <a:t>68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6BA6380-0D82-F54F-B9AC-ADA766E2EB7A}" type="slidenum">
              <a:rPr lang="en-US"/>
              <a:pPr eaLnBrk="1" hangingPunct="1"/>
              <a:t>69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976555-D2A9-0C46-9CED-39E17C35F323}" type="slidenum">
              <a:rPr lang="en-US"/>
              <a:pPr eaLnBrk="1" hangingPunct="1"/>
              <a:t>70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8BE5638-38B4-E742-AC3A-DFAA3CEC40FB}" type="slidenum">
              <a:rPr lang="en-US"/>
              <a:pPr eaLnBrk="1" hangingPunct="1"/>
              <a:t>71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For simplicity lets assume that when run as a single thread, each database transaction spends 33% of its time inside the critical section and 75% of its time executing the parallel portion. &gt;&gt;&gt;</a:t>
            </a:r>
          </a:p>
          <a:p>
            <a:pPr eaLnBrk="1" hangingPunct="1"/>
            <a:r>
              <a:rPr lang="en-US" dirty="0" smtClean="0"/>
              <a:t>I show execution of 16 transactions on a single core. The red represent the critical sections and the grey represent the non-critical section code.&gt;&gt;&gt;</a:t>
            </a:r>
          </a:p>
          <a:p>
            <a:pPr eaLnBrk="1" hangingPunct="1"/>
            <a:r>
              <a:rPr lang="en-US" dirty="0" smtClean="0"/>
              <a:t>With 2 cores, overall execution time is halved &gt;&gt;&gt;</a:t>
            </a:r>
          </a:p>
          <a:p>
            <a:pPr eaLnBrk="1" hangingPunct="1"/>
            <a:r>
              <a:rPr lang="en-US" dirty="0" smtClean="0"/>
              <a:t>With 4 cores, the execution time is again halved however note that the critical section is being run at all times. Thus, performance has become critical section limited ..&gt;&gt;&gt;</a:t>
            </a:r>
          </a:p>
          <a:p>
            <a:pPr eaLnBrk="1" hangingPunct="1"/>
            <a:r>
              <a:rPr lang="en-US" dirty="0" smtClean="0"/>
              <a:t>Further increasing the cores to 8, does not reduce execution time. &gt;&gt;&gt;</a:t>
            </a:r>
          </a:p>
          <a:p>
            <a:pPr eaLnBrk="1" hangingPunct="1"/>
            <a:r>
              <a:rPr lang="en-US" dirty="0" smtClean="0"/>
              <a:t>Thus critical sections reduce performance and limit scalability. </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25</a:t>
            </a:fld>
            <a:endParaRPr lang="en-US"/>
          </a:p>
        </p:txBody>
      </p:sp>
    </p:spTree>
    <p:extLst>
      <p:ext uri="{BB962C8B-B14F-4D97-AF65-F5344CB8AC3E}">
        <p14:creationId xmlns:p14="http://schemas.microsoft.com/office/powerpoint/2010/main" xmlns="" val="25692241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DE25E9-DCC5-4B4C-9FD3-4F4ECAA5BFBA}" type="slidenum">
              <a:rPr lang="en-US"/>
              <a:pPr eaLnBrk="1" hangingPunct="1"/>
              <a:t>72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F07898-363F-CB44-9304-86C1E8FB74ED}" type="slidenum">
              <a:rPr lang="en-US"/>
              <a:pPr eaLnBrk="1" hangingPunct="1"/>
              <a:t>73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Accelerate critical paths</a:t>
            </a:r>
          </a:p>
          <a:p>
            <a:r>
              <a:rPr lang="en-US">
                <a:latin typeface="Arial" charset="0"/>
                <a:ea typeface="ＭＳ Ｐゴシック" charset="0"/>
                <a:cs typeface="ＭＳ Ｐゴシック" charset="0"/>
              </a:rPr>
              <a:t>Ship computation to data (A segmenting approach)</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38F0ED-36D3-5D44-8517-22749ED4770E}" type="slidenum">
              <a:rPr lang="en-US" sz="1200"/>
              <a:pPr eaLnBrk="1" hangingPunct="1"/>
              <a:t>75</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7C02F0-4904-CE49-8589-60427A69E79D}" type="slidenum">
              <a:rPr lang="en-US" sz="1200"/>
              <a:pPr eaLnBrk="1" hangingPunct="1"/>
              <a:t>76</a:t>
            </a:fld>
            <a:endParaRPr lang="en-US" sz="1200"/>
          </a:p>
        </p:txBody>
      </p:sp>
      <p:sp>
        <p:nvSpPr>
          <p:cNvPr id="56323" name="Rectangle 2"/>
          <p:cNvSpPr>
            <a:spLocks noGrp="1" noRot="1" noChangeAspect="1" noChangeArrowheads="1" noTextEdit="1"/>
          </p:cNvSpPr>
          <p:nvPr>
            <p:ph type="sldImg"/>
          </p:nvPr>
        </p:nvSpPr>
        <p:spPr>
          <a:xfrm>
            <a:off x="1182688" y="696913"/>
            <a:ext cx="4646612" cy="3484562"/>
          </a:xfrm>
          <a:ln/>
        </p:spPr>
      </p:sp>
      <p:sp>
        <p:nvSpPr>
          <p:cNvPr id="56324"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Let me </a:t>
            </a:r>
            <a:r>
              <a:rPr lang="en-US" b="1">
                <a:latin typeface="Arial" charset="0"/>
                <a:ea typeface="ＭＳ Ｐゴシック" charset="0"/>
                <a:cs typeface="ＭＳ Ｐゴシック" charset="0"/>
              </a:rPr>
              <a:t>demonstrate the staged execution model pictorially. </a:t>
            </a:r>
            <a:r>
              <a:rPr lang="en-US">
                <a:latin typeface="Arial" charset="0"/>
                <a:ea typeface="ＭＳ Ｐゴシック" charset="0"/>
                <a:cs typeface="ＭＳ Ｐゴシック" charset="0"/>
              </a:rPr>
              <a:t>Assume that we have this </a:t>
            </a:r>
            <a:r>
              <a:rPr lang="en-US" b="1">
                <a:latin typeface="Arial" charset="0"/>
                <a:ea typeface="ＭＳ Ｐゴシック" charset="0"/>
                <a:cs typeface="ＭＳ Ｐゴシック" charset="0"/>
              </a:rPr>
              <a:t>contiguous chunk of code</a:t>
            </a:r>
            <a:r>
              <a:rPr lang="en-US">
                <a:latin typeface="Arial" charset="0"/>
                <a:ea typeface="ＭＳ Ｐゴシック" charset="0"/>
                <a:cs typeface="ＭＳ Ｐゴシック" charset="0"/>
              </a:rPr>
              <a:t>. I show only loads and stores since they are relevant to our work.  </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9C39D0-8EFC-F949-9E5C-9F30D4A49E57}" type="slidenum">
              <a:rPr lang="en-US" sz="1200"/>
              <a:pPr eaLnBrk="1" hangingPunct="1"/>
              <a:t>77</a:t>
            </a:fld>
            <a:endParaRPr lang="en-US" sz="1200"/>
          </a:p>
        </p:txBody>
      </p:sp>
      <p:sp>
        <p:nvSpPr>
          <p:cNvPr id="58371" name="Rectangle 2"/>
          <p:cNvSpPr>
            <a:spLocks noGrp="1" noRot="1" noChangeAspect="1" noChangeArrowheads="1" noTextEdit="1"/>
          </p:cNvSpPr>
          <p:nvPr>
            <p:ph type="sldImg"/>
          </p:nvPr>
        </p:nvSpPr>
        <p:spPr>
          <a:xfrm>
            <a:off x="1182688" y="696913"/>
            <a:ext cx="4646612" cy="3484562"/>
          </a:xfrm>
          <a:ln/>
        </p:spPr>
      </p:sp>
      <p:sp>
        <p:nvSpPr>
          <p:cNvPr id="58372"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This figure </a:t>
            </a:r>
            <a:r>
              <a:rPr lang="en-US" b="1">
                <a:latin typeface="Arial" charset="0"/>
                <a:ea typeface="ＭＳ Ｐゴシック" charset="0"/>
                <a:cs typeface="ＭＳ Ｐゴシック" charset="0"/>
              </a:rPr>
              <a:t>shows the same chunk of code split into three segments</a:t>
            </a:r>
            <a:r>
              <a:rPr lang="en-US">
                <a:latin typeface="Arial" charset="0"/>
                <a:ea typeface="ＭＳ Ｐゴシック" charset="0"/>
                <a:cs typeface="ＭＳ Ｐゴシック" charset="0"/>
              </a:rPr>
              <a:t>, S0, S1, S2.</a:t>
            </a:r>
          </a:p>
          <a:p>
            <a:pPr eaLnBrk="1" hangingPunct="1"/>
            <a:r>
              <a:rPr lang="en-US" b="1">
                <a:latin typeface="Arial" charset="0"/>
                <a:ea typeface="ＭＳ Ｐゴシック" charset="0"/>
                <a:cs typeface="ＭＳ Ｐゴシック" charset="0"/>
              </a:rPr>
              <a:t>This split can be done statically and dynamically, and it is not the focus of our paper. </a:t>
            </a:r>
            <a:r>
              <a:rPr lang="en-US">
                <a:latin typeface="Arial" charset="0"/>
                <a:ea typeface="ＭＳ Ｐゴシック" charset="0"/>
                <a:cs typeface="ＭＳ Ｐゴシック" charset="0"/>
              </a:rPr>
              <a:t>However, I will soon show you two paradigms that split the code in different ways.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AD913C-5852-4146-8C9B-92F6C02848B5}" type="slidenum">
              <a:rPr lang="en-US" sz="1200"/>
              <a:pPr eaLnBrk="1" hangingPunct="1"/>
              <a:t>78</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Once the split is done, </a:t>
            </a:r>
            <a:r>
              <a:rPr lang="en-US" b="1">
                <a:latin typeface="Arial" charset="0"/>
                <a:ea typeface="ＭＳ Ｐゴシック" charset="0"/>
                <a:cs typeface="ＭＳ Ｐゴシック" charset="0"/>
              </a:rPr>
              <a:t>each segment is assigned to a different core </a:t>
            </a:r>
            <a:r>
              <a:rPr lang="en-US">
                <a:latin typeface="Arial" charset="0"/>
                <a:ea typeface="ＭＳ Ｐゴシック" charset="0"/>
                <a:cs typeface="ＭＳ Ｐゴシック" charset="0"/>
              </a:rPr>
              <a:t>(this assignment can be done statically or dynamically, and again has been covered in previous work). </a:t>
            </a:r>
          </a:p>
          <a:p>
            <a:pPr eaLnBrk="1" hangingPunct="1"/>
            <a:r>
              <a:rPr lang="en-US">
                <a:latin typeface="Arial" charset="0"/>
                <a:ea typeface="ＭＳ Ｐゴシック" charset="0"/>
                <a:cs typeface="ＭＳ Ｐゴシック" charset="0"/>
              </a:rPr>
              <a:t>The work queue of each core contains the segments to be executed in that core. </a:t>
            </a:r>
          </a:p>
          <a:p>
            <a:pPr eaLnBrk="1" hangingPunct="1"/>
            <a:r>
              <a:rPr lang="en-US">
                <a:latin typeface="Arial" charset="0"/>
                <a:ea typeface="ＭＳ Ｐゴシック" charset="0"/>
                <a:cs typeface="ＭＳ Ｐゴシック" charset="0"/>
              </a:rPr>
              <a:t>In this example, S0 is executed in core 0, S1 executed in core 1, and so on.</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 Usually, to preserve locality and take advantage of customization, a segment is executed in one core.  </a:t>
            </a:r>
          </a:p>
          <a:p>
            <a:pPr eaLnBrk="1" hangingPunct="1"/>
            <a:r>
              <a:rPr lang="en-US">
                <a:latin typeface="Arial" charset="0"/>
                <a:ea typeface="ＭＳ Ｐゴシック" charset="0"/>
                <a:cs typeface="ＭＳ Ｐゴシック" charset="0"/>
              </a:rPr>
              <a:t>*** This also preserves the locality of data that is commonly touched by instances of S0, S1, and S2 (intra-segment data, or shared data among instances of the same segment).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944D9B-6C9B-BC49-9616-039B4638820B}" type="slidenum">
              <a:rPr lang="en-US" sz="1200"/>
              <a:pPr eaLnBrk="1" hangingPunct="1"/>
              <a:t>79</a:t>
            </a:fld>
            <a:endParaRPr lang="en-US" sz="1200"/>
          </a:p>
        </p:txBody>
      </p:sp>
      <p:sp>
        <p:nvSpPr>
          <p:cNvPr id="62467" name="Rectangle 2"/>
          <p:cNvSpPr>
            <a:spLocks noGrp="1" noRot="1" noChangeAspect="1" noChangeArrowheads="1" noTextEdit="1"/>
          </p:cNvSpPr>
          <p:nvPr>
            <p:ph type="sldImg"/>
          </p:nvPr>
        </p:nvSpPr>
        <p:spPr>
          <a:xfrm>
            <a:off x="1182688" y="696913"/>
            <a:ext cx="4646612" cy="3484562"/>
          </a:xfrm>
          <a:ln/>
        </p:spPr>
      </p:sp>
      <p:sp>
        <p:nvSpPr>
          <p:cNvPr id="62468"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ea typeface="ＭＳ Ｐゴシック" charset="0"/>
                <a:cs typeface="ＭＳ Ｐゴシック" charset="0"/>
              </a:rPr>
              <a:t>A segment that is executing on one core spawns another segment on another core</a:t>
            </a:r>
            <a:r>
              <a:rPr lang="en-US">
                <a:latin typeface="Arial" charset="0"/>
                <a:ea typeface="ＭＳ Ｐゴシック" charset="0"/>
                <a:cs typeface="ＭＳ Ｐゴシック" charset="0"/>
              </a:rPr>
              <a:t>, which in turn can spawn another segment in another core. These segments may need to communicate with each other because a later segment may need the data produced by a previous segment. </a:t>
            </a: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Segment spawning:</a:t>
            </a:r>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OLD:</a:t>
            </a:r>
          </a:p>
          <a:p>
            <a:pPr eaLnBrk="1" hangingPunct="1"/>
            <a:r>
              <a:rPr lang="en-US">
                <a:latin typeface="Arial" charset="0"/>
                <a:ea typeface="ＭＳ Ｐゴシック" charset="0"/>
                <a:cs typeface="ＭＳ Ｐゴシック" charset="0"/>
              </a:rPr>
              <a:t>When these segment runs on three cores P0, P1 and P2, core&gt;&gt;&gt;</a:t>
            </a:r>
          </a:p>
          <a:p>
            <a:pPr eaLnBrk="1" hangingPunct="1"/>
            <a:r>
              <a:rPr lang="en-US">
                <a:latin typeface="Arial" charset="0"/>
                <a:ea typeface="ＭＳ Ｐゴシック" charset="0"/>
                <a:cs typeface="ＭＳ Ｐゴシック" charset="0"/>
              </a:rPr>
              <a:t> P1 incurs a cache miss to fetch Y and &gt;&gt;&gt;</a:t>
            </a:r>
          </a:p>
          <a:p>
            <a:pPr eaLnBrk="1" hangingPunct="1"/>
            <a:r>
              <a:rPr lang="en-US">
                <a:latin typeface="Arial" charset="0"/>
                <a:ea typeface="ＭＳ Ｐゴシック" charset="0"/>
                <a:cs typeface="ＭＳ Ｐゴシック" charset="0"/>
              </a:rPr>
              <a:t>P2 incurs a cache miss to fetch Z </a:t>
            </a:r>
          </a:p>
          <a:p>
            <a:pPr eaLnBrk="1" hangingPunct="1"/>
            <a:r>
              <a:rPr lang="en-US">
                <a:latin typeface="Arial" charset="0"/>
                <a:ea typeface="ＭＳ Ｐゴシック" charset="0"/>
                <a:cs typeface="ＭＳ Ｐゴシック" charset="0"/>
              </a:rPr>
              <a:t>We cnan avoid these misses by shipping the data required by a segment to the core where the segment will run. </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Arial" charset="0"/>
                <a:ea typeface="ＭＳ Ｐゴシック" charset="0"/>
                <a:cs typeface="ＭＳ Ｐゴシック" charset="0"/>
              </a:rPr>
              <a:t>Let me give you two concrete examples </a:t>
            </a:r>
            <a:r>
              <a:rPr lang="en-US">
                <a:latin typeface="Arial" charset="0"/>
                <a:ea typeface="ＭＳ Ｐゴシック" charset="0"/>
                <a:cs typeface="ＭＳ Ｐゴシック" charset="0"/>
              </a:rPr>
              <a:t>of staged execution models. I will extensively use these examples to show the benefits of data marshaling.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B95ABE-0906-2947-B36B-88CCDA125801}" type="slidenum">
              <a:rPr lang="en-US" sz="1200"/>
              <a:pPr eaLnBrk="1" hangingPunct="1"/>
              <a:t>80</a:t>
            </a:fld>
            <a:endParaRPr 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952868-3D86-6242-9EC8-EE58105D6AEC}" type="slidenum">
              <a:rPr lang="en-US" sz="1200"/>
              <a:pPr eaLnBrk="1" hangingPunct="1"/>
              <a:t>81</a:t>
            </a:fld>
            <a:endParaRPr lang="en-US" sz="1200"/>
          </a:p>
        </p:txBody>
      </p:sp>
      <p:sp>
        <p:nvSpPr>
          <p:cNvPr id="67587" name="Rectangle 2"/>
          <p:cNvSpPr>
            <a:spLocks noGrp="1" noRot="1" noChangeAspect="1" noChangeArrowheads="1" noTextEdit="1"/>
          </p:cNvSpPr>
          <p:nvPr>
            <p:ph type="sldImg"/>
          </p:nvPr>
        </p:nvSpPr>
        <p:spPr>
          <a:xfrm>
            <a:off x="1182688" y="696913"/>
            <a:ext cx="4646612" cy="3484562"/>
          </a:xfrm>
          <a:ln/>
        </p:spPr>
      </p:sp>
      <p:sp>
        <p:nvSpPr>
          <p:cNvPr id="67588"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The problem is that </a:t>
            </a:r>
            <a:r>
              <a:rPr lang="en-US" b="1">
                <a:latin typeface="Arial" charset="0"/>
                <a:ea typeface="ＭＳ Ｐゴシック" charset="0"/>
                <a:cs typeface="ＭＳ Ｐゴシック" charset="0"/>
              </a:rPr>
              <a:t>when segments execute on different cores, they may need data produced by previous segments</a:t>
            </a:r>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In this example, </a:t>
            </a:r>
            <a:r>
              <a:rPr lang="en-US" b="1">
                <a:latin typeface="Arial" charset="0"/>
                <a:ea typeface="ＭＳ Ｐゴシック" charset="0"/>
                <a:cs typeface="ＭＳ Ｐゴシック" charset="0"/>
              </a:rPr>
              <a:t>when S1 is executing Load to address Y on Core 1, it will incur a cache miss on the cache block containing Y because Core 0 was the last writer to that block. </a:t>
            </a: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If there is an inter-segment cache miss, the core that executes the segment will stall (or progress more slowly).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These intra-segment communication misses reduce the performance potential of staged execution.</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Arial" charset="0"/>
                <a:ea typeface="ＭＳ Ｐゴシック" charset="0"/>
                <a:cs typeface="ＭＳ Ｐゴシック" charset="0"/>
              </a:rPr>
              <a:t>Let</a:t>
            </a:r>
            <a:r>
              <a:rPr lang="ja-JP" altLang="en-US" b="1">
                <a:latin typeface="Arial" charset="0"/>
                <a:ea typeface="ＭＳ Ｐゴシック" charset="0"/>
                <a:cs typeface="ＭＳ Ｐゴシック" charset="0"/>
              </a:rPr>
              <a:t>’</a:t>
            </a:r>
            <a:r>
              <a:rPr lang="en-US" b="1">
                <a:latin typeface="Arial" charset="0"/>
                <a:ea typeface="ＭＳ Ｐゴシック" charset="0"/>
                <a:cs typeface="ＭＳ Ｐゴシック" charset="0"/>
              </a:rPr>
              <a:t>s quickly take a look at what these misses look like in the two models we have discussed.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Remember in ACS, the critical sections are shipped to a large core. This means that the thread-private data that is produced outside the critical section and consumed inside it needs to be transferred to the large core when the critical section needs this data.</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Similarly, in pipeline parallelism,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a:t>
            </a:r>
          </a:p>
          <a:p>
            <a:endParaRPr lang="en-US">
              <a:latin typeface="Arial" charset="0"/>
              <a:ea typeface="ＭＳ Ｐゴシック" charset="0"/>
              <a:cs typeface="ＭＳ Ｐゴシック" charset="0"/>
            </a:endParaRPr>
          </a:p>
          <a:p>
            <a:r>
              <a:rPr lang="en-US" b="1">
                <a:latin typeface="Arial" charset="0"/>
                <a:ea typeface="ＭＳ Ｐゴシック" charset="0"/>
                <a:cs typeface="ＭＳ Ｐゴシック" charset="0"/>
              </a:rPr>
              <a:t>But what is the effect of such cache misses on overall performance? </a:t>
            </a:r>
          </a:p>
          <a:p>
            <a:endParaRPr lang="en-US">
              <a:latin typeface="Arial" charset="0"/>
              <a:ea typeface="ＭＳ Ｐゴシック" charset="0"/>
              <a:cs typeface="ＭＳ Ｐゴシック"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1208ED-91D1-344F-A5DE-D83E9629ECCE}" type="slidenum">
              <a:rPr lang="en-US" sz="1200"/>
              <a:pPr eaLnBrk="1" hangingPunct="1"/>
              <a:t>82</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However, I can accelerate the critical section. When we accelerate the critical section execution by 2x, the time inside the critical section reduces to half. I use blue to show the accelerated critical section. At one core, the overall execution time reduces. &gt;&gt;&gt;</a:t>
            </a:r>
          </a:p>
          <a:p>
            <a:pPr eaLnBrk="1" hangingPunct="1"/>
            <a:endParaRPr lang="en-US" dirty="0" smtClean="0"/>
          </a:p>
          <a:p>
            <a:pPr eaLnBrk="1" hangingPunct="1"/>
            <a:r>
              <a:rPr lang="en-US" dirty="0" smtClean="0"/>
              <a:t>Similarly execution time also reduces at 2, 3, and 4 cores. &gt;&gt;&gt;</a:t>
            </a:r>
          </a:p>
          <a:p>
            <a:pPr eaLnBrk="1" hangingPunct="1"/>
            <a:r>
              <a:rPr lang="en-US" dirty="0" smtClean="0"/>
              <a:t>Most notably, due to the shorter critical sections, performance no longer saturates at 4 cores. Instead, execution time continues to reduce until 4 cores. </a:t>
            </a:r>
          </a:p>
        </p:txBody>
      </p:sp>
      <p:sp>
        <p:nvSpPr>
          <p:cNvPr id="4" name="Slide Number Placeholder 3"/>
          <p:cNvSpPr>
            <a:spLocks noGrp="1"/>
          </p:cNvSpPr>
          <p:nvPr>
            <p:ph type="sldNum" sz="quarter" idx="10"/>
          </p:nvPr>
        </p:nvSpPr>
        <p:spPr/>
        <p:txBody>
          <a:bodyPr/>
          <a:lstStyle/>
          <a:p>
            <a:fld id="{AB959945-7217-484B-8E74-88DC87A74BB0}" type="slidenum">
              <a:rPr lang="en-US" smtClean="0"/>
              <a:pPr/>
              <a:t>26</a:t>
            </a:fld>
            <a:endParaRPr lang="en-US"/>
          </a:p>
        </p:txBody>
      </p:sp>
    </p:spTree>
    <p:extLst>
      <p:ext uri="{BB962C8B-B14F-4D97-AF65-F5344CB8AC3E}">
        <p14:creationId xmlns:p14="http://schemas.microsoft.com/office/powerpoint/2010/main" xmlns="" val="3580089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b="1">
              <a:latin typeface="Arial" charset="0"/>
              <a:ea typeface="ＭＳ Ｐゴシック" charset="0"/>
              <a:cs typeface="ＭＳ Ｐゴシック"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A77403-C525-CF47-9C8D-80AE65D0D293}" type="slidenum">
              <a:rPr lang="en-US" sz="1200"/>
              <a:pPr eaLnBrk="1" hangingPunct="1"/>
              <a:t>83</a:t>
            </a:fld>
            <a:endParaRPr 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416437-BE35-A14E-B0E3-2D759C924618}" type="slidenum">
              <a:rPr lang="en-US" sz="1200"/>
              <a:pPr eaLnBrk="1" hangingPunct="1"/>
              <a:t>85</a:t>
            </a:fld>
            <a:endParaRPr lang="en-US" sz="1200"/>
          </a:p>
        </p:txBody>
      </p:sp>
      <p:sp>
        <p:nvSpPr>
          <p:cNvPr id="74755" name="Rectangle 2"/>
          <p:cNvSpPr>
            <a:spLocks noGrp="1" noRot="1" noChangeAspect="1" noChangeArrowheads="1" noTextEdit="1"/>
          </p:cNvSpPr>
          <p:nvPr>
            <p:ph type="sldImg"/>
          </p:nvPr>
        </p:nvSpPr>
        <p:spPr>
          <a:xfrm>
            <a:off x="1182688" y="696913"/>
            <a:ext cx="4646612" cy="3484562"/>
          </a:xfrm>
          <a:ln/>
        </p:spPr>
      </p:sp>
      <p:sp>
        <p:nvSpPr>
          <p:cNvPr id="74756"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ea typeface="ＭＳ Ｐゴシック" charset="0"/>
                <a:cs typeface="ＭＳ Ｐゴシック" charset="0"/>
              </a:rPr>
              <a:t>Let me first introduce some terminology. </a:t>
            </a:r>
            <a:r>
              <a:rPr lang="en-US">
                <a:latin typeface="Arial" charset="0"/>
                <a:ea typeface="ＭＳ Ｐゴシック" charset="0"/>
                <a:cs typeface="ＭＳ Ｐゴシック" charset="0"/>
              </a:rPr>
              <a:t>&gt;&gt;&gt;</a:t>
            </a:r>
          </a:p>
          <a:p>
            <a:pPr eaLnBrk="1" hangingPunct="1"/>
            <a:r>
              <a:rPr lang="en-US">
                <a:latin typeface="Arial" charset="0"/>
                <a:ea typeface="ＭＳ Ｐゴシック" charset="0"/>
                <a:cs typeface="ＭＳ Ｐゴシック" charset="0"/>
              </a:rPr>
              <a:t>We call the data which is written by one segment and read by the next segment, inter-segment data &gt;&gt;&gt;</a:t>
            </a:r>
          </a:p>
          <a:p>
            <a:pPr eaLnBrk="1" hangingPunct="1"/>
            <a:r>
              <a:rPr lang="en-US">
                <a:latin typeface="Arial" charset="0"/>
                <a:ea typeface="ＭＳ Ｐゴシック" charset="0"/>
                <a:cs typeface="ＭＳ Ｐゴシック" charset="0"/>
              </a:rPr>
              <a:t>In our example,  Y and Z are intersegment data.  &gt;&gt;&gt;</a:t>
            </a:r>
          </a:p>
          <a:p>
            <a:pPr eaLnBrk="1" hangingPunct="1"/>
            <a:r>
              <a:rPr lang="en-US">
                <a:latin typeface="Arial" charset="0"/>
                <a:ea typeface="ＭＳ Ｐゴシック" charset="0"/>
                <a:cs typeface="ＭＳ Ｐゴシック" charset="0"/>
              </a:rPr>
              <a:t>We call the last instruction to modify intersegment data in a segment a generator. &gt;&gt;&gt;</a:t>
            </a:r>
          </a:p>
          <a:p>
            <a:pPr eaLnBrk="1" hangingPunct="1"/>
            <a:r>
              <a:rPr lang="en-US">
                <a:latin typeface="Arial" charset="0"/>
                <a:ea typeface="ＭＳ Ｐゴシック" charset="0"/>
                <a:cs typeface="ＭＳ Ｐゴシック" charset="0"/>
              </a:rPr>
              <a:t>For example, The instructions which store Y and Z are generator instructions. &gt;&gt;&gt;</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We made a key observation that lead to the development of data marshaling. We found that across a wide variety of workloads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Based on this observation, the basic idea is data marshaling is as follows: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F7C2CD-7D08-B94B-87B7-E9FE377183CD}" type="slidenum">
              <a:rPr lang="en-US" sz="1200"/>
              <a:pPr eaLnBrk="1" hangingPunct="1"/>
              <a:t>86</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DM consists of two components: Compiler and Hardware. </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EC64A4-36F4-404B-B67B-ACB493D45E0C}" type="slidenum">
              <a:rPr lang="en-US" sz="1200"/>
              <a:pPr eaLnBrk="1" hangingPunct="1"/>
              <a:t>87</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job of the compiler is twofolds.</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E9549F-D4E8-2640-BE15-8DAAEA12319F}" type="slidenum">
              <a:rPr lang="en-US" sz="1200"/>
              <a:pPr eaLnBrk="1" hangingPunct="1"/>
              <a:t>88</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2B660C-646E-CB48-BF7E-408991EB523D}" type="slidenum">
              <a:rPr lang="en-US" sz="1200"/>
              <a:pPr eaLnBrk="1" hangingPunct="1"/>
              <a:t>89</a:t>
            </a:fld>
            <a:endParaRPr lang="en-US" sz="1200"/>
          </a:p>
        </p:txBody>
      </p:sp>
      <p:sp>
        <p:nvSpPr>
          <p:cNvPr id="82947" name="Rectangle 2"/>
          <p:cNvSpPr>
            <a:spLocks noGrp="1" noRot="1" noChangeAspect="1" noChangeArrowheads="1" noTextEdit="1"/>
          </p:cNvSpPr>
          <p:nvPr>
            <p:ph type="sldImg"/>
          </p:nvPr>
        </p:nvSpPr>
        <p:spPr>
          <a:xfrm>
            <a:off x="1182688" y="696913"/>
            <a:ext cx="4646612" cy="3484562"/>
          </a:xfrm>
          <a:ln/>
        </p:spPr>
      </p:sp>
      <p:sp>
        <p:nvSpPr>
          <p:cNvPr id="82948"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The algorithm </a:t>
            </a:r>
            <a:r>
              <a:rPr lang="en-US" b="1">
                <a:latin typeface="Arial" charset="0"/>
                <a:ea typeface="ＭＳ Ｐゴシック" charset="0"/>
                <a:cs typeface="ＭＳ Ｐゴシック" charset="0"/>
              </a:rPr>
              <a:t>runs the program as a single thread and instruments all memory instructions. </a:t>
            </a:r>
          </a:p>
          <a:p>
            <a:pPr eaLnBrk="1" hangingPunct="1"/>
            <a:r>
              <a:rPr lang="en-US" b="1">
                <a:latin typeface="Arial" charset="0"/>
                <a:ea typeface="ＭＳ Ｐゴシック" charset="0"/>
                <a:cs typeface="ＭＳ Ｐゴシック" charset="0"/>
              </a:rPr>
              <a:t>Every time an instruction modifies a cache block, </a:t>
            </a:r>
            <a:r>
              <a:rPr lang="en-US">
                <a:latin typeface="Arial" charset="0"/>
                <a:ea typeface="ＭＳ Ｐゴシック" charset="0"/>
                <a:cs typeface="ＭＳ Ｐゴシック" charset="0"/>
              </a:rPr>
              <a:t>the algorithm stores the instruction</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IP as </a:t>
            </a:r>
            <a:r>
              <a:rPr lang="en-US" b="1">
                <a:latin typeface="Arial" charset="0"/>
                <a:ea typeface="ＭＳ Ｐゴシック" charset="0"/>
                <a:cs typeface="ＭＳ Ｐゴシック" charset="0"/>
              </a:rPr>
              <a:t>the last-writer of the cache block.</a:t>
            </a:r>
          </a:p>
          <a:p>
            <a:pPr eaLnBrk="1" hangingPunct="1"/>
            <a:r>
              <a:rPr lang="en-US" b="1">
                <a:latin typeface="Arial" charset="0"/>
                <a:ea typeface="ＭＳ Ｐゴシック" charset="0"/>
                <a:cs typeface="ＭＳ Ｐゴシック" charset="0"/>
              </a:rPr>
              <a:t>Every time a segment reads a cache block whose last writer is from previous segment</a:t>
            </a:r>
            <a:r>
              <a:rPr lang="en-US">
                <a:latin typeface="Arial" charset="0"/>
                <a:ea typeface="ＭＳ Ｐゴシック" charset="0"/>
                <a:cs typeface="ＭＳ Ｐゴシック" charset="0"/>
              </a:rPr>
              <a:t>, i.e., the data is inter-segment data, the last-writer is added to the generator set.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SPEND LESS TIME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97C0F0-6027-D443-ADAF-0355FB50F09D}" type="slidenum">
              <a:rPr lang="en-US" sz="1200"/>
              <a:pPr eaLnBrk="1" hangingPunct="1"/>
              <a:t>90</a:t>
            </a:fld>
            <a:endParaRPr lang="en-US" sz="1200"/>
          </a:p>
        </p:txBody>
      </p:sp>
      <p:sp>
        <p:nvSpPr>
          <p:cNvPr id="84995" name="Rectangle 2"/>
          <p:cNvSpPr>
            <a:spLocks noGrp="1" noRot="1" noChangeAspect="1" noChangeArrowheads="1" noTextEdit="1"/>
          </p:cNvSpPr>
          <p:nvPr>
            <p:ph type="sldImg"/>
          </p:nvPr>
        </p:nvSpPr>
        <p:spPr>
          <a:xfrm>
            <a:off x="1182688" y="696913"/>
            <a:ext cx="4646612" cy="3484562"/>
          </a:xfrm>
          <a:ln/>
        </p:spPr>
      </p:sp>
      <p:sp>
        <p:nvSpPr>
          <p:cNvPr id="84996"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In addition to marking the generators, the compiler/library must also insert &gt;&gt;&gt;</a:t>
            </a:r>
          </a:p>
          <a:p>
            <a:pPr eaLnBrk="1" hangingPunct="1"/>
            <a:r>
              <a:rPr lang="en-US">
                <a:latin typeface="Arial" charset="0"/>
                <a:ea typeface="ＭＳ Ｐゴシック" charset="0"/>
                <a:cs typeface="ＭＳ Ｐゴシック" charset="0"/>
              </a:rPr>
              <a:t>a Marshal instruction at the end of every segment. </a:t>
            </a:r>
          </a:p>
          <a:p>
            <a:pPr eaLnBrk="1" hangingPunct="1"/>
            <a:r>
              <a:rPr lang="en-US" b="1">
                <a:latin typeface="Arial" charset="0"/>
                <a:ea typeface="ＭＳ Ｐゴシック" charset="0"/>
                <a:cs typeface="ＭＳ Ｐゴシック" charset="0"/>
              </a:rPr>
              <a:t>The instruction informs the hardware that it is time to marshal the lines and the argument to the instruction tells it where the lines should be marshaled to. </a:t>
            </a:r>
          </a:p>
          <a:p>
            <a:pPr eaLnBrk="1" hangingPunct="1"/>
            <a:r>
              <a:rPr lang="en-US" b="1">
                <a:latin typeface="Arial" charset="0"/>
                <a:ea typeface="ＭＳ Ｐゴシック" charset="0"/>
                <a:cs typeface="ＭＳ Ｐゴシック" charset="0"/>
              </a:rPr>
              <a:t>(Inserted just before the point where the next segment is initiated)</a:t>
            </a: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If segments are not statically scheduled to the cores, the compiler would insert the segment id as argument to the MARSHAL instruction. This segment ID is later bound to a physical core ID via the runtime library or the hardware.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Marshal instructions can come free depending on SE model</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SPEND LESS TIME</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Binding between segment ID and core ID</a:t>
            </a:r>
            <a:r>
              <a:rPr lang="en-US">
                <a:latin typeface="Arial" charset="0"/>
                <a:ea typeface="ＭＳ Ｐゴシック" charset="0"/>
                <a:cs typeface="ＭＳ Ｐゴシック" charset="0"/>
              </a:rPr>
              <a:t>… accomplished by the runtime library or can be done with hardware dynamically as well if HW scheduling is employed.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Pollution at remote core</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EA94C0-905A-6247-A120-DB0D86E12728}" type="slidenum">
              <a:rPr lang="en-US" sz="1200"/>
              <a:pPr eaLnBrk="1" hangingPunct="1"/>
              <a:t>92</a:t>
            </a:fld>
            <a:endParaRPr 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66A924D-24E5-7547-9AE3-CB3AF5577176}" type="slidenum">
              <a:rPr lang="en-US" sz="1200">
                <a:cs typeface="Arial" charset="0"/>
              </a:rPr>
              <a:pPr algn="r" eaLnBrk="1" hangingPunct="1"/>
              <a:t>93</a:t>
            </a:fld>
            <a:endParaRPr lang="en-US" sz="1200">
              <a:cs typeface="Arial" charset="0"/>
            </a:endParaRPr>
          </a:p>
        </p:txBody>
      </p:sp>
      <p:sp>
        <p:nvSpPr>
          <p:cNvPr id="64514" name="Rectangle 2"/>
          <p:cNvSpPr>
            <a:spLocks noGrp="1" noRot="1" noChangeAspect="1" noChangeArrowheads="1" noTextEdit="1"/>
          </p:cNvSpPr>
          <p:nvPr>
            <p:ph type="sldImg"/>
          </p:nvPr>
        </p:nvSpPr>
        <p:spPr bwMode="auto">
          <a:xfrm>
            <a:off x="1182688" y="696913"/>
            <a:ext cx="4646612" cy="348456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bwMode="auto">
          <a:xfrm>
            <a:off x="699418" y="4414177"/>
            <a:ext cx="5609942" cy="418499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27A8E1-2873-4E42-B2B6-7827E71A5EEB}" type="slidenum">
              <a:rPr lang="en-US" sz="1200">
                <a:solidFill>
                  <a:srgbClr val="000000"/>
                </a:solidFill>
              </a:rPr>
              <a:pPr eaLnBrk="1" hangingPunct="1"/>
              <a:t>95</a:t>
            </a:fld>
            <a:endParaRPr lang="en-US" sz="1200">
              <a:solidFill>
                <a:srgbClr val="000000"/>
              </a:solidFill>
            </a:endParaRPr>
          </a:p>
        </p:txBody>
      </p:sp>
      <p:sp>
        <p:nvSpPr>
          <p:cNvPr id="99331" name="Rectangle 2"/>
          <p:cNvSpPr>
            <a:spLocks noGrp="1" noRot="1" noChangeAspect="1" noChangeArrowheads="1" noTextEdit="1"/>
          </p:cNvSpPr>
          <p:nvPr>
            <p:ph type="sldImg"/>
          </p:nvPr>
        </p:nvSpPr>
        <p:spPr>
          <a:xfrm>
            <a:off x="1182688" y="696913"/>
            <a:ext cx="4646612" cy="3484562"/>
          </a:xfrm>
          <a:ln/>
        </p:spPr>
      </p:sp>
      <p:sp>
        <p:nvSpPr>
          <p:cNvPr id="99332"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 show the speedup of ACMP over SCMP where both of them employ data marshaling. DM improves performance by 8% for critical section-limited workloads and by 16% for pipeline workloads. In both cases, I also show an unrealistic ideal configuration where all misses to private and inter-stage data are artificially converted into hits. Notice that DM gets very close to this unrealistic ideal configuration.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use the Asymmetric Chip Multiprocessor or ACMP as our baseline. The ACMP was first proposed by </a:t>
            </a:r>
            <a:r>
              <a:rPr lang="en-US" dirty="0" err="1" smtClean="0"/>
              <a:t>Morad</a:t>
            </a:r>
            <a:r>
              <a:rPr lang="en-US" dirty="0" smtClean="0"/>
              <a:t> et al to handle the Amdahl</a:t>
            </a:r>
            <a:r>
              <a:rPr lang="ja-JP" altLang="en-US" dirty="0" smtClean="0"/>
              <a:t>’</a:t>
            </a:r>
            <a:r>
              <a:rPr lang="en-US" dirty="0" smtClean="0"/>
              <a:t>s serial part. ACMP provides one large core and many small cores. The small cores execute the parallel part at high throughput and the large core executes the Amdahl</a:t>
            </a:r>
            <a:r>
              <a:rPr lang="ja-JP" altLang="en-US" dirty="0" smtClean="0"/>
              <a:t>’</a:t>
            </a:r>
            <a:r>
              <a:rPr lang="en-US" dirty="0" smtClean="0"/>
              <a:t>s serial part of the program where ONLY a single thread exists. The ACMP uses locks to handle the critical sections similar to a conventional CMP. Let me show an example. </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29</a:t>
            </a:fld>
            <a:endParaRPr lang="en-US"/>
          </a:p>
        </p:txBody>
      </p:sp>
    </p:spTree>
    <p:extLst>
      <p:ext uri="{BB962C8B-B14F-4D97-AF65-F5344CB8AC3E}">
        <p14:creationId xmlns:p14="http://schemas.microsoft.com/office/powerpoint/2010/main" xmlns="" val="4601237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36EF810-9401-3E45-A302-CD969DBB6E81}" type="slidenum">
              <a:rPr lang="en-US" sz="1200"/>
              <a:pPr algn="r" eaLnBrk="1" hangingPunct="1"/>
              <a:t>96</a:t>
            </a:fld>
            <a:endParaRPr lang="en-US" sz="1200"/>
          </a:p>
        </p:txBody>
      </p:sp>
      <p:sp>
        <p:nvSpPr>
          <p:cNvPr id="102403" name="Rectangle 2"/>
          <p:cNvSpPr>
            <a:spLocks noGrp="1" noRot="1" noChangeAspect="1" noChangeArrowheads="1" noTextEdit="1"/>
          </p:cNvSpPr>
          <p:nvPr>
            <p:ph type="sldImg"/>
          </p:nvPr>
        </p:nvSpPr>
        <p:spPr>
          <a:xfrm>
            <a:off x="1182688" y="696913"/>
            <a:ext cx="4646612" cy="3484562"/>
          </a:xfrm>
          <a:ln/>
        </p:spPr>
      </p:sp>
      <p:sp>
        <p:nvSpPr>
          <p:cNvPr id="102404"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To implement DM, Each core is augmented with a &gt;&gt;&gt;</a:t>
            </a:r>
          </a:p>
          <a:p>
            <a:pPr eaLnBrk="1" hangingPunct="1"/>
            <a:r>
              <a:rPr lang="en-US">
                <a:latin typeface="Arial" charset="0"/>
                <a:ea typeface="ＭＳ Ｐゴシック" charset="0"/>
                <a:cs typeface="ＭＳ Ｐゴシック" charset="0"/>
              </a:rPr>
              <a:t>Marshal Buffer. The marshal buffer stores the addresses of the cache lines to be marshaled. &gt;&gt;&gt;</a:t>
            </a:r>
          </a:p>
          <a:p>
            <a:pPr eaLnBrk="1" hangingPunct="1"/>
            <a:r>
              <a:rPr lang="en-US">
                <a:latin typeface="Arial" charset="0"/>
                <a:ea typeface="ＭＳ Ｐゴシック" charset="0"/>
                <a:cs typeface="ＭＳ Ｐゴシック" charset="0"/>
              </a:rPr>
              <a:t>Every time a core encounters a Generator instruction, it enqueues the address of the cache line being written by the instruction in the marshal buffer. &gt;&gt;&gt;</a:t>
            </a:r>
          </a:p>
          <a:p>
            <a:pPr eaLnBrk="1" hangingPunct="1"/>
            <a:r>
              <a:rPr lang="en-US">
                <a:latin typeface="Arial" charset="0"/>
                <a:ea typeface="ＭＳ Ｐゴシック" charset="0"/>
                <a:cs typeface="ＭＳ Ｐゴシック" charset="0"/>
              </a:rPr>
              <a:t>When a core hits a critical section, it ships al the lines pointed to by the marshal buffer entries to the large core. The large core encounters hits when it needs to access this data.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8C8403-015A-6043-A804-A478C178929A}" type="slidenum">
              <a:rPr lang="en-US" sz="1200">
                <a:solidFill>
                  <a:srgbClr val="000000"/>
                </a:solidFill>
              </a:rPr>
              <a:pPr eaLnBrk="1" hangingPunct="1"/>
              <a:t>98</a:t>
            </a:fld>
            <a:endParaRPr lang="en-US" sz="1200">
              <a:solidFill>
                <a:srgbClr val="000000"/>
              </a:solidFill>
            </a:endParaRPr>
          </a:p>
        </p:txBody>
      </p:sp>
      <p:sp>
        <p:nvSpPr>
          <p:cNvPr id="105475" name="Rectangle 2"/>
          <p:cNvSpPr>
            <a:spLocks noGrp="1" noRot="1" noChangeAspect="1" noChangeArrowheads="1" noTextEdit="1"/>
          </p:cNvSpPr>
          <p:nvPr>
            <p:ph type="sldImg"/>
          </p:nvPr>
        </p:nvSpPr>
        <p:spPr>
          <a:xfrm>
            <a:off x="1182688" y="696913"/>
            <a:ext cx="4646612" cy="3484562"/>
          </a:xfrm>
          <a:ln/>
        </p:spPr>
      </p:sp>
      <p:sp>
        <p:nvSpPr>
          <p:cNvPr id="105476"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 show the speedup of ACMP over SCMP where both of them employ data marshaling. DM improves performance by 8% for critical section-limited workloads and by 16% for pipeline workloads. In both cases, I also show an unrealistic ideal configuration where all misses to private and inter-stage data are artificially converted into hits. Notice that DM gets very close to this unrealistic ideal configuration.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solidFill>
                  <a:srgbClr val="000000"/>
                </a:solidFill>
                <a:latin typeface="Arial" charset="0"/>
                <a:ea typeface="ＭＳ Ｐゴシック" charset="0"/>
                <a:cs typeface="ＭＳ Ｐゴシック" charset="0"/>
              </a:rPr>
              <a:t>Relative performance impact of inter-segment data cache misses increases with all three parameters</a:t>
            </a:r>
          </a:p>
          <a:p>
            <a:endParaRPr lang="en-US">
              <a:latin typeface="Arial" charset="0"/>
              <a:ea typeface="ＭＳ Ｐゴシック" charset="0"/>
              <a:cs typeface="ＭＳ Ｐゴシック"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53A1F0-ED4F-CB4A-99B1-DB5893A70297}" type="slidenum">
              <a:rPr lang="en-US" sz="1200"/>
              <a:pPr eaLnBrk="1" hangingPunct="1"/>
              <a:t>100</a:t>
            </a:fld>
            <a:endParaRPr 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A46FA4-D31E-1C4E-BC0C-312F846A3830}" type="slidenum">
              <a:rPr lang="en-US" sz="1200"/>
              <a:pPr eaLnBrk="1" hangingPunct="1"/>
              <a:t>101</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104</a:t>
            </a:fld>
            <a:endParaRPr lang="en-US" dirty="0">
              <a:solidFill>
                <a:prstClr val="black"/>
              </a:solidFill>
              <a:latin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105</a:t>
            </a:fld>
            <a:endParaRPr lang="en-US" dirty="0">
              <a:solidFill>
                <a:prstClr val="black"/>
              </a:solidFill>
              <a:latin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106</a:t>
            </a:fld>
            <a:endParaRPr lang="en-US" dirty="0">
              <a:solidFill>
                <a:prstClr val="black"/>
              </a:solidFill>
              <a:latin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107</a:t>
            </a:fld>
            <a:endParaRPr lang="en-US" dirty="0">
              <a:solidFill>
                <a:prstClr val="black"/>
              </a:solidFill>
              <a:latin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108</a:t>
            </a:fld>
            <a:endParaRPr lang="en-US" dirty="0">
              <a:solidFill>
                <a:prstClr val="black"/>
              </a:solidFill>
              <a:latin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pPr/>
              <a:t>109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Consider an ACMP with one large core and 3 small cores, ALL executing parallel threads. Initially P3, shown in red is executing the critical section. </a:t>
            </a:r>
          </a:p>
          <a:p>
            <a:pPr eaLnBrk="1" hangingPunct="1"/>
            <a:endParaRPr lang="en-US" dirty="0" smtClean="0"/>
          </a:p>
          <a:p>
            <a:pPr eaLnBrk="1" hangingPunct="1"/>
            <a:r>
              <a:rPr lang="en-US" dirty="0" smtClean="0"/>
              <a:t>When P2 encounters a critical section. </a:t>
            </a:r>
          </a:p>
          <a:p>
            <a:pPr eaLnBrk="1" hangingPunct="1"/>
            <a:endParaRPr lang="en-US" dirty="0" smtClean="0"/>
          </a:p>
          <a:p>
            <a:pPr eaLnBrk="1" hangingPunct="1"/>
            <a:r>
              <a:rPr lang="en-US" dirty="0" smtClean="0"/>
              <a:t>It sends a request for the lock to P3, which is executing the critical section currently. </a:t>
            </a:r>
          </a:p>
          <a:p>
            <a:pPr eaLnBrk="1" hangingPunct="1"/>
            <a:endParaRPr lang="en-US" dirty="0" smtClean="0"/>
          </a:p>
          <a:p>
            <a:pPr eaLnBrk="1" hangingPunct="1"/>
            <a:r>
              <a:rPr lang="en-US" dirty="0" smtClean="0"/>
              <a:t>P2 is able to acquire the lock after P3 releases the lock. </a:t>
            </a:r>
          </a:p>
          <a:p>
            <a:pPr eaLnBrk="1" hangingPunct="1"/>
            <a:endParaRPr lang="en-US" dirty="0" smtClean="0"/>
          </a:p>
          <a:p>
            <a:pPr eaLnBrk="1" hangingPunct="1"/>
            <a:r>
              <a:rPr lang="en-US" dirty="0" smtClean="0"/>
              <a:t>P2 then executes the critical sections and </a:t>
            </a:r>
          </a:p>
          <a:p>
            <a:pPr eaLnBrk="1" hangingPunct="1"/>
            <a:endParaRPr lang="en-US" dirty="0" smtClean="0"/>
          </a:p>
          <a:p>
            <a:pPr eaLnBrk="1" hangingPunct="1"/>
            <a:r>
              <a:rPr lang="en-US" dirty="0" smtClean="0"/>
              <a:t>releases the lock at the end. </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30</a:t>
            </a:fld>
            <a:endParaRPr lang="en-US"/>
          </a:p>
        </p:txBody>
      </p:sp>
    </p:spTree>
    <p:extLst>
      <p:ext uri="{BB962C8B-B14F-4D97-AF65-F5344CB8AC3E}">
        <p14:creationId xmlns:p14="http://schemas.microsoft.com/office/powerpoint/2010/main" xmlns="" val="17315663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pPr/>
              <a:t>110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111</a:t>
            </a:fld>
            <a:endParaRPr lang="en-US" dirty="0">
              <a:solidFill>
                <a:prstClr val="black"/>
              </a:solidFill>
              <a:latin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113</a:t>
            </a:fld>
            <a:endParaRPr lang="en-US" dirty="0">
              <a:solidFill>
                <a:prstClr val="black"/>
              </a:solidFill>
              <a:latin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staged memory scheduling,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115</a:t>
            </a:fld>
            <a:endParaRPr lang="en-US">
              <a:solidFill>
                <a:prstClr val="black"/>
              </a:solidFill>
              <a:latin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E5FC3D-A25C-794B-965E-D09066108708}" type="slidenum">
              <a:rPr lang="en-US" sz="1200">
                <a:solidFill>
                  <a:srgbClr val="000000"/>
                </a:solidFill>
              </a:rPr>
              <a:pPr eaLnBrk="1" hangingPunct="1"/>
              <a:t>121</a:t>
            </a:fld>
            <a:endParaRPr lang="en-US" sz="1200">
              <a:solidFill>
                <a:srgbClr val="000000"/>
              </a:solidFill>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123</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ACS requires support from the ISA, compiler, and the microarchitecture. We require two new instructions, CSCALL and CSRET. CSCALL has two arguments: the address of the lock protecting the critical section and the starting address of the critical section. CSRET takes the address of the lock as its only argument.</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compiler or the library inserts CSCALL and CSRET at the beginning and end of the critical section respectively. </a:t>
            </a:r>
          </a:p>
          <a:p>
            <a:pPr eaLnBrk="1" hangingPunct="1"/>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When a small core encounters a CSCALL instruction, it sends the CSCALL request together with its stack pointer and core ID to the large core. AND waits for the CSDONE signal.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large core buffers the request in the CSRB and executes the critical sections. It sends a CSDONE signal to the small core on completion. </a:t>
            </a:r>
          </a:p>
          <a:p>
            <a:pPr eaLnBrk="1" hangingPunct="1"/>
            <a:endParaRPr lang="en-US">
              <a:latin typeface="Arial"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AD0E60-B1CC-5846-AF65-B1B557F54183}" type="slidenum">
              <a:rPr lang="en-US" sz="1200">
                <a:latin typeface="Calibri" charset="0"/>
                <a:cs typeface="Arial" charset="0"/>
              </a:rPr>
              <a:pPr eaLnBrk="1" hangingPunct="1"/>
              <a:t>33</a:t>
            </a:fld>
            <a:endParaRPr lang="en-US" sz="1200">
              <a:latin typeface="Calibri"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800">
                <a:latin typeface="Arial" charset="0"/>
                <a:ea typeface="ＭＳ Ｐゴシック" charset="0"/>
                <a:cs typeface="ＭＳ Ｐゴシック" charset="0"/>
              </a:rPr>
              <a:t>While executing the critical sections on the large core accelerates their execution, ACS can serialize the execution of independent critical sections. Independent critical sections protect disjoint data and can execute concurrently in conventional systems. Since ACS sends all critical sections to the large core, their execution can get serialized. WE call this false serialization. To reduce the effect of false serialization,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we implement a mechanism to selectively disable the acceleration of critical sections which are experiencing false serialization. We call it SEL.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To implement SEL, we add a table of saturating counters to the CSRB which track false serialization. For simplicity, assume there is one counter for every independent critical section. A counter is incremented when the critical section experiences false serialization and decremented otherwise.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For example, consider a system with two critical sections A and B and an empty CSRB.</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A CSCALL for critical section A arrives. Since there are no other entries, there is no false serialization, so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the counter corresponding to critical section A is decremented.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While the first call is still in progress, another CSCALL for A arrives. Again, there is NO false serialization since CSCALL for A would have waited for the first instance of critical section A even in the conventional system.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Thus counter for A is again decremented.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Now a CSCALL for B is enters the CSRB. Since B now has to wait for critical section A, which it should NOT. We say that B is experiencing false serialization and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increment its counter.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When a counter reaches its maximum value, acceleration for that critical section is disabled and conventional locking is used for its execution from there on. </a:t>
            </a:r>
          </a:p>
          <a:p>
            <a:pPr>
              <a:lnSpc>
                <a:spcPct val="80000"/>
              </a:lnSpc>
            </a:pPr>
            <a:endParaRPr lang="en-US" sz="800">
              <a:latin typeface="Calibri" charset="0"/>
              <a:ea typeface="ＭＳ Ｐゴシック" charset="0"/>
              <a:cs typeface="ＭＳ Ｐゴシック"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EB8B55-24B8-B94A-B0B3-3CEDEC9FA075}" type="slidenum">
              <a:rPr lang="en-US" sz="1200">
                <a:latin typeface="Calibri" charset="0"/>
                <a:cs typeface="Arial" charset="0"/>
              </a:rPr>
              <a:pPr eaLnBrk="1" hangingPunct="1"/>
              <a:t>35</a:t>
            </a:fld>
            <a:endParaRPr lang="en-US" sz="1200">
              <a:latin typeface="Calibri"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2.xml"/><Relationship Id="rId4" Type="http://schemas.openxmlformats.org/officeDocument/2006/relationships/image" Target="../media/image5.emf"/></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4056737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34285622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8378747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752762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5582518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441141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54303654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749533508"/>
      </p:ext>
    </p:extLst>
  </p:cSld>
  <p:clrMapOvr>
    <a:masterClrMapping/>
  </p:clrMapOv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534912287"/>
      </p:ext>
    </p:extLst>
  </p:cSld>
  <p:clrMapOvr>
    <a:masterClrMapping/>
  </p:clrMapOvr>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8929559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33303774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8458131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180529360"/>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77946190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899939613"/>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87306659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56920250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952985607"/>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43271094"/>
      </p:ext>
    </p:extLst>
  </p:cSld>
  <p:clrMapOvr>
    <a:masterClrMapping/>
  </p:clrMapOvr>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587737675"/>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pPr/>
              <a:t>‹#›</a:t>
            </a:fld>
            <a:endParaRPr lang="en-US"/>
          </a:p>
        </p:txBody>
      </p:sp>
    </p:spTree>
    <p:extLst>
      <p:ext uri="{BB962C8B-B14F-4D97-AF65-F5344CB8AC3E}">
        <p14:creationId xmlns:p14="http://schemas.microsoft.com/office/powerpoint/2010/main" xmlns="" val="429002347"/>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2688240"/>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30019473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2528010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59271450"/>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28807911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527836252"/>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9502839"/>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653143094"/>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4103303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928038589"/>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361240787"/>
      </p:ext>
    </p:extLst>
  </p:cSld>
  <p:clrMapOvr>
    <a:masterClrMapping/>
  </p:clrMapOv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981297615"/>
      </p:ext>
    </p:extLst>
  </p:cSld>
  <p:clrMapOvr>
    <a:masterClrMapping/>
  </p:clrMapOvr>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39535829"/>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5058366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29150831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66034428"/>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16259347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037257392"/>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76634971"/>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5757333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004061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215920038"/>
      </p:ext>
    </p:extLst>
  </p:cSld>
  <p:clrMapOvr>
    <a:masterClrMapping/>
  </p:clrMapOvr>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xmlns="" val="401696359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xmlns="" val="316493413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xmlns="" val="545018950"/>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xmlns="" val="1123130482"/>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xmlns="" val="2716106767"/>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xmlns="" val="244597733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xmlns="" val="95864653"/>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xmlns="" val="291908401"/>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xmlns="" val="2778073308"/>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xmlns="" val="22248094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663980901"/>
      </p:ext>
    </p:extLst>
  </p:cSld>
  <p:clrMapOvr>
    <a:masterClrMapping/>
  </p:clrMapOvr>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xmlns="" val="3117190727"/>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xmlns="" val="1957993555"/>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89655339"/>
      </p:ext>
    </p:extLst>
  </p:cSld>
  <p:clrMapOvr>
    <a:masterClrMapping/>
  </p:clrMapOvr>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463225618"/>
      </p:ext>
    </p:extLst>
  </p:cSld>
  <p:clrMapOvr>
    <a:masterClrMapping/>
  </p:clrMapOvr>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645901374"/>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56124686"/>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02914594"/>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8754488"/>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745508347"/>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8444494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9146800"/>
      </p:ext>
    </p:extLst>
  </p:cSld>
  <p:clrMapOvr>
    <a:masterClrMapping/>
  </p:clrMapOvr>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887542771"/>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18319188"/>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83766189"/>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596183833"/>
      </p:ext>
    </p:extLst>
  </p:cSld>
  <p:clrMapOvr>
    <a:masterClrMapping/>
  </p:clrMapOvr>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74252732"/>
      </p:ext>
    </p:extLst>
  </p:cSld>
  <p:clrMapOvr>
    <a:masterClrMapping/>
  </p:clrMapOvr>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30569958"/>
      </p:ext>
    </p:extLst>
  </p:cSld>
  <p:clrMapOvr>
    <a:masterClrMapping/>
  </p:clrMapOvr>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122058242"/>
      </p:ext>
    </p:extLst>
  </p:cSld>
  <p:clrMapOvr>
    <a:masterClrMapping/>
  </p:clrMapOvr>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15842499"/>
      </p:ext>
    </p:extLst>
  </p:cSld>
  <p:clrMapOvr>
    <a:masterClrMapping/>
  </p:clrMapOv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522682896"/>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918848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989860150"/>
      </p:ext>
    </p:extLst>
  </p:cSld>
  <p:clrMapOvr>
    <a:masterClrMapping/>
  </p:clrMapOvr>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537574108"/>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99680269"/>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979947636"/>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262906709"/>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201016123"/>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303089548"/>
      </p:ext>
    </p:extLst>
  </p:cSld>
  <p:clrMapOvr>
    <a:masterClrMapping/>
  </p:clrMapOvr>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982782234"/>
      </p:ext>
    </p:extLst>
  </p:cSld>
  <p:clrMapOvr>
    <a:masterClrMapping/>
  </p:clrMapOvr>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64979392"/>
      </p:ext>
    </p:extLst>
  </p:cSld>
  <p:clrMapOvr>
    <a:masterClrMapping/>
  </p:clrMapOvr>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860417564"/>
      </p:ext>
    </p:extLst>
  </p:cSld>
  <p:clrMapOvr>
    <a:masterClrMapping/>
  </p:clrMapOvr>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613904587"/>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26520275"/>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336950475"/>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734478922"/>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22722854"/>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67947472"/>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773228688"/>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483433550"/>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34781619"/>
      </p:ext>
    </p:extLst>
  </p:cSld>
  <p:clrMapOvr>
    <a:masterClrMapping/>
  </p:clrMapOvr>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987401593"/>
      </p:ext>
    </p:extLst>
  </p:cSld>
  <p:clrMapOvr>
    <a:masterClrMapping/>
  </p:clrMapOvr>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202163344"/>
      </p:ext>
    </p:extLst>
  </p:cSld>
  <p:clrMapOvr>
    <a:masterClrMapping/>
  </p:clrMapOvr>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68557736"/>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47009659"/>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19064100"/>
      </p:ext>
    </p:extLst>
  </p:cSld>
  <p:clrMapOvr>
    <a:masterClrMapping/>
  </p:clrMapOvr>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45200570"/>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74076931"/>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619728740"/>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7772912"/>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04374181"/>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926087586"/>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503083205"/>
      </p:ext>
    </p:extLst>
  </p:cSld>
  <p:clrMapOvr>
    <a:masterClrMapping/>
  </p:clrMapOvr>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2946157"/>
      </p:ext>
    </p:extLst>
  </p:cSld>
  <p:clrMapOvr>
    <a:masterClrMapping/>
  </p:clrMapOvr>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3880557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946516101"/>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75603547"/>
      </p:ext>
    </p:extLst>
  </p:cSld>
  <p:clrMapOvr>
    <a:masterClrMapping/>
  </p:clrMapOvr>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584650830"/>
      </p:ext>
    </p:extLst>
  </p:cSld>
  <p:clrMapOvr>
    <a:masterClrMapping/>
  </p:clrMapOvr>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053107811"/>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626875370"/>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148745029"/>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61615355"/>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883730137"/>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588790507"/>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862334704"/>
      </p:ext>
    </p:extLst>
  </p:cSld>
  <p:clrMapOvr>
    <a:masterClrMapping/>
  </p:clrMapOvr>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918266202"/>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878908606"/>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08727167"/>
      </p:ext>
    </p:extLst>
  </p:cSld>
  <p:clrMapOvr>
    <a:masterClrMapping/>
  </p:clrMapOvr>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78803337"/>
      </p:ext>
    </p:extLst>
  </p:cSld>
  <p:clrMapOvr>
    <a:masterClrMapping/>
  </p:clrMapOvr>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26831597"/>
      </p:ext>
    </p:extLst>
  </p:cSld>
  <p:clrMapOvr>
    <a:masterClrMapping/>
  </p:clrMapOvr>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897958048"/>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475021227"/>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20277118"/>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05095605"/>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063293404"/>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149642790"/>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540419362"/>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428834757"/>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129456410"/>
      </p:ext>
    </p:extLst>
  </p:cSld>
  <p:clrMapOvr>
    <a:masterClrMapping/>
  </p:clrMapOvr>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733484263"/>
      </p:ext>
    </p:extLst>
  </p:cSld>
  <p:clrMapOvr>
    <a:masterClrMapping/>
  </p:clrMapOvr>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30162140"/>
      </p:ext>
    </p:extLst>
  </p:cSld>
  <p:clrMapOvr>
    <a:masterClrMapping/>
  </p:clrMapOvr>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15528756"/>
      </p:ext>
    </p:extLst>
  </p:cSld>
  <p:clrMapOvr>
    <a:masterClrMapping/>
  </p:clrMapOvr>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95346261"/>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626416077"/>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144416496"/>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827919355"/>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77422827"/>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0234533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044874159"/>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cstate="print"/>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cstate="print">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cstate="print"/>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xmlns="" val="424499609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5675337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3986401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33059235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xmlns="" val="47700262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44371237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xmlns="" val="135952765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1429019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xmlns="" val="135322367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xmlns="" val="199221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xmlns="" val="1750558358"/>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80060423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48633006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76914203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xmlns="" val="125625329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985"/>
            <a:ext cx="9144000" cy="7618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37923" y="1362383"/>
            <a:ext cx="3879360" cy="4971402"/>
          </a:xfrm>
          <a:prstGeom prst="rect">
            <a:avLst/>
          </a:prstGeo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5523" y="1362383"/>
            <a:ext cx="3879360" cy="2416574"/>
          </a:xfrm>
          <a:prstGeom prst="rect">
            <a:avLst/>
          </a:prstGeo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5523" y="3917212"/>
            <a:ext cx="3879360" cy="2416574"/>
          </a:xfrm>
          <a:prstGeom prst="rect">
            <a:avLst/>
          </a:prstGeo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99349778"/>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59385284"/>
      </p:ext>
    </p:extLst>
  </p:cSld>
  <p:clrMapOvr>
    <a:masterClrMapping/>
  </p:clrMapOvr>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062109409"/>
      </p:ext>
    </p:extLst>
  </p:cSld>
  <p:clrMapOvr>
    <a:masterClrMapping/>
  </p:clrMapOvr>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976252889"/>
      </p:ext>
    </p:extLst>
  </p:cSld>
  <p:clrMapOvr>
    <a:masterClrMapping/>
  </p:clrMapOvr>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711309144"/>
      </p:ext>
    </p:extLst>
  </p:cSld>
  <p:clrMapOvr>
    <a:masterClrMapping/>
  </p:clrMapOvr>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89043780"/>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416675"/>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04841984"/>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070551233"/>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14035858"/>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504463774"/>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57063406"/>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58093627"/>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86673488"/>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166306318"/>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006338871"/>
      </p:ext>
    </p:extLst>
  </p:cSld>
  <p:clrMapOvr>
    <a:masterClrMapping/>
  </p:clrMapOvr>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01819607"/>
      </p:ext>
    </p:extLst>
  </p:cSld>
  <p:clrMapOvr>
    <a:masterClrMapping/>
  </p:clrMapOvr>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38914297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919629689"/>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798569615"/>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54035045"/>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957921037"/>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04302705"/>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296306612"/>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086837189"/>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892152232"/>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911006884"/>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840024548"/>
      </p:ext>
    </p:extLst>
  </p:cSld>
  <p:clrMapOvr>
    <a:masterClrMapping/>
  </p:clrMapOvr>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583228905"/>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73943925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45184415"/>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939046210"/>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482998495"/>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51205174"/>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642158645"/>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246359570"/>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581150074"/>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09963487"/>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88622200"/>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8199538C-0B58-964C-8D09-CE2DB41D7981}" type="slidenum">
              <a:rPr lang="en-US"/>
              <a:pPr>
                <a:defRPr/>
              </a:pPr>
              <a:t>‹#›</a:t>
            </a:fld>
            <a:endParaRPr lang="en-US"/>
          </a:p>
        </p:txBody>
      </p:sp>
    </p:spTree>
    <p:extLst>
      <p:ext uri="{BB962C8B-B14F-4D97-AF65-F5344CB8AC3E}">
        <p14:creationId xmlns:p14="http://schemas.microsoft.com/office/powerpoint/2010/main" xmlns="" val="160722815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25846640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2F4A62-A2AB-6B48-93FA-0E4BEF2642CE}" type="slidenum">
              <a:rPr lang="en-US"/>
              <a:pPr>
                <a:defRPr/>
              </a:pPr>
              <a:t>‹#›</a:t>
            </a:fld>
            <a:endParaRPr lang="en-US"/>
          </a:p>
        </p:txBody>
      </p:sp>
    </p:spTree>
    <p:extLst>
      <p:ext uri="{BB962C8B-B14F-4D97-AF65-F5344CB8AC3E}">
        <p14:creationId xmlns:p14="http://schemas.microsoft.com/office/powerpoint/2010/main" xmlns="" val="2921550155"/>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0F7043D-705D-8E4D-8EC4-AA04F62CB11E}" type="slidenum">
              <a:rPr lang="en-US"/>
              <a:pPr>
                <a:defRPr/>
              </a:pPr>
              <a:t>‹#›</a:t>
            </a:fld>
            <a:endParaRPr lang="en-US"/>
          </a:p>
        </p:txBody>
      </p:sp>
    </p:spTree>
    <p:extLst>
      <p:ext uri="{BB962C8B-B14F-4D97-AF65-F5344CB8AC3E}">
        <p14:creationId xmlns:p14="http://schemas.microsoft.com/office/powerpoint/2010/main" xmlns="" val="99746611"/>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41C025-F41A-EE4C-BAA6-EFCC0582BD42}" type="slidenum">
              <a:rPr lang="en-US"/>
              <a:pPr>
                <a:defRPr/>
              </a:pPr>
              <a:t>‹#›</a:t>
            </a:fld>
            <a:endParaRPr lang="en-US"/>
          </a:p>
        </p:txBody>
      </p:sp>
    </p:spTree>
    <p:extLst>
      <p:ext uri="{BB962C8B-B14F-4D97-AF65-F5344CB8AC3E}">
        <p14:creationId xmlns:p14="http://schemas.microsoft.com/office/powerpoint/2010/main" xmlns="" val="1056068894"/>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170F59F7-17FF-DC4D-8944-FA4CBA5DBF60}" type="slidenum">
              <a:rPr lang="en-US"/>
              <a:pPr>
                <a:defRPr/>
              </a:pPr>
              <a:t>‹#›</a:t>
            </a:fld>
            <a:endParaRPr lang="en-US"/>
          </a:p>
        </p:txBody>
      </p:sp>
    </p:spTree>
    <p:extLst>
      <p:ext uri="{BB962C8B-B14F-4D97-AF65-F5344CB8AC3E}">
        <p14:creationId xmlns:p14="http://schemas.microsoft.com/office/powerpoint/2010/main" xmlns="" val="3241287310"/>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6B948373-2CF4-E74A-9DDB-35E5C34CF79A}" type="slidenum">
              <a:rPr lang="en-US"/>
              <a:pPr>
                <a:defRPr/>
              </a:pPr>
              <a:t>‹#›</a:t>
            </a:fld>
            <a:endParaRPr lang="en-US"/>
          </a:p>
        </p:txBody>
      </p:sp>
    </p:spTree>
    <p:extLst>
      <p:ext uri="{BB962C8B-B14F-4D97-AF65-F5344CB8AC3E}">
        <p14:creationId xmlns:p14="http://schemas.microsoft.com/office/powerpoint/2010/main" xmlns="" val="4092554429"/>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A1FF763B-C92A-AE4D-8997-CC96015BDB75}" type="slidenum">
              <a:rPr lang="en-US"/>
              <a:pPr>
                <a:defRPr/>
              </a:pPr>
              <a:t>‹#›</a:t>
            </a:fld>
            <a:endParaRPr lang="en-US"/>
          </a:p>
        </p:txBody>
      </p:sp>
    </p:spTree>
    <p:extLst>
      <p:ext uri="{BB962C8B-B14F-4D97-AF65-F5344CB8AC3E}">
        <p14:creationId xmlns:p14="http://schemas.microsoft.com/office/powerpoint/2010/main" xmlns="" val="3137462731"/>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A97A139-E15C-4546-9B84-F7CCF78D1FDF}" type="slidenum">
              <a:rPr lang="en-US"/>
              <a:pPr>
                <a:defRPr/>
              </a:pPr>
              <a:t>‹#›</a:t>
            </a:fld>
            <a:endParaRPr lang="en-US"/>
          </a:p>
        </p:txBody>
      </p:sp>
    </p:spTree>
    <p:extLst>
      <p:ext uri="{BB962C8B-B14F-4D97-AF65-F5344CB8AC3E}">
        <p14:creationId xmlns:p14="http://schemas.microsoft.com/office/powerpoint/2010/main" xmlns="" val="138829227"/>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8309E70-A755-0848-A88C-D01A0C75595C}" type="slidenum">
              <a:rPr lang="en-US"/>
              <a:pPr>
                <a:defRPr/>
              </a:pPr>
              <a:t>‹#›</a:t>
            </a:fld>
            <a:endParaRPr lang="en-US"/>
          </a:p>
        </p:txBody>
      </p:sp>
    </p:spTree>
    <p:extLst>
      <p:ext uri="{BB962C8B-B14F-4D97-AF65-F5344CB8AC3E}">
        <p14:creationId xmlns:p14="http://schemas.microsoft.com/office/powerpoint/2010/main" xmlns="" val="74590495"/>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82D511D-2F98-9946-AC33-934E9801C6F0}" type="slidenum">
              <a:rPr lang="en-US"/>
              <a:pPr>
                <a:defRPr/>
              </a:pPr>
              <a:t>‹#›</a:t>
            </a:fld>
            <a:endParaRPr lang="en-US"/>
          </a:p>
        </p:txBody>
      </p:sp>
    </p:spTree>
    <p:extLst>
      <p:ext uri="{BB962C8B-B14F-4D97-AF65-F5344CB8AC3E}">
        <p14:creationId xmlns:p14="http://schemas.microsoft.com/office/powerpoint/2010/main" xmlns="" val="1647446069"/>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1EFFB54-4D75-F044-8D75-FAC437401F97}" type="slidenum">
              <a:rPr lang="en-US"/>
              <a:pPr>
                <a:defRPr/>
              </a:pPr>
              <a:t>‹#›</a:t>
            </a:fld>
            <a:endParaRPr lang="en-US"/>
          </a:p>
        </p:txBody>
      </p:sp>
    </p:spTree>
    <p:extLst>
      <p:ext uri="{BB962C8B-B14F-4D97-AF65-F5344CB8AC3E}">
        <p14:creationId xmlns:p14="http://schemas.microsoft.com/office/powerpoint/2010/main" xmlns="" val="181931039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4078860173"/>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D59922-0DF5-D344-8BEC-8A96B1F890E5}" type="slidenum">
              <a:rPr lang="en-US"/>
              <a:pPr>
                <a:defRPr/>
              </a:pPr>
              <a:t>‹#›</a:t>
            </a:fld>
            <a:endParaRPr lang="en-US"/>
          </a:p>
        </p:txBody>
      </p:sp>
    </p:spTree>
    <p:extLst>
      <p:ext uri="{BB962C8B-B14F-4D97-AF65-F5344CB8AC3E}">
        <p14:creationId xmlns:p14="http://schemas.microsoft.com/office/powerpoint/2010/main" xmlns="" val="4846147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076872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1955555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693709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930617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2685702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xmlns="" val="28099788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416675"/>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0311204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39656145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428957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58249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91617114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4191350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764734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62550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956006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05082394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xmlns="" val="428362869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416675"/>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6152613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30727542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06618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993314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40441097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506328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560200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8729488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952449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5469347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906530018"/>
      </p:ext>
    </p:extLst>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12167151"/>
      </p:ext>
    </p:extLst>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5747280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45290474"/>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49657799"/>
      </p:ext>
    </p:extLst>
  </p:cSld>
  <p:clrMapOvr>
    <a:masterClrMapping/>
  </p:clrMapOv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4809984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4640050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14120312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59491645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59253071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36315945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90799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0932185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55282407"/>
      </p:ext>
    </p:extLst>
  </p:cSld>
  <p:clrMapOvr>
    <a:masterClrMapping/>
  </p:clrMapOv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75209740"/>
      </p:ext>
    </p:extLst>
  </p:cSld>
  <p:clrMapOvr>
    <a:masterClrMapping/>
  </p:clrMapOv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7212348"/>
      </p:ext>
    </p:extLst>
  </p:cSld>
  <p:clrMapOvr>
    <a:masterClrMapping/>
  </p:clrMapOv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375832106"/>
      </p:ext>
    </p:extLst>
  </p:cSld>
  <p:clrMapOvr>
    <a:masterClrMapping/>
  </p:clrMapOv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75767072"/>
      </p:ext>
    </p:extLst>
  </p:cSld>
  <p:clrMapOvr>
    <a:masterClrMapping/>
  </p:clrMapOv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11324140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88278833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7337725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2304956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459559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237372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7527058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9577594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39882211"/>
      </p:ext>
    </p:extLst>
  </p:cSld>
  <p:clrMapOvr>
    <a:masterClrMapping/>
  </p:clrMapOv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28943853"/>
      </p:ext>
    </p:extLst>
  </p:cSld>
  <p:clrMapOvr>
    <a:masterClrMapping/>
  </p:clrMapOv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978936023"/>
      </p:ext>
    </p:extLst>
  </p:cSld>
  <p:clrMapOvr>
    <a:masterClrMapping/>
  </p:clrMapOv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103590579"/>
      </p:ext>
    </p:extLst>
  </p:cSld>
  <p:clrMapOvr>
    <a:masterClrMapping/>
  </p:clrMapOv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543202799"/>
      </p:ext>
    </p:extLst>
  </p:cSld>
  <p:clrMapOvr>
    <a:masterClrMapping/>
  </p:clrMapOv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6397157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4876040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85478505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92439450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07996083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6361042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8157880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17933140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25" tIns="45713" rIns="91425" bIns="45713"/>
          <a:lstStyle/>
          <a:p>
            <a:pPr defTabSz="914259">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25" tIns="45713" rIns="91425" bIns="45713"/>
          <a:lstStyle/>
          <a:p>
            <a:pPr defTabSz="914259">
              <a:defRPr/>
            </a:pPr>
            <a:endParaRPr lang="en-US" kern="0">
              <a:solidFill>
                <a:sysClr val="windowText" lastClr="000000"/>
              </a:solidFill>
              <a:latin typeface="Calibri"/>
            </a:endParaRPr>
          </a:p>
        </p:txBody>
      </p:sp>
    </p:spTree>
    <p:extLst>
      <p:ext uri="{BB962C8B-B14F-4D97-AF65-F5344CB8AC3E}">
        <p14:creationId xmlns:p14="http://schemas.microsoft.com/office/powerpoint/2010/main" xmlns="" val="233116745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78"/>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9803217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32878031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91236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14.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image" Target="../media/image1.png"/><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5.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heme" Target="../theme/theme16.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image" Target="../media/image1.png"/><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theme" Target="../theme/theme17.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image" Target="../media/image1.png"/><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theme" Target="../theme/theme18.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image" Target="../media/image1.png"/><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19.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image" Target="../media/image1.png"/><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theme" Target="../theme/theme20.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image" Target="../media/image1.png"/><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theme" Target="../theme/theme21.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18" Type="http://schemas.openxmlformats.org/officeDocument/2006/relationships/image" Target="../media/image3.png"/><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17" Type="http://schemas.openxmlformats.org/officeDocument/2006/relationships/image" Target="../media/image2.png"/><Relationship Id="rId2" Type="http://schemas.openxmlformats.org/officeDocument/2006/relationships/slideLayout" Target="../slideLayouts/slideLayout231.xml"/><Relationship Id="rId16" Type="http://schemas.openxmlformats.org/officeDocument/2006/relationships/theme" Target="../theme/theme22.xml"/><Relationship Id="rId20" Type="http://schemas.openxmlformats.org/officeDocument/2006/relationships/image" Target="../media/image5.emf"/><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slideLayout" Target="../slideLayouts/slideLayout244.xml"/><Relationship Id="rId10" Type="http://schemas.openxmlformats.org/officeDocument/2006/relationships/slideLayout" Target="../slideLayouts/slideLayout239.xml"/><Relationship Id="rId19" Type="http://schemas.openxmlformats.org/officeDocument/2006/relationships/image" Target="../media/image4.png"/><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slideLayout" Target="../slideLayouts/slideLayout24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theme" Target="../theme/theme23.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image" Target="../media/image1.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pn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4.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pn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5.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theme" Target="../theme/theme26.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slideLayout" Target="../slideLayouts/slideLayout290.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1.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1.pn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t>CHIPPER: HPCA 2011</a:t>
            </a:r>
            <a:endParaRPr lang="en-US" altLang="en-US" dirty="0"/>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0"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a:fld id="{EFCD136B-938C-4ABE-A595-3497154215A9}" type="datetime1">
              <a:rPr lang="en-US" smtClean="0">
                <a:solidFill>
                  <a:prstClr val="black">
                    <a:tint val="75000"/>
                  </a:prstClr>
                </a:solidFill>
                <a:latin typeface="Calibri"/>
              </a:rPr>
              <a:pPr defTabSz="914259"/>
              <a:t>8/27/2013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a:fld id="{58161B50-6D0B-48B4-A1D4-BAD8C599CC84}" type="slidenum">
              <a:rPr lang="en-US" smtClean="0">
                <a:solidFill>
                  <a:prstClr val="black">
                    <a:tint val="75000"/>
                  </a:prstClr>
                </a:solidFill>
                <a:latin typeface="Calibri"/>
              </a:rPr>
              <a:pPr defTabSz="914259"/>
              <a:t>‹#›</a:t>
            </a:fld>
            <a:endParaRPr lang="en-US" dirty="0">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xmlns="" val="222746981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ftr="0" dt="0"/>
  <p:txStyles>
    <p:titleStyle>
      <a:lvl1pPr algn="ctr" defTabSz="914259"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xmlns="" val="167577452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xmlns="" val="346533665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xmlns="" val="368513799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xmlns="" val="421029287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xmlns="" val="26144940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xmlns="" val="271504543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xmlns="" val="2093172025"/>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xmlns="" val="43582214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xmlns="" val="169132362"/>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xmlns="" val="322205814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xmlns="" val="196812648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7" cstate="print"/>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8" cstate="print"/>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9" cstate="print">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20" cstate="print"/>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xmlns="" val="2183329287"/>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xmlns="" val="1694552593"/>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xmlns="" val="48862012"/>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xmlns="" val="4144795148"/>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9F7A0A7-95F6-0F44-A183-7F0D9CBFC97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601779076"/>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xmlns="" val="2942115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92370811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7081350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1636177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xmlns="" val="122384159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xmlns="" val="83918687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xmlns="" val="228803778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10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1.xml"/><Relationship Id="rId1" Type="http://schemas.openxmlformats.org/officeDocument/2006/relationships/slideLayout" Target="../slideLayouts/slideLayout36.xml"/></Relationships>
</file>

<file path=ppt/slides/_rels/slide11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5.xml.rels><?xml version="1.0" encoding="UTF-8" standalone="yes"?>
<Relationships xmlns="http://schemas.openxmlformats.org/package/2006/relationships"><Relationship Id="rId3" Type="http://schemas.openxmlformats.org/officeDocument/2006/relationships/hyperlink" Target="file:///\\localhost\Users\omutlu\Documents\presentations\CMU\Samsung%20Memory%20June%2021%202012\Previous%20Presentations\rachata_isca12_talk.pptx" TargetMode="External"/><Relationship Id="rId2" Type="http://schemas.openxmlformats.org/officeDocument/2006/relationships/notesSlide" Target="../notesSlides/notesSlide73.xml"/><Relationship Id="rId1" Type="http://schemas.openxmlformats.org/officeDocument/2006/relationships/slideLayout" Target="../slideLayouts/slideLayout108.xml"/></Relationships>
</file>

<file path=ppt/slides/_rels/slide116.xml.rels><?xml version="1.0" encoding="UTF-8" standalone="yes"?>
<Relationships xmlns="http://schemas.openxmlformats.org/package/2006/relationships"><Relationship Id="rId2" Type="http://schemas.openxmlformats.org/officeDocument/2006/relationships/hyperlink" Target="file:///\\localhost\Users\omutlu\Documents\presentations\CMU\Samsung%20Memory%20June%2021%202012\Previous%20Presentations\ebrahimi_micro2011_talk.pptx" TargetMode="External"/><Relationship Id="rId1" Type="http://schemas.openxmlformats.org/officeDocument/2006/relationships/slideLayout" Target="../slideLayouts/slideLayout11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7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2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2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20.xml"/></Relationships>
</file>

<file path=ppt/slides/_rels/slide1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2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29.xml.rels><?xml version="1.0" encoding="UTF-8" standalone="yes"?>
<Relationships xmlns="http://schemas.openxmlformats.org/package/2006/relationships"><Relationship Id="rId8" Type="http://schemas.openxmlformats.org/officeDocument/2006/relationships/hyperlink" Target="http://users.ece.cmu.edu/~omutlu/pub/bottleneck-identification-and-scheduling_asplos12.pdf" TargetMode="External"/><Relationship Id="rId13" Type="http://schemas.openxmlformats.org/officeDocument/2006/relationships/hyperlink" Target="http://isca2013.eew.technion.ac.il/" TargetMode="External"/><Relationship Id="rId3" Type="http://schemas.openxmlformats.org/officeDocument/2006/relationships/hyperlink" Target="http://www.cs.virginia.edu/asplos09/" TargetMode="External"/><Relationship Id="rId7" Type="http://schemas.openxmlformats.org/officeDocument/2006/relationships/hyperlink" Target="http://users.ece.cmu.edu/~omutlu/pub/mutlu_isca10_talk.ppt" TargetMode="External"/><Relationship Id="rId12" Type="http://schemas.openxmlformats.org/officeDocument/2006/relationships/hyperlink" Target="http://users.ece.cmu.edu/~omutlu/pub/utility-based-acceleration-acmp_isca13.pdf" TargetMode="External"/><Relationship Id="rId2" Type="http://schemas.openxmlformats.org/officeDocument/2006/relationships/hyperlink" Target="http://users.ece.cmu.edu/~omutlu/pub/acs_asplos09.pdf" TargetMode="External"/><Relationship Id="rId1" Type="http://schemas.openxmlformats.org/officeDocument/2006/relationships/slideLayout" Target="../slideLayouts/slideLayout141.xml"/><Relationship Id="rId6" Type="http://schemas.openxmlformats.org/officeDocument/2006/relationships/hyperlink" Target="http://isca2010.inria.fr/" TargetMode="External"/><Relationship Id="rId11" Type="http://schemas.openxmlformats.org/officeDocument/2006/relationships/hyperlink" Target="http://users.ece.cmu.edu/~omutlu/pub/mutlu_asplos12_talk.pdf" TargetMode="External"/><Relationship Id="rId5" Type="http://schemas.openxmlformats.org/officeDocument/2006/relationships/hyperlink" Target="http://users.ece.cmu.edu/~omutlu/pub/dm_isca10.pdf" TargetMode="External"/><Relationship Id="rId15" Type="http://schemas.openxmlformats.org/officeDocument/2006/relationships/hyperlink" Target="http://users.ece.cmu.edu/~omutlu/pub/joao_isca13_talk.pdf" TargetMode="External"/><Relationship Id="rId10" Type="http://schemas.openxmlformats.org/officeDocument/2006/relationships/hyperlink" Target="http://users.ece.cmu.edu/~omutlu/pub/mutlu_asplos12_talk.ppt" TargetMode="External"/><Relationship Id="rId4" Type="http://schemas.openxmlformats.org/officeDocument/2006/relationships/hyperlink" Target="http://users.ece.cmu.edu/~omutlu/pub/suleman_asplos09_talk.ppt" TargetMode="External"/><Relationship Id="rId9" Type="http://schemas.openxmlformats.org/officeDocument/2006/relationships/hyperlink" Target="http://research.microsoft.com/en-us/um/cambridge/events/asplos_2012/" TargetMode="External"/><Relationship Id="rId14" Type="http://schemas.openxmlformats.org/officeDocument/2006/relationships/hyperlink" Target="http://users.ece.cmu.edu/~omutlu/pub/joao_isca13_talk.pp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hyperlink" Target="http://www.ece.cmu.edu/~omutlu/pub/kim_micro10_talk.pptx" TargetMode="External"/><Relationship Id="rId3" Type="http://schemas.openxmlformats.org/officeDocument/2006/relationships/hyperlink" Target="http://isca2012.ittc.ku.edu/" TargetMode="External"/><Relationship Id="rId7" Type="http://schemas.openxmlformats.org/officeDocument/2006/relationships/hyperlink" Target="http://www.microarch.org/micro43/" TargetMode="External"/><Relationship Id="rId2" Type="http://schemas.openxmlformats.org/officeDocument/2006/relationships/hyperlink" Target="http://www.ece.cmu.edu/~omutlu/pub/staged-memory-scheduling_isca12.pdf" TargetMode="External"/><Relationship Id="rId1" Type="http://schemas.openxmlformats.org/officeDocument/2006/relationships/slideLayout" Target="../slideLayouts/slideLayout141.xml"/><Relationship Id="rId6" Type="http://schemas.openxmlformats.org/officeDocument/2006/relationships/hyperlink" Target="http://www.ece.cmu.edu/~omutlu/pub/tcm_micro10.pdf" TargetMode="External"/><Relationship Id="rId11" Type="http://schemas.openxmlformats.org/officeDocument/2006/relationships/hyperlink" Target="http://tocs.acm.org/" TargetMode="External"/><Relationship Id="rId5" Type="http://schemas.openxmlformats.org/officeDocument/2006/relationships/hyperlink" Target="http://www.microarch.org/micro44/" TargetMode="External"/><Relationship Id="rId10" Type="http://schemas.openxmlformats.org/officeDocument/2006/relationships/hyperlink" Target="http://www.ece.cmu.edu/~omutlu/pub/fairness-via-throttling_acm_tocs12.pdf" TargetMode="External"/><Relationship Id="rId4" Type="http://schemas.openxmlformats.org/officeDocument/2006/relationships/hyperlink" Target="http://www.ece.cmu.edu/~omutlu/pub/memory-channel-partitioning-micro11.pdf" TargetMode="External"/><Relationship Id="rId9" Type="http://schemas.openxmlformats.org/officeDocument/2006/relationships/hyperlink" Target="http://www.ece.cmu.edu/~omutlu/pub/kim_micro10_talk.pdf" TargetMode="External"/></Relationships>
</file>

<file path=ppt/slides/_rels/slide131.xml.rels><?xml version="1.0" encoding="UTF-8" standalone="yes"?>
<Relationships xmlns="http://schemas.openxmlformats.org/package/2006/relationships"><Relationship Id="rId8" Type="http://schemas.openxmlformats.org/officeDocument/2006/relationships/hyperlink" Target="http://www.usenix.org/events/sec07/" TargetMode="External"/><Relationship Id="rId3" Type="http://schemas.openxmlformats.org/officeDocument/2006/relationships/hyperlink" Target="http://www.computer.org/micro/" TargetMode="External"/><Relationship Id="rId7" Type="http://schemas.openxmlformats.org/officeDocument/2006/relationships/hyperlink" Target="http://www.ece.cmu.edu/~omutlu/pub/mph_usenix_security07.pdf" TargetMode="External"/><Relationship Id="rId2" Type="http://schemas.openxmlformats.org/officeDocument/2006/relationships/hyperlink" Target="http://www.ece.cmu.edu/~omutlu/pub/parbs_ieee_micro09.pdf" TargetMode="External"/><Relationship Id="rId1" Type="http://schemas.openxmlformats.org/officeDocument/2006/relationships/slideLayout" Target="../slideLayouts/slideLayout141.xml"/><Relationship Id="rId6" Type="http://schemas.openxmlformats.org/officeDocument/2006/relationships/hyperlink" Target="http://www.ece.cmu.edu/~omutlu/pub/mutlu_micro07_talk.ppt" TargetMode="External"/><Relationship Id="rId5" Type="http://schemas.openxmlformats.org/officeDocument/2006/relationships/hyperlink" Target="http://www.microarch.org/micro40/" TargetMode="External"/><Relationship Id="rId4" Type="http://schemas.openxmlformats.org/officeDocument/2006/relationships/hyperlink" Target="http://www.ece.cmu.edu/~omutlu/pub/stfm_micro07.pdf" TargetMode="External"/><Relationship Id="rId9" Type="http://schemas.openxmlformats.org/officeDocument/2006/relationships/hyperlink" Target="http://www.ece.cmu.edu/~omutlu/pub/mutlu_usenix-security07_talk.ppt" TargetMode="External"/></Relationships>
</file>

<file path=ppt/slides/_rels/slide132.xml.rels><?xml version="1.0" encoding="UTF-8" standalone="yes"?>
<Relationships xmlns="http://schemas.openxmlformats.org/package/2006/relationships"><Relationship Id="rId8" Type="http://schemas.openxmlformats.org/officeDocument/2006/relationships/hyperlink" Target="http://www.ece.cmu.edu/~omutlu/pub/app-aware-noc_micro09.pdf" TargetMode="External"/><Relationship Id="rId3" Type="http://schemas.openxmlformats.org/officeDocument/2006/relationships/hyperlink" Target="http://www.microarch.org/micro44/" TargetMode="External"/><Relationship Id="rId7" Type="http://schemas.openxmlformats.org/officeDocument/2006/relationships/hyperlink" Target="http://www.ece.cmu.edu/~omutlu/pub/grot_isca11_talk.pptx" TargetMode="External"/><Relationship Id="rId2" Type="http://schemas.openxmlformats.org/officeDocument/2006/relationships/hyperlink" Target="http://www.ece.cmu.edu/~omutlu/pub/parallel-memory-scheduling_micro11.pdf" TargetMode="External"/><Relationship Id="rId1" Type="http://schemas.openxmlformats.org/officeDocument/2006/relationships/slideLayout" Target="../slideLayouts/slideLayout141.xml"/><Relationship Id="rId6" Type="http://schemas.openxmlformats.org/officeDocument/2006/relationships/hyperlink" Target="http://isca2011.umaine.edu/" TargetMode="External"/><Relationship Id="rId5" Type="http://schemas.openxmlformats.org/officeDocument/2006/relationships/hyperlink" Target="http://www.ece.cmu.edu/~omutlu/pub/kilonoc_isca11.pdf" TargetMode="External"/><Relationship Id="rId10" Type="http://schemas.openxmlformats.org/officeDocument/2006/relationships/hyperlink" Target="http://www.ece.cmu.edu/~omutlu/pub/das_micro09_talk.pptx" TargetMode="External"/><Relationship Id="rId4" Type="http://schemas.openxmlformats.org/officeDocument/2006/relationships/hyperlink" Target="http://www.ece.cmu.edu/~omutlu/pub/ebrahimi_micro11_talk.pptx" TargetMode="External"/><Relationship Id="rId9" Type="http://schemas.openxmlformats.org/officeDocument/2006/relationships/hyperlink" Target="http://www.microarch.org/micro42/" TargetMode="External"/></Relationships>
</file>

<file path=ppt/slides/_rels/slide133.xml.rels><?xml version="1.0" encoding="UTF-8" standalone="yes"?>
<Relationships xmlns="http://schemas.openxmlformats.org/package/2006/relationships"><Relationship Id="rId8" Type="http://schemas.openxmlformats.org/officeDocument/2006/relationships/hyperlink" Target="http://www.ece.cmu.edu/~omutlu/pub/pcm_ieee_micro10.pdf" TargetMode="External"/><Relationship Id="rId3" Type="http://schemas.openxmlformats.org/officeDocument/2006/relationships/hyperlink" Target="http://www.cs.virginia.edu/~tcca/" TargetMode="External"/><Relationship Id="rId7" Type="http://schemas.openxmlformats.org/officeDocument/2006/relationships/hyperlink" Target="http://www.ece.cmu.edu/~omutlu/pub/lee_isca09_talk.pdf" TargetMode="External"/><Relationship Id="rId2" Type="http://schemas.openxmlformats.org/officeDocument/2006/relationships/hyperlink" Target="http://www.ece.cmu.edu/~omutlu/pub/timber-fine-grained-dram-cache_ieee-cal12.pdf" TargetMode="External"/><Relationship Id="rId1" Type="http://schemas.openxmlformats.org/officeDocument/2006/relationships/slideLayout" Target="../slideLayouts/slideLayout141.xml"/><Relationship Id="rId6" Type="http://schemas.openxmlformats.org/officeDocument/2006/relationships/hyperlink" Target="http://isca09.cs.columbia.edu/" TargetMode="External"/><Relationship Id="rId5" Type="http://schemas.openxmlformats.org/officeDocument/2006/relationships/hyperlink" Target="http://www.ece.cmu.edu/~omutlu/pub/pcm_isca09.pdf" TargetMode="External"/><Relationship Id="rId4" Type="http://schemas.openxmlformats.org/officeDocument/2006/relationships/hyperlink" Target="http://www.ece.cmu.edu/~safari/tr/tr-2011-005.pdf" TargetMode="External"/><Relationship Id="rId9" Type="http://schemas.openxmlformats.org/officeDocument/2006/relationships/hyperlink" Target="http://www.computer.org/micro/"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9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3.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chart" Target="../charts/chart12.xml"/><Relationship Id="rId3" Type="http://schemas.openxmlformats.org/officeDocument/2006/relationships/notesSlide" Target="../notesSlides/notesSlide13.xml"/><Relationship Id="rId7" Type="http://schemas.openxmlformats.org/officeDocument/2006/relationships/chart" Target="../charts/chart6.xml"/><Relationship Id="rId12" Type="http://schemas.openxmlformats.org/officeDocument/2006/relationships/chart" Target="../charts/chart1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5" Type="http://schemas.openxmlformats.org/officeDocument/2006/relationships/chart" Target="../charts/chart1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 Id="rId14" Type="http://schemas.openxmlformats.org/officeDocument/2006/relationships/chart" Target="../charts/char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99.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ctrTitle"/>
          </p:nvPr>
        </p:nvSpPr>
        <p:spPr>
          <a:xfrm>
            <a:off x="366713" y="1219200"/>
            <a:ext cx="8428037" cy="1720850"/>
          </a:xfrm>
        </p:spPr>
        <p:txBody>
          <a:bodyPr/>
          <a:lstStyle/>
          <a:p>
            <a:pPr algn="ctr" eaLnBrk="1" hangingPunct="1"/>
            <a:r>
              <a:rPr lang="en-US" sz="4000" dirty="0">
                <a:latin typeface="Garamond" charset="0"/>
                <a:ea typeface="ＭＳ Ｐゴシック" charset="0"/>
                <a:cs typeface="ＭＳ Ｐゴシック" charset="0"/>
              </a:rPr>
              <a:t>740: Computer Architecture</a:t>
            </a:r>
            <a:br>
              <a:rPr lang="en-US" sz="4000" dirty="0">
                <a:latin typeface="Garamond" charset="0"/>
                <a:ea typeface="ＭＳ Ｐゴシック" charset="0"/>
                <a:cs typeface="ＭＳ Ｐゴシック" charset="0"/>
              </a:rPr>
            </a:br>
            <a:r>
              <a:rPr lang="en-US" sz="4000" dirty="0"/>
              <a:t>Architecting and </a:t>
            </a:r>
            <a:r>
              <a:rPr lang="en-US" sz="4000" dirty="0" smtClean="0"/>
              <a:t>Exploiting Asymmetry (in </a:t>
            </a:r>
            <a:r>
              <a:rPr lang="en-US" sz="4000" dirty="0"/>
              <a:t>Multi-Core </a:t>
            </a:r>
            <a:r>
              <a:rPr lang="en-US" sz="4000" dirty="0" smtClean="0"/>
              <a:t>Architectures) </a:t>
            </a:r>
            <a:r>
              <a:rPr lang="en-US" sz="4000" dirty="0"/>
              <a:t/>
            </a:r>
            <a:br>
              <a:rPr lang="en-US" sz="4000" dirty="0"/>
            </a:br>
            <a:endParaRPr lang="en-US" sz="4000" dirty="0">
              <a:latin typeface="Garamond" charset="0"/>
              <a:ea typeface="ＭＳ Ｐゴシック" charset="0"/>
              <a:cs typeface="ＭＳ Ｐゴシック" charset="0"/>
            </a:endParaRPr>
          </a:p>
        </p:txBody>
      </p:sp>
      <p:sp>
        <p:nvSpPr>
          <p:cNvPr id="2969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buFont typeface="Wingdings" charset="0"/>
              <a:buNone/>
            </a:pPr>
            <a:r>
              <a:rPr lang="en-US">
                <a:solidFill>
                  <a:srgbClr val="003399"/>
                </a:solidFill>
                <a:latin typeface="Tahoma" charset="0"/>
                <a:ea typeface="ＭＳ Ｐゴシック" charset="0"/>
                <a:cs typeface="ＭＳ Ｐゴシック" charset="0"/>
              </a:rPr>
              <a:t>Prof. Onur Mutlu</a:t>
            </a:r>
          </a:p>
          <a:p>
            <a:pPr eaLnBrk="1" hangingPunct="1">
              <a:buFont typeface="Wingdings" charset="0"/>
              <a:buNone/>
            </a:pPr>
            <a:r>
              <a:rPr lang="en-US">
                <a:latin typeface="Tahoma" charset="0"/>
                <a:ea typeface="ＭＳ Ｐゴシック" charset="0"/>
                <a:cs typeface="ＭＳ Ｐゴシック" charset="0"/>
              </a:rPr>
              <a:t>Carnegie Mellon University</a:t>
            </a:r>
          </a:p>
          <a:p>
            <a:pPr eaLnBrk="1" hangingPunct="1">
              <a:buFont typeface="Wingdings" charset="0"/>
              <a:buNone/>
            </a:pPr>
            <a:endParaRPr lang="en-US">
              <a:latin typeface="Tahoma" charset="0"/>
              <a:ea typeface="ＭＳ Ｐゴシック" charset="0"/>
              <a:cs typeface="ＭＳ Ｐゴシック" charset="0"/>
            </a:endParaRPr>
          </a:p>
        </p:txBody>
      </p:sp>
    </p:spTree>
    <p:extLst>
      <p:ext uri="{BB962C8B-B14F-4D97-AF65-F5344CB8AC3E}">
        <p14:creationId xmlns:p14="http://schemas.microsoft.com/office/powerpoint/2010/main" xmlns="" val="157405085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600" dirty="0">
                <a:solidFill>
                  <a:srgbClr val="006633"/>
                </a:solidFill>
                <a:latin typeface="Garamond" charset="0"/>
                <a:ea typeface="ＭＳ Ｐゴシック" charset="0"/>
                <a:cs typeface="ＭＳ Ｐゴシック" charset="0"/>
              </a:rPr>
              <a:t>Thought Experiment: Asymmetry Everywhere</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dirty="0">
              <a:solidFill>
                <a:srgbClr val="0000FF"/>
              </a:solidFill>
              <a:latin typeface="Tahoma" charset="0"/>
              <a:ea typeface="ＭＳ Ｐゴシック" charset="0"/>
            </a:endParaRPr>
          </a:p>
          <a:p>
            <a:pPr eaLnBrk="1" hangingPunct="1">
              <a:buFont typeface="Wingdings" charset="0"/>
              <a:buChar char="n"/>
            </a:pPr>
            <a:r>
              <a:rPr lang="en-US" sz="2300" dirty="0">
                <a:latin typeface="Tahoma" charset="0"/>
                <a:ea typeface="ＭＳ Ｐゴシック" charset="0"/>
              </a:rPr>
              <a:t>Design the </a:t>
            </a:r>
            <a:r>
              <a:rPr lang="en-US" sz="2300" dirty="0">
                <a:solidFill>
                  <a:srgbClr val="FF0000"/>
                </a:solidFill>
                <a:latin typeface="Tahoma" charset="0"/>
                <a:ea typeface="ＭＳ Ｐゴシック" charset="0"/>
              </a:rPr>
              <a:t>runtime system (HW &amp; SW) </a:t>
            </a:r>
            <a:r>
              <a:rPr lang="en-US" sz="2300" dirty="0">
                <a:latin typeface="Tahoma" charset="0"/>
                <a:ea typeface="ＭＳ Ｐゴシック" charset="0"/>
              </a:rPr>
              <a:t>to </a:t>
            </a:r>
            <a:r>
              <a:rPr lang="en-US" sz="2300" dirty="0">
                <a:solidFill>
                  <a:srgbClr val="FF0000"/>
                </a:solidFill>
                <a:latin typeface="Tahoma" charset="0"/>
                <a:ea typeface="ＭＳ Ｐゴシック" charset="0"/>
              </a:rPr>
              <a:t>automatically choose</a:t>
            </a:r>
            <a:r>
              <a:rPr lang="en-US" sz="2300" dirty="0">
                <a:latin typeface="Tahoma" charset="0"/>
                <a:ea typeface="ＭＳ Ｐゴシック" charset="0"/>
              </a:rPr>
              <a:t> the best-fit components for each phase</a:t>
            </a:r>
          </a:p>
          <a:p>
            <a:pPr lvl="1" eaLnBrk="1" hangingPunct="1"/>
            <a:r>
              <a:rPr lang="en-US" dirty="0">
                <a:latin typeface="Tahoma" charset="0"/>
                <a:ea typeface="ＭＳ Ｐゴシック" charset="0"/>
              </a:rPr>
              <a:t>Satisfy performance/SLA with minimal energy</a:t>
            </a:r>
          </a:p>
          <a:p>
            <a:pPr lvl="1" eaLnBrk="1" hangingPunct="1"/>
            <a:r>
              <a:rPr lang="en-US" dirty="0">
                <a:solidFill>
                  <a:srgbClr val="0000FF"/>
                </a:solidFill>
                <a:latin typeface="Tahoma" charset="0"/>
                <a:ea typeface="ＭＳ Ｐゴシック" charset="0"/>
              </a:rPr>
              <a:t>Dynamically stitch together the </a:t>
            </a:r>
            <a:r>
              <a:rPr lang="ja-JP" altLang="en-US" dirty="0">
                <a:solidFill>
                  <a:srgbClr val="0000FF"/>
                </a:solidFill>
                <a:latin typeface="Tahoma" charset="0"/>
                <a:ea typeface="ＭＳ Ｐゴシック" charset="0"/>
              </a:rPr>
              <a:t>“</a:t>
            </a:r>
            <a:r>
              <a:rPr lang="en-US" dirty="0">
                <a:solidFill>
                  <a:srgbClr val="0000FF"/>
                </a:solidFill>
                <a:latin typeface="Tahoma" charset="0"/>
                <a:ea typeface="ＭＳ Ｐゴシック" charset="0"/>
              </a:rPr>
              <a:t>best-fit</a:t>
            </a:r>
            <a:r>
              <a:rPr lang="ja-JP" altLang="en-US" dirty="0">
                <a:solidFill>
                  <a:srgbClr val="0000FF"/>
                </a:solidFill>
                <a:latin typeface="Tahoma" charset="0"/>
                <a:ea typeface="ＭＳ Ｐゴシック" charset="0"/>
              </a:rPr>
              <a:t>”</a:t>
            </a:r>
            <a:r>
              <a:rPr lang="en-US" dirty="0">
                <a:solidFill>
                  <a:srgbClr val="0000FF"/>
                </a:solidFill>
                <a:latin typeface="Tahoma" charset="0"/>
                <a:ea typeface="ＭＳ Ｐゴシック" charset="0"/>
              </a:rPr>
              <a:t> chip for each phase </a:t>
            </a:r>
          </a:p>
          <a:p>
            <a:pPr lvl="1" eaLnBrk="1" hangingPunct="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72F4B2-9F46-334A-83E6-EB89B82CE06C}" type="slidenum">
              <a:rPr lang="en-US" sz="1600">
                <a:latin typeface="Garamond" charset="0"/>
              </a:rPr>
              <a:pPr eaLnBrk="1" hangingPunct="1"/>
              <a:t>10</a:t>
            </a:fld>
            <a:endParaRPr lang="en-US" sz="1600">
              <a:latin typeface="Garamond" charset="0"/>
            </a:endParaRPr>
          </a:p>
        </p:txBody>
      </p:sp>
      <p:pic>
        <p:nvPicPr>
          <p:cNvPr id="23557" name="Content Placeholder 4" descr="generic-asymmetry.eps"/>
          <p:cNvPicPr>
            <a:picLocks noChangeAspect="1"/>
          </p:cNvPicPr>
          <p:nvPr/>
        </p:nvPicPr>
        <p:blipFill>
          <a:blip r:embed="rId2" cstate="print">
            <a:extLst>
              <a:ext uri="{28A0092B-C50C-407E-A947-70E740481C1C}">
                <a14:useLocalDpi xmlns:a14="http://schemas.microsoft.com/office/drawing/2010/main" xmlns=""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1371600" y="2971800"/>
            <a:ext cx="914400" cy="914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3886200"/>
            <a:ext cx="304800" cy="1066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38600" y="4953000"/>
            <a:ext cx="685800" cy="3810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43200" y="5410200"/>
            <a:ext cx="6858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04883" y="2983038"/>
            <a:ext cx="186117" cy="649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0" y="3886200"/>
            <a:ext cx="533399" cy="1066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4953000"/>
            <a:ext cx="762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29000" y="5410200"/>
            <a:ext cx="1447799"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38600" y="2971800"/>
            <a:ext cx="1828800"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00600" y="3886200"/>
            <a:ext cx="76200" cy="10668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H="1">
            <a:off x="3962400" y="4953000"/>
            <a:ext cx="1905000" cy="381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1905000" y="5410200"/>
            <a:ext cx="3962400"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048000"/>
            <a:ext cx="1092780" cy="369332"/>
          </a:xfrm>
          <a:prstGeom prst="rect">
            <a:avLst/>
          </a:prstGeom>
          <a:noFill/>
        </p:spPr>
        <p:txBody>
          <a:bodyPr wrap="none" rtlCol="0">
            <a:spAutoFit/>
          </a:bodyPr>
          <a:lstStyle/>
          <a:p>
            <a:r>
              <a:rPr lang="en-US" b="1" dirty="0" smtClean="0">
                <a:solidFill>
                  <a:schemeClr val="tx2"/>
                </a:solidFill>
              </a:rPr>
              <a:t>Phase 1</a:t>
            </a:r>
            <a:endParaRPr lang="en-US" b="1" dirty="0">
              <a:solidFill>
                <a:schemeClr val="tx2"/>
              </a:solidFill>
            </a:endParaRPr>
          </a:p>
        </p:txBody>
      </p:sp>
      <p:sp>
        <p:nvSpPr>
          <p:cNvPr id="19" name="TextBox 18"/>
          <p:cNvSpPr txBox="1"/>
          <p:nvPr/>
        </p:nvSpPr>
        <p:spPr>
          <a:xfrm>
            <a:off x="12842" y="3429000"/>
            <a:ext cx="1092780" cy="369332"/>
          </a:xfrm>
          <a:prstGeom prst="rect">
            <a:avLst/>
          </a:prstGeom>
          <a:noFill/>
        </p:spPr>
        <p:txBody>
          <a:bodyPr wrap="none" rtlCol="0">
            <a:spAutoFit/>
          </a:bodyPr>
          <a:lstStyle/>
          <a:p>
            <a:r>
              <a:rPr lang="en-US" b="1" dirty="0" smtClean="0">
                <a:solidFill>
                  <a:srgbClr val="FF0000"/>
                </a:solidFill>
              </a:rPr>
              <a:t>Phase 2</a:t>
            </a:r>
            <a:endParaRPr lang="en-US" b="1" dirty="0">
              <a:solidFill>
                <a:srgbClr val="FF0000"/>
              </a:solidFill>
            </a:endParaRPr>
          </a:p>
        </p:txBody>
      </p:sp>
      <p:sp>
        <p:nvSpPr>
          <p:cNvPr id="20" name="TextBox 19"/>
          <p:cNvSpPr txBox="1"/>
          <p:nvPr/>
        </p:nvSpPr>
        <p:spPr>
          <a:xfrm>
            <a:off x="0" y="3821668"/>
            <a:ext cx="1092780" cy="369332"/>
          </a:xfrm>
          <a:prstGeom prst="rect">
            <a:avLst/>
          </a:prstGeom>
          <a:noFill/>
        </p:spPr>
        <p:txBody>
          <a:bodyPr wrap="none" rtlCol="0">
            <a:spAutoFit/>
          </a:bodyPr>
          <a:lstStyle/>
          <a:p>
            <a:r>
              <a:rPr lang="en-US" b="1" dirty="0" smtClean="0">
                <a:solidFill>
                  <a:srgbClr val="0000FF"/>
                </a:solidFill>
              </a:rPr>
              <a:t>Phase 3</a:t>
            </a:r>
            <a:endParaRPr lang="en-US" b="1" dirty="0">
              <a:solidFill>
                <a:srgbClr val="0000FF"/>
              </a:solidFill>
            </a:endParaRPr>
          </a:p>
        </p:txBody>
      </p:sp>
    </p:spTree>
    <p:extLst>
      <p:ext uri="{BB962C8B-B14F-4D97-AF65-F5344CB8AC3E}">
        <p14:creationId xmlns:p14="http://schemas.microsoft.com/office/powerpoint/2010/main" xmlns="" val="3281338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17"/>
                                        </p:tgtEl>
                                      </p:cBhvr>
                                    </p:animEffect>
                                    <p:set>
                                      <p:cBhvr>
                                        <p:cTn id="89" dur="1" fill="hold">
                                          <p:stCondLst>
                                            <p:cond delay="499"/>
                                          </p:stCondLst>
                                        </p:cTn>
                                        <p:tgtEl>
                                          <p:spTgt spid="17"/>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2" nodeType="clickEffect">
                                  <p:stCondLst>
                                    <p:cond delay="0"/>
                                  </p:stCondLst>
                                  <p:childTnLst>
                                    <p:set>
                                      <p:cBhvr>
                                        <p:cTn id="93" dur="1" fill="hold">
                                          <p:stCondLst>
                                            <p:cond delay="0"/>
                                          </p:stCondLst>
                                        </p:cTn>
                                        <p:tgtEl>
                                          <p:spTgt spid="2"/>
                                        </p:tgtEl>
                                        <p:attrNameLst>
                                          <p:attrName>style.visibility</p:attrName>
                                        </p:attrNameLst>
                                      </p:cBhvr>
                                      <p:to>
                                        <p:strVal val="visible"/>
                                      </p:to>
                                    </p:set>
                                  </p:childTnLst>
                                </p:cTn>
                              </p:par>
                              <p:par>
                                <p:cTn id="94" presetID="1" presetClass="entr" presetSubtype="0" fill="hold" grpId="2" nodeType="withEffect">
                                  <p:stCondLst>
                                    <p:cond delay="0"/>
                                  </p:stCondLst>
                                  <p:childTnLst>
                                    <p:set>
                                      <p:cBhvr>
                                        <p:cTn id="95" dur="1" fill="hold">
                                          <p:stCondLst>
                                            <p:cond delay="0"/>
                                          </p:stCondLst>
                                        </p:cTn>
                                        <p:tgtEl>
                                          <p:spTgt spid="6"/>
                                        </p:tgtEl>
                                        <p:attrNameLst>
                                          <p:attrName>style.visibility</p:attrName>
                                        </p:attrNameLst>
                                      </p:cBhvr>
                                      <p:to>
                                        <p:strVal val="visible"/>
                                      </p:to>
                                    </p:set>
                                  </p:childTnLst>
                                </p:cTn>
                              </p:par>
                              <p:par>
                                <p:cTn id="96" presetID="1" presetClass="entr" presetSubtype="0" fill="hold" grpId="2" nodeType="withEffect">
                                  <p:stCondLst>
                                    <p:cond delay="0"/>
                                  </p:stCondLst>
                                  <p:childTnLst>
                                    <p:set>
                                      <p:cBhvr>
                                        <p:cTn id="97" dur="1" fill="hold">
                                          <p:stCondLst>
                                            <p:cond delay="0"/>
                                          </p:stCondLst>
                                        </p:cTn>
                                        <p:tgtEl>
                                          <p:spTgt spid="7"/>
                                        </p:tgtEl>
                                        <p:attrNameLst>
                                          <p:attrName>style.visibility</p:attrName>
                                        </p:attrNameLst>
                                      </p:cBhvr>
                                      <p:to>
                                        <p:strVal val="visible"/>
                                      </p:to>
                                    </p:set>
                                  </p:childTnLst>
                                </p:cTn>
                              </p:par>
                              <p:par>
                                <p:cTn id="98" presetID="1" presetClass="entr" presetSubtype="0" fill="hold" grpId="2" nodeType="withEffect">
                                  <p:stCondLst>
                                    <p:cond delay="0"/>
                                  </p:stCondLst>
                                  <p:childTnLst>
                                    <p:set>
                                      <p:cBhvr>
                                        <p:cTn id="99" dur="1" fill="hold">
                                          <p:stCondLst>
                                            <p:cond delay="0"/>
                                          </p:stCondLst>
                                        </p:cTn>
                                        <p:tgtEl>
                                          <p:spTgt spid="8"/>
                                        </p:tgtEl>
                                        <p:attrNameLst>
                                          <p:attrName>style.visibility</p:attrName>
                                        </p:attrNameLst>
                                      </p:cBhvr>
                                      <p:to>
                                        <p:strVal val="visible"/>
                                      </p:to>
                                    </p:set>
                                  </p:childTnLst>
                                </p:cTn>
                              </p:par>
                              <p:par>
                                <p:cTn id="100" presetID="1" presetClass="entr" presetSubtype="0" fill="hold" grpId="2" nodeType="withEffect">
                                  <p:stCondLst>
                                    <p:cond delay="0"/>
                                  </p:stCondLst>
                                  <p:childTnLst>
                                    <p:set>
                                      <p:cBhvr>
                                        <p:cTn id="10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 grpId="0"/>
      <p:bldP spid="2" grpId="1"/>
      <p:bldP spid="2" grpId="2"/>
      <p:bldP spid="19" grpId="0"/>
      <p:bldP spid="19" grpId="1"/>
      <p:bldP spid="20" grpId="0"/>
      <p:bldP spid="20" grpId="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Scaling Results</a:t>
            </a:r>
          </a:p>
        </p:txBody>
      </p:sp>
      <p:sp>
        <p:nvSpPr>
          <p:cNvPr id="107523" name="Content Placeholder 2"/>
          <p:cNvSpPr>
            <a:spLocks noGrp="1"/>
          </p:cNvSpPr>
          <p:nvPr>
            <p:ph idx="1"/>
          </p:nvPr>
        </p:nvSpPr>
        <p:spPr>
          <a:xfrm>
            <a:off x="228600" y="1371600"/>
            <a:ext cx="8915400" cy="4876800"/>
          </a:xfrm>
        </p:spPr>
        <p:txBody>
          <a:bodyPr/>
          <a:lstStyle/>
          <a:p>
            <a:pPr eaLnBrk="1" hangingPunct="1"/>
            <a:r>
              <a:rPr lang="en-US">
                <a:solidFill>
                  <a:srgbClr val="000000"/>
                </a:solidFill>
                <a:latin typeface="Tahoma" charset="0"/>
                <a:ea typeface="ＭＳ Ｐゴシック" charset="0"/>
                <a:cs typeface="ＭＳ Ｐゴシック" charset="0"/>
              </a:rPr>
              <a:t>DM </a:t>
            </a:r>
            <a:r>
              <a:rPr lang="en-US">
                <a:solidFill>
                  <a:srgbClr val="0000FF"/>
                </a:solidFill>
                <a:latin typeface="Tahoma" charset="0"/>
                <a:ea typeface="ＭＳ Ｐゴシック" charset="0"/>
                <a:cs typeface="ＭＳ Ｐゴシック" charset="0"/>
              </a:rPr>
              <a:t>performance improvement increases </a:t>
            </a:r>
            <a:r>
              <a:rPr lang="en-US">
                <a:solidFill>
                  <a:srgbClr val="000000"/>
                </a:solidFill>
                <a:latin typeface="Tahoma" charset="0"/>
                <a:ea typeface="ＭＳ Ｐゴシック" charset="0"/>
                <a:cs typeface="ＭＳ Ｐゴシック" charset="0"/>
              </a:rPr>
              <a:t>with</a:t>
            </a:r>
          </a:p>
          <a:p>
            <a:pPr lvl="1" eaLnBrk="1" hangingPunct="1"/>
            <a:r>
              <a:rPr lang="en-US">
                <a:solidFill>
                  <a:srgbClr val="0000FF"/>
                </a:solidFill>
                <a:latin typeface="Tahoma" charset="0"/>
                <a:ea typeface="ＭＳ Ｐゴシック" charset="0"/>
              </a:rPr>
              <a:t>More cores</a:t>
            </a:r>
          </a:p>
          <a:p>
            <a:pPr lvl="1" eaLnBrk="1" hangingPunct="1"/>
            <a:r>
              <a:rPr lang="en-US">
                <a:solidFill>
                  <a:srgbClr val="0000FF"/>
                </a:solidFill>
                <a:latin typeface="Tahoma" charset="0"/>
                <a:ea typeface="ＭＳ Ｐゴシック" charset="0"/>
              </a:rPr>
              <a:t>Higher interconnect latency</a:t>
            </a:r>
          </a:p>
          <a:p>
            <a:pPr lvl="1" eaLnBrk="1" hangingPunct="1"/>
            <a:r>
              <a:rPr lang="en-US">
                <a:solidFill>
                  <a:srgbClr val="0000FF"/>
                </a:solidFill>
                <a:latin typeface="Tahoma" charset="0"/>
                <a:ea typeface="ＭＳ Ｐゴシック" charset="0"/>
              </a:rPr>
              <a:t>Larger private L2 caches</a:t>
            </a:r>
          </a:p>
          <a:p>
            <a:pPr lvl="1" eaLnBrk="1" hangingPunct="1"/>
            <a:endParaRPr lang="en-US">
              <a:solidFill>
                <a:srgbClr val="000000"/>
              </a:solidFill>
              <a:latin typeface="Tahoma" charset="0"/>
              <a:ea typeface="ＭＳ Ｐゴシック" charset="0"/>
            </a:endParaRPr>
          </a:p>
          <a:p>
            <a:pPr eaLnBrk="1" hangingPunct="1"/>
            <a:r>
              <a:rPr lang="en-US">
                <a:solidFill>
                  <a:srgbClr val="000000"/>
                </a:solidFill>
                <a:latin typeface="Tahoma" charset="0"/>
                <a:ea typeface="ＭＳ Ｐゴシック" charset="0"/>
                <a:cs typeface="ＭＳ Ｐゴシック" charset="0"/>
              </a:rPr>
              <a:t>Why? </a:t>
            </a:r>
            <a:r>
              <a:rPr lang="en-US">
                <a:solidFill>
                  <a:srgbClr val="FF0000"/>
                </a:solidFill>
                <a:latin typeface="Tahoma" charset="0"/>
                <a:ea typeface="ＭＳ Ｐゴシック" charset="0"/>
                <a:cs typeface="ＭＳ Ｐゴシック" charset="0"/>
              </a:rPr>
              <a:t>Inter-segment data misses become a larger bottleneck</a:t>
            </a:r>
          </a:p>
          <a:p>
            <a:pPr lvl="1" eaLnBrk="1" hangingPunct="1"/>
            <a:r>
              <a:rPr lang="en-US">
                <a:solidFill>
                  <a:srgbClr val="000000"/>
                </a:solidFill>
                <a:latin typeface="Tahoma" charset="0"/>
                <a:ea typeface="ＭＳ Ｐゴシック" charset="0"/>
              </a:rPr>
              <a:t>More cores </a:t>
            </a:r>
            <a:r>
              <a:rPr lang="en-US">
                <a:solidFill>
                  <a:srgbClr val="000000"/>
                </a:solidFill>
                <a:latin typeface="Tahoma" charset="0"/>
                <a:ea typeface="ＭＳ Ｐゴシック" charset="0"/>
                <a:sym typeface="Wingdings" charset="0"/>
              </a:rPr>
              <a:t> More communication</a:t>
            </a:r>
          </a:p>
          <a:p>
            <a:pPr lvl="1" eaLnBrk="1" hangingPunct="1"/>
            <a:r>
              <a:rPr lang="en-US">
                <a:solidFill>
                  <a:srgbClr val="000000"/>
                </a:solidFill>
                <a:latin typeface="Tahoma" charset="0"/>
                <a:ea typeface="ＭＳ Ｐゴシック" charset="0"/>
                <a:sym typeface="Wingdings" charset="0"/>
              </a:rPr>
              <a:t>Higher latency  Longer stalls due to communication</a:t>
            </a:r>
          </a:p>
          <a:p>
            <a:pPr lvl="1" eaLnBrk="1" hangingPunct="1"/>
            <a:r>
              <a:rPr lang="en-US">
                <a:solidFill>
                  <a:srgbClr val="000000"/>
                </a:solidFill>
                <a:latin typeface="Tahoma" charset="0"/>
                <a:ea typeface="ＭＳ Ｐゴシック" charset="0"/>
                <a:sym typeface="Wingdings" charset="0"/>
              </a:rPr>
              <a:t>Larger L2 cache  Communication misses remain</a:t>
            </a:r>
            <a:r>
              <a:rPr lang="en-US">
                <a:solidFill>
                  <a:srgbClr val="000000"/>
                </a:solidFill>
                <a:latin typeface="Tahoma" charset="0"/>
                <a:ea typeface="ＭＳ Ｐゴシック" charset="0"/>
              </a:rPr>
              <a:t> </a:t>
            </a:r>
            <a:endParaRPr lang="en-US">
              <a:latin typeface="Tahoma" charset="0"/>
              <a:ea typeface="ＭＳ Ｐゴシック" charset="0"/>
            </a:endParaRPr>
          </a:p>
          <a:p>
            <a:pPr eaLnBrk="1" hangingPunct="1"/>
            <a:endParaRPr lang="en-US">
              <a:latin typeface="Tahoma" charset="0"/>
              <a:ea typeface="ＭＳ Ｐゴシック" charset="0"/>
              <a:cs typeface="ＭＳ Ｐゴシック" charset="0"/>
            </a:endParaRPr>
          </a:p>
        </p:txBody>
      </p:sp>
      <p:sp>
        <p:nvSpPr>
          <p:cNvPr id="10752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D1DC17-0DBE-1243-87B5-AB02DED3FC37}" type="slidenum">
              <a:rPr lang="en-US" sz="1600">
                <a:latin typeface="Garamond" charset="0"/>
              </a:rPr>
              <a:pPr eaLnBrk="1" hangingPunct="1"/>
              <a:t>100</a:t>
            </a:fld>
            <a:endParaRPr lang="en-US" sz="1600">
              <a:latin typeface="Garamond" charset="0"/>
            </a:endParaRPr>
          </a:p>
        </p:txBody>
      </p:sp>
    </p:spTree>
    <p:extLst>
      <p:ext uri="{BB962C8B-B14F-4D97-AF65-F5344CB8AC3E}">
        <p14:creationId xmlns:p14="http://schemas.microsoft.com/office/powerpoint/2010/main" xmlns="" val="1391006991"/>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AE3B94-1D6F-354B-9121-7DC03BE74AD0}" type="slidenum">
              <a:rPr lang="en-US" sz="1600">
                <a:latin typeface="Garamond" charset="0"/>
              </a:rPr>
              <a:pPr eaLnBrk="1" hangingPunct="1"/>
              <a:t>101</a:t>
            </a:fld>
            <a:endParaRPr lang="en-US" sz="1600">
              <a:latin typeface="Garamond" charset="0"/>
            </a:endParaRPr>
          </a:p>
        </p:txBody>
      </p:sp>
      <p:sp>
        <p:nvSpPr>
          <p:cNvPr id="110595"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Other Applications of Data Marshaling</a:t>
            </a:r>
          </a:p>
        </p:txBody>
      </p:sp>
      <p:sp>
        <p:nvSpPr>
          <p:cNvPr id="96260" name="Rectangle 3"/>
          <p:cNvSpPr>
            <a:spLocks noGrp="1" noChangeArrowheads="1"/>
          </p:cNvSpPr>
          <p:nvPr>
            <p:ph type="body" idx="1"/>
          </p:nvPr>
        </p:nvSpPr>
        <p:spPr>
          <a:xfrm>
            <a:off x="228600" y="1371600"/>
            <a:ext cx="8915400" cy="4876800"/>
          </a:xfrm>
        </p:spPr>
        <p:txBody>
          <a:bodyPr/>
          <a:lstStyle/>
          <a:p>
            <a:pPr eaLnBrk="1" hangingPunct="1">
              <a:lnSpc>
                <a:spcPct val="90000"/>
              </a:lnSpc>
            </a:pPr>
            <a:r>
              <a:rPr lang="en-US">
                <a:solidFill>
                  <a:srgbClr val="0000FF"/>
                </a:solidFill>
                <a:latin typeface="Tahoma" charset="0"/>
                <a:ea typeface="ＭＳ Ｐゴシック" charset="0"/>
                <a:cs typeface="ＭＳ Ｐゴシック" charset="0"/>
              </a:rPr>
              <a:t>Can be applied to other Staged Execution models</a:t>
            </a:r>
          </a:p>
          <a:p>
            <a:pPr lvl="1" eaLnBrk="1" hangingPunct="1">
              <a:lnSpc>
                <a:spcPct val="90000"/>
              </a:lnSpc>
            </a:pPr>
            <a:r>
              <a:rPr lang="en-US">
                <a:latin typeface="Tahoma" charset="0"/>
                <a:ea typeface="ＭＳ Ｐゴシック" charset="0"/>
              </a:rPr>
              <a:t>Task parallelism models</a:t>
            </a:r>
          </a:p>
          <a:p>
            <a:pPr lvl="2" eaLnBrk="1" hangingPunct="1">
              <a:lnSpc>
                <a:spcPct val="90000"/>
              </a:lnSpc>
            </a:pPr>
            <a:r>
              <a:rPr lang="en-US">
                <a:latin typeface="Tahoma" charset="0"/>
                <a:ea typeface="ＭＳ Ｐゴシック" charset="0"/>
              </a:rPr>
              <a:t>Cilk, Intel TBB, Apple Grand Central Dispatch</a:t>
            </a:r>
          </a:p>
          <a:p>
            <a:pPr lvl="1" eaLnBrk="1" hangingPunct="1">
              <a:lnSpc>
                <a:spcPct val="90000"/>
              </a:lnSpc>
            </a:pPr>
            <a:r>
              <a:rPr lang="en-US">
                <a:latin typeface="Tahoma" charset="0"/>
                <a:ea typeface="ＭＳ Ｐゴシック" charset="0"/>
              </a:rPr>
              <a:t>Special-purpose remote functional units</a:t>
            </a:r>
          </a:p>
          <a:p>
            <a:pPr lvl="1" eaLnBrk="1" hangingPunct="1">
              <a:lnSpc>
                <a:spcPct val="90000"/>
              </a:lnSpc>
            </a:pPr>
            <a:r>
              <a:rPr lang="en-US">
                <a:latin typeface="Tahoma" charset="0"/>
                <a:ea typeface="ＭＳ Ｐゴシック" charset="0"/>
              </a:rPr>
              <a:t>Computation spreading </a:t>
            </a:r>
            <a:r>
              <a:rPr lang="en-US" sz="1600">
                <a:latin typeface="Tahoma" charset="0"/>
                <a:ea typeface="ＭＳ Ｐゴシック" charset="0"/>
              </a:rPr>
              <a:t>[Chakraborty et al., ASPLOS</a:t>
            </a:r>
            <a:r>
              <a:rPr lang="ja-JP" altLang="en-US" sz="1600">
                <a:latin typeface="Tahoma" charset="0"/>
                <a:ea typeface="ＭＳ Ｐゴシック" charset="0"/>
              </a:rPr>
              <a:t>’</a:t>
            </a:r>
            <a:r>
              <a:rPr lang="en-US" sz="1600">
                <a:latin typeface="Tahoma" charset="0"/>
                <a:ea typeface="ＭＳ Ｐゴシック" charset="0"/>
              </a:rPr>
              <a:t>06]</a:t>
            </a:r>
          </a:p>
          <a:p>
            <a:pPr lvl="1" eaLnBrk="1" hangingPunct="1">
              <a:lnSpc>
                <a:spcPct val="90000"/>
              </a:lnSpc>
            </a:pPr>
            <a:r>
              <a:rPr lang="en-US">
                <a:latin typeface="Tahoma" charset="0"/>
                <a:ea typeface="ＭＳ Ｐゴシック" charset="0"/>
              </a:rPr>
              <a:t>Thread motion/migration </a:t>
            </a:r>
            <a:r>
              <a:rPr lang="en-US" sz="1600">
                <a:latin typeface="Tahoma" charset="0"/>
                <a:ea typeface="ＭＳ Ｐゴシック" charset="0"/>
              </a:rPr>
              <a:t>[e.g., Rangan et al., ISCA</a:t>
            </a:r>
            <a:r>
              <a:rPr lang="ja-JP" altLang="en-US" sz="1600">
                <a:latin typeface="Tahoma" charset="0"/>
                <a:ea typeface="ＭＳ Ｐゴシック" charset="0"/>
              </a:rPr>
              <a:t>’</a:t>
            </a:r>
            <a:r>
              <a:rPr lang="en-US" sz="1600">
                <a:latin typeface="Tahoma" charset="0"/>
                <a:ea typeface="ＭＳ Ｐゴシック" charset="0"/>
              </a:rPr>
              <a:t>09]</a:t>
            </a:r>
          </a:p>
          <a:p>
            <a:pPr lvl="1" eaLnBrk="1" hangingPunct="1">
              <a:lnSpc>
                <a:spcPct val="90000"/>
              </a:lnSpc>
              <a:buFont typeface="Wingdings" charset="0"/>
              <a:buNone/>
            </a:pPr>
            <a:endParaRPr lang="en-US">
              <a:latin typeface="Tahoma" charset="0"/>
              <a:ea typeface="ＭＳ Ｐゴシック" charset="0"/>
            </a:endParaRPr>
          </a:p>
          <a:p>
            <a:pPr eaLnBrk="1" hangingPunct="1">
              <a:lnSpc>
                <a:spcPct val="90000"/>
              </a:lnSpc>
            </a:pPr>
            <a:r>
              <a:rPr lang="en-US">
                <a:solidFill>
                  <a:srgbClr val="0000FF"/>
                </a:solidFill>
                <a:latin typeface="Tahoma" charset="0"/>
                <a:ea typeface="ＭＳ Ｐゴシック" charset="0"/>
                <a:cs typeface="ＭＳ Ｐゴシック" charset="0"/>
              </a:rPr>
              <a:t>Can be an enabler for more aggressive SE models</a:t>
            </a:r>
          </a:p>
          <a:p>
            <a:pPr lvl="1" eaLnBrk="1" hangingPunct="1">
              <a:lnSpc>
                <a:spcPct val="90000"/>
              </a:lnSpc>
            </a:pPr>
            <a:r>
              <a:rPr lang="en-US">
                <a:solidFill>
                  <a:srgbClr val="FF0000"/>
                </a:solidFill>
                <a:latin typeface="Tahoma" charset="0"/>
                <a:ea typeface="ＭＳ Ｐゴシック" charset="0"/>
              </a:rPr>
              <a:t>Lowers the cost of data migration</a:t>
            </a:r>
          </a:p>
          <a:p>
            <a:pPr lvl="2" eaLnBrk="1" hangingPunct="1">
              <a:lnSpc>
                <a:spcPct val="90000"/>
              </a:lnSpc>
            </a:pPr>
            <a:r>
              <a:rPr lang="en-US">
                <a:latin typeface="Tahoma" charset="0"/>
                <a:ea typeface="ＭＳ Ｐゴシック" charset="0"/>
              </a:rPr>
              <a:t>an important overhead in remote execution of code segments</a:t>
            </a:r>
          </a:p>
          <a:p>
            <a:pPr lvl="1" eaLnBrk="1" hangingPunct="1">
              <a:lnSpc>
                <a:spcPct val="90000"/>
              </a:lnSpc>
            </a:pPr>
            <a:r>
              <a:rPr lang="en-US">
                <a:solidFill>
                  <a:srgbClr val="FF0000"/>
                </a:solidFill>
                <a:latin typeface="Tahoma" charset="0"/>
                <a:ea typeface="ＭＳ Ｐゴシック" charset="0"/>
              </a:rPr>
              <a:t>Remote execution of finer-grained tasks can become more feasible </a:t>
            </a:r>
            <a:r>
              <a:rPr lang="en-US">
                <a:latin typeface="Tahoma" charset="0"/>
                <a:ea typeface="ＭＳ Ｐゴシック" charset="0"/>
                <a:sym typeface="Wingdings" charset="0"/>
              </a:rPr>
              <a:t> finer-grained parallelization in multi-cores</a:t>
            </a:r>
            <a:endParaRPr lang="en-US">
              <a:latin typeface="Tahoma" charset="0"/>
              <a:ea typeface="ＭＳ Ｐゴシック" charset="0"/>
            </a:endParaRPr>
          </a:p>
        </p:txBody>
      </p:sp>
    </p:spTree>
    <p:extLst>
      <p:ext uri="{BB962C8B-B14F-4D97-AF65-F5344CB8AC3E}">
        <p14:creationId xmlns:p14="http://schemas.microsoft.com/office/powerpoint/2010/main" xmlns="" val="154615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6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26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26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6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260">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26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260">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260">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26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Data Marshaling Summary</a:t>
            </a:r>
            <a:endParaRPr lang="en-US" dirty="0">
              <a:latin typeface="Garamond" charset="0"/>
              <a:ea typeface="ＭＳ Ｐゴシック" charset="0"/>
              <a:cs typeface="ＭＳ Ｐゴシック" charset="0"/>
            </a:endParaRPr>
          </a:p>
        </p:txBody>
      </p:sp>
      <p:sp>
        <p:nvSpPr>
          <p:cNvPr id="101379" name="Content Placeholder 2"/>
          <p:cNvSpPr>
            <a:spLocks noGrp="1"/>
          </p:cNvSpPr>
          <p:nvPr>
            <p:ph idx="1"/>
          </p:nvPr>
        </p:nvSpPr>
        <p:spPr>
          <a:xfrm>
            <a:off x="152400" y="1066800"/>
            <a:ext cx="8915400" cy="5029200"/>
          </a:xfrm>
        </p:spPr>
        <p:txBody>
          <a:bodyPr/>
          <a:lstStyle/>
          <a:p>
            <a:pPr eaLnBrk="1" hangingPunct="1"/>
            <a:r>
              <a:rPr lang="en-US">
                <a:solidFill>
                  <a:srgbClr val="FF0000"/>
                </a:solidFill>
                <a:latin typeface="Tahoma" charset="0"/>
                <a:ea typeface="ＭＳ Ｐゴシック" charset="0"/>
                <a:cs typeface="ＭＳ Ｐゴシック" charset="0"/>
              </a:rPr>
              <a:t>Inter-segment data transfers between cores </a:t>
            </a:r>
            <a:r>
              <a:rPr lang="en-US">
                <a:solidFill>
                  <a:srgbClr val="000000"/>
                </a:solidFill>
                <a:latin typeface="Tahoma" charset="0"/>
                <a:ea typeface="ＭＳ Ｐゴシック" charset="0"/>
                <a:cs typeface="ＭＳ Ｐゴシック" charset="0"/>
              </a:rPr>
              <a:t>limit the benefit of promising Staged Execution (SE) models</a:t>
            </a:r>
          </a:p>
          <a:p>
            <a:pPr eaLnBrk="1" hangingPunct="1"/>
            <a:endParaRPr lang="en-US" sz="1100">
              <a:solidFill>
                <a:srgbClr val="000000"/>
              </a:solidFill>
              <a:latin typeface="Tahoma" charset="0"/>
              <a:ea typeface="ＭＳ Ｐゴシック" charset="0"/>
              <a:cs typeface="ＭＳ Ｐゴシック" charset="0"/>
            </a:endParaRPr>
          </a:p>
          <a:p>
            <a:pPr eaLnBrk="1" hangingPunct="1"/>
            <a:r>
              <a:rPr lang="en-US">
                <a:solidFill>
                  <a:srgbClr val="000000"/>
                </a:solidFill>
                <a:latin typeface="Tahoma" charset="0"/>
                <a:ea typeface="ＭＳ Ｐゴシック" charset="0"/>
                <a:cs typeface="ＭＳ Ｐゴシック" charset="0"/>
              </a:rPr>
              <a:t>Data Marshaling is a hardware/software cooperative solution: </a:t>
            </a:r>
            <a:r>
              <a:rPr lang="en-US">
                <a:solidFill>
                  <a:srgbClr val="0000FF"/>
                </a:solidFill>
                <a:latin typeface="Tahoma" charset="0"/>
                <a:ea typeface="ＭＳ Ｐゴシック" charset="0"/>
                <a:cs typeface="ＭＳ Ｐゴシック" charset="0"/>
              </a:rPr>
              <a:t>detect inter-segment data generator instructions and push their data to next segment</a:t>
            </a:r>
            <a:r>
              <a:rPr lang="ja-JP" altLang="en-US">
                <a:solidFill>
                  <a:srgbClr val="0000FF"/>
                </a:solidFill>
                <a:latin typeface="Tahoma" charset="0"/>
                <a:ea typeface="ＭＳ Ｐゴシック" charset="0"/>
                <a:cs typeface="ＭＳ Ｐゴシック" charset="0"/>
              </a:rPr>
              <a:t>’</a:t>
            </a:r>
            <a:r>
              <a:rPr lang="en-US">
                <a:solidFill>
                  <a:srgbClr val="0000FF"/>
                </a:solidFill>
                <a:latin typeface="Tahoma" charset="0"/>
                <a:ea typeface="ＭＳ Ｐゴシック" charset="0"/>
                <a:cs typeface="ＭＳ Ｐゴシック" charset="0"/>
              </a:rPr>
              <a:t>s core</a:t>
            </a:r>
          </a:p>
          <a:p>
            <a:pPr lvl="1" eaLnBrk="1" hangingPunct="1"/>
            <a:r>
              <a:rPr lang="en-US" sz="2000">
                <a:solidFill>
                  <a:srgbClr val="000000"/>
                </a:solidFill>
                <a:latin typeface="Tahoma" charset="0"/>
                <a:ea typeface="ＭＳ Ｐゴシック" charset="0"/>
              </a:rPr>
              <a:t>Significantly reduces cache misses for inter-segment data</a:t>
            </a:r>
          </a:p>
          <a:p>
            <a:pPr lvl="1" eaLnBrk="1" hangingPunct="1"/>
            <a:r>
              <a:rPr lang="en-US" sz="2000">
                <a:solidFill>
                  <a:srgbClr val="000000"/>
                </a:solidFill>
                <a:latin typeface="Tahoma" charset="0"/>
                <a:ea typeface="ＭＳ Ｐゴシック" charset="0"/>
              </a:rPr>
              <a:t>Low cost, high-coverage, timely for arbitrary address sequences</a:t>
            </a:r>
          </a:p>
          <a:p>
            <a:pPr lvl="1" eaLnBrk="1" hangingPunct="1"/>
            <a:r>
              <a:rPr lang="en-US" sz="2000">
                <a:solidFill>
                  <a:srgbClr val="000000"/>
                </a:solidFill>
                <a:latin typeface="Tahoma" charset="0"/>
                <a:ea typeface="ＭＳ Ｐゴシック" charset="0"/>
              </a:rPr>
              <a:t>Achieves most of the potential of eliminating such misses</a:t>
            </a:r>
          </a:p>
          <a:p>
            <a:pPr eaLnBrk="1" hangingPunct="1"/>
            <a:endParaRPr lang="en-US" sz="1100">
              <a:solidFill>
                <a:srgbClr val="000000"/>
              </a:solidFill>
              <a:latin typeface="Tahoma" charset="0"/>
              <a:ea typeface="ＭＳ Ｐゴシック" charset="0"/>
              <a:cs typeface="ＭＳ Ｐゴシック" charset="0"/>
            </a:endParaRPr>
          </a:p>
          <a:p>
            <a:pPr eaLnBrk="1" hangingPunct="1"/>
            <a:r>
              <a:rPr lang="en-US">
                <a:solidFill>
                  <a:srgbClr val="000000"/>
                </a:solidFill>
                <a:latin typeface="Tahoma" charset="0"/>
                <a:ea typeface="ＭＳ Ｐゴシック" charset="0"/>
                <a:cs typeface="ＭＳ Ｐゴシック" charset="0"/>
              </a:rPr>
              <a:t>Applicable to several existing Staged Execution models</a:t>
            </a:r>
          </a:p>
          <a:p>
            <a:pPr lvl="1" eaLnBrk="1" hangingPunct="1"/>
            <a:r>
              <a:rPr lang="en-US" sz="2000">
                <a:solidFill>
                  <a:srgbClr val="000000"/>
                </a:solidFill>
                <a:latin typeface="Tahoma" charset="0"/>
                <a:ea typeface="ＭＳ Ｐゴシック" charset="0"/>
              </a:rPr>
              <a:t>Accelerated Critical Sections: 9% performance benefit</a:t>
            </a:r>
          </a:p>
          <a:p>
            <a:pPr lvl="1" eaLnBrk="1" hangingPunct="1"/>
            <a:r>
              <a:rPr lang="en-US" sz="2000">
                <a:solidFill>
                  <a:srgbClr val="000000"/>
                </a:solidFill>
                <a:latin typeface="Tahoma" charset="0"/>
                <a:ea typeface="ＭＳ Ｐゴシック" charset="0"/>
              </a:rPr>
              <a:t>Pipeline Parallelism: 16% performance benefit</a:t>
            </a:r>
          </a:p>
          <a:p>
            <a:pPr eaLnBrk="1" hangingPunct="1"/>
            <a:r>
              <a:rPr lang="en-US">
                <a:solidFill>
                  <a:srgbClr val="000000"/>
                </a:solidFill>
                <a:latin typeface="Tahoma" charset="0"/>
                <a:ea typeface="ＭＳ Ｐゴシック" charset="0"/>
                <a:cs typeface="ＭＳ Ｐゴシック" charset="0"/>
              </a:rPr>
              <a:t>Can enable new models</a:t>
            </a:r>
            <a:r>
              <a:rPr lang="en-US">
                <a:solidFill>
                  <a:srgbClr val="000000"/>
                </a:solidFill>
                <a:latin typeface="Tahoma" charset="0"/>
                <a:ea typeface="ＭＳ Ｐゴシック" charset="0"/>
                <a:cs typeface="ＭＳ Ｐゴシック" charset="0"/>
                <a:sym typeface="Wingdings" charset="0"/>
              </a:rPr>
              <a:t> </a:t>
            </a:r>
            <a:r>
              <a:rPr lang="en-US">
                <a:solidFill>
                  <a:srgbClr val="0000FF"/>
                </a:solidFill>
                <a:latin typeface="Tahoma" charset="0"/>
                <a:ea typeface="ＭＳ Ｐゴシック" charset="0"/>
                <a:cs typeface="ＭＳ Ｐゴシック" charset="0"/>
                <a:sym typeface="Wingdings" charset="0"/>
              </a:rPr>
              <a:t>very fine-grained remote execution</a:t>
            </a:r>
            <a:endParaRPr lang="en-US">
              <a:solidFill>
                <a:srgbClr val="000000"/>
              </a:solidFill>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p:txBody>
      </p:sp>
      <p:sp>
        <p:nvSpPr>
          <p:cNvPr id="11366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9A8C3E-CDBF-AD44-8AE2-323C5B848327}" type="slidenum">
              <a:rPr lang="en-US" sz="1600">
                <a:latin typeface="Garamond" charset="0"/>
              </a:rPr>
              <a:pPr eaLnBrk="1" hangingPunct="1"/>
              <a:t>102</a:t>
            </a:fld>
            <a:endParaRPr lang="en-US" sz="1600">
              <a:latin typeface="Garamond" charset="0"/>
            </a:endParaRPr>
          </a:p>
        </p:txBody>
      </p:sp>
    </p:spTree>
    <p:extLst>
      <p:ext uri="{BB962C8B-B14F-4D97-AF65-F5344CB8AC3E}">
        <p14:creationId xmlns:p14="http://schemas.microsoft.com/office/powerpoint/2010/main" xmlns="" val="14308036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3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3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3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37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379">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3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t>Staged Execution and Data Marshaling</a:t>
            </a:r>
          </a:p>
          <a:p>
            <a:r>
              <a:rPr lang="en-US" dirty="0" smtClean="0">
                <a:solidFill>
                  <a:srgbClr val="0000FF"/>
                </a:solidFill>
              </a:rPr>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103</a:t>
            </a:fld>
            <a:endParaRPr lang="en-US" altLang="en-US"/>
          </a:p>
        </p:txBody>
      </p:sp>
    </p:spTree>
    <p:extLst>
      <p:ext uri="{BB962C8B-B14F-4D97-AF65-F5344CB8AC3E}">
        <p14:creationId xmlns:p14="http://schemas.microsoft.com/office/powerpoint/2010/main" xmlns="" val="3329746292"/>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143000"/>
            <a:ext cx="8229600" cy="5029200"/>
          </a:xfrm>
        </p:spPr>
        <p:txBody>
          <a:bodyPr>
            <a:normAutofit/>
          </a:bodyPr>
          <a:lstStyle/>
          <a:p>
            <a:r>
              <a:rPr lang="en-US" sz="3000" dirty="0" smtClean="0"/>
              <a:t>Memory is a shared resource</a:t>
            </a:r>
          </a:p>
          <a:p>
            <a:endParaRPr lang="en-US" sz="2800" dirty="0" smtClean="0"/>
          </a:p>
          <a:p>
            <a:endParaRPr lang="en-US" sz="2800" dirty="0" smtClean="0"/>
          </a:p>
          <a:p>
            <a:pPr lvl="2"/>
            <a:endParaRPr lang="en-US" sz="2200" dirty="0" smtClean="0"/>
          </a:p>
          <a:p>
            <a:r>
              <a:rPr lang="en-US" sz="3000" dirty="0" smtClean="0"/>
              <a:t>Threads’ requests contend for memory</a:t>
            </a:r>
          </a:p>
          <a:p>
            <a:pPr lvl="1"/>
            <a:r>
              <a:rPr lang="en-US" sz="2600" dirty="0" smtClean="0"/>
              <a:t>Degradation in single thread performance</a:t>
            </a:r>
          </a:p>
          <a:p>
            <a:pPr lvl="1"/>
            <a:r>
              <a:rPr lang="en-US" sz="2600" dirty="0" smtClean="0"/>
              <a:t>Can even lead to starvation</a:t>
            </a:r>
          </a:p>
          <a:p>
            <a:pPr lvl="3"/>
            <a:endParaRPr lang="en-US" sz="1600" dirty="0"/>
          </a:p>
          <a:p>
            <a:r>
              <a:rPr lang="en-US" sz="3000" dirty="0" smtClean="0">
                <a:solidFill>
                  <a:srgbClr val="FF0000"/>
                </a:solidFill>
              </a:rPr>
              <a:t>How to schedule memory requests to increase both system throughput and fairness?</a:t>
            </a:r>
          </a:p>
          <a:p>
            <a:endParaRPr lang="en-US" sz="2800" dirty="0" smtClean="0"/>
          </a:p>
          <a:p>
            <a:pPr lvl="1"/>
            <a:endParaRPr lang="en-US" sz="2400" dirty="0" smtClean="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104</a:t>
            </a:fld>
            <a:endParaRPr lang="en-US" dirty="0">
              <a:solidFill>
                <a:prstClr val="black">
                  <a:tint val="75000"/>
                </a:prstClr>
              </a:solidFill>
              <a:latin typeface="Calibri"/>
            </a:endParaRPr>
          </a:p>
        </p:txBody>
      </p:sp>
      <p:sp>
        <p:nvSpPr>
          <p:cNvPr id="5" name="Rectangle 4"/>
          <p:cNvSpPr/>
          <p:nvPr/>
        </p:nvSpPr>
        <p:spPr>
          <a:xfrm>
            <a:off x="2590800" y="17526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7" name="Rectangle 6"/>
          <p:cNvSpPr/>
          <p:nvPr/>
        </p:nvSpPr>
        <p:spPr>
          <a:xfrm>
            <a:off x="3276600" y="17526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8" name="Rectangle 7"/>
          <p:cNvSpPr/>
          <p:nvPr/>
        </p:nvSpPr>
        <p:spPr>
          <a:xfrm>
            <a:off x="2590800" y="23622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9" name="Rectangle 8"/>
          <p:cNvSpPr/>
          <p:nvPr/>
        </p:nvSpPr>
        <p:spPr>
          <a:xfrm>
            <a:off x="3276600" y="23622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10" name="Left-Right Arrow 9"/>
          <p:cNvSpPr/>
          <p:nvPr/>
        </p:nvSpPr>
        <p:spPr>
          <a:xfrm>
            <a:off x="4038600" y="2209800"/>
            <a:ext cx="457200" cy="234460"/>
          </a:xfrm>
          <a:prstGeom prst="leftRightArrow">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sp>
        <p:nvSpPr>
          <p:cNvPr id="11" name="Rectangle 10"/>
          <p:cNvSpPr/>
          <p:nvPr/>
        </p:nvSpPr>
        <p:spPr>
          <a:xfrm>
            <a:off x="4648200" y="2098430"/>
            <a:ext cx="1066800" cy="457200"/>
          </a:xfrm>
          <a:prstGeom prst="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2000" dirty="0" smtClean="0">
                <a:solidFill>
                  <a:prstClr val="white"/>
                </a:solidFill>
                <a:latin typeface="Calibri"/>
              </a:rPr>
              <a:t>Memory</a:t>
            </a:r>
            <a:endParaRPr lang="en-US" sz="2000" dirty="0">
              <a:solidFill>
                <a:prstClr val="white"/>
              </a:solidFill>
              <a:latin typeface="Calibri"/>
            </a:endParaRPr>
          </a:p>
        </p:txBody>
      </p:sp>
    </p:spTree>
    <p:extLst>
      <p:ext uri="{BB962C8B-B14F-4D97-AF65-F5344CB8AC3E}">
        <p14:creationId xmlns:p14="http://schemas.microsoft.com/office/powerpoint/2010/main" xmlns="" val="287914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1339948" y="1059766"/>
          <a:ext cx="6858000" cy="38170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3600" dirty="0" smtClean="0"/>
              <a:t>Previous Scheduling Algorithms are Biased</a:t>
            </a:r>
            <a:endParaRPr lang="en-US" sz="3600" dirty="0"/>
          </a:p>
        </p:txBody>
      </p:sp>
      <p:sp>
        <p:nvSpPr>
          <p:cNvPr id="13" name="Slide Number Placeholder 12"/>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105</a:t>
            </a:fld>
            <a:endParaRPr lang="en-US" dirty="0">
              <a:solidFill>
                <a:prstClr val="black">
                  <a:tint val="75000"/>
                </a:prstClr>
              </a:solidFill>
              <a:latin typeface="Calibri"/>
            </a:endParaRPr>
          </a:p>
        </p:txBody>
      </p:sp>
      <p:sp>
        <p:nvSpPr>
          <p:cNvPr id="24" name="TextBox 23"/>
          <p:cNvSpPr txBox="1"/>
          <p:nvPr/>
        </p:nvSpPr>
        <p:spPr>
          <a:xfrm>
            <a:off x="4419600" y="1447800"/>
            <a:ext cx="2209800" cy="707886"/>
          </a:xfrm>
          <a:prstGeom prst="rect">
            <a:avLst/>
          </a:prstGeom>
          <a:noFill/>
        </p:spPr>
        <p:txBody>
          <a:bodyPr wrap="square" rtlCol="0">
            <a:spAutoFit/>
          </a:bodyPr>
          <a:lstStyle/>
          <a:p>
            <a:pPr algn="ctr"/>
            <a:r>
              <a:rPr lang="en-US" sz="2000" i="1" dirty="0" smtClean="0">
                <a:solidFill>
                  <a:srgbClr val="FF0000"/>
                </a:solidFill>
                <a:latin typeface="Calibri"/>
              </a:rPr>
              <a:t>System throughput </a:t>
            </a:r>
          </a:p>
          <a:p>
            <a:pPr algn="ctr"/>
            <a:r>
              <a:rPr lang="en-US" sz="2000" i="1" dirty="0" smtClean="0">
                <a:solidFill>
                  <a:srgbClr val="FF0000"/>
                </a:solidFill>
                <a:latin typeface="Calibri"/>
              </a:rPr>
              <a:t>bias</a:t>
            </a:r>
            <a:endParaRPr lang="en-US" sz="2000" i="1" dirty="0">
              <a:solidFill>
                <a:srgbClr val="FF0000"/>
              </a:solidFill>
              <a:latin typeface="Calibri"/>
            </a:endParaRPr>
          </a:p>
        </p:txBody>
      </p:sp>
      <p:sp>
        <p:nvSpPr>
          <p:cNvPr id="28" name="TextBox 27"/>
          <p:cNvSpPr txBox="1"/>
          <p:nvPr/>
        </p:nvSpPr>
        <p:spPr>
          <a:xfrm>
            <a:off x="3887958" y="3048000"/>
            <a:ext cx="1143000" cy="707886"/>
          </a:xfrm>
          <a:prstGeom prst="rect">
            <a:avLst/>
          </a:prstGeom>
          <a:noFill/>
        </p:spPr>
        <p:txBody>
          <a:bodyPr wrap="square" rtlCol="0">
            <a:spAutoFit/>
          </a:bodyPr>
          <a:lstStyle/>
          <a:p>
            <a:pPr algn="ctr"/>
            <a:r>
              <a:rPr lang="en-US" sz="2000" i="1" dirty="0" smtClean="0">
                <a:solidFill>
                  <a:srgbClr val="1F497D"/>
                </a:solidFill>
                <a:latin typeface="Calibri"/>
              </a:rPr>
              <a:t>Fairness </a:t>
            </a:r>
          </a:p>
          <a:p>
            <a:pPr algn="ctr"/>
            <a:r>
              <a:rPr lang="en-US" sz="2000" i="1" dirty="0" smtClean="0">
                <a:solidFill>
                  <a:srgbClr val="1F497D"/>
                </a:solidFill>
                <a:latin typeface="Calibri"/>
              </a:rPr>
              <a:t>bias</a:t>
            </a:r>
            <a:endParaRPr lang="en-US" sz="2000" i="1" dirty="0">
              <a:solidFill>
                <a:srgbClr val="1F497D"/>
              </a:solidFill>
              <a:latin typeface="Calibri"/>
            </a:endParaRPr>
          </a:p>
        </p:txBody>
      </p:sp>
      <p:sp>
        <p:nvSpPr>
          <p:cNvPr id="12" name="TextBox 11"/>
          <p:cNvSpPr txBox="1"/>
          <p:nvPr/>
        </p:nvSpPr>
        <p:spPr>
          <a:xfrm>
            <a:off x="533400" y="5257800"/>
            <a:ext cx="8305800" cy="1015663"/>
          </a:xfrm>
          <a:prstGeom prst="rect">
            <a:avLst/>
          </a:prstGeom>
          <a:noFill/>
        </p:spPr>
        <p:txBody>
          <a:bodyPr wrap="square" rtlCol="0">
            <a:spAutoFit/>
          </a:bodyPr>
          <a:lstStyle/>
          <a:p>
            <a:r>
              <a:rPr lang="en-US" sz="3000" i="1" dirty="0" smtClean="0">
                <a:solidFill>
                  <a:srgbClr val="FF0000"/>
                </a:solidFill>
                <a:latin typeface="Calibri"/>
              </a:rPr>
              <a:t>No previous memory scheduling algorithm provides both the best fairness and system throughput</a:t>
            </a:r>
            <a:endParaRPr lang="en-US" sz="3000" i="1" dirty="0">
              <a:solidFill>
                <a:srgbClr val="FF0000"/>
              </a:solidFill>
              <a:latin typeface="Calibri"/>
            </a:endParaRPr>
          </a:p>
        </p:txBody>
      </p:sp>
      <p:sp>
        <p:nvSpPr>
          <p:cNvPr id="15" name="Right Arrow 14"/>
          <p:cNvSpPr/>
          <p:nvPr/>
        </p:nvSpPr>
        <p:spPr>
          <a:xfrm rot="2700000">
            <a:off x="5580094" y="2937591"/>
            <a:ext cx="1158452" cy="969868"/>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smtClean="0">
                <a:solidFill>
                  <a:prstClr val="black"/>
                </a:solidFill>
                <a:latin typeface="Calibri"/>
              </a:rPr>
              <a:t>  Ideal</a:t>
            </a:r>
            <a:endParaRPr lang="en-US" sz="2800" b="1" dirty="0">
              <a:solidFill>
                <a:prstClr val="black"/>
              </a:solidFill>
              <a:latin typeface="Calibri"/>
            </a:endParaRPr>
          </a:p>
        </p:txBody>
      </p:sp>
      <p:sp>
        <p:nvSpPr>
          <p:cNvPr id="16" name="Down Arrow 15"/>
          <p:cNvSpPr/>
          <p:nvPr/>
        </p:nvSpPr>
        <p:spPr>
          <a:xfrm rot="16200000">
            <a:off x="4267200" y="2590800"/>
            <a:ext cx="609600" cy="457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system throughput</a:t>
            </a:r>
            <a:endParaRPr lang="en-US" sz="2400" b="1" dirty="0">
              <a:solidFill>
                <a:prstClr val="white"/>
              </a:solidFill>
              <a:latin typeface="Calibri"/>
            </a:endParaRPr>
          </a:p>
        </p:txBody>
      </p:sp>
      <p:sp>
        <p:nvSpPr>
          <p:cNvPr id="20" name="Down Arrow 19"/>
          <p:cNvSpPr/>
          <p:nvPr/>
        </p:nvSpPr>
        <p:spPr>
          <a:xfrm>
            <a:off x="914400" y="12954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fairness</a:t>
            </a:r>
            <a:endParaRPr lang="en-US" sz="2400" b="1" dirty="0">
              <a:solidFill>
                <a:prstClr val="white"/>
              </a:solidFill>
              <a:latin typeface="Calibri"/>
            </a:endParaRPr>
          </a:p>
        </p:txBody>
      </p:sp>
      <p:sp>
        <p:nvSpPr>
          <p:cNvPr id="21" name="Rectangle 20"/>
          <p:cNvSpPr/>
          <p:nvPr/>
        </p:nvSpPr>
        <p:spPr>
          <a:xfrm>
            <a:off x="5257800" y="2133600"/>
            <a:ext cx="5334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 name="Rectangle 22"/>
          <p:cNvSpPr/>
          <p:nvPr/>
        </p:nvSpPr>
        <p:spPr>
          <a:xfrm>
            <a:off x="4267200" y="2743200"/>
            <a:ext cx="3810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ectangle 24"/>
          <p:cNvSpPr/>
          <p:nvPr/>
        </p:nvSpPr>
        <p:spPr>
          <a:xfrm>
            <a:off x="3129995" y="251704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Rectangle 25"/>
          <p:cNvSpPr/>
          <p:nvPr/>
        </p:nvSpPr>
        <p:spPr>
          <a:xfrm>
            <a:off x="2743200" y="167640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Rectangle 16"/>
          <p:cNvSpPr/>
          <p:nvPr/>
        </p:nvSpPr>
        <p:spPr>
          <a:xfrm>
            <a:off x="7010400" y="28194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Rectangle 18"/>
          <p:cNvSpPr/>
          <p:nvPr/>
        </p:nvSpPr>
        <p:spPr>
          <a:xfrm>
            <a:off x="7010400" y="25146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 name="Rectangle 21"/>
          <p:cNvSpPr/>
          <p:nvPr/>
        </p:nvSpPr>
        <p:spPr>
          <a:xfrm>
            <a:off x="7010400" y="22098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 name="Rectangle 26"/>
          <p:cNvSpPr/>
          <p:nvPr/>
        </p:nvSpPr>
        <p:spPr>
          <a:xfrm>
            <a:off x="7010400" y="19812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xmlns="" val="116280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12" grpId="0"/>
      <p:bldP spid="15" grpId="0" animBg="1"/>
      <p:bldP spid="21" grpId="0" animBg="1"/>
      <p:bldP spid="23" grpId="0" animBg="1"/>
      <p:bldP spid="25" grpId="0" animBg="1"/>
      <p:bldP spid="26" grpId="0" animBg="1"/>
      <p:bldP spid="17" grpId="0" animBg="1"/>
      <p:bldP spid="19" grpId="0" animBg="1"/>
      <p:bldP spid="22" grpId="0" animBg="1"/>
      <p:bldP spid="2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0"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115888" lvl="1"/>
            <a:r>
              <a:rPr lang="en-US" sz="2000" dirty="0" smtClean="0">
                <a:solidFill>
                  <a:prstClr val="black"/>
                </a:solidFill>
                <a:latin typeface="Calibri"/>
              </a:rPr>
              <a:t>Take turns accessing memory</a:t>
            </a:r>
            <a:endParaRPr lang="en-US" sz="2000" b="1" dirty="0" smtClean="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Why do Previous Algorithms Fail?</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106</a:t>
            </a:fld>
            <a:endParaRPr lang="en-US" dirty="0">
              <a:solidFill>
                <a:prstClr val="black">
                  <a:tint val="75000"/>
                </a:prstClr>
              </a:solidFill>
              <a:latin typeface="Calibri"/>
            </a:endParaRPr>
          </a:p>
        </p:txBody>
      </p:sp>
      <p:sp>
        <p:nvSpPr>
          <p:cNvPr id="12" name="TextBox 11"/>
          <p:cNvSpPr txBox="1"/>
          <p:nvPr/>
        </p:nvSpPr>
        <p:spPr>
          <a:xfrm>
            <a:off x="5181600" y="1397913"/>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200" b="1" i="1" dirty="0" smtClean="0">
                <a:solidFill>
                  <a:prstClr val="white"/>
                </a:solidFill>
                <a:latin typeface="Calibri"/>
              </a:rPr>
              <a:t>Fairness biased </a:t>
            </a:r>
            <a:r>
              <a:rPr lang="en-US" sz="2200" i="1" dirty="0" smtClean="0">
                <a:solidFill>
                  <a:prstClr val="white"/>
                </a:solidFill>
                <a:latin typeface="Calibri"/>
              </a:rPr>
              <a:t>approach</a:t>
            </a:r>
            <a:endParaRPr lang="en-US" sz="2200" i="1" dirty="0">
              <a:solidFill>
                <a:prstClr val="white"/>
              </a:solidFill>
              <a:latin typeface="Calibri"/>
            </a:endParaRPr>
          </a:p>
        </p:txBody>
      </p:sp>
      <p:sp>
        <p:nvSpPr>
          <p:cNvPr id="14" name="Rounded Rectangle 13"/>
          <p:cNvSpPr/>
          <p:nvPr/>
        </p:nvSpPr>
        <p:spPr>
          <a:xfrm>
            <a:off x="2114551" y="3957935"/>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smtClean="0">
                <a:solidFill>
                  <a:prstClr val="white"/>
                </a:solidFill>
                <a:latin typeface="Calibri"/>
              </a:rPr>
              <a:t>thread C</a:t>
            </a:r>
            <a:endParaRPr lang="en-US" sz="2000" dirty="0">
              <a:solidFill>
                <a:prstClr val="white"/>
              </a:solidFill>
              <a:latin typeface="Calibri"/>
            </a:endParaRP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prstClr val="white"/>
                </a:solidFill>
                <a:latin typeface="Calibri"/>
              </a:rPr>
              <a:t>thread B</a:t>
            </a:r>
            <a:endParaRPr lang="en-US" sz="1600" dirty="0">
              <a:solidFill>
                <a:prstClr val="white"/>
              </a:solidFill>
              <a:latin typeface="Calibri"/>
            </a:endParaRP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 A</a:t>
            </a:r>
            <a:endParaRPr lang="en-US" sz="1200" dirty="0">
              <a:solidFill>
                <a:prstClr val="white"/>
              </a:solidFill>
              <a:latin typeface="Calibri"/>
            </a:endParaRPr>
          </a:p>
        </p:txBody>
      </p:sp>
      <p:sp>
        <p:nvSpPr>
          <p:cNvPr id="33" name="TextBox 32"/>
          <p:cNvSpPr txBox="1"/>
          <p:nvPr/>
        </p:nvSpPr>
        <p:spPr>
          <a:xfrm>
            <a:off x="152400" y="3443645"/>
            <a:ext cx="1676400" cy="769441"/>
          </a:xfrm>
          <a:prstGeom prst="rect">
            <a:avLst/>
          </a:prstGeom>
          <a:noFill/>
        </p:spPr>
        <p:txBody>
          <a:bodyPr wrap="square" rtlCol="0">
            <a:spAutoFit/>
          </a:bodyPr>
          <a:lstStyle/>
          <a:p>
            <a:pPr algn="ctr"/>
            <a:r>
              <a:rPr lang="en-US" sz="2200" i="1" dirty="0" smtClean="0">
                <a:solidFill>
                  <a:prstClr val="black"/>
                </a:solidFill>
                <a:latin typeface="Calibri"/>
              </a:rPr>
              <a:t>less memory </a:t>
            </a:r>
            <a:br>
              <a:rPr lang="en-US" sz="2200" i="1" dirty="0" smtClean="0">
                <a:solidFill>
                  <a:prstClr val="black"/>
                </a:solidFill>
                <a:latin typeface="Calibri"/>
              </a:rPr>
            </a:br>
            <a:r>
              <a:rPr lang="en-US" sz="2200" i="1" dirty="0" smtClean="0">
                <a:solidFill>
                  <a:prstClr val="black"/>
                </a:solidFill>
                <a:latin typeface="Calibri"/>
              </a:rPr>
              <a:t>intensive</a:t>
            </a:r>
            <a:endParaRPr lang="en-US" sz="2200" i="1" dirty="0">
              <a:solidFill>
                <a:prstClr val="black"/>
              </a:solidFill>
              <a:latin typeface="Calibri"/>
            </a:endParaRPr>
          </a:p>
        </p:txBody>
      </p:sp>
      <p:cxnSp>
        <p:nvCxnSpPr>
          <p:cNvPr id="34" name="Straight Arrow Connector 33"/>
          <p:cNvCxnSpPr/>
          <p:nvPr/>
        </p:nvCxnSpPr>
        <p:spPr>
          <a:xfrm rot="5400000" flipH="1" flipV="1">
            <a:off x="1179909"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5"/>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1" y="3443645"/>
            <a:ext cx="1066799" cy="769441"/>
          </a:xfrm>
          <a:prstGeom prst="rect">
            <a:avLst/>
          </a:prstGeom>
          <a:noFill/>
        </p:spPr>
        <p:txBody>
          <a:bodyPr wrap="square" rtlCol="0">
            <a:spAutoFit/>
          </a:bodyPr>
          <a:lstStyle/>
          <a:p>
            <a:pPr algn="ctr"/>
            <a:r>
              <a:rPr lang="en-US" sz="2200" i="1" dirty="0" smtClean="0">
                <a:solidFill>
                  <a:prstClr val="black"/>
                </a:solidFill>
                <a:latin typeface="Calibri"/>
              </a:rPr>
              <a:t>higher</a:t>
            </a:r>
          </a:p>
          <a:p>
            <a:pPr algn="ctr"/>
            <a:r>
              <a:rPr lang="en-US" sz="2200" i="1" dirty="0" smtClean="0">
                <a:solidFill>
                  <a:prstClr val="black"/>
                </a:solidFill>
                <a:latin typeface="Calibri"/>
              </a:rPr>
              <a:t>priority</a:t>
            </a:r>
            <a:endParaRPr lang="en-US" sz="2200" i="1" dirty="0">
              <a:solidFill>
                <a:prstClr val="black"/>
              </a:solidFill>
              <a:latin typeface="Calibri"/>
            </a:endParaRP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115888" lvl="1"/>
            <a:r>
              <a:rPr lang="en-US" sz="2000" dirty="0" smtClean="0">
                <a:solidFill>
                  <a:prstClr val="black"/>
                </a:solidFill>
                <a:latin typeface="Calibri"/>
              </a:rPr>
              <a:t>Prioritize less memory-intensive threads</a:t>
            </a:r>
            <a:endParaRPr lang="en-US" sz="2000" b="1" dirty="0" smtClean="0">
              <a:solidFill>
                <a:srgbClr val="FF0000"/>
              </a:solidFill>
              <a:latin typeface="Calibri"/>
              <a:sym typeface="Wingdings" pitchFamily="2" charset="2"/>
            </a:endParaRPr>
          </a:p>
        </p:txBody>
      </p:sp>
      <p:sp>
        <p:nvSpPr>
          <p:cNvPr id="11" name="TextBox 10"/>
          <p:cNvSpPr txBox="1"/>
          <p:nvPr/>
        </p:nvSpPr>
        <p:spPr>
          <a:xfrm>
            <a:off x="533400" y="1397913"/>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200" b="1" i="1" dirty="0" smtClean="0">
                <a:solidFill>
                  <a:prstClr val="white"/>
                </a:solidFill>
                <a:latin typeface="Calibri"/>
              </a:rPr>
              <a:t>Throughput biased </a:t>
            </a:r>
            <a:r>
              <a:rPr lang="en-US" sz="2200" i="1" dirty="0" smtClean="0">
                <a:solidFill>
                  <a:prstClr val="white"/>
                </a:solidFill>
                <a:latin typeface="Calibri"/>
              </a:rPr>
              <a:t>approach</a:t>
            </a:r>
            <a:endParaRPr lang="en-US" sz="2200" i="1" dirty="0">
              <a:solidFill>
                <a:prstClr val="white"/>
              </a:solidFill>
              <a:latin typeface="Calibri"/>
            </a:endParaRP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5" lvl="1" algn="ctr">
              <a:lnSpc>
                <a:spcPct val="80000"/>
              </a:lnSpc>
            </a:pPr>
            <a:r>
              <a:rPr lang="en-US" sz="2400" b="1" dirty="0" smtClean="0">
                <a:solidFill>
                  <a:srgbClr val="006633"/>
                </a:solidFill>
                <a:latin typeface="Calibri"/>
              </a:rPr>
              <a:t>Good for throughput</a:t>
            </a:r>
            <a:endParaRPr lang="en-US" sz="2400" b="1" dirty="0" smtClean="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6" name="TextBox 65"/>
          <p:cNvSpPr txBox="1"/>
          <p:nvPr/>
        </p:nvSpPr>
        <p:spPr>
          <a:xfrm>
            <a:off x="914400" y="4567535"/>
            <a:ext cx="3429000" cy="492443"/>
          </a:xfrm>
          <a:prstGeom prst="rect">
            <a:avLst/>
          </a:prstGeom>
          <a:noFill/>
        </p:spPr>
        <p:txBody>
          <a:bodyPr wrap="square" lIns="0" rIns="0" rtlCol="0">
            <a:spAutoFit/>
          </a:bodyPr>
          <a:lstStyle/>
          <a:p>
            <a:pPr algn="ctr"/>
            <a:r>
              <a:rPr lang="en-US" sz="2600" b="1" i="1" dirty="0" smtClean="0">
                <a:solidFill>
                  <a:srgbClr val="FF0000"/>
                </a:solidFill>
                <a:latin typeface="Calibri"/>
              </a:rPr>
              <a:t>starvation </a:t>
            </a:r>
            <a:r>
              <a:rPr lang="en-US" sz="2600" b="1" dirty="0" smtClean="0">
                <a:solidFill>
                  <a:srgbClr val="FF0000"/>
                </a:solidFill>
                <a:latin typeface="Calibri"/>
                <a:sym typeface="Wingdings" pitchFamily="2" charset="2"/>
              </a:rPr>
              <a:t></a:t>
            </a:r>
            <a:r>
              <a:rPr lang="en-US" sz="2600" b="1" i="1" dirty="0" smtClean="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0" y="3576934"/>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smtClean="0">
                <a:solidFill>
                  <a:prstClr val="white"/>
                </a:solidFill>
                <a:latin typeface="Calibri"/>
              </a:rPr>
              <a:t>thread C</a:t>
            </a:r>
            <a:endParaRPr lang="en-US" sz="2000" dirty="0">
              <a:solidFill>
                <a:prstClr val="white"/>
              </a:solidFill>
              <a:latin typeface="Calibri"/>
            </a:endParaRPr>
          </a:p>
        </p:txBody>
      </p:sp>
      <p:sp>
        <p:nvSpPr>
          <p:cNvPr id="85" name="Rounded Rectangle 84"/>
          <p:cNvSpPr/>
          <p:nvPr/>
        </p:nvSpPr>
        <p:spPr>
          <a:xfrm>
            <a:off x="7532664" y="3653134"/>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prstClr val="white"/>
                </a:solidFill>
                <a:latin typeface="Calibri"/>
              </a:rPr>
              <a:t>thread B</a:t>
            </a:r>
            <a:endParaRPr lang="en-US" sz="1600" dirty="0">
              <a:solidFill>
                <a:prstClr val="white"/>
              </a:solidFill>
              <a:latin typeface="Calibri"/>
            </a:endParaRP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 A</a:t>
            </a:r>
            <a:endParaRPr lang="en-US" sz="1200" dirty="0">
              <a:solidFill>
                <a:prstClr val="white"/>
              </a:solidFill>
              <a:latin typeface="Calibri"/>
            </a:endParaRPr>
          </a:p>
        </p:txBody>
      </p:sp>
      <p:sp>
        <p:nvSpPr>
          <p:cNvPr id="87" name="Oval 86"/>
          <p:cNvSpPr/>
          <p:nvPr/>
        </p:nvSpPr>
        <p:spPr>
          <a:xfrm>
            <a:off x="5757863" y="3119735"/>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89" name="Straight Arrow Connector 88"/>
          <p:cNvCxnSpPr/>
          <p:nvPr/>
        </p:nvCxnSpPr>
        <p:spPr>
          <a:xfrm rot="10800000">
            <a:off x="6917531" y="3119735"/>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5"/>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5" lvl="1" algn="ctr">
              <a:lnSpc>
                <a:spcPct val="80000"/>
              </a:lnSpc>
            </a:pPr>
            <a:r>
              <a:rPr lang="en-US" sz="2400" b="1" dirty="0" smtClean="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0"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5" name="TextBox 104"/>
          <p:cNvSpPr txBox="1"/>
          <p:nvPr/>
        </p:nvSpPr>
        <p:spPr>
          <a:xfrm>
            <a:off x="5334000" y="4212848"/>
            <a:ext cx="3048000" cy="892552"/>
          </a:xfrm>
          <a:prstGeom prst="rect">
            <a:avLst/>
          </a:prstGeom>
          <a:noFill/>
        </p:spPr>
        <p:txBody>
          <a:bodyPr wrap="square" lIns="0" rIns="0" rtlCol="0">
            <a:spAutoFit/>
          </a:bodyPr>
          <a:lstStyle/>
          <a:p>
            <a:pPr algn="ctr"/>
            <a:r>
              <a:rPr lang="en-US" sz="2600" b="1" i="1" dirty="0" smtClean="0">
                <a:solidFill>
                  <a:srgbClr val="FF0000"/>
                </a:solidFill>
                <a:latin typeface="Calibri"/>
              </a:rPr>
              <a:t>not prioritized </a:t>
            </a:r>
            <a:r>
              <a:rPr lang="en-US" sz="2600" b="1" dirty="0" smtClean="0">
                <a:solidFill>
                  <a:srgbClr val="FF0000"/>
                </a:solidFill>
                <a:latin typeface="Calibri"/>
                <a:sym typeface="Wingdings" pitchFamily="2" charset="2"/>
              </a:rPr>
              <a:t> </a:t>
            </a:r>
          </a:p>
          <a:p>
            <a:pPr algn="ctr"/>
            <a:r>
              <a:rPr lang="en-US" sz="2600" b="1" i="1" dirty="0" smtClean="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0"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nchor="ctr" anchorCtr="0">
            <a:noAutofit/>
          </a:bodyPr>
          <a:lstStyle/>
          <a:p>
            <a:pPr algn="ctr"/>
            <a:r>
              <a:rPr lang="en-US" sz="3200" b="1" dirty="0" smtClean="0">
                <a:solidFill>
                  <a:prstClr val="white"/>
                </a:solidFill>
                <a:latin typeface="Calibri"/>
              </a:rPr>
              <a:t>Single policy for all threads is insufficient</a:t>
            </a:r>
          </a:p>
        </p:txBody>
      </p:sp>
    </p:spTree>
    <p:extLst>
      <p:ext uri="{BB962C8B-B14F-4D97-AF65-F5344CB8AC3E}">
        <p14:creationId xmlns:p14="http://schemas.microsoft.com/office/powerpoint/2010/main" xmlns="" val="38555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 Achieving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107</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a:t>
            </a:r>
            <a:endParaRPr lang="en-US" sz="1200" dirty="0">
              <a:solidFill>
                <a:prstClr val="white"/>
              </a:solidFill>
              <a:latin typeface="Calibri"/>
            </a:endParaRPr>
          </a:p>
        </p:txBody>
      </p:sp>
      <p:cxnSp>
        <p:nvCxnSpPr>
          <p:cNvPr id="8" name="Straight Arrow Connector 7"/>
          <p:cNvCxnSpPr/>
          <p:nvPr/>
        </p:nvCxnSpPr>
        <p:spPr>
          <a:xfrm rot="16200000" flipV="1">
            <a:off x="-1828798" y="3657601"/>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0" y="1290562"/>
            <a:ext cx="923820" cy="690638"/>
          </a:xfrm>
          <a:prstGeom prst="rect">
            <a:avLst/>
          </a:prstGeom>
          <a:noFill/>
        </p:spPr>
        <p:txBody>
          <a:bodyPr wrap="square" lIns="0" rIns="0" rtlCol="0">
            <a:spAutoFit/>
          </a:bodyPr>
          <a:lstStyle/>
          <a:p>
            <a:pPr algn="ctr">
              <a:lnSpc>
                <a:spcPct val="80000"/>
              </a:lnSpc>
            </a:pPr>
            <a:r>
              <a:rPr lang="en-US" sz="2400" i="1" dirty="0" smtClean="0">
                <a:solidFill>
                  <a:prstClr val="black"/>
                </a:solidFill>
                <a:latin typeface="Calibri"/>
              </a:rPr>
              <a:t>higher</a:t>
            </a:r>
          </a:p>
          <a:p>
            <a:pPr algn="ctr">
              <a:lnSpc>
                <a:spcPct val="80000"/>
              </a:lnSpc>
            </a:pPr>
            <a:r>
              <a:rPr lang="en-US" sz="2400" i="1" dirty="0" smtClean="0">
                <a:solidFill>
                  <a:prstClr val="black"/>
                </a:solidFill>
                <a:latin typeface="Calibri"/>
              </a:rPr>
              <a:t>priority</a:t>
            </a:r>
            <a:endParaRPr lang="en-US" sz="2400" i="1" dirty="0">
              <a:solidFill>
                <a:prstClr val="black"/>
              </a:solidFill>
              <a:latin typeface="Calibri"/>
            </a:endParaRP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a:t>
            </a:r>
            <a:endParaRPr lang="en-US" sz="1200" dirty="0">
              <a:solidFill>
                <a:prstClr val="white"/>
              </a:solidFill>
              <a:latin typeface="Calibri"/>
            </a:endParaRP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 </a:t>
            </a:r>
            <a:endParaRPr lang="en-US" sz="1200" dirty="0">
              <a:solidFill>
                <a:prstClr val="white"/>
              </a:solidFill>
              <a:latin typeface="Calibri"/>
            </a:endParaRP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a:t>
            </a:r>
            <a:endParaRPr lang="en-US" sz="1200" dirty="0">
              <a:solidFill>
                <a:prstClr val="white"/>
              </a:solidFill>
              <a:latin typeface="Calibri"/>
            </a:endParaRPr>
          </a:p>
        </p:txBody>
      </p:sp>
      <p:sp>
        <p:nvSpPr>
          <p:cNvPr id="14" name="Rounded Rectangle 13"/>
          <p:cNvSpPr/>
          <p:nvPr/>
        </p:nvSpPr>
        <p:spPr>
          <a:xfrm>
            <a:off x="937382" y="4231820"/>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8"/>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574675" lvl="1"/>
            <a:r>
              <a:rPr lang="en-US" sz="2600" b="1" dirty="0" smtClean="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tIns="0" bIns="0" rtlCol="0" anchor="ctr">
            <a:noAutofit/>
          </a:bodyPr>
          <a:lstStyle/>
          <a:p>
            <a:pPr algn="ctr"/>
            <a:r>
              <a:rPr lang="en-US" sz="2400" b="1" i="1" dirty="0" smtClean="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cstate="print"/>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59"/>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574675" lvl="1"/>
            <a:r>
              <a:rPr lang="en-US" sz="2600" b="1" dirty="0" smtClean="0">
                <a:solidFill>
                  <a:srgbClr val="FF0000"/>
                </a:solidFill>
                <a:latin typeface="Calibri"/>
              </a:rPr>
              <a:t>Unfairness caused by memory-intensive being prioritized over each other </a:t>
            </a:r>
          </a:p>
          <a:p>
            <a:pPr lvl="2">
              <a:buFont typeface="Arial" pitchFamily="34" charset="0"/>
              <a:buChar char="•"/>
            </a:pPr>
            <a:r>
              <a:rPr lang="en-US" sz="2600" dirty="0" smtClean="0">
                <a:solidFill>
                  <a:prstClr val="black"/>
                </a:solidFill>
                <a:latin typeface="Calibri"/>
              </a:rPr>
              <a:t> Shuffle threads</a:t>
            </a:r>
            <a:endParaRPr lang="en-US" sz="2600" dirty="0" smtClean="0">
              <a:solidFill>
                <a:prstClr val="black"/>
              </a:solidFill>
              <a:latin typeface="Calibri"/>
              <a:sym typeface="Wingdings" pitchFamily="2" charset="2"/>
            </a:endParaRPr>
          </a:p>
          <a:p>
            <a:pPr marL="625475" lvl="1" indent="-228600">
              <a:buFont typeface="Arial" pitchFamily="34" charset="0"/>
              <a:buChar char="•"/>
              <a:tabLst>
                <a:tab pos="746125" algn="l"/>
              </a:tabLst>
            </a:pPr>
            <a:endParaRPr lang="en-US" dirty="0" smtClean="0">
              <a:solidFill>
                <a:prstClr val="black"/>
              </a:solidFill>
              <a:latin typeface="Calibri"/>
              <a:sym typeface="Wingdings" pitchFamily="2" charset="2"/>
            </a:endParaRPr>
          </a:p>
          <a:p>
            <a:pPr marL="571500" lvl="1">
              <a:tabLst>
                <a:tab pos="688975" algn="l"/>
                <a:tab pos="746125" algn="l"/>
              </a:tabLst>
            </a:pPr>
            <a:r>
              <a:rPr lang="en-US" sz="2600" b="1" dirty="0" smtClean="0">
                <a:solidFill>
                  <a:srgbClr val="FF0000"/>
                </a:solidFill>
                <a:latin typeface="Calibri"/>
                <a:sym typeface="Wingdings" pitchFamily="2" charset="2"/>
              </a:rPr>
              <a:t>Memory-intensive threads have </a:t>
            </a:r>
            <a:br>
              <a:rPr lang="en-US" sz="2600" b="1" dirty="0" smtClean="0">
                <a:solidFill>
                  <a:srgbClr val="FF0000"/>
                </a:solidFill>
                <a:latin typeface="Calibri"/>
                <a:sym typeface="Wingdings" pitchFamily="2" charset="2"/>
              </a:rPr>
            </a:br>
            <a:r>
              <a:rPr lang="en-US" sz="2600" b="1" smtClean="0">
                <a:solidFill>
                  <a:srgbClr val="FF0000"/>
                </a:solidFill>
                <a:latin typeface="Calibri"/>
                <a:sym typeface="Wingdings" pitchFamily="2" charset="2"/>
              </a:rPr>
              <a:t>different vulnerability </a:t>
            </a:r>
            <a:r>
              <a:rPr lang="en-US" sz="2600" b="1" dirty="0" smtClean="0">
                <a:solidFill>
                  <a:srgbClr val="FF0000"/>
                </a:solidFill>
                <a:latin typeface="Calibri"/>
                <a:sym typeface="Wingdings" pitchFamily="2" charset="2"/>
              </a:rPr>
              <a:t>to interference</a:t>
            </a:r>
          </a:p>
          <a:p>
            <a:pPr marL="917575" lvl="2">
              <a:buFont typeface="Arial" pitchFamily="34" charset="0"/>
              <a:buChar char="•"/>
              <a:tabLst>
                <a:tab pos="688975" algn="l"/>
                <a:tab pos="746125" algn="l"/>
              </a:tabLst>
            </a:pPr>
            <a:r>
              <a:rPr lang="en-US" sz="2600" b="1" dirty="0" smtClean="0">
                <a:solidFill>
                  <a:prstClr val="black"/>
                </a:solidFill>
                <a:latin typeface="Calibri"/>
                <a:sym typeface="Wingdings" pitchFamily="2" charset="2"/>
              </a:rPr>
              <a:t> </a:t>
            </a:r>
            <a:r>
              <a:rPr lang="en-US" sz="2600" dirty="0" smtClean="0">
                <a:solidFill>
                  <a:prstClr val="black"/>
                </a:solidFill>
                <a:latin typeface="Calibri"/>
                <a:sym typeface="Wingdings" pitchFamily="2" charset="2"/>
              </a:rPr>
              <a:t>Shuffle </a:t>
            </a:r>
            <a:r>
              <a:rPr lang="en-US" sz="2600" u="sng" dirty="0" smtClean="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cstate="print"/>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tIns="0" bIns="0" rtlCol="0" anchor="ctr" anchorCtr="0">
            <a:noAutofit/>
          </a:bodyPr>
          <a:lstStyle/>
          <a:p>
            <a:pPr algn="ctr"/>
            <a:r>
              <a:rPr lang="en-US" sz="2400" b="1" i="1" dirty="0" smtClean="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cstate="print"/>
          <a:srcRect/>
          <a:stretch>
            <a:fillRect/>
          </a:stretch>
        </p:blipFill>
        <p:spPr bwMode="auto">
          <a:xfrm>
            <a:off x="2667000" y="5105400"/>
            <a:ext cx="533400" cy="533400"/>
          </a:xfrm>
          <a:prstGeom prst="rect">
            <a:avLst/>
          </a:prstGeom>
          <a:noFill/>
        </p:spPr>
      </p:pic>
      <p:cxnSp>
        <p:nvCxnSpPr>
          <p:cNvPr id="27" name="Straight Arrow Connector 26"/>
          <p:cNvCxnSpPr/>
          <p:nvPr/>
        </p:nvCxnSpPr>
        <p:spPr>
          <a:xfrm rot="5400000">
            <a:off x="733319" y="4674054"/>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4"/>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0"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6" name="Oval 25"/>
          <p:cNvSpPr/>
          <p:nvPr/>
        </p:nvSpPr>
        <p:spPr>
          <a:xfrm rot="16200000">
            <a:off x="-34141" y="4514873"/>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5" name="Explosion 1 44"/>
          <p:cNvSpPr/>
          <p:nvPr/>
        </p:nvSpPr>
        <p:spPr>
          <a:xfrm>
            <a:off x="1857272" y="5154013"/>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0"/>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8"/>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xmlns="" val="389261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0"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0"/>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400" dirty="0" smtClean="0"/>
              <a:t>Overview: Thread Cluster Memory Scheduling</a:t>
            </a:r>
            <a:endParaRPr lang="en-US" sz="3400" dirty="0"/>
          </a:p>
        </p:txBody>
      </p:sp>
      <p:sp>
        <p:nvSpPr>
          <p:cNvPr id="3" name="Content Placeholder 2"/>
          <p:cNvSpPr>
            <a:spLocks noGrp="1"/>
          </p:cNvSpPr>
          <p:nvPr>
            <p:ph idx="1"/>
          </p:nvPr>
        </p:nvSpPr>
        <p:spPr>
          <a:xfrm>
            <a:off x="457200" y="1143000"/>
            <a:ext cx="5791200" cy="1371600"/>
          </a:xfrm>
        </p:spPr>
        <p:txBody>
          <a:bodyPr>
            <a:noAutofit/>
          </a:bodyPr>
          <a:lstStyle/>
          <a:p>
            <a:pPr marL="457200" lvl="0" indent="-457200">
              <a:lnSpc>
                <a:spcPct val="80000"/>
              </a:lnSpc>
              <a:buFont typeface="+mj-lt"/>
              <a:buAutoNum type="arabicPeriod"/>
            </a:pPr>
            <a:r>
              <a:rPr lang="en-US" sz="2800" b="1" kern="0" dirty="0" smtClean="0">
                <a:solidFill>
                  <a:sysClr val="windowText" lastClr="000000"/>
                </a:solidFill>
              </a:rPr>
              <a:t>Group threads into two </a:t>
            </a:r>
            <a:r>
              <a:rPr lang="en-US" sz="2800" b="1" i="1" kern="0" dirty="0" smtClean="0">
                <a:solidFill>
                  <a:srgbClr val="FF0000"/>
                </a:solidFill>
              </a:rPr>
              <a:t>clusters</a:t>
            </a:r>
          </a:p>
          <a:p>
            <a:pPr marL="457200" lvl="0" indent="-457200">
              <a:lnSpc>
                <a:spcPct val="80000"/>
              </a:lnSpc>
              <a:buFont typeface="+mj-lt"/>
              <a:buAutoNum type="arabicPeriod"/>
            </a:pPr>
            <a:r>
              <a:rPr lang="en-US" sz="2800" b="1" kern="0" dirty="0" smtClean="0"/>
              <a:t>Prioritize </a:t>
            </a:r>
            <a:r>
              <a:rPr lang="en-US" sz="2800" b="1" kern="0" dirty="0" smtClean="0">
                <a:solidFill>
                  <a:schemeClr val="accent1"/>
                </a:solidFill>
              </a:rPr>
              <a:t>non-intensive cluster</a:t>
            </a:r>
          </a:p>
          <a:p>
            <a:pPr marL="457200" lvl="0" indent="-457200">
              <a:lnSpc>
                <a:spcPct val="80000"/>
              </a:lnSpc>
              <a:buFont typeface="+mj-lt"/>
              <a:buAutoNum type="arabicPeriod"/>
            </a:pPr>
            <a:r>
              <a:rPr lang="en-US" sz="2800" b="1" kern="0" dirty="0" smtClean="0"/>
              <a:t>Different policies for each cluster</a:t>
            </a:r>
            <a:endParaRPr lang="en-US" sz="3600" dirty="0"/>
          </a:p>
        </p:txBody>
      </p:sp>
      <p:sp>
        <p:nvSpPr>
          <p:cNvPr id="4" name="Slide Number Placeholder 3"/>
          <p:cNvSpPr>
            <a:spLocks noGrp="1"/>
          </p:cNvSpPr>
          <p:nvPr>
            <p:ph type="sldNum" sz="quarter" idx="12"/>
          </p:nvPr>
        </p:nvSpPr>
        <p:spPr>
          <a:xfrm>
            <a:off x="8305800" y="6416675"/>
            <a:ext cx="533400" cy="365125"/>
          </a:xfrm>
        </p:spPr>
        <p:txBody>
          <a:bodyPr/>
          <a:lstStyle/>
          <a:p>
            <a:fld id="{58161B50-6D0B-48B4-A1D4-BAD8C599CC84}" type="slidenum">
              <a:rPr lang="en-US" smtClean="0">
                <a:solidFill>
                  <a:prstClr val="black">
                    <a:tint val="75000"/>
                  </a:prstClr>
                </a:solidFill>
                <a:latin typeface="Calibri"/>
              </a:rPr>
              <a:pPr/>
              <a:t>108</a:t>
            </a:fld>
            <a:endParaRPr lang="en-US" dirty="0">
              <a:solidFill>
                <a:prstClr val="black">
                  <a:tint val="75000"/>
                </a:prstClr>
              </a:solidFill>
              <a:latin typeface="Calibri"/>
            </a:endParaRPr>
          </a:p>
        </p:txBody>
      </p:sp>
      <p:sp>
        <p:nvSpPr>
          <p:cNvPr id="5" name="Rectangle 4"/>
          <p:cNvSpPr/>
          <p:nvPr/>
        </p:nvSpPr>
        <p:spPr>
          <a:xfrm>
            <a:off x="740510"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Rounded Rectangle 5"/>
          <p:cNvSpPr/>
          <p:nvPr/>
        </p:nvSpPr>
        <p:spPr>
          <a:xfrm>
            <a:off x="1578710" y="446246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0"/>
            <a:ext cx="2514600" cy="307777"/>
          </a:xfrm>
          <a:prstGeom prst="rect">
            <a:avLst/>
          </a:prstGeom>
          <a:noFill/>
        </p:spPr>
        <p:txBody>
          <a:bodyPr wrap="square" lIns="0" tIns="0" rIns="0" bIns="0" rtlCol="0">
            <a:spAutoFit/>
          </a:bodyPr>
          <a:lstStyle/>
          <a:p>
            <a:r>
              <a:rPr lang="en-US" sz="2000" b="1" dirty="0" smtClean="0">
                <a:solidFill>
                  <a:prstClr val="black">
                    <a:lumMod val="85000"/>
                    <a:lumOff val="15000"/>
                  </a:prstClr>
                </a:solidFill>
                <a:latin typeface="Calibri"/>
              </a:rPr>
              <a:t>Threads in the system</a:t>
            </a:r>
            <a:endParaRPr lang="en-US" sz="2000" b="1" dirty="0">
              <a:solidFill>
                <a:prstClr val="black">
                  <a:lumMod val="85000"/>
                  <a:lumOff val="15000"/>
                </a:prstClr>
              </a:solidFill>
              <a:latin typeface="Calibri"/>
            </a:endParaRP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9" name="Rounded Rectangle 8"/>
          <p:cNvSpPr/>
          <p:nvPr/>
        </p:nvSpPr>
        <p:spPr>
          <a:xfrm>
            <a:off x="1162772" y="353952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7"/>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12" name="Rounded Rectangle 11"/>
          <p:cNvSpPr/>
          <p:nvPr/>
        </p:nvSpPr>
        <p:spPr>
          <a:xfrm>
            <a:off x="2188310" y="4114800"/>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22"/>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grpSp>
      <p:sp>
        <p:nvSpPr>
          <p:cNvPr id="25" name="TextBox 24"/>
          <p:cNvSpPr txBox="1"/>
          <p:nvPr/>
        </p:nvSpPr>
        <p:spPr>
          <a:xfrm>
            <a:off x="4108550" y="2625602"/>
            <a:ext cx="1600200" cy="498598"/>
          </a:xfrm>
          <a:prstGeom prst="rect">
            <a:avLst/>
          </a:prstGeom>
          <a:noFill/>
        </p:spPr>
        <p:txBody>
          <a:bodyPr wrap="square" lIns="0" tIns="0" rIns="0" bIns="0" rtlCol="0">
            <a:spAutoFit/>
          </a:bodyPr>
          <a:lstStyle/>
          <a:p>
            <a:pPr algn="ctr">
              <a:lnSpc>
                <a:spcPct val="80000"/>
              </a:lnSpc>
            </a:pPr>
            <a:r>
              <a:rPr lang="en-US" sz="2000" b="1" dirty="0" smtClean="0">
                <a:solidFill>
                  <a:srgbClr val="4F81BD">
                    <a:lumMod val="75000"/>
                  </a:srgbClr>
                </a:solidFill>
                <a:latin typeface="Calibri"/>
              </a:rPr>
              <a:t>Non-intensive </a:t>
            </a:r>
          </a:p>
          <a:p>
            <a:pPr algn="ctr">
              <a:lnSpc>
                <a:spcPct val="80000"/>
              </a:lnSpc>
            </a:pPr>
            <a:r>
              <a:rPr lang="en-US" sz="2000" b="1" dirty="0" smtClean="0">
                <a:solidFill>
                  <a:srgbClr val="4F81BD">
                    <a:lumMod val="75000"/>
                  </a:srgbClr>
                </a:solidFill>
                <a:latin typeface="Calibri"/>
              </a:rPr>
              <a:t>cluster</a:t>
            </a:r>
            <a:endParaRPr lang="en-US" sz="2000" b="1" dirty="0">
              <a:solidFill>
                <a:srgbClr val="4F81BD">
                  <a:lumMod val="75000"/>
                </a:srgbClr>
              </a:solidFill>
              <a:latin typeface="Calibri"/>
            </a:endParaRPr>
          </a:p>
        </p:txBody>
      </p:sp>
      <p:sp>
        <p:nvSpPr>
          <p:cNvPr id="26" name="TextBox 25"/>
          <p:cNvSpPr txBox="1"/>
          <p:nvPr/>
        </p:nvSpPr>
        <p:spPr>
          <a:xfrm>
            <a:off x="3962400" y="6148423"/>
            <a:ext cx="2133600" cy="270843"/>
          </a:xfrm>
          <a:prstGeom prst="rect">
            <a:avLst/>
          </a:prstGeom>
          <a:noFill/>
        </p:spPr>
        <p:txBody>
          <a:bodyPr wrap="square" lIns="0" tIns="0" rIns="0" bIns="0" rtlCol="0">
            <a:spAutoFit/>
          </a:bodyPr>
          <a:lstStyle/>
          <a:p>
            <a:pPr algn="ctr">
              <a:lnSpc>
                <a:spcPct val="80000"/>
              </a:lnSpc>
            </a:pPr>
            <a:r>
              <a:rPr lang="en-US" sz="2200" b="1" dirty="0" smtClean="0">
                <a:solidFill>
                  <a:srgbClr val="C0504D">
                    <a:lumMod val="75000"/>
                  </a:srgbClr>
                </a:solidFill>
                <a:latin typeface="Calibri"/>
              </a:rPr>
              <a:t>Intensive cluster</a:t>
            </a:r>
            <a:endParaRPr lang="en-US" sz="2200" b="1" dirty="0">
              <a:solidFill>
                <a:srgbClr val="C0504D">
                  <a:lumMod val="75000"/>
                </a:srgbClr>
              </a:solidFill>
              <a:latin typeface="Calibri"/>
            </a:endParaRP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latin typeface="Calibri"/>
            </a:endParaRPr>
          </a:p>
        </p:txBody>
      </p:sp>
      <p:sp>
        <p:nvSpPr>
          <p:cNvPr id="29" name="Rounded Rectangle 28"/>
          <p:cNvSpPr/>
          <p:nvPr/>
        </p:nvSpPr>
        <p:spPr>
          <a:xfrm>
            <a:off x="892910" y="3760767"/>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a:r>
              <a:rPr lang="en-US" sz="2400" b="1" dirty="0" smtClean="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0" y="2949545"/>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57"/>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a:r>
              <a:rPr lang="en-US" sz="2400" b="1" dirty="0" smtClean="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latin typeface="Calibri"/>
            </a:endParaRPr>
          </a:p>
        </p:txBody>
      </p:sp>
      <p:sp>
        <p:nvSpPr>
          <p:cNvPr id="48" name="Rectangle 47"/>
          <p:cNvSpPr/>
          <p:nvPr/>
        </p:nvSpPr>
        <p:spPr>
          <a:xfrm>
            <a:off x="4191000" y="4114800"/>
            <a:ext cx="1495922" cy="395173"/>
          </a:xfrm>
          <a:prstGeom prst="rect">
            <a:avLst/>
          </a:prstGeom>
        </p:spPr>
        <p:txBody>
          <a:bodyPr wrap="none">
            <a:spAutoFit/>
          </a:bodyPr>
          <a:lstStyle/>
          <a:p>
            <a:pPr algn="ctr">
              <a:lnSpc>
                <a:spcPct val="80000"/>
              </a:lnSpc>
              <a:defRPr/>
            </a:pPr>
            <a:r>
              <a:rPr lang="en-US" sz="2400" b="1" i="1" kern="0" dirty="0" smtClean="0">
                <a:solidFill>
                  <a:srgbClr val="FF0000"/>
                </a:solidFill>
                <a:latin typeface="Calibri"/>
              </a:rPr>
              <a:t>Prioritized</a:t>
            </a:r>
            <a:endParaRPr lang="en-US" sz="2400" b="1" i="1" kern="0" dirty="0">
              <a:solidFill>
                <a:srgbClr val="FF0000"/>
              </a:solidFill>
              <a:latin typeface="Calibri"/>
            </a:endParaRPr>
          </a:p>
        </p:txBody>
      </p:sp>
      <p:sp>
        <p:nvSpPr>
          <p:cNvPr id="49" name="Rounded Rectangle 48"/>
          <p:cNvSpPr/>
          <p:nvPr/>
        </p:nvSpPr>
        <p:spPr>
          <a:xfrm>
            <a:off x="7586589" y="2573330"/>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000" kern="0" dirty="0">
              <a:solidFill>
                <a:sysClr val="window" lastClr="FFFFFF"/>
              </a:solidFill>
              <a:latin typeface="Calibri"/>
            </a:endParaRPr>
          </a:p>
        </p:txBody>
      </p:sp>
      <p:sp>
        <p:nvSpPr>
          <p:cNvPr id="50" name="Rounded Rectangle 49"/>
          <p:cNvSpPr/>
          <p:nvPr/>
        </p:nvSpPr>
        <p:spPr>
          <a:xfrm>
            <a:off x="7563143"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sp>
        <p:nvSpPr>
          <p:cNvPr id="52" name="Rounded Rectangle 51"/>
          <p:cNvSpPr/>
          <p:nvPr/>
        </p:nvSpPr>
        <p:spPr>
          <a:xfrm>
            <a:off x="7480495" y="3200399"/>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7" y="2933699"/>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69" y="1973553"/>
            <a:ext cx="787831" cy="541046"/>
          </a:xfrm>
          <a:prstGeom prst="rect">
            <a:avLst/>
          </a:prstGeom>
          <a:noFill/>
        </p:spPr>
        <p:txBody>
          <a:bodyPr wrap="square" lIns="0" rIns="0"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71" name="Rounded Rectangle 70"/>
          <p:cNvSpPr/>
          <p:nvPr/>
        </p:nvSpPr>
        <p:spPr>
          <a:xfrm>
            <a:off x="7522315" y="51435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cxnSp>
        <p:nvCxnSpPr>
          <p:cNvPr id="74" name="Straight Arrow Connector 73"/>
          <p:cNvCxnSpPr/>
          <p:nvPr/>
        </p:nvCxnSpPr>
        <p:spPr>
          <a:xfrm rot="16200000" flipV="1">
            <a:off x="6413069" y="5295900"/>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1" y="4096046"/>
            <a:ext cx="787831" cy="541046"/>
          </a:xfrm>
          <a:prstGeom prst="rect">
            <a:avLst/>
          </a:prstGeom>
          <a:noFill/>
        </p:spPr>
        <p:txBody>
          <a:bodyPr wrap="square" lIns="0" rIns="0"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83" name="Oval 82"/>
          <p:cNvSpPr/>
          <p:nvPr/>
        </p:nvSpPr>
        <p:spPr>
          <a:xfrm rot="16200000">
            <a:off x="6813118" y="5212918"/>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84" name="Straight Arrow Connector 83"/>
          <p:cNvCxnSpPr/>
          <p:nvPr/>
        </p:nvCxnSpPr>
        <p:spPr>
          <a:xfrm rot="5400000">
            <a:off x="7353299" y="5372099"/>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099" y="5372099"/>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4"/>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prstClr val="white"/>
                </a:solidFill>
                <a:latin typeface="Calibri"/>
              </a:rPr>
              <a:t>Throughput</a:t>
            </a:r>
            <a:endParaRPr lang="en-US" sz="2000" b="1" dirty="0">
              <a:solidFill>
                <a:prstClr val="white"/>
              </a:solidFill>
              <a:latin typeface="Calibri"/>
            </a:endParaRP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prstClr val="white"/>
                </a:solidFill>
                <a:latin typeface="Calibri"/>
              </a:rPr>
              <a:t>Fairness</a:t>
            </a:r>
            <a:endParaRPr lang="en-US" sz="2000" b="1" dirty="0">
              <a:solidFill>
                <a:prstClr val="white"/>
              </a:solidFill>
              <a:latin typeface="Calibri"/>
            </a:endParaRPr>
          </a:p>
        </p:txBody>
      </p:sp>
    </p:spTree>
    <p:extLst>
      <p:ext uri="{BB962C8B-B14F-4D97-AF65-F5344CB8AC3E}">
        <p14:creationId xmlns:p14="http://schemas.microsoft.com/office/powerpoint/2010/main" xmlns="" val="404886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marL="0" lvl="0" indent="0">
              <a:buNone/>
            </a:pPr>
            <a:r>
              <a:rPr lang="en-US" b="1" i="1" kern="0" dirty="0" smtClean="0"/>
              <a:t>Prioritize threads according to MPKI</a:t>
            </a:r>
            <a:endParaRPr lang="en-US" b="1" i="1"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endParaRPr lang="en-US" sz="2400" b="1" kern="0" dirty="0" smtClean="0">
              <a:solidFill>
                <a:sysClr val="windowText" lastClr="000000"/>
              </a:solidFill>
            </a:endParaRPr>
          </a:p>
          <a:p>
            <a:endParaRPr lang="en-US" sz="1600" b="1" kern="0" dirty="0" smtClean="0">
              <a:solidFill>
                <a:sysClr val="windowText" lastClr="000000"/>
              </a:solidFill>
            </a:endParaRPr>
          </a:p>
          <a:p>
            <a:endParaRPr lang="en-US" sz="1400" b="1" kern="0" dirty="0" smtClean="0">
              <a:solidFill>
                <a:sysClr val="windowText" lastClr="000000"/>
              </a:solidFill>
            </a:endParaRPr>
          </a:p>
          <a:p>
            <a:r>
              <a:rPr lang="en-US" sz="3000" b="1" kern="0" dirty="0" smtClean="0">
                <a:solidFill>
                  <a:sysClr val="windowText" lastClr="000000"/>
                </a:solidFill>
              </a:rPr>
              <a:t>Increases system throughput</a:t>
            </a:r>
          </a:p>
          <a:p>
            <a:pPr lvl="1"/>
            <a:r>
              <a:rPr lang="en-US" kern="0" dirty="0" smtClean="0">
                <a:solidFill>
                  <a:sysClr val="windowText" lastClr="000000"/>
                </a:solidFill>
              </a:rPr>
              <a:t>Least intensive thread has the greatest potential for making progress in the processor</a:t>
            </a:r>
          </a:p>
          <a:p>
            <a:pPr lvl="1"/>
            <a:endParaRPr lang="en-US" sz="2400" kern="0" dirty="0" smtClean="0">
              <a:solidFill>
                <a:sysClr val="windowText" lastClr="000000"/>
              </a:solidFill>
            </a:endParaRPr>
          </a:p>
        </p:txBody>
      </p:sp>
      <p:sp>
        <p:nvSpPr>
          <p:cNvPr id="2" name="Title 1"/>
          <p:cNvSpPr>
            <a:spLocks noGrp="1"/>
          </p:cNvSpPr>
          <p:nvPr>
            <p:ph type="title"/>
          </p:nvPr>
        </p:nvSpPr>
        <p:spPr/>
        <p:txBody>
          <a:bodyPr/>
          <a:lstStyle/>
          <a:p>
            <a:r>
              <a:rPr lang="en-US" dirty="0" smtClean="0"/>
              <a:t>Non-Intensive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109</a:t>
            </a:fld>
            <a:endParaRPr lang="en-US" dirty="0"/>
          </a:p>
        </p:txBody>
      </p:sp>
      <p:sp>
        <p:nvSpPr>
          <p:cNvPr id="13" name="Rounded Rectangle 12"/>
          <p:cNvSpPr/>
          <p:nvPr/>
        </p:nvSpPr>
        <p:spPr>
          <a:xfrm>
            <a:off x="3491867" y="2598444"/>
            <a:ext cx="470972" cy="996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10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 name="Rounded Rectangle 13"/>
          <p:cNvSpPr/>
          <p:nvPr/>
        </p:nvSpPr>
        <p:spPr>
          <a:xfrm>
            <a:off x="3444295" y="2869937"/>
            <a:ext cx="566116" cy="16299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Rounded Rectangle 14"/>
          <p:cNvSpPr/>
          <p:nvPr/>
        </p:nvSpPr>
        <p:spPr>
          <a:xfrm>
            <a:off x="3366989" y="3204818"/>
            <a:ext cx="720728" cy="226634"/>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17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Rounded Rectangle 15"/>
          <p:cNvSpPr/>
          <p:nvPr/>
        </p:nvSpPr>
        <p:spPr>
          <a:xfrm>
            <a:off x="3276600" y="3603334"/>
            <a:ext cx="901506" cy="2905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21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7" name="Straight Arrow Connector 16"/>
          <p:cNvCxnSpPr/>
          <p:nvPr/>
        </p:nvCxnSpPr>
        <p:spPr>
          <a:xfrm rot="5400000" flipH="1" flipV="1">
            <a:off x="1905000" y="3124201"/>
            <a:ext cx="2285205" cy="793"/>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2441" y="1981199"/>
            <a:ext cx="1154763" cy="683264"/>
          </a:xfrm>
          <a:prstGeom prst="rect">
            <a:avLst/>
          </a:prstGeom>
          <a:noFill/>
        </p:spPr>
        <p:txBody>
          <a:bodyPr wrap="square" lIns="0" rIns="0" rtlCol="0">
            <a:spAutoFit/>
          </a:bodyPr>
          <a:lstStyle/>
          <a:p>
            <a:pPr algn="ctr">
              <a:lnSpc>
                <a:spcPct val="80000"/>
              </a:lnSpc>
            </a:pPr>
            <a:r>
              <a:rPr lang="en-US" sz="2400" i="1" dirty="0" smtClean="0"/>
              <a:t>higher</a:t>
            </a:r>
          </a:p>
          <a:p>
            <a:pPr algn="ctr">
              <a:lnSpc>
                <a:spcPct val="80000"/>
              </a:lnSpc>
            </a:pPr>
            <a:r>
              <a:rPr lang="en-US" sz="2400" i="1" dirty="0" smtClean="0"/>
              <a:t>priority</a:t>
            </a:r>
            <a:endParaRPr lang="en-US" sz="2400" i="1" dirty="0"/>
          </a:p>
        </p:txBody>
      </p:sp>
      <p:sp>
        <p:nvSpPr>
          <p:cNvPr id="23" name="Rectangle 22"/>
          <p:cNvSpPr/>
          <p:nvPr/>
        </p:nvSpPr>
        <p:spPr>
          <a:xfrm>
            <a:off x="4482907" y="2285999"/>
            <a:ext cx="1814730" cy="353302"/>
          </a:xfrm>
          <a:prstGeom prst="rect">
            <a:avLst/>
          </a:prstGeom>
        </p:spPr>
        <p:txBody>
          <a:bodyPr wrap="square" lIns="0" tIns="0" rIns="0" bIns="0" anchor="ctr" anchorCtr="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FF0000"/>
                </a:solidFill>
                <a:effectLst/>
                <a:uLnTx/>
                <a:uFillTx/>
              </a:rPr>
              <a:t>lowest MPKI</a:t>
            </a:r>
            <a:endParaRPr kumimoji="0" lang="en-US" sz="2800" b="0" i="1" u="none" strike="noStrike" kern="0" cap="none" spc="0" normalizeH="0" baseline="0" noProof="0" dirty="0">
              <a:ln>
                <a:noFill/>
              </a:ln>
              <a:solidFill>
                <a:srgbClr val="FF0000"/>
              </a:solidFill>
              <a:effectLst/>
              <a:uLnTx/>
              <a:uFillTx/>
            </a:endParaRPr>
          </a:p>
        </p:txBody>
      </p:sp>
      <p:sp>
        <p:nvSpPr>
          <p:cNvPr id="24" name="Rectangle 23"/>
          <p:cNvSpPr/>
          <p:nvPr/>
        </p:nvSpPr>
        <p:spPr>
          <a:xfrm>
            <a:off x="4482905" y="3786222"/>
            <a:ext cx="2146495" cy="344710"/>
          </a:xfrm>
          <a:prstGeom prst="rect">
            <a:avLst/>
          </a:prstGeom>
        </p:spPr>
        <p:txBody>
          <a:bodyPr wrap="square" lIns="0" tIns="0" rIns="0" bIns="0" anchor="ctr" anchorCtr="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sz="2800" i="1" kern="0" dirty="0" smtClean="0">
                <a:solidFill>
                  <a:srgbClr val="FF0000"/>
                </a:solidFill>
              </a:rPr>
              <a:t>highest MPKI</a:t>
            </a:r>
            <a:endParaRPr kumimoji="0" lang="en-US" sz="2800" b="0" i="1" u="none" strike="noStrike" kern="0" cap="none" spc="0" normalizeH="0" baseline="0" noProof="0" dirty="0">
              <a:ln>
                <a:noFill/>
              </a:ln>
              <a:solidFill>
                <a:srgbClr val="FF0000"/>
              </a:solidFill>
              <a:effectLst/>
              <a:uLnTx/>
              <a:uFillTx/>
            </a:endParaRPr>
          </a:p>
        </p:txBody>
      </p:sp>
      <p:cxnSp>
        <p:nvCxnSpPr>
          <p:cNvPr id="27" name="Curved Connector 26"/>
          <p:cNvCxnSpPr>
            <a:stCxn id="13" idx="3"/>
            <a:endCxn id="23" idx="1"/>
          </p:cNvCxnSpPr>
          <p:nvPr/>
        </p:nvCxnSpPr>
        <p:spPr>
          <a:xfrm flipV="1">
            <a:off x="3962839" y="2462650"/>
            <a:ext cx="520068" cy="185599"/>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6" idx="3"/>
            <a:endCxn id="24" idx="1"/>
          </p:cNvCxnSpPr>
          <p:nvPr/>
        </p:nvCxnSpPr>
        <p:spPr>
          <a:xfrm>
            <a:off x="4178106" y="3748589"/>
            <a:ext cx="304799" cy="209988"/>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78645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600" dirty="0">
                <a:solidFill>
                  <a:srgbClr val="006633"/>
                </a:solidFill>
                <a:latin typeface="Garamond" charset="0"/>
                <a:ea typeface="ＭＳ Ｐゴシック" charset="0"/>
                <a:cs typeface="ＭＳ Ｐゴシック" charset="0"/>
              </a:rPr>
              <a:t>Thought Experiment: Asymmetry Everywhere</a:t>
            </a:r>
            <a:endParaRPr lang="en-US" dirty="0">
              <a:latin typeface="Garamond" charset="0"/>
              <a:ea typeface="ＭＳ Ｐゴシック" charset="0"/>
              <a:cs typeface="ＭＳ Ｐゴシック" charset="0"/>
            </a:endParaRPr>
          </a:p>
        </p:txBody>
      </p:sp>
      <p:sp>
        <p:nvSpPr>
          <p:cNvPr id="24579"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dirty="0">
              <a:solidFill>
                <a:srgbClr val="0000FF"/>
              </a:solidFill>
              <a:latin typeface="Tahoma" charset="0"/>
              <a:ea typeface="ＭＳ Ｐゴシック" charset="0"/>
            </a:endParaRPr>
          </a:p>
          <a:p>
            <a:pPr eaLnBrk="1" hangingPunct="1"/>
            <a:r>
              <a:rPr lang="en-US" sz="2300" dirty="0">
                <a:solidFill>
                  <a:srgbClr val="FF0000"/>
                </a:solidFill>
                <a:latin typeface="Tahoma" charset="0"/>
                <a:ea typeface="ＭＳ Ｐゴシック" charset="0"/>
                <a:cs typeface="ＭＳ Ｐゴシック" charset="0"/>
              </a:rPr>
              <a:t>Morph software components </a:t>
            </a:r>
            <a:r>
              <a:rPr lang="en-US" sz="2300" dirty="0">
                <a:latin typeface="Tahoma" charset="0"/>
                <a:ea typeface="ＭＳ Ｐゴシック" charset="0"/>
                <a:cs typeface="ＭＳ Ｐゴシック" charset="0"/>
              </a:rPr>
              <a:t>to match asymmetric HW components </a:t>
            </a:r>
          </a:p>
          <a:p>
            <a:pPr lvl="1" eaLnBrk="1" hangingPunct="1"/>
            <a:r>
              <a:rPr lang="en-US" dirty="0">
                <a:latin typeface="Tahoma" charset="0"/>
                <a:ea typeface="ＭＳ Ｐゴシック" charset="0"/>
              </a:rPr>
              <a:t>Multiple versions for different resource characteristics</a:t>
            </a:r>
          </a:p>
          <a:p>
            <a:pPr lvl="1" eaLnBrk="1" hangingPunct="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FB7AD1-BF2C-9240-B62F-72A465F9CD30}" type="slidenum">
              <a:rPr lang="en-US" sz="1600">
                <a:latin typeface="Garamond" charset="0"/>
              </a:rPr>
              <a:pPr eaLnBrk="1" hangingPunct="1"/>
              <a:t>11</a:t>
            </a:fld>
            <a:endParaRPr lang="en-US" sz="1600">
              <a:latin typeface="Garamond" charset="0"/>
            </a:endParaRPr>
          </a:p>
        </p:txBody>
      </p:sp>
      <p:pic>
        <p:nvPicPr>
          <p:cNvPr id="24581" name="Content Placeholder 4" descr="generic-asymmetry.eps"/>
          <p:cNvPicPr>
            <a:picLocks noChangeAspect="1"/>
          </p:cNvPicPr>
          <p:nvPr/>
        </p:nvPicPr>
        <p:blipFill>
          <a:blip r:embed="rId2" cstate="print">
            <a:extLst>
              <a:ext uri="{28A0092B-C50C-407E-A947-70E740481C1C}">
                <a14:useLocalDpi xmlns:a14="http://schemas.microsoft.com/office/drawing/2010/main" xmlns=""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1371600" y="2971800"/>
            <a:ext cx="914400" cy="914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3048000"/>
            <a:ext cx="1270863" cy="369332"/>
          </a:xfrm>
          <a:prstGeom prst="rect">
            <a:avLst/>
          </a:prstGeom>
          <a:noFill/>
        </p:spPr>
        <p:txBody>
          <a:bodyPr wrap="none" rtlCol="0">
            <a:spAutoFit/>
          </a:bodyPr>
          <a:lstStyle/>
          <a:p>
            <a:r>
              <a:rPr lang="en-US" b="1" dirty="0" smtClean="0">
                <a:solidFill>
                  <a:schemeClr val="tx2"/>
                </a:solidFill>
              </a:rPr>
              <a:t>Version 1</a:t>
            </a:r>
            <a:endParaRPr lang="en-US" b="1" dirty="0">
              <a:solidFill>
                <a:schemeClr val="tx2"/>
              </a:solidFill>
            </a:endParaRPr>
          </a:p>
        </p:txBody>
      </p:sp>
      <p:sp>
        <p:nvSpPr>
          <p:cNvPr id="8" name="Rectangle 7"/>
          <p:cNvSpPr/>
          <p:nvPr/>
        </p:nvSpPr>
        <p:spPr>
          <a:xfrm>
            <a:off x="4038600" y="2971800"/>
            <a:ext cx="1828800"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3352800"/>
            <a:ext cx="1270863" cy="369332"/>
          </a:xfrm>
          <a:prstGeom prst="rect">
            <a:avLst/>
          </a:prstGeom>
          <a:noFill/>
        </p:spPr>
        <p:txBody>
          <a:bodyPr wrap="none" rtlCol="0">
            <a:spAutoFit/>
          </a:bodyPr>
          <a:lstStyle/>
          <a:p>
            <a:r>
              <a:rPr lang="en-US" b="1" dirty="0" smtClean="0">
                <a:solidFill>
                  <a:srgbClr val="0000FF"/>
                </a:solidFill>
              </a:rPr>
              <a:t>Version 2</a:t>
            </a:r>
            <a:endParaRPr lang="en-US" b="1" dirty="0">
              <a:solidFill>
                <a:srgbClr val="0000FF"/>
              </a:solidFill>
            </a:endParaRPr>
          </a:p>
        </p:txBody>
      </p:sp>
      <p:sp>
        <p:nvSpPr>
          <p:cNvPr id="10" name="Rectangle 9"/>
          <p:cNvSpPr/>
          <p:nvPr/>
        </p:nvSpPr>
        <p:spPr>
          <a:xfrm>
            <a:off x="2286000" y="2971800"/>
            <a:ext cx="8382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239" y="3658030"/>
            <a:ext cx="1270863" cy="369332"/>
          </a:xfrm>
          <a:prstGeom prst="rect">
            <a:avLst/>
          </a:prstGeom>
          <a:noFill/>
        </p:spPr>
        <p:txBody>
          <a:bodyPr wrap="none" rtlCol="0">
            <a:spAutoFit/>
          </a:bodyPr>
          <a:lstStyle/>
          <a:p>
            <a:r>
              <a:rPr lang="en-US" b="1" dirty="0" smtClean="0">
                <a:solidFill>
                  <a:srgbClr val="FF0000"/>
                </a:solidFill>
              </a:rPr>
              <a:t>Version </a:t>
            </a:r>
            <a:r>
              <a:rPr lang="en-US" b="1" dirty="0">
                <a:solidFill>
                  <a:srgbClr val="FF0000"/>
                </a:solidFill>
              </a:rPr>
              <a:t>3</a:t>
            </a:r>
          </a:p>
        </p:txBody>
      </p:sp>
      <p:sp>
        <p:nvSpPr>
          <p:cNvPr id="12" name="Rectangle 11"/>
          <p:cNvSpPr/>
          <p:nvPr/>
        </p:nvSpPr>
        <p:spPr>
          <a:xfrm>
            <a:off x="4038600" y="2971800"/>
            <a:ext cx="114300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23369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3" presetClass="exit" presetSubtype="10" fill="hold" grpId="1" nodeType="withEffect">
                                  <p:stCondLst>
                                    <p:cond delay="0"/>
                                  </p:stCondLst>
                                  <p:childTnLst>
                                    <p:animEffect transition="out" filter="blinds(horizontal)">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8" grpId="0" animBg="1"/>
      <p:bldP spid="8" grpId="1" animBg="1"/>
      <p:bldP spid="9" grpId="0"/>
      <p:bldP spid="9" grpId="1"/>
      <p:bldP spid="10" grpId="0" animBg="1"/>
      <p:bldP spid="11" grpId="0"/>
      <p:bldP spid="1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a:noAutofit/>
          </a:bodyPr>
          <a:lstStyle/>
          <a:p>
            <a:pPr lvl="0">
              <a:buNone/>
            </a:pPr>
            <a:r>
              <a:rPr lang="en-US" b="1" i="1" kern="0" dirty="0" smtClean="0"/>
              <a:t>Periodically shuffle the priority of threads</a:t>
            </a:r>
          </a:p>
          <a:p>
            <a:pPr lvl="0">
              <a:buNone/>
            </a:pPr>
            <a:endParaRPr lang="en-US" sz="2400" b="1" i="1" kern="0" dirty="0" smtClean="0"/>
          </a:p>
          <a:p>
            <a:endParaRPr lang="en-US" sz="2400" b="1" i="1" kern="0" dirty="0" smtClean="0"/>
          </a:p>
          <a:p>
            <a:endParaRPr lang="en-US" sz="2400" b="1" i="1" kern="0" dirty="0" smtClean="0"/>
          </a:p>
          <a:p>
            <a:endParaRPr lang="en-US" sz="2400" b="1" i="1" kern="0" dirty="0" smtClean="0"/>
          </a:p>
          <a:p>
            <a:endParaRPr lang="en-US" sz="2400" b="1" kern="0" dirty="0" smtClean="0"/>
          </a:p>
          <a:p>
            <a:endParaRPr lang="en-US" sz="2400" b="1" kern="0" dirty="0" smtClean="0"/>
          </a:p>
          <a:p>
            <a:endParaRPr lang="en-US" sz="2400" b="1" kern="0" dirty="0" smtClean="0"/>
          </a:p>
          <a:p>
            <a:pPr>
              <a:lnSpc>
                <a:spcPct val="80000"/>
              </a:lnSpc>
            </a:pPr>
            <a:r>
              <a:rPr lang="en-US" kern="0" dirty="0" smtClean="0"/>
              <a:t>Is treating all threads equally good enough?</a:t>
            </a:r>
          </a:p>
          <a:p>
            <a:pPr>
              <a:lnSpc>
                <a:spcPct val="80000"/>
              </a:lnSpc>
            </a:pPr>
            <a:r>
              <a:rPr lang="en-US" b="1" i="1" kern="0" dirty="0" smtClean="0">
                <a:solidFill>
                  <a:srgbClr val="FF0000"/>
                </a:solidFill>
              </a:rPr>
              <a:t>BUT: </a:t>
            </a:r>
            <a:r>
              <a:rPr lang="en-US" i="1" kern="0" dirty="0" smtClean="0">
                <a:solidFill>
                  <a:srgbClr val="FF0000"/>
                </a:solidFill>
              </a:rPr>
              <a:t>Equal turns </a:t>
            </a:r>
            <a:r>
              <a:rPr lang="en-US" sz="4400" kern="0" dirty="0" smtClean="0">
                <a:solidFill>
                  <a:srgbClr val="FF0000"/>
                </a:solidFill>
              </a:rPr>
              <a:t>≠</a:t>
            </a:r>
            <a:r>
              <a:rPr lang="en-US" i="1" kern="0" dirty="0" smtClean="0">
                <a:solidFill>
                  <a:srgbClr val="FF0000"/>
                </a:solidFill>
              </a:rPr>
              <a:t> Same slowdown</a:t>
            </a:r>
            <a:endParaRPr lang="en-US" sz="2800" b="1" kern="0" dirty="0" smtClean="0"/>
          </a:p>
        </p:txBody>
      </p:sp>
      <p:sp>
        <p:nvSpPr>
          <p:cNvPr id="2" name="Title 1"/>
          <p:cNvSpPr>
            <a:spLocks noGrp="1"/>
          </p:cNvSpPr>
          <p:nvPr>
            <p:ph type="title"/>
          </p:nvPr>
        </p:nvSpPr>
        <p:spPr/>
        <p:txBody>
          <a:bodyPr/>
          <a:lstStyle/>
          <a:p>
            <a:r>
              <a:rPr lang="en-US" dirty="0" smtClean="0"/>
              <a:t>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110</a:t>
            </a:fld>
            <a:endParaRPr lang="en-US" dirty="0"/>
          </a:p>
        </p:txBody>
      </p:sp>
      <p:sp>
        <p:nvSpPr>
          <p:cNvPr id="13" name="Rounded Rectangle 12"/>
          <p:cNvSpPr/>
          <p:nvPr/>
        </p:nvSpPr>
        <p:spPr>
          <a:xfrm>
            <a:off x="2845231" y="2305928"/>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2000" dirty="0" smtClean="0"/>
              <a:t>thread</a:t>
            </a:r>
            <a:endParaRPr lang="en-US" sz="2000" dirty="0"/>
          </a:p>
        </p:txBody>
      </p:sp>
      <p:sp>
        <p:nvSpPr>
          <p:cNvPr id="22" name="Rounded Rectangle 21"/>
          <p:cNvSpPr/>
          <p:nvPr/>
        </p:nvSpPr>
        <p:spPr>
          <a:xfrm>
            <a:off x="2845231" y="3057554"/>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2000" dirty="0" smtClean="0"/>
              <a:t>thread</a:t>
            </a:r>
            <a:endParaRPr lang="en-US" sz="2000" dirty="0"/>
          </a:p>
        </p:txBody>
      </p:sp>
      <p:sp>
        <p:nvSpPr>
          <p:cNvPr id="23" name="Rounded Rectangle 22"/>
          <p:cNvSpPr/>
          <p:nvPr/>
        </p:nvSpPr>
        <p:spPr>
          <a:xfrm>
            <a:off x="2845231" y="3809179"/>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2000" dirty="0" smtClean="0"/>
              <a:t>thread</a:t>
            </a:r>
            <a:endParaRPr lang="en-US" sz="2000" dirty="0"/>
          </a:p>
        </p:txBody>
      </p:sp>
      <p:sp>
        <p:nvSpPr>
          <p:cNvPr id="29" name="TextBox 28"/>
          <p:cNvSpPr txBox="1"/>
          <p:nvPr/>
        </p:nvSpPr>
        <p:spPr>
          <a:xfrm>
            <a:off x="4572000" y="3119735"/>
            <a:ext cx="3505200" cy="523220"/>
          </a:xfrm>
          <a:prstGeom prst="rect">
            <a:avLst/>
          </a:prstGeom>
          <a:noFill/>
        </p:spPr>
        <p:txBody>
          <a:bodyPr wrap="square" rtlCol="0">
            <a:spAutoFit/>
          </a:bodyPr>
          <a:lstStyle/>
          <a:p>
            <a:pPr marL="0" lvl="1"/>
            <a:r>
              <a:rPr lang="en-US" sz="2800" b="1" i="1" kern="0" dirty="0" smtClean="0"/>
              <a:t>Increases fairness</a:t>
            </a:r>
          </a:p>
        </p:txBody>
      </p:sp>
      <p:sp>
        <p:nvSpPr>
          <p:cNvPr id="34" name="TextBox 33"/>
          <p:cNvSpPr txBox="1"/>
          <p:nvPr/>
        </p:nvSpPr>
        <p:spPr>
          <a:xfrm>
            <a:off x="4038600" y="1828800"/>
            <a:ext cx="2438400" cy="461665"/>
          </a:xfrm>
          <a:prstGeom prst="rect">
            <a:avLst/>
          </a:prstGeom>
          <a:noFill/>
        </p:spPr>
        <p:txBody>
          <a:bodyPr wrap="square" rtlCol="0">
            <a:spAutoFit/>
          </a:bodyPr>
          <a:lstStyle/>
          <a:p>
            <a:pPr marL="0" lvl="1"/>
            <a:r>
              <a:rPr lang="en-US" sz="2400" b="1" i="1" kern="0" dirty="0" smtClean="0">
                <a:solidFill>
                  <a:schemeClr val="accent3">
                    <a:lumMod val="75000"/>
                  </a:schemeClr>
                </a:solidFill>
              </a:rPr>
              <a:t>Most prioritized</a:t>
            </a:r>
          </a:p>
        </p:txBody>
      </p:sp>
      <p:sp>
        <p:nvSpPr>
          <p:cNvPr id="36" name="Right Brace 35"/>
          <p:cNvSpPr/>
          <p:nvPr/>
        </p:nvSpPr>
        <p:spPr>
          <a:xfrm>
            <a:off x="4114800" y="2286000"/>
            <a:ext cx="457200" cy="21336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rot="5400000" flipH="1" flipV="1">
            <a:off x="1066800" y="3200400"/>
            <a:ext cx="2590800"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07437" y="1828800"/>
            <a:ext cx="1154763" cy="683264"/>
          </a:xfrm>
          <a:prstGeom prst="rect">
            <a:avLst/>
          </a:prstGeom>
          <a:noFill/>
        </p:spPr>
        <p:txBody>
          <a:bodyPr wrap="square" lIns="0" rIns="0" rtlCol="0">
            <a:spAutoFit/>
          </a:bodyPr>
          <a:lstStyle/>
          <a:p>
            <a:pPr algn="ctr">
              <a:lnSpc>
                <a:spcPct val="80000"/>
              </a:lnSpc>
            </a:pPr>
            <a:r>
              <a:rPr lang="en-US" sz="2400" i="1" dirty="0" smtClean="0"/>
              <a:t>higher</a:t>
            </a:r>
          </a:p>
          <a:p>
            <a:pPr algn="ctr">
              <a:lnSpc>
                <a:spcPct val="80000"/>
              </a:lnSpc>
            </a:pPr>
            <a:r>
              <a:rPr lang="en-US" sz="2400" i="1" dirty="0" smtClean="0"/>
              <a:t>priority</a:t>
            </a:r>
            <a:endParaRPr lang="en-US" sz="2400" i="1" dirty="0"/>
          </a:p>
        </p:txBody>
      </p:sp>
      <p:sp>
        <p:nvSpPr>
          <p:cNvPr id="20" name="Flowchart: Punched Tape 19"/>
          <p:cNvSpPr/>
          <p:nvPr/>
        </p:nvSpPr>
        <p:spPr>
          <a:xfrm>
            <a:off x="2852851" y="2298485"/>
            <a:ext cx="990600" cy="554149"/>
          </a:xfrm>
          <a:prstGeom prst="flowChartPunchedTape">
            <a:avLst/>
          </a:prstGeom>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US" sz="2000" dirty="0" smtClean="0"/>
              <a:t>thread</a:t>
            </a:r>
            <a:endParaRPr lang="en-US" sz="2000" dirty="0"/>
          </a:p>
        </p:txBody>
      </p:sp>
      <p:sp>
        <p:nvSpPr>
          <p:cNvPr id="21" name="Hexagon 20"/>
          <p:cNvSpPr/>
          <p:nvPr/>
        </p:nvSpPr>
        <p:spPr>
          <a:xfrm>
            <a:off x="2852851" y="3050111"/>
            <a:ext cx="990600" cy="554149"/>
          </a:xfrm>
          <a:prstGeom prst="hexagon">
            <a:avLst/>
          </a:prstGeom>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dirty="0" smtClean="0"/>
              <a:t>thread</a:t>
            </a:r>
            <a:endParaRPr lang="en-US" sz="2000" dirty="0"/>
          </a:p>
        </p:txBody>
      </p:sp>
      <p:sp>
        <p:nvSpPr>
          <p:cNvPr id="24" name="Parallelogram 23"/>
          <p:cNvSpPr/>
          <p:nvPr/>
        </p:nvSpPr>
        <p:spPr>
          <a:xfrm>
            <a:off x="2852851" y="3801736"/>
            <a:ext cx="990600" cy="554149"/>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2000" dirty="0" smtClean="0"/>
              <a:t>thread</a:t>
            </a:r>
            <a:endParaRPr lang="en-US" sz="2000" dirty="0"/>
          </a:p>
        </p:txBody>
      </p:sp>
      <p:pic>
        <p:nvPicPr>
          <p:cNvPr id="1027" name="Picture 3" descr="C:\Users\yoonguk\AppData\Local\Microsoft\Windows\Temporary Internet Files\Content.IE5\TSI0AAT8\MC900441310[1].png"/>
          <p:cNvPicPr>
            <a:picLocks noChangeAspect="1" noChangeArrowheads="1"/>
          </p:cNvPicPr>
          <p:nvPr/>
        </p:nvPicPr>
        <p:blipFill>
          <a:blip r:embed="rId3" cstate="print"/>
          <a:srcRect/>
          <a:stretch>
            <a:fillRect/>
          </a:stretch>
        </p:blipFill>
        <p:spPr bwMode="auto">
          <a:xfrm>
            <a:off x="3429000" y="1981200"/>
            <a:ext cx="609600" cy="609600"/>
          </a:xfrm>
          <a:prstGeom prst="rect">
            <a:avLst/>
          </a:prstGeom>
          <a:noFill/>
        </p:spPr>
      </p:pic>
    </p:spTree>
    <p:extLst>
      <p:ext uri="{BB962C8B-B14F-4D97-AF65-F5344CB8AC3E}">
        <p14:creationId xmlns:p14="http://schemas.microsoft.com/office/powerpoint/2010/main" xmlns="" val="241244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4.44444E-6 5.55112E-17 L 4.44444E-6 0.10972 " pathEditMode="relative" rAng="0" ptsTypes="AA">
                                      <p:cBhvr>
                                        <p:cTn id="11" dur="1000" fill="hold"/>
                                        <p:tgtEl>
                                          <p:spTgt spid="13"/>
                                        </p:tgtEl>
                                        <p:attrNameLst>
                                          <p:attrName>ppt_x</p:attrName>
                                          <p:attrName>ppt_y</p:attrName>
                                        </p:attrNameLst>
                                      </p:cBhvr>
                                      <p:rCtr x="0" y="55"/>
                                    </p:animMotion>
                                  </p:childTnLst>
                                </p:cTn>
                              </p:par>
                              <p:par>
                                <p:cTn id="12" presetID="42" presetClass="path" presetSubtype="0" accel="50000" decel="50000" fill="hold" grpId="0" nodeType="withEffect">
                                  <p:stCondLst>
                                    <p:cond delay="0"/>
                                  </p:stCondLst>
                                  <p:childTnLst>
                                    <p:animMotion origin="layout" path="M 4.44444E-6 -2.22222E-6 L 4.44444E-6 0.10949 " pathEditMode="relative" rAng="0" ptsTypes="AA">
                                      <p:cBhvr>
                                        <p:cTn id="13" dur="1000" fill="hold"/>
                                        <p:tgtEl>
                                          <p:spTgt spid="22"/>
                                        </p:tgtEl>
                                        <p:attrNameLst>
                                          <p:attrName>ppt_x</p:attrName>
                                          <p:attrName>ppt_y</p:attrName>
                                        </p:attrNameLst>
                                      </p:cBhvr>
                                      <p:rCtr x="0" y="55"/>
                                    </p:animMotion>
                                  </p:childTnLst>
                                </p:cTn>
                              </p:par>
                              <p:par>
                                <p:cTn id="14" presetID="58" presetClass="path" presetSubtype="0" accel="50000" decel="50000" fill="hold" grpId="0" nodeType="withEffect">
                                  <p:stCondLst>
                                    <p:cond delay="0"/>
                                  </p:stCondLst>
                                  <p:childTnLst>
                                    <p:animMotion origin="layout" path="M 4.44444E-6 -2.96296E-6 L 0.03993 -0.05879 C 0.04895 -0.07129 0.05399 -0.08958 0.05399 -0.10879 C 0.05399 -0.13078 0.04895 -0.14815 0.03993 -0.16065 L 4.44444E-6 -0.21921 " pathEditMode="relative" rAng="0" ptsTypes="FffFF">
                                      <p:cBhvr>
                                        <p:cTn id="15" dur="1000" fill="hold"/>
                                        <p:tgtEl>
                                          <p:spTgt spid="23"/>
                                        </p:tgtEl>
                                        <p:attrNameLst>
                                          <p:attrName>ppt_x</p:attrName>
                                          <p:attrName>ppt_y</p:attrName>
                                        </p:attrNameLst>
                                      </p:cBhvr>
                                      <p:rCtr x="27" y="-110"/>
                                    </p:animMotion>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1000"/>
                            </p:stCondLst>
                            <p:childTnLst>
                              <p:par>
                                <p:cTn id="22" presetID="1" presetClass="exit" presetSubtype="0" fill="hold" nodeType="afterEffect">
                                  <p:stCondLst>
                                    <p:cond delay="500"/>
                                  </p:stCondLst>
                                  <p:childTnLst>
                                    <p:set>
                                      <p:cBhvr>
                                        <p:cTn id="23" dur="1" fill="hold">
                                          <p:stCondLst>
                                            <p:cond delay="0"/>
                                          </p:stCondLst>
                                        </p:cTn>
                                        <p:tgtEl>
                                          <p:spTgt spid="1027"/>
                                        </p:tgtEl>
                                        <p:attrNameLst>
                                          <p:attrName>style.visibility</p:attrName>
                                        </p:attrNameLst>
                                      </p:cBhvr>
                                      <p:to>
                                        <p:strVal val="hidden"/>
                                      </p:to>
                                    </p:set>
                                  </p:childTnLst>
                                </p:cTn>
                              </p:par>
                              <p:par>
                                <p:cTn id="24" presetID="1" presetClass="exit" presetSubtype="0" fill="hold" grpId="2" nodeType="withEffect">
                                  <p:stCondLst>
                                    <p:cond delay="500"/>
                                  </p:stCondLst>
                                  <p:childTnLst>
                                    <p:set>
                                      <p:cBhvr>
                                        <p:cTn id="25" dur="1" fill="hold">
                                          <p:stCondLst>
                                            <p:cond delay="0"/>
                                          </p:stCondLst>
                                        </p:cTn>
                                        <p:tgtEl>
                                          <p:spTgt spid="34"/>
                                        </p:tgtEl>
                                        <p:attrNameLst>
                                          <p:attrName>style.visibility</p:attrName>
                                        </p:attrNameLst>
                                      </p:cBhvr>
                                      <p:to>
                                        <p:strVal val="hidden"/>
                                      </p:to>
                                    </p:set>
                                  </p:childTnLst>
                                </p:cTn>
                              </p:par>
                            </p:childTnLst>
                          </p:cTn>
                        </p:par>
                        <p:par>
                          <p:cTn id="26" fill="hold">
                            <p:stCondLst>
                              <p:cond delay="1500"/>
                            </p:stCondLst>
                            <p:childTnLst>
                              <p:par>
                                <p:cTn id="27" presetID="42" presetClass="path" presetSubtype="0" accel="50000" decel="50000" fill="hold" grpId="1" nodeType="afterEffect">
                                  <p:stCondLst>
                                    <p:cond delay="0"/>
                                  </p:stCondLst>
                                  <p:childTnLst>
                                    <p:animMotion origin="layout" path="M 4.44444E-6 0.10972 L 4.44444E-6 0.21921 " pathEditMode="relative" rAng="0" ptsTypes="AA">
                                      <p:cBhvr>
                                        <p:cTn id="28" dur="1000" fill="hold"/>
                                        <p:tgtEl>
                                          <p:spTgt spid="13"/>
                                        </p:tgtEl>
                                        <p:attrNameLst>
                                          <p:attrName>ppt_x</p:attrName>
                                          <p:attrName>ppt_y</p:attrName>
                                        </p:attrNameLst>
                                      </p:cBhvr>
                                      <p:rCtr x="0" y="55"/>
                                    </p:animMotion>
                                  </p:childTnLst>
                                </p:cTn>
                              </p:par>
                              <p:par>
                                <p:cTn id="29" presetID="58" presetClass="path" presetSubtype="0" accel="50000" decel="50000" fill="hold" grpId="1" nodeType="withEffect">
                                  <p:stCondLst>
                                    <p:cond delay="0"/>
                                  </p:stCondLst>
                                  <p:childTnLst>
                                    <p:animMotion origin="layout" path="M 4.44444E-6 0.10949 L 0.03993 0.0507 C 0.04895 0.03843 0.05399 0.02014 0.05399 0.0007 C 0.05399 -0.02129 0.04895 -0.03866 0.03993 -0.05092 L 4.44444E-6 -0.10972 " pathEditMode="relative" rAng="0" ptsTypes="FffFF">
                                      <p:cBhvr>
                                        <p:cTn id="30" dur="1000" fill="hold"/>
                                        <p:tgtEl>
                                          <p:spTgt spid="22"/>
                                        </p:tgtEl>
                                        <p:attrNameLst>
                                          <p:attrName>ppt_x</p:attrName>
                                          <p:attrName>ppt_y</p:attrName>
                                        </p:attrNameLst>
                                      </p:cBhvr>
                                      <p:rCtr x="27" y="-110"/>
                                    </p:animMotion>
                                  </p:childTnLst>
                                </p:cTn>
                              </p:par>
                              <p:par>
                                <p:cTn id="31" presetID="42" presetClass="path" presetSubtype="0" accel="50000" decel="50000" fill="hold" grpId="1" nodeType="withEffect">
                                  <p:stCondLst>
                                    <p:cond delay="0"/>
                                  </p:stCondLst>
                                  <p:childTnLst>
                                    <p:animMotion origin="layout" path="M 4.44444E-6 -0.21921 L 4.44444E-6 -0.10949 " pathEditMode="relative" rAng="0" ptsTypes="AA">
                                      <p:cBhvr>
                                        <p:cTn id="32" dur="1000" fill="hold"/>
                                        <p:tgtEl>
                                          <p:spTgt spid="23"/>
                                        </p:tgtEl>
                                        <p:attrNameLst>
                                          <p:attrName>ppt_x</p:attrName>
                                          <p:attrName>ppt_y</p:attrName>
                                        </p:attrNameLst>
                                      </p:cBhvr>
                                      <p:rCtr x="0" y="55"/>
                                    </p:animMotion>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1027"/>
                                        </p:tgtEl>
                                        <p:attrNameLst>
                                          <p:attrName>style.visibility</p:attrName>
                                        </p:attrNameLst>
                                      </p:cBhvr>
                                      <p:to>
                                        <p:strVal val="visible"/>
                                      </p:to>
                                    </p:set>
                                  </p:childTnLst>
                                </p:cTn>
                              </p:par>
                              <p:par>
                                <p:cTn id="36" presetID="1" presetClass="entr" presetSubtype="0" fill="hold" grpId="3"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par>
                          <p:cTn id="38" fill="hold">
                            <p:stCondLst>
                              <p:cond delay="2500"/>
                            </p:stCondLst>
                            <p:childTnLst>
                              <p:par>
                                <p:cTn id="39" presetID="1" presetClass="exit" presetSubtype="0" fill="hold" nodeType="afterEffect">
                                  <p:stCondLst>
                                    <p:cond delay="500"/>
                                  </p:stCondLst>
                                  <p:childTnLst>
                                    <p:set>
                                      <p:cBhvr>
                                        <p:cTn id="40" dur="1" fill="hold">
                                          <p:stCondLst>
                                            <p:cond delay="0"/>
                                          </p:stCondLst>
                                        </p:cTn>
                                        <p:tgtEl>
                                          <p:spTgt spid="1027"/>
                                        </p:tgtEl>
                                        <p:attrNameLst>
                                          <p:attrName>style.visibility</p:attrName>
                                        </p:attrNameLst>
                                      </p:cBhvr>
                                      <p:to>
                                        <p:strVal val="hidden"/>
                                      </p:to>
                                    </p:set>
                                  </p:childTnLst>
                                </p:cTn>
                              </p:par>
                              <p:par>
                                <p:cTn id="41" presetID="1" presetClass="exit" presetSubtype="0" fill="hold" grpId="4" nodeType="withEffect">
                                  <p:stCondLst>
                                    <p:cond delay="500"/>
                                  </p:stCondLst>
                                  <p:childTnLst>
                                    <p:set>
                                      <p:cBhvr>
                                        <p:cTn id="42" dur="1" fill="hold">
                                          <p:stCondLst>
                                            <p:cond delay="0"/>
                                          </p:stCondLst>
                                        </p:cTn>
                                        <p:tgtEl>
                                          <p:spTgt spid="34"/>
                                        </p:tgtEl>
                                        <p:attrNameLst>
                                          <p:attrName>style.visibility</p:attrName>
                                        </p:attrNameLst>
                                      </p:cBhvr>
                                      <p:to>
                                        <p:strVal val="hidden"/>
                                      </p:to>
                                    </p:set>
                                  </p:childTnLst>
                                </p:cTn>
                              </p:par>
                            </p:childTnLst>
                          </p:cTn>
                        </p:par>
                        <p:par>
                          <p:cTn id="43" fill="hold">
                            <p:stCondLst>
                              <p:cond delay="3000"/>
                            </p:stCondLst>
                            <p:childTnLst>
                              <p:par>
                                <p:cTn id="44" presetID="58" presetClass="path" presetSubtype="0" accel="50000" decel="50000" fill="hold" grpId="2" nodeType="afterEffect">
                                  <p:stCondLst>
                                    <p:cond delay="0"/>
                                  </p:stCondLst>
                                  <p:childTnLst>
                                    <p:animMotion origin="layout" path="M 2.22222E-6 0.21898 L 0.03993 0.16019 C 0.04896 0.14792 0.05399 0.12963 0.05399 0.11065 C 0.05399 0.08843 0.04896 0.07107 0.03993 0.05857 L 2.22222E-6 -0.00023 " pathEditMode="relative" rAng="0" ptsTypes="FffFF">
                                      <p:cBhvr>
                                        <p:cTn id="45" dur="1000" fill="hold"/>
                                        <p:tgtEl>
                                          <p:spTgt spid="13"/>
                                        </p:tgtEl>
                                        <p:attrNameLst>
                                          <p:attrName>ppt_x</p:attrName>
                                          <p:attrName>ppt_y</p:attrName>
                                        </p:attrNameLst>
                                      </p:cBhvr>
                                      <p:rCtr x="27" y="-110"/>
                                    </p:animMotion>
                                  </p:childTnLst>
                                </p:cTn>
                              </p:par>
                              <p:par>
                                <p:cTn id="46" presetID="42" presetClass="path" presetSubtype="0" accel="50000" decel="50000" fill="hold" grpId="2" nodeType="withEffect">
                                  <p:stCondLst>
                                    <p:cond delay="0"/>
                                  </p:stCondLst>
                                  <p:childTnLst>
                                    <p:animMotion origin="layout" path="M 2.22222E-6 -0.10949 L 2.22222E-6 0.00023 " pathEditMode="relative" rAng="0" ptsTypes="AA">
                                      <p:cBhvr>
                                        <p:cTn id="47" dur="1000" fill="hold"/>
                                        <p:tgtEl>
                                          <p:spTgt spid="22"/>
                                        </p:tgtEl>
                                        <p:attrNameLst>
                                          <p:attrName>ppt_x</p:attrName>
                                          <p:attrName>ppt_y</p:attrName>
                                        </p:attrNameLst>
                                      </p:cBhvr>
                                      <p:rCtr x="0" y="55"/>
                                    </p:animMotion>
                                  </p:childTnLst>
                                </p:cTn>
                              </p:par>
                              <p:par>
                                <p:cTn id="48" presetID="42" presetClass="path" presetSubtype="0" accel="50000" decel="50000" fill="hold" grpId="2" nodeType="withEffect">
                                  <p:stCondLst>
                                    <p:cond delay="0"/>
                                  </p:stCondLst>
                                  <p:childTnLst>
                                    <p:animMotion origin="layout" path="M 2.22222E-6 -0.10949 L 2.22222E-6 -0.00023 " pathEditMode="relative" rAng="0" ptsTypes="AA">
                                      <p:cBhvr>
                                        <p:cTn id="49" dur="1000" fill="hold"/>
                                        <p:tgtEl>
                                          <p:spTgt spid="23"/>
                                        </p:tgtEl>
                                        <p:attrNameLst>
                                          <p:attrName>ppt_x</p:attrName>
                                          <p:attrName>ppt_y</p:attrName>
                                        </p:attrNameLst>
                                      </p:cBhvr>
                                      <p:rCtr x="0" y="55"/>
                                    </p:animMotion>
                                  </p:childTnLst>
                                </p:cTn>
                              </p:par>
                            </p:childTnLst>
                          </p:cTn>
                        </p:par>
                        <p:par>
                          <p:cTn id="50" fill="hold">
                            <p:stCondLst>
                              <p:cond delay="4000"/>
                            </p:stCondLst>
                            <p:childTnLst>
                              <p:par>
                                <p:cTn id="51" presetID="1" presetClass="entr" presetSubtype="0" fill="hold" nodeType="afterEffect">
                                  <p:stCondLst>
                                    <p:cond delay="0"/>
                                  </p:stCondLst>
                                  <p:childTnLst>
                                    <p:set>
                                      <p:cBhvr>
                                        <p:cTn id="52" dur="1" fill="hold">
                                          <p:stCondLst>
                                            <p:cond delay="0"/>
                                          </p:stCondLst>
                                        </p:cTn>
                                        <p:tgtEl>
                                          <p:spTgt spid="1027"/>
                                        </p:tgtEl>
                                        <p:attrNameLst>
                                          <p:attrName>style.visibility</p:attrName>
                                        </p:attrNameLst>
                                      </p:cBhvr>
                                      <p:to>
                                        <p:strVal val="visible"/>
                                      </p:to>
                                    </p:set>
                                  </p:childTnLst>
                                </p:cTn>
                              </p:par>
                              <p:par>
                                <p:cTn id="53" presetID="1" presetClass="entr" presetSubtype="0" fill="hold" grpId="5"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3" nodeType="click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grpId="3" nodeType="withEffect">
                                  <p:stCondLst>
                                    <p:cond delay="0"/>
                                  </p:stCondLst>
                                  <p:childTnLst>
                                    <p:set>
                                      <p:cBhvr>
                                        <p:cTn id="70" dur="1" fill="hold">
                                          <p:stCondLst>
                                            <p:cond delay="0"/>
                                          </p:stCondLst>
                                        </p:cTn>
                                        <p:tgtEl>
                                          <p:spTgt spid="22"/>
                                        </p:tgtEl>
                                        <p:attrNameLst>
                                          <p:attrName>style.visibility</p:attrName>
                                        </p:attrNameLst>
                                      </p:cBhvr>
                                      <p:to>
                                        <p:strVal val="hidden"/>
                                      </p:to>
                                    </p:set>
                                  </p:childTnLst>
                                </p:cTn>
                              </p:par>
                              <p:par>
                                <p:cTn id="71" presetID="1" presetClass="exit" presetSubtype="0" fill="hold" grpId="3"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22" grpId="0" animBg="1"/>
      <p:bldP spid="22" grpId="1" animBg="1"/>
      <p:bldP spid="22" grpId="2" animBg="1"/>
      <p:bldP spid="22" grpId="3" animBg="1"/>
      <p:bldP spid="23" grpId="0" animBg="1"/>
      <p:bldP spid="23" grpId="1" animBg="1"/>
      <p:bldP spid="23" grpId="2" animBg="1"/>
      <p:bldP spid="23" grpId="3" animBg="1"/>
      <p:bldP spid="29" grpId="0"/>
      <p:bldP spid="34" grpId="0"/>
      <p:bldP spid="34" grpId="1"/>
      <p:bldP spid="34" grpId="2"/>
      <p:bldP spid="34" grpId="3"/>
      <p:bldP spid="34" grpId="4"/>
      <p:bldP spid="34" grpId="5"/>
      <p:bldP spid="36" grpId="0" animBg="1"/>
      <p:bldP spid="20" grpId="0" animBg="1"/>
      <p:bldP spid="21" grpId="0" animBg="1"/>
      <p:bldP spid="2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Fairness vs. Throughput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78331287"/>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111</a:t>
            </a:fld>
            <a:endParaRPr lang="en-US" dirty="0">
              <a:solidFill>
                <a:prstClr val="black">
                  <a:tint val="75000"/>
                </a:prstClr>
              </a:solidFill>
              <a:latin typeface="Calibri"/>
            </a:endParaRPr>
          </a:p>
        </p:txBody>
      </p:sp>
      <p:sp>
        <p:nvSpPr>
          <p:cNvPr id="6" name="Down Arrow 5"/>
          <p:cNvSpPr/>
          <p:nvPr/>
        </p:nvSpPr>
        <p:spPr>
          <a:xfrm rot="16200000">
            <a:off x="4726632"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system throughput</a:t>
            </a:r>
            <a:endParaRPr lang="en-US" sz="2400" b="1" dirty="0">
              <a:solidFill>
                <a:prstClr val="white"/>
              </a:solidFill>
              <a:latin typeface="Calibri"/>
            </a:endParaRP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fairness</a:t>
            </a:r>
            <a:endParaRPr lang="en-US" sz="2400" b="1" dirty="0">
              <a:solidFill>
                <a:prstClr val="white"/>
              </a:solidFill>
              <a:latin typeface="Calibri"/>
            </a:endParaRPr>
          </a:p>
        </p:txBody>
      </p:sp>
      <p:cxnSp>
        <p:nvCxnSpPr>
          <p:cNvPr id="8" name="Straight Connector 7"/>
          <p:cNvCxnSpPr/>
          <p:nvPr/>
        </p:nvCxnSpPr>
        <p:spPr>
          <a:xfrm>
            <a:off x="5262782" y="2818961"/>
            <a:ext cx="685800" cy="1588"/>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11900" y="2440543"/>
            <a:ext cx="6096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5%</a:t>
            </a:r>
            <a:endParaRPr lang="en-US" sz="2000" b="1" dirty="0">
              <a:solidFill>
                <a:srgbClr val="FF0000"/>
              </a:solidFill>
              <a:latin typeface="Calibri"/>
              <a:cs typeface="Times New Roman" pitchFamily="18" charset="0"/>
            </a:endParaRPr>
          </a:p>
        </p:txBody>
      </p:sp>
      <p:sp>
        <p:nvSpPr>
          <p:cNvPr id="11" name="TextBox 10"/>
          <p:cNvSpPr txBox="1"/>
          <p:nvPr/>
        </p:nvSpPr>
        <p:spPr>
          <a:xfrm>
            <a:off x="5935060" y="3011805"/>
            <a:ext cx="6858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39%</a:t>
            </a:r>
            <a:endParaRPr lang="en-US" sz="2000" b="1" dirty="0">
              <a:solidFill>
                <a:srgbClr val="FF0000"/>
              </a:solidFill>
              <a:latin typeface="Calibri"/>
              <a:cs typeface="Times New Roman" pitchFamily="18" charset="0"/>
            </a:endParaRPr>
          </a:p>
        </p:txBody>
      </p:sp>
      <p:cxnSp>
        <p:nvCxnSpPr>
          <p:cNvPr id="9" name="Straight Connector 8"/>
          <p:cNvCxnSpPr/>
          <p:nvPr/>
        </p:nvCxnSpPr>
        <p:spPr>
          <a:xfrm rot="16200000" flipH="1">
            <a:off x="5630260" y="3240405"/>
            <a:ext cx="708660" cy="7620"/>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10100" y="4050177"/>
            <a:ext cx="1219200" cy="1588"/>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852768" y="4009171"/>
            <a:ext cx="6096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8%</a:t>
            </a:r>
            <a:endParaRPr lang="en-US" sz="2000" b="1" dirty="0">
              <a:solidFill>
                <a:srgbClr val="FF0000"/>
              </a:solidFill>
              <a:latin typeface="Calibri"/>
              <a:cs typeface="Times New Roman" pitchFamily="18" charset="0"/>
            </a:endParaRPr>
          </a:p>
        </p:txBody>
      </p:sp>
      <p:sp>
        <p:nvSpPr>
          <p:cNvPr id="25" name="TextBox 24"/>
          <p:cNvSpPr txBox="1"/>
          <p:nvPr/>
        </p:nvSpPr>
        <p:spPr>
          <a:xfrm>
            <a:off x="3938368" y="3648075"/>
            <a:ext cx="5334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5%</a:t>
            </a:r>
            <a:endParaRPr lang="en-US" sz="2000" b="1" dirty="0">
              <a:solidFill>
                <a:srgbClr val="FF0000"/>
              </a:solidFill>
              <a:latin typeface="Calibri"/>
              <a:cs typeface="Times New Roman" pitchFamily="18" charset="0"/>
            </a:endParaRPr>
          </a:p>
        </p:txBody>
      </p:sp>
      <p:cxnSp>
        <p:nvCxnSpPr>
          <p:cNvPr id="26" name="Straight Connector 25"/>
          <p:cNvCxnSpPr/>
          <p:nvPr/>
        </p:nvCxnSpPr>
        <p:spPr>
          <a:xfrm rot="5400000">
            <a:off x="4418429" y="3913980"/>
            <a:ext cx="228598" cy="1588"/>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28600" y="5725180"/>
            <a:ext cx="8763000" cy="523220"/>
          </a:xfrm>
          <a:prstGeom prst="rect">
            <a:avLst/>
          </a:prstGeom>
          <a:noFill/>
        </p:spPr>
        <p:txBody>
          <a:bodyPr wrap="square" rtlCol="0">
            <a:spAutoFit/>
          </a:bodyPr>
          <a:lstStyle/>
          <a:p>
            <a:pPr algn="ctr"/>
            <a:r>
              <a:rPr lang="en-US" sz="2800" i="1" dirty="0" smtClean="0">
                <a:solidFill>
                  <a:srgbClr val="FF0000"/>
                </a:solidFill>
                <a:latin typeface="Calibri"/>
              </a:rPr>
              <a:t>TCM provides best fairness and system throughput</a:t>
            </a:r>
            <a:endParaRPr lang="en-US" sz="2800" i="1" dirty="0">
              <a:solidFill>
                <a:srgbClr val="FF0000"/>
              </a:solidFill>
              <a:latin typeface="Calibri"/>
            </a:endParaRPr>
          </a:p>
        </p:txBody>
      </p:sp>
      <p:sp>
        <p:nvSpPr>
          <p:cNvPr id="33" name="Content Placeholder 2"/>
          <p:cNvSpPr txBox="1">
            <a:spLocks/>
          </p:cNvSpPr>
          <p:nvPr/>
        </p:nvSpPr>
        <p:spPr>
          <a:xfrm>
            <a:off x="1600200" y="1143000"/>
            <a:ext cx="6477000" cy="457200"/>
          </a:xfrm>
          <a:prstGeom prst="rect">
            <a:avLst/>
          </a:prstGeom>
        </p:spPr>
        <p:txBody>
          <a:bodyPr vert="horz" lIns="91440" tIns="45720" rIns="91440" bIns="45720" rtlCol="0">
            <a:noAutofit/>
          </a:bodyPr>
          <a:lstStyle/>
          <a:p>
            <a:pPr algn="ctr">
              <a:spcBef>
                <a:spcPct val="20000"/>
              </a:spcBef>
              <a:defRPr/>
            </a:pPr>
            <a:r>
              <a:rPr lang="en-US" sz="2800" b="1" dirty="0" smtClean="0">
                <a:solidFill>
                  <a:prstClr val="black"/>
                </a:solidFill>
                <a:latin typeface="Calibri"/>
              </a:rPr>
              <a:t>Averaged over 96 workloads</a:t>
            </a:r>
          </a:p>
        </p:txBody>
      </p:sp>
      <p:sp>
        <p:nvSpPr>
          <p:cNvPr id="17" name="Rectangle 16"/>
          <p:cNvSpPr/>
          <p:nvPr/>
        </p:nvSpPr>
        <p:spPr>
          <a:xfrm>
            <a:off x="5739077"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xmlns="" val="307720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4" grpId="0"/>
      <p:bldP spid="25" grpId="0"/>
      <p:bldP spid="32" grpId="0"/>
      <p:bldP spid="17" grpId="0" animBg="1"/>
      <p:bldP spid="22" grpId="0" animBg="1"/>
      <p:bldP spid="27" grpId="0" animBg="1"/>
      <p:bldP spid="28" grpId="0" animBg="1"/>
      <p:bldP spid="29" grpId="0" animBg="1"/>
      <p:bldP spid="3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112</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3710740871"/>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25" tIns="45713" rIns="91425" bIns="45713" rtlCol="0">
            <a:noAutofit/>
          </a:bodyPr>
          <a:lstStyle/>
          <a:p>
            <a:pPr algn="ctr" defTabSz="914259">
              <a:spcBef>
                <a:spcPct val="20000"/>
              </a:spcBef>
              <a:defRPr/>
            </a:pPr>
            <a:r>
              <a:rPr lang="en-US" sz="2800" b="1" dirty="0">
                <a:solidFill>
                  <a:prstClr val="black"/>
                </a:solidFill>
                <a:latin typeface="Calibri"/>
              </a:rPr>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dirty="0">
              <a:solidFill>
                <a:prstClr val="black"/>
              </a:solidFill>
              <a:latin typeface="Calibri"/>
            </a:endParaRPr>
          </a:p>
        </p:txBody>
      </p:sp>
      <p:sp>
        <p:nvSpPr>
          <p:cNvPr id="8" name="TextBox 7"/>
          <p:cNvSpPr txBox="1"/>
          <p:nvPr/>
        </p:nvSpPr>
        <p:spPr>
          <a:xfrm>
            <a:off x="5486400" y="4191002"/>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defTabSz="914259"/>
            <a:r>
              <a:rPr lang="en-US" sz="2400" i="1" dirty="0">
                <a:solidFill>
                  <a:prstClr val="white"/>
                </a:solidFill>
                <a:latin typeface="Calibri"/>
              </a:rPr>
              <a:t>Adjusting  </a:t>
            </a:r>
            <a:r>
              <a:rPr lang="en-US" sz="2400" b="1" i="1" dirty="0" err="1">
                <a:solidFill>
                  <a:prstClr val="white"/>
                </a:solidFill>
                <a:latin typeface="Calibri"/>
              </a:rPr>
              <a:t>ClusterThreshold</a:t>
            </a:r>
            <a:endParaRPr lang="en-US" sz="2000" dirty="0">
              <a:solidFill>
                <a:prstClr val="white"/>
              </a:solidFill>
              <a:latin typeface="Calibri"/>
            </a:endParaRPr>
          </a:p>
        </p:txBody>
      </p:sp>
      <p:sp>
        <p:nvSpPr>
          <p:cNvPr id="9" name="TextBox 8"/>
          <p:cNvSpPr txBox="1"/>
          <p:nvPr/>
        </p:nvSpPr>
        <p:spPr>
          <a:xfrm>
            <a:off x="321880" y="5728236"/>
            <a:ext cx="8305800" cy="584775"/>
          </a:xfrm>
          <a:prstGeom prst="rect">
            <a:avLst/>
          </a:prstGeom>
          <a:noFill/>
        </p:spPr>
        <p:txBody>
          <a:bodyPr wrap="square" lIns="91425" tIns="45713" rIns="91425" bIns="45713" rtlCol="0">
            <a:spAutoFit/>
          </a:bodyPr>
          <a:lstStyle/>
          <a:p>
            <a:pPr algn="ctr" defTabSz="914259"/>
            <a:r>
              <a:rPr lang="en-US" sz="3200" i="1" dirty="0">
                <a:solidFill>
                  <a:srgbClr val="FF0000"/>
                </a:solidFill>
                <a:latin typeface="Calibri"/>
                <a:sym typeface="Wingdings" pitchFamily="2" charset="2"/>
              </a:rPr>
              <a:t>TCM </a:t>
            </a:r>
            <a:r>
              <a:rPr lang="en-US" sz="3200" i="1">
                <a:solidFill>
                  <a:srgbClr val="FF0000"/>
                </a:solidFill>
                <a:latin typeface="Calibri"/>
                <a:sym typeface="Wingdings" pitchFamily="2" charset="2"/>
              </a:rPr>
              <a:t>allows robust fairness-throughput tradeoff </a:t>
            </a:r>
            <a:endParaRPr lang="en-US" sz="3200" i="1" dirty="0">
              <a:solidFill>
                <a:srgbClr val="FF0000"/>
              </a:solidFill>
              <a:latin typeface="Calibri"/>
            </a:endParaRPr>
          </a:p>
        </p:txBody>
      </p:sp>
      <p:sp>
        <p:nvSpPr>
          <p:cNvPr id="10" name="TextBox 9"/>
          <p:cNvSpPr txBox="1"/>
          <p:nvPr/>
        </p:nvSpPr>
        <p:spPr>
          <a:xfrm>
            <a:off x="3429000" y="2571690"/>
            <a:ext cx="914400" cy="400110"/>
          </a:xfrm>
          <a:prstGeom prst="rect">
            <a:avLst/>
          </a:prstGeom>
          <a:noFill/>
        </p:spPr>
        <p:txBody>
          <a:bodyPr wrap="square" lIns="91425" tIns="45713" rIns="91425" bIns="45713" rtlCol="0">
            <a:spAutoFit/>
          </a:bodyPr>
          <a:lstStyle/>
          <a:p>
            <a:pPr algn="ctr" defTabSz="914259"/>
            <a:r>
              <a:rPr lang="en-US" sz="2000" b="1" dirty="0">
                <a:solidFill>
                  <a:srgbClr val="00B050"/>
                </a:solidFill>
                <a:latin typeface="Calibri"/>
              </a:rPr>
              <a:t>STFM</a:t>
            </a:r>
          </a:p>
        </p:txBody>
      </p:sp>
      <p:sp>
        <p:nvSpPr>
          <p:cNvPr id="11" name="TextBox 10"/>
          <p:cNvSpPr txBox="1"/>
          <p:nvPr/>
        </p:nvSpPr>
        <p:spPr>
          <a:xfrm>
            <a:off x="4114800" y="2876490"/>
            <a:ext cx="1066800" cy="400110"/>
          </a:xfrm>
          <a:prstGeom prst="rect">
            <a:avLst/>
          </a:prstGeom>
          <a:noFill/>
        </p:spPr>
        <p:txBody>
          <a:bodyPr wrap="square" lIns="91425" tIns="45713" rIns="91425" bIns="45713" rtlCol="0">
            <a:spAutoFit/>
          </a:bodyPr>
          <a:lstStyle/>
          <a:p>
            <a:pPr algn="ctr" defTabSz="914259"/>
            <a:r>
              <a:rPr lang="en-US" sz="2000" b="1" dirty="0">
                <a:solidFill>
                  <a:srgbClr val="1F497D"/>
                </a:solidFill>
                <a:latin typeface="Calibri"/>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3" name="TextBox 12"/>
          <p:cNvSpPr txBox="1"/>
          <p:nvPr/>
        </p:nvSpPr>
        <p:spPr>
          <a:xfrm>
            <a:off x="5410200" y="2495491"/>
            <a:ext cx="990600" cy="400110"/>
          </a:xfrm>
          <a:prstGeom prst="rect">
            <a:avLst/>
          </a:prstGeom>
          <a:noFill/>
        </p:spPr>
        <p:txBody>
          <a:bodyPr wrap="square" lIns="91425" tIns="45713" rIns="91425" bIns="45713" rtlCol="0">
            <a:spAutoFit/>
          </a:bodyPr>
          <a:lstStyle/>
          <a:p>
            <a:pPr algn="ctr" defTabSz="914259"/>
            <a:r>
              <a:rPr lang="en-US" sz="2000" b="1" dirty="0">
                <a:solidFill>
                  <a:srgbClr val="FF0000"/>
                </a:solidFill>
                <a:latin typeface="Calibri"/>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5" name="TextBox 14"/>
          <p:cNvSpPr txBox="1"/>
          <p:nvPr/>
        </p:nvSpPr>
        <p:spPr>
          <a:xfrm>
            <a:off x="6324600" y="3257490"/>
            <a:ext cx="990600" cy="400110"/>
          </a:xfrm>
          <a:prstGeom prst="rect">
            <a:avLst/>
          </a:prstGeom>
          <a:noFill/>
        </p:spPr>
        <p:txBody>
          <a:bodyPr wrap="square" lIns="91425" tIns="45713" rIns="91425" bIns="45713" rtlCol="0">
            <a:spAutoFit/>
          </a:bodyPr>
          <a:lstStyle/>
          <a:p>
            <a:pPr algn="ctr" defTabSz="914259"/>
            <a:r>
              <a:rPr lang="en-US" sz="2000" b="1" dirty="0">
                <a:solidFill>
                  <a:srgbClr val="F79646">
                    <a:lumMod val="75000"/>
                  </a:srgbClr>
                </a:solidFill>
                <a:latin typeface="Calibri"/>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9" name="TextBox 18"/>
          <p:cNvSpPr txBox="1"/>
          <p:nvPr/>
        </p:nvSpPr>
        <p:spPr>
          <a:xfrm>
            <a:off x="2750520" y="1911100"/>
            <a:ext cx="990600" cy="400110"/>
          </a:xfrm>
          <a:prstGeom prst="rect">
            <a:avLst/>
          </a:prstGeom>
          <a:noFill/>
        </p:spPr>
        <p:txBody>
          <a:bodyPr wrap="square" lIns="91425" tIns="45713" rIns="91425" bIns="45713" rtlCol="0">
            <a:spAutoFit/>
          </a:bodyPr>
          <a:lstStyle/>
          <a:p>
            <a:pPr algn="ctr" defTabSz="914259"/>
            <a:r>
              <a:rPr lang="en-US" sz="2000" b="1">
                <a:solidFill>
                  <a:prstClr val="black"/>
                </a:solidFill>
                <a:latin typeface="Calibri"/>
              </a:rPr>
              <a:t>FRFCFS</a:t>
            </a:r>
            <a:endParaRPr lang="en-US" sz="2000" b="1" dirty="0">
              <a:solidFill>
                <a:prstClr val="black"/>
              </a:solidFill>
              <a:latin typeface="Calibri"/>
            </a:endParaRPr>
          </a:p>
        </p:txBody>
      </p:sp>
      <p:sp>
        <p:nvSpPr>
          <p:cNvPr id="20" name="Rectangle 19"/>
          <p:cNvSpPr/>
          <p:nvPr/>
        </p:nvSpPr>
        <p:spPr>
          <a:xfrm>
            <a:off x="2826414" y="1905002"/>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Tree>
    <p:extLst>
      <p:ext uri="{BB962C8B-B14F-4D97-AF65-F5344CB8AC3E}">
        <p14:creationId xmlns:p14="http://schemas.microsoft.com/office/powerpoint/2010/main" xmlns="" val="389571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Summary</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113</a:t>
            </a:fld>
            <a:endParaRPr lang="en-US" dirty="0">
              <a:solidFill>
                <a:prstClr val="black">
                  <a:tint val="75000"/>
                </a:prstClr>
              </a:solidFill>
              <a:latin typeface="Calibri"/>
            </a:endParaRPr>
          </a:p>
        </p:txBody>
      </p:sp>
      <p:sp>
        <p:nvSpPr>
          <p:cNvPr id="5" name="Content Placeholder 4"/>
          <p:cNvSpPr>
            <a:spLocks noGrp="1"/>
          </p:cNvSpPr>
          <p:nvPr>
            <p:ph idx="1"/>
          </p:nvPr>
        </p:nvSpPr>
        <p:spPr>
          <a:xfrm>
            <a:off x="397775" y="1219200"/>
            <a:ext cx="8382000" cy="4953000"/>
          </a:xfrm>
        </p:spPr>
        <p:txBody>
          <a:bodyPr>
            <a:noAutofit/>
          </a:bodyPr>
          <a:lstStyle/>
          <a:p>
            <a:r>
              <a:rPr lang="en-US" sz="2800" dirty="0" smtClean="0"/>
              <a:t>No previous memory scheduling algorithm provides both high </a:t>
            </a:r>
            <a:r>
              <a:rPr lang="en-US" sz="2800" b="1" i="1" dirty="0" smtClean="0"/>
              <a:t>system throughput </a:t>
            </a:r>
            <a:r>
              <a:rPr lang="en-US" sz="2800" dirty="0" smtClean="0"/>
              <a:t>and </a:t>
            </a:r>
            <a:r>
              <a:rPr lang="en-US" sz="2800" b="1" i="1" dirty="0" smtClean="0"/>
              <a:t>fairness</a:t>
            </a:r>
            <a:endParaRPr lang="en-US" sz="2800" dirty="0" smtClean="0"/>
          </a:p>
          <a:p>
            <a:pPr lvl="1"/>
            <a:r>
              <a:rPr lang="en-US" b="1" dirty="0" smtClean="0">
                <a:solidFill>
                  <a:srgbClr val="FF0000"/>
                </a:solidFill>
              </a:rPr>
              <a:t>Problem:</a:t>
            </a:r>
            <a:r>
              <a:rPr lang="en-US" dirty="0" smtClean="0"/>
              <a:t> They use a single policy for all threads</a:t>
            </a:r>
          </a:p>
          <a:p>
            <a:pPr lvl="1"/>
            <a:endParaRPr lang="en-US" sz="2000" b="1" dirty="0" smtClean="0">
              <a:solidFill>
                <a:srgbClr val="FF0000"/>
              </a:solidFill>
            </a:endParaRPr>
          </a:p>
          <a:p>
            <a:r>
              <a:rPr lang="en-US" sz="2800" dirty="0" smtClean="0"/>
              <a:t>TCM is a heterogeneous scheduling policy</a:t>
            </a:r>
            <a:endParaRPr lang="en-US" sz="2800" b="1" i="1" dirty="0" smtClean="0"/>
          </a:p>
          <a:p>
            <a:pPr marL="914400" lvl="1" indent="-457200">
              <a:buFont typeface="+mj-lt"/>
              <a:buAutoNum type="arabicPeriod"/>
            </a:pPr>
            <a:r>
              <a:rPr lang="en-US" sz="2600" dirty="0" smtClean="0">
                <a:sym typeface="Wingdings" pitchFamily="2" charset="2"/>
              </a:rPr>
              <a:t>Prioritize </a:t>
            </a:r>
            <a:r>
              <a:rPr lang="en-US" sz="2600" b="1" i="1" dirty="0" smtClean="0">
                <a:solidFill>
                  <a:schemeClr val="accent1"/>
                </a:solidFill>
                <a:sym typeface="Wingdings" pitchFamily="2" charset="2"/>
              </a:rPr>
              <a:t>non-intensive</a:t>
            </a:r>
            <a:r>
              <a:rPr lang="en-US" sz="2600" dirty="0" smtClean="0">
                <a:sym typeface="Wingdings" pitchFamily="2" charset="2"/>
              </a:rPr>
              <a:t> cluster  throughput</a:t>
            </a:r>
          </a:p>
          <a:p>
            <a:pPr marL="914400" lvl="1" indent="-457200">
              <a:buFont typeface="+mj-lt"/>
              <a:buAutoNum type="arabicPeriod"/>
            </a:pPr>
            <a:r>
              <a:rPr lang="en-US" sz="2600" dirty="0" smtClean="0">
                <a:sym typeface="Wingdings" pitchFamily="2" charset="2"/>
              </a:rPr>
              <a:t>Shuffle priorities in </a:t>
            </a:r>
            <a:r>
              <a:rPr lang="en-US" sz="2600" b="1" i="1" dirty="0" smtClean="0">
                <a:solidFill>
                  <a:schemeClr val="accent2"/>
                </a:solidFill>
                <a:sym typeface="Wingdings" pitchFamily="2" charset="2"/>
              </a:rPr>
              <a:t>intensive</a:t>
            </a:r>
            <a:r>
              <a:rPr lang="en-US" sz="2600" dirty="0" smtClean="0">
                <a:sym typeface="Wingdings" pitchFamily="2" charset="2"/>
              </a:rPr>
              <a:t> cluster  fairness</a:t>
            </a:r>
          </a:p>
          <a:p>
            <a:pPr marL="914400" lvl="1" indent="-457200">
              <a:buFont typeface="+mj-lt"/>
              <a:buAutoNum type="arabicPeriod"/>
            </a:pPr>
            <a:r>
              <a:rPr lang="en-US" sz="2600" dirty="0" smtClean="0">
                <a:sym typeface="Wingdings" pitchFamily="2" charset="2"/>
              </a:rPr>
              <a:t>Shuffling should favor </a:t>
            </a:r>
            <a:r>
              <a:rPr lang="en-US" sz="2600" b="1" i="1" dirty="0" smtClean="0">
                <a:solidFill>
                  <a:srgbClr val="006600"/>
                </a:solidFill>
                <a:sym typeface="Wingdings" pitchFamily="2" charset="2"/>
              </a:rPr>
              <a:t>nice</a:t>
            </a:r>
            <a:r>
              <a:rPr lang="en-US" sz="2600" dirty="0" smtClean="0">
                <a:sym typeface="Wingdings" pitchFamily="2" charset="2"/>
              </a:rPr>
              <a:t> threads  fairness</a:t>
            </a:r>
          </a:p>
          <a:p>
            <a:pPr lvl="1"/>
            <a:endParaRPr lang="en-US" dirty="0" smtClean="0"/>
          </a:p>
          <a:p>
            <a:r>
              <a:rPr lang="en-US" sz="2800" i="1" dirty="0" smtClean="0">
                <a:solidFill>
                  <a:srgbClr val="FF0000"/>
                </a:solidFill>
              </a:rPr>
              <a:t>Heterogeneity in memory scheduling provides the  best system throughput and fairness</a:t>
            </a:r>
          </a:p>
          <a:p>
            <a:endParaRPr lang="en-US" sz="3000" dirty="0"/>
          </a:p>
        </p:txBody>
      </p:sp>
    </p:spTree>
    <p:extLst>
      <p:ext uri="{BB962C8B-B14F-4D97-AF65-F5344CB8AC3E}">
        <p14:creationId xmlns:p14="http://schemas.microsoft.com/office/powerpoint/2010/main" xmlns="" val="41207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on TCM</a:t>
            </a:r>
            <a:endParaRPr lang="en-US" dirty="0"/>
          </a:p>
        </p:txBody>
      </p:sp>
      <p:sp>
        <p:nvSpPr>
          <p:cNvPr id="3" name="Content Placeholder 2"/>
          <p:cNvSpPr>
            <a:spLocks noGrp="1"/>
          </p:cNvSpPr>
          <p:nvPr>
            <p:ph idx="1"/>
          </p:nvPr>
        </p:nvSpPr>
        <p:spPr/>
        <p:txBody>
          <a:bodyPr>
            <a:normAutofit/>
          </a:bodyPr>
          <a:lstStyle/>
          <a:p>
            <a:r>
              <a:rPr lang="en-US" sz="2800" dirty="0" smtClean="0"/>
              <a:t>Kim et al., “</a:t>
            </a:r>
            <a:r>
              <a:rPr lang="en-US" sz="2800" dirty="0" smtClean="0">
                <a:solidFill>
                  <a:srgbClr val="0000FF"/>
                </a:solidFill>
              </a:rPr>
              <a:t>Thread Cluster Memory Scheduling: Exploiting Differences in Memory Access Behavior</a:t>
            </a:r>
            <a:r>
              <a:rPr lang="en-US" sz="2800" dirty="0" smtClean="0"/>
              <a:t>,” MICRO 2010, Top Picks 2011.</a:t>
            </a:r>
            <a:endParaRPr lang="en-US" sz="28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114</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12488225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Control in CPU-GPU Systems</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smtClean="0"/>
              <a:t>Heterogeneous CPU-GPU systems require memory schedulers with </a:t>
            </a:r>
            <a:r>
              <a:rPr lang="en-US" sz="2200" dirty="0" smtClean="0">
                <a:solidFill>
                  <a:srgbClr val="FF0000"/>
                </a:solidFill>
              </a:rPr>
              <a:t>large request buffers</a:t>
            </a:r>
          </a:p>
          <a:p>
            <a:endParaRPr lang="en-US" sz="800" dirty="0" smtClean="0"/>
          </a:p>
          <a:p>
            <a:r>
              <a:rPr lang="en-US" b="1" dirty="0" smtClean="0"/>
              <a:t>Problem: </a:t>
            </a:r>
            <a:r>
              <a:rPr lang="en-US" sz="2200" dirty="0" smtClean="0"/>
              <a:t>Existing monolithic application-aware memory scheduler designs are </a:t>
            </a:r>
            <a:r>
              <a:rPr lang="en-US" sz="2200" dirty="0" smtClean="0">
                <a:solidFill>
                  <a:srgbClr val="FF0000"/>
                </a:solidFill>
              </a:rPr>
              <a:t>hard to scale</a:t>
            </a:r>
            <a:r>
              <a:rPr lang="en-US" sz="2200" dirty="0" smtClean="0"/>
              <a:t> to large request buffer sizes</a:t>
            </a:r>
          </a:p>
          <a:p>
            <a:endParaRPr lang="en-US" sz="800" dirty="0" smtClean="0"/>
          </a:p>
          <a:p>
            <a:r>
              <a:rPr lang="en-US" b="1" dirty="0" smtClean="0"/>
              <a:t>Solution: </a:t>
            </a:r>
            <a:r>
              <a:rPr lang="en-US" sz="2200" dirty="0" smtClean="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command scheduler: issues requests to DRAM</a:t>
            </a:r>
          </a:p>
          <a:p>
            <a:endParaRPr lang="en-US" sz="800" dirty="0" smtClean="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115</a:t>
            </a:fld>
            <a:endParaRPr lang="en-US" altLang="en-US">
              <a:solidFill>
                <a:srgbClr val="000000"/>
              </a:solidFill>
            </a:endParaRPr>
          </a:p>
        </p:txBody>
      </p:sp>
      <p:sp>
        <p:nvSpPr>
          <p:cNvPr id="5" name="Rectangle 4"/>
          <p:cNvSpPr/>
          <p:nvPr/>
        </p:nvSpPr>
        <p:spPr>
          <a:xfrm>
            <a:off x="179512" y="6444044"/>
            <a:ext cx="7812360" cy="338554"/>
          </a:xfrm>
          <a:prstGeom prst="rect">
            <a:avLst/>
          </a:prstGeom>
        </p:spPr>
        <p:txBody>
          <a:bodyPr wrap="square">
            <a:spAutoFit/>
          </a:bodyPr>
          <a:lstStyle/>
          <a:p>
            <a:r>
              <a:rPr lang="en-US" sz="1600" dirty="0" err="1" smtClean="0">
                <a:solidFill>
                  <a:srgbClr val="000000"/>
                </a:solidFill>
                <a:latin typeface="Tahoma" charset="0"/>
              </a:rPr>
              <a:t>Ausavarungnirun</a:t>
            </a:r>
            <a:r>
              <a:rPr lang="en-US" sz="1600" dirty="0" smtClean="0">
                <a:solidFill>
                  <a:srgbClr val="000000"/>
                </a:solidFill>
                <a:latin typeface="Tahoma" charset="0"/>
              </a:rPr>
              <a:t> </a:t>
            </a:r>
            <a:r>
              <a:rPr lang="en-US" sz="1600" dirty="0">
                <a:solidFill>
                  <a:srgbClr val="000000"/>
                </a:solidFill>
                <a:latin typeface="Tahoma" charset="0"/>
              </a:rPr>
              <a:t>et al., </a:t>
            </a:r>
            <a:r>
              <a:rPr lang="en-US" sz="1600" dirty="0" smtClean="0">
                <a:solidFill>
                  <a:srgbClr val="000000"/>
                </a:solidFill>
                <a:latin typeface="Tahoma" charset="0"/>
              </a:rPr>
              <a:t>“</a:t>
            </a:r>
            <a:r>
              <a:rPr lang="en-US" altLang="ja-JP" sz="1600" dirty="0" smtClean="0">
                <a:solidFill>
                  <a:srgbClr val="0000FF"/>
                </a:solidFill>
                <a:latin typeface="Tahoma" charset="0"/>
                <a:hlinkClick r:id="rId3" action="ppaction://hlinkpres?slideindex=1&amp;slidetitle="/>
              </a:rPr>
              <a:t>Staged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ISCA 2012.</a:t>
            </a:r>
            <a:endParaRPr lang="en-US" sz="1600" dirty="0">
              <a:solidFill>
                <a:srgbClr val="000000"/>
              </a:solidFill>
              <a:latin typeface="Tahoma"/>
            </a:endParaRPr>
          </a:p>
        </p:txBody>
      </p:sp>
    </p:spTree>
    <p:extLst>
      <p:ext uri="{BB962C8B-B14F-4D97-AF65-F5344CB8AC3E}">
        <p14:creationId xmlns:p14="http://schemas.microsoft.com/office/powerpoint/2010/main" xmlns="" val="109696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400" dirty="0" smtClean="0"/>
              <a:t>Asymmetric Memory QoS in a Parallel Application</a:t>
            </a:r>
            <a:endParaRPr lang="en-US" sz="3400" dirty="0"/>
          </a:p>
        </p:txBody>
      </p:sp>
      <p:sp>
        <p:nvSpPr>
          <p:cNvPr id="3" name="Content Placeholder 2"/>
          <p:cNvSpPr>
            <a:spLocks noGrp="1"/>
          </p:cNvSpPr>
          <p:nvPr>
            <p:ph idx="1"/>
          </p:nvPr>
        </p:nvSpPr>
        <p:spPr>
          <a:xfrm>
            <a:off x="228600" y="1124744"/>
            <a:ext cx="8610600" cy="5123656"/>
          </a:xfrm>
        </p:spPr>
        <p:txBody>
          <a:bodyPr/>
          <a:lstStyle/>
          <a:p>
            <a:r>
              <a:rPr lang="en-US" dirty="0" smtClean="0"/>
              <a:t>Threads in a multithreaded application are inter-dependent</a:t>
            </a:r>
          </a:p>
          <a:p>
            <a:r>
              <a:rPr lang="en-US" dirty="0" smtClean="0"/>
              <a:t>Some threads can be on the critical path of execution due to synchronization; some threads are not</a:t>
            </a:r>
          </a:p>
          <a:p>
            <a:r>
              <a:rPr lang="en-US" dirty="0" smtClean="0"/>
              <a:t>How do we schedule requests of inter-dependent threads to maximize multithreaded application performance?</a:t>
            </a:r>
          </a:p>
          <a:p>
            <a:endParaRPr lang="en-US" dirty="0"/>
          </a:p>
          <a:p>
            <a:pPr marL="342848" lvl="1" indent="-342848">
              <a:lnSpc>
                <a:spcPct val="90000"/>
              </a:lnSpc>
              <a:buClr>
                <a:schemeClr val="accent1"/>
              </a:buClr>
              <a:buSzPct val="65000"/>
              <a:buFont typeface="Wingdings" pitchFamily="2" charset="2"/>
              <a:buChar char="n"/>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a:solidFill>
                  <a:srgbClr val="008000"/>
                </a:solidFill>
              </a:rPr>
              <a:t>[Ebrahimi+, MICRO’11]</a:t>
            </a:r>
          </a:p>
          <a:p>
            <a:pPr marL="342848" lvl="1" indent="-342848">
              <a:lnSpc>
                <a:spcPct val="90000"/>
              </a:lnSpc>
              <a:buClr>
                <a:schemeClr val="accent1"/>
              </a:buClr>
              <a:buSzPct val="65000"/>
              <a:buFont typeface="Wingdings" pitchFamily="2" charset="2"/>
              <a:buChar char="n"/>
            </a:pPr>
            <a:endParaRPr lang="en-US" sz="1800" dirty="0">
              <a:solidFill>
                <a:srgbClr val="008000"/>
              </a:solidFill>
            </a:endParaRPr>
          </a:p>
          <a:p>
            <a:pPr marL="342848" lvl="1" indent="-342848">
              <a:lnSpc>
                <a:spcPct val="90000"/>
              </a:lnSpc>
              <a:buClr>
                <a:schemeClr val="accent1"/>
              </a:buClr>
              <a:buSzPct val="65000"/>
              <a:buFont typeface="Wingdings" pitchFamily="2" charset="2"/>
              <a:buChar char="n"/>
            </a:pPr>
            <a:r>
              <a:rPr lang="en-US" dirty="0" smtClean="0"/>
              <a:t>Hardware/software cooperative limiter thread estimation:</a:t>
            </a:r>
          </a:p>
          <a:p>
            <a:pPr marL="695218" lvl="2" indent="-342848">
              <a:lnSpc>
                <a:spcPct val="90000"/>
              </a:lnSpc>
            </a:pPr>
            <a:r>
              <a:rPr lang="en-US" dirty="0" smtClean="0"/>
              <a:t>Thread </a:t>
            </a:r>
            <a:r>
              <a:rPr lang="en-US" dirty="0"/>
              <a:t>executing </a:t>
            </a:r>
            <a:r>
              <a:rPr lang="en-US" dirty="0" smtClean="0"/>
              <a:t>the </a:t>
            </a:r>
            <a:r>
              <a:rPr lang="en-US" dirty="0"/>
              <a:t>most contended critical </a:t>
            </a:r>
            <a:r>
              <a:rPr lang="en-US" dirty="0" smtClean="0"/>
              <a:t>section</a:t>
            </a:r>
          </a:p>
          <a:p>
            <a:pPr marL="695218" lvl="2" indent="-342848">
              <a:lnSpc>
                <a:spcPct val="90000"/>
              </a:lnSpc>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None/>
            </a:pPr>
            <a:endParaRPr lang="en-US" sz="27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116</a:t>
            </a:fld>
            <a:endParaRPr lang="en-US" altLang="en-US">
              <a:solidFill>
                <a:srgbClr val="000000"/>
              </a:solidFill>
            </a:endParaRPr>
          </a:p>
        </p:txBody>
      </p:sp>
      <p:sp>
        <p:nvSpPr>
          <p:cNvPr id="5" name="Rectangle 4"/>
          <p:cNvSpPr/>
          <p:nvPr/>
        </p:nvSpPr>
        <p:spPr>
          <a:xfrm>
            <a:off x="1547664" y="6402814"/>
            <a:ext cx="7812360" cy="338554"/>
          </a:xfrm>
          <a:prstGeom prst="rect">
            <a:avLst/>
          </a:prstGeom>
        </p:spPr>
        <p:txBody>
          <a:bodyPr wrap="square">
            <a:spAutoFit/>
          </a:bodyPr>
          <a:lstStyle/>
          <a:p>
            <a:r>
              <a:rPr lang="en-US" sz="1600" dirty="0" smtClean="0">
                <a:solidFill>
                  <a:srgbClr val="000000"/>
                </a:solidFill>
                <a:latin typeface="Tahoma" charset="0"/>
              </a:rPr>
              <a:t>Ebrahimi et </a:t>
            </a:r>
            <a:r>
              <a:rPr lang="en-US" sz="1600" dirty="0">
                <a:solidFill>
                  <a:srgbClr val="000000"/>
                </a:solidFill>
                <a:latin typeface="Tahoma" charset="0"/>
              </a:rPr>
              <a:t>al., </a:t>
            </a:r>
            <a:r>
              <a:rPr lang="en-US" sz="1600" dirty="0" smtClean="0">
                <a:solidFill>
                  <a:srgbClr val="000000"/>
                </a:solidFill>
                <a:latin typeface="Tahoma" charset="0"/>
              </a:rPr>
              <a:t>“</a:t>
            </a:r>
            <a:r>
              <a:rPr lang="en-US" altLang="ja-JP" sz="1600" dirty="0" smtClean="0">
                <a:solidFill>
                  <a:srgbClr val="0000FF"/>
                </a:solidFill>
                <a:latin typeface="Tahoma" charset="0"/>
                <a:hlinkClick r:id="rId2" action="ppaction://hlinkpres?slideindex=1&amp;slidetitle="/>
              </a:rPr>
              <a:t>Parallel Application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a:t>
            </a:r>
            <a:r>
              <a:rPr lang="en-US" altLang="ja-JP" sz="1600" dirty="0" smtClean="0">
                <a:solidFill>
                  <a:srgbClr val="000000"/>
                </a:solidFill>
                <a:latin typeface="Tahoma" charset="0"/>
              </a:rPr>
              <a:t>MICRO 2011.</a:t>
            </a:r>
            <a:endParaRPr lang="en-US" sz="1600" dirty="0">
              <a:solidFill>
                <a:srgbClr val="000000"/>
              </a:solidFill>
              <a:latin typeface="Tahoma"/>
            </a:endParaRPr>
          </a:p>
        </p:txBody>
      </p:sp>
    </p:spTree>
    <p:extLst>
      <p:ext uri="{BB962C8B-B14F-4D97-AF65-F5344CB8AC3E}">
        <p14:creationId xmlns:p14="http://schemas.microsoft.com/office/powerpoint/2010/main" xmlns="" val="473710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t>Staged Execution and Data Marshaling</a:t>
            </a:r>
          </a:p>
          <a:p>
            <a:r>
              <a:rPr lang="en-US" dirty="0" smtClean="0"/>
              <a:t>Thread Cluster Memory Scheduling (if time permits)</a:t>
            </a:r>
          </a:p>
          <a:p>
            <a:r>
              <a:rPr lang="en-US" dirty="0" smtClean="0">
                <a:solidFill>
                  <a:srgbClr val="0000FF"/>
                </a:solidFill>
              </a:rPr>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117</a:t>
            </a:fld>
            <a:endParaRPr lang="en-US" altLang="en-US">
              <a:solidFill>
                <a:srgbClr val="000000"/>
              </a:solidFill>
            </a:endParaRPr>
          </a:p>
        </p:txBody>
      </p:sp>
    </p:spTree>
    <p:extLst>
      <p:ext uri="{BB962C8B-B14F-4D97-AF65-F5344CB8AC3E}">
        <p14:creationId xmlns:p14="http://schemas.microsoft.com/office/powerpoint/2010/main" xmlns="" val="3964087417"/>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Ongoing/Future Work</a:t>
            </a:r>
            <a:endParaRPr lang="en-US" dirty="0"/>
          </a:p>
        </p:txBody>
      </p:sp>
      <p:sp>
        <p:nvSpPr>
          <p:cNvPr id="3" name="Content Placeholder 2"/>
          <p:cNvSpPr>
            <a:spLocks noGrp="1"/>
          </p:cNvSpPr>
          <p:nvPr>
            <p:ph idx="1"/>
          </p:nvPr>
        </p:nvSpPr>
        <p:spPr/>
        <p:txBody>
          <a:bodyPr/>
          <a:lstStyle/>
          <a:p>
            <a:r>
              <a:rPr lang="en-US" dirty="0" smtClean="0"/>
              <a:t>Dynamically asymmetric cores</a:t>
            </a:r>
          </a:p>
          <a:p>
            <a:r>
              <a:rPr lang="en-US" dirty="0"/>
              <a:t>Memory system design for asymmetric cores</a:t>
            </a:r>
          </a:p>
          <a:p>
            <a:pPr marL="0" indent="0">
              <a:buNone/>
            </a:pPr>
            <a:endParaRPr lang="en-US" sz="1000" dirty="0" smtClean="0"/>
          </a:p>
          <a:p>
            <a:r>
              <a:rPr lang="en-US" dirty="0" smtClean="0"/>
              <a:t>Asymmetric memory systems</a:t>
            </a:r>
          </a:p>
          <a:p>
            <a:pPr lvl="1"/>
            <a:r>
              <a:rPr lang="en-US" dirty="0" smtClean="0"/>
              <a:t>Phase Change Memory (or Technology X) + DRAM</a:t>
            </a:r>
          </a:p>
          <a:p>
            <a:pPr lvl="1"/>
            <a:r>
              <a:rPr lang="en-US" dirty="0" smtClean="0"/>
              <a:t>Hierarchies optimized for different access patterns</a:t>
            </a:r>
          </a:p>
          <a:p>
            <a:pPr lvl="1"/>
            <a:endParaRPr lang="en-US" sz="1000" dirty="0"/>
          </a:p>
          <a:p>
            <a:r>
              <a:rPr lang="en-US" dirty="0" smtClean="0"/>
              <a:t>Asymmetric on-chip interconnects</a:t>
            </a:r>
          </a:p>
          <a:p>
            <a:pPr lvl="1"/>
            <a:r>
              <a:rPr lang="en-US" dirty="0" smtClean="0"/>
              <a:t>Interconnects optimized for different application requirements</a:t>
            </a:r>
          </a:p>
          <a:p>
            <a:pPr lvl="1"/>
            <a:endParaRPr lang="en-US" sz="1000" dirty="0"/>
          </a:p>
          <a:p>
            <a:r>
              <a:rPr lang="en-US" dirty="0" smtClean="0"/>
              <a:t>Asymmetric resource management algorithms</a:t>
            </a:r>
          </a:p>
          <a:p>
            <a:pPr lvl="1"/>
            <a:r>
              <a:rPr lang="en-US" dirty="0" smtClean="0"/>
              <a:t>E.g., network congestion control</a:t>
            </a:r>
          </a:p>
          <a:p>
            <a:pPr lvl="1"/>
            <a:endParaRPr lang="en-US" sz="1000" dirty="0"/>
          </a:p>
          <a:p>
            <a:r>
              <a:rPr lang="en-US" dirty="0" smtClean="0"/>
              <a:t>Interaction of </a:t>
            </a:r>
            <a:r>
              <a:rPr lang="en-US" dirty="0" err="1" smtClean="0"/>
              <a:t>multiprogrammed</a:t>
            </a:r>
            <a:r>
              <a:rPr lang="en-US" dirty="0" smtClean="0"/>
              <a:t> multithreaded workloads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118</a:t>
            </a:fld>
            <a:endParaRPr lang="en-US" altLang="en-US"/>
          </a:p>
        </p:txBody>
      </p:sp>
    </p:spTree>
    <p:extLst>
      <p:ext uri="{BB962C8B-B14F-4D97-AF65-F5344CB8AC3E}">
        <p14:creationId xmlns:p14="http://schemas.microsoft.com/office/powerpoint/2010/main" xmlns="" val="603746515"/>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t>Staged Execution and Data Marshaling</a:t>
            </a:r>
          </a:p>
          <a:p>
            <a:r>
              <a:rPr lang="en-US" dirty="0" smtClean="0"/>
              <a:t>Thread Cluster Memory Scheduling (if time permits)</a:t>
            </a:r>
          </a:p>
          <a:p>
            <a:r>
              <a:rPr lang="en-US" dirty="0" smtClean="0">
                <a:solidFill>
                  <a:srgbClr val="000000"/>
                </a:solidFill>
              </a:rPr>
              <a:t>Ongoing/Future Work</a:t>
            </a:r>
          </a:p>
          <a:p>
            <a:r>
              <a:rPr lang="en-US" dirty="0" smtClean="0">
                <a:solidFill>
                  <a:srgbClr val="0000FF"/>
                </a:solidFill>
              </a:rPr>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119</a:t>
            </a:fld>
            <a:endParaRPr lang="en-US" altLang="en-US">
              <a:solidFill>
                <a:srgbClr val="000000"/>
              </a:solidFill>
            </a:endParaRPr>
          </a:p>
        </p:txBody>
      </p:sp>
    </p:spTree>
    <p:extLst>
      <p:ext uri="{BB962C8B-B14F-4D97-AF65-F5344CB8AC3E}">
        <p14:creationId xmlns:p14="http://schemas.microsoft.com/office/powerpoint/2010/main" xmlns="" val="18360702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latin typeface="Garamond" charset="0"/>
                <a:ea typeface="ＭＳ Ｐゴシック" charset="0"/>
                <a:cs typeface="ＭＳ Ｐゴシック" charset="0"/>
              </a:rPr>
              <a:t>Many </a:t>
            </a:r>
            <a:r>
              <a:rPr lang="en-US" dirty="0" smtClean="0">
                <a:latin typeface="Garamond" charset="0"/>
                <a:ea typeface="ＭＳ Ｐゴシック" charset="0"/>
                <a:cs typeface="ＭＳ Ｐゴシック" charset="0"/>
              </a:rPr>
              <a:t>Research and Design </a:t>
            </a:r>
            <a:r>
              <a:rPr lang="en-US" dirty="0">
                <a:latin typeface="Garamond" charset="0"/>
                <a:ea typeface="ＭＳ Ｐゴシック" charset="0"/>
                <a:cs typeface="ＭＳ Ｐゴシック" charset="0"/>
              </a:rPr>
              <a:t>Questions</a:t>
            </a:r>
          </a:p>
        </p:txBody>
      </p:sp>
      <p:sp>
        <p:nvSpPr>
          <p:cNvPr id="26627" name="Content Placeholder 2"/>
          <p:cNvSpPr>
            <a:spLocks noGrp="1"/>
          </p:cNvSpPr>
          <p:nvPr>
            <p:ph idx="1"/>
          </p:nvPr>
        </p:nvSpPr>
        <p:spPr>
          <a:xfrm>
            <a:off x="76200" y="990600"/>
            <a:ext cx="9067800" cy="5105400"/>
          </a:xfrm>
        </p:spPr>
        <p:txBody>
          <a:bodyPr/>
          <a:lstStyle/>
          <a:p>
            <a:r>
              <a:rPr lang="en-US" dirty="0">
                <a:latin typeface="Tahoma" charset="0"/>
                <a:ea typeface="ＭＳ Ｐゴシック" charset="0"/>
                <a:cs typeface="ＭＳ Ｐゴシック" charset="0"/>
              </a:rPr>
              <a:t>How to design asymmetric components?</a:t>
            </a:r>
          </a:p>
          <a:p>
            <a:pPr lvl="1"/>
            <a:r>
              <a:rPr lang="en-US" sz="2000" dirty="0">
                <a:latin typeface="Tahoma" charset="0"/>
                <a:ea typeface="ＭＳ Ｐゴシック" charset="0"/>
              </a:rPr>
              <a:t>Fixed, </a:t>
            </a:r>
            <a:r>
              <a:rPr lang="en-US" sz="2000" dirty="0" err="1">
                <a:latin typeface="Tahoma" charset="0"/>
                <a:ea typeface="ＭＳ Ｐゴシック" charset="0"/>
              </a:rPr>
              <a:t>partitionable</a:t>
            </a:r>
            <a:r>
              <a:rPr lang="en-US" sz="2000" dirty="0">
                <a:latin typeface="Tahoma" charset="0"/>
                <a:ea typeface="ＭＳ Ｐゴシック" charset="0"/>
              </a:rPr>
              <a:t>, reconfigurable components?</a:t>
            </a:r>
          </a:p>
          <a:p>
            <a:pPr lvl="1"/>
            <a:r>
              <a:rPr lang="en-US" sz="2000" dirty="0">
                <a:latin typeface="Tahoma" charset="0"/>
                <a:ea typeface="ＭＳ Ｐゴシック" charset="0"/>
              </a:rPr>
              <a:t>What types of asymmetry? Access patterns, technologies?</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What monitoring to perform cooperatively in HW/SW?</a:t>
            </a:r>
          </a:p>
          <a:p>
            <a:pPr lvl="1"/>
            <a:r>
              <a:rPr lang="en-US" sz="2000" dirty="0" smtClean="0">
                <a:latin typeface="Tahoma" charset="0"/>
                <a:ea typeface="ＭＳ Ｐゴシック" charset="0"/>
              </a:rPr>
              <a:t>Automatically </a:t>
            </a:r>
            <a:r>
              <a:rPr lang="en-US" sz="2000" dirty="0">
                <a:latin typeface="Tahoma" charset="0"/>
                <a:ea typeface="ＭＳ Ｐゴシック" charset="0"/>
              </a:rPr>
              <a:t>discover phase/task requirements</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How to design feedback/control loop between components and runtime system software?</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How to design the runtime to automatically manage resources?</a:t>
            </a:r>
          </a:p>
          <a:p>
            <a:pPr lvl="1"/>
            <a:r>
              <a:rPr lang="en-US" sz="2000" dirty="0">
                <a:latin typeface="Tahoma" charset="0"/>
                <a:ea typeface="ＭＳ Ｐゴシック" charset="0"/>
              </a:rPr>
              <a:t>Track task behavior, pick </a:t>
            </a:r>
            <a:r>
              <a:rPr lang="ja-JP" altLang="en-US" sz="2000" dirty="0">
                <a:latin typeface="Tahoma" charset="0"/>
                <a:ea typeface="ＭＳ Ｐゴシック" charset="0"/>
              </a:rPr>
              <a:t>“</a:t>
            </a:r>
            <a:r>
              <a:rPr lang="en-US" sz="2000" dirty="0">
                <a:latin typeface="Tahoma" charset="0"/>
                <a:ea typeface="ＭＳ Ｐゴシック" charset="0"/>
              </a:rPr>
              <a:t>best-fit</a:t>
            </a:r>
            <a:r>
              <a:rPr lang="ja-JP" altLang="en-US" sz="2000" dirty="0">
                <a:latin typeface="Tahoma" charset="0"/>
                <a:ea typeface="ＭＳ Ｐゴシック" charset="0"/>
              </a:rPr>
              <a:t>”</a:t>
            </a:r>
            <a:r>
              <a:rPr lang="en-US" sz="2000" dirty="0">
                <a:latin typeface="Tahoma" charset="0"/>
                <a:ea typeface="ＭＳ Ｐゴシック" charset="0"/>
              </a:rPr>
              <a:t> components for the entire workload</a:t>
            </a:r>
          </a:p>
          <a:p>
            <a:endParaRPr lang="en-US"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B1C43D-731C-5D4F-8922-542658E9EB6D}"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Tree>
    <p:extLst>
      <p:ext uri="{BB962C8B-B14F-4D97-AF65-F5344CB8AC3E}">
        <p14:creationId xmlns:p14="http://schemas.microsoft.com/office/powerpoint/2010/main" xmlns="" val="3682589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2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52400" y="908720"/>
            <a:ext cx="8991600" cy="5339680"/>
          </a:xfrm>
        </p:spPr>
        <p:txBody>
          <a:bodyPr/>
          <a:lstStyle/>
          <a:p>
            <a:r>
              <a:rPr lang="en-US" sz="2200" dirty="0" smtClean="0"/>
              <a:t>Applications and phases have varying performance requirements</a:t>
            </a:r>
          </a:p>
          <a:p>
            <a:r>
              <a:rPr lang="en-US" sz="2200" dirty="0" smtClean="0"/>
              <a:t>Designs evaluated on multiple metrics/constraints: energy, performance, reliability, fairness, … </a:t>
            </a:r>
          </a:p>
          <a:p>
            <a:pPr marL="0" indent="0">
              <a:buNone/>
            </a:pPr>
            <a:endParaRPr lang="en-US" sz="1200" dirty="0" smtClean="0"/>
          </a:p>
          <a:p>
            <a:r>
              <a:rPr lang="en-US" sz="2200" dirty="0" smtClean="0">
                <a:solidFill>
                  <a:srgbClr val="FF0000"/>
                </a:solidFill>
              </a:rPr>
              <a:t>One-size-fits-all </a:t>
            </a:r>
            <a:r>
              <a:rPr lang="en-US" sz="2200" dirty="0" smtClean="0">
                <a:solidFill>
                  <a:srgbClr val="000000"/>
                </a:solidFill>
              </a:rPr>
              <a:t>design cannot satisfy all requirements and metrics</a:t>
            </a:r>
            <a:r>
              <a:rPr lang="en-US" sz="2200" dirty="0" smtClean="0">
                <a:solidFill>
                  <a:srgbClr val="004D26"/>
                </a:solidFill>
              </a:rPr>
              <a:t>: </a:t>
            </a:r>
            <a:r>
              <a:rPr lang="en-US" sz="2200" dirty="0">
                <a:solidFill>
                  <a:srgbClr val="FF0000"/>
                </a:solidFill>
              </a:rPr>
              <a:t>c</a:t>
            </a:r>
            <a:r>
              <a:rPr lang="en-US" sz="2200" dirty="0" smtClean="0">
                <a:solidFill>
                  <a:srgbClr val="FF0000"/>
                </a:solidFill>
              </a:rPr>
              <a:t>annot get the best of all worlds</a:t>
            </a:r>
          </a:p>
          <a:p>
            <a:endParaRPr lang="en-US" sz="1200" dirty="0">
              <a:solidFill>
                <a:srgbClr val="FF0000"/>
              </a:solidFill>
            </a:endParaRPr>
          </a:p>
          <a:p>
            <a:r>
              <a:rPr lang="en-US" sz="2200" dirty="0" smtClean="0">
                <a:solidFill>
                  <a:srgbClr val="0000FF"/>
                </a:solidFill>
              </a:rPr>
              <a:t>Asymmetry</a:t>
            </a:r>
            <a:r>
              <a:rPr lang="en-US" sz="2200" dirty="0" smtClean="0"/>
              <a:t> in design enables tradeoffs: </a:t>
            </a:r>
            <a:r>
              <a:rPr lang="en-US" sz="2200" dirty="0" smtClean="0">
                <a:solidFill>
                  <a:srgbClr val="0000FF"/>
                </a:solidFill>
              </a:rPr>
              <a:t>can get the best of all worlds</a:t>
            </a:r>
          </a:p>
          <a:p>
            <a:pPr lvl="1"/>
            <a:r>
              <a:rPr lang="en-US" sz="2000" dirty="0" smtClean="0"/>
              <a:t>Asymmetry in core </a:t>
            </a:r>
            <a:r>
              <a:rPr lang="en-US" sz="2000" dirty="0" err="1" smtClean="0"/>
              <a:t>microarch</a:t>
            </a:r>
            <a:r>
              <a:rPr lang="en-US" sz="2000" dirty="0" smtClean="0"/>
              <a:t>. </a:t>
            </a:r>
            <a:r>
              <a:rPr lang="en-US" sz="2000" dirty="0" smtClean="0">
                <a:sym typeface="Wingdings"/>
              </a:rPr>
              <a:t> </a:t>
            </a:r>
            <a:r>
              <a:rPr lang="en-US" sz="2000" dirty="0" smtClean="0">
                <a:solidFill>
                  <a:schemeClr val="tx2">
                    <a:lumMod val="75000"/>
                  </a:schemeClr>
                </a:solidFill>
                <a:sym typeface="Wingdings"/>
              </a:rPr>
              <a:t>Accelerated Critical Sections, BIS, DM             </a:t>
            </a:r>
            <a:r>
              <a:rPr lang="en-US" sz="2000" dirty="0" smtClean="0">
                <a:sym typeface="Wingdings"/>
              </a:rPr>
              <a:t> Good parallel performance + Good serialized performance</a:t>
            </a:r>
          </a:p>
          <a:p>
            <a:pPr lvl="1"/>
            <a:r>
              <a:rPr lang="en-US" sz="2000" dirty="0" smtClean="0">
                <a:sym typeface="Wingdings"/>
              </a:rPr>
              <a:t>Asymmetry in memory scheduling  </a:t>
            </a:r>
            <a:r>
              <a:rPr lang="en-US" sz="2000" dirty="0" smtClean="0">
                <a:solidFill>
                  <a:srgbClr val="004D26"/>
                </a:solidFill>
                <a:sym typeface="Wingdings"/>
              </a:rPr>
              <a:t>Thread Cluster Memory Scheduling</a:t>
            </a:r>
            <a:r>
              <a:rPr lang="en-US" sz="2000" dirty="0" smtClean="0">
                <a:sym typeface="Wingdings"/>
              </a:rPr>
              <a:t>  Good throughput + good fairness</a:t>
            </a:r>
          </a:p>
          <a:p>
            <a:pPr lvl="1"/>
            <a:endParaRPr lang="en-US" sz="2000" dirty="0">
              <a:sym typeface="Wingdings"/>
            </a:endParaRPr>
          </a:p>
          <a:p>
            <a:r>
              <a:rPr lang="en-US" sz="2200" dirty="0" smtClean="0">
                <a:sym typeface="Wingdings"/>
              </a:rPr>
              <a:t>Simple asymmetric designs can be effective and low-cost</a:t>
            </a:r>
            <a:endParaRPr lang="en-US" sz="22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120</a:t>
            </a:fld>
            <a:endParaRPr lang="en-US" altLang="en-US"/>
          </a:p>
        </p:txBody>
      </p:sp>
    </p:spTree>
    <p:extLst>
      <p:ext uri="{BB962C8B-B14F-4D97-AF65-F5344CB8AC3E}">
        <p14:creationId xmlns:p14="http://schemas.microsoft.com/office/powerpoint/2010/main" xmlns="" val="1213675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ctrTitle"/>
          </p:nvPr>
        </p:nvSpPr>
        <p:spPr>
          <a:xfrm>
            <a:off x="366713" y="1219200"/>
            <a:ext cx="8428037" cy="1720850"/>
          </a:xfrm>
        </p:spPr>
        <p:txBody>
          <a:bodyPr/>
          <a:lstStyle/>
          <a:p>
            <a:pPr algn="ctr" eaLnBrk="1" hangingPunct="1"/>
            <a:r>
              <a:rPr lang="en-US" sz="4000" dirty="0">
                <a:latin typeface="Garamond" charset="0"/>
                <a:ea typeface="ＭＳ Ｐゴシック" charset="0"/>
                <a:cs typeface="ＭＳ Ｐゴシック" charset="0"/>
              </a:rPr>
              <a:t>740: Computer Architecture</a:t>
            </a:r>
            <a:br>
              <a:rPr lang="en-US" sz="4000" dirty="0">
                <a:latin typeface="Garamond" charset="0"/>
                <a:ea typeface="ＭＳ Ｐゴシック" charset="0"/>
                <a:cs typeface="ＭＳ Ｐゴシック" charset="0"/>
              </a:rPr>
            </a:br>
            <a:r>
              <a:rPr lang="en-US" sz="4000" dirty="0"/>
              <a:t>Architecting and </a:t>
            </a:r>
            <a:r>
              <a:rPr lang="en-US" sz="4000" dirty="0" smtClean="0"/>
              <a:t>Exploiting Asymmetry (in </a:t>
            </a:r>
            <a:r>
              <a:rPr lang="en-US" sz="4000" dirty="0"/>
              <a:t>Multi-Core </a:t>
            </a:r>
            <a:r>
              <a:rPr lang="en-US" sz="4000" dirty="0" smtClean="0"/>
              <a:t>Architectures) </a:t>
            </a:r>
            <a:r>
              <a:rPr lang="en-US" sz="4000" dirty="0"/>
              <a:t/>
            </a:r>
            <a:br>
              <a:rPr lang="en-US" sz="4000" dirty="0"/>
            </a:br>
            <a:endParaRPr lang="en-US" sz="4000" dirty="0">
              <a:latin typeface="Garamond" charset="0"/>
              <a:ea typeface="ＭＳ Ｐゴシック" charset="0"/>
              <a:cs typeface="ＭＳ Ｐゴシック" charset="0"/>
            </a:endParaRPr>
          </a:p>
        </p:txBody>
      </p:sp>
      <p:sp>
        <p:nvSpPr>
          <p:cNvPr id="2969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buFont typeface="Wingdings" charset="0"/>
              <a:buNone/>
            </a:pPr>
            <a:r>
              <a:rPr lang="en-US">
                <a:solidFill>
                  <a:srgbClr val="003399"/>
                </a:solidFill>
                <a:latin typeface="Tahoma" charset="0"/>
                <a:ea typeface="ＭＳ Ｐゴシック" charset="0"/>
                <a:cs typeface="ＭＳ Ｐゴシック" charset="0"/>
              </a:rPr>
              <a:t>Prof. Onur Mutlu</a:t>
            </a:r>
          </a:p>
          <a:p>
            <a:pPr eaLnBrk="1" hangingPunct="1">
              <a:buFont typeface="Wingdings" charset="0"/>
              <a:buNone/>
            </a:pPr>
            <a:r>
              <a:rPr lang="en-US">
                <a:latin typeface="Tahoma" charset="0"/>
                <a:ea typeface="ＭＳ Ｐゴシック" charset="0"/>
                <a:cs typeface="ＭＳ Ｐゴシック" charset="0"/>
              </a:rPr>
              <a:t>Carnegie Mellon University</a:t>
            </a:r>
          </a:p>
          <a:p>
            <a:pPr eaLnBrk="1" hangingPunct="1">
              <a:buFont typeface="Wingdings" charset="0"/>
              <a:buNone/>
            </a:pPr>
            <a:endParaRPr lang="en-US">
              <a:latin typeface="Tahoma" charset="0"/>
              <a:ea typeface="ＭＳ Ｐゴシック" charset="0"/>
              <a:cs typeface="ＭＳ Ｐゴシック" charset="0"/>
            </a:endParaRPr>
          </a:p>
        </p:txBody>
      </p:sp>
    </p:spTree>
    <p:extLst>
      <p:ext uri="{BB962C8B-B14F-4D97-AF65-F5344CB8AC3E}">
        <p14:creationId xmlns:p14="http://schemas.microsoft.com/office/powerpoint/2010/main" xmlns="" val="1665987563"/>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Garamond" charset="0"/>
              </a:rPr>
              <a:t>Vector Machine Organization (CRAY-1)</a:t>
            </a:r>
          </a:p>
        </p:txBody>
      </p:sp>
      <p:sp>
        <p:nvSpPr>
          <p:cNvPr id="53250" name="Content Placeholder 2"/>
          <p:cNvSpPr>
            <a:spLocks noGrp="1"/>
          </p:cNvSpPr>
          <p:nvPr>
            <p:ph idx="1"/>
          </p:nvPr>
        </p:nvSpPr>
        <p:spPr>
          <a:xfrm>
            <a:off x="5024438" y="996950"/>
            <a:ext cx="3814762" cy="5194300"/>
          </a:xfrm>
        </p:spPr>
        <p:txBody>
          <a:bodyPr/>
          <a:lstStyle/>
          <a:p>
            <a:r>
              <a:rPr lang="en-US">
                <a:latin typeface="Tahoma" charset="0"/>
              </a:rPr>
              <a:t>CRAY-1</a:t>
            </a:r>
          </a:p>
          <a:p>
            <a:r>
              <a:rPr lang="en-US">
                <a:latin typeface="Tahoma" charset="0"/>
              </a:rPr>
              <a:t>Russell, </a:t>
            </a:r>
            <a:r>
              <a:rPr lang="ja-JP" altLang="en-US">
                <a:latin typeface="Tahoma" charset="0"/>
              </a:rPr>
              <a:t>“</a:t>
            </a:r>
            <a:r>
              <a:rPr lang="en-US" altLang="ja-JP">
                <a:solidFill>
                  <a:srgbClr val="FF0000"/>
                </a:solidFill>
                <a:latin typeface="Tahoma" charset="0"/>
              </a:rPr>
              <a:t>The CRAY-1 computer system</a:t>
            </a:r>
            <a:r>
              <a:rPr lang="en-US" altLang="ja-JP">
                <a:latin typeface="Tahoma" charset="0"/>
              </a:rPr>
              <a:t>,</a:t>
            </a:r>
            <a:r>
              <a:rPr lang="ja-JP" altLang="en-US">
                <a:latin typeface="Tahoma" charset="0"/>
              </a:rPr>
              <a:t>”</a:t>
            </a:r>
            <a:r>
              <a:rPr lang="en-US" altLang="ja-JP">
                <a:latin typeface="Tahoma" charset="0"/>
              </a:rPr>
              <a:t> CACM 1978.</a:t>
            </a:r>
          </a:p>
          <a:p>
            <a:endParaRPr lang="en-US">
              <a:latin typeface="Tahoma" charset="0"/>
            </a:endParaRPr>
          </a:p>
          <a:p>
            <a:r>
              <a:rPr lang="en-US" sz="2200">
                <a:latin typeface="Tahoma" charset="0"/>
              </a:rPr>
              <a:t>Scalar and vector modes</a:t>
            </a:r>
          </a:p>
          <a:p>
            <a:r>
              <a:rPr lang="en-US" sz="2200">
                <a:latin typeface="Tahoma" charset="0"/>
              </a:rPr>
              <a:t>8 64-element vector registers</a:t>
            </a:r>
          </a:p>
          <a:p>
            <a:r>
              <a:rPr lang="en-US" sz="2200">
                <a:latin typeface="Tahoma" charset="0"/>
              </a:rPr>
              <a:t>64 bits per element</a:t>
            </a:r>
          </a:p>
          <a:p>
            <a:r>
              <a:rPr lang="en-US" sz="2200">
                <a:latin typeface="Tahoma" charset="0"/>
              </a:rPr>
              <a:t>16 memory banks</a:t>
            </a:r>
          </a:p>
          <a:p>
            <a:r>
              <a:rPr lang="en-US" sz="2200">
                <a:latin typeface="Tahoma" charset="0"/>
              </a:rPr>
              <a:t>8 64-bit scalar registers</a:t>
            </a:r>
          </a:p>
          <a:p>
            <a:r>
              <a:rPr lang="en-US" sz="2200">
                <a:latin typeface="Tahoma" charset="0"/>
              </a:rPr>
              <a:t>8 24-bit address registers</a:t>
            </a:r>
          </a:p>
        </p:txBody>
      </p:sp>
      <p:sp>
        <p:nvSpPr>
          <p:cNvPr id="5325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92C969-BDA3-DE44-91E2-EF22DA5F0680}" type="slidenum">
              <a:rPr lang="en-US" sz="1600">
                <a:solidFill>
                  <a:srgbClr val="000000"/>
                </a:solidFill>
                <a:latin typeface="Garamond" charset="0"/>
              </a:rPr>
              <a:pPr eaLnBrk="1" hangingPunct="1"/>
              <a:t>122</a:t>
            </a:fld>
            <a:endParaRPr lang="en-US" sz="1600">
              <a:solidFill>
                <a:srgbClr val="000000"/>
              </a:solidFill>
              <a:latin typeface="Garamond" charset="0"/>
            </a:endParaRPr>
          </a:p>
        </p:txBody>
      </p:sp>
      <p:pic>
        <p:nvPicPr>
          <p:cNvPr id="5325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931863"/>
            <a:ext cx="4681538" cy="570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01814247"/>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Identifying and Accelerating</a:t>
            </a:r>
            <a:br>
              <a:rPr lang="en-US" sz="4000" dirty="0" smtClean="0"/>
            </a:br>
            <a:r>
              <a:rPr lang="en-US" sz="4000" dirty="0" smtClean="0"/>
              <a:t>Resource Contention Bottlenecks</a:t>
            </a:r>
            <a:endParaRPr lang="en-US" sz="40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80780080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Serialization</a:t>
            </a:r>
            <a:endParaRPr lang="en-US" dirty="0"/>
          </a:p>
        </p:txBody>
      </p:sp>
      <p:sp>
        <p:nvSpPr>
          <p:cNvPr id="3" name="Content Placeholder 2"/>
          <p:cNvSpPr>
            <a:spLocks noGrp="1"/>
          </p:cNvSpPr>
          <p:nvPr>
            <p:ph idx="1"/>
          </p:nvPr>
        </p:nvSpPr>
        <p:spPr/>
        <p:txBody>
          <a:bodyPr/>
          <a:lstStyle/>
          <a:p>
            <a:r>
              <a:rPr lang="en-US" dirty="0" smtClean="0"/>
              <a:t>Three fundamental causes</a:t>
            </a:r>
          </a:p>
          <a:p>
            <a:pPr marL="0" indent="0">
              <a:buNone/>
            </a:pPr>
            <a:endParaRPr lang="en-US" dirty="0" smtClean="0"/>
          </a:p>
          <a:p>
            <a:pPr marL="0" indent="0">
              <a:buNone/>
            </a:pPr>
            <a:r>
              <a:rPr lang="en-US" dirty="0"/>
              <a:t>	1</a:t>
            </a:r>
            <a:r>
              <a:rPr lang="en-US" dirty="0" smtClean="0"/>
              <a:t>. Synchronization</a:t>
            </a:r>
          </a:p>
          <a:p>
            <a:pPr marL="0" indent="0">
              <a:buNone/>
            </a:pPr>
            <a:r>
              <a:rPr lang="en-US" dirty="0" smtClean="0"/>
              <a:t>	</a:t>
            </a:r>
          </a:p>
          <a:p>
            <a:pPr marL="0" indent="0">
              <a:buNone/>
            </a:pPr>
            <a:r>
              <a:rPr lang="en-US" dirty="0"/>
              <a:t>	</a:t>
            </a:r>
            <a:r>
              <a:rPr lang="en-US" dirty="0" smtClean="0"/>
              <a:t>2. Load imbalance</a:t>
            </a:r>
          </a:p>
          <a:p>
            <a:pPr marL="0" indent="0">
              <a:buNone/>
            </a:pPr>
            <a:endParaRPr lang="en-US" dirty="0" smtClean="0"/>
          </a:p>
          <a:p>
            <a:pPr marL="0" indent="0">
              <a:buNone/>
            </a:pPr>
            <a:r>
              <a:rPr lang="en-US" dirty="0" smtClean="0"/>
              <a:t>	3. Resource contention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124</a:t>
            </a:fld>
            <a:endParaRPr lang="en-US" altLang="en-US">
              <a:solidFill>
                <a:srgbClr val="000000"/>
              </a:solidFill>
            </a:endParaRPr>
          </a:p>
        </p:txBody>
      </p:sp>
      <p:sp>
        <p:nvSpPr>
          <p:cNvPr id="5" name="Rectangle 4"/>
          <p:cNvSpPr>
            <a:spLocks noChangeArrowheads="1"/>
          </p:cNvSpPr>
          <p:nvPr/>
        </p:nvSpPr>
        <p:spPr bwMode="auto">
          <a:xfrm>
            <a:off x="990600" y="3505200"/>
            <a:ext cx="3581400" cy="5334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xmlns="" val="3192406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Contention as a Bottleneck</a:t>
            </a:r>
            <a:endParaRPr lang="en-US" dirty="0"/>
          </a:p>
        </p:txBody>
      </p:sp>
      <p:sp>
        <p:nvSpPr>
          <p:cNvPr id="3" name="Content Placeholder 2"/>
          <p:cNvSpPr>
            <a:spLocks noGrp="1"/>
          </p:cNvSpPr>
          <p:nvPr>
            <p:ph idx="1"/>
          </p:nvPr>
        </p:nvSpPr>
        <p:spPr/>
        <p:txBody>
          <a:bodyPr/>
          <a:lstStyle/>
          <a:p>
            <a:r>
              <a:rPr lang="en-US" dirty="0" smtClean="0"/>
              <a:t>Problem:</a:t>
            </a:r>
          </a:p>
          <a:p>
            <a:pPr lvl="1"/>
            <a:r>
              <a:rPr lang="en-US" dirty="0" smtClean="0">
                <a:solidFill>
                  <a:srgbClr val="0000FF"/>
                </a:solidFill>
              </a:rPr>
              <a:t>Contended memory regions cause serialization of threads</a:t>
            </a:r>
          </a:p>
          <a:p>
            <a:pPr lvl="1"/>
            <a:r>
              <a:rPr lang="en-US" dirty="0"/>
              <a:t>Threads accessing such regions can form the critical path</a:t>
            </a:r>
          </a:p>
          <a:p>
            <a:pPr lvl="1"/>
            <a:r>
              <a:rPr lang="en-US" dirty="0" smtClean="0"/>
              <a:t>Data-intensive workloads (</a:t>
            </a:r>
            <a:r>
              <a:rPr lang="en-US" dirty="0" err="1" smtClean="0"/>
              <a:t>MapReduce</a:t>
            </a:r>
            <a:r>
              <a:rPr lang="en-US" dirty="0" smtClean="0"/>
              <a:t>, </a:t>
            </a:r>
            <a:r>
              <a:rPr lang="en-US" dirty="0" err="1" smtClean="0"/>
              <a:t>GraphLab</a:t>
            </a:r>
            <a:r>
              <a:rPr lang="en-US" dirty="0" smtClean="0"/>
              <a:t>, Graph500) can be sped up by 1.5 to 4X by ideally removing contention</a:t>
            </a:r>
          </a:p>
          <a:p>
            <a:endParaRPr lang="en-US" dirty="0"/>
          </a:p>
          <a:p>
            <a:r>
              <a:rPr lang="en-US" dirty="0" smtClean="0"/>
              <a:t>Idea: </a:t>
            </a:r>
          </a:p>
          <a:p>
            <a:pPr lvl="1"/>
            <a:r>
              <a:rPr lang="en-US" dirty="0" smtClean="0"/>
              <a:t>Identify contended regions dynamically </a:t>
            </a:r>
          </a:p>
          <a:p>
            <a:pPr lvl="1"/>
            <a:r>
              <a:rPr lang="en-US" dirty="0"/>
              <a:t>P</a:t>
            </a:r>
            <a:r>
              <a:rPr lang="en-US" dirty="0" smtClean="0"/>
              <a:t>rioritize caching the data from threads which are slowed down the most by such regions in faster DRAM/</a:t>
            </a:r>
            <a:r>
              <a:rPr lang="en-US" dirty="0" err="1" smtClean="0"/>
              <a:t>eDRAM</a:t>
            </a:r>
            <a:endParaRPr lang="en-US" dirty="0" smtClean="0"/>
          </a:p>
          <a:p>
            <a:pPr lvl="1"/>
            <a:endParaRPr lang="en-US" dirty="0"/>
          </a:p>
          <a:p>
            <a:r>
              <a:rPr lang="en-US" dirty="0" smtClean="0"/>
              <a:t>Benefits:</a:t>
            </a:r>
          </a:p>
          <a:p>
            <a:pPr lvl="1"/>
            <a:r>
              <a:rPr lang="en-US" dirty="0" smtClean="0"/>
              <a:t>Reduces contention, serialization, critical path</a:t>
            </a:r>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125</a:t>
            </a:fld>
            <a:endParaRPr lang="en-US" altLang="en-US">
              <a:solidFill>
                <a:srgbClr val="000000"/>
              </a:solidFill>
            </a:endParaRPr>
          </a:p>
        </p:txBody>
      </p:sp>
    </p:spTree>
    <p:extLst>
      <p:ext uri="{BB962C8B-B14F-4D97-AF65-F5344CB8AC3E}">
        <p14:creationId xmlns:p14="http://schemas.microsoft.com/office/powerpoint/2010/main" xmlns="" val="110301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228600" y="908720"/>
            <a:ext cx="8763000" cy="5339680"/>
          </a:xfrm>
        </p:spPr>
        <p:txBody>
          <a:bodyPr/>
          <a:lstStyle/>
          <a:p>
            <a:r>
              <a:rPr lang="en-US" dirty="0" smtClean="0"/>
              <a:t>Workloads: </a:t>
            </a:r>
            <a:r>
              <a:rPr lang="en-US" dirty="0" err="1" smtClean="0"/>
              <a:t>MapReduce</a:t>
            </a:r>
            <a:r>
              <a:rPr lang="en-US" dirty="0" smtClean="0"/>
              <a:t>, </a:t>
            </a:r>
            <a:r>
              <a:rPr lang="en-US" dirty="0" err="1" smtClean="0"/>
              <a:t>GraphLab</a:t>
            </a:r>
            <a:r>
              <a:rPr lang="en-US" dirty="0" smtClean="0"/>
              <a:t>, Graph500</a:t>
            </a:r>
            <a:endParaRPr lang="en-US" dirty="0"/>
          </a:p>
          <a:p>
            <a:endParaRPr lang="en-US" dirty="0" smtClean="0"/>
          </a:p>
          <a:p>
            <a:r>
              <a:rPr lang="en-US" dirty="0"/>
              <a:t>Cycle-level x86 </a:t>
            </a:r>
            <a:r>
              <a:rPr lang="en-US" dirty="0" smtClean="0"/>
              <a:t>platform simulator</a:t>
            </a:r>
            <a:endParaRPr lang="en-US" dirty="0"/>
          </a:p>
          <a:p>
            <a:pPr lvl="1"/>
            <a:r>
              <a:rPr lang="en-US" b="1" dirty="0"/>
              <a:t>CPU</a:t>
            </a:r>
            <a:r>
              <a:rPr lang="en-US" dirty="0"/>
              <a:t>: 8 out-of-order cores, 32KB private L1, 512KB shared L2</a:t>
            </a:r>
          </a:p>
          <a:p>
            <a:pPr lvl="1"/>
            <a:r>
              <a:rPr lang="en-US" b="1" dirty="0" smtClean="0"/>
              <a:t>Hybrid Memory</a:t>
            </a:r>
            <a:r>
              <a:rPr lang="en-US" dirty="0"/>
              <a:t>: DDR3 1066 MT/s, </a:t>
            </a:r>
            <a:r>
              <a:rPr lang="en-US" dirty="0" smtClean="0"/>
              <a:t>32MB </a:t>
            </a:r>
            <a:r>
              <a:rPr lang="en-US" dirty="0"/>
              <a:t>DRAM, 8GB PCM</a:t>
            </a:r>
          </a:p>
          <a:p>
            <a:endParaRPr lang="en-US" dirty="0" smtClean="0"/>
          </a:p>
          <a:p>
            <a:r>
              <a:rPr lang="en-US" dirty="0" smtClean="0"/>
              <a:t>Mechanisms</a:t>
            </a:r>
          </a:p>
          <a:p>
            <a:pPr lvl="1"/>
            <a:r>
              <a:rPr lang="en-US" dirty="0" smtClean="0"/>
              <a:t>Baseline</a:t>
            </a:r>
            <a:r>
              <a:rPr lang="en-US" dirty="0"/>
              <a:t>: </a:t>
            </a:r>
            <a:r>
              <a:rPr lang="en-US" dirty="0" smtClean="0"/>
              <a:t>DRAM as a conventional cache to PCM</a:t>
            </a:r>
          </a:p>
          <a:p>
            <a:pPr lvl="1"/>
            <a:r>
              <a:rPr lang="en-US" dirty="0" err="1" smtClean="0"/>
              <a:t>CacheMiss</a:t>
            </a:r>
            <a:r>
              <a:rPr lang="en-US" dirty="0" smtClean="0"/>
              <a:t>: Prioritize caching data from threads with highest cache miss latency</a:t>
            </a:r>
          </a:p>
          <a:p>
            <a:pPr lvl="1"/>
            <a:r>
              <a:rPr lang="en-US" dirty="0" smtClean="0"/>
              <a:t>Region:  Cache data from most contended memory regions</a:t>
            </a:r>
            <a:endParaRPr lang="en-US" dirty="0"/>
          </a:p>
          <a:p>
            <a:pPr lvl="1"/>
            <a:r>
              <a:rPr lang="en-US" dirty="0" smtClean="0">
                <a:solidFill>
                  <a:srgbClr val="FF0000"/>
                </a:solidFill>
              </a:rPr>
              <a:t>ACTS: </a:t>
            </a:r>
            <a:r>
              <a:rPr lang="en-US" dirty="0" smtClean="0">
                <a:solidFill>
                  <a:srgbClr val="0000FF"/>
                </a:solidFill>
              </a:rPr>
              <a:t>Prioritize caching </a:t>
            </a:r>
            <a:r>
              <a:rPr lang="en-US" dirty="0">
                <a:solidFill>
                  <a:srgbClr val="0000FF"/>
                </a:solidFill>
              </a:rPr>
              <a:t>data from </a:t>
            </a:r>
            <a:r>
              <a:rPr lang="en-US" dirty="0" smtClean="0">
                <a:solidFill>
                  <a:srgbClr val="0000FF"/>
                </a:solidFill>
              </a:rPr>
              <a:t>threads most slowed down due to memory region contention</a:t>
            </a:r>
            <a:endParaRPr lang="en-US" dirty="0">
              <a:solidFill>
                <a:srgbClr val="0000FF"/>
              </a:solidFill>
            </a:endParaRPr>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126</a:t>
            </a:fld>
            <a:endParaRPr lang="en-US" altLang="en-US">
              <a:solidFill>
                <a:srgbClr val="000000"/>
              </a:solidFill>
            </a:endParaRPr>
          </a:p>
        </p:txBody>
      </p:sp>
    </p:spTree>
    <p:extLst>
      <p:ext uri="{BB962C8B-B14F-4D97-AF65-F5344CB8AC3E}">
        <p14:creationId xmlns:p14="http://schemas.microsoft.com/office/powerpoint/2010/main" xmlns="" val="1123738046"/>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Caching Results</a:t>
            </a:r>
            <a:endParaRPr lang="en-US" dirty="0"/>
          </a:p>
        </p:txBody>
      </p:sp>
      <p:pic>
        <p:nvPicPr>
          <p:cNvPr id="5" name="Content Placeholder 4"/>
          <p:cNvPicPr>
            <a:picLocks noGrp="1" noChangeAspect="1"/>
          </p:cNvPicPr>
          <p:nvPr>
            <p:ph idx="1"/>
          </p:nvPr>
        </p:nvPicPr>
        <p:blipFill>
          <a:blip r:embed="rId2" cstate="print"/>
          <a:srcRect t="-7033" b="-7033"/>
          <a:stretch>
            <a:fillRect/>
          </a:stretch>
        </p:blipFill>
        <p:spPr>
          <a:xfrm>
            <a:off x="228600" y="908050"/>
            <a:ext cx="8610600" cy="5340350"/>
          </a:xfrm>
        </p:spPr>
      </p:pic>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127</a:t>
            </a:fld>
            <a:endParaRPr lang="en-US" altLang="en-US">
              <a:solidFill>
                <a:srgbClr val="000000"/>
              </a:solidFill>
            </a:endParaRPr>
          </a:p>
        </p:txBody>
      </p:sp>
    </p:spTree>
    <p:extLst>
      <p:ext uri="{BB962C8B-B14F-4D97-AF65-F5344CB8AC3E}">
        <p14:creationId xmlns:p14="http://schemas.microsoft.com/office/powerpoint/2010/main" xmlns="" val="1867042986"/>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Partial List of Referenced/Related Papers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128</a:t>
            </a:fld>
            <a:endParaRPr lang="en-US" altLang="en-US"/>
          </a:p>
        </p:txBody>
      </p:sp>
    </p:spTree>
    <p:extLst>
      <p:ext uri="{BB962C8B-B14F-4D97-AF65-F5344CB8AC3E}">
        <p14:creationId xmlns:p14="http://schemas.microsoft.com/office/powerpoint/2010/main" xmlns="" val="568515150"/>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Cores</a:t>
            </a:r>
            <a:endParaRPr lang="en-US" dirty="0"/>
          </a:p>
        </p:txBody>
      </p:sp>
      <p:sp>
        <p:nvSpPr>
          <p:cNvPr id="3" name="Content Placeholder 2"/>
          <p:cNvSpPr>
            <a:spLocks noGrp="1"/>
          </p:cNvSpPr>
          <p:nvPr>
            <p:ph idx="1"/>
          </p:nvPr>
        </p:nvSpPr>
        <p:spPr>
          <a:xfrm>
            <a:off x="228600" y="980728"/>
            <a:ext cx="8915400" cy="5195664"/>
          </a:xfrm>
        </p:spPr>
        <p:txBody>
          <a:bodyPr/>
          <a:lstStyle/>
          <a:p>
            <a:r>
              <a:rPr lang="en-US" sz="1600" dirty="0"/>
              <a:t>M. </a:t>
            </a:r>
            <a:r>
              <a:rPr lang="en-US" sz="1600" dirty="0" err="1"/>
              <a:t>Aater</a:t>
            </a:r>
            <a:r>
              <a:rPr lang="en-US" sz="1600" dirty="0"/>
              <a:t> </a:t>
            </a:r>
            <a:r>
              <a:rPr lang="en-US" sz="1600" dirty="0" err="1"/>
              <a:t>Suleman</a:t>
            </a:r>
            <a:r>
              <a:rPr lang="en-US" sz="1600" dirty="0"/>
              <a:t>, </a:t>
            </a:r>
            <a:r>
              <a:rPr lang="en-US" sz="1600" u="sng" dirty="0"/>
              <a:t>Onur Mutlu</a:t>
            </a:r>
            <a:r>
              <a:rPr lang="en-US" sz="1600" dirty="0"/>
              <a:t>, </a:t>
            </a:r>
            <a:r>
              <a:rPr lang="en-US" sz="1600" dirty="0" err="1"/>
              <a:t>Moinuddin</a:t>
            </a:r>
            <a:r>
              <a:rPr lang="en-US" sz="1600" dirty="0"/>
              <a:t> K. </a:t>
            </a:r>
            <a:r>
              <a:rPr lang="en-US" sz="1600" dirty="0" err="1"/>
              <a:t>Qureshi</a:t>
            </a:r>
            <a:r>
              <a:rPr lang="en-US" sz="1600" dirty="0"/>
              <a:t>, and Yale N. </a:t>
            </a:r>
            <a:r>
              <a:rPr lang="en-US" sz="1600" dirty="0" err="1"/>
              <a:t>Patt</a:t>
            </a:r>
            <a:r>
              <a:rPr lang="en-US" sz="1600" dirty="0"/>
              <a:t>,</a:t>
            </a:r>
            <a:br>
              <a:rPr lang="en-US" sz="1600" dirty="0"/>
            </a:br>
            <a:r>
              <a:rPr lang="en-US" sz="1600" b="1" dirty="0">
                <a:hlinkClick r:id="rId2"/>
              </a:rPr>
              <a:t>"Accelerating Critical Section Execution with Asymmetric Multi-Core Architectures"</a:t>
            </a:r>
            <a:r>
              <a:rPr lang="en-US" sz="1600" dirty="0"/>
              <a:t> </a:t>
            </a:r>
            <a:br>
              <a:rPr lang="en-US" sz="1600" dirty="0"/>
            </a:br>
            <a:r>
              <a:rPr lang="en-US" sz="1600" i="1" dirty="0"/>
              <a:t>Proceedings of the </a:t>
            </a:r>
            <a:r>
              <a:rPr lang="en-US" sz="1600" i="1" dirty="0">
                <a:hlinkClick r:id="rId3"/>
              </a:rPr>
              <a:t>14th International Conference on Architectural Support for Programming Languages and Operating Systems</a:t>
            </a:r>
            <a:r>
              <a:rPr lang="en-US" sz="1600" i="1" dirty="0"/>
              <a:t> (</a:t>
            </a:r>
            <a:r>
              <a:rPr lang="en-US" sz="1600" b="1" i="1" dirty="0"/>
              <a:t>ASPLOS</a:t>
            </a:r>
            <a:r>
              <a:rPr lang="en-US" sz="1600" i="1" dirty="0"/>
              <a:t>)</a:t>
            </a:r>
            <a:r>
              <a:rPr lang="en-US" sz="1600" dirty="0"/>
              <a:t>, pages 253-264, Washington, DC, March 2009. </a:t>
            </a:r>
            <a:r>
              <a:rPr lang="en-US" sz="1600" dirty="0">
                <a:hlinkClick r:id="rId4"/>
              </a:rPr>
              <a:t>Slides (ppt)</a:t>
            </a:r>
            <a:r>
              <a:rPr lang="en-US" sz="1600" dirty="0"/>
              <a:t> </a:t>
            </a:r>
            <a:endParaRPr lang="en-US" sz="1600" dirty="0" smtClean="0"/>
          </a:p>
          <a:p>
            <a:endParaRPr lang="en-US" sz="800" dirty="0" smtClean="0"/>
          </a:p>
          <a:p>
            <a:endParaRPr lang="en-US" sz="400" dirty="0"/>
          </a:p>
          <a:p>
            <a:r>
              <a:rPr lang="en-US" sz="1600" dirty="0"/>
              <a:t>M. </a:t>
            </a:r>
            <a:r>
              <a:rPr lang="en-US" sz="1600" dirty="0" err="1"/>
              <a:t>Aater</a:t>
            </a:r>
            <a:r>
              <a:rPr lang="en-US" sz="1600" dirty="0"/>
              <a:t> </a:t>
            </a:r>
            <a:r>
              <a:rPr lang="en-US" sz="1600" dirty="0" err="1"/>
              <a:t>Suleman</a:t>
            </a:r>
            <a:r>
              <a:rPr lang="en-US" sz="1600" dirty="0"/>
              <a:t>, </a:t>
            </a:r>
            <a:r>
              <a:rPr lang="en-US" sz="1600" u="sng" dirty="0"/>
              <a:t>Onur Mutlu</a:t>
            </a:r>
            <a:r>
              <a:rPr lang="en-US" sz="1600" dirty="0"/>
              <a:t>, Jose A. Joao, </a:t>
            </a:r>
            <a:r>
              <a:rPr lang="en-US" sz="1600" dirty="0" err="1"/>
              <a:t>Khubaib</a:t>
            </a:r>
            <a:r>
              <a:rPr lang="en-US" sz="1600" dirty="0"/>
              <a:t>, and Yale N. </a:t>
            </a:r>
            <a:r>
              <a:rPr lang="en-US" sz="1600" dirty="0" err="1"/>
              <a:t>Patt</a:t>
            </a:r>
            <a:r>
              <a:rPr lang="en-US" sz="1600" dirty="0"/>
              <a:t>,</a:t>
            </a:r>
            <a:br>
              <a:rPr lang="en-US" sz="1600" dirty="0"/>
            </a:br>
            <a:r>
              <a:rPr lang="en-US" sz="1600" b="1" dirty="0">
                <a:hlinkClick r:id="rId5"/>
              </a:rPr>
              <a:t>"Data Marshaling for Multi-core Architectures"</a:t>
            </a:r>
            <a:r>
              <a:rPr lang="en-US" sz="1600" dirty="0"/>
              <a:t/>
            </a:r>
            <a:br>
              <a:rPr lang="en-US" sz="1600" dirty="0"/>
            </a:br>
            <a:r>
              <a:rPr lang="en-US" sz="1600" i="1" dirty="0"/>
              <a:t>Proceedings of the </a:t>
            </a:r>
            <a:r>
              <a:rPr lang="en-US" sz="1600" i="1" dirty="0">
                <a:hlinkClick r:id="rId6"/>
              </a:rPr>
              <a:t>37th International Symposium on Computer Architecture</a:t>
            </a:r>
            <a:r>
              <a:rPr lang="en-US" sz="1600" i="1" dirty="0"/>
              <a:t> (</a:t>
            </a:r>
            <a:r>
              <a:rPr lang="en-US" sz="1600" b="1" i="1" dirty="0"/>
              <a:t>ISCA</a:t>
            </a:r>
            <a:r>
              <a:rPr lang="en-US" sz="1600" i="1" dirty="0"/>
              <a:t>)</a:t>
            </a:r>
            <a:r>
              <a:rPr lang="en-US" sz="1600" dirty="0"/>
              <a:t>, pages 441-450, Saint-Malo, France, June 2010. </a:t>
            </a:r>
            <a:r>
              <a:rPr lang="en-US" sz="1600" dirty="0">
                <a:hlinkClick r:id="rId7"/>
              </a:rPr>
              <a:t>Slides (ppt)</a:t>
            </a:r>
            <a:r>
              <a:rPr lang="en-US" sz="1600" dirty="0"/>
              <a:t> </a:t>
            </a:r>
            <a:endParaRPr lang="en-US" sz="1600" dirty="0" smtClean="0"/>
          </a:p>
          <a:p>
            <a:endParaRPr lang="en-US" sz="400" dirty="0" smtClean="0"/>
          </a:p>
          <a:p>
            <a:endParaRPr lang="en-US" sz="800" dirty="0"/>
          </a:p>
          <a:p>
            <a:r>
              <a:rPr lang="en-US" sz="1600" dirty="0"/>
              <a:t>Jose A. Joao, M. </a:t>
            </a:r>
            <a:r>
              <a:rPr lang="en-US" sz="1600" dirty="0" err="1"/>
              <a:t>Aater</a:t>
            </a:r>
            <a:r>
              <a:rPr lang="en-US" sz="1600" dirty="0"/>
              <a:t> </a:t>
            </a:r>
            <a:r>
              <a:rPr lang="en-US" sz="1600" dirty="0" err="1"/>
              <a:t>Suleman</a:t>
            </a:r>
            <a:r>
              <a:rPr lang="en-US" sz="1600" dirty="0"/>
              <a:t>, </a:t>
            </a:r>
            <a:r>
              <a:rPr lang="en-US" sz="1600" u="sng" dirty="0"/>
              <a:t>Onur Mutlu</a:t>
            </a:r>
            <a:r>
              <a:rPr lang="en-US" sz="1600" dirty="0"/>
              <a:t>, and Yale N. </a:t>
            </a:r>
            <a:r>
              <a:rPr lang="en-US" sz="1600" dirty="0" err="1"/>
              <a:t>Patt</a:t>
            </a:r>
            <a:r>
              <a:rPr lang="en-US" sz="1600" dirty="0"/>
              <a:t>,</a:t>
            </a:r>
            <a:br>
              <a:rPr lang="en-US" sz="1600" dirty="0"/>
            </a:br>
            <a:r>
              <a:rPr lang="en-US" sz="1600" b="1" dirty="0">
                <a:hlinkClick r:id="rId8"/>
              </a:rPr>
              <a:t>"Bottleneck Identification and Scheduling in Multithreaded Applications"</a:t>
            </a:r>
            <a:r>
              <a:rPr lang="en-US" sz="1600" dirty="0"/>
              <a:t> </a:t>
            </a:r>
            <a:br>
              <a:rPr lang="en-US" sz="1600" dirty="0"/>
            </a:br>
            <a:r>
              <a:rPr lang="en-US" sz="1600" i="1" dirty="0"/>
              <a:t>Proceedings of the </a:t>
            </a:r>
            <a:r>
              <a:rPr lang="en-US" sz="1600" i="1" dirty="0">
                <a:hlinkClick r:id="rId9"/>
              </a:rPr>
              <a:t>17th International Conference on Architectural Support for Programming Languages and Operating Systems</a:t>
            </a:r>
            <a:r>
              <a:rPr lang="en-US" sz="1600" i="1" dirty="0"/>
              <a:t> (</a:t>
            </a:r>
            <a:r>
              <a:rPr lang="en-US" sz="1600" b="1" i="1" dirty="0"/>
              <a:t>ASPLOS</a:t>
            </a:r>
            <a:r>
              <a:rPr lang="en-US" sz="1600" i="1" dirty="0"/>
              <a:t>)</a:t>
            </a:r>
            <a:r>
              <a:rPr lang="en-US" sz="1600" dirty="0"/>
              <a:t>, London, UK, March 2012. </a:t>
            </a:r>
            <a:r>
              <a:rPr lang="en-US" sz="1600" dirty="0">
                <a:hlinkClick r:id="rId10"/>
              </a:rPr>
              <a:t>Slides (ppt)</a:t>
            </a:r>
            <a:r>
              <a:rPr lang="en-US" sz="1600" dirty="0"/>
              <a:t> </a:t>
            </a:r>
            <a:r>
              <a:rPr lang="en-US" sz="1600" dirty="0">
                <a:hlinkClick r:id="rId11"/>
              </a:rPr>
              <a:t>(pdf</a:t>
            </a:r>
            <a:r>
              <a:rPr lang="en-US" sz="1600" dirty="0" smtClean="0">
                <a:hlinkClick r:id="rId11"/>
              </a:rPr>
              <a:t>)</a:t>
            </a:r>
            <a:endParaRPr lang="en-US" sz="1600" dirty="0" smtClean="0"/>
          </a:p>
          <a:p>
            <a:endParaRPr lang="en-US" sz="400" dirty="0" smtClean="0"/>
          </a:p>
          <a:p>
            <a:endParaRPr lang="en-US" sz="400" dirty="0"/>
          </a:p>
          <a:p>
            <a:r>
              <a:rPr lang="en-US" sz="1600" dirty="0"/>
              <a:t>Jose A. Joao, M. </a:t>
            </a:r>
            <a:r>
              <a:rPr lang="en-US" sz="1600" dirty="0" err="1"/>
              <a:t>Aater</a:t>
            </a:r>
            <a:r>
              <a:rPr lang="en-US" sz="1600" dirty="0"/>
              <a:t> </a:t>
            </a:r>
            <a:r>
              <a:rPr lang="en-US" sz="1600" dirty="0" err="1"/>
              <a:t>Suleman</a:t>
            </a:r>
            <a:r>
              <a:rPr lang="en-US" sz="1600" dirty="0"/>
              <a:t>, </a:t>
            </a:r>
            <a:r>
              <a:rPr lang="en-US" sz="1600" u="sng" dirty="0"/>
              <a:t>Onur Mutlu</a:t>
            </a:r>
            <a:r>
              <a:rPr lang="en-US" sz="1600" dirty="0"/>
              <a:t>, and Yale N. </a:t>
            </a:r>
            <a:r>
              <a:rPr lang="en-US" sz="1600" dirty="0" err="1"/>
              <a:t>Patt</a:t>
            </a:r>
            <a:r>
              <a:rPr lang="en-US" sz="1600" dirty="0"/>
              <a:t>,</a:t>
            </a:r>
            <a:br>
              <a:rPr lang="en-US" sz="1600" dirty="0"/>
            </a:br>
            <a:r>
              <a:rPr lang="en-US" sz="1600" b="1" dirty="0" smtClean="0">
                <a:hlinkClick r:id="rId12"/>
              </a:rPr>
              <a:t>"</a:t>
            </a:r>
            <a:r>
              <a:rPr lang="en-US" sz="1600" b="1" dirty="0">
                <a:hlinkClick r:id="rId12"/>
              </a:rPr>
              <a:t>Utility-Based Acceleration of Multithreaded Applications on Asymmetric CMPs"</a:t>
            </a:r>
            <a:r>
              <a:rPr lang="en-US" sz="1600" dirty="0"/>
              <a:t/>
            </a:r>
            <a:br>
              <a:rPr lang="en-US" sz="1600" dirty="0"/>
            </a:br>
            <a:r>
              <a:rPr lang="en-US" sz="1600" i="1" dirty="0"/>
              <a:t>Proceedings of the </a:t>
            </a:r>
            <a:r>
              <a:rPr lang="en-US" sz="1600" i="1" dirty="0">
                <a:hlinkClick r:id="rId13"/>
              </a:rPr>
              <a:t>40th International Symposium on Computer Architecture</a:t>
            </a:r>
            <a:r>
              <a:rPr lang="en-US" sz="1600" i="1" dirty="0"/>
              <a:t> (</a:t>
            </a:r>
            <a:r>
              <a:rPr lang="en-US" sz="1600" b="1" i="1" dirty="0"/>
              <a:t>ISCA</a:t>
            </a:r>
            <a:r>
              <a:rPr lang="en-US" sz="1600" i="1" dirty="0"/>
              <a:t>)</a:t>
            </a:r>
            <a:r>
              <a:rPr lang="en-US" sz="1600" dirty="0"/>
              <a:t>, Tel-Aviv, Israel, June 2013. </a:t>
            </a:r>
            <a:r>
              <a:rPr lang="en-US" sz="1600" dirty="0">
                <a:hlinkClick r:id="rId14"/>
              </a:rPr>
              <a:t>Slides (ppt)</a:t>
            </a:r>
            <a:r>
              <a:rPr lang="en-US" sz="1600" dirty="0"/>
              <a:t> </a:t>
            </a:r>
            <a:r>
              <a:rPr lang="en-US" sz="1600" dirty="0">
                <a:hlinkClick r:id="rId15"/>
              </a:rPr>
              <a:t>Slides (pdf)</a:t>
            </a:r>
            <a:r>
              <a:rPr lang="en-US" sz="1600" dirty="0"/>
              <a:t> </a:t>
            </a:r>
            <a:br>
              <a:rPr lang="en-US" sz="1600" dirty="0"/>
            </a:br>
            <a:endParaRPr lang="en-US" sz="1600" dirty="0"/>
          </a:p>
          <a:p>
            <a:endParaRPr lang="en-US" sz="800" dirty="0" smtClean="0"/>
          </a:p>
          <a:p>
            <a:endParaRPr lang="en-US" sz="16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129</a:t>
            </a:fld>
            <a:endParaRPr lang="en-US" altLang="en-US"/>
          </a:p>
        </p:txBody>
      </p:sp>
    </p:spTree>
    <p:extLst>
      <p:ext uri="{BB962C8B-B14F-4D97-AF65-F5344CB8AC3E}">
        <p14:creationId xmlns:p14="http://schemas.microsoft.com/office/powerpoint/2010/main" xmlns="" val="27091613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FF"/>
                </a:solidFill>
              </a:rPr>
              <a:t>How Do We Get There: Examples</a:t>
            </a:r>
          </a:p>
          <a:p>
            <a:r>
              <a:rPr lang="en-US" dirty="0" smtClean="0"/>
              <a:t>Accelerated Critical Sections (ACS)</a:t>
            </a:r>
          </a:p>
          <a:p>
            <a:r>
              <a:rPr lang="en-US" dirty="0" smtClean="0"/>
              <a:t>Bottleneck Identification and Scheduling (BIS)</a:t>
            </a:r>
            <a:endParaRPr lang="en-US" dirty="0"/>
          </a:p>
          <a:p>
            <a:r>
              <a:rPr lang="en-US" dirty="0" smtClean="0"/>
              <a:t>Staged Execution 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a:t>
            </a:fld>
            <a:endParaRPr lang="en-US" altLang="en-US"/>
          </a:p>
        </p:txBody>
      </p:sp>
    </p:spTree>
    <p:extLst>
      <p:ext uri="{BB962C8B-B14F-4D97-AF65-F5344CB8AC3E}">
        <p14:creationId xmlns:p14="http://schemas.microsoft.com/office/powerpoint/2010/main" xmlns="" val="3470386735"/>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QoS-Aware Memory Systems (I)</a:t>
            </a:r>
            <a:endParaRPr lang="en-US" dirty="0"/>
          </a:p>
        </p:txBody>
      </p:sp>
      <p:sp>
        <p:nvSpPr>
          <p:cNvPr id="3" name="Content Placeholder 2"/>
          <p:cNvSpPr>
            <a:spLocks noGrp="1"/>
          </p:cNvSpPr>
          <p:nvPr>
            <p:ph idx="1"/>
          </p:nvPr>
        </p:nvSpPr>
        <p:spPr>
          <a:xfrm>
            <a:off x="228600" y="928464"/>
            <a:ext cx="8915400" cy="4876800"/>
          </a:xfrm>
        </p:spPr>
        <p:txBody>
          <a:bodyPr/>
          <a:lstStyle/>
          <a:p>
            <a:r>
              <a:rPr lang="en-US" sz="1600" dirty="0" err="1"/>
              <a:t>Rachata</a:t>
            </a:r>
            <a:r>
              <a:rPr lang="en-US" sz="1600" dirty="0"/>
              <a:t> </a:t>
            </a:r>
            <a:r>
              <a:rPr lang="en-US" sz="1600" dirty="0" err="1"/>
              <a:t>Ausavarungnirun</a:t>
            </a:r>
            <a:r>
              <a:rPr lang="en-US" sz="1600" dirty="0"/>
              <a:t>, Kevin Chang, Lavanya Subramanian, Gabriel </a:t>
            </a:r>
            <a:r>
              <a:rPr lang="en-US" sz="1600" dirty="0" err="1"/>
              <a:t>Loh</a:t>
            </a:r>
            <a:r>
              <a:rPr lang="en-US" sz="1600" dirty="0"/>
              <a:t>, and Onur Mutlu,</a:t>
            </a:r>
            <a:br>
              <a:rPr lang="en-US" sz="1600" dirty="0"/>
            </a:br>
            <a:r>
              <a:rPr lang="en-US" sz="1600" b="1" dirty="0">
                <a:hlinkClick r:id="rId2"/>
              </a:rPr>
              <a:t>"Staged Memory Scheduling: Achieving High Performance and Scalability in Heterogeneous Systems"</a:t>
            </a:r>
            <a:r>
              <a:rPr lang="en-US" sz="1600" dirty="0"/>
              <a:t/>
            </a:r>
            <a:br>
              <a:rPr lang="en-US" sz="1600" dirty="0"/>
            </a:br>
            <a:r>
              <a:rPr lang="en-US" sz="1600" i="1" dirty="0"/>
              <a:t>Proceedings of the </a:t>
            </a:r>
            <a:r>
              <a:rPr lang="en-US" sz="1600" i="1" dirty="0">
                <a:hlinkClick r:id="rId3"/>
              </a:rPr>
              <a:t>39th International Symposium on Computer Architecture</a:t>
            </a:r>
            <a:r>
              <a:rPr lang="en-US" sz="1600" i="1" dirty="0"/>
              <a:t> (</a:t>
            </a:r>
            <a:r>
              <a:rPr lang="en-US" sz="1600" b="1" i="1" dirty="0"/>
              <a:t>ISCA</a:t>
            </a:r>
            <a:r>
              <a:rPr lang="en-US" sz="1600" i="1" dirty="0"/>
              <a:t>)</a:t>
            </a:r>
            <a:r>
              <a:rPr lang="en-US" sz="1600" dirty="0"/>
              <a:t>, Portland, OR, June 2012. </a:t>
            </a:r>
            <a:endParaRPr lang="en-US" sz="1600" dirty="0" smtClean="0"/>
          </a:p>
          <a:p>
            <a:endParaRPr lang="en-US" sz="800" dirty="0"/>
          </a:p>
          <a:p>
            <a:r>
              <a:rPr lang="en-US" sz="1600" dirty="0" err="1" smtClean="0"/>
              <a:t>Sai</a:t>
            </a:r>
            <a:r>
              <a:rPr lang="en-US" sz="1600" dirty="0" smtClean="0"/>
              <a:t> </a:t>
            </a:r>
            <a:r>
              <a:rPr lang="en-US" sz="1600" dirty="0" err="1"/>
              <a:t>Prashanth</a:t>
            </a:r>
            <a:r>
              <a:rPr lang="en-US" sz="1600" dirty="0"/>
              <a:t> </a:t>
            </a:r>
            <a:r>
              <a:rPr lang="en-US" sz="1600" dirty="0" err="1"/>
              <a:t>Muralidhara</a:t>
            </a:r>
            <a:r>
              <a:rPr lang="en-US" sz="1600" dirty="0"/>
              <a:t>, Lavanya Subramanian, Onur Mutlu, </a:t>
            </a:r>
            <a:r>
              <a:rPr lang="en-US" sz="1600" dirty="0" err="1"/>
              <a:t>Mahmut</a:t>
            </a:r>
            <a:r>
              <a:rPr lang="en-US" sz="1600" dirty="0"/>
              <a:t> </a:t>
            </a:r>
            <a:r>
              <a:rPr lang="en-US" sz="1600" dirty="0" err="1"/>
              <a:t>Kandemir</a:t>
            </a:r>
            <a:r>
              <a:rPr lang="en-US" sz="1600" dirty="0"/>
              <a:t>, and Thomas Moscibroda, </a:t>
            </a:r>
            <a:br>
              <a:rPr lang="en-US" sz="1600" dirty="0"/>
            </a:br>
            <a:r>
              <a:rPr lang="en-US" sz="1600" b="1" dirty="0">
                <a:hlinkClick r:id="rId4"/>
              </a:rPr>
              <a:t>"Reducing Memory Interference in Multicore Systems via Application-Aware Memory Channel Partitioning"</a:t>
            </a:r>
            <a:r>
              <a:rPr lang="en-US" sz="1600" dirty="0"/>
              <a:t/>
            </a:r>
            <a:br>
              <a:rPr lang="en-US" sz="1600" dirty="0"/>
            </a:br>
            <a:r>
              <a:rPr lang="en-US" sz="1600" i="1" dirty="0"/>
              <a:t>Proceedings of the </a:t>
            </a:r>
            <a:r>
              <a:rPr lang="en-US" sz="1600" i="1" dirty="0">
                <a:hlinkClick r:id="rId5"/>
              </a:rPr>
              <a:t>44th International Symposium on Microarchitecture</a:t>
            </a:r>
            <a:r>
              <a:rPr lang="en-US" sz="1600" i="1" dirty="0"/>
              <a:t> (</a:t>
            </a:r>
            <a:r>
              <a:rPr lang="en-US" sz="1600" b="1" i="1" dirty="0"/>
              <a:t>MICRO</a:t>
            </a:r>
            <a:r>
              <a:rPr lang="en-US" sz="1600" i="1" dirty="0"/>
              <a:t>)</a:t>
            </a:r>
            <a:r>
              <a:rPr lang="en-US" sz="1600" dirty="0"/>
              <a:t>, Porto </a:t>
            </a:r>
            <a:r>
              <a:rPr lang="en-US" sz="1600" dirty="0" err="1"/>
              <a:t>Alegre</a:t>
            </a:r>
            <a:r>
              <a:rPr lang="en-US" sz="1600" dirty="0"/>
              <a:t>, Brazil, December 2011</a:t>
            </a:r>
          </a:p>
          <a:p>
            <a:endParaRPr lang="en-US" sz="800" dirty="0"/>
          </a:p>
          <a:p>
            <a:r>
              <a:rPr lang="en-US" sz="1600" dirty="0" err="1"/>
              <a:t>Yoongu</a:t>
            </a:r>
            <a:r>
              <a:rPr lang="en-US" sz="1600" dirty="0"/>
              <a:t> Kim, Michael </a:t>
            </a:r>
            <a:r>
              <a:rPr lang="en-US" sz="1600" dirty="0" err="1"/>
              <a:t>Papamichael</a:t>
            </a:r>
            <a:r>
              <a:rPr lang="en-US" sz="1600" dirty="0"/>
              <a:t>, Onur Mutlu, and </a:t>
            </a:r>
            <a:r>
              <a:rPr lang="en-US" sz="1600" dirty="0" err="1"/>
              <a:t>Mor</a:t>
            </a:r>
            <a:r>
              <a:rPr lang="en-US" sz="1600" dirty="0"/>
              <a:t> </a:t>
            </a:r>
            <a:r>
              <a:rPr lang="en-US" sz="1600" dirty="0" err="1"/>
              <a:t>Harchol-Balter</a:t>
            </a:r>
            <a:r>
              <a:rPr lang="en-US" sz="1600" dirty="0"/>
              <a:t>,</a:t>
            </a:r>
            <a:br>
              <a:rPr lang="en-US" sz="1600" dirty="0"/>
            </a:br>
            <a:r>
              <a:rPr lang="en-US" sz="1600" b="1" dirty="0">
                <a:hlinkClick r:id="rId6"/>
              </a:rPr>
              <a:t>"Thread Cluster Memory Scheduling: Exploiting Differences in Memory Access Behavior"</a:t>
            </a:r>
            <a:r>
              <a:rPr lang="en-US" sz="1600" dirty="0"/>
              <a:t> </a:t>
            </a:r>
            <a:br>
              <a:rPr lang="en-US" sz="1600" dirty="0"/>
            </a:br>
            <a:r>
              <a:rPr lang="en-US" sz="1600" i="1" dirty="0"/>
              <a:t>Proceedings of the </a:t>
            </a:r>
            <a:r>
              <a:rPr lang="en-US" sz="1600" i="1" dirty="0">
                <a:hlinkClick r:id="rId7"/>
              </a:rPr>
              <a:t>43rd International Symposium on Microarchitecture</a:t>
            </a:r>
            <a:r>
              <a:rPr lang="en-US" sz="1600" i="1" dirty="0"/>
              <a:t> (</a:t>
            </a:r>
            <a:r>
              <a:rPr lang="en-US" sz="1600" b="1" i="1" dirty="0"/>
              <a:t>MICRO</a:t>
            </a:r>
            <a:r>
              <a:rPr lang="en-US" sz="1600" i="1" dirty="0"/>
              <a:t>)</a:t>
            </a:r>
            <a:r>
              <a:rPr lang="en-US" sz="1600" dirty="0"/>
              <a:t>, pages 65-76, Atlanta, GA, December 2010. </a:t>
            </a:r>
            <a:r>
              <a:rPr lang="en-US" sz="1600" dirty="0">
                <a:hlinkClick r:id="rId8"/>
              </a:rPr>
              <a:t>Slides (pptx)</a:t>
            </a:r>
            <a:r>
              <a:rPr lang="en-US" sz="1600" dirty="0"/>
              <a:t> </a:t>
            </a:r>
            <a:r>
              <a:rPr lang="en-US" sz="1600" dirty="0">
                <a:hlinkClick r:id="rId9"/>
              </a:rPr>
              <a:t>(pdf)</a:t>
            </a:r>
            <a:r>
              <a:rPr lang="en-US" sz="1600" dirty="0"/>
              <a:t> </a:t>
            </a:r>
          </a:p>
          <a:p>
            <a:endParaRPr lang="en-US" sz="800" dirty="0"/>
          </a:p>
          <a:p>
            <a:r>
              <a:rPr lang="en-US" sz="1600" dirty="0" smtClean="0"/>
              <a:t>Eiman </a:t>
            </a:r>
            <a:r>
              <a:rPr lang="en-US" sz="1600" dirty="0"/>
              <a:t>Ebrahimi, Chang </a:t>
            </a:r>
            <a:r>
              <a:rPr lang="en-US" sz="1600" dirty="0" err="1"/>
              <a:t>Joo</a:t>
            </a:r>
            <a:r>
              <a:rPr lang="en-US" sz="1600" dirty="0"/>
              <a:t> Lee, Onur Mutlu, and Yale N. </a:t>
            </a:r>
            <a:r>
              <a:rPr lang="en-US" sz="1600" dirty="0" err="1"/>
              <a:t>Patt</a:t>
            </a:r>
            <a:r>
              <a:rPr lang="en-US" sz="1600" dirty="0"/>
              <a:t>,</a:t>
            </a:r>
            <a:br>
              <a:rPr lang="en-US" sz="1600" dirty="0"/>
            </a:br>
            <a:r>
              <a:rPr lang="en-US" sz="1600" b="1" dirty="0">
                <a:hlinkClick r:id="rId10"/>
              </a:rPr>
              <a:t>"Fairness via Source Throttling: A Configurable and High-Performance Fairness Substrate for Multi-Core Memory Systems"</a:t>
            </a:r>
            <a:r>
              <a:rPr lang="en-US" sz="1600" dirty="0"/>
              <a:t> </a:t>
            </a:r>
            <a:br>
              <a:rPr lang="en-US" sz="1600" dirty="0"/>
            </a:br>
            <a:r>
              <a:rPr lang="en-US" sz="1600" i="1" dirty="0">
                <a:hlinkClick r:id="rId11"/>
              </a:rPr>
              <a:t>ACM Transactions on Computer Systems</a:t>
            </a:r>
            <a:r>
              <a:rPr lang="en-US" sz="1600" i="1" dirty="0"/>
              <a:t> (</a:t>
            </a:r>
            <a:r>
              <a:rPr lang="en-US" sz="1600" b="1" i="1" dirty="0"/>
              <a:t>TOCS</a:t>
            </a:r>
            <a:r>
              <a:rPr lang="en-US" sz="1600" i="1" dirty="0"/>
              <a:t>)</a:t>
            </a:r>
            <a:r>
              <a:rPr lang="en-US" sz="1600" dirty="0"/>
              <a:t>, April 2012. </a:t>
            </a:r>
            <a:endParaRPr lang="en-US" sz="1600" dirty="0" smtClean="0"/>
          </a:p>
          <a:p>
            <a:endParaRPr lang="en-US" sz="16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130</a:t>
            </a:fld>
            <a:endParaRPr lang="en-US" altLang="en-US"/>
          </a:p>
        </p:txBody>
      </p:sp>
    </p:spTree>
    <p:extLst>
      <p:ext uri="{BB962C8B-B14F-4D97-AF65-F5344CB8AC3E}">
        <p14:creationId xmlns:p14="http://schemas.microsoft.com/office/powerpoint/2010/main" xmlns="" val="3134490004"/>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QoS-Aware Memory Systems (II)</a:t>
            </a:r>
            <a:endParaRPr lang="en-US" dirty="0"/>
          </a:p>
        </p:txBody>
      </p:sp>
      <p:sp>
        <p:nvSpPr>
          <p:cNvPr id="3" name="Content Placeholder 2"/>
          <p:cNvSpPr>
            <a:spLocks noGrp="1"/>
          </p:cNvSpPr>
          <p:nvPr>
            <p:ph idx="1"/>
          </p:nvPr>
        </p:nvSpPr>
        <p:spPr>
          <a:xfrm>
            <a:off x="228600" y="928464"/>
            <a:ext cx="8915400" cy="4876800"/>
          </a:xfrm>
        </p:spPr>
        <p:txBody>
          <a:bodyPr/>
          <a:lstStyle/>
          <a:p>
            <a:endParaRPr lang="en-US" sz="800" dirty="0"/>
          </a:p>
          <a:p>
            <a:r>
              <a:rPr lang="en-US" sz="1600" dirty="0"/>
              <a:t>Onur Mutlu and Thomas Moscibroda, </a:t>
            </a:r>
            <a:br>
              <a:rPr lang="en-US" sz="1600" dirty="0"/>
            </a:br>
            <a:r>
              <a:rPr lang="en-US" sz="1600" b="1" dirty="0">
                <a:hlinkClick r:id="rId2"/>
              </a:rPr>
              <a:t>"Parallelism-Aware Batch Scheduling: Enabling High-Performance and Fair Memory Controllers"</a:t>
            </a:r>
            <a:r>
              <a:rPr lang="en-US" sz="1600" dirty="0"/>
              <a:t/>
            </a:r>
            <a:br>
              <a:rPr lang="en-US" sz="1600" dirty="0"/>
            </a:br>
            <a:r>
              <a:rPr lang="en-US" sz="1600" i="1" dirty="0">
                <a:hlinkClick r:id="rId3"/>
              </a:rPr>
              <a:t>IEEE Micro</a:t>
            </a:r>
            <a:r>
              <a:rPr lang="en-US" sz="1600" i="1" dirty="0"/>
              <a:t>, Special Issue: Micro's Top Picks from 2008 Computer Architecture Conferences (</a:t>
            </a:r>
            <a:r>
              <a:rPr lang="en-US" sz="1600" b="1" i="1" dirty="0"/>
              <a:t>MICRO TOP PICKS</a:t>
            </a:r>
            <a:r>
              <a:rPr lang="en-US" sz="1600" i="1" dirty="0"/>
              <a:t>)</a:t>
            </a:r>
            <a:r>
              <a:rPr lang="en-US" sz="1600" dirty="0"/>
              <a:t>, Vol. 29, No. 1, pages 22-32, January/February 2009. </a:t>
            </a:r>
            <a:endParaRPr lang="en-US" sz="1600" dirty="0" smtClean="0"/>
          </a:p>
          <a:p>
            <a:endParaRPr lang="en-US" sz="1600" dirty="0"/>
          </a:p>
          <a:p>
            <a:r>
              <a:rPr lang="en-US" sz="1600" dirty="0"/>
              <a:t>Onur Mutlu and Thomas Moscibroda, </a:t>
            </a:r>
            <a:br>
              <a:rPr lang="en-US" sz="1600" dirty="0"/>
            </a:br>
            <a:r>
              <a:rPr lang="en-US" sz="1600" b="1" dirty="0">
                <a:hlinkClick r:id="rId4"/>
              </a:rPr>
              <a:t>"Stall-Time Fair Memory Access Scheduling for Chip Multiprocessors"</a:t>
            </a:r>
            <a:r>
              <a:rPr lang="en-US" sz="1600" dirty="0"/>
              <a:t> </a:t>
            </a:r>
            <a:br>
              <a:rPr lang="en-US" sz="1600" dirty="0"/>
            </a:br>
            <a:r>
              <a:rPr lang="en-US" sz="1600" i="1" dirty="0"/>
              <a:t>Proceedings of the </a:t>
            </a:r>
            <a:r>
              <a:rPr lang="en-US" sz="1600" i="1" dirty="0">
                <a:hlinkClick r:id="rId5"/>
              </a:rPr>
              <a:t>40th International Symposium on Microarchitecture</a:t>
            </a:r>
            <a:r>
              <a:rPr lang="en-US" sz="1600" i="1" dirty="0"/>
              <a:t> (</a:t>
            </a:r>
            <a:r>
              <a:rPr lang="en-US" sz="1600" b="1" i="1" dirty="0"/>
              <a:t>MICRO</a:t>
            </a:r>
            <a:r>
              <a:rPr lang="en-US" sz="1600" i="1" dirty="0"/>
              <a:t>)</a:t>
            </a:r>
            <a:r>
              <a:rPr lang="en-US" sz="1600" dirty="0"/>
              <a:t>, pages 146-158, Chicago, IL, December 2007. </a:t>
            </a:r>
            <a:r>
              <a:rPr lang="en-US" sz="1600" dirty="0">
                <a:hlinkClick r:id="rId6"/>
              </a:rPr>
              <a:t>Slides (ppt)</a:t>
            </a:r>
            <a:r>
              <a:rPr lang="en-US" sz="1600" dirty="0"/>
              <a:t> </a:t>
            </a:r>
            <a:endParaRPr lang="en-US" sz="1600" dirty="0" smtClean="0"/>
          </a:p>
          <a:p>
            <a:endParaRPr lang="en-US" sz="1600" dirty="0"/>
          </a:p>
          <a:p>
            <a:r>
              <a:rPr lang="en-US" sz="1600" dirty="0" smtClean="0"/>
              <a:t>Thomas </a:t>
            </a:r>
            <a:r>
              <a:rPr lang="en-US" sz="1600" dirty="0"/>
              <a:t>Moscibroda and Onur Mutlu, </a:t>
            </a:r>
            <a:br>
              <a:rPr lang="en-US" sz="1600" dirty="0"/>
            </a:br>
            <a:r>
              <a:rPr lang="en-US" sz="1600" b="1" dirty="0">
                <a:hlinkClick r:id="rId7"/>
              </a:rPr>
              <a:t>"Memory Performance Attacks: Denial of Memory Service in Multi-Core Systems"</a:t>
            </a:r>
            <a:r>
              <a:rPr lang="en-US" sz="1600" dirty="0"/>
              <a:t> </a:t>
            </a:r>
            <a:br>
              <a:rPr lang="en-US" sz="1600" dirty="0"/>
            </a:br>
            <a:r>
              <a:rPr lang="en-US" sz="1600" i="1" dirty="0"/>
              <a:t>Proceedings of the </a:t>
            </a:r>
            <a:r>
              <a:rPr lang="en-US" sz="1600" i="1" dirty="0">
                <a:hlinkClick r:id="rId8"/>
              </a:rPr>
              <a:t>16th USENIX Security Symposium</a:t>
            </a:r>
            <a:r>
              <a:rPr lang="en-US" sz="1600" i="1" dirty="0"/>
              <a:t> (</a:t>
            </a:r>
            <a:r>
              <a:rPr lang="en-US" sz="1600" b="1" i="1" dirty="0"/>
              <a:t>USENIX SECURITY</a:t>
            </a:r>
            <a:r>
              <a:rPr lang="en-US" sz="1600" i="1" dirty="0"/>
              <a:t>)</a:t>
            </a:r>
            <a:r>
              <a:rPr lang="en-US" sz="1600" dirty="0"/>
              <a:t>, pages 257-274, Boston, MA, August 2007. </a:t>
            </a:r>
            <a:r>
              <a:rPr lang="en-US" sz="1600" dirty="0">
                <a:hlinkClick r:id="rId9"/>
              </a:rPr>
              <a:t>Slides (ppt</a:t>
            </a:r>
            <a:r>
              <a:rPr lang="en-US" sz="1600" dirty="0" smtClean="0">
                <a:hlinkClick r:id="rId9"/>
              </a:rPr>
              <a:t>)</a:t>
            </a:r>
            <a:endParaRPr lang="en-US" sz="1600" dirty="0" smtClean="0"/>
          </a:p>
          <a:p>
            <a:endParaRPr lang="en-US" sz="8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131</a:t>
            </a:fld>
            <a:endParaRPr lang="en-US" altLang="en-US"/>
          </a:p>
        </p:txBody>
      </p:sp>
    </p:spTree>
    <p:extLst>
      <p:ext uri="{BB962C8B-B14F-4D97-AF65-F5344CB8AC3E}">
        <p14:creationId xmlns:p14="http://schemas.microsoft.com/office/powerpoint/2010/main" xmlns="" val="183779479"/>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QoS-Aware Memory Systems (III)</a:t>
            </a:r>
            <a:endParaRPr lang="en-US" dirty="0"/>
          </a:p>
        </p:txBody>
      </p:sp>
      <p:sp>
        <p:nvSpPr>
          <p:cNvPr id="3" name="Content Placeholder 2"/>
          <p:cNvSpPr>
            <a:spLocks noGrp="1"/>
          </p:cNvSpPr>
          <p:nvPr>
            <p:ph idx="1"/>
          </p:nvPr>
        </p:nvSpPr>
        <p:spPr>
          <a:xfrm>
            <a:off x="228600" y="928464"/>
            <a:ext cx="8915400" cy="4876800"/>
          </a:xfrm>
        </p:spPr>
        <p:txBody>
          <a:bodyPr/>
          <a:lstStyle/>
          <a:p>
            <a:endParaRPr lang="en-US" sz="800" dirty="0"/>
          </a:p>
          <a:p>
            <a:r>
              <a:rPr lang="en-US" sz="1600" dirty="0"/>
              <a:t>Eiman Ebrahimi, </a:t>
            </a:r>
            <a:r>
              <a:rPr lang="en-US" sz="1600" dirty="0" err="1"/>
              <a:t>Rustam</a:t>
            </a:r>
            <a:r>
              <a:rPr lang="en-US" sz="1600" dirty="0"/>
              <a:t> </a:t>
            </a:r>
            <a:r>
              <a:rPr lang="en-US" sz="1600" dirty="0" err="1"/>
              <a:t>Miftakhutdinov</a:t>
            </a:r>
            <a:r>
              <a:rPr lang="en-US" sz="1600" dirty="0"/>
              <a:t>, Chris Fallin, Chang </a:t>
            </a:r>
            <a:r>
              <a:rPr lang="en-US" sz="1600" dirty="0" err="1"/>
              <a:t>Joo</a:t>
            </a:r>
            <a:r>
              <a:rPr lang="en-US" sz="1600" dirty="0"/>
              <a:t> Lee, Onur Mutlu, and Yale N. </a:t>
            </a:r>
            <a:r>
              <a:rPr lang="en-US" sz="1600" dirty="0" err="1"/>
              <a:t>Patt</a:t>
            </a:r>
            <a:r>
              <a:rPr lang="en-US" sz="1600" dirty="0"/>
              <a:t>, </a:t>
            </a:r>
            <a:br>
              <a:rPr lang="en-US" sz="1600" dirty="0"/>
            </a:br>
            <a:r>
              <a:rPr lang="en-US" sz="1600" b="1" dirty="0">
                <a:hlinkClick r:id="rId2"/>
              </a:rPr>
              <a:t>"Parallel Application Memory Scheduling"</a:t>
            </a:r>
            <a:r>
              <a:rPr lang="en-US" sz="1600" dirty="0"/>
              <a:t/>
            </a:r>
            <a:br>
              <a:rPr lang="en-US" sz="1600" dirty="0"/>
            </a:br>
            <a:r>
              <a:rPr lang="en-US" sz="1600" i="1" dirty="0"/>
              <a:t>Proceedings of the </a:t>
            </a:r>
            <a:r>
              <a:rPr lang="en-US" sz="1600" i="1" dirty="0">
                <a:hlinkClick r:id="rId3"/>
              </a:rPr>
              <a:t>44th International Symposium on Microarchitecture</a:t>
            </a:r>
            <a:r>
              <a:rPr lang="en-US" sz="1600" i="1" dirty="0"/>
              <a:t> (</a:t>
            </a:r>
            <a:r>
              <a:rPr lang="en-US" sz="1600" b="1" i="1" dirty="0"/>
              <a:t>MICRO</a:t>
            </a:r>
            <a:r>
              <a:rPr lang="en-US" sz="1600" i="1" dirty="0"/>
              <a:t>)</a:t>
            </a:r>
            <a:r>
              <a:rPr lang="en-US" sz="1600" dirty="0"/>
              <a:t>, Porto </a:t>
            </a:r>
            <a:r>
              <a:rPr lang="en-US" sz="1600" dirty="0" err="1"/>
              <a:t>Alegre</a:t>
            </a:r>
            <a:r>
              <a:rPr lang="en-US" sz="1600" dirty="0"/>
              <a:t>, Brazil, December 2011. </a:t>
            </a:r>
            <a:r>
              <a:rPr lang="en-US" sz="1600" dirty="0">
                <a:hlinkClick r:id="rId4"/>
              </a:rPr>
              <a:t>Slides (pptx)</a:t>
            </a:r>
            <a:r>
              <a:rPr lang="en-US" sz="1600" dirty="0"/>
              <a:t> </a:t>
            </a:r>
            <a:endParaRPr lang="en-US" sz="1600" dirty="0" smtClean="0"/>
          </a:p>
          <a:p>
            <a:endParaRPr lang="en-US" sz="1600" dirty="0" smtClean="0"/>
          </a:p>
          <a:p>
            <a:r>
              <a:rPr lang="en-US" sz="1600" dirty="0" smtClean="0"/>
              <a:t>Boris </a:t>
            </a:r>
            <a:r>
              <a:rPr lang="en-US" sz="1600" dirty="0"/>
              <a:t>Grot, Joel </a:t>
            </a:r>
            <a:r>
              <a:rPr lang="en-US" sz="1600" dirty="0" err="1"/>
              <a:t>Hestness</a:t>
            </a:r>
            <a:r>
              <a:rPr lang="en-US" sz="1600" dirty="0"/>
              <a:t>, Stephen W. </a:t>
            </a:r>
            <a:r>
              <a:rPr lang="en-US" sz="1600" dirty="0" err="1"/>
              <a:t>Keckler</a:t>
            </a:r>
            <a:r>
              <a:rPr lang="en-US" sz="1600" dirty="0"/>
              <a:t>, and Onur Mutlu,</a:t>
            </a:r>
            <a:br>
              <a:rPr lang="en-US" sz="1600" dirty="0"/>
            </a:br>
            <a:r>
              <a:rPr lang="en-US" sz="1600" b="1" dirty="0">
                <a:hlinkClick r:id="rId5"/>
              </a:rPr>
              <a:t>"Kilo-NOC: A Heterogeneous Network-on-Chip Architecture for Scalability and Service Guarantees"</a:t>
            </a:r>
            <a:r>
              <a:rPr lang="en-US" sz="1600" dirty="0"/>
              <a:t/>
            </a:r>
            <a:br>
              <a:rPr lang="en-US" sz="1600" dirty="0"/>
            </a:br>
            <a:r>
              <a:rPr lang="en-US" sz="1600" i="1" dirty="0"/>
              <a:t>Proceedings of the </a:t>
            </a:r>
            <a:r>
              <a:rPr lang="en-US" sz="1600" i="1" dirty="0">
                <a:hlinkClick r:id="rId6"/>
              </a:rPr>
              <a:t>38th International Symposium on Computer Architecture</a:t>
            </a:r>
            <a:r>
              <a:rPr lang="en-US" sz="1600" i="1" dirty="0"/>
              <a:t> (</a:t>
            </a:r>
            <a:r>
              <a:rPr lang="en-US" sz="1600" b="1" i="1" dirty="0"/>
              <a:t>ISCA</a:t>
            </a:r>
            <a:r>
              <a:rPr lang="en-US" sz="1600" i="1" dirty="0"/>
              <a:t>)</a:t>
            </a:r>
            <a:r>
              <a:rPr lang="en-US" sz="1600" dirty="0"/>
              <a:t>, San Jose, CA, June 2011. </a:t>
            </a:r>
            <a:r>
              <a:rPr lang="en-US" sz="1600" dirty="0">
                <a:hlinkClick r:id="rId7"/>
              </a:rPr>
              <a:t>Slides (pptx)</a:t>
            </a:r>
            <a:r>
              <a:rPr lang="en-US" sz="1600" dirty="0"/>
              <a:t> </a:t>
            </a:r>
            <a:br>
              <a:rPr lang="en-US" sz="1600" dirty="0"/>
            </a:br>
            <a:endParaRPr lang="en-US" sz="1600" dirty="0" smtClean="0"/>
          </a:p>
          <a:p>
            <a:r>
              <a:rPr lang="en-US" sz="1600" dirty="0" err="1"/>
              <a:t>Reetuparna</a:t>
            </a:r>
            <a:r>
              <a:rPr lang="en-US" sz="1600" dirty="0"/>
              <a:t> Das, Onur Mutlu, Thomas Moscibroda, and Chita R. Das,</a:t>
            </a:r>
            <a:br>
              <a:rPr lang="en-US" sz="1600" dirty="0"/>
            </a:br>
            <a:r>
              <a:rPr lang="en-US" sz="1600" b="1" dirty="0">
                <a:hlinkClick r:id="rId8"/>
              </a:rPr>
              <a:t>"Application-Aware Prioritization Mechanisms for On-Chip Networks"</a:t>
            </a:r>
            <a:r>
              <a:rPr lang="en-US" sz="1600" dirty="0"/>
              <a:t> </a:t>
            </a:r>
            <a:br>
              <a:rPr lang="en-US" sz="1600" dirty="0"/>
            </a:br>
            <a:r>
              <a:rPr lang="en-US" sz="1600" i="1" dirty="0"/>
              <a:t>Proceedings of the </a:t>
            </a:r>
            <a:r>
              <a:rPr lang="en-US" sz="1600" i="1" dirty="0">
                <a:hlinkClick r:id="rId9"/>
              </a:rPr>
              <a:t>42nd International Symposium on Microarchitecture</a:t>
            </a:r>
            <a:r>
              <a:rPr lang="en-US" sz="1600" i="1" dirty="0"/>
              <a:t> (</a:t>
            </a:r>
            <a:r>
              <a:rPr lang="en-US" sz="1600" b="1" i="1" dirty="0"/>
              <a:t>MICRO</a:t>
            </a:r>
            <a:r>
              <a:rPr lang="en-US" sz="1600" i="1" dirty="0"/>
              <a:t>)</a:t>
            </a:r>
            <a:r>
              <a:rPr lang="en-US" sz="1600" dirty="0"/>
              <a:t>, pages 280-291, New York, NY, December 2009. </a:t>
            </a:r>
            <a:r>
              <a:rPr lang="en-US" sz="1600" dirty="0">
                <a:hlinkClick r:id="rId10"/>
              </a:rPr>
              <a:t>Slides (pptx)</a:t>
            </a:r>
            <a:r>
              <a:rPr lang="en-US" sz="1600" dirty="0"/>
              <a:t> </a:t>
            </a:r>
          </a:p>
          <a:p>
            <a:endParaRPr lang="en-US" sz="8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132</a:t>
            </a:fld>
            <a:endParaRPr lang="en-US" altLang="en-US"/>
          </a:p>
        </p:txBody>
      </p:sp>
    </p:spTree>
    <p:extLst>
      <p:ext uri="{BB962C8B-B14F-4D97-AF65-F5344CB8AC3E}">
        <p14:creationId xmlns:p14="http://schemas.microsoft.com/office/powerpoint/2010/main" xmlns="" val="62808405"/>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Memory</a:t>
            </a:r>
            <a:endParaRPr lang="en-US" dirty="0"/>
          </a:p>
        </p:txBody>
      </p:sp>
      <p:sp>
        <p:nvSpPr>
          <p:cNvPr id="3" name="Content Placeholder 2"/>
          <p:cNvSpPr>
            <a:spLocks noGrp="1"/>
          </p:cNvSpPr>
          <p:nvPr>
            <p:ph idx="1"/>
          </p:nvPr>
        </p:nvSpPr>
        <p:spPr>
          <a:xfrm>
            <a:off x="228600" y="980728"/>
            <a:ext cx="8915400" cy="5195664"/>
          </a:xfrm>
        </p:spPr>
        <p:txBody>
          <a:bodyPr/>
          <a:lstStyle/>
          <a:p>
            <a:r>
              <a:rPr lang="en-US" sz="1600" dirty="0"/>
              <a:t>Justin Meza, </a:t>
            </a:r>
            <a:r>
              <a:rPr lang="en-US" sz="1600" dirty="0" err="1"/>
              <a:t>Jichuan</a:t>
            </a:r>
            <a:r>
              <a:rPr lang="en-US" sz="1600" dirty="0"/>
              <a:t> Chang, </a:t>
            </a:r>
            <a:r>
              <a:rPr lang="en-US" sz="1600" dirty="0" err="1"/>
              <a:t>HanBin</a:t>
            </a:r>
            <a:r>
              <a:rPr lang="en-US" sz="1600" dirty="0"/>
              <a:t> Yoon, Onur Mutlu, and </a:t>
            </a:r>
            <a:r>
              <a:rPr lang="en-US" sz="1600" dirty="0" err="1"/>
              <a:t>Parthasarathy</a:t>
            </a:r>
            <a:r>
              <a:rPr lang="en-US" sz="1600" dirty="0"/>
              <a:t> </a:t>
            </a:r>
            <a:r>
              <a:rPr lang="en-US" sz="1600" dirty="0" err="1"/>
              <a:t>Ranganathan</a:t>
            </a:r>
            <a:r>
              <a:rPr lang="en-US" sz="1600" dirty="0"/>
              <a:t>, </a:t>
            </a:r>
            <a:br>
              <a:rPr lang="en-US" sz="1600" dirty="0"/>
            </a:br>
            <a:r>
              <a:rPr lang="en-US" sz="1600" b="1" dirty="0">
                <a:hlinkClick r:id="rId2"/>
              </a:rPr>
              <a:t>"Enabling Efficient and Scalable Hybrid Memories Using Fine-Granularity DRAM Cache Management"</a:t>
            </a:r>
            <a:r>
              <a:rPr lang="en-US" sz="1600" dirty="0"/>
              <a:t/>
            </a:r>
            <a:br>
              <a:rPr lang="en-US" sz="1600" dirty="0"/>
            </a:br>
            <a:r>
              <a:rPr lang="en-US" sz="1600" i="1" dirty="0">
                <a:hlinkClick r:id="rId3"/>
              </a:rPr>
              <a:t>IEEE Computer Architecture Letters</a:t>
            </a:r>
            <a:r>
              <a:rPr lang="en-US" sz="1600" i="1" dirty="0"/>
              <a:t> (</a:t>
            </a:r>
            <a:r>
              <a:rPr lang="en-US" sz="1600" b="1" i="1" dirty="0"/>
              <a:t>CAL</a:t>
            </a:r>
            <a:r>
              <a:rPr lang="en-US" sz="1600" i="1" dirty="0"/>
              <a:t>)</a:t>
            </a:r>
            <a:r>
              <a:rPr lang="en-US" sz="1600" dirty="0"/>
              <a:t>, May 2012</a:t>
            </a:r>
            <a:r>
              <a:rPr lang="en-US" sz="1600" dirty="0" smtClean="0"/>
              <a:t>.</a:t>
            </a:r>
          </a:p>
          <a:p>
            <a:endParaRPr lang="en-US" sz="800" dirty="0"/>
          </a:p>
          <a:p>
            <a:r>
              <a:rPr lang="en-US" sz="1600" dirty="0" err="1" smtClean="0"/>
              <a:t>HanBin</a:t>
            </a:r>
            <a:r>
              <a:rPr lang="en-US" sz="1600" dirty="0" smtClean="0"/>
              <a:t> </a:t>
            </a:r>
            <a:r>
              <a:rPr lang="en-US" sz="1600" dirty="0"/>
              <a:t>Yoon, Justin Meza, </a:t>
            </a:r>
            <a:r>
              <a:rPr lang="en-US" sz="1600" dirty="0" err="1"/>
              <a:t>Rachata</a:t>
            </a:r>
            <a:r>
              <a:rPr lang="en-US" sz="1600" dirty="0"/>
              <a:t> </a:t>
            </a:r>
            <a:r>
              <a:rPr lang="en-US" sz="1600" dirty="0" err="1"/>
              <a:t>Ausavarungnirun</a:t>
            </a:r>
            <a:r>
              <a:rPr lang="en-US" sz="1600" dirty="0"/>
              <a:t>, Rachael Harding, and Onur Mutlu,</a:t>
            </a:r>
            <a:br>
              <a:rPr lang="en-US" sz="1600" dirty="0"/>
            </a:br>
            <a:r>
              <a:rPr lang="en-US" sz="1600" b="1" dirty="0">
                <a:hlinkClick r:id="rId4"/>
              </a:rPr>
              <a:t>"Row Buffer Locality-Aware Data Placement in Hybrid Memories"</a:t>
            </a:r>
            <a:r>
              <a:rPr lang="en-US" sz="1600" dirty="0"/>
              <a:t/>
            </a:r>
            <a:br>
              <a:rPr lang="en-US" sz="1600" dirty="0"/>
            </a:br>
            <a:r>
              <a:rPr lang="en-US" sz="1600" dirty="0"/>
              <a:t>SAFARI Technical Report, TR-SAFARI-2011-005, Carnegie Mellon University, September 2011. </a:t>
            </a:r>
            <a:endParaRPr lang="en-US" sz="1600" dirty="0" smtClean="0"/>
          </a:p>
          <a:p>
            <a:endParaRPr lang="en-US" sz="800" dirty="0"/>
          </a:p>
          <a:p>
            <a:r>
              <a:rPr lang="en-US" sz="1600" dirty="0"/>
              <a:t>Benjamin C. Lee, </a:t>
            </a:r>
            <a:r>
              <a:rPr lang="en-US" sz="1600" dirty="0" err="1"/>
              <a:t>Engin</a:t>
            </a:r>
            <a:r>
              <a:rPr lang="en-US" sz="1600" dirty="0"/>
              <a:t> </a:t>
            </a:r>
            <a:r>
              <a:rPr lang="en-US" sz="1600" dirty="0" err="1"/>
              <a:t>Ipek</a:t>
            </a:r>
            <a:r>
              <a:rPr lang="en-US" sz="1600" dirty="0"/>
              <a:t>, Onur Mutlu, and Doug Burger,</a:t>
            </a:r>
            <a:br>
              <a:rPr lang="en-US" sz="1600" dirty="0"/>
            </a:br>
            <a:r>
              <a:rPr lang="en-US" sz="1600" b="1" dirty="0">
                <a:hlinkClick r:id="rId5"/>
              </a:rPr>
              <a:t>"Architecting Phase Change Memory as a Scalable DRAM Alternative"</a:t>
            </a:r>
            <a:r>
              <a:rPr lang="en-US" sz="1600" dirty="0"/>
              <a:t/>
            </a:r>
            <a:br>
              <a:rPr lang="en-US" sz="1600" dirty="0"/>
            </a:br>
            <a:r>
              <a:rPr lang="en-US" sz="1600" i="1" dirty="0"/>
              <a:t>Proceedings of the </a:t>
            </a:r>
            <a:r>
              <a:rPr lang="en-US" sz="1600" i="1" dirty="0">
                <a:hlinkClick r:id="rId6"/>
              </a:rPr>
              <a:t>36th International Symposium on Computer Architecture</a:t>
            </a:r>
            <a:r>
              <a:rPr lang="en-US" sz="1600" i="1" dirty="0"/>
              <a:t> (</a:t>
            </a:r>
            <a:r>
              <a:rPr lang="en-US" sz="1600" b="1" i="1" dirty="0"/>
              <a:t>ISCA</a:t>
            </a:r>
            <a:r>
              <a:rPr lang="en-US" sz="1600" i="1" dirty="0"/>
              <a:t>)</a:t>
            </a:r>
            <a:r>
              <a:rPr lang="en-US" sz="1600" dirty="0"/>
              <a:t>, pages 2-13, Austin, TX, June 2009. </a:t>
            </a:r>
            <a:r>
              <a:rPr lang="en-US" sz="1600" dirty="0">
                <a:hlinkClick r:id="rId7"/>
              </a:rPr>
              <a:t>Slides (pdf)</a:t>
            </a:r>
            <a:r>
              <a:rPr lang="en-US" sz="1600" dirty="0"/>
              <a:t> </a:t>
            </a:r>
          </a:p>
          <a:p>
            <a:endParaRPr lang="en-US" sz="800" dirty="0" smtClean="0"/>
          </a:p>
          <a:p>
            <a:r>
              <a:rPr lang="en-US" sz="1600" dirty="0"/>
              <a:t>Benjamin C. Lee, Ping Zhou, Jun Yang, </a:t>
            </a:r>
            <a:r>
              <a:rPr lang="en-US" sz="1600" dirty="0" err="1"/>
              <a:t>Youtao</a:t>
            </a:r>
            <a:r>
              <a:rPr lang="en-US" sz="1600" dirty="0"/>
              <a:t> Zhang, Bo Zhao, </a:t>
            </a:r>
            <a:r>
              <a:rPr lang="en-US" sz="1600" dirty="0" err="1"/>
              <a:t>Engin</a:t>
            </a:r>
            <a:r>
              <a:rPr lang="en-US" sz="1600" dirty="0"/>
              <a:t> </a:t>
            </a:r>
            <a:r>
              <a:rPr lang="en-US" sz="1600" dirty="0" err="1"/>
              <a:t>Ipek</a:t>
            </a:r>
            <a:r>
              <a:rPr lang="en-US" sz="1600" dirty="0"/>
              <a:t>, Onur Mutlu, and Doug Burger,</a:t>
            </a:r>
            <a:br>
              <a:rPr lang="en-US" sz="1600" dirty="0"/>
            </a:br>
            <a:r>
              <a:rPr lang="en-US" sz="1600" b="1" dirty="0">
                <a:hlinkClick r:id="rId8"/>
              </a:rPr>
              <a:t>"Phase Change Technology and the Future of Main Memory"</a:t>
            </a:r>
            <a:r>
              <a:rPr lang="en-US" sz="1600" dirty="0"/>
              <a:t/>
            </a:r>
            <a:br>
              <a:rPr lang="en-US" sz="1600" dirty="0"/>
            </a:br>
            <a:r>
              <a:rPr lang="en-US" sz="1600" i="1" dirty="0">
                <a:hlinkClick r:id="rId9"/>
              </a:rPr>
              <a:t>IEEE Micro</a:t>
            </a:r>
            <a:r>
              <a:rPr lang="en-US" sz="1600" i="1" dirty="0"/>
              <a:t>, Special Issue: Micro's Top Picks from 2009 Computer Architecture Conferences (</a:t>
            </a:r>
            <a:r>
              <a:rPr lang="en-US" sz="1600" b="1" i="1" dirty="0"/>
              <a:t>MICRO TOP PICKS</a:t>
            </a:r>
            <a:r>
              <a:rPr lang="en-US" sz="1600" i="1" dirty="0"/>
              <a:t>)</a:t>
            </a:r>
            <a:r>
              <a:rPr lang="en-US" sz="1600" dirty="0"/>
              <a:t>, Vol. 30, No. 1, pages 60-70, January/February 2010.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133</a:t>
            </a:fld>
            <a:endParaRPr lang="en-US" altLang="en-US"/>
          </a:p>
        </p:txBody>
      </p:sp>
    </p:spTree>
    <p:extLst>
      <p:ext uri="{BB962C8B-B14F-4D97-AF65-F5344CB8AC3E}">
        <p14:creationId xmlns:p14="http://schemas.microsoft.com/office/powerpoint/2010/main" xmlns="" val="1172482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0723" name="Content Placeholder 4" descr="generic-asymmetry.eps"/>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AC2A6A-9F36-3648-9306-0F3726CF6438}" type="slidenum">
              <a:rPr lang="en-US" sz="1600">
                <a:latin typeface="Garamond" charset="0"/>
              </a:rPr>
              <a:pPr eaLnBrk="1" hangingPunct="1"/>
              <a:t>14</a:t>
            </a:fld>
            <a:endParaRPr lang="en-US" sz="1600">
              <a:latin typeface="Garamond" charset="0"/>
            </a:endParaRPr>
          </a:p>
        </p:txBody>
      </p:sp>
      <p:sp>
        <p:nvSpPr>
          <p:cNvPr id="6" name="Content Placeholder 2"/>
          <p:cNvSpPr txBox="1">
            <a:spLocks/>
          </p:cNvSpPr>
          <p:nvPr/>
        </p:nvSpPr>
        <p:spPr bwMode="auto">
          <a:xfrm>
            <a:off x="76200" y="4572000"/>
            <a:ext cx="90678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a:solidFill>
                  <a:srgbClr val="000000"/>
                </a:solidFill>
                <a:latin typeface="+mn-lt"/>
                <a:ea typeface="ＭＳ Ｐゴシック" charset="-128"/>
                <a:cs typeface="ＭＳ Ｐゴシック" charset="-128"/>
              </a:rPr>
              <a:t>Execute critical/serial sections on high-power, high-performance cores/</a:t>
            </a:r>
            <a:r>
              <a:rPr lang="en-US" sz="2300" kern="0" dirty="0" smtClean="0">
                <a:solidFill>
                  <a:srgbClr val="000000"/>
                </a:solidFill>
                <a:latin typeface="+mn-lt"/>
                <a:ea typeface="ＭＳ Ｐゴシック" charset="-128"/>
                <a:cs typeface="ＭＳ Ｐゴシック" charset="-128"/>
              </a:rPr>
              <a:t>resources </a:t>
            </a:r>
            <a:r>
              <a:rPr lang="en-US" sz="1600" kern="0" dirty="0" smtClean="0">
                <a:solidFill>
                  <a:srgbClr val="3B812F"/>
                </a:solidFill>
                <a:latin typeface="+mn-lt"/>
                <a:ea typeface="ＭＳ Ｐゴシック" charset="-128"/>
                <a:cs typeface="ＭＳ Ｐゴシック" charset="-128"/>
              </a:rPr>
              <a:t>[</a:t>
            </a:r>
            <a:r>
              <a:rPr lang="en-US" sz="1600" kern="0" dirty="0" err="1" smtClean="0">
                <a:solidFill>
                  <a:srgbClr val="3B812F"/>
                </a:solidFill>
                <a:latin typeface="+mn-lt"/>
                <a:ea typeface="ＭＳ Ｐゴシック" charset="-128"/>
                <a:cs typeface="ＭＳ Ｐゴシック" charset="-128"/>
              </a:rPr>
              <a:t>Suleman</a:t>
            </a:r>
            <a:r>
              <a:rPr lang="en-US" sz="1600" kern="0" dirty="0" smtClean="0">
                <a:solidFill>
                  <a:srgbClr val="3B812F"/>
                </a:solidFill>
                <a:latin typeface="+mn-lt"/>
                <a:ea typeface="ＭＳ Ｐゴシック" charset="-128"/>
                <a:cs typeface="ＭＳ Ｐゴシック" charset="-128"/>
              </a:rPr>
              <a:t>+ ASPLOS’09, ISCA’10, </a:t>
            </a:r>
            <a:r>
              <a:rPr lang="en-US" sz="1600" kern="0" dirty="0">
                <a:solidFill>
                  <a:srgbClr val="3B812F"/>
                </a:solidFill>
                <a:ea typeface="ＭＳ Ｐゴシック" charset="-128"/>
                <a:cs typeface="ＭＳ Ｐゴシック" charset="-128"/>
              </a:rPr>
              <a:t>Top Picks’</a:t>
            </a:r>
            <a:r>
              <a:rPr lang="en-US" sz="1600" kern="0" dirty="0" smtClean="0">
                <a:solidFill>
                  <a:srgbClr val="3B812F"/>
                </a:solidFill>
                <a:ea typeface="ＭＳ Ｐゴシック" charset="-128"/>
                <a:cs typeface="ＭＳ Ｐゴシック" charset="-128"/>
              </a:rPr>
              <a:t>10’11, Joao</a:t>
            </a:r>
            <a:r>
              <a:rPr lang="en-US" sz="1600" kern="0" dirty="0" smtClean="0">
                <a:solidFill>
                  <a:srgbClr val="3B812F"/>
                </a:solidFill>
                <a:latin typeface="+mn-lt"/>
                <a:ea typeface="ＭＳ Ｐゴシック" charset="-128"/>
                <a:cs typeface="ＭＳ Ｐゴシック" charset="-128"/>
              </a:rPr>
              <a:t>+ ASPLOS’12]</a:t>
            </a:r>
            <a:endParaRPr lang="en-US" sz="1600" kern="0" dirty="0">
              <a:solidFill>
                <a:srgbClr val="3B812F"/>
              </a:solidFill>
              <a:latin typeface="+mn-lt"/>
              <a:ea typeface="ＭＳ Ｐゴシック" charset="-128"/>
              <a:cs typeface="ＭＳ Ｐゴシック" charset="-128"/>
            </a:endParaRP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Programmer can write less optimized, but more likely correct programs </a:t>
            </a:r>
          </a:p>
        </p:txBody>
      </p:sp>
      <p:sp>
        <p:nvSpPr>
          <p:cNvPr id="7" name="Rectangle 6"/>
          <p:cNvSpPr/>
          <p:nvPr/>
        </p:nvSpPr>
        <p:spPr>
          <a:xfrm>
            <a:off x="304800" y="1066800"/>
            <a:ext cx="1219200"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57600" y="1066800"/>
            <a:ext cx="2362200" cy="11430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1828800"/>
            <a:ext cx="845491" cy="369332"/>
          </a:xfrm>
          <a:prstGeom prst="rect">
            <a:avLst/>
          </a:prstGeom>
          <a:noFill/>
        </p:spPr>
        <p:txBody>
          <a:bodyPr wrap="none" rtlCol="0">
            <a:spAutoFit/>
          </a:bodyPr>
          <a:lstStyle/>
          <a:p>
            <a:r>
              <a:rPr lang="en-US" b="1" dirty="0" smtClean="0">
                <a:solidFill>
                  <a:srgbClr val="FF0000"/>
                </a:solidFill>
              </a:rPr>
              <a:t>Serial</a:t>
            </a:r>
            <a:endParaRPr lang="en-US" b="1" dirty="0">
              <a:solidFill>
                <a:srgbClr val="FF0000"/>
              </a:solidFill>
            </a:endParaRPr>
          </a:p>
        </p:txBody>
      </p:sp>
      <p:sp>
        <p:nvSpPr>
          <p:cNvPr id="10" name="TextBox 9"/>
          <p:cNvSpPr txBox="1"/>
          <p:nvPr/>
        </p:nvSpPr>
        <p:spPr>
          <a:xfrm>
            <a:off x="4495800" y="1752600"/>
            <a:ext cx="1058854" cy="369332"/>
          </a:xfrm>
          <a:prstGeom prst="rect">
            <a:avLst/>
          </a:prstGeom>
          <a:noFill/>
        </p:spPr>
        <p:txBody>
          <a:bodyPr wrap="none" rtlCol="0">
            <a:spAutoFit/>
          </a:bodyPr>
          <a:lstStyle/>
          <a:p>
            <a:r>
              <a:rPr lang="en-US" b="1" dirty="0" smtClean="0">
                <a:solidFill>
                  <a:schemeClr val="tx2"/>
                </a:solidFill>
              </a:rPr>
              <a:t>Parallel</a:t>
            </a:r>
            <a:endParaRPr lang="en-US" b="1" dirty="0">
              <a:solidFill>
                <a:schemeClr val="tx2"/>
              </a:solidFill>
            </a:endParaRPr>
          </a:p>
        </p:txBody>
      </p:sp>
    </p:spTree>
    <p:extLst>
      <p:ext uri="{BB962C8B-B14F-4D97-AF65-F5344CB8AC3E}">
        <p14:creationId xmlns:p14="http://schemas.microsoft.com/office/powerpoint/2010/main" xmlns="" val="3105695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1747" name="Content Placeholder 4" descr="generic-asymmetry.eps"/>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023F4B-8444-1A45-8D81-4C0824682384}" type="slidenum">
              <a:rPr lang="en-US" sz="1600">
                <a:latin typeface="Garamond" charset="0"/>
              </a:rPr>
              <a:pPr eaLnBrk="1" hangingPunct="1"/>
              <a:t>15</a:t>
            </a:fld>
            <a:endParaRPr lang="en-US" sz="1600">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a:solidFill>
                  <a:srgbClr val="000000"/>
                </a:solidFill>
                <a:latin typeface="+mn-lt"/>
                <a:ea typeface="ＭＳ Ｐゴシック" charset="-128"/>
                <a:cs typeface="ＭＳ Ｐゴシック" charset="-128"/>
              </a:rPr>
              <a:t>Execute streaming “memory phases” on streaming-optimized cores and memory hierarchies</a:t>
            </a: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More efficient and higher performance than general purpose hierarchy</a:t>
            </a:r>
          </a:p>
        </p:txBody>
      </p:sp>
      <p:sp>
        <p:nvSpPr>
          <p:cNvPr id="7" name="Rectangle 6"/>
          <p:cNvSpPr/>
          <p:nvPr/>
        </p:nvSpPr>
        <p:spPr>
          <a:xfrm>
            <a:off x="304800" y="2209800"/>
            <a:ext cx="2819400" cy="1295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6800" y="3048000"/>
            <a:ext cx="1384927" cy="369332"/>
          </a:xfrm>
          <a:prstGeom prst="rect">
            <a:avLst/>
          </a:prstGeom>
          <a:noFill/>
        </p:spPr>
        <p:txBody>
          <a:bodyPr wrap="none" rtlCol="0">
            <a:spAutoFit/>
          </a:bodyPr>
          <a:lstStyle/>
          <a:p>
            <a:r>
              <a:rPr lang="en-US" b="1" dirty="0" smtClean="0">
                <a:solidFill>
                  <a:schemeClr val="tx2"/>
                </a:solidFill>
              </a:rPr>
              <a:t>Streaming</a:t>
            </a:r>
            <a:endParaRPr lang="en-US" b="1" dirty="0">
              <a:solidFill>
                <a:schemeClr val="tx2"/>
              </a:solidFill>
            </a:endParaRPr>
          </a:p>
        </p:txBody>
      </p:sp>
      <p:sp>
        <p:nvSpPr>
          <p:cNvPr id="9" name="Rectangle 8"/>
          <p:cNvSpPr/>
          <p:nvPr/>
        </p:nvSpPr>
        <p:spPr>
          <a:xfrm>
            <a:off x="4636961" y="2209800"/>
            <a:ext cx="152400" cy="129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89362" y="2971800"/>
            <a:ext cx="105686" cy="369332"/>
          </a:xfrm>
          <a:prstGeom prst="rect">
            <a:avLst/>
          </a:prstGeom>
          <a:noFill/>
        </p:spPr>
        <p:txBody>
          <a:bodyPr wrap="square" rtlCol="0">
            <a:spAutoFit/>
          </a:bodyPr>
          <a:lstStyle/>
          <a:p>
            <a:r>
              <a:rPr lang="en-US" b="1" dirty="0" smtClean="0">
                <a:solidFill>
                  <a:srgbClr val="FF0000"/>
                </a:solidFill>
              </a:rPr>
              <a:t>Random access</a:t>
            </a:r>
            <a:endParaRPr lang="en-US" b="1" dirty="0">
              <a:solidFill>
                <a:srgbClr val="FF0000"/>
              </a:solidFill>
            </a:endParaRPr>
          </a:p>
        </p:txBody>
      </p:sp>
    </p:spTree>
    <p:extLst>
      <p:ext uri="{BB962C8B-B14F-4D97-AF65-F5344CB8AC3E}">
        <p14:creationId xmlns:p14="http://schemas.microsoft.com/office/powerpoint/2010/main" xmlns="" val="3723666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2771" name="Content Placeholder 4" descr="generic-asymmetry.eps"/>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EC1C55-56DB-5749-AD0E-DA5C590987D6}" type="slidenum">
              <a:rPr lang="en-US" sz="1600">
                <a:latin typeface="Garamond" charset="0"/>
              </a:rPr>
              <a:pPr eaLnBrk="1" hangingPunct="1"/>
              <a:t>16</a:t>
            </a:fld>
            <a:endParaRPr lang="en-US" sz="1600">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a:solidFill>
                  <a:srgbClr val="000000"/>
                </a:solidFill>
                <a:latin typeface="+mn-lt"/>
                <a:ea typeface="ＭＳ Ｐゴシック" charset="-128"/>
                <a:cs typeface="ＭＳ Ｐゴシック" charset="-128"/>
              </a:rPr>
              <a:t>Partition memory controller and on-chip network bandwidth asymmetrically among threads </a:t>
            </a:r>
            <a:r>
              <a:rPr lang="en-US" kern="0" dirty="0" smtClean="0">
                <a:solidFill>
                  <a:srgbClr val="3B812F"/>
                </a:solidFill>
                <a:ea typeface="ＭＳ Ｐゴシック" charset="-128"/>
                <a:cs typeface="ＭＳ Ｐゴシック" charset="-128"/>
              </a:rPr>
              <a:t>[Kim+ HPCA 2010, MICRO 2010, </a:t>
            </a:r>
            <a:r>
              <a:rPr lang="en-US" kern="0" dirty="0">
                <a:solidFill>
                  <a:srgbClr val="3B812F"/>
                </a:solidFill>
                <a:ea typeface="ＭＳ Ｐゴシック" charset="-128"/>
                <a:cs typeface="ＭＳ Ｐゴシック" charset="-128"/>
              </a:rPr>
              <a:t>Top Picks </a:t>
            </a:r>
            <a:r>
              <a:rPr lang="en-US" kern="0" dirty="0" smtClean="0">
                <a:solidFill>
                  <a:srgbClr val="3B812F"/>
                </a:solidFill>
                <a:ea typeface="ＭＳ Ｐゴシック" charset="-128"/>
                <a:cs typeface="ＭＳ Ｐゴシック" charset="-128"/>
              </a:rPr>
              <a:t>2011] [</a:t>
            </a:r>
            <a:r>
              <a:rPr lang="en-US" kern="0" dirty="0" err="1" smtClean="0">
                <a:solidFill>
                  <a:srgbClr val="3B812F"/>
                </a:solidFill>
                <a:ea typeface="ＭＳ Ｐゴシック" charset="-128"/>
                <a:cs typeface="ＭＳ Ｐゴシック" charset="-128"/>
              </a:rPr>
              <a:t>Nychis</a:t>
            </a:r>
            <a:r>
              <a:rPr lang="en-US" kern="0" dirty="0" smtClean="0">
                <a:solidFill>
                  <a:srgbClr val="3B812F"/>
                </a:solidFill>
                <a:ea typeface="ＭＳ Ｐゴシック" charset="-128"/>
                <a:cs typeface="ＭＳ Ｐゴシック" charset="-128"/>
              </a:rPr>
              <a:t>+ </a:t>
            </a:r>
            <a:r>
              <a:rPr lang="en-US" kern="0" dirty="0" err="1" smtClean="0">
                <a:solidFill>
                  <a:srgbClr val="3B812F"/>
                </a:solidFill>
                <a:ea typeface="ＭＳ Ｐゴシック" charset="-128"/>
                <a:cs typeface="ＭＳ Ｐゴシック" charset="-128"/>
              </a:rPr>
              <a:t>HotNets</a:t>
            </a:r>
            <a:r>
              <a:rPr lang="en-US" kern="0" dirty="0" smtClean="0">
                <a:solidFill>
                  <a:srgbClr val="3B812F"/>
                </a:solidFill>
                <a:ea typeface="ＭＳ Ｐゴシック" charset="-128"/>
                <a:cs typeface="ＭＳ Ｐゴシック" charset="-128"/>
              </a:rPr>
              <a:t> 2010] [Das+ MICRO 2009, ISCA 2010, Top Picks 2011]</a:t>
            </a:r>
            <a:endParaRPr lang="en-US" kern="0" dirty="0">
              <a:solidFill>
                <a:srgbClr val="3B812F"/>
              </a:solidFill>
              <a:ea typeface="ＭＳ Ｐゴシック" charset="-128"/>
              <a:cs typeface="ＭＳ Ｐゴシック" charset="-128"/>
            </a:endParaRP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Higher performance and energy-efficiency than symmetric/free-for-all</a:t>
            </a:r>
          </a:p>
        </p:txBody>
      </p:sp>
      <p:sp>
        <p:nvSpPr>
          <p:cNvPr id="7" name="Rectangle 6"/>
          <p:cNvSpPr/>
          <p:nvPr/>
        </p:nvSpPr>
        <p:spPr>
          <a:xfrm>
            <a:off x="1905000" y="2209800"/>
            <a:ext cx="1295400" cy="1371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24200" y="3581400"/>
            <a:ext cx="12954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3657600"/>
            <a:ext cx="2186190" cy="369332"/>
          </a:xfrm>
          <a:prstGeom prst="rect">
            <a:avLst/>
          </a:prstGeom>
          <a:noFill/>
        </p:spPr>
        <p:txBody>
          <a:bodyPr wrap="none" rtlCol="0">
            <a:spAutoFit/>
          </a:bodyPr>
          <a:lstStyle/>
          <a:p>
            <a:r>
              <a:rPr lang="en-US" b="1" dirty="0" smtClean="0">
                <a:solidFill>
                  <a:schemeClr val="tx2"/>
                </a:solidFill>
              </a:rPr>
              <a:t>Latency sensitive</a:t>
            </a:r>
            <a:endParaRPr lang="en-US" b="1" dirty="0">
              <a:solidFill>
                <a:schemeClr val="tx2"/>
              </a:solidFill>
            </a:endParaRPr>
          </a:p>
        </p:txBody>
      </p:sp>
      <p:sp>
        <p:nvSpPr>
          <p:cNvPr id="10" name="Rectangle 9"/>
          <p:cNvSpPr/>
          <p:nvPr/>
        </p:nvSpPr>
        <p:spPr>
          <a:xfrm>
            <a:off x="4636961" y="2209800"/>
            <a:ext cx="152400" cy="129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9362" y="2971800"/>
            <a:ext cx="105686" cy="369332"/>
          </a:xfrm>
          <a:prstGeom prst="rect">
            <a:avLst/>
          </a:prstGeom>
          <a:noFill/>
        </p:spPr>
        <p:txBody>
          <a:bodyPr wrap="square" rtlCol="0">
            <a:spAutoFit/>
          </a:bodyPr>
          <a:lstStyle/>
          <a:p>
            <a:r>
              <a:rPr lang="en-US" b="1" dirty="0" smtClean="0">
                <a:solidFill>
                  <a:srgbClr val="FF0000"/>
                </a:solidFill>
              </a:rPr>
              <a:t>Bandwidth sensitive</a:t>
            </a:r>
            <a:endParaRPr lang="en-US" b="1" dirty="0">
              <a:solidFill>
                <a:srgbClr val="FF0000"/>
              </a:solidFill>
            </a:endParaRPr>
          </a:p>
        </p:txBody>
      </p:sp>
      <p:sp>
        <p:nvSpPr>
          <p:cNvPr id="12" name="Rectangle 11"/>
          <p:cNvSpPr/>
          <p:nvPr/>
        </p:nvSpPr>
        <p:spPr>
          <a:xfrm flipV="1">
            <a:off x="4648201" y="3581400"/>
            <a:ext cx="13716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87944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2771" name="Content Placeholder 4" descr="generic-asymmetry.eps"/>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EC1C55-56DB-5749-AD0E-DA5C590987D6}" type="slidenum">
              <a:rPr lang="en-US" sz="1600">
                <a:latin typeface="Garamond" charset="0"/>
              </a:rPr>
              <a:pPr eaLnBrk="1" hangingPunct="1"/>
              <a:t>17</a:t>
            </a:fld>
            <a:endParaRPr lang="en-US" sz="1600">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smtClean="0">
                <a:solidFill>
                  <a:srgbClr val="000000"/>
                </a:solidFill>
                <a:ea typeface="ＭＳ Ｐゴシック" charset="-128"/>
                <a:cs typeface="ＭＳ Ｐゴシック" charset="-128"/>
              </a:rPr>
              <a:t>Have multiple different memory scheduling policies apply them to different sets of threads based on thread behavior </a:t>
            </a:r>
            <a:r>
              <a:rPr lang="en-US" kern="0" dirty="0" smtClean="0">
                <a:solidFill>
                  <a:srgbClr val="3B812F"/>
                </a:solidFill>
                <a:ea typeface="ＭＳ Ｐゴシック" charset="-128"/>
                <a:cs typeface="ＭＳ Ｐゴシック" charset="-128"/>
              </a:rPr>
              <a:t>[Kim+ MICRO 2010, </a:t>
            </a:r>
            <a:r>
              <a:rPr lang="en-US" kern="0" dirty="0">
                <a:solidFill>
                  <a:srgbClr val="3B812F"/>
                </a:solidFill>
                <a:ea typeface="ＭＳ Ｐゴシック" charset="-128"/>
                <a:cs typeface="ＭＳ Ｐゴシック" charset="-128"/>
              </a:rPr>
              <a:t>Top Picks </a:t>
            </a:r>
            <a:r>
              <a:rPr lang="en-US" kern="0" dirty="0" smtClean="0">
                <a:solidFill>
                  <a:srgbClr val="3B812F"/>
                </a:solidFill>
                <a:ea typeface="ＭＳ Ｐゴシック" charset="-128"/>
                <a:cs typeface="ＭＳ Ｐゴシック" charset="-128"/>
              </a:rPr>
              <a:t>2011] [</a:t>
            </a:r>
            <a:r>
              <a:rPr lang="en-US" kern="0" dirty="0" err="1" smtClean="0">
                <a:solidFill>
                  <a:srgbClr val="3B812F"/>
                </a:solidFill>
                <a:ea typeface="ＭＳ Ｐゴシック" charset="-128"/>
                <a:cs typeface="ＭＳ Ｐゴシック" charset="-128"/>
              </a:rPr>
              <a:t>Ausavarungnirun</a:t>
            </a:r>
            <a:r>
              <a:rPr lang="en-US" kern="0" dirty="0" smtClean="0">
                <a:solidFill>
                  <a:srgbClr val="3B812F"/>
                </a:solidFill>
                <a:ea typeface="ＭＳ Ｐゴシック" charset="-128"/>
                <a:cs typeface="ＭＳ Ｐゴシック" charset="-128"/>
              </a:rPr>
              <a:t>, ISCA 2012]</a:t>
            </a:r>
            <a:endParaRPr lang="en-US" kern="0" dirty="0">
              <a:solidFill>
                <a:srgbClr val="3B812F"/>
              </a:solidFill>
              <a:ea typeface="ＭＳ Ｐゴシック" charset="-128"/>
              <a:cs typeface="ＭＳ Ｐゴシック" charset="-128"/>
            </a:endParaRP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Higher performance and </a:t>
            </a:r>
            <a:r>
              <a:rPr lang="en-US" sz="2000" kern="0" dirty="0" smtClean="0">
                <a:solidFill>
                  <a:srgbClr val="000000"/>
                </a:solidFill>
                <a:latin typeface="+mn-lt"/>
                <a:ea typeface="ＭＳ Ｐゴシック" charset="-128"/>
                <a:cs typeface="ＭＳ Ｐゴシック" charset="-128"/>
              </a:rPr>
              <a:t>fairness than a homogeneous policy</a:t>
            </a:r>
            <a:endParaRPr lang="en-US" sz="2000" kern="0" dirty="0">
              <a:solidFill>
                <a:srgbClr val="000000"/>
              </a:solidFill>
              <a:latin typeface="+mn-lt"/>
              <a:ea typeface="ＭＳ Ｐゴシック" charset="-128"/>
              <a:cs typeface="ＭＳ Ｐゴシック" charset="-128"/>
            </a:endParaRPr>
          </a:p>
        </p:txBody>
      </p:sp>
      <p:sp>
        <p:nvSpPr>
          <p:cNvPr id="7" name="Rectangle 6"/>
          <p:cNvSpPr/>
          <p:nvPr/>
        </p:nvSpPr>
        <p:spPr>
          <a:xfrm>
            <a:off x="4929482" y="4126558"/>
            <a:ext cx="1090318" cy="609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62400" y="3657600"/>
            <a:ext cx="2248294" cy="369332"/>
          </a:xfrm>
          <a:prstGeom prst="rect">
            <a:avLst/>
          </a:prstGeom>
          <a:noFill/>
        </p:spPr>
        <p:txBody>
          <a:bodyPr wrap="none" rtlCol="0">
            <a:spAutoFit/>
          </a:bodyPr>
          <a:lstStyle/>
          <a:p>
            <a:r>
              <a:rPr lang="en-US" b="1" dirty="0" smtClean="0">
                <a:solidFill>
                  <a:schemeClr val="tx2"/>
                </a:solidFill>
              </a:rPr>
              <a:t>Memory intensive</a:t>
            </a:r>
            <a:endParaRPr lang="en-US" b="1" dirty="0">
              <a:solidFill>
                <a:schemeClr val="tx2"/>
              </a:solidFill>
            </a:endParaRPr>
          </a:p>
        </p:txBody>
      </p:sp>
      <p:sp>
        <p:nvSpPr>
          <p:cNvPr id="9" name="Rectangle 8"/>
          <p:cNvSpPr/>
          <p:nvPr/>
        </p:nvSpPr>
        <p:spPr>
          <a:xfrm>
            <a:off x="2057400" y="4114800"/>
            <a:ext cx="2286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TextBox 9"/>
          <p:cNvSpPr txBox="1"/>
          <p:nvPr/>
        </p:nvSpPr>
        <p:spPr>
          <a:xfrm>
            <a:off x="1219200" y="3657600"/>
            <a:ext cx="2387493" cy="369332"/>
          </a:xfrm>
          <a:prstGeom prst="rect">
            <a:avLst/>
          </a:prstGeom>
          <a:noFill/>
        </p:spPr>
        <p:txBody>
          <a:bodyPr wrap="none" rtlCol="0">
            <a:spAutoFit/>
          </a:bodyPr>
          <a:lstStyle/>
          <a:p>
            <a:r>
              <a:rPr lang="en-US" b="1" dirty="0" smtClean="0">
                <a:solidFill>
                  <a:srgbClr val="FF0000"/>
                </a:solidFill>
              </a:rPr>
              <a:t>Compute intensive</a:t>
            </a:r>
            <a:endParaRPr lang="en-US" b="1" dirty="0">
              <a:solidFill>
                <a:srgbClr val="FF0000"/>
              </a:solidFill>
            </a:endParaRPr>
          </a:p>
        </p:txBody>
      </p:sp>
    </p:spTree>
    <p:extLst>
      <p:ext uri="{BB962C8B-B14F-4D97-AF65-F5344CB8AC3E}">
        <p14:creationId xmlns:p14="http://schemas.microsoft.com/office/powerpoint/2010/main" xmlns="" val="3244539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2771" name="Content Placeholder 4" descr="generic-asymmetry.eps"/>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EC1C55-56DB-5749-AD0E-DA5C590987D6}" type="slidenum">
              <a:rPr lang="en-US" sz="1600">
                <a:solidFill>
                  <a:srgbClr val="000000"/>
                </a:solidFill>
                <a:latin typeface="Garamond" charset="0"/>
              </a:rPr>
              <a:pPr eaLnBrk="1" hangingPunct="1"/>
              <a:t>18</a:t>
            </a:fld>
            <a:endParaRPr lang="en-US" sz="1600">
              <a:solidFill>
                <a:srgbClr val="000000"/>
              </a:solidFill>
              <a:latin typeface="Garamond" charset="0"/>
            </a:endParaRPr>
          </a:p>
        </p:txBody>
      </p:sp>
      <p:sp>
        <p:nvSpPr>
          <p:cNvPr id="6" name="Content Placeholder 2"/>
          <p:cNvSpPr txBox="1">
            <a:spLocks/>
          </p:cNvSpPr>
          <p:nvPr/>
        </p:nvSpPr>
        <p:spPr bwMode="auto">
          <a:xfrm>
            <a:off x="152400" y="4374240"/>
            <a:ext cx="8991600" cy="914400"/>
          </a:xfrm>
          <a:prstGeom prst="rect">
            <a:avLst/>
          </a:prstGeom>
          <a:noFill/>
          <a:ln w="9525">
            <a:noFill/>
            <a:miter lim="800000"/>
            <a:headEnd/>
            <a:tailEnd/>
          </a:ln>
        </p:spPr>
        <p:txBody>
          <a:bodyPr/>
          <a:lstStyle/>
          <a:p>
            <a:pPr marL="669925" lvl="1" indent="-325438">
              <a:spcBef>
                <a:spcPct val="20000"/>
              </a:spcBef>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endParaRPr>
          </a:p>
          <a:p>
            <a:pPr marL="342900" indent="-342900">
              <a:spcBef>
                <a:spcPct val="20000"/>
              </a:spcBef>
              <a:buClr>
                <a:srgbClr val="CC9900"/>
              </a:buClr>
              <a:buSzPct val="65000"/>
              <a:buFont typeface="Wingdings" pitchFamily="-105" charset="2"/>
              <a:buChar char="n"/>
              <a:defRPr/>
            </a:pPr>
            <a:r>
              <a:rPr lang="en-US" sz="2300" kern="0" dirty="0" smtClean="0">
                <a:solidFill>
                  <a:srgbClr val="000000"/>
                </a:solidFill>
                <a:latin typeface="Tahoma"/>
                <a:ea typeface="ＭＳ Ｐゴシック" charset="-128"/>
                <a:cs typeface="ＭＳ Ｐゴシック" charset="-128"/>
              </a:rPr>
              <a:t>Build main memory with different technologies with different characteristics (energy, latency, wear, bandwidth) </a:t>
            </a:r>
            <a:r>
              <a:rPr lang="en-US" sz="1600" kern="0" dirty="0" smtClean="0">
                <a:solidFill>
                  <a:srgbClr val="3B812F"/>
                </a:solidFill>
                <a:latin typeface="Tahoma"/>
                <a:ea typeface="ＭＳ Ｐゴシック" charset="-128"/>
                <a:cs typeface="ＭＳ Ｐゴシック" charset="-128"/>
              </a:rPr>
              <a:t>[Meza+ IEEE CAL’12]</a:t>
            </a:r>
            <a:endParaRPr lang="en-US" sz="1600" kern="0" dirty="0">
              <a:solidFill>
                <a:srgbClr val="000000"/>
              </a:solidFill>
              <a:latin typeface="Tahoma"/>
              <a:ea typeface="ＭＳ Ｐゴシック" charset="-128"/>
              <a:cs typeface="ＭＳ Ｐゴシック" charset="-128"/>
            </a:endParaRPr>
          </a:p>
          <a:p>
            <a:pPr marL="800100" lvl="1" indent="-342900">
              <a:spcBef>
                <a:spcPct val="20000"/>
              </a:spcBef>
              <a:buClr>
                <a:srgbClr val="CC9900"/>
              </a:buClr>
              <a:buSzPct val="65000"/>
              <a:buFont typeface="Wingdings" pitchFamily="-105" charset="2"/>
              <a:buChar char="n"/>
              <a:defRPr/>
            </a:pPr>
            <a:r>
              <a:rPr lang="en-US" sz="2000" kern="0" dirty="0" smtClean="0">
                <a:solidFill>
                  <a:srgbClr val="000000"/>
                </a:solidFill>
                <a:latin typeface="Tahoma"/>
                <a:ea typeface="ＭＳ Ｐゴシック" charset="-128"/>
                <a:cs typeface="ＭＳ Ｐゴシック" charset="-128"/>
              </a:rPr>
              <a:t>Map pages/applications to the best-fit memory resource</a:t>
            </a:r>
          </a:p>
          <a:p>
            <a:pPr marL="800100" lvl="1" indent="-342900">
              <a:spcBef>
                <a:spcPct val="20000"/>
              </a:spcBef>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energy-efficiency </a:t>
            </a:r>
            <a:r>
              <a:rPr lang="en-US" sz="2000" kern="0" dirty="0" smtClean="0">
                <a:solidFill>
                  <a:srgbClr val="000000"/>
                </a:solidFill>
                <a:latin typeface="Tahoma"/>
                <a:ea typeface="ＭＳ Ｐゴシック" charset="-128"/>
                <a:cs typeface="ＭＳ Ｐゴシック" charset="-128"/>
              </a:rPr>
              <a:t>than single-level memory</a:t>
            </a:r>
            <a:endParaRPr lang="en-US" sz="2000" kern="0" dirty="0">
              <a:solidFill>
                <a:srgbClr val="000000"/>
              </a:solidFill>
              <a:latin typeface="Tahoma"/>
              <a:ea typeface="ＭＳ Ｐゴシック" charset="-128"/>
              <a:cs typeface="ＭＳ Ｐゴシック" charset="-128"/>
            </a:endParaRPr>
          </a:p>
        </p:txBody>
      </p:sp>
      <p:sp>
        <p:nvSpPr>
          <p:cNvPr id="8" name="Rectangle 7"/>
          <p:cNvSpPr/>
          <p:nvPr/>
        </p:nvSpPr>
        <p:spPr>
          <a:xfrm>
            <a:off x="304800" y="4066942"/>
            <a:ext cx="533400" cy="685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1880832" y="1905000"/>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9" name="Rectangle 8"/>
          <p:cNvSpPr/>
          <p:nvPr/>
        </p:nvSpPr>
        <p:spPr>
          <a:xfrm>
            <a:off x="1880832" y="2899331"/>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10" name="Straight Connector 9"/>
          <p:cNvCxnSpPr/>
          <p:nvPr/>
        </p:nvCxnSpPr>
        <p:spPr>
          <a:xfrm>
            <a:off x="2321007" y="345345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2024848" y="3993232"/>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84270" y="3596906"/>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13" name="Rectangle 12"/>
          <p:cNvSpPr/>
          <p:nvPr/>
        </p:nvSpPr>
        <p:spPr>
          <a:xfrm>
            <a:off x="3320991" y="3596906"/>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wears out, high active energy</a:t>
            </a:r>
            <a:endParaRPr lang="en-US" dirty="0">
              <a:solidFill>
                <a:srgbClr val="8C0000"/>
              </a:solidFill>
              <a:latin typeface="Tahoma"/>
            </a:endParaRPr>
          </a:p>
        </p:txBody>
      </p:sp>
      <p:cxnSp>
        <p:nvCxnSpPr>
          <p:cNvPr id="14" name="Straight Connector 13"/>
          <p:cNvCxnSpPr/>
          <p:nvPr/>
        </p:nvCxnSpPr>
        <p:spPr>
          <a:xfrm flipH="1">
            <a:off x="2993626" y="3993232"/>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672920" y="2897813"/>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6" name="Straight Connector 15"/>
          <p:cNvCxnSpPr/>
          <p:nvPr/>
        </p:nvCxnSpPr>
        <p:spPr>
          <a:xfrm>
            <a:off x="2993626" y="3417168"/>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25469" y="3206068"/>
            <a:ext cx="800745" cy="369332"/>
          </a:xfrm>
          <a:prstGeom prst="rect">
            <a:avLst/>
          </a:prstGeom>
          <a:noFill/>
        </p:spPr>
        <p:txBody>
          <a:bodyPr wrap="none" rtlCol="0">
            <a:spAutoFit/>
          </a:bodyPr>
          <a:lstStyle/>
          <a:p>
            <a:r>
              <a:rPr lang="en-US" dirty="0" smtClean="0">
                <a:solidFill>
                  <a:srgbClr val="0000FF"/>
                </a:solidFill>
                <a:latin typeface="Tahoma"/>
              </a:rPr>
              <a:t>DRAM</a:t>
            </a:r>
            <a:endParaRPr lang="en-US" dirty="0">
              <a:solidFill>
                <a:srgbClr val="0000FF"/>
              </a:solidFill>
              <a:latin typeface="Tahoma"/>
            </a:endParaRPr>
          </a:p>
        </p:txBody>
      </p:sp>
      <p:sp>
        <p:nvSpPr>
          <p:cNvPr id="18" name="TextBox 17"/>
          <p:cNvSpPr txBox="1"/>
          <p:nvPr/>
        </p:nvSpPr>
        <p:spPr>
          <a:xfrm>
            <a:off x="3756768" y="3217203"/>
            <a:ext cx="3787140" cy="369332"/>
          </a:xfrm>
          <a:prstGeom prst="rect">
            <a:avLst/>
          </a:prstGeom>
          <a:noFill/>
        </p:spPr>
        <p:txBody>
          <a:bodyPr wrap="none" rtlCol="0">
            <a:spAutoFit/>
          </a:bodyPr>
          <a:lstStyle/>
          <a:p>
            <a:r>
              <a:rPr lang="en-US" dirty="0" smtClean="0">
                <a:solidFill>
                  <a:srgbClr val="0000FF"/>
                </a:solidFill>
                <a:latin typeface="Tahoma"/>
              </a:rPr>
              <a:t>Phase Change Memory (or Tech. X)</a:t>
            </a:r>
            <a:endParaRPr lang="en-US" dirty="0">
              <a:solidFill>
                <a:srgbClr val="0000FF"/>
              </a:solidFill>
              <a:latin typeface="Tahoma"/>
            </a:endParaRPr>
          </a:p>
        </p:txBody>
      </p:sp>
      <p:sp>
        <p:nvSpPr>
          <p:cNvPr id="19" name="Rectangle 18"/>
          <p:cNvSpPr/>
          <p:nvPr/>
        </p:nvSpPr>
        <p:spPr>
          <a:xfrm>
            <a:off x="914400" y="4114800"/>
            <a:ext cx="51816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TextBox 19"/>
          <p:cNvSpPr txBox="1"/>
          <p:nvPr/>
        </p:nvSpPr>
        <p:spPr>
          <a:xfrm>
            <a:off x="251748" y="3733800"/>
            <a:ext cx="891252" cy="369332"/>
          </a:xfrm>
          <a:prstGeom prst="rect">
            <a:avLst/>
          </a:prstGeom>
          <a:noFill/>
        </p:spPr>
        <p:txBody>
          <a:bodyPr wrap="none" rtlCol="0">
            <a:spAutoFit/>
          </a:bodyPr>
          <a:lstStyle/>
          <a:p>
            <a:r>
              <a:rPr lang="en-US" b="1" dirty="0" smtClean="0">
                <a:solidFill>
                  <a:schemeClr val="tx2"/>
                </a:solidFill>
              </a:rPr>
              <a:t>DRAM</a:t>
            </a:r>
            <a:endParaRPr lang="en-US" b="1" dirty="0">
              <a:solidFill>
                <a:schemeClr val="tx2"/>
              </a:solidFill>
            </a:endParaRPr>
          </a:p>
        </p:txBody>
      </p:sp>
      <p:sp>
        <p:nvSpPr>
          <p:cNvPr id="21" name="TextBox 20"/>
          <p:cNvSpPr txBox="1"/>
          <p:nvPr/>
        </p:nvSpPr>
        <p:spPr>
          <a:xfrm>
            <a:off x="3352800" y="3745468"/>
            <a:ext cx="2822332" cy="369332"/>
          </a:xfrm>
          <a:prstGeom prst="rect">
            <a:avLst/>
          </a:prstGeom>
          <a:noFill/>
        </p:spPr>
        <p:txBody>
          <a:bodyPr wrap="none" rtlCol="0">
            <a:spAutoFit/>
          </a:bodyPr>
          <a:lstStyle/>
          <a:p>
            <a:r>
              <a:rPr lang="en-US" b="1" dirty="0" smtClean="0">
                <a:solidFill>
                  <a:srgbClr val="FF0000"/>
                </a:solidFill>
              </a:rPr>
              <a:t>Phase Change Memory</a:t>
            </a:r>
            <a:endParaRPr lang="en-US" b="1" dirty="0">
              <a:solidFill>
                <a:srgbClr val="FF0000"/>
              </a:solidFill>
            </a:endParaRPr>
          </a:p>
        </p:txBody>
      </p:sp>
    </p:spTree>
    <p:extLst>
      <p:ext uri="{BB962C8B-B14F-4D97-AF65-F5344CB8AC3E}">
        <p14:creationId xmlns:p14="http://schemas.microsoft.com/office/powerpoint/2010/main" xmlns="" val="3732661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9" grpId="0" animBg="1"/>
      <p:bldP spid="12" grpId="0" animBg="1"/>
      <p:bldP spid="13" grpId="0" animBg="1"/>
      <p:bldP spid="15" grpId="0" animBg="1"/>
      <p:bldP spid="17" grpId="0"/>
      <p:bldP spid="18" grpId="0"/>
      <p:bldP spid="19" grpId="0" animBg="1"/>
      <p:bldP spid="19" grpId="1" animBg="1"/>
      <p:bldP spid="20" grpId="0"/>
      <p:bldP spid="20" grpId="1"/>
      <p:bldP spid="21" grpId="0"/>
      <p:bldP spid="2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solidFill>
                  <a:srgbClr val="0000FF"/>
                </a:solidFill>
              </a:rPr>
              <a:t>Accelerated Critical Sections (ACS)</a:t>
            </a:r>
          </a:p>
          <a:p>
            <a:r>
              <a:rPr lang="en-US" dirty="0" smtClean="0"/>
              <a:t>Bottleneck Identification and Scheduling (BIS)</a:t>
            </a:r>
            <a:endParaRPr lang="en-US" dirty="0"/>
          </a:p>
          <a:p>
            <a:r>
              <a:rPr lang="en-US" dirty="0" smtClean="0"/>
              <a:t>Staged Execution 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a:t>
            </a:fld>
            <a:endParaRPr lang="en-US" altLang="en-US"/>
          </a:p>
        </p:txBody>
      </p:sp>
    </p:spTree>
    <p:extLst>
      <p:ext uri="{BB962C8B-B14F-4D97-AF65-F5344CB8AC3E}">
        <p14:creationId xmlns:p14="http://schemas.microsoft.com/office/powerpoint/2010/main" xmlns="" val="192113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Key Problems in Future Systems</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a:solidFill>
                  <a:srgbClr val="FF0000"/>
                </a:solidFill>
              </a:rPr>
              <a:t>Memory </a:t>
            </a:r>
            <a:r>
              <a:rPr lang="en-US" dirty="0" smtClean="0">
                <a:solidFill>
                  <a:srgbClr val="FF0000"/>
                </a:solidFill>
              </a:rPr>
              <a:t>system</a:t>
            </a:r>
            <a:endParaRPr lang="en-US" dirty="0"/>
          </a:p>
          <a:p>
            <a:pPr lvl="1"/>
            <a:r>
              <a:rPr lang="en-US" dirty="0"/>
              <a:t>Many important existing and future applications are increasingly data intensive </a:t>
            </a:r>
            <a:r>
              <a:rPr lang="en-US" dirty="0">
                <a:sym typeface="Wingdings"/>
              </a:rPr>
              <a:t> require bandwidth and capacity</a:t>
            </a:r>
          </a:p>
          <a:p>
            <a:pPr lvl="1"/>
            <a:r>
              <a:rPr lang="en-US" dirty="0">
                <a:sym typeface="Wingdings"/>
              </a:rPr>
              <a:t>Data storage and movement limits performance &amp; efficiency</a:t>
            </a:r>
            <a:endParaRPr lang="en-US" dirty="0"/>
          </a:p>
          <a:p>
            <a:endParaRPr lang="en-US" dirty="0" smtClean="0">
              <a:solidFill>
                <a:srgbClr val="FF0000"/>
              </a:solidFill>
            </a:endParaRPr>
          </a:p>
          <a:p>
            <a:r>
              <a:rPr lang="en-US" dirty="0" smtClean="0">
                <a:solidFill>
                  <a:srgbClr val="FF0000"/>
                </a:solidFill>
              </a:rPr>
              <a:t>Efficiency (performance and energy) </a:t>
            </a:r>
            <a:r>
              <a:rPr lang="en-US" dirty="0" smtClean="0">
                <a:solidFill>
                  <a:srgbClr val="FF0000"/>
                </a:solidFill>
                <a:sym typeface="Wingdings"/>
              </a:rPr>
              <a:t> scalability</a:t>
            </a:r>
            <a:endParaRPr lang="en-US" dirty="0" smtClean="0">
              <a:solidFill>
                <a:srgbClr val="FF0000"/>
              </a:solidFill>
            </a:endParaRPr>
          </a:p>
          <a:p>
            <a:pPr lvl="1"/>
            <a:r>
              <a:rPr lang="en-US" dirty="0" smtClean="0"/>
              <a:t>Enables scalable systems </a:t>
            </a:r>
            <a:r>
              <a:rPr lang="en-US" dirty="0" smtClean="0">
                <a:sym typeface="Wingdings"/>
              </a:rPr>
              <a:t> new applications</a:t>
            </a:r>
            <a:endParaRPr lang="en-US" dirty="0" smtClean="0"/>
          </a:p>
          <a:p>
            <a:pPr lvl="1"/>
            <a:r>
              <a:rPr lang="en-US" dirty="0" smtClean="0"/>
              <a:t>Enables better user experience </a:t>
            </a:r>
            <a:r>
              <a:rPr lang="en-US" dirty="0" smtClean="0">
                <a:sym typeface="Wingdings"/>
              </a:rPr>
              <a:t> new usage models</a:t>
            </a:r>
            <a:endParaRPr lang="en-US" dirty="0" smtClean="0"/>
          </a:p>
          <a:p>
            <a:pPr marL="0" indent="0">
              <a:buNone/>
            </a:pPr>
            <a:endParaRPr lang="en-US" dirty="0" smtClean="0"/>
          </a:p>
          <a:p>
            <a:r>
              <a:rPr lang="en-US" dirty="0" smtClean="0">
                <a:solidFill>
                  <a:srgbClr val="FF0000"/>
                </a:solidFill>
              </a:rPr>
              <a:t>Predictability and robustness</a:t>
            </a:r>
            <a:endParaRPr lang="en-US" dirty="0" smtClean="0"/>
          </a:p>
          <a:p>
            <a:pPr lvl="1"/>
            <a:r>
              <a:rPr lang="en-US" dirty="0" smtClean="0"/>
              <a:t>Resource sharing and unreliable hardware causes QoS issues</a:t>
            </a:r>
          </a:p>
          <a:p>
            <a:pPr lvl="1"/>
            <a:r>
              <a:rPr lang="en-US" dirty="0" smtClean="0"/>
              <a:t>Predictable performance and QoS are first class constraints </a:t>
            </a:r>
          </a:p>
          <a:p>
            <a:pPr lvl="1"/>
            <a:endParaRPr lang="en-US" dirty="0" smtClean="0"/>
          </a:p>
          <a:p>
            <a:pPr lvl="1"/>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a:t>
            </a:fld>
            <a:endParaRPr lang="en-US" altLang="en-US">
              <a:solidFill>
                <a:srgbClr val="000000"/>
              </a:solidFill>
            </a:endParaRPr>
          </a:p>
        </p:txBody>
      </p:sp>
      <p:sp>
        <p:nvSpPr>
          <p:cNvPr id="5" name="Rectangle 4"/>
          <p:cNvSpPr/>
          <p:nvPr/>
        </p:nvSpPr>
        <p:spPr>
          <a:xfrm>
            <a:off x="567420" y="3101520"/>
            <a:ext cx="6900180"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xmlns="" val="1677976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6320"/>
          </a:xfrm>
        </p:spPr>
        <p:txBody>
          <a:bodyPr/>
          <a:lstStyle/>
          <a:p>
            <a:r>
              <a:rPr lang="en-US" sz="3600" dirty="0" smtClean="0"/>
              <a:t>Serialized Code Sections in Parallel Applications</a:t>
            </a:r>
            <a:endParaRPr lang="en-US" sz="3600" dirty="0"/>
          </a:p>
        </p:txBody>
      </p:sp>
      <p:sp>
        <p:nvSpPr>
          <p:cNvPr id="3" name="Content Placeholder 2"/>
          <p:cNvSpPr>
            <a:spLocks noGrp="1"/>
          </p:cNvSpPr>
          <p:nvPr>
            <p:ph idx="1"/>
          </p:nvPr>
        </p:nvSpPr>
        <p:spPr/>
        <p:txBody>
          <a:bodyPr/>
          <a:lstStyle/>
          <a:p>
            <a:r>
              <a:rPr lang="en-US" dirty="0"/>
              <a:t>M</a:t>
            </a:r>
            <a:r>
              <a:rPr lang="en-US" dirty="0" smtClean="0"/>
              <a:t>ultithreaded applications:</a:t>
            </a:r>
          </a:p>
          <a:p>
            <a:pPr lvl="1"/>
            <a:r>
              <a:rPr lang="en-US" dirty="0" smtClean="0"/>
              <a:t>Programs split into threads</a:t>
            </a:r>
          </a:p>
          <a:p>
            <a:pPr lvl="1"/>
            <a:endParaRPr lang="en-US" dirty="0" smtClean="0"/>
          </a:p>
          <a:p>
            <a:r>
              <a:rPr lang="en-US" dirty="0"/>
              <a:t>Threads execute concurrently on multiple cores</a:t>
            </a:r>
          </a:p>
          <a:p>
            <a:pPr lvl="1"/>
            <a:endParaRPr lang="en-US" dirty="0"/>
          </a:p>
          <a:p>
            <a:r>
              <a:rPr lang="en-US" dirty="0"/>
              <a:t>Many </a:t>
            </a:r>
            <a:r>
              <a:rPr lang="en-US" dirty="0" smtClean="0"/>
              <a:t>parallel programs cannot </a:t>
            </a:r>
            <a:r>
              <a:rPr lang="en-US" dirty="0"/>
              <a:t>be parallelized completely</a:t>
            </a:r>
          </a:p>
          <a:p>
            <a:pPr lvl="1"/>
            <a:endParaRPr lang="en-US" dirty="0"/>
          </a:p>
          <a:p>
            <a:r>
              <a:rPr lang="en-US" dirty="0" smtClean="0"/>
              <a:t>Serialized code sections:</a:t>
            </a:r>
            <a:endParaRPr lang="en-US" dirty="0"/>
          </a:p>
          <a:p>
            <a:pPr lvl="1"/>
            <a:r>
              <a:rPr lang="en-US" dirty="0"/>
              <a:t>Reduce </a:t>
            </a:r>
            <a:r>
              <a:rPr lang="en-US" dirty="0" smtClean="0"/>
              <a:t>performance</a:t>
            </a:r>
            <a:endParaRPr lang="en-US" dirty="0"/>
          </a:p>
          <a:p>
            <a:pPr lvl="1"/>
            <a:r>
              <a:rPr lang="en-US" dirty="0"/>
              <a:t>Limit </a:t>
            </a:r>
            <a:r>
              <a:rPr lang="en-US" dirty="0" smtClean="0"/>
              <a:t>scalability</a:t>
            </a:r>
          </a:p>
          <a:p>
            <a:pPr lvl="1"/>
            <a:r>
              <a:rPr lang="en-US" dirty="0" smtClean="0"/>
              <a:t>Waste energy</a:t>
            </a:r>
            <a:endParaRPr lang="en-US" dirty="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20</a:t>
            </a:fld>
            <a:endParaRPr lang="en-US" altLang="en-US"/>
          </a:p>
        </p:txBody>
      </p:sp>
    </p:spTree>
    <p:extLst>
      <p:ext uri="{BB962C8B-B14F-4D97-AF65-F5344CB8AC3E}">
        <p14:creationId xmlns:p14="http://schemas.microsoft.com/office/powerpoint/2010/main" xmlns="" val="1085842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Serialized Code Sections</a:t>
            </a:r>
            <a:endParaRPr lang="en-US" dirty="0"/>
          </a:p>
        </p:txBody>
      </p:sp>
      <p:sp>
        <p:nvSpPr>
          <p:cNvPr id="3" name="Content Placeholder 2"/>
          <p:cNvSpPr>
            <a:spLocks noGrp="1"/>
          </p:cNvSpPr>
          <p:nvPr>
            <p:ph idx="1"/>
          </p:nvPr>
        </p:nvSpPr>
        <p:spPr>
          <a:xfrm>
            <a:off x="228600" y="1066800"/>
            <a:ext cx="8610600" cy="5181600"/>
          </a:xfrm>
        </p:spPr>
        <p:txBody>
          <a:bodyPr/>
          <a:lstStyle/>
          <a:p>
            <a:r>
              <a:rPr lang="en-US" dirty="0" smtClean="0"/>
              <a:t>Sequential portions (Amdahl’s “serial part”)</a:t>
            </a:r>
          </a:p>
          <a:p>
            <a:r>
              <a:rPr lang="en-US" dirty="0" smtClean="0"/>
              <a:t>Critical sections</a:t>
            </a:r>
          </a:p>
          <a:p>
            <a:r>
              <a:rPr lang="en-US" dirty="0" smtClean="0"/>
              <a:t>Barriers</a:t>
            </a:r>
          </a:p>
          <a:p>
            <a:r>
              <a:rPr lang="en-US" dirty="0" smtClean="0"/>
              <a:t>Limiter stages in pipelined programs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21</a:t>
            </a:fld>
            <a:endParaRPr lang="en-US" altLang="en-US"/>
          </a:p>
        </p:txBody>
      </p:sp>
    </p:spTree>
    <p:extLst>
      <p:ext uri="{BB962C8B-B14F-4D97-AF65-F5344CB8AC3E}">
        <p14:creationId xmlns:p14="http://schemas.microsoft.com/office/powerpoint/2010/main" xmlns="" val="13322262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Bottlenecks in Multithreaded Applications</a:t>
            </a:r>
          </a:p>
        </p:txBody>
      </p:sp>
      <p:sp>
        <p:nvSpPr>
          <p:cNvPr id="3" name="Content Placeholder 2"/>
          <p:cNvSpPr>
            <a:spLocks noGrp="1"/>
          </p:cNvSpPr>
          <p:nvPr>
            <p:ph idx="1"/>
          </p:nvPr>
        </p:nvSpPr>
        <p:spPr>
          <a:xfrm>
            <a:off x="228600" y="990600"/>
            <a:ext cx="8915400" cy="5181600"/>
          </a:xfrm>
        </p:spPr>
        <p:txBody>
          <a:bodyPr/>
          <a:lstStyle/>
          <a:p>
            <a:pPr eaLnBrk="1" hangingPunct="1">
              <a:buFont typeface="Wingdings" charset="0"/>
              <a:buNone/>
            </a:pPr>
            <a:r>
              <a:rPr lang="en-US" sz="2200">
                <a:latin typeface="Tahoma" charset="0"/>
                <a:ea typeface="ＭＳ Ｐゴシック" charset="0"/>
                <a:cs typeface="ＭＳ Ｐゴシック" charset="0"/>
              </a:rPr>
              <a:t>Definition: any code segment for which threads contend (i.e. wait)</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buFont typeface="Wingdings" charset="0"/>
              <a:buNone/>
            </a:pPr>
            <a:r>
              <a:rPr lang="en-US" sz="2200">
                <a:latin typeface="Tahoma" charset="0"/>
                <a:ea typeface="ＭＳ Ｐゴシック" charset="0"/>
                <a:cs typeface="ＭＳ Ｐゴシック" charset="0"/>
              </a:rPr>
              <a:t>Examples:</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r>
              <a:rPr lang="en-US" sz="2200">
                <a:solidFill>
                  <a:srgbClr val="0000FF"/>
                </a:solidFill>
                <a:latin typeface="Tahoma" charset="0"/>
                <a:ea typeface="ＭＳ Ｐゴシック" charset="0"/>
                <a:cs typeface="ＭＳ Ｐゴシック" charset="0"/>
              </a:rPr>
              <a:t>Amdahl’s serial portions</a:t>
            </a:r>
          </a:p>
          <a:p>
            <a:pPr lvl="1" eaLnBrk="1" hangingPunct="1"/>
            <a:r>
              <a:rPr lang="en-US" sz="1800">
                <a:latin typeface="Tahoma" charset="0"/>
                <a:ea typeface="ＭＳ Ｐゴシック" charset="0"/>
              </a:rPr>
              <a:t>Only one thread exists </a:t>
            </a:r>
            <a:r>
              <a:rPr lang="en-US" sz="1800">
                <a:latin typeface="Tahoma" charset="0"/>
                <a:ea typeface="ＭＳ Ｐゴシック" charset="0"/>
                <a:sym typeface="Wingdings" charset="0"/>
              </a:rPr>
              <a:t></a:t>
            </a:r>
            <a:r>
              <a:rPr lang="en-US" sz="1800">
                <a:latin typeface="Tahoma" charset="0"/>
                <a:ea typeface="ＭＳ Ｐゴシック" charset="0"/>
              </a:rPr>
              <a:t>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Critical sections</a:t>
            </a:r>
          </a:p>
          <a:p>
            <a:pPr lvl="1" eaLnBrk="1" hangingPunct="1"/>
            <a:r>
              <a:rPr lang="en-US" sz="1800">
                <a:latin typeface="Tahoma" charset="0"/>
                <a:ea typeface="ＭＳ Ｐゴシック" charset="0"/>
              </a:rPr>
              <a:t>Ensure mutual exclusion </a:t>
            </a:r>
            <a:r>
              <a:rPr lang="en-US" sz="1800">
                <a:latin typeface="Tahoma" charset="0"/>
                <a:ea typeface="ＭＳ Ｐゴシック" charset="0"/>
                <a:sym typeface="Wingdings" charset="0"/>
              </a:rPr>
              <a:t> </a:t>
            </a:r>
            <a:r>
              <a:rPr lang="en-US" sz="1800">
                <a:latin typeface="Tahoma" charset="0"/>
                <a:ea typeface="ＭＳ Ｐゴシック" charset="0"/>
              </a:rPr>
              <a:t>likely to be on the critical path if contended</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Barriers</a:t>
            </a:r>
          </a:p>
          <a:p>
            <a:pPr lvl="1" eaLnBrk="1" hangingPunct="1"/>
            <a:r>
              <a:rPr lang="en-US" sz="1800">
                <a:latin typeface="Tahoma" charset="0"/>
                <a:ea typeface="ＭＳ Ｐゴシック" charset="0"/>
              </a:rPr>
              <a:t>Ensure all threads reach a point before continuing </a:t>
            </a:r>
            <a:r>
              <a:rPr lang="en-US" sz="1800">
                <a:latin typeface="Tahoma" charset="0"/>
                <a:ea typeface="ＭＳ Ｐゴシック" charset="0"/>
                <a:sym typeface="Wingdings" charset="0"/>
              </a:rPr>
              <a:t> </a:t>
            </a:r>
            <a:r>
              <a:rPr lang="en-US" sz="1800">
                <a:latin typeface="Tahoma" charset="0"/>
                <a:ea typeface="ＭＳ Ｐゴシック" charset="0"/>
              </a:rPr>
              <a:t>the latest thread arriving is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Pipeline stages</a:t>
            </a:r>
          </a:p>
          <a:p>
            <a:pPr lvl="1" eaLnBrk="1" hangingPunct="1"/>
            <a:r>
              <a:rPr lang="en-US" sz="1800">
                <a:latin typeface="Tahoma" charset="0"/>
                <a:ea typeface="ＭＳ Ｐゴシック" charset="0"/>
              </a:rPr>
              <a:t>Different stages of a loop iteration may execute on different threads, </a:t>
            </a:r>
            <a:br>
              <a:rPr lang="en-US" sz="1800">
                <a:latin typeface="Tahoma" charset="0"/>
                <a:ea typeface="ＭＳ Ｐゴシック" charset="0"/>
              </a:rPr>
            </a:br>
            <a:r>
              <a:rPr lang="en-US" sz="1800">
                <a:latin typeface="Tahoma" charset="0"/>
                <a:ea typeface="ＭＳ Ｐゴシック" charset="0"/>
              </a:rPr>
              <a:t>slowest stage makes other stages wait </a:t>
            </a:r>
            <a:r>
              <a:rPr lang="en-US" sz="1800">
                <a:latin typeface="Tahoma" charset="0"/>
                <a:ea typeface="ＭＳ Ｐゴシック" charset="0"/>
                <a:sym typeface="Wingdings" charset="0"/>
              </a:rPr>
              <a:t> </a:t>
            </a:r>
            <a:r>
              <a:rPr lang="en-US" sz="1800">
                <a:latin typeface="Tahoma" charset="0"/>
                <a:ea typeface="ＭＳ Ｐゴシック" charset="0"/>
              </a:rPr>
              <a:t>on the critical path</a:t>
            </a:r>
          </a:p>
        </p:txBody>
      </p:sp>
      <p:sp>
        <p:nvSpPr>
          <p:cNvPr id="1741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F961FF-8300-CC46-97BF-17494580693B}" type="slidenum">
              <a:rPr lang="en-US">
                <a:latin typeface="Garamond" charset="0"/>
              </a:rPr>
              <a:pPr eaLnBrk="1" hangingPunct="1"/>
              <a:t>22</a:t>
            </a:fld>
            <a:endParaRPr lang="en-US">
              <a:latin typeface="Garamond" charset="0"/>
            </a:endParaRPr>
          </a:p>
        </p:txBody>
      </p:sp>
      <p:sp>
        <p:nvSpPr>
          <p:cNvPr id="5" name="Rectangle 4"/>
          <p:cNvSpPr/>
          <p:nvPr/>
        </p:nvSpPr>
        <p:spPr>
          <a:xfrm>
            <a:off x="228600" y="2971800"/>
            <a:ext cx="25908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832323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Sections</a:t>
            </a:r>
            <a:endParaRPr lang="en-US" dirty="0"/>
          </a:p>
        </p:txBody>
      </p:sp>
      <p:sp>
        <p:nvSpPr>
          <p:cNvPr id="3" name="Content Placeholder 2"/>
          <p:cNvSpPr>
            <a:spLocks noGrp="1"/>
          </p:cNvSpPr>
          <p:nvPr>
            <p:ph idx="1"/>
          </p:nvPr>
        </p:nvSpPr>
        <p:spPr/>
        <p:txBody>
          <a:bodyPr/>
          <a:lstStyle/>
          <a:p>
            <a:r>
              <a:rPr lang="en-US" dirty="0">
                <a:latin typeface="Tahoma" charset="0"/>
                <a:ea typeface="ＭＳ Ｐゴシック" charset="0"/>
              </a:rPr>
              <a:t>Threads are not allowed to update shared data </a:t>
            </a:r>
            <a:r>
              <a:rPr lang="en-US" dirty="0" smtClean="0">
                <a:latin typeface="Tahoma" charset="0"/>
                <a:ea typeface="ＭＳ Ｐゴシック" charset="0"/>
              </a:rPr>
              <a:t>concurrently</a:t>
            </a:r>
          </a:p>
          <a:p>
            <a:pPr lvl="1"/>
            <a:r>
              <a:rPr lang="en-US" dirty="0" smtClean="0">
                <a:latin typeface="Tahoma" charset="0"/>
                <a:ea typeface="ＭＳ Ｐゴシック" charset="0"/>
              </a:rPr>
              <a:t>For correctness (mutual exclusion principle)</a:t>
            </a:r>
            <a:endParaRPr lang="en-US" dirty="0">
              <a:latin typeface="Tahoma" charset="0"/>
              <a:ea typeface="ＭＳ Ｐゴシック" charset="0"/>
            </a:endParaRPr>
          </a:p>
          <a:p>
            <a:pPr lvl="1"/>
            <a:endParaRPr lang="en-US" sz="2000" dirty="0">
              <a:latin typeface="Tahoma" charset="0"/>
              <a:ea typeface="ＭＳ Ｐゴシック" charset="0"/>
            </a:endParaRPr>
          </a:p>
          <a:p>
            <a:r>
              <a:rPr lang="en-US" dirty="0">
                <a:latin typeface="Tahoma" charset="0"/>
                <a:ea typeface="ＭＳ Ｐゴシック" charset="0"/>
                <a:cs typeface="ＭＳ Ｐゴシック" charset="0"/>
              </a:rPr>
              <a:t>Accesses to shared data are encapsulated inside </a:t>
            </a:r>
            <a:br>
              <a:rPr lang="en-US" dirty="0">
                <a:latin typeface="Tahoma" charset="0"/>
                <a:ea typeface="ＭＳ Ｐゴシック" charset="0"/>
                <a:cs typeface="ＭＳ Ｐゴシック" charset="0"/>
              </a:rPr>
            </a:br>
            <a:r>
              <a:rPr lang="en-US" b="1" i="1" dirty="0">
                <a:latin typeface="Tahoma" charset="0"/>
                <a:ea typeface="ＭＳ Ｐゴシック" charset="0"/>
                <a:cs typeface="ＭＳ Ｐゴシック" charset="0"/>
              </a:rPr>
              <a:t>critical sections</a:t>
            </a:r>
          </a:p>
          <a:p>
            <a:pPr lvl="1"/>
            <a:endParaRPr lang="en-US" sz="2000" dirty="0">
              <a:latin typeface="Tahoma" charset="0"/>
              <a:ea typeface="ＭＳ Ｐゴシック" charset="0"/>
            </a:endParaRPr>
          </a:p>
          <a:p>
            <a:r>
              <a:rPr lang="en-US" dirty="0">
                <a:latin typeface="Tahoma" charset="0"/>
                <a:ea typeface="ＭＳ Ｐゴシック" charset="0"/>
                <a:cs typeface="ＭＳ Ｐゴシック" charset="0"/>
              </a:rPr>
              <a:t>Only one</a:t>
            </a:r>
            <a:r>
              <a:rPr lang="en-US" b="1" dirty="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thread can execute a critical section at </a:t>
            </a:r>
            <a:br>
              <a:rPr lang="en-US" dirty="0">
                <a:latin typeface="Tahoma" charset="0"/>
                <a:ea typeface="ＭＳ Ｐゴシック" charset="0"/>
                <a:cs typeface="ＭＳ Ｐゴシック" charset="0"/>
              </a:rPr>
            </a:br>
            <a:r>
              <a:rPr lang="en-US" dirty="0">
                <a:latin typeface="Tahoma" charset="0"/>
                <a:ea typeface="ＭＳ Ｐゴシック" charset="0"/>
                <a:cs typeface="ＭＳ Ｐゴシック" charset="0"/>
              </a:rPr>
              <a:t>a given time</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23</a:t>
            </a:fld>
            <a:endParaRPr lang="en-US" altLang="en-US"/>
          </a:p>
        </p:txBody>
      </p:sp>
    </p:spTree>
    <p:extLst>
      <p:ext uri="{BB962C8B-B14F-4D97-AF65-F5344CB8AC3E}">
        <p14:creationId xmlns:p14="http://schemas.microsoft.com/office/powerpoint/2010/main" xmlns="" val="225197785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MySQL</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24</a:t>
            </a:fld>
            <a:endParaRPr lang="en-US" altLang="en-US"/>
          </a:p>
        </p:txBody>
      </p:sp>
      <p:sp>
        <p:nvSpPr>
          <p:cNvPr id="5" name="AutoShape 4"/>
          <p:cNvSpPr>
            <a:spLocks noChangeArrowheads="1"/>
          </p:cNvSpPr>
          <p:nvPr/>
        </p:nvSpPr>
        <p:spPr bwMode="auto">
          <a:xfrm>
            <a:off x="3017838" y="2470150"/>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a:r>
              <a:rPr lang="en-US" b="0"/>
              <a:t>Open database tables</a:t>
            </a:r>
          </a:p>
        </p:txBody>
      </p:sp>
      <p:sp>
        <p:nvSpPr>
          <p:cNvPr id="6" name="AutoShape 5"/>
          <p:cNvSpPr>
            <a:spLocks noChangeArrowheads="1"/>
          </p:cNvSpPr>
          <p:nvPr/>
        </p:nvSpPr>
        <p:spPr bwMode="auto">
          <a:xfrm>
            <a:off x="3017838" y="4206875"/>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a:r>
              <a:rPr lang="en-US" b="0"/>
              <a:t>Perform the operations</a:t>
            </a:r>
          </a:p>
          <a:p>
            <a:pPr algn="ctr"/>
            <a:r>
              <a:rPr lang="en-US" b="0"/>
              <a:t>….</a:t>
            </a:r>
          </a:p>
        </p:txBody>
      </p:sp>
      <p:sp>
        <p:nvSpPr>
          <p:cNvPr id="7" name="Line 7"/>
          <p:cNvSpPr>
            <a:spLocks noChangeShapeType="1"/>
          </p:cNvSpPr>
          <p:nvPr/>
        </p:nvSpPr>
        <p:spPr bwMode="auto">
          <a:xfrm>
            <a:off x="4572000" y="3292475"/>
            <a:ext cx="0" cy="914400"/>
          </a:xfrm>
          <a:prstGeom prst="line">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8" name="Line 14"/>
          <p:cNvSpPr>
            <a:spLocks noChangeShapeType="1"/>
          </p:cNvSpPr>
          <p:nvPr/>
        </p:nvSpPr>
        <p:spPr bwMode="auto">
          <a:xfrm flipH="1">
            <a:off x="6400800" y="2551113"/>
            <a:ext cx="749300" cy="466725"/>
          </a:xfrm>
          <a:prstGeom prst="line">
            <a:avLst/>
          </a:prstGeom>
          <a:noFill/>
          <a:ln w="635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9" name="Text Box 16"/>
          <p:cNvSpPr txBox="1">
            <a:spLocks noChangeArrowheads="1"/>
          </p:cNvSpPr>
          <p:nvPr/>
        </p:nvSpPr>
        <p:spPr bwMode="auto">
          <a:xfrm>
            <a:off x="3144838" y="1754188"/>
            <a:ext cx="11604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2000">
                <a:solidFill>
                  <a:srgbClr val="FF0000"/>
                </a:solidFill>
              </a:rPr>
              <a:t>Critical</a:t>
            </a:r>
            <a:br>
              <a:rPr lang="en-US" sz="2000">
                <a:solidFill>
                  <a:srgbClr val="FF0000"/>
                </a:solidFill>
              </a:rPr>
            </a:br>
            <a:r>
              <a:rPr lang="en-US" sz="2000">
                <a:solidFill>
                  <a:srgbClr val="FF0000"/>
                </a:solidFill>
              </a:rPr>
              <a:t>Section</a:t>
            </a:r>
          </a:p>
        </p:txBody>
      </p:sp>
      <p:sp>
        <p:nvSpPr>
          <p:cNvPr id="10" name="Text Box 17"/>
          <p:cNvSpPr txBox="1">
            <a:spLocks noChangeArrowheads="1"/>
          </p:cNvSpPr>
          <p:nvPr/>
        </p:nvSpPr>
        <p:spPr bwMode="auto">
          <a:xfrm>
            <a:off x="7361238" y="4745038"/>
            <a:ext cx="11604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Parallel</a:t>
            </a:r>
          </a:p>
        </p:txBody>
      </p:sp>
      <p:sp>
        <p:nvSpPr>
          <p:cNvPr id="11" name="Line 18"/>
          <p:cNvSpPr>
            <a:spLocks noChangeShapeType="1"/>
          </p:cNvSpPr>
          <p:nvPr/>
        </p:nvSpPr>
        <p:spPr bwMode="auto">
          <a:xfrm flipH="1" flipV="1">
            <a:off x="6300788" y="4664075"/>
            <a:ext cx="958850" cy="411163"/>
          </a:xfrm>
          <a:prstGeom prst="line">
            <a:avLst/>
          </a:prstGeom>
          <a:noFill/>
          <a:ln w="635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12" name="Text Box 19"/>
          <p:cNvSpPr txBox="1">
            <a:spLocks noChangeArrowheads="1"/>
          </p:cNvSpPr>
          <p:nvPr/>
        </p:nvSpPr>
        <p:spPr bwMode="auto">
          <a:xfrm>
            <a:off x="5697538" y="2074863"/>
            <a:ext cx="33178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Access Open Tables Cache</a:t>
            </a:r>
          </a:p>
        </p:txBody>
      </p:sp>
      <p:sp>
        <p:nvSpPr>
          <p:cNvPr id="13" name="AutoShape 20"/>
          <p:cNvSpPr>
            <a:spLocks noChangeArrowheads="1"/>
          </p:cNvSpPr>
          <p:nvPr/>
        </p:nvSpPr>
        <p:spPr bwMode="auto">
          <a:xfrm>
            <a:off x="3017838" y="2441575"/>
            <a:ext cx="3200400" cy="822325"/>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b="0"/>
          </a:p>
        </p:txBody>
      </p:sp>
    </p:spTree>
    <p:extLst>
      <p:ext uri="{BB962C8B-B14F-4D97-AF65-F5344CB8AC3E}">
        <p14:creationId xmlns:p14="http://schemas.microsoft.com/office/powerpoint/2010/main" xmlns="" val="520454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animBg="1"/>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Contention for Critical Sections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25</a:t>
            </a:fld>
            <a:endParaRPr lang="en-US" altLang="en-US"/>
          </a:p>
        </p:txBody>
      </p:sp>
      <p:sp>
        <p:nvSpPr>
          <p:cNvPr id="5" name="Line 3"/>
          <p:cNvSpPr>
            <a:spLocks noChangeShapeType="1"/>
          </p:cNvSpPr>
          <p:nvPr/>
        </p:nvSpPr>
        <p:spPr bwMode="auto">
          <a:xfrm flipH="1" flipV="1">
            <a:off x="749300" y="1373188"/>
            <a:ext cx="0" cy="4400550"/>
          </a:xfrm>
          <a:prstGeom prst="line">
            <a:avLst/>
          </a:prstGeom>
          <a:noFill/>
          <a:ln w="9525">
            <a:solidFill>
              <a:schemeClr val="tx1"/>
            </a:solidFill>
            <a:round/>
            <a:headEnd/>
            <a:tailEnd type="none" w="lg" len="lg"/>
          </a:ln>
          <a:extLst>
            <a:ext uri="{909E8E84-426E-40dd-AFC4-6F175D3DCCD1}">
              <a14:hiddenFill xmlns:a14="http://schemas.microsoft.com/office/drawing/2010/main" xmlns="">
                <a:noFill/>
              </a14:hiddenFill>
            </a:ext>
          </a:extLst>
        </p:spPr>
        <p:txBody>
          <a:bodyPr/>
          <a:lstStyle/>
          <a:p>
            <a:endParaRPr lang="en-US"/>
          </a:p>
        </p:txBody>
      </p:sp>
      <p:sp>
        <p:nvSpPr>
          <p:cNvPr id="6" name="Line 4"/>
          <p:cNvSpPr>
            <a:spLocks noChangeShapeType="1"/>
          </p:cNvSpPr>
          <p:nvPr/>
        </p:nvSpPr>
        <p:spPr bwMode="auto">
          <a:xfrm flipV="1">
            <a:off x="735013" y="5757863"/>
            <a:ext cx="8296275" cy="15875"/>
          </a:xfrm>
          <a:prstGeom prst="line">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7" name="Text Box 5"/>
          <p:cNvSpPr txBox="1">
            <a:spLocks noChangeArrowheads="1"/>
          </p:cNvSpPr>
          <p:nvPr/>
        </p:nvSpPr>
        <p:spPr bwMode="auto">
          <a:xfrm>
            <a:off x="511175" y="581025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0</a:t>
            </a:r>
          </a:p>
        </p:txBody>
      </p:sp>
      <p:sp>
        <p:nvSpPr>
          <p:cNvPr id="8" name="Rectangle 93"/>
          <p:cNvSpPr>
            <a:spLocks noChangeArrowheads="1"/>
          </p:cNvSpPr>
          <p:nvPr/>
        </p:nvSpPr>
        <p:spPr bwMode="auto">
          <a:xfrm>
            <a:off x="7680325" y="1143000"/>
            <a:ext cx="457200" cy="1524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 name="Rectangle 94"/>
          <p:cNvSpPr>
            <a:spLocks noChangeArrowheads="1"/>
          </p:cNvSpPr>
          <p:nvPr/>
        </p:nvSpPr>
        <p:spPr bwMode="auto">
          <a:xfrm>
            <a:off x="7680325" y="1609725"/>
            <a:ext cx="457200" cy="1524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 name="Rectangle 95"/>
          <p:cNvSpPr>
            <a:spLocks noChangeArrowheads="1"/>
          </p:cNvSpPr>
          <p:nvPr/>
        </p:nvSpPr>
        <p:spPr bwMode="auto">
          <a:xfrm>
            <a:off x="7334250" y="914400"/>
            <a:ext cx="1717675" cy="12954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 name="Text Box 96"/>
          <p:cNvSpPr txBox="1">
            <a:spLocks noChangeArrowheads="1"/>
          </p:cNvSpPr>
          <p:nvPr/>
        </p:nvSpPr>
        <p:spPr bwMode="auto">
          <a:xfrm>
            <a:off x="8137525" y="914400"/>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Critical Section</a:t>
            </a:r>
          </a:p>
        </p:txBody>
      </p:sp>
      <p:sp>
        <p:nvSpPr>
          <p:cNvPr id="12" name="Text Box 97"/>
          <p:cNvSpPr txBox="1">
            <a:spLocks noChangeArrowheads="1"/>
          </p:cNvSpPr>
          <p:nvPr/>
        </p:nvSpPr>
        <p:spPr bwMode="auto">
          <a:xfrm>
            <a:off x="8137525" y="1492250"/>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Parallel</a:t>
            </a:r>
          </a:p>
        </p:txBody>
      </p:sp>
      <p:sp>
        <p:nvSpPr>
          <p:cNvPr id="13" name="Line 98"/>
          <p:cNvSpPr>
            <a:spLocks noChangeShapeType="1"/>
          </p:cNvSpPr>
          <p:nvPr/>
        </p:nvSpPr>
        <p:spPr bwMode="auto">
          <a:xfrm>
            <a:off x="7680325" y="1993900"/>
            <a:ext cx="457200" cy="0"/>
          </a:xfrm>
          <a:prstGeom prst="line">
            <a:avLst/>
          </a:prstGeom>
          <a:noFill/>
          <a:ln w="381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 name="Text Box 99"/>
          <p:cNvSpPr txBox="1">
            <a:spLocks noChangeArrowheads="1"/>
          </p:cNvSpPr>
          <p:nvPr/>
        </p:nvSpPr>
        <p:spPr bwMode="auto">
          <a:xfrm>
            <a:off x="8137525" y="1828800"/>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Idle</a:t>
            </a:r>
          </a:p>
        </p:txBody>
      </p:sp>
      <p:sp>
        <p:nvSpPr>
          <p:cNvPr id="15" name="Text Box 13"/>
          <p:cNvSpPr txBox="1">
            <a:spLocks noChangeArrowheads="1"/>
          </p:cNvSpPr>
          <p:nvPr/>
        </p:nvSpPr>
        <p:spPr bwMode="auto">
          <a:xfrm>
            <a:off x="639763" y="1006475"/>
            <a:ext cx="71770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i="1"/>
              <a:t>12 iterations, 33% instructions inside the critical section</a:t>
            </a:r>
          </a:p>
        </p:txBody>
      </p:sp>
      <p:sp>
        <p:nvSpPr>
          <p:cNvPr id="16" name="Text Box 14"/>
          <p:cNvSpPr txBox="1">
            <a:spLocks noChangeArrowheads="1"/>
          </p:cNvSpPr>
          <p:nvPr/>
        </p:nvSpPr>
        <p:spPr bwMode="auto">
          <a:xfrm>
            <a:off x="0" y="5413375"/>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1</a:t>
            </a:r>
          </a:p>
        </p:txBody>
      </p:sp>
      <p:sp>
        <p:nvSpPr>
          <p:cNvPr id="17" name="Text Box 15"/>
          <p:cNvSpPr txBox="1">
            <a:spLocks noChangeArrowheads="1"/>
          </p:cNvSpPr>
          <p:nvPr/>
        </p:nvSpPr>
        <p:spPr bwMode="auto">
          <a:xfrm>
            <a:off x="0" y="3684588"/>
            <a:ext cx="730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3</a:t>
            </a:r>
          </a:p>
        </p:txBody>
      </p:sp>
      <p:sp>
        <p:nvSpPr>
          <p:cNvPr id="18" name="Text Box 16"/>
          <p:cNvSpPr txBox="1">
            <a:spLocks noChangeArrowheads="1"/>
          </p:cNvSpPr>
          <p:nvPr/>
        </p:nvSpPr>
        <p:spPr bwMode="auto">
          <a:xfrm>
            <a:off x="0" y="4752975"/>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2</a:t>
            </a:r>
          </a:p>
        </p:txBody>
      </p:sp>
      <p:sp>
        <p:nvSpPr>
          <p:cNvPr id="19" name="Text Box 17"/>
          <p:cNvSpPr txBox="1">
            <a:spLocks noChangeArrowheads="1"/>
          </p:cNvSpPr>
          <p:nvPr/>
        </p:nvSpPr>
        <p:spPr bwMode="auto">
          <a:xfrm>
            <a:off x="0" y="2393950"/>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4</a:t>
            </a:r>
          </a:p>
        </p:txBody>
      </p:sp>
      <p:sp>
        <p:nvSpPr>
          <p:cNvPr id="20" name="Line 18"/>
          <p:cNvSpPr>
            <a:spLocks noChangeShapeType="1"/>
          </p:cNvSpPr>
          <p:nvPr/>
        </p:nvSpPr>
        <p:spPr bwMode="auto">
          <a:xfrm>
            <a:off x="1408113"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 name="Text Box 19"/>
          <p:cNvSpPr txBox="1">
            <a:spLocks noChangeArrowheads="1"/>
          </p:cNvSpPr>
          <p:nvPr/>
        </p:nvSpPr>
        <p:spPr bwMode="auto">
          <a:xfrm>
            <a:off x="1179513"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a:t>
            </a:r>
          </a:p>
        </p:txBody>
      </p:sp>
      <p:sp>
        <p:nvSpPr>
          <p:cNvPr id="22" name="Line 20"/>
          <p:cNvSpPr>
            <a:spLocks noChangeShapeType="1"/>
          </p:cNvSpPr>
          <p:nvPr/>
        </p:nvSpPr>
        <p:spPr bwMode="auto">
          <a:xfrm>
            <a:off x="749300" y="5716588"/>
            <a:ext cx="0" cy="1539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 name="Line 21"/>
          <p:cNvSpPr>
            <a:spLocks noChangeShapeType="1"/>
          </p:cNvSpPr>
          <p:nvPr/>
        </p:nvSpPr>
        <p:spPr bwMode="auto">
          <a:xfrm>
            <a:off x="2066925"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 name="Text Box 22"/>
          <p:cNvSpPr txBox="1">
            <a:spLocks noChangeArrowheads="1"/>
          </p:cNvSpPr>
          <p:nvPr/>
        </p:nvSpPr>
        <p:spPr bwMode="auto">
          <a:xfrm>
            <a:off x="1838325"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2</a:t>
            </a:r>
          </a:p>
        </p:txBody>
      </p:sp>
      <p:sp>
        <p:nvSpPr>
          <p:cNvPr id="25" name="Line 23"/>
          <p:cNvSpPr>
            <a:spLocks noChangeShapeType="1"/>
          </p:cNvSpPr>
          <p:nvPr/>
        </p:nvSpPr>
        <p:spPr bwMode="auto">
          <a:xfrm>
            <a:off x="2724150"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Text Box 24"/>
          <p:cNvSpPr txBox="1">
            <a:spLocks noChangeArrowheads="1"/>
          </p:cNvSpPr>
          <p:nvPr/>
        </p:nvSpPr>
        <p:spPr bwMode="auto">
          <a:xfrm>
            <a:off x="2495550"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3</a:t>
            </a:r>
          </a:p>
        </p:txBody>
      </p:sp>
      <p:sp>
        <p:nvSpPr>
          <p:cNvPr id="27" name="Line 25"/>
          <p:cNvSpPr>
            <a:spLocks noChangeShapeType="1"/>
          </p:cNvSpPr>
          <p:nvPr/>
        </p:nvSpPr>
        <p:spPr bwMode="auto">
          <a:xfrm>
            <a:off x="3382963"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 name="Text Box 26"/>
          <p:cNvSpPr txBox="1">
            <a:spLocks noChangeArrowheads="1"/>
          </p:cNvSpPr>
          <p:nvPr/>
        </p:nvSpPr>
        <p:spPr bwMode="auto">
          <a:xfrm>
            <a:off x="3154363"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4</a:t>
            </a:r>
          </a:p>
        </p:txBody>
      </p:sp>
      <p:sp>
        <p:nvSpPr>
          <p:cNvPr id="29" name="Line 27"/>
          <p:cNvSpPr>
            <a:spLocks noChangeShapeType="1"/>
          </p:cNvSpPr>
          <p:nvPr/>
        </p:nvSpPr>
        <p:spPr bwMode="auto">
          <a:xfrm>
            <a:off x="4032250"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 name="Text Box 28"/>
          <p:cNvSpPr txBox="1">
            <a:spLocks noChangeArrowheads="1"/>
          </p:cNvSpPr>
          <p:nvPr/>
        </p:nvSpPr>
        <p:spPr bwMode="auto">
          <a:xfrm>
            <a:off x="3803650"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5</a:t>
            </a:r>
          </a:p>
        </p:txBody>
      </p:sp>
      <p:sp>
        <p:nvSpPr>
          <p:cNvPr id="31" name="Line 29"/>
          <p:cNvSpPr>
            <a:spLocks noChangeShapeType="1"/>
          </p:cNvSpPr>
          <p:nvPr/>
        </p:nvSpPr>
        <p:spPr bwMode="auto">
          <a:xfrm>
            <a:off x="4691063"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 name="Text Box 30"/>
          <p:cNvSpPr txBox="1">
            <a:spLocks noChangeArrowheads="1"/>
          </p:cNvSpPr>
          <p:nvPr/>
        </p:nvSpPr>
        <p:spPr bwMode="auto">
          <a:xfrm>
            <a:off x="4462463"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6</a:t>
            </a:r>
          </a:p>
        </p:txBody>
      </p:sp>
      <p:sp>
        <p:nvSpPr>
          <p:cNvPr id="33" name="Line 31"/>
          <p:cNvSpPr>
            <a:spLocks noChangeShapeType="1"/>
          </p:cNvSpPr>
          <p:nvPr/>
        </p:nvSpPr>
        <p:spPr bwMode="auto">
          <a:xfrm>
            <a:off x="5348288"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 name="Text Box 32"/>
          <p:cNvSpPr txBox="1">
            <a:spLocks noChangeArrowheads="1"/>
          </p:cNvSpPr>
          <p:nvPr/>
        </p:nvSpPr>
        <p:spPr bwMode="auto">
          <a:xfrm>
            <a:off x="5119688"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7</a:t>
            </a:r>
          </a:p>
        </p:txBody>
      </p:sp>
      <p:sp>
        <p:nvSpPr>
          <p:cNvPr id="35" name="Line 33"/>
          <p:cNvSpPr>
            <a:spLocks noChangeShapeType="1"/>
          </p:cNvSpPr>
          <p:nvPr/>
        </p:nvSpPr>
        <p:spPr bwMode="auto">
          <a:xfrm>
            <a:off x="6007100"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 name="Text Box 34"/>
          <p:cNvSpPr txBox="1">
            <a:spLocks noChangeArrowheads="1"/>
          </p:cNvSpPr>
          <p:nvPr/>
        </p:nvSpPr>
        <p:spPr bwMode="auto">
          <a:xfrm>
            <a:off x="5778500"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8</a:t>
            </a:r>
          </a:p>
        </p:txBody>
      </p:sp>
      <p:sp>
        <p:nvSpPr>
          <p:cNvPr id="37" name="Line 35"/>
          <p:cNvSpPr>
            <a:spLocks noChangeShapeType="1"/>
          </p:cNvSpPr>
          <p:nvPr/>
        </p:nvSpPr>
        <p:spPr bwMode="auto">
          <a:xfrm>
            <a:off x="6675438"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 name="Text Box 36"/>
          <p:cNvSpPr txBox="1">
            <a:spLocks noChangeArrowheads="1"/>
          </p:cNvSpPr>
          <p:nvPr/>
        </p:nvSpPr>
        <p:spPr bwMode="auto">
          <a:xfrm>
            <a:off x="6446838"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9</a:t>
            </a:r>
          </a:p>
        </p:txBody>
      </p:sp>
      <p:sp>
        <p:nvSpPr>
          <p:cNvPr id="39" name="Line 37"/>
          <p:cNvSpPr>
            <a:spLocks noChangeShapeType="1"/>
          </p:cNvSpPr>
          <p:nvPr/>
        </p:nvSpPr>
        <p:spPr bwMode="auto">
          <a:xfrm>
            <a:off x="7334250"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 name="Text Box 38"/>
          <p:cNvSpPr txBox="1">
            <a:spLocks noChangeArrowheads="1"/>
          </p:cNvSpPr>
          <p:nvPr/>
        </p:nvSpPr>
        <p:spPr bwMode="auto">
          <a:xfrm>
            <a:off x="7105650"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10</a:t>
            </a:r>
          </a:p>
        </p:txBody>
      </p:sp>
      <p:sp>
        <p:nvSpPr>
          <p:cNvPr id="41" name="Line 39"/>
          <p:cNvSpPr>
            <a:spLocks noChangeShapeType="1"/>
          </p:cNvSpPr>
          <p:nvPr/>
        </p:nvSpPr>
        <p:spPr bwMode="auto">
          <a:xfrm>
            <a:off x="7991475"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 name="Text Box 40"/>
          <p:cNvSpPr txBox="1">
            <a:spLocks noChangeArrowheads="1"/>
          </p:cNvSpPr>
          <p:nvPr/>
        </p:nvSpPr>
        <p:spPr bwMode="auto">
          <a:xfrm>
            <a:off x="7762875"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11</a:t>
            </a:r>
          </a:p>
        </p:txBody>
      </p:sp>
      <p:sp>
        <p:nvSpPr>
          <p:cNvPr id="43" name="Line 41"/>
          <p:cNvSpPr>
            <a:spLocks noChangeShapeType="1"/>
          </p:cNvSpPr>
          <p:nvPr/>
        </p:nvSpPr>
        <p:spPr bwMode="auto">
          <a:xfrm>
            <a:off x="8650288"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 name="Text Box 42"/>
          <p:cNvSpPr txBox="1">
            <a:spLocks noChangeArrowheads="1"/>
          </p:cNvSpPr>
          <p:nvPr/>
        </p:nvSpPr>
        <p:spPr bwMode="auto">
          <a:xfrm>
            <a:off x="8421688"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12</a:t>
            </a:r>
          </a:p>
        </p:txBody>
      </p:sp>
      <p:grpSp>
        <p:nvGrpSpPr>
          <p:cNvPr id="45" name="Group 288"/>
          <p:cNvGrpSpPr>
            <a:grpSpLocks/>
          </p:cNvGrpSpPr>
          <p:nvPr/>
        </p:nvGrpSpPr>
        <p:grpSpPr bwMode="auto">
          <a:xfrm>
            <a:off x="749300" y="5559425"/>
            <a:ext cx="658813" cy="109538"/>
            <a:chOff x="530" y="3646"/>
            <a:chExt cx="415"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grpSp>
      <p:grpSp>
        <p:nvGrpSpPr>
          <p:cNvPr id="48" name="Group 287"/>
          <p:cNvGrpSpPr>
            <a:grpSpLocks/>
          </p:cNvGrpSpPr>
          <p:nvPr/>
        </p:nvGrpSpPr>
        <p:grpSpPr bwMode="auto">
          <a:xfrm>
            <a:off x="1408113" y="5559425"/>
            <a:ext cx="7242175" cy="109538"/>
            <a:chOff x="945" y="3646"/>
            <a:chExt cx="4562" cy="69"/>
          </a:xfrm>
        </p:grpSpPr>
        <p:sp>
          <p:nvSpPr>
            <p:cNvPr id="49"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0"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1"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2"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3"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4"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5"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6"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7"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8"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0"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1"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2"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3"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4"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5"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6"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7"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8"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9"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0"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grpSp>
      <p:grpSp>
        <p:nvGrpSpPr>
          <p:cNvPr id="71" name="Group 93"/>
          <p:cNvGrpSpPr>
            <a:grpSpLocks/>
          </p:cNvGrpSpPr>
          <p:nvPr/>
        </p:nvGrpSpPr>
        <p:grpSpPr bwMode="auto">
          <a:xfrm>
            <a:off x="749300" y="2209800"/>
            <a:ext cx="3071813" cy="606425"/>
            <a:chOff x="530" y="1536"/>
            <a:chExt cx="1935" cy="382"/>
          </a:xfrm>
        </p:grpSpPr>
        <p:sp>
          <p:nvSpPr>
            <p:cNvPr id="72"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3"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4"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5"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6"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7"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8"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9"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0"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1"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2"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3"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4"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5"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6"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7"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8"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9"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0"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1"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2"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3"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4"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5"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6"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8"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9"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7" name="Group 184"/>
          <p:cNvGrpSpPr>
            <a:grpSpLocks/>
          </p:cNvGrpSpPr>
          <p:nvPr/>
        </p:nvGrpSpPr>
        <p:grpSpPr bwMode="auto">
          <a:xfrm>
            <a:off x="749300" y="3638550"/>
            <a:ext cx="3071813" cy="439738"/>
            <a:chOff x="530" y="2436"/>
            <a:chExt cx="1935" cy="277"/>
          </a:xfrm>
        </p:grpSpPr>
        <p:sp>
          <p:nvSpPr>
            <p:cNvPr id="10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34" name="Group 237"/>
          <p:cNvGrpSpPr>
            <a:grpSpLocks/>
          </p:cNvGrpSpPr>
          <p:nvPr/>
        </p:nvGrpSpPr>
        <p:grpSpPr bwMode="auto">
          <a:xfrm>
            <a:off x="749300" y="4789488"/>
            <a:ext cx="4160838" cy="274637"/>
            <a:chOff x="530" y="3161"/>
            <a:chExt cx="2621" cy="173"/>
          </a:xfrm>
        </p:grpSpPr>
        <p:sp>
          <p:nvSpPr>
            <p:cNvPr id="135"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6"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7"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8"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9"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0"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1"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2"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3"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4"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5"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6"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7"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8"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9"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0"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1"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2"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3"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4"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5"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6"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7"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8"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9"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0" name="Line 263"/>
          <p:cNvSpPr>
            <a:spLocks noChangeShapeType="1"/>
          </p:cNvSpPr>
          <p:nvPr/>
        </p:nvSpPr>
        <p:spPr bwMode="auto">
          <a:xfrm>
            <a:off x="3821113" y="2760663"/>
            <a:ext cx="0" cy="1262062"/>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61" name="Group 285"/>
          <p:cNvGrpSpPr>
            <a:grpSpLocks/>
          </p:cNvGrpSpPr>
          <p:nvPr/>
        </p:nvGrpSpPr>
        <p:grpSpPr bwMode="auto">
          <a:xfrm>
            <a:off x="4919663" y="4954588"/>
            <a:ext cx="3730625" cy="685800"/>
            <a:chOff x="3157" y="3265"/>
            <a:chExt cx="2350" cy="432"/>
          </a:xfrm>
        </p:grpSpPr>
        <p:sp>
          <p:nvSpPr>
            <p:cNvPr id="162" name="Line 265"/>
            <p:cNvSpPr>
              <a:spLocks noChangeShapeType="1"/>
            </p:cNvSpPr>
            <p:nvPr/>
          </p:nvSpPr>
          <p:spPr bwMode="auto">
            <a:xfrm>
              <a:off x="5507" y="3265"/>
              <a:ext cx="0" cy="432"/>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 name="Line 266"/>
            <p:cNvSpPr>
              <a:spLocks noChangeShapeType="1"/>
            </p:cNvSpPr>
            <p:nvPr/>
          </p:nvSpPr>
          <p:spPr bwMode="auto">
            <a:xfrm>
              <a:off x="3157" y="3300"/>
              <a:ext cx="235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164" name="Group 286"/>
          <p:cNvGrpSpPr>
            <a:grpSpLocks/>
          </p:cNvGrpSpPr>
          <p:nvPr/>
        </p:nvGrpSpPr>
        <p:grpSpPr bwMode="auto">
          <a:xfrm>
            <a:off x="3821113" y="3968750"/>
            <a:ext cx="1103312" cy="1041400"/>
            <a:chOff x="2465" y="2644"/>
            <a:chExt cx="695" cy="656"/>
          </a:xfrm>
        </p:grpSpPr>
        <p:sp>
          <p:nvSpPr>
            <p:cNvPr id="165" name="Line 283"/>
            <p:cNvSpPr>
              <a:spLocks noChangeShapeType="1"/>
            </p:cNvSpPr>
            <p:nvPr/>
          </p:nvSpPr>
          <p:spPr bwMode="auto">
            <a:xfrm>
              <a:off x="3150" y="2644"/>
              <a:ext cx="10" cy="656"/>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6" name="Line 284"/>
            <p:cNvSpPr>
              <a:spLocks noChangeShapeType="1"/>
            </p:cNvSpPr>
            <p:nvPr/>
          </p:nvSpPr>
          <p:spPr bwMode="auto">
            <a:xfrm>
              <a:off x="2465" y="2678"/>
              <a:ext cx="68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167" name="Group 292"/>
          <p:cNvGrpSpPr>
            <a:grpSpLocks/>
          </p:cNvGrpSpPr>
          <p:nvPr/>
        </p:nvGrpSpPr>
        <p:grpSpPr bwMode="auto">
          <a:xfrm>
            <a:off x="858838" y="4864100"/>
            <a:ext cx="3017837" cy="695325"/>
            <a:chOff x="599" y="3208"/>
            <a:chExt cx="1901" cy="438"/>
          </a:xfrm>
        </p:grpSpPr>
        <p:sp>
          <p:nvSpPr>
            <p:cNvPr id="168" name="Line 289"/>
            <p:cNvSpPr>
              <a:spLocks noChangeShapeType="1"/>
            </p:cNvSpPr>
            <p:nvPr/>
          </p:nvSpPr>
          <p:spPr bwMode="auto">
            <a:xfrm flipH="1">
              <a:off x="599" y="3369"/>
              <a:ext cx="208" cy="277"/>
            </a:xfrm>
            <a:prstGeom prst="line">
              <a:avLst/>
            </a:prstGeom>
            <a:noFill/>
            <a:ln w="254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169" name="Text Box 290"/>
            <p:cNvSpPr txBox="1">
              <a:spLocks noChangeArrowheads="1"/>
            </p:cNvSpPr>
            <p:nvPr/>
          </p:nvSpPr>
          <p:spPr bwMode="auto">
            <a:xfrm>
              <a:off x="772" y="3208"/>
              <a:ext cx="172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a:t>33% in critical section</a:t>
              </a:r>
            </a:p>
          </p:txBody>
        </p:sp>
      </p:grpSp>
    </p:spTree>
    <p:extLst>
      <p:ext uri="{BB962C8B-B14F-4D97-AF65-F5344CB8AC3E}">
        <p14:creationId xmlns:p14="http://schemas.microsoft.com/office/powerpoint/2010/main" xmlns="" val="4282769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6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6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0"/>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16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Contention for Critical Sections</a:t>
            </a:r>
            <a:endParaRPr lang="en-US" dirty="0"/>
          </a:p>
        </p:txBody>
      </p:sp>
      <p:sp>
        <p:nvSpPr>
          <p:cNvPr id="3" name="Content Placeholder 2"/>
          <p:cNvSpPr>
            <a:spLocks noGrp="1"/>
          </p:cNvSpPr>
          <p:nvPr>
            <p:ph idx="1"/>
          </p:nvPr>
        </p:nvSpPr>
        <p:spPr>
          <a:xfrm>
            <a:off x="320675" y="808780"/>
            <a:ext cx="8610600" cy="5339680"/>
          </a:xfrm>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26</a:t>
            </a:fld>
            <a:endParaRPr lang="en-US" altLang="en-US"/>
          </a:p>
        </p:txBody>
      </p:sp>
      <p:sp>
        <p:nvSpPr>
          <p:cNvPr id="5" name="Line 3"/>
          <p:cNvSpPr>
            <a:spLocks noChangeShapeType="1"/>
          </p:cNvSpPr>
          <p:nvPr/>
        </p:nvSpPr>
        <p:spPr bwMode="auto">
          <a:xfrm flipH="1" flipV="1">
            <a:off x="765175" y="1379610"/>
            <a:ext cx="0" cy="4400550"/>
          </a:xfrm>
          <a:prstGeom prst="line">
            <a:avLst/>
          </a:prstGeom>
          <a:noFill/>
          <a:ln w="9525">
            <a:solidFill>
              <a:schemeClr val="tx1"/>
            </a:solidFill>
            <a:round/>
            <a:headEnd/>
            <a:tailEnd type="none" w="lg" len="lg"/>
          </a:ln>
          <a:extLst>
            <a:ext uri="{909E8E84-426E-40dd-AFC4-6F175D3DCCD1}">
              <a14:hiddenFill xmlns:a14="http://schemas.microsoft.com/office/drawing/2010/main" xmlns="">
                <a:noFill/>
              </a14:hiddenFill>
            </a:ext>
          </a:extLst>
        </p:spPr>
        <p:txBody>
          <a:bodyPr/>
          <a:lstStyle/>
          <a:p>
            <a:endParaRPr lang="en-US"/>
          </a:p>
        </p:txBody>
      </p:sp>
      <p:sp>
        <p:nvSpPr>
          <p:cNvPr id="6" name="Line 4"/>
          <p:cNvSpPr>
            <a:spLocks noChangeShapeType="1"/>
          </p:cNvSpPr>
          <p:nvPr/>
        </p:nvSpPr>
        <p:spPr bwMode="auto">
          <a:xfrm flipV="1">
            <a:off x="750888" y="5764285"/>
            <a:ext cx="8296275" cy="15875"/>
          </a:xfrm>
          <a:prstGeom prst="line">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7" name="Text Box 5"/>
          <p:cNvSpPr txBox="1">
            <a:spLocks noChangeArrowheads="1"/>
          </p:cNvSpPr>
          <p:nvPr/>
        </p:nvSpPr>
        <p:spPr bwMode="auto">
          <a:xfrm>
            <a:off x="527050" y="5816672"/>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0</a:t>
            </a:r>
          </a:p>
        </p:txBody>
      </p:sp>
      <p:sp>
        <p:nvSpPr>
          <p:cNvPr id="8" name="Rectangle 93"/>
          <p:cNvSpPr>
            <a:spLocks noChangeArrowheads="1"/>
          </p:cNvSpPr>
          <p:nvPr/>
        </p:nvSpPr>
        <p:spPr bwMode="auto">
          <a:xfrm>
            <a:off x="7696200" y="1149422"/>
            <a:ext cx="457200" cy="1524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 name="Rectangle 94"/>
          <p:cNvSpPr>
            <a:spLocks noChangeArrowheads="1"/>
          </p:cNvSpPr>
          <p:nvPr/>
        </p:nvSpPr>
        <p:spPr bwMode="auto">
          <a:xfrm>
            <a:off x="7696200" y="1616147"/>
            <a:ext cx="457200" cy="1524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 name="Rectangle 95"/>
          <p:cNvSpPr>
            <a:spLocks noChangeArrowheads="1"/>
          </p:cNvSpPr>
          <p:nvPr/>
        </p:nvSpPr>
        <p:spPr bwMode="auto">
          <a:xfrm>
            <a:off x="7350125" y="920822"/>
            <a:ext cx="1717675" cy="12954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 name="Text Box 96"/>
          <p:cNvSpPr txBox="1">
            <a:spLocks noChangeArrowheads="1"/>
          </p:cNvSpPr>
          <p:nvPr/>
        </p:nvSpPr>
        <p:spPr bwMode="auto">
          <a:xfrm>
            <a:off x="8153400" y="920822"/>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Critical Section</a:t>
            </a:r>
          </a:p>
        </p:txBody>
      </p:sp>
      <p:sp>
        <p:nvSpPr>
          <p:cNvPr id="12" name="Text Box 97"/>
          <p:cNvSpPr txBox="1">
            <a:spLocks noChangeArrowheads="1"/>
          </p:cNvSpPr>
          <p:nvPr/>
        </p:nvSpPr>
        <p:spPr bwMode="auto">
          <a:xfrm>
            <a:off x="8153400" y="1498672"/>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Parallel</a:t>
            </a:r>
          </a:p>
        </p:txBody>
      </p:sp>
      <p:sp>
        <p:nvSpPr>
          <p:cNvPr id="13" name="Line 98"/>
          <p:cNvSpPr>
            <a:spLocks noChangeShapeType="1"/>
          </p:cNvSpPr>
          <p:nvPr/>
        </p:nvSpPr>
        <p:spPr bwMode="auto">
          <a:xfrm>
            <a:off x="7696200" y="2000322"/>
            <a:ext cx="457200" cy="0"/>
          </a:xfrm>
          <a:prstGeom prst="line">
            <a:avLst/>
          </a:prstGeom>
          <a:noFill/>
          <a:ln w="381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 name="Text Box 99"/>
          <p:cNvSpPr txBox="1">
            <a:spLocks noChangeArrowheads="1"/>
          </p:cNvSpPr>
          <p:nvPr/>
        </p:nvSpPr>
        <p:spPr bwMode="auto">
          <a:xfrm>
            <a:off x="8153400" y="1835222"/>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Idle</a:t>
            </a:r>
          </a:p>
        </p:txBody>
      </p:sp>
      <p:sp>
        <p:nvSpPr>
          <p:cNvPr id="15" name="Text Box 13"/>
          <p:cNvSpPr txBox="1">
            <a:spLocks noChangeArrowheads="1"/>
          </p:cNvSpPr>
          <p:nvPr/>
        </p:nvSpPr>
        <p:spPr bwMode="auto">
          <a:xfrm>
            <a:off x="655638" y="1012897"/>
            <a:ext cx="71770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i="1"/>
              <a:t>12 iterations, 33% instructions inside the critical section</a:t>
            </a:r>
          </a:p>
        </p:txBody>
      </p:sp>
      <p:sp>
        <p:nvSpPr>
          <p:cNvPr id="16" name="Text Box 14"/>
          <p:cNvSpPr txBox="1">
            <a:spLocks noChangeArrowheads="1"/>
          </p:cNvSpPr>
          <p:nvPr/>
        </p:nvSpPr>
        <p:spPr bwMode="auto">
          <a:xfrm>
            <a:off x="15875" y="5419797"/>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1</a:t>
            </a:r>
          </a:p>
        </p:txBody>
      </p:sp>
      <p:sp>
        <p:nvSpPr>
          <p:cNvPr id="17" name="Text Box 15"/>
          <p:cNvSpPr txBox="1">
            <a:spLocks noChangeArrowheads="1"/>
          </p:cNvSpPr>
          <p:nvPr/>
        </p:nvSpPr>
        <p:spPr bwMode="auto">
          <a:xfrm>
            <a:off x="15875" y="3691010"/>
            <a:ext cx="730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3</a:t>
            </a:r>
          </a:p>
        </p:txBody>
      </p:sp>
      <p:sp>
        <p:nvSpPr>
          <p:cNvPr id="18" name="Text Box 16"/>
          <p:cNvSpPr txBox="1">
            <a:spLocks noChangeArrowheads="1"/>
          </p:cNvSpPr>
          <p:nvPr/>
        </p:nvSpPr>
        <p:spPr bwMode="auto">
          <a:xfrm>
            <a:off x="15875" y="4759397"/>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2</a:t>
            </a:r>
          </a:p>
        </p:txBody>
      </p:sp>
      <p:sp>
        <p:nvSpPr>
          <p:cNvPr id="19" name="Text Box 17"/>
          <p:cNvSpPr txBox="1">
            <a:spLocks noChangeArrowheads="1"/>
          </p:cNvSpPr>
          <p:nvPr/>
        </p:nvSpPr>
        <p:spPr bwMode="auto">
          <a:xfrm>
            <a:off x="15875" y="2400372"/>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4</a:t>
            </a:r>
          </a:p>
        </p:txBody>
      </p:sp>
      <p:sp>
        <p:nvSpPr>
          <p:cNvPr id="20" name="Line 18"/>
          <p:cNvSpPr>
            <a:spLocks noChangeShapeType="1"/>
          </p:cNvSpPr>
          <p:nvPr/>
        </p:nvSpPr>
        <p:spPr bwMode="auto">
          <a:xfrm>
            <a:off x="1423988"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 name="Text Box 19"/>
          <p:cNvSpPr txBox="1">
            <a:spLocks noChangeArrowheads="1"/>
          </p:cNvSpPr>
          <p:nvPr/>
        </p:nvSpPr>
        <p:spPr bwMode="auto">
          <a:xfrm>
            <a:off x="1195388"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a:t>
            </a:r>
          </a:p>
        </p:txBody>
      </p:sp>
      <p:sp>
        <p:nvSpPr>
          <p:cNvPr id="22" name="Line 20"/>
          <p:cNvSpPr>
            <a:spLocks noChangeShapeType="1"/>
          </p:cNvSpPr>
          <p:nvPr/>
        </p:nvSpPr>
        <p:spPr bwMode="auto">
          <a:xfrm>
            <a:off x="765175" y="5723010"/>
            <a:ext cx="0" cy="1539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 name="Line 21"/>
          <p:cNvSpPr>
            <a:spLocks noChangeShapeType="1"/>
          </p:cNvSpPr>
          <p:nvPr/>
        </p:nvSpPr>
        <p:spPr bwMode="auto">
          <a:xfrm>
            <a:off x="2082800"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 name="Text Box 22"/>
          <p:cNvSpPr txBox="1">
            <a:spLocks noChangeArrowheads="1"/>
          </p:cNvSpPr>
          <p:nvPr/>
        </p:nvSpPr>
        <p:spPr bwMode="auto">
          <a:xfrm>
            <a:off x="1854200"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2</a:t>
            </a:r>
          </a:p>
        </p:txBody>
      </p:sp>
      <p:sp>
        <p:nvSpPr>
          <p:cNvPr id="25" name="Line 23"/>
          <p:cNvSpPr>
            <a:spLocks noChangeShapeType="1"/>
          </p:cNvSpPr>
          <p:nvPr/>
        </p:nvSpPr>
        <p:spPr bwMode="auto">
          <a:xfrm>
            <a:off x="2740025"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Text Box 24"/>
          <p:cNvSpPr txBox="1">
            <a:spLocks noChangeArrowheads="1"/>
          </p:cNvSpPr>
          <p:nvPr/>
        </p:nvSpPr>
        <p:spPr bwMode="auto">
          <a:xfrm>
            <a:off x="2511425"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3</a:t>
            </a:r>
          </a:p>
        </p:txBody>
      </p:sp>
      <p:sp>
        <p:nvSpPr>
          <p:cNvPr id="27" name="Line 25"/>
          <p:cNvSpPr>
            <a:spLocks noChangeShapeType="1"/>
          </p:cNvSpPr>
          <p:nvPr/>
        </p:nvSpPr>
        <p:spPr bwMode="auto">
          <a:xfrm>
            <a:off x="3398838"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 name="Text Box 26"/>
          <p:cNvSpPr txBox="1">
            <a:spLocks noChangeArrowheads="1"/>
          </p:cNvSpPr>
          <p:nvPr/>
        </p:nvSpPr>
        <p:spPr bwMode="auto">
          <a:xfrm>
            <a:off x="3170238"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4</a:t>
            </a:r>
          </a:p>
        </p:txBody>
      </p:sp>
      <p:sp>
        <p:nvSpPr>
          <p:cNvPr id="29" name="Line 27"/>
          <p:cNvSpPr>
            <a:spLocks noChangeShapeType="1"/>
          </p:cNvSpPr>
          <p:nvPr/>
        </p:nvSpPr>
        <p:spPr bwMode="auto">
          <a:xfrm>
            <a:off x="4048125"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 name="Text Box 28"/>
          <p:cNvSpPr txBox="1">
            <a:spLocks noChangeArrowheads="1"/>
          </p:cNvSpPr>
          <p:nvPr/>
        </p:nvSpPr>
        <p:spPr bwMode="auto">
          <a:xfrm>
            <a:off x="3819525"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5</a:t>
            </a:r>
          </a:p>
        </p:txBody>
      </p:sp>
      <p:sp>
        <p:nvSpPr>
          <p:cNvPr id="31" name="Line 29"/>
          <p:cNvSpPr>
            <a:spLocks noChangeShapeType="1"/>
          </p:cNvSpPr>
          <p:nvPr/>
        </p:nvSpPr>
        <p:spPr bwMode="auto">
          <a:xfrm>
            <a:off x="4706938"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 name="Text Box 30"/>
          <p:cNvSpPr txBox="1">
            <a:spLocks noChangeArrowheads="1"/>
          </p:cNvSpPr>
          <p:nvPr/>
        </p:nvSpPr>
        <p:spPr bwMode="auto">
          <a:xfrm>
            <a:off x="4478338"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6</a:t>
            </a:r>
          </a:p>
        </p:txBody>
      </p:sp>
      <p:sp>
        <p:nvSpPr>
          <p:cNvPr id="33" name="Line 31"/>
          <p:cNvSpPr>
            <a:spLocks noChangeShapeType="1"/>
          </p:cNvSpPr>
          <p:nvPr/>
        </p:nvSpPr>
        <p:spPr bwMode="auto">
          <a:xfrm>
            <a:off x="5364163"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 name="Text Box 32"/>
          <p:cNvSpPr txBox="1">
            <a:spLocks noChangeArrowheads="1"/>
          </p:cNvSpPr>
          <p:nvPr/>
        </p:nvSpPr>
        <p:spPr bwMode="auto">
          <a:xfrm>
            <a:off x="5135563"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7</a:t>
            </a:r>
          </a:p>
        </p:txBody>
      </p:sp>
      <p:sp>
        <p:nvSpPr>
          <p:cNvPr id="35" name="Line 33"/>
          <p:cNvSpPr>
            <a:spLocks noChangeShapeType="1"/>
          </p:cNvSpPr>
          <p:nvPr/>
        </p:nvSpPr>
        <p:spPr bwMode="auto">
          <a:xfrm>
            <a:off x="6022975"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 name="Text Box 34"/>
          <p:cNvSpPr txBox="1">
            <a:spLocks noChangeArrowheads="1"/>
          </p:cNvSpPr>
          <p:nvPr/>
        </p:nvSpPr>
        <p:spPr bwMode="auto">
          <a:xfrm>
            <a:off x="5794375"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8</a:t>
            </a:r>
          </a:p>
        </p:txBody>
      </p:sp>
      <p:sp>
        <p:nvSpPr>
          <p:cNvPr id="37" name="Line 35"/>
          <p:cNvSpPr>
            <a:spLocks noChangeShapeType="1"/>
          </p:cNvSpPr>
          <p:nvPr/>
        </p:nvSpPr>
        <p:spPr bwMode="auto">
          <a:xfrm>
            <a:off x="6691313"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 name="Text Box 36"/>
          <p:cNvSpPr txBox="1">
            <a:spLocks noChangeArrowheads="1"/>
          </p:cNvSpPr>
          <p:nvPr/>
        </p:nvSpPr>
        <p:spPr bwMode="auto">
          <a:xfrm>
            <a:off x="6462713"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9</a:t>
            </a:r>
          </a:p>
        </p:txBody>
      </p:sp>
      <p:sp>
        <p:nvSpPr>
          <p:cNvPr id="39" name="Line 37"/>
          <p:cNvSpPr>
            <a:spLocks noChangeShapeType="1"/>
          </p:cNvSpPr>
          <p:nvPr/>
        </p:nvSpPr>
        <p:spPr bwMode="auto">
          <a:xfrm>
            <a:off x="7350125"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 name="Text Box 38"/>
          <p:cNvSpPr txBox="1">
            <a:spLocks noChangeArrowheads="1"/>
          </p:cNvSpPr>
          <p:nvPr/>
        </p:nvSpPr>
        <p:spPr bwMode="auto">
          <a:xfrm>
            <a:off x="7121525"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10</a:t>
            </a:r>
          </a:p>
        </p:txBody>
      </p:sp>
      <p:sp>
        <p:nvSpPr>
          <p:cNvPr id="41" name="Line 39"/>
          <p:cNvSpPr>
            <a:spLocks noChangeShapeType="1"/>
          </p:cNvSpPr>
          <p:nvPr/>
        </p:nvSpPr>
        <p:spPr bwMode="auto">
          <a:xfrm>
            <a:off x="8007350"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 name="Text Box 40"/>
          <p:cNvSpPr txBox="1">
            <a:spLocks noChangeArrowheads="1"/>
          </p:cNvSpPr>
          <p:nvPr/>
        </p:nvSpPr>
        <p:spPr bwMode="auto">
          <a:xfrm>
            <a:off x="7778750"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11</a:t>
            </a:r>
          </a:p>
        </p:txBody>
      </p:sp>
      <p:sp>
        <p:nvSpPr>
          <p:cNvPr id="43" name="Line 41"/>
          <p:cNvSpPr>
            <a:spLocks noChangeShapeType="1"/>
          </p:cNvSpPr>
          <p:nvPr/>
        </p:nvSpPr>
        <p:spPr bwMode="auto">
          <a:xfrm>
            <a:off x="8666163"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 name="Text Box 42"/>
          <p:cNvSpPr txBox="1">
            <a:spLocks noChangeArrowheads="1"/>
          </p:cNvSpPr>
          <p:nvPr/>
        </p:nvSpPr>
        <p:spPr bwMode="auto">
          <a:xfrm>
            <a:off x="8437563"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12</a:t>
            </a:r>
          </a:p>
        </p:txBody>
      </p:sp>
      <p:grpSp>
        <p:nvGrpSpPr>
          <p:cNvPr id="45" name="Group 43"/>
          <p:cNvGrpSpPr>
            <a:grpSpLocks/>
          </p:cNvGrpSpPr>
          <p:nvPr/>
        </p:nvGrpSpPr>
        <p:grpSpPr bwMode="auto">
          <a:xfrm>
            <a:off x="765175" y="5565847"/>
            <a:ext cx="7900988" cy="109538"/>
            <a:chOff x="530" y="3646"/>
            <a:chExt cx="4977"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8"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49"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0"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1"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2"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3"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4"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5"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6"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7"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8"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9"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0"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1"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2"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3"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4"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5"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6"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7"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8"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9"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grpSp>
      <p:grpSp>
        <p:nvGrpSpPr>
          <p:cNvPr id="70" name="Group 288"/>
          <p:cNvGrpSpPr>
            <a:grpSpLocks/>
          </p:cNvGrpSpPr>
          <p:nvPr/>
        </p:nvGrpSpPr>
        <p:grpSpPr bwMode="auto">
          <a:xfrm>
            <a:off x="765175" y="5346772"/>
            <a:ext cx="547688" cy="109538"/>
            <a:chOff x="530" y="3508"/>
            <a:chExt cx="345" cy="69"/>
          </a:xfrm>
        </p:grpSpPr>
        <p:sp>
          <p:nvSpPr>
            <p:cNvPr id="71" name="Rectangle 69"/>
            <p:cNvSpPr>
              <a:spLocks noChangeArrowheads="1"/>
            </p:cNvSpPr>
            <p:nvPr/>
          </p:nvSpPr>
          <p:spPr bwMode="auto">
            <a:xfrm>
              <a:off x="530"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2" name="Rectangle 70"/>
            <p:cNvSpPr>
              <a:spLocks noChangeArrowheads="1"/>
            </p:cNvSpPr>
            <p:nvPr/>
          </p:nvSpPr>
          <p:spPr bwMode="auto">
            <a:xfrm>
              <a:off x="530"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grpSp>
      <p:grpSp>
        <p:nvGrpSpPr>
          <p:cNvPr id="73" name="Group 287"/>
          <p:cNvGrpSpPr>
            <a:grpSpLocks/>
          </p:cNvGrpSpPr>
          <p:nvPr/>
        </p:nvGrpSpPr>
        <p:grpSpPr bwMode="auto">
          <a:xfrm>
            <a:off x="1314450" y="5346772"/>
            <a:ext cx="6034088" cy="109538"/>
            <a:chOff x="876" y="3508"/>
            <a:chExt cx="3801" cy="69"/>
          </a:xfrm>
        </p:grpSpPr>
        <p:sp>
          <p:nvSpPr>
            <p:cNvPr id="74" name="Rectangle 71"/>
            <p:cNvSpPr>
              <a:spLocks noChangeArrowheads="1"/>
            </p:cNvSpPr>
            <p:nvPr/>
          </p:nvSpPr>
          <p:spPr bwMode="auto">
            <a:xfrm>
              <a:off x="876"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5" name="Rectangle 72"/>
            <p:cNvSpPr>
              <a:spLocks noChangeArrowheads="1"/>
            </p:cNvSpPr>
            <p:nvPr/>
          </p:nvSpPr>
          <p:spPr bwMode="auto">
            <a:xfrm>
              <a:off x="876"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76" name="Rectangle 73"/>
            <p:cNvSpPr>
              <a:spLocks noChangeArrowheads="1"/>
            </p:cNvSpPr>
            <p:nvPr/>
          </p:nvSpPr>
          <p:spPr bwMode="auto">
            <a:xfrm>
              <a:off x="1221"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7" name="Rectangle 74"/>
            <p:cNvSpPr>
              <a:spLocks noChangeArrowheads="1"/>
            </p:cNvSpPr>
            <p:nvPr/>
          </p:nvSpPr>
          <p:spPr bwMode="auto">
            <a:xfrm>
              <a:off x="1221"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78" name="Rectangle 75"/>
            <p:cNvSpPr>
              <a:spLocks noChangeArrowheads="1"/>
            </p:cNvSpPr>
            <p:nvPr/>
          </p:nvSpPr>
          <p:spPr bwMode="auto">
            <a:xfrm>
              <a:off x="1567"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9" name="Rectangle 76"/>
            <p:cNvSpPr>
              <a:spLocks noChangeArrowheads="1"/>
            </p:cNvSpPr>
            <p:nvPr/>
          </p:nvSpPr>
          <p:spPr bwMode="auto">
            <a:xfrm>
              <a:off x="1567"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0" name="Rectangle 77"/>
            <p:cNvSpPr>
              <a:spLocks noChangeArrowheads="1"/>
            </p:cNvSpPr>
            <p:nvPr/>
          </p:nvSpPr>
          <p:spPr bwMode="auto">
            <a:xfrm>
              <a:off x="1912"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1" name="Rectangle 78"/>
            <p:cNvSpPr>
              <a:spLocks noChangeArrowheads="1"/>
            </p:cNvSpPr>
            <p:nvPr/>
          </p:nvSpPr>
          <p:spPr bwMode="auto">
            <a:xfrm>
              <a:off x="1912"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2" name="Rectangle 79"/>
            <p:cNvSpPr>
              <a:spLocks noChangeArrowheads="1"/>
            </p:cNvSpPr>
            <p:nvPr/>
          </p:nvSpPr>
          <p:spPr bwMode="auto">
            <a:xfrm>
              <a:off x="2258"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3" name="Rectangle 80"/>
            <p:cNvSpPr>
              <a:spLocks noChangeArrowheads="1"/>
            </p:cNvSpPr>
            <p:nvPr/>
          </p:nvSpPr>
          <p:spPr bwMode="auto">
            <a:xfrm>
              <a:off x="2258"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4" name="Rectangle 81"/>
            <p:cNvSpPr>
              <a:spLocks noChangeArrowheads="1"/>
            </p:cNvSpPr>
            <p:nvPr/>
          </p:nvSpPr>
          <p:spPr bwMode="auto">
            <a:xfrm>
              <a:off x="2603"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5" name="Rectangle 82"/>
            <p:cNvSpPr>
              <a:spLocks noChangeArrowheads="1"/>
            </p:cNvSpPr>
            <p:nvPr/>
          </p:nvSpPr>
          <p:spPr bwMode="auto">
            <a:xfrm>
              <a:off x="2603"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6" name="Rectangle 83"/>
            <p:cNvSpPr>
              <a:spLocks noChangeArrowheads="1"/>
            </p:cNvSpPr>
            <p:nvPr/>
          </p:nvSpPr>
          <p:spPr bwMode="auto">
            <a:xfrm>
              <a:off x="2949"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7" name="Rectangle 84"/>
            <p:cNvSpPr>
              <a:spLocks noChangeArrowheads="1"/>
            </p:cNvSpPr>
            <p:nvPr/>
          </p:nvSpPr>
          <p:spPr bwMode="auto">
            <a:xfrm>
              <a:off x="2949"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8" name="Rectangle 85"/>
            <p:cNvSpPr>
              <a:spLocks noChangeArrowheads="1"/>
            </p:cNvSpPr>
            <p:nvPr/>
          </p:nvSpPr>
          <p:spPr bwMode="auto">
            <a:xfrm>
              <a:off x="3295"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9" name="Rectangle 86"/>
            <p:cNvSpPr>
              <a:spLocks noChangeArrowheads="1"/>
            </p:cNvSpPr>
            <p:nvPr/>
          </p:nvSpPr>
          <p:spPr bwMode="auto">
            <a:xfrm>
              <a:off x="3295"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0" name="Rectangle 87"/>
            <p:cNvSpPr>
              <a:spLocks noChangeArrowheads="1"/>
            </p:cNvSpPr>
            <p:nvPr/>
          </p:nvSpPr>
          <p:spPr bwMode="auto">
            <a:xfrm>
              <a:off x="3641"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1" name="Rectangle 88"/>
            <p:cNvSpPr>
              <a:spLocks noChangeArrowheads="1"/>
            </p:cNvSpPr>
            <p:nvPr/>
          </p:nvSpPr>
          <p:spPr bwMode="auto">
            <a:xfrm>
              <a:off x="3641"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2" name="Rectangle 89"/>
            <p:cNvSpPr>
              <a:spLocks noChangeArrowheads="1"/>
            </p:cNvSpPr>
            <p:nvPr/>
          </p:nvSpPr>
          <p:spPr bwMode="auto">
            <a:xfrm>
              <a:off x="3986"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3" name="Rectangle 90"/>
            <p:cNvSpPr>
              <a:spLocks noChangeArrowheads="1"/>
            </p:cNvSpPr>
            <p:nvPr/>
          </p:nvSpPr>
          <p:spPr bwMode="auto">
            <a:xfrm>
              <a:off x="3986"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4" name="Rectangle 91"/>
            <p:cNvSpPr>
              <a:spLocks noChangeArrowheads="1"/>
            </p:cNvSpPr>
            <p:nvPr/>
          </p:nvSpPr>
          <p:spPr bwMode="auto">
            <a:xfrm>
              <a:off x="4332"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5" name="Rectangle 92"/>
            <p:cNvSpPr>
              <a:spLocks noChangeArrowheads="1"/>
            </p:cNvSpPr>
            <p:nvPr/>
          </p:nvSpPr>
          <p:spPr bwMode="auto">
            <a:xfrm>
              <a:off x="4332"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grpSp>
      <p:grpSp>
        <p:nvGrpSpPr>
          <p:cNvPr id="96" name="Group 93"/>
          <p:cNvGrpSpPr>
            <a:grpSpLocks/>
          </p:cNvGrpSpPr>
          <p:nvPr/>
        </p:nvGrpSpPr>
        <p:grpSpPr bwMode="auto">
          <a:xfrm>
            <a:off x="765175" y="2216222"/>
            <a:ext cx="3071813" cy="606425"/>
            <a:chOff x="530" y="1536"/>
            <a:chExt cx="1935" cy="382"/>
          </a:xfrm>
        </p:grpSpPr>
        <p:sp>
          <p:nvSpPr>
            <p:cNvPr id="97"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8"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9"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0"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1"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2"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3"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4"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5"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6"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7"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8"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9"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0"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1"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2"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3"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4"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5"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6"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7"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8"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9"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0"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1"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6"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8"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32" name="Group 284"/>
          <p:cNvGrpSpPr>
            <a:grpSpLocks/>
          </p:cNvGrpSpPr>
          <p:nvPr/>
        </p:nvGrpSpPr>
        <p:grpSpPr bwMode="auto">
          <a:xfrm>
            <a:off x="765175" y="1506610"/>
            <a:ext cx="1974850" cy="603250"/>
            <a:chOff x="530" y="1089"/>
            <a:chExt cx="1244" cy="380"/>
          </a:xfrm>
        </p:grpSpPr>
        <p:sp>
          <p:nvSpPr>
            <p:cNvPr id="133" name="Rectangle 130"/>
            <p:cNvSpPr>
              <a:spLocks noChangeArrowheads="1"/>
            </p:cNvSpPr>
            <p:nvPr/>
          </p:nvSpPr>
          <p:spPr bwMode="auto">
            <a:xfrm>
              <a:off x="530" y="1089"/>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4" name="Rectangle 131"/>
            <p:cNvSpPr>
              <a:spLocks noChangeArrowheads="1"/>
            </p:cNvSpPr>
            <p:nvPr/>
          </p:nvSpPr>
          <p:spPr bwMode="auto">
            <a:xfrm>
              <a:off x="530" y="1089"/>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35" name="Rectangle 132"/>
            <p:cNvSpPr>
              <a:spLocks noChangeArrowheads="1"/>
            </p:cNvSpPr>
            <p:nvPr/>
          </p:nvSpPr>
          <p:spPr bwMode="auto">
            <a:xfrm>
              <a:off x="876" y="1089"/>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6" name="Rectangle 133"/>
            <p:cNvSpPr>
              <a:spLocks noChangeArrowheads="1"/>
            </p:cNvSpPr>
            <p:nvPr/>
          </p:nvSpPr>
          <p:spPr bwMode="auto">
            <a:xfrm>
              <a:off x="876" y="1089"/>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37" name="Rectangle 134"/>
            <p:cNvSpPr>
              <a:spLocks noChangeArrowheads="1"/>
            </p:cNvSpPr>
            <p:nvPr/>
          </p:nvSpPr>
          <p:spPr bwMode="auto">
            <a:xfrm>
              <a:off x="1221" y="1089"/>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8" name="Rectangle 135"/>
            <p:cNvSpPr>
              <a:spLocks noChangeArrowheads="1"/>
            </p:cNvSpPr>
            <p:nvPr/>
          </p:nvSpPr>
          <p:spPr bwMode="auto">
            <a:xfrm>
              <a:off x="1221" y="1089"/>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39" name="Rectangle 136"/>
            <p:cNvSpPr>
              <a:spLocks noChangeArrowheads="1"/>
            </p:cNvSpPr>
            <p:nvPr/>
          </p:nvSpPr>
          <p:spPr bwMode="auto">
            <a:xfrm>
              <a:off x="599" y="1193"/>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0" name="Rectangle 137"/>
            <p:cNvSpPr>
              <a:spLocks noChangeArrowheads="1"/>
            </p:cNvSpPr>
            <p:nvPr/>
          </p:nvSpPr>
          <p:spPr bwMode="auto">
            <a:xfrm>
              <a:off x="599" y="1193"/>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1" name="Rectangle 138"/>
            <p:cNvSpPr>
              <a:spLocks noChangeArrowheads="1"/>
            </p:cNvSpPr>
            <p:nvPr/>
          </p:nvSpPr>
          <p:spPr bwMode="auto">
            <a:xfrm>
              <a:off x="945" y="1192"/>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2" name="Rectangle 139"/>
            <p:cNvSpPr>
              <a:spLocks noChangeArrowheads="1"/>
            </p:cNvSpPr>
            <p:nvPr/>
          </p:nvSpPr>
          <p:spPr bwMode="auto">
            <a:xfrm>
              <a:off x="945" y="1192"/>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3" name="Rectangle 140"/>
            <p:cNvSpPr>
              <a:spLocks noChangeArrowheads="1"/>
            </p:cNvSpPr>
            <p:nvPr/>
          </p:nvSpPr>
          <p:spPr bwMode="auto">
            <a:xfrm>
              <a:off x="1290" y="1193"/>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4" name="Rectangle 141"/>
            <p:cNvSpPr>
              <a:spLocks noChangeArrowheads="1"/>
            </p:cNvSpPr>
            <p:nvPr/>
          </p:nvSpPr>
          <p:spPr bwMode="auto">
            <a:xfrm>
              <a:off x="1290" y="1193"/>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5" name="Rectangle 142"/>
            <p:cNvSpPr>
              <a:spLocks noChangeArrowheads="1"/>
            </p:cNvSpPr>
            <p:nvPr/>
          </p:nvSpPr>
          <p:spPr bwMode="auto">
            <a:xfrm>
              <a:off x="669" y="1296"/>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6" name="Rectangle 143"/>
            <p:cNvSpPr>
              <a:spLocks noChangeArrowheads="1"/>
            </p:cNvSpPr>
            <p:nvPr/>
          </p:nvSpPr>
          <p:spPr bwMode="auto">
            <a:xfrm>
              <a:off x="669" y="1296"/>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7" name="Rectangle 144"/>
            <p:cNvSpPr>
              <a:spLocks noChangeArrowheads="1"/>
            </p:cNvSpPr>
            <p:nvPr/>
          </p:nvSpPr>
          <p:spPr bwMode="auto">
            <a:xfrm>
              <a:off x="1015" y="1296"/>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8" name="Rectangle 145"/>
            <p:cNvSpPr>
              <a:spLocks noChangeArrowheads="1"/>
            </p:cNvSpPr>
            <p:nvPr/>
          </p:nvSpPr>
          <p:spPr bwMode="auto">
            <a:xfrm>
              <a:off x="1015" y="1296"/>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9" name="Rectangle 146"/>
            <p:cNvSpPr>
              <a:spLocks noChangeArrowheads="1"/>
            </p:cNvSpPr>
            <p:nvPr/>
          </p:nvSpPr>
          <p:spPr bwMode="auto">
            <a:xfrm>
              <a:off x="1360" y="1296"/>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0" name="Rectangle 147"/>
            <p:cNvSpPr>
              <a:spLocks noChangeArrowheads="1"/>
            </p:cNvSpPr>
            <p:nvPr/>
          </p:nvSpPr>
          <p:spPr bwMode="auto">
            <a:xfrm>
              <a:off x="1360" y="1296"/>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1" name="Rectangle 148"/>
            <p:cNvSpPr>
              <a:spLocks noChangeArrowheads="1"/>
            </p:cNvSpPr>
            <p:nvPr/>
          </p:nvSpPr>
          <p:spPr bwMode="auto">
            <a:xfrm>
              <a:off x="738" y="140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2" name="Rectangle 149"/>
            <p:cNvSpPr>
              <a:spLocks noChangeArrowheads="1"/>
            </p:cNvSpPr>
            <p:nvPr/>
          </p:nvSpPr>
          <p:spPr bwMode="auto">
            <a:xfrm>
              <a:off x="738" y="140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3" name="Rectangle 150"/>
            <p:cNvSpPr>
              <a:spLocks noChangeArrowheads="1"/>
            </p:cNvSpPr>
            <p:nvPr/>
          </p:nvSpPr>
          <p:spPr bwMode="auto">
            <a:xfrm>
              <a:off x="1084" y="140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4" name="Rectangle 151"/>
            <p:cNvSpPr>
              <a:spLocks noChangeArrowheads="1"/>
            </p:cNvSpPr>
            <p:nvPr/>
          </p:nvSpPr>
          <p:spPr bwMode="auto">
            <a:xfrm>
              <a:off x="1084" y="140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5" name="Rectangle 152"/>
            <p:cNvSpPr>
              <a:spLocks noChangeArrowheads="1"/>
            </p:cNvSpPr>
            <p:nvPr/>
          </p:nvSpPr>
          <p:spPr bwMode="auto">
            <a:xfrm>
              <a:off x="1429" y="140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6" name="Rectangle 153"/>
            <p:cNvSpPr>
              <a:spLocks noChangeArrowheads="1"/>
            </p:cNvSpPr>
            <p:nvPr/>
          </p:nvSpPr>
          <p:spPr bwMode="auto">
            <a:xfrm>
              <a:off x="1429" y="140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7" name="Line 154"/>
            <p:cNvSpPr>
              <a:spLocks noChangeShapeType="1"/>
            </p:cNvSpPr>
            <p:nvPr/>
          </p:nvSpPr>
          <p:spPr bwMode="auto">
            <a:xfrm>
              <a:off x="530" y="1331"/>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8" name="Line 155"/>
            <p:cNvSpPr>
              <a:spLocks noChangeShapeType="1"/>
            </p:cNvSpPr>
            <p:nvPr/>
          </p:nvSpPr>
          <p:spPr bwMode="auto">
            <a:xfrm>
              <a:off x="530" y="1435"/>
              <a:ext cx="20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 name="Line 156"/>
            <p:cNvSpPr>
              <a:spLocks noChangeShapeType="1"/>
            </p:cNvSpPr>
            <p:nvPr/>
          </p:nvSpPr>
          <p:spPr bwMode="auto">
            <a:xfrm>
              <a:off x="530" y="1227"/>
              <a:ext cx="69"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60" name="Group 285"/>
          <p:cNvGrpSpPr>
            <a:grpSpLocks/>
          </p:cNvGrpSpPr>
          <p:nvPr/>
        </p:nvGrpSpPr>
        <p:grpSpPr bwMode="auto">
          <a:xfrm>
            <a:off x="765175" y="3097285"/>
            <a:ext cx="2413000" cy="438150"/>
            <a:chOff x="530" y="2091"/>
            <a:chExt cx="1520" cy="276"/>
          </a:xfrm>
        </p:grpSpPr>
        <p:sp>
          <p:nvSpPr>
            <p:cNvPr id="161" name="Rectangle 158"/>
            <p:cNvSpPr>
              <a:spLocks noChangeArrowheads="1"/>
            </p:cNvSpPr>
            <p:nvPr/>
          </p:nvSpPr>
          <p:spPr bwMode="auto">
            <a:xfrm>
              <a:off x="530"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2" name="Rectangle 159"/>
            <p:cNvSpPr>
              <a:spLocks noChangeArrowheads="1"/>
            </p:cNvSpPr>
            <p:nvPr/>
          </p:nvSpPr>
          <p:spPr bwMode="auto">
            <a:xfrm>
              <a:off x="530"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3" name="Rectangle 160"/>
            <p:cNvSpPr>
              <a:spLocks noChangeArrowheads="1"/>
            </p:cNvSpPr>
            <p:nvPr/>
          </p:nvSpPr>
          <p:spPr bwMode="auto">
            <a:xfrm>
              <a:off x="876"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4" name="Rectangle 161"/>
            <p:cNvSpPr>
              <a:spLocks noChangeArrowheads="1"/>
            </p:cNvSpPr>
            <p:nvPr/>
          </p:nvSpPr>
          <p:spPr bwMode="auto">
            <a:xfrm>
              <a:off x="876"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5" name="Rectangle 162"/>
            <p:cNvSpPr>
              <a:spLocks noChangeArrowheads="1"/>
            </p:cNvSpPr>
            <p:nvPr/>
          </p:nvSpPr>
          <p:spPr bwMode="auto">
            <a:xfrm>
              <a:off x="1221"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6" name="Rectangle 163"/>
            <p:cNvSpPr>
              <a:spLocks noChangeArrowheads="1"/>
            </p:cNvSpPr>
            <p:nvPr/>
          </p:nvSpPr>
          <p:spPr bwMode="auto">
            <a:xfrm>
              <a:off x="1221"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7" name="Rectangle 164"/>
            <p:cNvSpPr>
              <a:spLocks noChangeArrowheads="1"/>
            </p:cNvSpPr>
            <p:nvPr/>
          </p:nvSpPr>
          <p:spPr bwMode="auto">
            <a:xfrm>
              <a:off x="1567"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8" name="Rectangle 165"/>
            <p:cNvSpPr>
              <a:spLocks noChangeArrowheads="1"/>
            </p:cNvSpPr>
            <p:nvPr/>
          </p:nvSpPr>
          <p:spPr bwMode="auto">
            <a:xfrm>
              <a:off x="1567"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9" name="Rectangle 166"/>
            <p:cNvSpPr>
              <a:spLocks noChangeArrowheads="1"/>
            </p:cNvSpPr>
            <p:nvPr/>
          </p:nvSpPr>
          <p:spPr bwMode="auto">
            <a:xfrm>
              <a:off x="599"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0" name="Rectangle 167"/>
            <p:cNvSpPr>
              <a:spLocks noChangeArrowheads="1"/>
            </p:cNvSpPr>
            <p:nvPr/>
          </p:nvSpPr>
          <p:spPr bwMode="auto">
            <a:xfrm>
              <a:off x="599"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1" name="Rectangle 168"/>
            <p:cNvSpPr>
              <a:spLocks noChangeArrowheads="1"/>
            </p:cNvSpPr>
            <p:nvPr/>
          </p:nvSpPr>
          <p:spPr bwMode="auto">
            <a:xfrm>
              <a:off x="945"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2" name="Rectangle 169"/>
            <p:cNvSpPr>
              <a:spLocks noChangeArrowheads="1"/>
            </p:cNvSpPr>
            <p:nvPr/>
          </p:nvSpPr>
          <p:spPr bwMode="auto">
            <a:xfrm>
              <a:off x="945"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3" name="Rectangle 170"/>
            <p:cNvSpPr>
              <a:spLocks noChangeArrowheads="1"/>
            </p:cNvSpPr>
            <p:nvPr/>
          </p:nvSpPr>
          <p:spPr bwMode="auto">
            <a:xfrm>
              <a:off x="1290"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4" name="Rectangle 171"/>
            <p:cNvSpPr>
              <a:spLocks noChangeArrowheads="1"/>
            </p:cNvSpPr>
            <p:nvPr/>
          </p:nvSpPr>
          <p:spPr bwMode="auto">
            <a:xfrm>
              <a:off x="1290"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5" name="Rectangle 172"/>
            <p:cNvSpPr>
              <a:spLocks noChangeArrowheads="1"/>
            </p:cNvSpPr>
            <p:nvPr/>
          </p:nvSpPr>
          <p:spPr bwMode="auto">
            <a:xfrm>
              <a:off x="1636"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6" name="Rectangle 173"/>
            <p:cNvSpPr>
              <a:spLocks noChangeArrowheads="1"/>
            </p:cNvSpPr>
            <p:nvPr/>
          </p:nvSpPr>
          <p:spPr bwMode="auto">
            <a:xfrm>
              <a:off x="1636"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7" name="Rectangle 174"/>
            <p:cNvSpPr>
              <a:spLocks noChangeArrowheads="1"/>
            </p:cNvSpPr>
            <p:nvPr/>
          </p:nvSpPr>
          <p:spPr bwMode="auto">
            <a:xfrm>
              <a:off x="668"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8" name="Rectangle 175"/>
            <p:cNvSpPr>
              <a:spLocks noChangeArrowheads="1"/>
            </p:cNvSpPr>
            <p:nvPr/>
          </p:nvSpPr>
          <p:spPr bwMode="auto">
            <a:xfrm>
              <a:off x="668"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9" name="Rectangle 176"/>
            <p:cNvSpPr>
              <a:spLocks noChangeArrowheads="1"/>
            </p:cNvSpPr>
            <p:nvPr/>
          </p:nvSpPr>
          <p:spPr bwMode="auto">
            <a:xfrm>
              <a:off x="1014"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0" name="Rectangle 177"/>
            <p:cNvSpPr>
              <a:spLocks noChangeArrowheads="1"/>
            </p:cNvSpPr>
            <p:nvPr/>
          </p:nvSpPr>
          <p:spPr bwMode="auto">
            <a:xfrm>
              <a:off x="1014"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81" name="Rectangle 178"/>
            <p:cNvSpPr>
              <a:spLocks noChangeArrowheads="1"/>
            </p:cNvSpPr>
            <p:nvPr/>
          </p:nvSpPr>
          <p:spPr bwMode="auto">
            <a:xfrm>
              <a:off x="1359"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2" name="Rectangle 179"/>
            <p:cNvSpPr>
              <a:spLocks noChangeArrowheads="1"/>
            </p:cNvSpPr>
            <p:nvPr/>
          </p:nvSpPr>
          <p:spPr bwMode="auto">
            <a:xfrm>
              <a:off x="1359"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83" name="Rectangle 180"/>
            <p:cNvSpPr>
              <a:spLocks noChangeArrowheads="1"/>
            </p:cNvSpPr>
            <p:nvPr/>
          </p:nvSpPr>
          <p:spPr bwMode="auto">
            <a:xfrm>
              <a:off x="1705"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4" name="Rectangle 181"/>
            <p:cNvSpPr>
              <a:spLocks noChangeArrowheads="1"/>
            </p:cNvSpPr>
            <p:nvPr/>
          </p:nvSpPr>
          <p:spPr bwMode="auto">
            <a:xfrm>
              <a:off x="1705"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85" name="Line 182"/>
            <p:cNvSpPr>
              <a:spLocks noChangeShapeType="1"/>
            </p:cNvSpPr>
            <p:nvPr/>
          </p:nvSpPr>
          <p:spPr bwMode="auto">
            <a:xfrm>
              <a:off x="530" y="2228"/>
              <a:ext cx="69"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6" name="Line 183"/>
            <p:cNvSpPr>
              <a:spLocks noChangeShapeType="1"/>
            </p:cNvSpPr>
            <p:nvPr/>
          </p:nvSpPr>
          <p:spPr bwMode="auto">
            <a:xfrm>
              <a:off x="530" y="233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7" name="Group 184"/>
          <p:cNvGrpSpPr>
            <a:grpSpLocks/>
          </p:cNvGrpSpPr>
          <p:nvPr/>
        </p:nvGrpSpPr>
        <p:grpSpPr bwMode="auto">
          <a:xfrm>
            <a:off x="765175" y="3644972"/>
            <a:ext cx="3071813" cy="439738"/>
            <a:chOff x="530" y="2436"/>
            <a:chExt cx="1935" cy="277"/>
          </a:xfrm>
        </p:grpSpPr>
        <p:sp>
          <p:nvSpPr>
            <p:cNvPr id="18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1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1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1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14" name="Group 286"/>
          <p:cNvGrpSpPr>
            <a:grpSpLocks/>
          </p:cNvGrpSpPr>
          <p:nvPr/>
        </p:nvGrpSpPr>
        <p:grpSpPr bwMode="auto">
          <a:xfrm>
            <a:off x="765175" y="4413322"/>
            <a:ext cx="3400425" cy="274638"/>
            <a:chOff x="530" y="2920"/>
            <a:chExt cx="2142" cy="173"/>
          </a:xfrm>
        </p:grpSpPr>
        <p:sp>
          <p:nvSpPr>
            <p:cNvPr id="215" name="Rectangle 212"/>
            <p:cNvSpPr>
              <a:spLocks noChangeArrowheads="1"/>
            </p:cNvSpPr>
            <p:nvPr/>
          </p:nvSpPr>
          <p:spPr bwMode="auto">
            <a:xfrm>
              <a:off x="599"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16" name="Rectangle 213"/>
            <p:cNvSpPr>
              <a:spLocks noChangeArrowheads="1"/>
            </p:cNvSpPr>
            <p:nvPr/>
          </p:nvSpPr>
          <p:spPr bwMode="auto">
            <a:xfrm>
              <a:off x="599"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17" name="Rectangle 214"/>
            <p:cNvSpPr>
              <a:spLocks noChangeArrowheads="1"/>
            </p:cNvSpPr>
            <p:nvPr/>
          </p:nvSpPr>
          <p:spPr bwMode="auto">
            <a:xfrm>
              <a:off x="945"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18" name="Rectangle 215"/>
            <p:cNvSpPr>
              <a:spLocks noChangeArrowheads="1"/>
            </p:cNvSpPr>
            <p:nvPr/>
          </p:nvSpPr>
          <p:spPr bwMode="auto">
            <a:xfrm>
              <a:off x="945"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19" name="Rectangle 216"/>
            <p:cNvSpPr>
              <a:spLocks noChangeArrowheads="1"/>
            </p:cNvSpPr>
            <p:nvPr/>
          </p:nvSpPr>
          <p:spPr bwMode="auto">
            <a:xfrm>
              <a:off x="1290"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0" name="Rectangle 217"/>
            <p:cNvSpPr>
              <a:spLocks noChangeArrowheads="1"/>
            </p:cNvSpPr>
            <p:nvPr/>
          </p:nvSpPr>
          <p:spPr bwMode="auto">
            <a:xfrm>
              <a:off x="1290"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1" name="Rectangle 218"/>
            <p:cNvSpPr>
              <a:spLocks noChangeArrowheads="1"/>
            </p:cNvSpPr>
            <p:nvPr/>
          </p:nvSpPr>
          <p:spPr bwMode="auto">
            <a:xfrm>
              <a:off x="1636"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2" name="Rectangle 219"/>
            <p:cNvSpPr>
              <a:spLocks noChangeArrowheads="1"/>
            </p:cNvSpPr>
            <p:nvPr/>
          </p:nvSpPr>
          <p:spPr bwMode="auto">
            <a:xfrm>
              <a:off x="1636"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3" name="Rectangle 220"/>
            <p:cNvSpPr>
              <a:spLocks noChangeArrowheads="1"/>
            </p:cNvSpPr>
            <p:nvPr/>
          </p:nvSpPr>
          <p:spPr bwMode="auto">
            <a:xfrm>
              <a:off x="530"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4" name="Rectangle 221"/>
            <p:cNvSpPr>
              <a:spLocks noChangeArrowheads="1"/>
            </p:cNvSpPr>
            <p:nvPr/>
          </p:nvSpPr>
          <p:spPr bwMode="auto">
            <a:xfrm>
              <a:off x="530"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5" name="Rectangle 222"/>
            <p:cNvSpPr>
              <a:spLocks noChangeArrowheads="1"/>
            </p:cNvSpPr>
            <p:nvPr/>
          </p:nvSpPr>
          <p:spPr bwMode="auto">
            <a:xfrm>
              <a:off x="876"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6" name="Rectangle 223"/>
            <p:cNvSpPr>
              <a:spLocks noChangeArrowheads="1"/>
            </p:cNvSpPr>
            <p:nvPr/>
          </p:nvSpPr>
          <p:spPr bwMode="auto">
            <a:xfrm>
              <a:off x="876"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7" name="Rectangle 224"/>
            <p:cNvSpPr>
              <a:spLocks noChangeArrowheads="1"/>
            </p:cNvSpPr>
            <p:nvPr/>
          </p:nvSpPr>
          <p:spPr bwMode="auto">
            <a:xfrm>
              <a:off x="1221"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8" name="Rectangle 225"/>
            <p:cNvSpPr>
              <a:spLocks noChangeArrowheads="1"/>
            </p:cNvSpPr>
            <p:nvPr/>
          </p:nvSpPr>
          <p:spPr bwMode="auto">
            <a:xfrm>
              <a:off x="1221"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9" name="Rectangle 226"/>
            <p:cNvSpPr>
              <a:spLocks noChangeArrowheads="1"/>
            </p:cNvSpPr>
            <p:nvPr/>
          </p:nvSpPr>
          <p:spPr bwMode="auto">
            <a:xfrm>
              <a:off x="1567"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0" name="Rectangle 227"/>
            <p:cNvSpPr>
              <a:spLocks noChangeArrowheads="1"/>
            </p:cNvSpPr>
            <p:nvPr/>
          </p:nvSpPr>
          <p:spPr bwMode="auto">
            <a:xfrm>
              <a:off x="1567"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1" name="Rectangle 228"/>
            <p:cNvSpPr>
              <a:spLocks noChangeArrowheads="1"/>
            </p:cNvSpPr>
            <p:nvPr/>
          </p:nvSpPr>
          <p:spPr bwMode="auto">
            <a:xfrm>
              <a:off x="1981"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2" name="Rectangle 229"/>
            <p:cNvSpPr>
              <a:spLocks noChangeArrowheads="1"/>
            </p:cNvSpPr>
            <p:nvPr/>
          </p:nvSpPr>
          <p:spPr bwMode="auto">
            <a:xfrm>
              <a:off x="1981"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3" name="Rectangle 230"/>
            <p:cNvSpPr>
              <a:spLocks noChangeArrowheads="1"/>
            </p:cNvSpPr>
            <p:nvPr/>
          </p:nvSpPr>
          <p:spPr bwMode="auto">
            <a:xfrm>
              <a:off x="2327"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4" name="Rectangle 231"/>
            <p:cNvSpPr>
              <a:spLocks noChangeArrowheads="1"/>
            </p:cNvSpPr>
            <p:nvPr/>
          </p:nvSpPr>
          <p:spPr bwMode="auto">
            <a:xfrm>
              <a:off x="2327"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5" name="Rectangle 232"/>
            <p:cNvSpPr>
              <a:spLocks noChangeArrowheads="1"/>
            </p:cNvSpPr>
            <p:nvPr/>
          </p:nvSpPr>
          <p:spPr bwMode="auto">
            <a:xfrm>
              <a:off x="1912"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6" name="Rectangle 233"/>
            <p:cNvSpPr>
              <a:spLocks noChangeArrowheads="1"/>
            </p:cNvSpPr>
            <p:nvPr/>
          </p:nvSpPr>
          <p:spPr bwMode="auto">
            <a:xfrm>
              <a:off x="1912"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7" name="Rectangle 234"/>
            <p:cNvSpPr>
              <a:spLocks noChangeArrowheads="1"/>
            </p:cNvSpPr>
            <p:nvPr/>
          </p:nvSpPr>
          <p:spPr bwMode="auto">
            <a:xfrm>
              <a:off x="2258"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8" name="Rectangle 235"/>
            <p:cNvSpPr>
              <a:spLocks noChangeArrowheads="1"/>
            </p:cNvSpPr>
            <p:nvPr/>
          </p:nvSpPr>
          <p:spPr bwMode="auto">
            <a:xfrm>
              <a:off x="2258"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9" name="Line 236"/>
            <p:cNvSpPr>
              <a:spLocks noChangeShapeType="1"/>
            </p:cNvSpPr>
            <p:nvPr/>
          </p:nvSpPr>
          <p:spPr bwMode="auto">
            <a:xfrm>
              <a:off x="530" y="3059"/>
              <a:ext cx="69"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0" name="Group 237"/>
          <p:cNvGrpSpPr>
            <a:grpSpLocks/>
          </p:cNvGrpSpPr>
          <p:nvPr/>
        </p:nvGrpSpPr>
        <p:grpSpPr bwMode="auto">
          <a:xfrm>
            <a:off x="765175" y="4795910"/>
            <a:ext cx="4160838" cy="274637"/>
            <a:chOff x="530" y="3161"/>
            <a:chExt cx="2621" cy="173"/>
          </a:xfrm>
        </p:grpSpPr>
        <p:sp>
          <p:nvSpPr>
            <p:cNvPr id="241"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2"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3"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4"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5"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6"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7"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8"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9"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0"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1"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2"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3"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4"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5"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6"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7"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8"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9"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60"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61"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62"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63"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64"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65"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66" name="Line 263"/>
          <p:cNvSpPr>
            <a:spLocks noChangeShapeType="1"/>
          </p:cNvSpPr>
          <p:nvPr/>
        </p:nvSpPr>
        <p:spPr bwMode="auto">
          <a:xfrm>
            <a:off x="3836988" y="2730572"/>
            <a:ext cx="0" cy="1262063"/>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67" name="Group 264"/>
          <p:cNvGrpSpPr>
            <a:grpSpLocks/>
          </p:cNvGrpSpPr>
          <p:nvPr/>
        </p:nvGrpSpPr>
        <p:grpSpPr bwMode="auto">
          <a:xfrm>
            <a:off x="2740025" y="1998735"/>
            <a:ext cx="439738" cy="1482725"/>
            <a:chOff x="1774" y="1399"/>
            <a:chExt cx="277" cy="934"/>
          </a:xfrm>
        </p:grpSpPr>
        <p:sp>
          <p:nvSpPr>
            <p:cNvPr id="268" name="Line 265"/>
            <p:cNvSpPr>
              <a:spLocks noChangeShapeType="1"/>
            </p:cNvSpPr>
            <p:nvPr/>
          </p:nvSpPr>
          <p:spPr bwMode="auto">
            <a:xfrm>
              <a:off x="2051" y="1399"/>
              <a:ext cx="0" cy="934"/>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 name="Line 266"/>
            <p:cNvSpPr>
              <a:spLocks noChangeShapeType="1"/>
            </p:cNvSpPr>
            <p:nvPr/>
          </p:nvSpPr>
          <p:spPr bwMode="auto">
            <a:xfrm>
              <a:off x="1774" y="1435"/>
              <a:ext cx="276"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270" name="Group 267"/>
          <p:cNvGrpSpPr>
            <a:grpSpLocks/>
          </p:cNvGrpSpPr>
          <p:nvPr/>
        </p:nvGrpSpPr>
        <p:grpSpPr bwMode="auto">
          <a:xfrm>
            <a:off x="7348538" y="5291210"/>
            <a:ext cx="1317625" cy="361950"/>
            <a:chOff x="4677" y="3473"/>
            <a:chExt cx="830" cy="228"/>
          </a:xfrm>
        </p:grpSpPr>
        <p:sp>
          <p:nvSpPr>
            <p:cNvPr id="271" name="Line 268"/>
            <p:cNvSpPr>
              <a:spLocks noChangeShapeType="1"/>
            </p:cNvSpPr>
            <p:nvPr/>
          </p:nvSpPr>
          <p:spPr bwMode="auto">
            <a:xfrm>
              <a:off x="4677" y="3542"/>
              <a:ext cx="83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2" name="Line 269"/>
            <p:cNvSpPr>
              <a:spLocks noChangeShapeType="1"/>
            </p:cNvSpPr>
            <p:nvPr/>
          </p:nvSpPr>
          <p:spPr bwMode="auto">
            <a:xfrm>
              <a:off x="5507" y="3473"/>
              <a:ext cx="0" cy="228"/>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3" name="Group 270"/>
          <p:cNvGrpSpPr>
            <a:grpSpLocks/>
          </p:cNvGrpSpPr>
          <p:nvPr/>
        </p:nvGrpSpPr>
        <p:grpSpPr bwMode="auto">
          <a:xfrm>
            <a:off x="4165600" y="4413322"/>
            <a:ext cx="768350" cy="603250"/>
            <a:chOff x="2672" y="2920"/>
            <a:chExt cx="484" cy="380"/>
          </a:xfrm>
        </p:grpSpPr>
        <p:sp>
          <p:nvSpPr>
            <p:cNvPr id="274" name="Line 271"/>
            <p:cNvSpPr>
              <a:spLocks noChangeShapeType="1"/>
            </p:cNvSpPr>
            <p:nvPr/>
          </p:nvSpPr>
          <p:spPr bwMode="auto">
            <a:xfrm>
              <a:off x="2672" y="3058"/>
              <a:ext cx="47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5" name="Line 272"/>
            <p:cNvSpPr>
              <a:spLocks noChangeShapeType="1"/>
            </p:cNvSpPr>
            <p:nvPr/>
          </p:nvSpPr>
          <p:spPr bwMode="auto">
            <a:xfrm>
              <a:off x="3156" y="2989"/>
              <a:ext cx="0" cy="311"/>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6" name="Line 273"/>
            <p:cNvSpPr>
              <a:spLocks noChangeShapeType="1"/>
            </p:cNvSpPr>
            <p:nvPr/>
          </p:nvSpPr>
          <p:spPr bwMode="auto">
            <a:xfrm>
              <a:off x="2680" y="2920"/>
              <a:ext cx="0" cy="194"/>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7" name="Group 274"/>
          <p:cNvGrpSpPr>
            <a:grpSpLocks/>
          </p:cNvGrpSpPr>
          <p:nvPr/>
        </p:nvGrpSpPr>
        <p:grpSpPr bwMode="auto">
          <a:xfrm>
            <a:off x="3178175" y="3043310"/>
            <a:ext cx="658813" cy="930275"/>
            <a:chOff x="2050" y="2057"/>
            <a:chExt cx="415" cy="586"/>
          </a:xfrm>
        </p:grpSpPr>
        <p:sp>
          <p:nvSpPr>
            <p:cNvPr id="278" name="Line 275"/>
            <p:cNvSpPr>
              <a:spLocks noChangeShapeType="1"/>
            </p:cNvSpPr>
            <p:nvPr/>
          </p:nvSpPr>
          <p:spPr bwMode="auto">
            <a:xfrm>
              <a:off x="2051" y="2333"/>
              <a:ext cx="40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9" name="Line 276"/>
            <p:cNvSpPr>
              <a:spLocks noChangeShapeType="1"/>
            </p:cNvSpPr>
            <p:nvPr/>
          </p:nvSpPr>
          <p:spPr bwMode="auto">
            <a:xfrm>
              <a:off x="2465" y="2125"/>
              <a:ext cx="0" cy="518"/>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0" name="Line 277"/>
            <p:cNvSpPr>
              <a:spLocks noChangeShapeType="1"/>
            </p:cNvSpPr>
            <p:nvPr/>
          </p:nvSpPr>
          <p:spPr bwMode="auto">
            <a:xfrm>
              <a:off x="2050" y="2057"/>
              <a:ext cx="0" cy="277"/>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81" name="Group 278"/>
          <p:cNvGrpSpPr>
            <a:grpSpLocks/>
          </p:cNvGrpSpPr>
          <p:nvPr/>
        </p:nvGrpSpPr>
        <p:grpSpPr bwMode="auto">
          <a:xfrm>
            <a:off x="2740025" y="2049535"/>
            <a:ext cx="1096963" cy="828675"/>
            <a:chOff x="1774" y="1434"/>
            <a:chExt cx="691" cy="522"/>
          </a:xfrm>
        </p:grpSpPr>
        <p:sp>
          <p:nvSpPr>
            <p:cNvPr id="282" name="Line 279"/>
            <p:cNvSpPr>
              <a:spLocks noChangeShapeType="1"/>
            </p:cNvSpPr>
            <p:nvPr/>
          </p:nvSpPr>
          <p:spPr bwMode="auto">
            <a:xfrm>
              <a:off x="1774" y="1434"/>
              <a:ext cx="68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83" name="Line 280"/>
            <p:cNvSpPr>
              <a:spLocks noChangeShapeType="1"/>
            </p:cNvSpPr>
            <p:nvPr/>
          </p:nvSpPr>
          <p:spPr bwMode="auto">
            <a:xfrm>
              <a:off x="2465" y="1434"/>
              <a:ext cx="0" cy="522"/>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84" name="Rounded Rectangle 283"/>
          <p:cNvSpPr>
            <a:spLocks noChangeArrowheads="1"/>
          </p:cNvSpPr>
          <p:nvPr/>
        </p:nvSpPr>
        <p:spPr bwMode="auto">
          <a:xfrm>
            <a:off x="1258888" y="3079822"/>
            <a:ext cx="6400800" cy="1004888"/>
          </a:xfrm>
          <a:prstGeom prst="roundRect">
            <a:avLst>
              <a:gd name="adj" fmla="val 16667"/>
            </a:avLst>
          </a:prstGeom>
          <a:solidFill>
            <a:srgbClr val="FFFF00"/>
          </a:solidFill>
          <a:ln w="25400">
            <a:solidFill>
              <a:srgbClr val="89A4A7"/>
            </a:solidFill>
            <a:round/>
            <a:headEnd/>
            <a:tailEnd/>
          </a:ln>
        </p:spPr>
        <p:txBody>
          <a:bodyPr anchor="ctr"/>
          <a:lstStyle/>
          <a:p>
            <a:pPr algn="ctr"/>
            <a:r>
              <a:rPr lang="en-US" sz="2400"/>
              <a:t>Accelerating critical sections </a:t>
            </a:r>
            <a:br>
              <a:rPr lang="en-US" sz="2400"/>
            </a:br>
            <a:r>
              <a:rPr lang="en-US" sz="2400"/>
              <a:t>increases performance and scalability</a:t>
            </a:r>
          </a:p>
        </p:txBody>
      </p:sp>
      <p:sp>
        <p:nvSpPr>
          <p:cNvPr id="285" name="Rectangle 94"/>
          <p:cNvSpPr>
            <a:spLocks noChangeArrowheads="1"/>
          </p:cNvSpPr>
          <p:nvPr/>
        </p:nvSpPr>
        <p:spPr bwMode="auto">
          <a:xfrm>
            <a:off x="7239000" y="4481585"/>
            <a:ext cx="457200" cy="1524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6" name="Text Box 97"/>
          <p:cNvSpPr txBox="1">
            <a:spLocks noChangeArrowheads="1"/>
          </p:cNvSpPr>
          <p:nvPr/>
        </p:nvSpPr>
        <p:spPr bwMode="auto">
          <a:xfrm>
            <a:off x="7731124" y="3975172"/>
            <a:ext cx="1412875" cy="143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dirty="0"/>
              <a:t>Critical </a:t>
            </a:r>
            <a:br>
              <a:rPr lang="en-US" sz="1800" b="0" dirty="0"/>
            </a:br>
            <a:r>
              <a:rPr lang="en-US" sz="1800" b="0" dirty="0"/>
              <a:t>Section</a:t>
            </a:r>
            <a:br>
              <a:rPr lang="en-US" sz="1800" b="0" dirty="0"/>
            </a:br>
            <a:r>
              <a:rPr lang="en-US" sz="1800" b="0" dirty="0" smtClean="0"/>
              <a:t>Accelerated</a:t>
            </a:r>
            <a:r>
              <a:rPr lang="en-US" sz="1800" dirty="0" smtClean="0"/>
              <a:t> </a:t>
            </a:r>
            <a:r>
              <a:rPr lang="en-US" sz="1800" b="0" dirty="0"/>
              <a:t>by 2x</a:t>
            </a:r>
            <a:r>
              <a:rPr lang="en-US" sz="1600" b="0" dirty="0"/>
              <a:t/>
            </a:r>
            <a:br>
              <a:rPr lang="en-US" sz="1600" b="0" dirty="0"/>
            </a:br>
            <a:endParaRPr lang="en-US" sz="1600" b="0" dirty="0"/>
          </a:p>
        </p:txBody>
      </p:sp>
    </p:spTree>
    <p:extLst>
      <p:ext uri="{BB962C8B-B14F-4D97-AF65-F5344CB8AC3E}">
        <p14:creationId xmlns:p14="http://schemas.microsoft.com/office/powerpoint/2010/main" xmlns="" val="1498068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81"/>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7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7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7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6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67"/>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26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66" grpId="0" animBg="1"/>
      <p:bldP spid="266" grpId="1" animBg="1"/>
      <p:bldP spid="28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Critical Sections on Scalability</a:t>
            </a:r>
          </a:p>
        </p:txBody>
      </p:sp>
      <p:sp>
        <p:nvSpPr>
          <p:cNvPr id="3" name="Content Placeholder 2"/>
          <p:cNvSpPr>
            <a:spLocks noGrp="1"/>
          </p:cNvSpPr>
          <p:nvPr>
            <p:ph idx="1"/>
          </p:nvPr>
        </p:nvSpPr>
        <p:spPr/>
        <p:txBody>
          <a:bodyPr/>
          <a:lstStyle/>
          <a:p>
            <a:r>
              <a:rPr lang="en-US" dirty="0">
                <a:solidFill>
                  <a:srgbClr val="0000FF"/>
                </a:solidFill>
                <a:latin typeface="Tahoma" charset="0"/>
                <a:ea typeface="ＭＳ Ｐゴシック" charset="0"/>
                <a:cs typeface="ＭＳ Ｐゴシック" charset="0"/>
              </a:rPr>
              <a:t>Contention for critical sections leads to serial execution (serialization) </a:t>
            </a:r>
            <a:r>
              <a:rPr lang="en-US" dirty="0">
                <a:latin typeface="Tahoma" charset="0"/>
                <a:ea typeface="ＭＳ Ｐゴシック" charset="0"/>
                <a:cs typeface="ＭＳ Ｐゴシック" charset="0"/>
              </a:rPr>
              <a:t>of threads in the parallel program portion</a:t>
            </a:r>
          </a:p>
          <a:p>
            <a:r>
              <a:rPr lang="en-US" dirty="0">
                <a:ea typeface="Arial" pitchFamily="-105" charset="0"/>
                <a:cs typeface="Arial" pitchFamily="-105" charset="0"/>
              </a:rPr>
              <a:t>Contention for critical sections increases with the number of threads and limits scalability</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27</a:t>
            </a:fld>
            <a:endParaRPr lang="en-US" altLang="en-US"/>
          </a:p>
        </p:txBody>
      </p:sp>
      <p:sp>
        <p:nvSpPr>
          <p:cNvPr id="11" name="Rectangle 20"/>
          <p:cNvSpPr>
            <a:spLocks noChangeArrowheads="1"/>
          </p:cNvSpPr>
          <p:nvPr/>
        </p:nvSpPr>
        <p:spPr bwMode="auto">
          <a:xfrm>
            <a:off x="4022726" y="4981575"/>
            <a:ext cx="15240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p>
        </p:txBody>
      </p:sp>
      <p:graphicFrame>
        <p:nvGraphicFramePr>
          <p:cNvPr id="12" name="Chart 11"/>
          <p:cNvGraphicFramePr>
            <a:graphicFrameLocks/>
          </p:cNvGraphicFramePr>
          <p:nvPr>
            <p:extLst>
              <p:ext uri="{D42A27DB-BD31-4B8C-83A1-F6EECF244321}">
                <p14:modId xmlns:p14="http://schemas.microsoft.com/office/powerpoint/2010/main" xmlns="" val="4022578030"/>
              </p:ext>
            </p:extLst>
          </p:nvPr>
        </p:nvGraphicFramePr>
        <p:xfrm>
          <a:off x="3151188" y="2983230"/>
          <a:ext cx="2809875" cy="3052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xmlns="" val="95456385"/>
              </p:ext>
            </p:extLst>
          </p:nvPr>
        </p:nvGraphicFramePr>
        <p:xfrm>
          <a:off x="3151188" y="2983230"/>
          <a:ext cx="2809875" cy="3052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3479801" y="5924550"/>
            <a:ext cx="25241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Chip Area (cores)</a:t>
            </a:r>
          </a:p>
        </p:txBody>
      </p:sp>
      <p:sp>
        <p:nvSpPr>
          <p:cNvPr id="15" name="TextBox 14"/>
          <p:cNvSpPr txBox="1">
            <a:spLocks noChangeArrowheads="1"/>
          </p:cNvSpPr>
          <p:nvPr/>
        </p:nvSpPr>
        <p:spPr bwMode="auto">
          <a:xfrm rot="16200000">
            <a:off x="1638301" y="4086225"/>
            <a:ext cx="2762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Speedup</a:t>
            </a:r>
            <a:endParaRPr lang="en-US"/>
          </a:p>
        </p:txBody>
      </p:sp>
      <p:sp>
        <p:nvSpPr>
          <p:cNvPr id="16" name="Text Box 17"/>
          <p:cNvSpPr txBox="1">
            <a:spLocks noChangeArrowheads="1"/>
          </p:cNvSpPr>
          <p:nvPr/>
        </p:nvSpPr>
        <p:spPr bwMode="auto">
          <a:xfrm>
            <a:off x="4462464" y="4824412"/>
            <a:ext cx="11604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dirty="0" smtClean="0"/>
              <a:t>Today</a:t>
            </a:r>
            <a:endParaRPr lang="en-US" sz="1800" b="0" dirty="0"/>
          </a:p>
        </p:txBody>
      </p:sp>
      <p:sp>
        <p:nvSpPr>
          <p:cNvPr id="17" name="Line 18"/>
          <p:cNvSpPr>
            <a:spLocks noChangeShapeType="1"/>
          </p:cNvSpPr>
          <p:nvPr/>
        </p:nvSpPr>
        <p:spPr bwMode="auto">
          <a:xfrm flipH="1" flipV="1">
            <a:off x="4556126" y="3743323"/>
            <a:ext cx="304800" cy="1142999"/>
          </a:xfrm>
          <a:prstGeom prst="line">
            <a:avLst/>
          </a:prstGeom>
          <a:noFill/>
          <a:ln w="635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18" name="Line 14"/>
          <p:cNvSpPr>
            <a:spLocks noChangeShapeType="1"/>
          </p:cNvSpPr>
          <p:nvPr/>
        </p:nvSpPr>
        <p:spPr bwMode="auto">
          <a:xfrm flipH="1">
            <a:off x="5622926" y="2667000"/>
            <a:ext cx="625474" cy="619124"/>
          </a:xfrm>
          <a:prstGeom prst="line">
            <a:avLst/>
          </a:prstGeom>
          <a:noFill/>
          <a:ln w="635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19" name="Text Box 17"/>
          <p:cNvSpPr txBox="1">
            <a:spLocks noChangeArrowheads="1"/>
          </p:cNvSpPr>
          <p:nvPr/>
        </p:nvSpPr>
        <p:spPr bwMode="auto">
          <a:xfrm>
            <a:off x="5867400" y="2286000"/>
            <a:ext cx="1447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dirty="0" smtClean="0"/>
              <a:t>Asymmetric</a:t>
            </a:r>
            <a:endParaRPr lang="en-US" sz="1800" b="0" dirty="0"/>
          </a:p>
        </p:txBody>
      </p:sp>
      <p:sp>
        <p:nvSpPr>
          <p:cNvPr id="20" name="Text Box 53"/>
          <p:cNvSpPr txBox="1">
            <a:spLocks noChangeArrowheads="1"/>
          </p:cNvSpPr>
          <p:nvPr/>
        </p:nvSpPr>
        <p:spPr bwMode="auto">
          <a:xfrm>
            <a:off x="6629400" y="5867400"/>
            <a:ext cx="2133600" cy="3762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MySQL (oltp-1)</a:t>
            </a:r>
          </a:p>
        </p:txBody>
      </p:sp>
    </p:spTree>
    <p:extLst>
      <p:ext uri="{BB962C8B-B14F-4D97-AF65-F5344CB8AC3E}">
        <p14:creationId xmlns:p14="http://schemas.microsoft.com/office/powerpoint/2010/main" xmlns="" val="1911336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P spid="18" grpId="0" animBg="1"/>
      <p:bldP spid="19"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Case for Asymmetry</a:t>
            </a:r>
            <a:endParaRPr lang="en-US" dirty="0"/>
          </a:p>
        </p:txBody>
      </p:sp>
      <p:sp>
        <p:nvSpPr>
          <p:cNvPr id="3" name="Content Placeholder 2"/>
          <p:cNvSpPr>
            <a:spLocks noGrp="1"/>
          </p:cNvSpPr>
          <p:nvPr>
            <p:ph idx="1"/>
          </p:nvPr>
        </p:nvSpPr>
        <p:spPr/>
        <p:txBody>
          <a:bodyPr/>
          <a:lstStyle/>
          <a:p>
            <a:r>
              <a:rPr lang="en-US" dirty="0"/>
              <a:t>Execution time of sequential kernels, critical sections, and limiter stages must be short</a:t>
            </a:r>
          </a:p>
          <a:p>
            <a:endParaRPr lang="en-US" sz="1200" dirty="0"/>
          </a:p>
          <a:p>
            <a:r>
              <a:rPr lang="en-US" dirty="0"/>
              <a:t>It is difficult for </a:t>
            </a:r>
            <a:r>
              <a:rPr lang="en-US" dirty="0" smtClean="0"/>
              <a:t>the programmer </a:t>
            </a:r>
            <a:r>
              <a:rPr lang="en-US" dirty="0"/>
              <a:t>to shorten these</a:t>
            </a:r>
            <a:br>
              <a:rPr lang="en-US" dirty="0"/>
            </a:br>
            <a:r>
              <a:rPr lang="en-US" dirty="0" smtClean="0"/>
              <a:t>serialized sections</a:t>
            </a:r>
            <a:endParaRPr lang="en-US" dirty="0"/>
          </a:p>
          <a:p>
            <a:pPr lvl="1"/>
            <a:r>
              <a:rPr lang="en-US" dirty="0"/>
              <a:t>Insufficient domain-specific knowledge</a:t>
            </a:r>
          </a:p>
          <a:p>
            <a:pPr lvl="1"/>
            <a:r>
              <a:rPr lang="en-US" dirty="0"/>
              <a:t>Variation in hardware platforms </a:t>
            </a:r>
          </a:p>
          <a:p>
            <a:pPr lvl="1"/>
            <a:r>
              <a:rPr lang="en-US" dirty="0"/>
              <a:t>Limited resources</a:t>
            </a:r>
          </a:p>
          <a:p>
            <a:endParaRPr lang="en-US" sz="1200" dirty="0"/>
          </a:p>
          <a:p>
            <a:r>
              <a:rPr lang="en-US" dirty="0">
                <a:solidFill>
                  <a:srgbClr val="0000FF"/>
                </a:solidFill>
              </a:rPr>
              <a:t>Goal: </a:t>
            </a:r>
            <a:r>
              <a:rPr lang="en-US" dirty="0" smtClean="0">
                <a:solidFill>
                  <a:srgbClr val="0000FF"/>
                </a:solidFill>
              </a:rPr>
              <a:t>A </a:t>
            </a:r>
            <a:r>
              <a:rPr lang="en-US" dirty="0">
                <a:solidFill>
                  <a:srgbClr val="0000FF"/>
                </a:solidFill>
              </a:rPr>
              <a:t>mechanism to shorten serial bottlenecks without requiring programmer effort</a:t>
            </a:r>
          </a:p>
          <a:p>
            <a:endParaRPr lang="en-US" sz="1200" dirty="0" smtClean="0"/>
          </a:p>
          <a:p>
            <a:r>
              <a:rPr lang="en-US" dirty="0" smtClean="0">
                <a:solidFill>
                  <a:srgbClr val="FF0000"/>
                </a:solidFill>
              </a:rPr>
              <a:t>Idea: Accelerate serialized code sections by shipping them to powerful cores in an asymmetric multi-core (ACMP)</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28</a:t>
            </a:fld>
            <a:endParaRPr lang="en-US" altLang="en-US"/>
          </a:p>
        </p:txBody>
      </p:sp>
    </p:spTree>
    <p:extLst>
      <p:ext uri="{BB962C8B-B14F-4D97-AF65-F5344CB8AC3E}">
        <p14:creationId xmlns:p14="http://schemas.microsoft.com/office/powerpoint/2010/main" xmlns="" val="1235460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ACMP</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a:p>
            <a:pPr marL="0" indent="0">
              <a:buNone/>
            </a:pPr>
            <a:endParaRPr lang="en-US" sz="1100" dirty="0"/>
          </a:p>
          <a:p>
            <a:r>
              <a:rPr lang="en-US" dirty="0" smtClean="0"/>
              <a:t>Provide </a:t>
            </a:r>
            <a:r>
              <a:rPr lang="en-US" dirty="0"/>
              <a:t>one large core and many small cores</a:t>
            </a:r>
          </a:p>
          <a:p>
            <a:r>
              <a:rPr lang="en-US" dirty="0"/>
              <a:t>Execute parallel part on small cores for </a:t>
            </a:r>
            <a:r>
              <a:rPr lang="en-US" dirty="0" smtClean="0"/>
              <a:t>high </a:t>
            </a:r>
            <a:r>
              <a:rPr lang="en-US" dirty="0"/>
              <a:t>throughput</a:t>
            </a:r>
          </a:p>
          <a:p>
            <a:r>
              <a:rPr lang="en-US" dirty="0"/>
              <a:t>Accelerate </a:t>
            </a:r>
            <a:r>
              <a:rPr lang="en-US" dirty="0" smtClean="0"/>
              <a:t>serialized sections using </a:t>
            </a:r>
            <a:r>
              <a:rPr lang="en-US" dirty="0"/>
              <a:t>the large </a:t>
            </a:r>
            <a:r>
              <a:rPr lang="en-US" dirty="0" smtClean="0"/>
              <a:t>core</a:t>
            </a:r>
          </a:p>
          <a:p>
            <a:pPr lvl="1"/>
            <a:r>
              <a:rPr lang="en-US" dirty="0" smtClean="0"/>
              <a:t>Baseline: Amdahl’s serial part accelerated </a:t>
            </a:r>
            <a:r>
              <a:rPr lang="en-US" sz="1800" dirty="0" smtClean="0"/>
              <a:t>[</a:t>
            </a:r>
            <a:r>
              <a:rPr lang="en-US" sz="1800" dirty="0" err="1" smtClean="0"/>
              <a:t>Morad</a:t>
            </a:r>
            <a:r>
              <a:rPr lang="en-US" sz="1800" dirty="0" smtClean="0"/>
              <a:t>+ CAL 2006, </a:t>
            </a:r>
            <a:r>
              <a:rPr lang="en-US" sz="1800" dirty="0" err="1" smtClean="0"/>
              <a:t>Suleman</a:t>
            </a:r>
            <a:r>
              <a:rPr lang="en-US" sz="1800" dirty="0" smtClean="0"/>
              <a:t>+, UT-TR 2007]</a:t>
            </a:r>
            <a:endParaRPr lang="en-US" sz="18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29</a:t>
            </a:fld>
            <a:endParaRPr lang="en-US" altLang="en-US"/>
          </a:p>
        </p:txBody>
      </p:sp>
      <p:grpSp>
        <p:nvGrpSpPr>
          <p:cNvPr id="24" name="Group 4"/>
          <p:cNvGrpSpPr>
            <a:grpSpLocks/>
          </p:cNvGrpSpPr>
          <p:nvPr/>
        </p:nvGrpSpPr>
        <p:grpSpPr bwMode="auto">
          <a:xfrm>
            <a:off x="3352800" y="1295400"/>
            <a:ext cx="2286000" cy="2787650"/>
            <a:chOff x="3888" y="816"/>
            <a:chExt cx="1440" cy="1756"/>
          </a:xfrm>
        </p:grpSpPr>
        <p:sp>
          <p:nvSpPr>
            <p:cNvPr id="2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0"/>
            </a:p>
          </p:txBody>
        </p:sp>
        <p:grpSp>
          <p:nvGrpSpPr>
            <p:cNvPr id="26" name="Group 47"/>
            <p:cNvGrpSpPr>
              <a:grpSpLocks/>
            </p:cNvGrpSpPr>
            <p:nvPr/>
          </p:nvGrpSpPr>
          <p:grpSpPr bwMode="auto">
            <a:xfrm>
              <a:off x="3936" y="1536"/>
              <a:ext cx="672" cy="672"/>
              <a:chOff x="3648" y="3120"/>
              <a:chExt cx="672" cy="672"/>
            </a:xfrm>
          </p:grpSpPr>
          <p:sp>
            <p:nvSpPr>
              <p:cNvPr id="3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4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4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4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7" name="Group 52"/>
            <p:cNvGrpSpPr>
              <a:grpSpLocks/>
            </p:cNvGrpSpPr>
            <p:nvPr/>
          </p:nvGrpSpPr>
          <p:grpSpPr bwMode="auto">
            <a:xfrm>
              <a:off x="4608" y="1536"/>
              <a:ext cx="672" cy="672"/>
              <a:chOff x="3648" y="3120"/>
              <a:chExt cx="672" cy="672"/>
            </a:xfrm>
          </p:grpSpPr>
          <p:sp>
            <p:nvSpPr>
              <p:cNvPr id="3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3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3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3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8" name="Group 57"/>
            <p:cNvGrpSpPr>
              <a:grpSpLocks/>
            </p:cNvGrpSpPr>
            <p:nvPr/>
          </p:nvGrpSpPr>
          <p:grpSpPr bwMode="auto">
            <a:xfrm>
              <a:off x="4608" y="864"/>
              <a:ext cx="672" cy="672"/>
              <a:chOff x="3648" y="3120"/>
              <a:chExt cx="672" cy="672"/>
            </a:xfrm>
          </p:grpSpPr>
          <p:sp>
            <p:nvSpPr>
              <p:cNvPr id="3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3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3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3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2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600" dirty="0"/>
                <a:t>Large</a:t>
              </a:r>
            </a:p>
            <a:p>
              <a:pPr algn="ctr"/>
              <a:r>
                <a:rPr lang="en-US" sz="1600" dirty="0"/>
                <a:t>core</a:t>
              </a:r>
            </a:p>
          </p:txBody>
        </p:sp>
        <p:sp>
          <p:nvSpPr>
            <p:cNvPr id="30"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latin typeface="Times New Roman" charset="0"/>
                </a:rPr>
                <a:t>ACMP</a:t>
              </a:r>
            </a:p>
          </p:txBody>
        </p:sp>
      </p:grpSp>
    </p:spTree>
    <p:extLst>
      <p:ext uri="{BB962C8B-B14F-4D97-AF65-F5344CB8AC3E}">
        <p14:creationId xmlns:p14="http://schemas.microsoft.com/office/powerpoint/2010/main" xmlns="" val="5624110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latin typeface="Garamond" charset="0"/>
                <a:ea typeface="ＭＳ Ｐゴシック" charset="0"/>
                <a:cs typeface="ＭＳ Ｐゴシック" charset="0"/>
              </a:rPr>
              <a:t>Readings for </a:t>
            </a:r>
            <a:r>
              <a:rPr lang="en-US" dirty="0" smtClean="0">
                <a:latin typeface="Garamond" charset="0"/>
                <a:ea typeface="ＭＳ Ｐゴシック" charset="0"/>
                <a:cs typeface="ＭＳ Ｐゴシック" charset="0"/>
              </a:rPr>
              <a:t>Today</a:t>
            </a:r>
            <a:endParaRPr lang="en-US" dirty="0">
              <a:latin typeface="Garamond" charset="0"/>
              <a:ea typeface="ＭＳ Ｐゴシック" charset="0"/>
              <a:cs typeface="ＭＳ Ｐゴシック" charset="0"/>
            </a:endParaRPr>
          </a:p>
        </p:txBody>
      </p:sp>
      <p:sp>
        <p:nvSpPr>
          <p:cNvPr id="43010" name="Content Placeholder 2"/>
          <p:cNvSpPr>
            <a:spLocks noGrp="1"/>
          </p:cNvSpPr>
          <p:nvPr>
            <p:ph idx="1"/>
          </p:nvPr>
        </p:nvSpPr>
        <p:spPr>
          <a:xfrm>
            <a:off x="152400" y="838200"/>
            <a:ext cx="8915400" cy="5194300"/>
          </a:xfrm>
        </p:spPr>
        <p:txBody>
          <a:bodyPr/>
          <a:lstStyle/>
          <a:p>
            <a:r>
              <a:rPr lang="en-US" sz="2200" dirty="0" smtClean="0">
                <a:latin typeface="Tahoma" charset="0"/>
                <a:ea typeface="ＭＳ Ｐゴシック" charset="0"/>
                <a:cs typeface="ＭＳ Ｐゴシック" charset="0"/>
              </a:rPr>
              <a:t>Required – Symmetric and Asymmetric Multi-Core Systems</a:t>
            </a:r>
          </a:p>
          <a:p>
            <a:pPr lvl="1"/>
            <a:r>
              <a:rPr lang="en-US" sz="1900" dirty="0" err="1" smtClean="0">
                <a:latin typeface="Tahoma" charset="0"/>
                <a:ea typeface="ＭＳ Ｐゴシック" charset="0"/>
              </a:rPr>
              <a:t>Suleman</a:t>
            </a:r>
            <a:r>
              <a:rPr lang="en-US" sz="1900" dirty="0" smtClean="0">
                <a:latin typeface="Tahoma" charset="0"/>
                <a:ea typeface="ＭＳ Ｐゴシック" charset="0"/>
              </a:rPr>
              <a:t> </a:t>
            </a:r>
            <a:r>
              <a:rPr lang="en-US" sz="1900" dirty="0">
                <a:latin typeface="Tahoma" charset="0"/>
                <a:ea typeface="ＭＳ Ｐゴシック" charset="0"/>
              </a:rPr>
              <a:t>et al., </a:t>
            </a:r>
            <a:r>
              <a:rPr lang="ja-JP" altLang="en-US" sz="1900" dirty="0">
                <a:latin typeface="Tahoma" charset="0"/>
                <a:ea typeface="ＭＳ Ｐゴシック" charset="0"/>
              </a:rPr>
              <a:t>“</a:t>
            </a:r>
            <a:r>
              <a:rPr lang="en-US" altLang="ja-JP" sz="1900" dirty="0">
                <a:solidFill>
                  <a:srgbClr val="0000FF"/>
                </a:solidFill>
                <a:latin typeface="Tahoma" charset="0"/>
                <a:ea typeface="ＭＳ Ｐゴシック" charset="0"/>
              </a:rPr>
              <a:t>Accelerating Critical Section Execution with Asymmetric Multi-Core Architectures</a:t>
            </a:r>
            <a:r>
              <a:rPr lang="en-US" altLang="ja-JP" sz="1900" dirty="0">
                <a:latin typeface="Tahoma" charset="0"/>
                <a:ea typeface="ＭＳ Ｐゴシック" charset="0"/>
              </a:rPr>
              <a:t>,</a:t>
            </a:r>
            <a:r>
              <a:rPr lang="ja-JP" altLang="en-US" sz="1900" dirty="0">
                <a:latin typeface="Tahoma" charset="0"/>
                <a:ea typeface="ＭＳ Ｐゴシック" charset="0"/>
              </a:rPr>
              <a:t>”</a:t>
            </a:r>
            <a:r>
              <a:rPr lang="en-US" altLang="ja-JP" sz="1900" dirty="0">
                <a:latin typeface="Tahoma" charset="0"/>
                <a:ea typeface="ＭＳ Ｐゴシック" charset="0"/>
              </a:rPr>
              <a:t> ASPLOS </a:t>
            </a:r>
            <a:r>
              <a:rPr lang="en-US" altLang="ja-JP" sz="1900" dirty="0" smtClean="0">
                <a:latin typeface="Tahoma" charset="0"/>
                <a:ea typeface="ＭＳ Ｐゴシック" charset="0"/>
              </a:rPr>
              <a:t>2009, IEEE Micro 2010. </a:t>
            </a:r>
            <a:endParaRPr lang="en-US" altLang="ja-JP" sz="1900" dirty="0">
              <a:latin typeface="Tahoma" charset="0"/>
              <a:ea typeface="ＭＳ Ｐゴシック" charset="0"/>
            </a:endParaRPr>
          </a:p>
          <a:p>
            <a:pPr lvl="1"/>
            <a:r>
              <a:rPr lang="en-US" sz="1900" dirty="0" err="1">
                <a:latin typeface="Tahoma" charset="0"/>
                <a:ea typeface="ＭＳ Ｐゴシック" charset="0"/>
              </a:rPr>
              <a:t>Suleman</a:t>
            </a:r>
            <a:r>
              <a:rPr lang="en-US" sz="1900" dirty="0">
                <a:latin typeface="Tahoma" charset="0"/>
                <a:ea typeface="ＭＳ Ｐゴシック" charset="0"/>
              </a:rPr>
              <a:t> et al., </a:t>
            </a:r>
            <a:r>
              <a:rPr lang="ja-JP" altLang="en-US" sz="1900" dirty="0">
                <a:latin typeface="Tahoma" charset="0"/>
                <a:ea typeface="ＭＳ Ｐゴシック" charset="0"/>
              </a:rPr>
              <a:t>“</a:t>
            </a:r>
            <a:r>
              <a:rPr lang="en-US" altLang="ja-JP" sz="1900" dirty="0">
                <a:solidFill>
                  <a:srgbClr val="0000FF"/>
                </a:solidFill>
                <a:latin typeface="Tahoma" charset="0"/>
                <a:ea typeface="ＭＳ Ｐゴシック" charset="0"/>
              </a:rPr>
              <a:t>Data Marshaling for Multi-Core Architectures</a:t>
            </a:r>
            <a:r>
              <a:rPr lang="en-US" altLang="ja-JP" sz="1900" dirty="0">
                <a:latin typeface="Tahoma" charset="0"/>
                <a:ea typeface="ＭＳ Ｐゴシック" charset="0"/>
              </a:rPr>
              <a:t>,</a:t>
            </a:r>
            <a:r>
              <a:rPr lang="ja-JP" altLang="en-US" sz="1900" dirty="0">
                <a:latin typeface="Tahoma" charset="0"/>
                <a:ea typeface="ＭＳ Ｐゴシック" charset="0"/>
              </a:rPr>
              <a:t>”</a:t>
            </a:r>
            <a:r>
              <a:rPr lang="en-US" altLang="ja-JP" sz="1900" dirty="0">
                <a:latin typeface="Tahoma" charset="0"/>
                <a:ea typeface="ＭＳ Ｐゴシック" charset="0"/>
              </a:rPr>
              <a:t> ISCA </a:t>
            </a:r>
            <a:r>
              <a:rPr lang="en-US" altLang="ja-JP" sz="1900" dirty="0" smtClean="0">
                <a:latin typeface="Tahoma" charset="0"/>
                <a:ea typeface="ＭＳ Ｐゴシック" charset="0"/>
              </a:rPr>
              <a:t>2010, IEEE Micro 2011.</a:t>
            </a:r>
          </a:p>
          <a:p>
            <a:pPr lvl="1"/>
            <a:r>
              <a:rPr lang="en-US" altLang="ja-JP" sz="1900" dirty="0" smtClean="0">
                <a:latin typeface="Tahoma" charset="0"/>
                <a:ea typeface="ＭＳ Ｐゴシック" charset="0"/>
              </a:rPr>
              <a:t>Joao et al., “</a:t>
            </a:r>
            <a:r>
              <a:rPr lang="en-US" altLang="ja-JP" sz="1900" dirty="0" smtClean="0">
                <a:solidFill>
                  <a:srgbClr val="0000FF"/>
                </a:solidFill>
                <a:latin typeface="Tahoma" charset="0"/>
                <a:ea typeface="ＭＳ Ｐゴシック" charset="0"/>
              </a:rPr>
              <a:t>Bottleneck Identification and Scheduling for Multithreaded Applications</a:t>
            </a:r>
            <a:r>
              <a:rPr lang="en-US" altLang="ja-JP" sz="1900" dirty="0" smtClean="0">
                <a:latin typeface="Tahoma" charset="0"/>
                <a:ea typeface="ＭＳ Ｐゴシック" charset="0"/>
              </a:rPr>
              <a:t>,” ASPLOS 2012.</a:t>
            </a:r>
          </a:p>
          <a:p>
            <a:pPr lvl="1"/>
            <a:r>
              <a:rPr lang="en-US" altLang="ja-JP" sz="1900" dirty="0" smtClean="0">
                <a:latin typeface="Tahoma" charset="0"/>
                <a:ea typeface="ＭＳ Ｐゴシック" charset="0"/>
              </a:rPr>
              <a:t>Joao et al., “</a:t>
            </a:r>
            <a:r>
              <a:rPr lang="en-US" sz="2000" dirty="0" smtClean="0">
                <a:solidFill>
                  <a:srgbClr val="0000FF"/>
                </a:solidFill>
              </a:rPr>
              <a:t>Utility-Based Acceleration of Multithreaded Applications on Asymmetric CMPs</a:t>
            </a:r>
            <a:r>
              <a:rPr lang="en-US" altLang="ja-JP" sz="1900" dirty="0" smtClean="0">
                <a:latin typeface="Tahoma" charset="0"/>
                <a:ea typeface="ＭＳ Ｐゴシック" charset="0"/>
              </a:rPr>
              <a:t>,” ISCA 2013.</a:t>
            </a:r>
            <a:endParaRPr lang="en-US" altLang="ja-JP" sz="1900" dirty="0">
              <a:latin typeface="Tahoma" charset="0"/>
              <a:ea typeface="ＭＳ Ｐゴシック" charset="0"/>
            </a:endParaRPr>
          </a:p>
          <a:p>
            <a:pPr>
              <a:buFont typeface="Wingdings" charset="0"/>
              <a:buNone/>
            </a:pPr>
            <a:endParaRPr lang="en-US" sz="7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Recommended</a:t>
            </a:r>
          </a:p>
          <a:p>
            <a:pPr lvl="1"/>
            <a:r>
              <a:rPr lang="en-US" sz="1800" dirty="0" smtClean="0">
                <a:latin typeface="Tahoma" charset="0"/>
                <a:ea typeface="ＭＳ Ｐゴシック" charset="0"/>
              </a:rPr>
              <a:t>Amdahl</a:t>
            </a:r>
            <a:r>
              <a:rPr lang="en-US" sz="1800" dirty="0">
                <a:latin typeface="Tahoma" charset="0"/>
                <a:ea typeface="ＭＳ Ｐゴシック" charset="0"/>
              </a:rPr>
              <a:t>, </a:t>
            </a:r>
            <a:r>
              <a:rPr lang="ja-JP" altLang="en-US" sz="1800" dirty="0">
                <a:latin typeface="Tahoma" charset="0"/>
                <a:ea typeface="ＭＳ Ｐゴシック" charset="0"/>
              </a:rPr>
              <a:t>“</a:t>
            </a:r>
            <a:r>
              <a:rPr lang="en-US" altLang="ja-JP" sz="1800" dirty="0">
                <a:solidFill>
                  <a:srgbClr val="0000FF"/>
                </a:solidFill>
                <a:latin typeface="Tahoma" charset="0"/>
                <a:ea typeface="ＭＳ Ｐゴシック" charset="0"/>
              </a:rPr>
              <a:t>Validity of the single processor approach to achieving large scale computing capabilities</a:t>
            </a:r>
            <a:r>
              <a:rPr lang="en-US" altLang="ja-JP" sz="1800" dirty="0">
                <a:latin typeface="Tahoma" charset="0"/>
                <a:ea typeface="ＭＳ Ｐゴシック" charset="0"/>
              </a:rPr>
              <a:t>,</a:t>
            </a:r>
            <a:r>
              <a:rPr lang="ja-JP" altLang="en-US" sz="1800" dirty="0">
                <a:latin typeface="Tahoma" charset="0"/>
                <a:ea typeface="ＭＳ Ｐゴシック" charset="0"/>
              </a:rPr>
              <a:t>”</a:t>
            </a:r>
            <a:r>
              <a:rPr lang="en-US" altLang="ja-JP" sz="1800" dirty="0">
                <a:latin typeface="Tahoma" charset="0"/>
                <a:ea typeface="ＭＳ Ｐゴシック" charset="0"/>
              </a:rPr>
              <a:t> AFIPS 1967. </a:t>
            </a:r>
          </a:p>
          <a:p>
            <a:pPr lvl="1"/>
            <a:r>
              <a:rPr lang="en-US" sz="1800" dirty="0" err="1">
                <a:latin typeface="Tahoma" charset="0"/>
                <a:ea typeface="ＭＳ Ｐゴシック" charset="0"/>
              </a:rPr>
              <a:t>Olukotun</a:t>
            </a:r>
            <a:r>
              <a:rPr lang="en-US" sz="1800" dirty="0">
                <a:latin typeface="Tahoma" charset="0"/>
                <a:ea typeface="ＭＳ Ｐゴシック" charset="0"/>
              </a:rPr>
              <a:t> et al., </a:t>
            </a:r>
            <a:r>
              <a:rPr lang="ja-JP" altLang="en-US" sz="1800" dirty="0">
                <a:latin typeface="Tahoma" charset="0"/>
                <a:ea typeface="ＭＳ Ｐゴシック" charset="0"/>
              </a:rPr>
              <a:t>“</a:t>
            </a:r>
            <a:r>
              <a:rPr lang="en-US" altLang="ja-JP" sz="1800" dirty="0">
                <a:solidFill>
                  <a:srgbClr val="0000FF"/>
                </a:solidFill>
                <a:latin typeface="Tahoma" charset="0"/>
                <a:ea typeface="ＭＳ Ｐゴシック" charset="0"/>
              </a:rPr>
              <a:t>The Case for a Single-Chip Multiprocessor</a:t>
            </a:r>
            <a:r>
              <a:rPr lang="en-US" altLang="ja-JP" sz="1800" dirty="0">
                <a:latin typeface="Tahoma" charset="0"/>
                <a:ea typeface="ＭＳ Ｐゴシック" charset="0"/>
              </a:rPr>
              <a:t>,</a:t>
            </a:r>
            <a:r>
              <a:rPr lang="ja-JP" altLang="en-US" sz="1800" dirty="0">
                <a:latin typeface="Tahoma" charset="0"/>
                <a:ea typeface="ＭＳ Ｐゴシック" charset="0"/>
              </a:rPr>
              <a:t>”</a:t>
            </a:r>
            <a:r>
              <a:rPr lang="en-US" altLang="ja-JP" sz="1800" dirty="0">
                <a:latin typeface="Tahoma" charset="0"/>
                <a:ea typeface="ＭＳ Ｐゴシック" charset="0"/>
              </a:rPr>
              <a:t> ASPLOS 1996.</a:t>
            </a:r>
          </a:p>
          <a:p>
            <a:pPr lvl="1"/>
            <a:r>
              <a:rPr lang="en-US" sz="1800" dirty="0" smtClean="0">
                <a:latin typeface="Tahoma" charset="0"/>
                <a:ea typeface="ＭＳ Ｐゴシック" charset="0"/>
                <a:cs typeface="ＭＳ Ｐゴシック" charset="0"/>
              </a:rPr>
              <a:t>Mutlu </a:t>
            </a:r>
            <a:r>
              <a:rPr lang="en-US" sz="1800" dirty="0">
                <a:latin typeface="Tahoma" charset="0"/>
                <a:ea typeface="ＭＳ Ｐゴシック" charset="0"/>
                <a:cs typeface="ＭＳ Ｐゴシック" charset="0"/>
              </a:rPr>
              <a:t>et al., </a:t>
            </a:r>
            <a:r>
              <a:rPr lang="ja-JP" altLang="en-US" sz="1800" dirty="0">
                <a:latin typeface="Tahoma" charset="0"/>
                <a:ea typeface="ＭＳ Ｐゴシック" charset="0"/>
                <a:cs typeface="ＭＳ Ｐゴシック" charset="0"/>
              </a:rPr>
              <a:t>“</a:t>
            </a:r>
            <a:r>
              <a:rPr lang="en-US" altLang="ja-JP" sz="1800" dirty="0">
                <a:solidFill>
                  <a:srgbClr val="0000FF"/>
                </a:solidFill>
                <a:latin typeface="Tahoma" charset="0"/>
                <a:ea typeface="ＭＳ Ｐゴシック" charset="0"/>
                <a:cs typeface="ＭＳ Ｐゴシック" charset="0"/>
              </a:rPr>
              <a:t>Runahead Execution: An Alternative to Very Large Instruction Windows for Out-of-order Processors</a:t>
            </a:r>
            <a:r>
              <a:rPr lang="en-US" altLang="ja-JP" sz="1800" dirty="0">
                <a:latin typeface="Tahoma" charset="0"/>
                <a:ea typeface="ＭＳ Ｐゴシック" charset="0"/>
                <a:cs typeface="ＭＳ Ｐゴシック" charset="0"/>
              </a:rPr>
              <a:t>,</a:t>
            </a:r>
            <a:r>
              <a:rPr lang="ja-JP" altLang="en-US" sz="1800" dirty="0">
                <a:latin typeface="Tahoma" charset="0"/>
                <a:ea typeface="ＭＳ Ｐゴシック" charset="0"/>
                <a:cs typeface="ＭＳ Ｐゴシック" charset="0"/>
              </a:rPr>
              <a:t>”</a:t>
            </a:r>
            <a:r>
              <a:rPr lang="en-US" altLang="ja-JP" sz="1800" dirty="0">
                <a:latin typeface="Tahoma" charset="0"/>
                <a:ea typeface="ＭＳ Ｐゴシック" charset="0"/>
                <a:cs typeface="ＭＳ Ｐゴシック" charset="0"/>
              </a:rPr>
              <a:t> HPCA 2003, IEEE Micro 2003</a:t>
            </a:r>
            <a:r>
              <a:rPr lang="en-US" altLang="ja-JP" sz="1800" dirty="0" smtClean="0">
                <a:latin typeface="Tahoma" charset="0"/>
                <a:ea typeface="ＭＳ Ｐゴシック" charset="0"/>
                <a:cs typeface="ＭＳ Ｐゴシック" charset="0"/>
              </a:rPr>
              <a:t>.</a:t>
            </a:r>
          </a:p>
          <a:p>
            <a:pPr lvl="1"/>
            <a:r>
              <a:rPr lang="en-US" sz="1800" dirty="0">
                <a:latin typeface="Tahoma" charset="0"/>
                <a:ea typeface="ＭＳ Ｐゴシック" charset="0"/>
              </a:rPr>
              <a:t>Mutlu et al., “</a:t>
            </a:r>
            <a:r>
              <a:rPr lang="en-US" sz="1800" dirty="0">
                <a:solidFill>
                  <a:srgbClr val="0000FF"/>
                </a:solidFill>
                <a:latin typeface="Tahoma" charset="0"/>
                <a:ea typeface="ＭＳ Ｐゴシック" charset="0"/>
              </a:rPr>
              <a:t>Techniques for Efficient Processing in Runahead Execution Engines</a:t>
            </a:r>
            <a:r>
              <a:rPr lang="en-US" sz="1800" dirty="0">
                <a:latin typeface="Tahoma" charset="0"/>
                <a:ea typeface="ＭＳ Ｐゴシック" charset="0"/>
              </a:rPr>
              <a:t>,” ISCA 2005, IEEE Micro 2006.</a:t>
            </a:r>
          </a:p>
          <a:p>
            <a:pPr lvl="1"/>
            <a:endParaRPr lang="en-US" sz="1800" dirty="0">
              <a:latin typeface="Tahoma" charset="0"/>
              <a:ea typeface="ＭＳ Ｐゴシック" charset="0"/>
              <a:cs typeface="ＭＳ Ｐゴシック" charset="0"/>
            </a:endParaRPr>
          </a:p>
          <a:p>
            <a:pPr lvl="1"/>
            <a:endParaRPr lang="en-US" sz="1800" dirty="0">
              <a:latin typeface="Tahoma" charset="0"/>
              <a:ea typeface="ＭＳ Ｐゴシック" charset="0"/>
            </a:endParaRPr>
          </a:p>
          <a:p>
            <a:pPr lvl="1"/>
            <a:endParaRPr lang="en-US" sz="1800" dirty="0">
              <a:latin typeface="Tahoma" charset="0"/>
              <a:ea typeface="ＭＳ Ｐゴシック" charset="0"/>
            </a:endParaRPr>
          </a:p>
          <a:p>
            <a:pPr lvl="1"/>
            <a:endParaRPr lang="en-US" dirty="0">
              <a:latin typeface="Tahoma" charset="0"/>
              <a:ea typeface="ＭＳ Ｐゴシック" charset="0"/>
            </a:endParaRP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BA235-1224-7245-BD2C-162D618C44A5}" type="slidenum">
              <a:rPr lang="en-US" sz="1600">
                <a:solidFill>
                  <a:srgbClr val="000000"/>
                </a:solidFill>
                <a:latin typeface="Garamond" charset="0"/>
              </a:rPr>
              <a:pPr eaLnBrk="1" hangingPunct="1"/>
              <a:t>3</a:t>
            </a:fld>
            <a:endParaRPr lang="en-US" sz="1600">
              <a:solidFill>
                <a:srgbClr val="000000"/>
              </a:solidFill>
              <a:latin typeface="Garamond" charset="0"/>
            </a:endParaRPr>
          </a:p>
        </p:txBody>
      </p:sp>
    </p:spTree>
    <p:extLst>
      <p:ext uri="{BB962C8B-B14F-4D97-AF65-F5344CB8AC3E}">
        <p14:creationId xmlns:p14="http://schemas.microsoft.com/office/powerpoint/2010/main" xmlns="" val="90774266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ACMP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30</a:t>
            </a:fld>
            <a:endParaRPr lang="en-US" altLang="en-US"/>
          </a:p>
        </p:txBody>
      </p:sp>
      <p:sp>
        <p:nvSpPr>
          <p:cNvPr id="5" name="Line 8"/>
          <p:cNvSpPr>
            <a:spLocks noChangeShapeType="1"/>
          </p:cNvSpPr>
          <p:nvPr/>
        </p:nvSpPr>
        <p:spPr bwMode="auto">
          <a:xfrm>
            <a:off x="1676400" y="6172200"/>
            <a:ext cx="502920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Text Box 14"/>
          <p:cNvSpPr txBox="1">
            <a:spLocks noChangeArrowheads="1"/>
          </p:cNvSpPr>
          <p:nvPr/>
        </p:nvSpPr>
        <p:spPr bwMode="auto">
          <a:xfrm>
            <a:off x="1219200" y="1371600"/>
            <a:ext cx="2743200" cy="1217613"/>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EnterCS()</a:t>
            </a:r>
          </a:p>
          <a:p>
            <a:pPr lvl="1" eaLnBrk="1" hangingPunct="1">
              <a:spcBef>
                <a:spcPct val="50000"/>
              </a:spcBef>
            </a:pPr>
            <a:r>
              <a:rPr lang="en-US"/>
              <a:t>PriorityQ.insert(…)</a:t>
            </a:r>
          </a:p>
          <a:p>
            <a:pPr eaLnBrk="1" hangingPunct="1">
              <a:spcBef>
                <a:spcPct val="50000"/>
              </a:spcBef>
            </a:pPr>
            <a:r>
              <a:rPr lang="en-US"/>
              <a:t>LeaveCS()</a:t>
            </a:r>
          </a:p>
        </p:txBody>
      </p:sp>
      <p:sp>
        <p:nvSpPr>
          <p:cNvPr id="7" name="Text Box 9"/>
          <p:cNvSpPr txBox="1">
            <a:spLocks noChangeArrowheads="1"/>
          </p:cNvSpPr>
          <p:nvPr/>
        </p:nvSpPr>
        <p:spPr bwMode="auto">
          <a:xfrm>
            <a:off x="7086600" y="5715000"/>
            <a:ext cx="2057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On-chip Interconnect</a:t>
            </a:r>
          </a:p>
        </p:txBody>
      </p:sp>
      <p:sp>
        <p:nvSpPr>
          <p:cNvPr id="8" name="Line 13"/>
          <p:cNvSpPr>
            <a:spLocks noChangeShapeType="1"/>
          </p:cNvSpPr>
          <p:nvPr/>
        </p:nvSpPr>
        <p:spPr bwMode="auto">
          <a:xfrm flipV="1">
            <a:off x="2438400" y="4648200"/>
            <a:ext cx="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 name="Oval 22"/>
          <p:cNvSpPr>
            <a:spLocks noChangeArrowheads="1"/>
          </p:cNvSpPr>
          <p:nvPr/>
        </p:nvSpPr>
        <p:spPr bwMode="auto">
          <a:xfrm>
            <a:off x="4019550" y="4419600"/>
            <a:ext cx="1905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 name="Text Box 17"/>
          <p:cNvSpPr txBox="1">
            <a:spLocks noChangeArrowheads="1"/>
          </p:cNvSpPr>
          <p:nvPr/>
        </p:nvSpPr>
        <p:spPr bwMode="auto">
          <a:xfrm>
            <a:off x="4419600" y="1295400"/>
            <a:ext cx="4572000"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rabicPeriod"/>
            </a:pPr>
            <a:r>
              <a:rPr lang="en-US" b="1"/>
              <a:t>P2 encounters a Critical Section</a:t>
            </a:r>
          </a:p>
          <a:p>
            <a:pPr eaLnBrk="1" hangingPunct="1">
              <a:buFontTx/>
              <a:buAutoNum type="arabicPeriod"/>
            </a:pPr>
            <a:r>
              <a:rPr lang="en-US" b="1"/>
              <a:t>Sends a request for the lock</a:t>
            </a:r>
          </a:p>
          <a:p>
            <a:pPr eaLnBrk="1" hangingPunct="1">
              <a:buFontTx/>
              <a:buAutoNum type="arabicPeriod"/>
            </a:pPr>
            <a:r>
              <a:rPr lang="en-US" b="1"/>
              <a:t>Acquires the lock</a:t>
            </a:r>
          </a:p>
          <a:p>
            <a:pPr eaLnBrk="1" hangingPunct="1">
              <a:buFontTx/>
              <a:buAutoNum type="arabicPeriod"/>
            </a:pPr>
            <a:r>
              <a:rPr lang="en-US" b="1"/>
              <a:t>Executes Critical Section</a:t>
            </a:r>
          </a:p>
          <a:p>
            <a:pPr eaLnBrk="1" hangingPunct="1">
              <a:buFontTx/>
              <a:buAutoNum type="arabicPeriod"/>
            </a:pPr>
            <a:r>
              <a:rPr lang="en-US" b="1"/>
              <a:t>Releases the lock</a:t>
            </a:r>
          </a:p>
        </p:txBody>
      </p:sp>
      <p:sp>
        <p:nvSpPr>
          <p:cNvPr id="11" name="Line 18"/>
          <p:cNvSpPr>
            <a:spLocks noChangeShapeType="1"/>
          </p:cNvSpPr>
          <p:nvPr/>
        </p:nvSpPr>
        <p:spPr bwMode="auto">
          <a:xfrm>
            <a:off x="4114800" y="46482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Line 20"/>
          <p:cNvSpPr>
            <a:spLocks noChangeShapeType="1"/>
          </p:cNvSpPr>
          <p:nvPr/>
        </p:nvSpPr>
        <p:spPr bwMode="auto">
          <a:xfrm>
            <a:off x="6096000" y="46482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 name="Line 21"/>
          <p:cNvSpPr>
            <a:spLocks noChangeShapeType="1"/>
          </p:cNvSpPr>
          <p:nvPr/>
        </p:nvSpPr>
        <p:spPr bwMode="auto">
          <a:xfrm>
            <a:off x="5105400" y="46482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 name="Rectangle 22"/>
          <p:cNvSpPr>
            <a:spLocks noChangeArrowheads="1"/>
          </p:cNvSpPr>
          <p:nvPr/>
        </p:nvSpPr>
        <p:spPr bwMode="auto">
          <a:xfrm>
            <a:off x="7010400" y="3200400"/>
            <a:ext cx="304800" cy="381000"/>
          </a:xfrm>
          <a:prstGeom prst="rect">
            <a:avLst/>
          </a:prstGeom>
          <a:solidFill>
            <a:srgbClr val="FF0000"/>
          </a:solidFill>
          <a:ln w="9525">
            <a:solidFill>
              <a:schemeClr val="tx1"/>
            </a:solidFill>
            <a:miter lim="800000"/>
            <a:headEnd/>
            <a:tailEnd/>
          </a:ln>
        </p:spPr>
        <p:txBody>
          <a:bodyPr wrap="none" anchor="ctr"/>
          <a:lstStyle/>
          <a:p>
            <a:endParaRPr lang="en-US" b="1"/>
          </a:p>
        </p:txBody>
      </p:sp>
      <p:sp>
        <p:nvSpPr>
          <p:cNvPr id="15" name="Rectangle 23"/>
          <p:cNvSpPr>
            <a:spLocks noChangeArrowheads="1"/>
          </p:cNvSpPr>
          <p:nvPr/>
        </p:nvSpPr>
        <p:spPr bwMode="auto">
          <a:xfrm>
            <a:off x="6934200" y="3048000"/>
            <a:ext cx="2057400" cy="7175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16" name="Text Box 24"/>
          <p:cNvSpPr txBox="1">
            <a:spLocks noChangeArrowheads="1"/>
          </p:cNvSpPr>
          <p:nvPr/>
        </p:nvSpPr>
        <p:spPr bwMode="auto">
          <a:xfrm>
            <a:off x="7315200" y="3092450"/>
            <a:ext cx="1828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Core executing critical section</a:t>
            </a:r>
          </a:p>
        </p:txBody>
      </p:sp>
      <p:sp>
        <p:nvSpPr>
          <p:cNvPr id="17" name="Rounded Rectangle 16"/>
          <p:cNvSpPr/>
          <p:nvPr/>
        </p:nvSpPr>
        <p:spPr>
          <a:xfrm>
            <a:off x="1600200" y="3048000"/>
            <a:ext cx="1600200" cy="16002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00"/>
                </a:solidFill>
              </a:rPr>
              <a:t>P1</a:t>
            </a:r>
          </a:p>
        </p:txBody>
      </p:sp>
      <p:sp>
        <p:nvSpPr>
          <p:cNvPr id="18" name="Rounded Rectangle 17"/>
          <p:cNvSpPr/>
          <p:nvPr/>
        </p:nvSpPr>
        <p:spPr>
          <a:xfrm>
            <a:off x="36576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P2</a:t>
            </a:r>
            <a:endParaRPr lang="en-US" b="1" dirty="0">
              <a:solidFill>
                <a:schemeClr val="tx1"/>
              </a:solidFill>
            </a:endParaRPr>
          </a:p>
        </p:txBody>
      </p:sp>
      <p:sp>
        <p:nvSpPr>
          <p:cNvPr id="19" name="Rounded Rectangle 18"/>
          <p:cNvSpPr/>
          <p:nvPr/>
        </p:nvSpPr>
        <p:spPr>
          <a:xfrm>
            <a:off x="4648200" y="3733800"/>
            <a:ext cx="838200" cy="914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P3</a:t>
            </a:r>
            <a:endParaRPr lang="en-US" b="1" dirty="0">
              <a:solidFill>
                <a:schemeClr val="tx1"/>
              </a:solidFill>
            </a:endParaRPr>
          </a:p>
        </p:txBody>
      </p:sp>
      <p:sp>
        <p:nvSpPr>
          <p:cNvPr id="20" name="Rounded Rectangle 19"/>
          <p:cNvSpPr/>
          <p:nvPr/>
        </p:nvSpPr>
        <p:spPr>
          <a:xfrm>
            <a:off x="56388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P4</a:t>
            </a:r>
            <a:endParaRPr lang="en-US" b="1" dirty="0">
              <a:solidFill>
                <a:schemeClr val="tx1"/>
              </a:solidFill>
            </a:endParaRPr>
          </a:p>
        </p:txBody>
      </p:sp>
    </p:spTree>
    <p:extLst>
      <p:ext uri="{BB962C8B-B14F-4D97-AF65-F5344CB8AC3E}">
        <p14:creationId xmlns:p14="http://schemas.microsoft.com/office/powerpoint/2010/main" xmlns="" val="2648358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6">
                                            <p:txEl>
                                              <p:pRg st="0" end="0"/>
                                            </p:txEl>
                                          </p:spTgt>
                                        </p:tgtEl>
                                        <p:attrNameLst>
                                          <p:attrName>style.fontStyle</p:attrName>
                                        </p:attrNameLst>
                                      </p:cBhvr>
                                      <p:to>
                                        <p:strVal val="normal"/>
                                      </p:to>
                                    </p:set>
                                    <p:set>
                                      <p:cBhvr override="childStyle">
                                        <p:cTn id="7" dur="indefinite"/>
                                        <p:tgtEl>
                                          <p:spTgt spid="6">
                                            <p:txEl>
                                              <p:pRg st="0" end="0"/>
                                            </p:txEl>
                                          </p:spTgt>
                                        </p:tgtEl>
                                        <p:attrNameLst>
                                          <p:attrName>style.fontWeight</p:attrName>
                                        </p:attrNameLst>
                                      </p:cBhvr>
                                      <p:to>
                                        <p:strVal val="bold"/>
                                      </p:to>
                                    </p:set>
                                    <p:set>
                                      <p:cBhvr override="childStyle">
                                        <p:cTn id="8" dur="indefinite"/>
                                        <p:tgtEl>
                                          <p:spTgt spid="6">
                                            <p:txEl>
                                              <p:pRg st="0" end="0"/>
                                            </p:txEl>
                                          </p:spTgt>
                                        </p:tgtEl>
                                        <p:attrNameLst>
                                          <p:attrName>style.textDecorationUnderline</p:attrName>
                                        </p:attrNameLst>
                                      </p:cBhvr>
                                      <p:to>
                                        <p:strVal val="fals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42" presetClass="path" presetSubtype="0" accel="50000" decel="50000" fill="hold" grpId="2" nodeType="withEffect">
                                  <p:stCondLst>
                                    <p:cond delay="0"/>
                                  </p:stCondLst>
                                  <p:childTnLst>
                                    <p:animMotion origin="layout" path="M 0 3.17919E-6 L 0 0.23861 " pathEditMode="relative" rAng="0" ptsTypes="AA">
                                      <p:cBhvr>
                                        <p:cTn id="18" dur="1000" fill="hold"/>
                                        <p:tgtEl>
                                          <p:spTgt spid="9"/>
                                        </p:tgtEl>
                                        <p:attrNameLst>
                                          <p:attrName>ppt_x</p:attrName>
                                          <p:attrName>ppt_y</p:attrName>
                                        </p:attrNameLst>
                                      </p:cBhvr>
                                      <p:rCtr x="0" y="11931"/>
                                    </p:animMotion>
                                  </p:childTnLst>
                                </p:cTn>
                              </p:par>
                            </p:childTnLst>
                          </p:cTn>
                        </p:par>
                        <p:par>
                          <p:cTn id="19" fill="hold">
                            <p:stCondLst>
                              <p:cond delay="1000"/>
                            </p:stCondLst>
                            <p:childTnLst>
                              <p:par>
                                <p:cTn id="20" presetID="63" presetClass="path" presetSubtype="0" accel="50000" decel="50000" fill="hold" grpId="3" nodeType="afterEffect">
                                  <p:stCondLst>
                                    <p:cond delay="0"/>
                                  </p:stCondLst>
                                  <p:childTnLst>
                                    <p:animMotion origin="layout" path="M 0 0.23861 L 0.10833 0.23861 " pathEditMode="relative" rAng="0" ptsTypes="AA">
                                      <p:cBhvr>
                                        <p:cTn id="21" dur="1000" fill="hold"/>
                                        <p:tgtEl>
                                          <p:spTgt spid="9"/>
                                        </p:tgtEl>
                                        <p:attrNameLst>
                                          <p:attrName>ppt_x</p:attrName>
                                          <p:attrName>ppt_y</p:attrName>
                                        </p:attrNameLst>
                                      </p:cBhvr>
                                      <p:rCtr x="5417" y="0"/>
                                    </p:animMotion>
                                  </p:childTnLst>
                                </p:cTn>
                              </p:par>
                            </p:childTnLst>
                          </p:cTn>
                        </p:par>
                        <p:par>
                          <p:cTn id="22" fill="hold">
                            <p:stCondLst>
                              <p:cond delay="2000"/>
                            </p:stCondLst>
                            <p:childTnLst>
                              <p:par>
                                <p:cTn id="23" presetID="64" presetClass="path" presetSubtype="0" accel="50000" decel="50000" fill="hold" grpId="4" nodeType="afterEffect">
                                  <p:stCondLst>
                                    <p:cond delay="0"/>
                                  </p:stCondLst>
                                  <p:childTnLst>
                                    <p:animMotion origin="layout" path="M 0.10833 0.23861 L 0.10833 -0.02775 " pathEditMode="relative" rAng="0" ptsTypes="AA">
                                      <p:cBhvr>
                                        <p:cTn id="24" dur="1000" fill="hold"/>
                                        <p:tgtEl>
                                          <p:spTgt spid="9"/>
                                        </p:tgtEl>
                                        <p:attrNameLst>
                                          <p:attrName>ppt_x</p:attrName>
                                          <p:attrName>ppt_y</p:attrName>
                                        </p:attrNameLst>
                                      </p:cBhvr>
                                      <p:rCtr x="0" y="-13318"/>
                                    </p:animMotion>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9"/>
                                        </p:tgtEl>
                                        <p:attrNameLst>
                                          <p:attrName>fillcolor</p:attrName>
                                        </p:attrNameLst>
                                      </p:cBhvr>
                                      <p:to>
                                        <a:schemeClr val="accent1"/>
                                      </p:to>
                                    </p:animClr>
                                    <p:set>
                                      <p:cBhvr>
                                        <p:cTn id="29" dur="2000" fill="hold"/>
                                        <p:tgtEl>
                                          <p:spTgt spid="19"/>
                                        </p:tgtEl>
                                        <p:attrNameLst>
                                          <p:attrName>fill.type</p:attrName>
                                        </p:attrNameLst>
                                      </p:cBhvr>
                                      <p:to>
                                        <p:strVal val="solid"/>
                                      </p:to>
                                    </p:set>
                                    <p:set>
                                      <p:cBhvr>
                                        <p:cTn id="30" dur="2000" fill="hold"/>
                                        <p:tgtEl>
                                          <p:spTgt spid="19"/>
                                        </p:tgtEl>
                                        <p:attrNameLst>
                                          <p:attrName>fill.on</p:attrName>
                                        </p:attrNameLst>
                                      </p:cBhvr>
                                      <p:to>
                                        <p:strVal val="true"/>
                                      </p:to>
                                    </p:set>
                                  </p:childTnLst>
                                </p:cTn>
                              </p:par>
                              <p:par>
                                <p:cTn id="31" presetID="1" presetClass="entr" presetSubtype="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par>
                          <p:cTn id="33" fill="hold">
                            <p:stCondLst>
                              <p:cond delay="2000"/>
                            </p:stCondLst>
                            <p:childTnLst>
                              <p:par>
                                <p:cTn id="34" presetID="42" presetClass="path" presetSubtype="0" accel="50000" decel="50000" fill="hold" grpId="5" nodeType="afterEffect">
                                  <p:stCondLst>
                                    <p:cond delay="0"/>
                                  </p:stCondLst>
                                  <p:childTnLst>
                                    <p:animMotion origin="layout" path="M 0.10833 -0.02775 L 0.10833 0.23861 " pathEditMode="relative" rAng="0" ptsTypes="AA">
                                      <p:cBhvr>
                                        <p:cTn id="35" dur="1000" fill="hold"/>
                                        <p:tgtEl>
                                          <p:spTgt spid="9"/>
                                        </p:tgtEl>
                                        <p:attrNameLst>
                                          <p:attrName>ppt_x</p:attrName>
                                          <p:attrName>ppt_y</p:attrName>
                                        </p:attrNameLst>
                                      </p:cBhvr>
                                      <p:rCtr x="0" y="13318"/>
                                    </p:animMotion>
                                  </p:childTnLst>
                                </p:cTn>
                              </p:par>
                            </p:childTnLst>
                          </p:cTn>
                        </p:par>
                        <p:par>
                          <p:cTn id="36" fill="hold">
                            <p:stCondLst>
                              <p:cond delay="3000"/>
                            </p:stCondLst>
                            <p:childTnLst>
                              <p:par>
                                <p:cTn id="37" presetID="35" presetClass="path" presetSubtype="0" accel="50000" decel="50000" fill="hold" grpId="6" nodeType="afterEffect">
                                  <p:stCondLst>
                                    <p:cond delay="0"/>
                                  </p:stCondLst>
                                  <p:childTnLst>
                                    <p:animMotion origin="layout" path="M 0.10833 0.23861 L 0 0.23861 " pathEditMode="relative" rAng="0" ptsTypes="AA">
                                      <p:cBhvr>
                                        <p:cTn id="38" dur="1000" fill="hold"/>
                                        <p:tgtEl>
                                          <p:spTgt spid="9"/>
                                        </p:tgtEl>
                                        <p:attrNameLst>
                                          <p:attrName>ppt_x</p:attrName>
                                          <p:attrName>ppt_y</p:attrName>
                                        </p:attrNameLst>
                                      </p:cBhvr>
                                      <p:rCtr x="-5417" y="0"/>
                                    </p:animMotion>
                                  </p:childTnLst>
                                </p:cTn>
                              </p:par>
                            </p:childTnLst>
                          </p:cTn>
                        </p:par>
                        <p:par>
                          <p:cTn id="39" fill="hold">
                            <p:stCondLst>
                              <p:cond delay="4000"/>
                            </p:stCondLst>
                            <p:childTnLst>
                              <p:par>
                                <p:cTn id="40" presetID="64" presetClass="path" presetSubtype="0" accel="50000" decel="50000" fill="hold" grpId="7" nodeType="afterEffect">
                                  <p:stCondLst>
                                    <p:cond delay="0"/>
                                  </p:stCondLst>
                                  <p:childTnLst>
                                    <p:animMotion origin="layout" path="M 0 0.23861 L 0 -0.04995 " pathEditMode="relative" rAng="0" ptsTypes="AA">
                                      <p:cBhvr>
                                        <p:cTn id="41" dur="1000" fill="hold"/>
                                        <p:tgtEl>
                                          <p:spTgt spid="9"/>
                                        </p:tgtEl>
                                        <p:attrNameLst>
                                          <p:attrName>ppt_x</p:attrName>
                                          <p:attrName>ppt_y</p:attrName>
                                        </p:attrNameLst>
                                      </p:cBhvr>
                                      <p:rCtr x="0" y="-14428"/>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3" end="3"/>
                                            </p:txEl>
                                          </p:spTgt>
                                        </p:tgtEl>
                                        <p:attrNameLst>
                                          <p:attrName>style.visibility</p:attrName>
                                        </p:attrNameLst>
                                      </p:cBhvr>
                                      <p:to>
                                        <p:strVal val="visible"/>
                                      </p:to>
                                    </p:set>
                                  </p:childTnLst>
                                </p:cTn>
                              </p:par>
                              <p:par>
                                <p:cTn id="46" presetID="1" presetClass="emph" presetSubtype="2" fill="hold" nodeType="withEffect">
                                  <p:stCondLst>
                                    <p:cond delay="0"/>
                                  </p:stCondLst>
                                  <p:childTnLst>
                                    <p:animClr clrSpc="rgb" dir="cw">
                                      <p:cBhvr>
                                        <p:cTn id="47" dur="2000" fill="hold"/>
                                        <p:tgtEl>
                                          <p:spTgt spid="18"/>
                                        </p:tgtEl>
                                        <p:attrNameLst>
                                          <p:attrName>fillcolor</p:attrName>
                                        </p:attrNameLst>
                                      </p:cBhvr>
                                      <p:to>
                                        <a:srgbClr val="FF0000"/>
                                      </p:to>
                                    </p:animClr>
                                    <p:set>
                                      <p:cBhvr>
                                        <p:cTn id="48" dur="2000" fill="hold"/>
                                        <p:tgtEl>
                                          <p:spTgt spid="18"/>
                                        </p:tgtEl>
                                        <p:attrNameLst>
                                          <p:attrName>fill.type</p:attrName>
                                        </p:attrNameLst>
                                      </p:cBhvr>
                                      <p:to>
                                        <p:strVal val="solid"/>
                                      </p:to>
                                    </p:set>
                                    <p:set>
                                      <p:cBhvr>
                                        <p:cTn id="49" dur="2000" fill="hold"/>
                                        <p:tgtEl>
                                          <p:spTgt spid="18"/>
                                        </p:tgtEl>
                                        <p:attrNameLst>
                                          <p:attrName>fill.on</p:attrName>
                                        </p:attrNameLst>
                                      </p:cBhvr>
                                      <p:to>
                                        <p:strVal val="true"/>
                                      </p:to>
                                    </p:set>
                                  </p:childTnLst>
                                </p:cTn>
                              </p:par>
                              <p:par>
                                <p:cTn id="50" presetID="5" presetClass="emph" presetSubtype="1" nodeType="withEffect">
                                  <p:stCondLst>
                                    <p:cond delay="0"/>
                                  </p:stCondLst>
                                  <p:childTnLst>
                                    <p:set>
                                      <p:cBhvr override="childStyle">
                                        <p:cTn id="51" dur="indefinite"/>
                                        <p:tgtEl>
                                          <p:spTgt spid="6">
                                            <p:txEl>
                                              <p:pRg st="1" end="1"/>
                                            </p:txEl>
                                          </p:spTgt>
                                        </p:tgtEl>
                                        <p:attrNameLst>
                                          <p:attrName>style.fontStyle</p:attrName>
                                        </p:attrNameLst>
                                      </p:cBhvr>
                                      <p:to>
                                        <p:strVal val="normal"/>
                                      </p:to>
                                    </p:set>
                                    <p:set>
                                      <p:cBhvr override="childStyle">
                                        <p:cTn id="52" dur="indefinite"/>
                                        <p:tgtEl>
                                          <p:spTgt spid="6">
                                            <p:txEl>
                                              <p:pRg st="1" end="1"/>
                                            </p:txEl>
                                          </p:spTgt>
                                        </p:tgtEl>
                                        <p:attrNameLst>
                                          <p:attrName>style.fontWeight</p:attrName>
                                        </p:attrNameLst>
                                      </p:cBhvr>
                                      <p:to>
                                        <p:strVal val="bold"/>
                                      </p:to>
                                    </p:set>
                                    <p:set>
                                      <p:cBhvr override="childStyle">
                                        <p:cTn id="53" dur="indefinite"/>
                                        <p:tgtEl>
                                          <p:spTgt spid="6">
                                            <p:txEl>
                                              <p:pRg st="1" end="1"/>
                                            </p:txEl>
                                          </p:spTgt>
                                        </p:tgtEl>
                                        <p:attrNameLst>
                                          <p:attrName>style.textDecorationUnderline</p:attrName>
                                        </p:attrNameLst>
                                      </p:cBhvr>
                                      <p:to>
                                        <p:strVal val="false"/>
                                      </p:to>
                                    </p:set>
                                  </p:childTnLst>
                                </p:cTn>
                              </p:par>
                              <p:par>
                                <p:cTn id="54" presetID="1" presetClass="exit"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0">
                                            <p:txEl>
                                              <p:pRg st="4" end="4"/>
                                            </p:txEl>
                                          </p:spTgt>
                                        </p:tgtEl>
                                        <p:attrNameLst>
                                          <p:attrName>style.visibility</p:attrName>
                                        </p:attrNameLst>
                                      </p:cBhvr>
                                      <p:to>
                                        <p:strVal val="visible"/>
                                      </p:to>
                                    </p:set>
                                  </p:childTnLst>
                                </p:cTn>
                              </p:par>
                              <p:par>
                                <p:cTn id="60" presetID="5" presetClass="emph" presetSubtype="1" nodeType="withEffect">
                                  <p:stCondLst>
                                    <p:cond delay="0"/>
                                  </p:stCondLst>
                                  <p:childTnLst>
                                    <p:set>
                                      <p:cBhvr override="childStyle">
                                        <p:cTn id="61" dur="indefinite"/>
                                        <p:tgtEl>
                                          <p:spTgt spid="6">
                                            <p:txEl>
                                              <p:pRg st="2" end="2"/>
                                            </p:txEl>
                                          </p:spTgt>
                                        </p:tgtEl>
                                        <p:attrNameLst>
                                          <p:attrName>style.fontStyle</p:attrName>
                                        </p:attrNameLst>
                                      </p:cBhvr>
                                      <p:to>
                                        <p:strVal val="normal"/>
                                      </p:to>
                                    </p:set>
                                    <p:set>
                                      <p:cBhvr override="childStyle">
                                        <p:cTn id="62" dur="indefinite"/>
                                        <p:tgtEl>
                                          <p:spTgt spid="6">
                                            <p:txEl>
                                              <p:pRg st="2" end="2"/>
                                            </p:txEl>
                                          </p:spTgt>
                                        </p:tgtEl>
                                        <p:attrNameLst>
                                          <p:attrName>style.fontWeight</p:attrName>
                                        </p:attrNameLst>
                                      </p:cBhvr>
                                      <p:to>
                                        <p:strVal val="bold"/>
                                      </p:to>
                                    </p:set>
                                    <p:set>
                                      <p:cBhvr override="childStyle">
                                        <p:cTn id="63" dur="indefinite"/>
                                        <p:tgtEl>
                                          <p:spTgt spid="6">
                                            <p:txEl>
                                              <p:pRg st="2" end="2"/>
                                            </p:txEl>
                                          </p:spTgt>
                                        </p:tgtEl>
                                        <p:attrNameLst>
                                          <p:attrName>style.textDecorationUnderline</p:attrName>
                                        </p:attrNameLst>
                                      </p:cBhvr>
                                      <p:to>
                                        <p:strVal val="false"/>
                                      </p:to>
                                    </p:set>
                                  </p:childTnLst>
                                </p:cTn>
                              </p:par>
                            </p:childTnLst>
                          </p:cTn>
                        </p:par>
                      </p:childTnLst>
                    </p:cTn>
                  </p:par>
                  <p:par>
                    <p:cTn id="64" fill="hold">
                      <p:stCondLst>
                        <p:cond delay="indefinite"/>
                      </p:stCondLst>
                      <p:childTnLst>
                        <p:par>
                          <p:cTn id="65" fill="hold">
                            <p:stCondLst>
                              <p:cond delay="0"/>
                            </p:stCondLst>
                            <p:childTnLst>
                              <p:par>
                                <p:cTn id="66" presetID="1" presetClass="emph" presetSubtype="2" fill="hold" nodeType="clickEffect">
                                  <p:stCondLst>
                                    <p:cond delay="0"/>
                                  </p:stCondLst>
                                  <p:childTnLst>
                                    <p:animClr clrSpc="rgb" dir="cw">
                                      <p:cBhvr>
                                        <p:cTn id="67" dur="2000" fill="hold"/>
                                        <p:tgtEl>
                                          <p:spTgt spid="18"/>
                                        </p:tgtEl>
                                        <p:attrNameLst>
                                          <p:attrName>fillcolor</p:attrName>
                                        </p:attrNameLst>
                                      </p:cBhvr>
                                      <p:to>
                                        <a:schemeClr val="accent1"/>
                                      </p:to>
                                    </p:animClr>
                                    <p:set>
                                      <p:cBhvr>
                                        <p:cTn id="68" dur="2000" fill="hold"/>
                                        <p:tgtEl>
                                          <p:spTgt spid="18"/>
                                        </p:tgtEl>
                                        <p:attrNameLst>
                                          <p:attrName>fill.type</p:attrName>
                                        </p:attrNameLst>
                                      </p:cBhvr>
                                      <p:to>
                                        <p:strVal val="solid"/>
                                      </p:to>
                                    </p:set>
                                    <p:set>
                                      <p:cBhvr>
                                        <p:cTn id="69"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9" grpId="5" animBg="1"/>
      <p:bldP spid="9" grpId="6" animBg="1"/>
      <p:bldP spid="9" grpId="7"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Accelerated Critical Sections (ACS)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sz="1100" dirty="0" smtClean="0"/>
          </a:p>
          <a:p>
            <a:r>
              <a:rPr lang="en-US" dirty="0"/>
              <a:t>Accelerate Amdahl</a:t>
            </a:r>
            <a:r>
              <a:rPr lang="ja-JP" altLang="en-US" dirty="0"/>
              <a:t>’</a:t>
            </a:r>
            <a:r>
              <a:rPr lang="en-US" dirty="0"/>
              <a:t>s serial part </a:t>
            </a:r>
            <a:r>
              <a:rPr lang="en-US" b="1" dirty="0">
                <a:solidFill>
                  <a:srgbClr val="FF0000"/>
                </a:solidFill>
              </a:rPr>
              <a:t>and critical sections </a:t>
            </a:r>
            <a:r>
              <a:rPr lang="en-US" dirty="0"/>
              <a:t>using the large core</a:t>
            </a:r>
          </a:p>
          <a:p>
            <a:pPr lvl="1"/>
            <a:r>
              <a:rPr lang="en-US" dirty="0" err="1">
                <a:solidFill>
                  <a:srgbClr val="000000"/>
                </a:solidFill>
                <a:latin typeface="Tahoma" charset="0"/>
              </a:rPr>
              <a:t>Suleman</a:t>
            </a:r>
            <a:r>
              <a:rPr lang="en-US" dirty="0">
                <a:solidFill>
                  <a:srgbClr val="000000"/>
                </a:solidFill>
                <a:latin typeface="Tahoma" charset="0"/>
              </a:rPr>
              <a:t> et al., </a:t>
            </a:r>
            <a:r>
              <a:rPr lang="ja-JP" altLang="en-US" dirty="0">
                <a:solidFill>
                  <a:srgbClr val="000000"/>
                </a:solidFill>
                <a:latin typeface="Tahoma" charset="0"/>
              </a:rPr>
              <a:t>“</a:t>
            </a:r>
            <a:r>
              <a:rPr lang="en-US" altLang="ja-JP" dirty="0">
                <a:solidFill>
                  <a:srgbClr val="0000FF"/>
                </a:solidFill>
                <a:latin typeface="Tahoma" charset="0"/>
              </a:rPr>
              <a:t>Accelerating Critical Section Execution with Asymmetric Multi-Core Architectures</a:t>
            </a:r>
            <a:r>
              <a:rPr lang="en-US" altLang="ja-JP" dirty="0">
                <a:solidFill>
                  <a:srgbClr val="000000"/>
                </a:solidFill>
                <a:latin typeface="Tahoma" charset="0"/>
              </a:rPr>
              <a:t>,</a:t>
            </a:r>
            <a:r>
              <a:rPr lang="ja-JP" altLang="en-US" dirty="0">
                <a:solidFill>
                  <a:srgbClr val="000000"/>
                </a:solidFill>
                <a:latin typeface="Tahoma" charset="0"/>
              </a:rPr>
              <a:t>”</a:t>
            </a:r>
            <a:r>
              <a:rPr lang="en-US" altLang="ja-JP" dirty="0">
                <a:solidFill>
                  <a:srgbClr val="000000"/>
                </a:solidFill>
                <a:latin typeface="Tahoma" charset="0"/>
              </a:rPr>
              <a:t> ASPLOS 2009, IEEE Micro Top Picks 2010.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31</a:t>
            </a:fld>
            <a:endParaRPr lang="en-US" altLang="en-US"/>
          </a:p>
        </p:txBody>
      </p:sp>
      <p:grpSp>
        <p:nvGrpSpPr>
          <p:cNvPr id="5" name="Group 4"/>
          <p:cNvGrpSpPr>
            <a:grpSpLocks/>
          </p:cNvGrpSpPr>
          <p:nvPr/>
        </p:nvGrpSpPr>
        <p:grpSpPr bwMode="auto">
          <a:xfrm>
            <a:off x="3352800" y="1295400"/>
            <a:ext cx="2286000" cy="2787650"/>
            <a:chOff x="3888" y="816"/>
            <a:chExt cx="1440" cy="1756"/>
          </a:xfrm>
        </p:grpSpPr>
        <p:sp>
          <p:nvSpPr>
            <p:cNvPr id="6"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0"/>
            </a:p>
          </p:txBody>
        </p:sp>
        <p:grpSp>
          <p:nvGrpSpPr>
            <p:cNvPr id="7" name="Group 47"/>
            <p:cNvGrpSpPr>
              <a:grpSpLocks/>
            </p:cNvGrpSpPr>
            <p:nvPr/>
          </p:nvGrpSpPr>
          <p:grpSpPr bwMode="auto">
            <a:xfrm>
              <a:off x="3936" y="1536"/>
              <a:ext cx="672" cy="672"/>
              <a:chOff x="3648" y="3120"/>
              <a:chExt cx="672" cy="672"/>
            </a:xfrm>
          </p:grpSpPr>
          <p:sp>
            <p:nvSpPr>
              <p:cNvPr id="20"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21"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22"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23"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8" name="Group 52"/>
            <p:cNvGrpSpPr>
              <a:grpSpLocks/>
            </p:cNvGrpSpPr>
            <p:nvPr/>
          </p:nvGrpSpPr>
          <p:grpSpPr bwMode="auto">
            <a:xfrm>
              <a:off x="4608" y="1536"/>
              <a:ext cx="672" cy="672"/>
              <a:chOff x="3648" y="3120"/>
              <a:chExt cx="672" cy="672"/>
            </a:xfrm>
          </p:grpSpPr>
          <p:sp>
            <p:nvSpPr>
              <p:cNvPr id="16"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7"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8"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9"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9" name="Group 57"/>
            <p:cNvGrpSpPr>
              <a:grpSpLocks/>
            </p:cNvGrpSpPr>
            <p:nvPr/>
          </p:nvGrpSpPr>
          <p:grpSpPr bwMode="auto">
            <a:xfrm>
              <a:off x="4608" y="864"/>
              <a:ext cx="672" cy="672"/>
              <a:chOff x="3648" y="3120"/>
              <a:chExt cx="672" cy="672"/>
            </a:xfrm>
          </p:grpSpPr>
          <p:sp>
            <p:nvSpPr>
              <p:cNvPr id="12"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3"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4"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5"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10"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600" dirty="0"/>
                <a:t>Large</a:t>
              </a:r>
            </a:p>
            <a:p>
              <a:pPr algn="ctr"/>
              <a:r>
                <a:rPr lang="en-US" sz="1600" dirty="0"/>
                <a:t>core</a:t>
              </a:r>
            </a:p>
          </p:txBody>
        </p:sp>
        <p:sp>
          <p:nvSpPr>
            <p:cNvPr id="11"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latin typeface="Times New Roman" charset="0"/>
                </a:rPr>
                <a:t>ACMP</a:t>
              </a:r>
            </a:p>
          </p:txBody>
        </p:sp>
      </p:grpSp>
      <p:sp>
        <p:nvSpPr>
          <p:cNvPr id="24" name="Line 25"/>
          <p:cNvSpPr>
            <a:spLocks noChangeShapeType="1"/>
          </p:cNvSpPr>
          <p:nvPr/>
        </p:nvSpPr>
        <p:spPr bwMode="auto">
          <a:xfrm flipV="1">
            <a:off x="2286000" y="1905000"/>
            <a:ext cx="1066800" cy="228600"/>
          </a:xfrm>
          <a:prstGeom prst="line">
            <a:avLst/>
          </a:prstGeom>
          <a:noFill/>
          <a:ln w="4445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 name="Text Box 26"/>
          <p:cNvSpPr txBox="1">
            <a:spLocks noChangeArrowheads="1"/>
          </p:cNvSpPr>
          <p:nvPr/>
        </p:nvSpPr>
        <p:spPr bwMode="auto">
          <a:xfrm>
            <a:off x="228600" y="1676400"/>
            <a:ext cx="2362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rgbClr val="FF0000"/>
                </a:solidFill>
              </a:rPr>
              <a:t>Critical Section</a:t>
            </a:r>
            <a:br>
              <a:rPr lang="en-US" sz="2000" b="1" dirty="0">
                <a:solidFill>
                  <a:srgbClr val="FF0000"/>
                </a:solidFill>
              </a:rPr>
            </a:br>
            <a:r>
              <a:rPr lang="en-US" sz="2000" b="1" dirty="0">
                <a:solidFill>
                  <a:srgbClr val="FF0000"/>
                </a:solidFill>
              </a:rPr>
              <a:t>Request Buffer (CSRB)</a:t>
            </a:r>
          </a:p>
        </p:txBody>
      </p:sp>
      <p:sp>
        <p:nvSpPr>
          <p:cNvPr id="26" name="Rectangle 24" descr="Wide downward diagonal"/>
          <p:cNvSpPr>
            <a:spLocks noChangeArrowheads="1"/>
          </p:cNvSpPr>
          <p:nvPr/>
        </p:nvSpPr>
        <p:spPr bwMode="auto">
          <a:xfrm>
            <a:off x="3429000" y="1676400"/>
            <a:ext cx="152400" cy="457200"/>
          </a:xfrm>
          <a:prstGeom prst="rect">
            <a:avLst/>
          </a:prstGeom>
          <a:solidFill>
            <a:srgbClr val="FF0000"/>
          </a:solidFill>
          <a:ln w="9525">
            <a:solidFill>
              <a:schemeClr val="tx1"/>
            </a:solidFill>
            <a:miter lim="800000"/>
            <a:headEnd/>
            <a:tailEnd/>
          </a:ln>
        </p:spPr>
        <p:txBody>
          <a:bodyPr wrap="none" anchor="ctr"/>
          <a:lstStyle/>
          <a:p>
            <a:endParaRPr lang="en-US" b="1"/>
          </a:p>
        </p:txBody>
      </p:sp>
    </p:spTree>
    <p:extLst>
      <p:ext uri="{BB962C8B-B14F-4D97-AF65-F5344CB8AC3E}">
        <p14:creationId xmlns:p14="http://schemas.microsoft.com/office/powerpoint/2010/main" xmlns="" val="1730357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p:bldP spid="25" grpId="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Accelerated Critical Sections (ACS)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32</a:t>
            </a:fld>
            <a:endParaRPr lang="en-US" altLang="en-US"/>
          </a:p>
        </p:txBody>
      </p:sp>
      <p:sp>
        <p:nvSpPr>
          <p:cNvPr id="5" name="Line 8"/>
          <p:cNvSpPr>
            <a:spLocks noChangeShapeType="1"/>
          </p:cNvSpPr>
          <p:nvPr/>
        </p:nvSpPr>
        <p:spPr bwMode="auto">
          <a:xfrm>
            <a:off x="1676400" y="6096000"/>
            <a:ext cx="457200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Text Box 14"/>
          <p:cNvSpPr txBox="1">
            <a:spLocks noChangeArrowheads="1"/>
          </p:cNvSpPr>
          <p:nvPr/>
        </p:nvSpPr>
        <p:spPr bwMode="auto">
          <a:xfrm>
            <a:off x="1219200" y="1295400"/>
            <a:ext cx="2743200" cy="1217613"/>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EnterCS()</a:t>
            </a:r>
          </a:p>
          <a:p>
            <a:pPr lvl="1" eaLnBrk="1" hangingPunct="1">
              <a:spcBef>
                <a:spcPct val="50000"/>
              </a:spcBef>
            </a:pPr>
            <a:r>
              <a:rPr lang="en-US" sz="1800" b="0"/>
              <a:t>PriorityQ.insert(…)</a:t>
            </a:r>
          </a:p>
          <a:p>
            <a:pPr eaLnBrk="1" hangingPunct="1">
              <a:spcBef>
                <a:spcPct val="50000"/>
              </a:spcBef>
            </a:pPr>
            <a:r>
              <a:rPr lang="en-US" sz="1800" b="0"/>
              <a:t>LeaveCS()</a:t>
            </a:r>
          </a:p>
        </p:txBody>
      </p:sp>
      <p:sp>
        <p:nvSpPr>
          <p:cNvPr id="7" name="Text Box 16"/>
          <p:cNvSpPr txBox="1">
            <a:spLocks noChangeArrowheads="1"/>
          </p:cNvSpPr>
          <p:nvPr/>
        </p:nvSpPr>
        <p:spPr bwMode="auto">
          <a:xfrm>
            <a:off x="7086600" y="5638800"/>
            <a:ext cx="2057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Onchip-Interconnect</a:t>
            </a:r>
          </a:p>
        </p:txBody>
      </p:sp>
      <p:sp>
        <p:nvSpPr>
          <p:cNvPr id="8" name="Rectangle 17"/>
          <p:cNvSpPr>
            <a:spLocks noChangeArrowheads="1"/>
          </p:cNvSpPr>
          <p:nvPr/>
        </p:nvSpPr>
        <p:spPr bwMode="auto">
          <a:xfrm>
            <a:off x="2133600" y="5029200"/>
            <a:ext cx="533400" cy="152400"/>
          </a:xfrm>
          <a:prstGeom prst="rect">
            <a:avLst/>
          </a:prstGeom>
          <a:solidFill>
            <a:srgbClr val="FFFFFF"/>
          </a:solidFill>
          <a:ln w="9525">
            <a:solidFill>
              <a:schemeClr val="tx1"/>
            </a:solidFill>
            <a:miter lim="800000"/>
            <a:headEnd/>
            <a:tailEnd/>
          </a:ln>
        </p:spPr>
        <p:txBody>
          <a:bodyPr wrap="none" anchor="ctr"/>
          <a:lstStyle/>
          <a:p>
            <a:endParaRPr lang="en-US"/>
          </a:p>
        </p:txBody>
      </p:sp>
      <p:sp>
        <p:nvSpPr>
          <p:cNvPr id="9" name="Rectangle 18"/>
          <p:cNvSpPr>
            <a:spLocks noChangeArrowheads="1"/>
          </p:cNvSpPr>
          <p:nvPr/>
        </p:nvSpPr>
        <p:spPr bwMode="auto">
          <a:xfrm>
            <a:off x="2133600" y="5181600"/>
            <a:ext cx="533400" cy="152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 name="Rectangle 19"/>
          <p:cNvSpPr>
            <a:spLocks noChangeArrowheads="1"/>
          </p:cNvSpPr>
          <p:nvPr/>
        </p:nvSpPr>
        <p:spPr bwMode="auto">
          <a:xfrm>
            <a:off x="2133600" y="5334000"/>
            <a:ext cx="533400" cy="152400"/>
          </a:xfrm>
          <a:prstGeom prst="rect">
            <a:avLst/>
          </a:prstGeom>
          <a:solidFill>
            <a:srgbClr val="FFFFFF"/>
          </a:solidFill>
          <a:ln w="9525">
            <a:solidFill>
              <a:schemeClr val="tx1"/>
            </a:solidFill>
            <a:miter lim="800000"/>
            <a:headEnd/>
            <a:tailEnd/>
          </a:ln>
        </p:spPr>
        <p:txBody>
          <a:bodyPr wrap="none" anchor="ctr"/>
          <a:lstStyle/>
          <a:p>
            <a:endParaRPr lang="en-US"/>
          </a:p>
        </p:txBody>
      </p:sp>
      <p:sp>
        <p:nvSpPr>
          <p:cNvPr id="11" name="Line 22"/>
          <p:cNvSpPr>
            <a:spLocks noChangeShapeType="1"/>
          </p:cNvSpPr>
          <p:nvPr/>
        </p:nvSpPr>
        <p:spPr bwMode="auto">
          <a:xfrm flipV="1">
            <a:off x="2438400" y="5486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 name="Line 23"/>
          <p:cNvSpPr>
            <a:spLocks noChangeShapeType="1"/>
          </p:cNvSpPr>
          <p:nvPr/>
        </p:nvSpPr>
        <p:spPr bwMode="auto">
          <a:xfrm flipV="1">
            <a:off x="2438400" y="4572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Text Box 24"/>
          <p:cNvSpPr txBox="1">
            <a:spLocks noChangeArrowheads="1"/>
          </p:cNvSpPr>
          <p:nvPr/>
        </p:nvSpPr>
        <p:spPr bwMode="auto">
          <a:xfrm>
            <a:off x="76200" y="4997450"/>
            <a:ext cx="19050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Critical Section</a:t>
            </a:r>
            <a:br>
              <a:rPr lang="en-US" sz="1800" b="0"/>
            </a:br>
            <a:r>
              <a:rPr lang="en-US" sz="1800" b="0"/>
              <a:t>Request Buffer (CSRB)</a:t>
            </a:r>
          </a:p>
        </p:txBody>
      </p:sp>
      <p:sp>
        <p:nvSpPr>
          <p:cNvPr id="14" name="Oval 22"/>
          <p:cNvSpPr>
            <a:spLocks noChangeArrowheads="1"/>
          </p:cNvSpPr>
          <p:nvPr/>
        </p:nvSpPr>
        <p:spPr bwMode="auto">
          <a:xfrm>
            <a:off x="4019550" y="4114800"/>
            <a:ext cx="190500" cy="228600"/>
          </a:xfrm>
          <a:prstGeom prst="ellipse">
            <a:avLst/>
          </a:prstGeom>
          <a:solidFill>
            <a:srgbClr val="FF0000"/>
          </a:solidFill>
          <a:ln w="9525">
            <a:solidFill>
              <a:schemeClr val="tx1"/>
            </a:solidFill>
            <a:round/>
            <a:headEnd/>
            <a:tailEnd/>
          </a:ln>
        </p:spPr>
        <p:txBody>
          <a:bodyPr wrap="none" anchor="ctr"/>
          <a:lstStyle/>
          <a:p>
            <a:endParaRPr lang="en-US" b="0"/>
          </a:p>
        </p:txBody>
      </p:sp>
      <p:sp>
        <p:nvSpPr>
          <p:cNvPr id="15" name="Text Box 26"/>
          <p:cNvSpPr txBox="1">
            <a:spLocks noChangeArrowheads="1"/>
          </p:cNvSpPr>
          <p:nvPr/>
        </p:nvSpPr>
        <p:spPr bwMode="auto">
          <a:xfrm>
            <a:off x="4114800" y="1219200"/>
            <a:ext cx="501015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a:t>1. P2 encounters a critical section (CSCALL)</a:t>
            </a:r>
          </a:p>
          <a:p>
            <a:pPr eaLnBrk="1" hangingPunct="1"/>
            <a:r>
              <a:rPr lang="en-US" sz="1800"/>
              <a:t>2. P2 sends CSCALL Request to CSRB</a:t>
            </a:r>
          </a:p>
          <a:p>
            <a:pPr eaLnBrk="1" hangingPunct="1"/>
            <a:r>
              <a:rPr lang="en-US" sz="1800"/>
              <a:t>3. P1 executes Critical Section</a:t>
            </a:r>
          </a:p>
          <a:p>
            <a:pPr eaLnBrk="1" hangingPunct="1"/>
            <a:r>
              <a:rPr lang="en-US" sz="1800"/>
              <a:t>4. P1 sends CSDONE signal</a:t>
            </a:r>
          </a:p>
        </p:txBody>
      </p:sp>
      <p:sp>
        <p:nvSpPr>
          <p:cNvPr id="16" name="Line 27"/>
          <p:cNvSpPr>
            <a:spLocks noChangeShapeType="1"/>
          </p:cNvSpPr>
          <p:nvPr/>
        </p:nvSpPr>
        <p:spPr bwMode="auto">
          <a:xfrm>
            <a:off x="4114800" y="45720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 name="Line 28"/>
          <p:cNvSpPr>
            <a:spLocks noChangeShapeType="1"/>
          </p:cNvSpPr>
          <p:nvPr/>
        </p:nvSpPr>
        <p:spPr bwMode="auto">
          <a:xfrm>
            <a:off x="5029200" y="45720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 name="Line 29"/>
          <p:cNvSpPr>
            <a:spLocks noChangeShapeType="1"/>
          </p:cNvSpPr>
          <p:nvPr/>
        </p:nvSpPr>
        <p:spPr bwMode="auto">
          <a:xfrm>
            <a:off x="6096000" y="45720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 name="Rectangle 30"/>
          <p:cNvSpPr>
            <a:spLocks noChangeArrowheads="1"/>
          </p:cNvSpPr>
          <p:nvPr/>
        </p:nvSpPr>
        <p:spPr bwMode="auto">
          <a:xfrm>
            <a:off x="7010400" y="3124200"/>
            <a:ext cx="304800" cy="3810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 name="Rectangle 31"/>
          <p:cNvSpPr>
            <a:spLocks noChangeArrowheads="1"/>
          </p:cNvSpPr>
          <p:nvPr/>
        </p:nvSpPr>
        <p:spPr bwMode="auto">
          <a:xfrm>
            <a:off x="6934200" y="2971800"/>
            <a:ext cx="2057400" cy="7175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 name="Text Box 32"/>
          <p:cNvSpPr txBox="1">
            <a:spLocks noChangeArrowheads="1"/>
          </p:cNvSpPr>
          <p:nvPr/>
        </p:nvSpPr>
        <p:spPr bwMode="auto">
          <a:xfrm>
            <a:off x="7315200" y="3016250"/>
            <a:ext cx="1828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Core executing critical section</a:t>
            </a:r>
          </a:p>
        </p:txBody>
      </p:sp>
      <p:sp>
        <p:nvSpPr>
          <p:cNvPr id="22" name="Rounded Rectangle 21"/>
          <p:cNvSpPr/>
          <p:nvPr/>
        </p:nvSpPr>
        <p:spPr>
          <a:xfrm>
            <a:off x="56388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chemeClr val="tx1"/>
                </a:solidFill>
                <a:latin typeface="Arial" charset="0"/>
                <a:ea typeface="ＭＳ Ｐゴシック" charset="0"/>
                <a:cs typeface="ＭＳ Ｐゴシック" charset="0"/>
              </a:rPr>
              <a:t>P4</a:t>
            </a:r>
            <a:endParaRPr lang="en-US">
              <a:solidFill>
                <a:schemeClr val="tx1"/>
              </a:solidFill>
              <a:latin typeface="Arial" charset="0"/>
              <a:ea typeface="ＭＳ Ｐゴシック" charset="0"/>
              <a:cs typeface="ＭＳ Ｐゴシック" charset="0"/>
            </a:endParaRPr>
          </a:p>
        </p:txBody>
      </p:sp>
      <p:sp>
        <p:nvSpPr>
          <p:cNvPr id="23" name="Rounded Rectangle 22"/>
          <p:cNvSpPr/>
          <p:nvPr/>
        </p:nvSpPr>
        <p:spPr>
          <a:xfrm>
            <a:off x="46482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chemeClr val="tx1"/>
                </a:solidFill>
                <a:latin typeface="Arial" charset="0"/>
                <a:ea typeface="ＭＳ Ｐゴシック" charset="0"/>
                <a:cs typeface="ＭＳ Ｐゴシック" charset="0"/>
              </a:rPr>
              <a:t>P3</a:t>
            </a:r>
            <a:endParaRPr lang="en-US">
              <a:solidFill>
                <a:schemeClr val="tx1"/>
              </a:solidFill>
              <a:latin typeface="Arial" charset="0"/>
              <a:ea typeface="ＭＳ Ｐゴシック" charset="0"/>
              <a:cs typeface="ＭＳ Ｐゴシック" charset="0"/>
            </a:endParaRPr>
          </a:p>
        </p:txBody>
      </p:sp>
      <p:sp>
        <p:nvSpPr>
          <p:cNvPr id="24" name="Rounded Rectangle 23"/>
          <p:cNvSpPr/>
          <p:nvPr/>
        </p:nvSpPr>
        <p:spPr>
          <a:xfrm>
            <a:off x="36576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chemeClr val="tx1"/>
                </a:solidFill>
                <a:latin typeface="Arial" charset="0"/>
                <a:ea typeface="ＭＳ Ｐゴシック" charset="0"/>
                <a:cs typeface="ＭＳ Ｐゴシック" charset="0"/>
              </a:rPr>
              <a:t>P2</a:t>
            </a:r>
            <a:endParaRPr lang="en-US">
              <a:solidFill>
                <a:schemeClr val="tx1"/>
              </a:solidFill>
              <a:latin typeface="Arial" charset="0"/>
              <a:ea typeface="ＭＳ Ｐゴシック" charset="0"/>
              <a:cs typeface="ＭＳ Ｐゴシック" charset="0"/>
            </a:endParaRPr>
          </a:p>
        </p:txBody>
      </p:sp>
      <p:sp>
        <p:nvSpPr>
          <p:cNvPr id="25" name="Rounded Rectangle 24"/>
          <p:cNvSpPr/>
          <p:nvPr/>
        </p:nvSpPr>
        <p:spPr>
          <a:xfrm>
            <a:off x="1676400" y="2971800"/>
            <a:ext cx="1600200" cy="16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P1</a:t>
            </a:r>
          </a:p>
        </p:txBody>
      </p:sp>
      <p:sp>
        <p:nvSpPr>
          <p:cNvPr id="26" name="Oval 26"/>
          <p:cNvSpPr>
            <a:spLocks noChangeArrowheads="1"/>
          </p:cNvSpPr>
          <p:nvPr/>
        </p:nvSpPr>
        <p:spPr bwMode="auto">
          <a:xfrm>
            <a:off x="0" y="4816475"/>
            <a:ext cx="3276600" cy="1279525"/>
          </a:xfrm>
          <a:prstGeom prst="ellipse">
            <a:avLst/>
          </a:prstGeom>
          <a:noFill/>
          <a:ln w="190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xmlns="" val="777322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 presetClass="emph" presetSubtype="1" nodeType="clickEffect">
                                  <p:stCondLst>
                                    <p:cond delay="0"/>
                                  </p:stCondLst>
                                  <p:childTnLst>
                                    <p:set>
                                      <p:cBhvr override="childStyle">
                                        <p:cTn id="14" dur="indefinite"/>
                                        <p:tgtEl>
                                          <p:spTgt spid="6">
                                            <p:txEl>
                                              <p:pRg st="0" end="0"/>
                                            </p:txEl>
                                          </p:spTgt>
                                        </p:tgtEl>
                                        <p:attrNameLst>
                                          <p:attrName>style.fontStyle</p:attrName>
                                        </p:attrNameLst>
                                      </p:cBhvr>
                                      <p:to>
                                        <p:strVal val="normal"/>
                                      </p:to>
                                    </p:set>
                                    <p:set>
                                      <p:cBhvr override="childStyle">
                                        <p:cTn id="15" dur="indefinite"/>
                                        <p:tgtEl>
                                          <p:spTgt spid="6">
                                            <p:txEl>
                                              <p:pRg st="0" end="0"/>
                                            </p:txEl>
                                          </p:spTgt>
                                        </p:tgtEl>
                                        <p:attrNameLst>
                                          <p:attrName>style.fontWeight</p:attrName>
                                        </p:attrNameLst>
                                      </p:cBhvr>
                                      <p:to>
                                        <p:strVal val="bold"/>
                                      </p:to>
                                    </p:set>
                                    <p:set>
                                      <p:cBhvr override="childStyle">
                                        <p:cTn id="16" dur="indefinite"/>
                                        <p:tgtEl>
                                          <p:spTgt spid="6">
                                            <p:txEl>
                                              <p:pRg st="0" end="0"/>
                                            </p:txEl>
                                          </p:spTgt>
                                        </p:tgtEl>
                                        <p:attrNameLst>
                                          <p:attrName>style.textDecorationUnderline</p:attrName>
                                        </p:attrNameLst>
                                      </p:cBhvr>
                                      <p:to>
                                        <p:strVal val="false"/>
                                      </p:to>
                                    </p:set>
                                  </p:childTnLst>
                                </p:cTn>
                              </p:par>
                              <p:par>
                                <p:cTn id="17" presetID="1" presetClass="entr" presetSubtype="0" fill="hold"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00017 0.00023 L 0.00017 0.27058 L -0.18333 0.27058 L -0.18333 0.12951 " pathEditMode="relative" rAng="0" ptsTypes="AAAA">
                                      <p:cBhvr>
                                        <p:cTn id="27" dur="2000" fill="hold"/>
                                        <p:tgtEl>
                                          <p:spTgt spid="14"/>
                                        </p:tgtEl>
                                        <p:attrNameLst>
                                          <p:attrName>ppt_x</p:attrName>
                                          <p:attrName>ppt_y</p:attrName>
                                        </p:attrNameLst>
                                      </p:cBhvr>
                                      <p:rCtr x="-9184" y="13506"/>
                                    </p:animMotion>
                                  </p:childTnLst>
                                </p:cTn>
                              </p:par>
                            </p:childTnLst>
                          </p:cTn>
                        </p:par>
                        <p:par>
                          <p:cTn id="28" fill="hold">
                            <p:stCondLst>
                              <p:cond delay="2000"/>
                            </p:stCondLst>
                            <p:childTnLst>
                              <p:par>
                                <p:cTn id="29" presetID="1" presetClass="emph" presetSubtype="2" fill="hold" nodeType="afterEffect">
                                  <p:stCondLst>
                                    <p:cond delay="0"/>
                                  </p:stCondLst>
                                  <p:childTnLst>
                                    <p:animClr clrSpc="rgb" dir="cw">
                                      <p:cBhvr>
                                        <p:cTn id="30" dur="2000" fill="hold"/>
                                        <p:tgtEl>
                                          <p:spTgt spid="24"/>
                                        </p:tgtEl>
                                        <p:attrNameLst>
                                          <p:attrName>fillcolor</p:attrName>
                                        </p:attrNameLst>
                                      </p:cBhvr>
                                      <p:to>
                                        <a:schemeClr val="bg1"/>
                                      </p:to>
                                    </p:animClr>
                                    <p:set>
                                      <p:cBhvr>
                                        <p:cTn id="31" dur="2000" fill="hold"/>
                                        <p:tgtEl>
                                          <p:spTgt spid="24"/>
                                        </p:tgtEl>
                                        <p:attrNameLst>
                                          <p:attrName>fill.type</p:attrName>
                                        </p:attrNameLst>
                                      </p:cBhvr>
                                      <p:to>
                                        <p:strVal val="solid"/>
                                      </p:to>
                                    </p:set>
                                    <p:set>
                                      <p:cBhvr>
                                        <p:cTn id="32" dur="2000" fill="hold"/>
                                        <p:tgtEl>
                                          <p:spTgt spid="24"/>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8"/>
                                        </p:tgtEl>
                                        <p:attrNameLst>
                                          <p:attrName>fillcolor</p:attrName>
                                        </p:attrNameLst>
                                      </p:cBhvr>
                                      <p:to>
                                        <a:srgbClr val="993300"/>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childTnLst>
                                </p:cTn>
                              </p:par>
                              <p:par>
                                <p:cTn id="41" presetID="0" presetClass="path" presetSubtype="0" accel="50000" decel="50000" fill="hold" grpId="3" nodeType="withEffect">
                                  <p:stCondLst>
                                    <p:cond delay="0"/>
                                  </p:stCondLst>
                                  <p:childTnLst>
                                    <p:animMotion origin="layout" path="M -0.18333 0.12928 L -0.18316 -0.04163 " pathEditMode="relative" rAng="0" ptsTypes="AA">
                                      <p:cBhvr>
                                        <p:cTn id="42" dur="2000" fill="hold"/>
                                        <p:tgtEl>
                                          <p:spTgt spid="14"/>
                                        </p:tgtEl>
                                        <p:attrNameLst>
                                          <p:attrName>ppt_x</p:attrName>
                                          <p:attrName>ppt_y</p:attrName>
                                        </p:attrNameLst>
                                      </p:cBhvr>
                                      <p:rCtr x="0" y="-8557"/>
                                    </p:animMotion>
                                  </p:childTnLst>
                                </p:cTn>
                              </p:par>
                            </p:childTnLst>
                          </p:cTn>
                        </p:par>
                        <p:par>
                          <p:cTn id="43" fill="hold">
                            <p:stCondLst>
                              <p:cond delay="2000"/>
                            </p:stCondLst>
                            <p:childTnLst>
                              <p:par>
                                <p:cTn id="44" presetID="1" presetClass="emph" presetSubtype="2" fill="hold" nodeType="afterEffect">
                                  <p:stCondLst>
                                    <p:cond delay="0"/>
                                  </p:stCondLst>
                                  <p:childTnLst>
                                    <p:animClr clrSpc="rgb" dir="cw">
                                      <p:cBhvr>
                                        <p:cTn id="45" dur="2000" fill="hold"/>
                                        <p:tgtEl>
                                          <p:spTgt spid="25"/>
                                        </p:tgtEl>
                                        <p:attrNameLst>
                                          <p:attrName>fillcolor</p:attrName>
                                        </p:attrNameLst>
                                      </p:cBhvr>
                                      <p:to>
                                        <a:srgbClr val="FF0000"/>
                                      </p:to>
                                    </p:animClr>
                                    <p:set>
                                      <p:cBhvr>
                                        <p:cTn id="46" dur="2000" fill="hold"/>
                                        <p:tgtEl>
                                          <p:spTgt spid="25"/>
                                        </p:tgtEl>
                                        <p:attrNameLst>
                                          <p:attrName>fill.type</p:attrName>
                                        </p:attrNameLst>
                                      </p:cBhvr>
                                      <p:to>
                                        <p:strVal val="solid"/>
                                      </p:to>
                                    </p:set>
                                    <p:set>
                                      <p:cBhvr>
                                        <p:cTn id="47" dur="2000" fill="hold"/>
                                        <p:tgtEl>
                                          <p:spTgt spid="25"/>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2000" fill="hold"/>
                                        <p:tgtEl>
                                          <p:spTgt spid="8"/>
                                        </p:tgtEl>
                                        <p:attrNameLst>
                                          <p:attrName>fillcolor</p:attrName>
                                        </p:attrNameLst>
                                      </p:cBhvr>
                                      <p:to>
                                        <a:schemeClr val="bg1"/>
                                      </p:to>
                                    </p:animClr>
                                    <p:set>
                                      <p:cBhvr>
                                        <p:cTn id="50" dur="2000" fill="hold"/>
                                        <p:tgtEl>
                                          <p:spTgt spid="8"/>
                                        </p:tgtEl>
                                        <p:attrNameLst>
                                          <p:attrName>fill.type</p:attrName>
                                        </p:attrNameLst>
                                      </p:cBhvr>
                                      <p:to>
                                        <p:strVal val="solid"/>
                                      </p:to>
                                    </p:set>
                                    <p:set>
                                      <p:cBhvr>
                                        <p:cTn id="51" dur="2000" fill="hold"/>
                                        <p:tgtEl>
                                          <p:spTgt spid="8"/>
                                        </p:tgtEl>
                                        <p:attrNameLst>
                                          <p:attrName>fill.on</p:attrName>
                                        </p:attrNameLst>
                                      </p:cBhvr>
                                      <p:to>
                                        <p:strVal val="true"/>
                                      </p:to>
                                    </p:set>
                                  </p:childTnLst>
                                </p:cTn>
                              </p:par>
                              <p:par>
                                <p:cTn id="52" presetID="5" presetClass="emph" presetSubtype="1" nodeType="withEffect">
                                  <p:stCondLst>
                                    <p:cond delay="0"/>
                                  </p:stCondLst>
                                  <p:childTnLst>
                                    <p:set>
                                      <p:cBhvr override="childStyle">
                                        <p:cTn id="53" dur="indefinite"/>
                                        <p:tgtEl>
                                          <p:spTgt spid="6">
                                            <p:txEl>
                                              <p:pRg st="1" end="1"/>
                                            </p:txEl>
                                          </p:spTgt>
                                        </p:tgtEl>
                                        <p:attrNameLst>
                                          <p:attrName>style.fontStyle</p:attrName>
                                        </p:attrNameLst>
                                      </p:cBhvr>
                                      <p:to>
                                        <p:strVal val="normal"/>
                                      </p:to>
                                    </p:set>
                                    <p:set>
                                      <p:cBhvr override="childStyle">
                                        <p:cTn id="54" dur="indefinite"/>
                                        <p:tgtEl>
                                          <p:spTgt spid="6">
                                            <p:txEl>
                                              <p:pRg st="1" end="1"/>
                                            </p:txEl>
                                          </p:spTgt>
                                        </p:tgtEl>
                                        <p:attrNameLst>
                                          <p:attrName>style.fontWeight</p:attrName>
                                        </p:attrNameLst>
                                      </p:cBhvr>
                                      <p:to>
                                        <p:strVal val="bold"/>
                                      </p:to>
                                    </p:set>
                                    <p:set>
                                      <p:cBhvr override="childStyle">
                                        <p:cTn id="55" dur="indefinite"/>
                                        <p:tgtEl>
                                          <p:spTgt spid="6">
                                            <p:txEl>
                                              <p:pRg st="1" end="1"/>
                                            </p:txEl>
                                          </p:spTgt>
                                        </p:tgtEl>
                                        <p:attrNameLst>
                                          <p:attrName>style.textDecorationUnderline</p:attrName>
                                        </p:attrNameLst>
                                      </p:cBhvr>
                                      <p:to>
                                        <p:strVal val="false"/>
                                      </p:to>
                                    </p:set>
                                  </p:childTnLst>
                                </p:cTn>
                              </p:par>
                            </p:childTnLst>
                          </p:cTn>
                        </p:par>
                      </p:childTnLst>
                    </p:cTn>
                  </p:par>
                  <p:par>
                    <p:cTn id="56" fill="hold">
                      <p:stCondLst>
                        <p:cond delay="indefinite"/>
                      </p:stCondLst>
                      <p:childTnLst>
                        <p:par>
                          <p:cTn id="57" fill="hold">
                            <p:stCondLst>
                              <p:cond delay="0"/>
                            </p:stCondLst>
                            <p:childTnLst>
                              <p:par>
                                <p:cTn id="58" presetID="5" presetClass="emph" presetSubtype="1" nodeType="clickEffect">
                                  <p:stCondLst>
                                    <p:cond delay="0"/>
                                  </p:stCondLst>
                                  <p:childTnLst>
                                    <p:set>
                                      <p:cBhvr override="childStyle">
                                        <p:cTn id="59" dur="indefinite"/>
                                        <p:tgtEl>
                                          <p:spTgt spid="6">
                                            <p:txEl>
                                              <p:pRg st="2" end="2"/>
                                            </p:txEl>
                                          </p:spTgt>
                                        </p:tgtEl>
                                        <p:attrNameLst>
                                          <p:attrName>style.fontStyle</p:attrName>
                                        </p:attrNameLst>
                                      </p:cBhvr>
                                      <p:to>
                                        <p:strVal val="normal"/>
                                      </p:to>
                                    </p:set>
                                    <p:set>
                                      <p:cBhvr override="childStyle">
                                        <p:cTn id="60" dur="indefinite"/>
                                        <p:tgtEl>
                                          <p:spTgt spid="6">
                                            <p:txEl>
                                              <p:pRg st="2" end="2"/>
                                            </p:txEl>
                                          </p:spTgt>
                                        </p:tgtEl>
                                        <p:attrNameLst>
                                          <p:attrName>style.fontWeight</p:attrName>
                                        </p:attrNameLst>
                                      </p:cBhvr>
                                      <p:to>
                                        <p:strVal val="bold"/>
                                      </p:to>
                                    </p:set>
                                    <p:set>
                                      <p:cBhvr override="childStyle">
                                        <p:cTn id="61" dur="indefinite"/>
                                        <p:tgtEl>
                                          <p:spTgt spid="6">
                                            <p:txEl>
                                              <p:pRg st="2" end="2"/>
                                            </p:txEl>
                                          </p:spTgt>
                                        </p:tgtEl>
                                        <p:attrNameLst>
                                          <p:attrName>style.textDecorationUnderline</p:attrName>
                                        </p:attrNameLst>
                                      </p:cBhvr>
                                      <p:to>
                                        <p:strVal val="false"/>
                                      </p:to>
                                    </p:set>
                                  </p:childTnLst>
                                </p:cTn>
                              </p:par>
                              <p:par>
                                <p:cTn id="62" presetID="1" presetClass="entr" presetSubtype="0" fill="hold" nodeType="withEffect">
                                  <p:stCondLst>
                                    <p:cond delay="0"/>
                                  </p:stCondLst>
                                  <p:childTnLst>
                                    <p:set>
                                      <p:cBhvr>
                                        <p:cTn id="63" dur="1" fill="hold">
                                          <p:stCondLst>
                                            <p:cond delay="0"/>
                                          </p:stCondLst>
                                        </p:cTn>
                                        <p:tgtEl>
                                          <p:spTgt spid="15">
                                            <p:txEl>
                                              <p:pRg st="3" end="3"/>
                                            </p:txEl>
                                          </p:spTgt>
                                        </p:tgtEl>
                                        <p:attrNameLst>
                                          <p:attrName>style.visibility</p:attrName>
                                        </p:attrNameLst>
                                      </p:cBhvr>
                                      <p:to>
                                        <p:strVal val="visible"/>
                                      </p:to>
                                    </p:set>
                                  </p:childTnLst>
                                </p:cTn>
                              </p:par>
                              <p:par>
                                <p:cTn id="64" presetID="0" presetClass="path" presetSubtype="0" accel="50000" decel="50000" fill="hold" grpId="4" nodeType="withEffect">
                                  <p:stCondLst>
                                    <p:cond delay="0"/>
                                  </p:stCondLst>
                                  <p:childTnLst>
                                    <p:animMotion origin="layout" path="M -0.18333 -0.04163 L -0.1816 0.27058 L 0 0.2685 L 0 0.00023 " pathEditMode="relative" rAng="0" ptsTypes="AAAA">
                                      <p:cBhvr>
                                        <p:cTn id="65" dur="2000" fill="hold"/>
                                        <p:tgtEl>
                                          <p:spTgt spid="14"/>
                                        </p:tgtEl>
                                        <p:attrNameLst>
                                          <p:attrName>ppt_x</p:attrName>
                                          <p:attrName>ppt_y</p:attrName>
                                        </p:attrNameLst>
                                      </p:cBhvr>
                                      <p:rCtr x="9167" y="15611"/>
                                    </p:animMotion>
                                  </p:childTnLst>
                                </p:cTn>
                              </p:par>
                            </p:childTnLst>
                          </p:cTn>
                        </p:par>
                        <p:par>
                          <p:cTn id="66" fill="hold">
                            <p:stCondLst>
                              <p:cond delay="2000"/>
                            </p:stCondLst>
                            <p:childTnLst>
                              <p:par>
                                <p:cTn id="67" presetID="1" presetClass="entr" presetSubtype="0" fill="hold" grpId="1" nodeType="after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par>
                          <p:cTn id="69" fill="hold">
                            <p:stCondLst>
                              <p:cond delay="2000"/>
                            </p:stCondLst>
                            <p:childTnLst>
                              <p:par>
                                <p:cTn id="70" presetID="1" presetClass="exit" presetSubtype="0" fill="hold" grpId="2" nodeType="afterEffect">
                                  <p:stCondLst>
                                    <p:cond delay="0"/>
                                  </p:stCondLst>
                                  <p:childTnLst>
                                    <p:set>
                                      <p:cBhvr>
                                        <p:cTn id="71" dur="1" fill="hold">
                                          <p:stCondLst>
                                            <p:cond delay="0"/>
                                          </p:stCondLst>
                                        </p:cTn>
                                        <p:tgtEl>
                                          <p:spTgt spid="14"/>
                                        </p:tgtEl>
                                        <p:attrNameLst>
                                          <p:attrName>style.visibility</p:attrName>
                                        </p:attrNameLst>
                                      </p:cBhvr>
                                      <p:to>
                                        <p:strVal val="hidden"/>
                                      </p:to>
                                    </p:set>
                                  </p:childTnLst>
                                </p:cTn>
                              </p:par>
                              <p:par>
                                <p:cTn id="72" presetID="1" presetClass="emph" presetSubtype="2" fill="hold" nodeType="withEffect">
                                  <p:stCondLst>
                                    <p:cond delay="0"/>
                                  </p:stCondLst>
                                  <p:childTnLst>
                                    <p:animClr clrSpc="rgb" dir="cw">
                                      <p:cBhvr>
                                        <p:cTn id="73" dur="2000" fill="hold"/>
                                        <p:tgtEl>
                                          <p:spTgt spid="25"/>
                                        </p:tgtEl>
                                        <p:attrNameLst>
                                          <p:attrName>fillcolor</p:attrName>
                                        </p:attrNameLst>
                                      </p:cBhvr>
                                      <p:to>
                                        <a:schemeClr val="bg1"/>
                                      </p:to>
                                    </p:animClr>
                                    <p:set>
                                      <p:cBhvr>
                                        <p:cTn id="74" dur="2000" fill="hold"/>
                                        <p:tgtEl>
                                          <p:spTgt spid="25"/>
                                        </p:tgtEl>
                                        <p:attrNameLst>
                                          <p:attrName>fill.type</p:attrName>
                                        </p:attrNameLst>
                                      </p:cBhvr>
                                      <p:to>
                                        <p:strVal val="solid"/>
                                      </p:to>
                                    </p:set>
                                    <p:set>
                                      <p:cBhvr>
                                        <p:cTn id="75" dur="2000" fill="hold"/>
                                        <p:tgtEl>
                                          <p:spTgt spid="25"/>
                                        </p:tgtEl>
                                        <p:attrNameLst>
                                          <p:attrName>fill.on</p:attrName>
                                        </p:attrNameLst>
                                      </p:cBhvr>
                                      <p:to>
                                        <p:strVal val="true"/>
                                      </p:to>
                                    </p:set>
                                  </p:childTnLst>
                                </p:cTn>
                              </p:par>
                            </p:childTnLst>
                          </p:cTn>
                        </p:par>
                        <p:par>
                          <p:cTn id="76" fill="hold">
                            <p:stCondLst>
                              <p:cond delay="4000"/>
                            </p:stCondLst>
                            <p:childTnLst>
                              <p:par>
                                <p:cTn id="77" presetID="1" presetClass="emph" presetSubtype="2" fill="hold" nodeType="afterEffect">
                                  <p:stCondLst>
                                    <p:cond delay="0"/>
                                  </p:stCondLst>
                                  <p:childTnLst>
                                    <p:animClr clrSpc="rgb" dir="cw">
                                      <p:cBhvr>
                                        <p:cTn id="78" dur="2000" fill="hold"/>
                                        <p:tgtEl>
                                          <p:spTgt spid="24"/>
                                        </p:tgtEl>
                                        <p:attrNameLst>
                                          <p:attrName>fillcolor</p:attrName>
                                        </p:attrNameLst>
                                      </p:cBhvr>
                                      <p:to>
                                        <a:schemeClr val="accent1"/>
                                      </p:to>
                                    </p:animClr>
                                    <p:set>
                                      <p:cBhvr>
                                        <p:cTn id="79" dur="2000" fill="hold"/>
                                        <p:tgtEl>
                                          <p:spTgt spid="24"/>
                                        </p:tgtEl>
                                        <p:attrNameLst>
                                          <p:attrName>fill.type</p:attrName>
                                        </p:attrNameLst>
                                      </p:cBhvr>
                                      <p:to>
                                        <p:strVal val="solid"/>
                                      </p:to>
                                    </p:set>
                                    <p:set>
                                      <p:cBhvr>
                                        <p:cTn id="80" dur="2000" fill="hold"/>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4" grpId="3" animBg="1"/>
      <p:bldP spid="14" grpId="4" animBg="1"/>
      <p:bldP spid="26" grpId="0" animBg="1"/>
      <p:bldP spid="2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Garamond" charset="0"/>
                <a:ea typeface="ＭＳ Ｐゴシック" charset="0"/>
                <a:cs typeface="ＭＳ Ｐゴシック" charset="0"/>
              </a:rPr>
              <a:t>ACS Architecture Overview</a:t>
            </a:r>
          </a:p>
        </p:txBody>
      </p:sp>
      <p:sp>
        <p:nvSpPr>
          <p:cNvPr id="48130" name="Content Placeholder 2"/>
          <p:cNvSpPr>
            <a:spLocks noGrp="1"/>
          </p:cNvSpPr>
          <p:nvPr>
            <p:ph idx="1"/>
          </p:nvPr>
        </p:nvSpPr>
        <p:spPr>
          <a:xfrm>
            <a:off x="228600" y="996950"/>
            <a:ext cx="8610600" cy="5194300"/>
          </a:xfrm>
        </p:spPr>
        <p:txBody>
          <a:bodyPr/>
          <a:lstStyle/>
          <a:p>
            <a:pPr>
              <a:lnSpc>
                <a:spcPct val="80000"/>
              </a:lnSpc>
            </a:pPr>
            <a:r>
              <a:rPr lang="en-US" dirty="0">
                <a:latin typeface="Tahoma" charset="0"/>
                <a:ea typeface="ＭＳ Ｐゴシック" charset="0"/>
                <a:cs typeface="ＭＳ Ｐゴシック" charset="0"/>
              </a:rPr>
              <a:t>ISA extensions</a:t>
            </a:r>
          </a:p>
          <a:p>
            <a:pPr lvl="1">
              <a:lnSpc>
                <a:spcPct val="80000"/>
              </a:lnSpc>
            </a:pPr>
            <a:r>
              <a:rPr lang="en-US" sz="2000" dirty="0">
                <a:latin typeface="Tahoma" charset="0"/>
                <a:ea typeface="ＭＳ Ｐゴシック" charset="0"/>
              </a:rPr>
              <a:t>CSCALL  </a:t>
            </a:r>
            <a:r>
              <a:rPr lang="en-US" sz="2000" i="1" dirty="0">
                <a:latin typeface="Tahoma" charset="0"/>
                <a:ea typeface="ＭＳ Ｐゴシック" charset="0"/>
              </a:rPr>
              <a:t>LOCK_ADDR</a:t>
            </a:r>
            <a:r>
              <a:rPr lang="en-US" sz="2000" dirty="0">
                <a:latin typeface="Tahoma" charset="0"/>
                <a:ea typeface="ＭＳ Ｐゴシック" charset="0"/>
              </a:rPr>
              <a:t>, </a:t>
            </a:r>
            <a:r>
              <a:rPr lang="en-US" sz="2000" i="1" dirty="0">
                <a:latin typeface="Tahoma" charset="0"/>
                <a:ea typeface="ＭＳ Ｐゴシック" charset="0"/>
              </a:rPr>
              <a:t>TARGET_PC</a:t>
            </a:r>
          </a:p>
          <a:p>
            <a:pPr lvl="1">
              <a:lnSpc>
                <a:spcPct val="80000"/>
              </a:lnSpc>
            </a:pPr>
            <a:r>
              <a:rPr lang="en-US" sz="2000" dirty="0">
                <a:latin typeface="Tahoma" charset="0"/>
                <a:ea typeface="ＭＳ Ｐゴシック" charset="0"/>
              </a:rPr>
              <a:t>CSRET   </a:t>
            </a:r>
            <a:r>
              <a:rPr lang="en-US" sz="2000" i="1" dirty="0">
                <a:latin typeface="Tahoma" charset="0"/>
                <a:ea typeface="ＭＳ Ｐゴシック" charset="0"/>
              </a:rPr>
              <a:t>LOCK_ADDR</a:t>
            </a:r>
          </a:p>
          <a:p>
            <a:pPr lvl="1">
              <a:lnSpc>
                <a:spcPct val="80000"/>
              </a:lnSpc>
            </a:pPr>
            <a:endParaRPr lang="en-US" sz="2000" dirty="0">
              <a:latin typeface="Tahoma" charset="0"/>
              <a:ea typeface="ＭＳ Ｐゴシック" charset="0"/>
            </a:endParaRPr>
          </a:p>
          <a:p>
            <a:pPr>
              <a:lnSpc>
                <a:spcPct val="80000"/>
              </a:lnSpc>
            </a:pPr>
            <a:r>
              <a:rPr lang="en-US" dirty="0">
                <a:latin typeface="Tahoma" charset="0"/>
                <a:ea typeface="ＭＳ Ｐゴシック" charset="0"/>
                <a:cs typeface="ＭＳ Ｐゴシック" charset="0"/>
              </a:rPr>
              <a:t>Compiler/Library inserts CSCALL/CSRET</a:t>
            </a:r>
          </a:p>
          <a:p>
            <a:pPr>
              <a:lnSpc>
                <a:spcPct val="80000"/>
              </a:lnSpc>
            </a:pPr>
            <a:endParaRPr lang="en-US" dirty="0">
              <a:latin typeface="Tahoma" charset="0"/>
              <a:ea typeface="ＭＳ Ｐゴシック" charset="0"/>
              <a:cs typeface="ＭＳ Ｐゴシック" charset="0"/>
            </a:endParaRPr>
          </a:p>
          <a:p>
            <a:pPr>
              <a:lnSpc>
                <a:spcPct val="80000"/>
              </a:lnSpc>
            </a:pPr>
            <a:r>
              <a:rPr lang="en-US" dirty="0">
                <a:latin typeface="Tahoma" charset="0"/>
                <a:ea typeface="ＭＳ Ｐゴシック" charset="0"/>
                <a:cs typeface="ＭＳ Ｐゴシック" charset="0"/>
              </a:rPr>
              <a:t>On a CSCALL, the small core:</a:t>
            </a:r>
          </a:p>
          <a:p>
            <a:pPr lvl="1">
              <a:lnSpc>
                <a:spcPct val="80000"/>
              </a:lnSpc>
            </a:pPr>
            <a:r>
              <a:rPr lang="en-US" sz="2000" dirty="0">
                <a:latin typeface="Tahoma" charset="0"/>
                <a:ea typeface="ＭＳ Ｐゴシック" charset="0"/>
              </a:rPr>
              <a:t>Sends a CSCALL request to the large core</a:t>
            </a:r>
          </a:p>
          <a:p>
            <a:pPr lvl="2">
              <a:lnSpc>
                <a:spcPct val="80000"/>
              </a:lnSpc>
            </a:pPr>
            <a:r>
              <a:rPr lang="en-US" sz="1800" dirty="0">
                <a:latin typeface="Tahoma" charset="0"/>
                <a:ea typeface="ＭＳ Ｐゴシック" charset="0"/>
              </a:rPr>
              <a:t>Arguments: Lock address, Target PC, Stack Pointer, Core ID</a:t>
            </a:r>
          </a:p>
          <a:p>
            <a:pPr lvl="1">
              <a:lnSpc>
                <a:spcPct val="80000"/>
              </a:lnSpc>
            </a:pPr>
            <a:r>
              <a:rPr lang="en-US" sz="2000" dirty="0">
                <a:latin typeface="Tahoma" charset="0"/>
                <a:ea typeface="ＭＳ Ｐゴシック" charset="0"/>
              </a:rPr>
              <a:t>Stalls and waits for CSDONE</a:t>
            </a:r>
          </a:p>
          <a:p>
            <a:pPr>
              <a:lnSpc>
                <a:spcPct val="80000"/>
              </a:lnSpc>
            </a:pPr>
            <a:endParaRPr lang="en-US" dirty="0">
              <a:latin typeface="Tahoma" charset="0"/>
              <a:ea typeface="ＭＳ Ｐゴシック" charset="0"/>
              <a:cs typeface="ＭＳ Ｐゴシック" charset="0"/>
            </a:endParaRPr>
          </a:p>
          <a:p>
            <a:pPr>
              <a:lnSpc>
                <a:spcPct val="80000"/>
              </a:lnSpc>
            </a:pPr>
            <a:r>
              <a:rPr lang="en-US" dirty="0">
                <a:latin typeface="Tahoma" charset="0"/>
                <a:ea typeface="ＭＳ Ｐゴシック" charset="0"/>
                <a:cs typeface="ＭＳ Ｐゴシック" charset="0"/>
              </a:rPr>
              <a:t>Large Core</a:t>
            </a:r>
          </a:p>
          <a:p>
            <a:pPr lvl="1">
              <a:lnSpc>
                <a:spcPct val="80000"/>
              </a:lnSpc>
            </a:pPr>
            <a:r>
              <a:rPr lang="en-US" sz="2000" dirty="0">
                <a:latin typeface="Tahoma" charset="0"/>
                <a:ea typeface="ＭＳ Ｐゴシック" charset="0"/>
              </a:rPr>
              <a:t>Critical Section Request Buffer (CSRB)</a:t>
            </a:r>
          </a:p>
          <a:p>
            <a:pPr lvl="1">
              <a:lnSpc>
                <a:spcPct val="80000"/>
              </a:lnSpc>
            </a:pPr>
            <a:r>
              <a:rPr lang="en-US" sz="2000" dirty="0">
                <a:latin typeface="Tahoma" charset="0"/>
                <a:ea typeface="ＭＳ Ｐゴシック" charset="0"/>
              </a:rPr>
              <a:t>Executes the critical section and sends CSDONE to the requesting core</a:t>
            </a:r>
          </a:p>
          <a:p>
            <a:endParaRPr lang="en-US" dirty="0">
              <a:latin typeface="Tahoma" charset="0"/>
              <a:ea typeface="ＭＳ Ｐゴシック" charset="0"/>
              <a:cs typeface="ＭＳ Ｐゴシック" charset="0"/>
            </a:endParaRPr>
          </a:p>
        </p:txBody>
      </p:sp>
      <p:sp>
        <p:nvSpPr>
          <p:cNvPr id="481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2A1690-E0DD-C84A-A002-52E80E0A6E11}" type="slidenum">
              <a:rPr lang="en-US" sz="1600">
                <a:solidFill>
                  <a:srgbClr val="000000"/>
                </a:solidFill>
                <a:latin typeface="Garamond" charset="0"/>
                <a:cs typeface="Arial" charset="0"/>
              </a:rPr>
              <a:pPr eaLnBrk="1" hangingPunct="1"/>
              <a:t>33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xmlns="" val="1701136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0">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130">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130">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130">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13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Garamond" charset="0"/>
                <a:ea typeface="ＭＳ Ｐゴシック" charset="0"/>
                <a:cs typeface="ＭＳ Ｐゴシック" charset="0"/>
              </a:rPr>
              <a:t>Accelerated Critical Sections (ACS)</a:t>
            </a:r>
          </a:p>
        </p:txBody>
      </p:sp>
      <p:sp>
        <p:nvSpPr>
          <p:cNvPr id="4710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710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E66A8D-CA3E-1D4D-9B7C-7954D7BD2A29}"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sp>
        <p:nvSpPr>
          <p:cNvPr id="47108" name="TextBox 4"/>
          <p:cNvSpPr txBox="1">
            <a:spLocks noChangeArrowheads="1"/>
          </p:cNvSpPr>
          <p:nvPr/>
        </p:nvSpPr>
        <p:spPr bwMode="auto">
          <a:xfrm>
            <a:off x="76200" y="2311400"/>
            <a:ext cx="2054225"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A = compute()</a:t>
            </a:r>
          </a:p>
          <a:p>
            <a:pPr eaLnBrk="1" hangingPunct="1"/>
            <a:endParaRPr lang="en-US" sz="1800">
              <a:cs typeface="Arial" charset="0"/>
            </a:endParaRPr>
          </a:p>
          <a:p>
            <a:pPr eaLnBrk="1" hangingPunct="1"/>
            <a:r>
              <a:rPr lang="en-US" sz="1800">
                <a:solidFill>
                  <a:srgbClr val="0000FF"/>
                </a:solidFill>
                <a:cs typeface="Arial" charset="0"/>
              </a:rPr>
              <a:t>LOCK X</a:t>
            </a:r>
          </a:p>
          <a:p>
            <a:pPr eaLnBrk="1" hangingPunct="1"/>
            <a:r>
              <a:rPr lang="en-US" sz="1800">
                <a:solidFill>
                  <a:srgbClr val="0070C0"/>
                </a:solidFill>
                <a:cs typeface="Arial" charset="0"/>
              </a:rPr>
              <a:t>      </a:t>
            </a:r>
            <a:r>
              <a:rPr lang="en-US" sz="1800">
                <a:solidFill>
                  <a:srgbClr val="FF0000"/>
                </a:solidFill>
                <a:cs typeface="Arial" charset="0"/>
              </a:rPr>
              <a:t>result = CS(A)</a:t>
            </a:r>
          </a:p>
          <a:p>
            <a:pPr eaLnBrk="1" hangingPunct="1"/>
            <a:r>
              <a:rPr lang="en-US" sz="1800">
                <a:solidFill>
                  <a:srgbClr val="0000FF"/>
                </a:solidFill>
                <a:cs typeface="Arial" charset="0"/>
              </a:rPr>
              <a:t>UNLOCK X</a:t>
            </a:r>
          </a:p>
          <a:p>
            <a:pPr eaLnBrk="1" hangingPunct="1"/>
            <a:endParaRPr lang="en-US" sz="1800">
              <a:cs typeface="Arial" charset="0"/>
            </a:endParaRPr>
          </a:p>
          <a:p>
            <a:pPr eaLnBrk="1" hangingPunct="1"/>
            <a:r>
              <a:rPr lang="en-US" sz="1800">
                <a:cs typeface="Arial" charset="0"/>
              </a:rPr>
              <a:t>print result</a:t>
            </a:r>
          </a:p>
        </p:txBody>
      </p:sp>
      <p:cxnSp>
        <p:nvCxnSpPr>
          <p:cNvPr id="6" name="Straight Connector 5"/>
          <p:cNvCxnSpPr/>
          <p:nvPr/>
        </p:nvCxnSpPr>
        <p:spPr>
          <a:xfrm rot="5400000">
            <a:off x="951707" y="3009106"/>
            <a:ext cx="2667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438400" y="1687513"/>
            <a:ext cx="1600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cs typeface="Arial" charset="0"/>
              </a:rPr>
              <a:t>Small Core</a:t>
            </a:r>
          </a:p>
        </p:txBody>
      </p:sp>
      <p:sp>
        <p:nvSpPr>
          <p:cNvPr id="47111" name="TextBox 7"/>
          <p:cNvSpPr txBox="1">
            <a:spLocks noChangeArrowheads="1"/>
          </p:cNvSpPr>
          <p:nvPr/>
        </p:nvSpPr>
        <p:spPr bwMode="auto">
          <a:xfrm>
            <a:off x="76200" y="1676400"/>
            <a:ext cx="1600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cs typeface="Arial" charset="0"/>
              </a:rPr>
              <a:t>Small Core</a:t>
            </a:r>
          </a:p>
        </p:txBody>
      </p:sp>
      <p:sp>
        <p:nvSpPr>
          <p:cNvPr id="9" name="TextBox 8"/>
          <p:cNvSpPr txBox="1">
            <a:spLocks noChangeArrowheads="1"/>
          </p:cNvSpPr>
          <p:nvPr/>
        </p:nvSpPr>
        <p:spPr bwMode="auto">
          <a:xfrm>
            <a:off x="6858000" y="1704975"/>
            <a:ext cx="1600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cs typeface="Arial" charset="0"/>
              </a:rPr>
              <a:t>Large Core</a:t>
            </a:r>
          </a:p>
        </p:txBody>
      </p:sp>
      <p:sp>
        <p:nvSpPr>
          <p:cNvPr id="10" name="TextBox 9"/>
          <p:cNvSpPr txBox="1">
            <a:spLocks noChangeArrowheads="1"/>
          </p:cNvSpPr>
          <p:nvPr/>
        </p:nvSpPr>
        <p:spPr bwMode="auto">
          <a:xfrm>
            <a:off x="2438400" y="2057400"/>
            <a:ext cx="2057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A = compute()</a:t>
            </a:r>
          </a:p>
        </p:txBody>
      </p:sp>
      <p:grpSp>
        <p:nvGrpSpPr>
          <p:cNvPr id="2" name="Group 64"/>
          <p:cNvGrpSpPr>
            <a:grpSpLocks/>
          </p:cNvGrpSpPr>
          <p:nvPr/>
        </p:nvGrpSpPr>
        <p:grpSpPr bwMode="auto">
          <a:xfrm>
            <a:off x="3657600" y="4953000"/>
            <a:ext cx="3552825" cy="493713"/>
            <a:chOff x="3657600" y="3966260"/>
            <a:chExt cx="3733803" cy="510931"/>
          </a:xfrm>
        </p:grpSpPr>
        <p:cxnSp>
          <p:nvCxnSpPr>
            <p:cNvPr id="12" name="Straight Arrow Connector 11"/>
            <p:cNvCxnSpPr/>
            <p:nvPr/>
          </p:nvCxnSpPr>
          <p:spPr>
            <a:xfrm rot="10800000" flipV="1">
              <a:off x="3657600" y="3966260"/>
              <a:ext cx="3733803" cy="3105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36" name="TextBox 27"/>
            <p:cNvSpPr txBox="1">
              <a:spLocks noChangeArrowheads="1"/>
            </p:cNvSpPr>
            <p:nvPr/>
          </p:nvSpPr>
          <p:spPr bwMode="auto">
            <a:xfrm>
              <a:off x="4792089" y="4192975"/>
              <a:ext cx="1828529" cy="2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FF"/>
                  </a:solidFill>
                  <a:cs typeface="Arial" charset="0"/>
                </a:rPr>
                <a:t>CSDONE</a:t>
              </a:r>
              <a:r>
                <a:rPr lang="en-US" sz="1200">
                  <a:solidFill>
                    <a:srgbClr val="0070C0"/>
                  </a:solidFill>
                  <a:cs typeface="Arial" charset="0"/>
                </a:rPr>
                <a:t> </a:t>
              </a:r>
              <a:r>
                <a:rPr lang="en-US" sz="1200">
                  <a:solidFill>
                    <a:srgbClr val="0000FF"/>
                  </a:solidFill>
                  <a:cs typeface="Arial" charset="0"/>
                </a:rPr>
                <a:t>Response</a:t>
              </a:r>
            </a:p>
          </p:txBody>
        </p:sp>
      </p:grpSp>
      <p:grpSp>
        <p:nvGrpSpPr>
          <p:cNvPr id="3" name="Group 63"/>
          <p:cNvGrpSpPr>
            <a:grpSpLocks/>
          </p:cNvGrpSpPr>
          <p:nvPr/>
        </p:nvGrpSpPr>
        <p:grpSpPr bwMode="auto">
          <a:xfrm>
            <a:off x="4038600" y="2667000"/>
            <a:ext cx="3171825" cy="650875"/>
            <a:chOff x="4038602" y="2054414"/>
            <a:chExt cx="3429000" cy="708291"/>
          </a:xfrm>
        </p:grpSpPr>
        <p:cxnSp>
          <p:nvCxnSpPr>
            <p:cNvPr id="15" name="Straight Arrow Connector 14"/>
            <p:cNvCxnSpPr/>
            <p:nvPr/>
          </p:nvCxnSpPr>
          <p:spPr>
            <a:xfrm>
              <a:off x="4038602" y="2256537"/>
              <a:ext cx="3429000" cy="1813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33" name="TextBox 28"/>
            <p:cNvSpPr txBox="1">
              <a:spLocks noChangeArrowheads="1"/>
            </p:cNvSpPr>
            <p:nvPr/>
          </p:nvSpPr>
          <p:spPr bwMode="auto">
            <a:xfrm>
              <a:off x="4862505" y="2054414"/>
              <a:ext cx="1524000" cy="301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FF"/>
                  </a:solidFill>
                  <a:cs typeface="Arial" charset="0"/>
                </a:rPr>
                <a:t>CSCALL Request</a:t>
              </a:r>
            </a:p>
          </p:txBody>
        </p:sp>
        <p:sp>
          <p:nvSpPr>
            <p:cNvPr id="17" name="TextBox 16"/>
            <p:cNvSpPr txBox="1"/>
            <p:nvPr/>
          </p:nvSpPr>
          <p:spPr>
            <a:xfrm>
              <a:off x="4725088" y="2330820"/>
              <a:ext cx="1827771" cy="431885"/>
            </a:xfrm>
            <a:prstGeom prst="rect">
              <a:avLst/>
            </a:prstGeom>
            <a:noFill/>
          </p:spPr>
          <p:txBody>
            <a:bodyPr>
              <a:spAutoFit/>
            </a:bodyPr>
            <a:lstStyle/>
            <a:p>
              <a:pPr algn="ctr">
                <a:defRPr/>
              </a:pPr>
              <a:r>
                <a:rPr lang="en-US" sz="1050" dirty="0">
                  <a:solidFill>
                    <a:srgbClr val="0000FF"/>
                  </a:solidFill>
                  <a:ea typeface="Arial" charset="0"/>
                </a:rPr>
                <a:t>Send X, TPC, STACK_PTR, CORE_ID</a:t>
              </a:r>
            </a:p>
          </p:txBody>
        </p:sp>
      </p:grpSp>
      <p:sp>
        <p:nvSpPr>
          <p:cNvPr id="18" name="TextBox 17"/>
          <p:cNvSpPr txBox="1">
            <a:spLocks noChangeArrowheads="1"/>
          </p:cNvSpPr>
          <p:nvPr/>
        </p:nvSpPr>
        <p:spPr bwMode="auto">
          <a:xfrm>
            <a:off x="2438400" y="2286000"/>
            <a:ext cx="22352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PUSH A</a:t>
            </a:r>
          </a:p>
          <a:p>
            <a:pPr eaLnBrk="1" hangingPunct="1"/>
            <a:r>
              <a:rPr lang="en-US" sz="1600">
                <a:solidFill>
                  <a:srgbClr val="0000FF"/>
                </a:solidFill>
                <a:cs typeface="Arial" charset="0"/>
              </a:rPr>
              <a:t>CSCALL X, Target PC</a:t>
            </a:r>
          </a:p>
        </p:txBody>
      </p:sp>
      <p:sp>
        <p:nvSpPr>
          <p:cNvPr id="19" name="TextBox 18"/>
          <p:cNvSpPr txBox="1">
            <a:spLocks noChangeArrowheads="1"/>
          </p:cNvSpPr>
          <p:nvPr/>
        </p:nvSpPr>
        <p:spPr bwMode="auto">
          <a:xfrm>
            <a:off x="2819400" y="2667000"/>
            <a:ext cx="228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a:t>
            </a:r>
          </a:p>
          <a:p>
            <a:pPr eaLnBrk="1" hangingPunct="1"/>
            <a:r>
              <a:rPr lang="en-US" sz="1800">
                <a:cs typeface="Arial" charset="0"/>
              </a:rPr>
              <a:t>…</a:t>
            </a:r>
          </a:p>
          <a:p>
            <a:pPr eaLnBrk="1" hangingPunct="1"/>
            <a:r>
              <a:rPr lang="en-US" sz="1800">
                <a:cs typeface="Arial" charset="0"/>
              </a:rPr>
              <a:t>…</a:t>
            </a:r>
          </a:p>
        </p:txBody>
      </p:sp>
      <p:grpSp>
        <p:nvGrpSpPr>
          <p:cNvPr id="4" name="Group 53"/>
          <p:cNvGrpSpPr>
            <a:grpSpLocks/>
          </p:cNvGrpSpPr>
          <p:nvPr/>
        </p:nvGrpSpPr>
        <p:grpSpPr bwMode="auto">
          <a:xfrm>
            <a:off x="6705600" y="3505200"/>
            <a:ext cx="2257425" cy="1558925"/>
            <a:chOff x="7115631" y="3342382"/>
            <a:chExt cx="2256969" cy="1557920"/>
          </a:xfrm>
        </p:grpSpPr>
        <p:sp>
          <p:nvSpPr>
            <p:cNvPr id="47130" name="TextBox 12"/>
            <p:cNvSpPr txBox="1">
              <a:spLocks noChangeArrowheads="1"/>
            </p:cNvSpPr>
            <p:nvPr/>
          </p:nvSpPr>
          <p:spPr bwMode="auto">
            <a:xfrm>
              <a:off x="7620354" y="3342382"/>
              <a:ext cx="1752246" cy="1557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Acquire X</a:t>
              </a:r>
            </a:p>
            <a:p>
              <a:pPr eaLnBrk="1" hangingPunct="1"/>
              <a:r>
                <a:rPr lang="en-US" sz="1600">
                  <a:solidFill>
                    <a:srgbClr val="0000FF"/>
                  </a:solidFill>
                  <a:cs typeface="Arial" charset="0"/>
                </a:rPr>
                <a:t>POP A</a:t>
              </a:r>
            </a:p>
            <a:p>
              <a:pPr eaLnBrk="1" hangingPunct="1"/>
              <a:r>
                <a:rPr lang="en-US" sz="1600">
                  <a:solidFill>
                    <a:srgbClr val="FF0000"/>
                  </a:solidFill>
                  <a:cs typeface="Arial" charset="0"/>
                </a:rPr>
                <a:t>result  = CS(A)</a:t>
              </a:r>
            </a:p>
            <a:p>
              <a:pPr eaLnBrk="1" hangingPunct="1"/>
              <a:r>
                <a:rPr lang="en-US" sz="1600">
                  <a:solidFill>
                    <a:srgbClr val="0000FF"/>
                  </a:solidFill>
                  <a:cs typeface="Arial" charset="0"/>
                </a:rPr>
                <a:t>PUSH result</a:t>
              </a:r>
            </a:p>
            <a:p>
              <a:pPr eaLnBrk="1" hangingPunct="1"/>
              <a:r>
                <a:rPr lang="en-US" sz="1600">
                  <a:solidFill>
                    <a:srgbClr val="0000FF"/>
                  </a:solidFill>
                  <a:cs typeface="Arial" charset="0"/>
                </a:rPr>
                <a:t>Release X</a:t>
              </a:r>
            </a:p>
            <a:p>
              <a:pPr eaLnBrk="1" hangingPunct="1"/>
              <a:r>
                <a:rPr lang="en-US" sz="1600">
                  <a:solidFill>
                    <a:srgbClr val="0000FF"/>
                  </a:solidFill>
                  <a:cs typeface="Arial" charset="0"/>
                </a:rPr>
                <a:t>CSRET X</a:t>
              </a:r>
            </a:p>
          </p:txBody>
        </p:sp>
        <p:sp>
          <p:nvSpPr>
            <p:cNvPr id="47131" name="TextBox 52"/>
            <p:cNvSpPr txBox="1">
              <a:spLocks noChangeArrowheads="1"/>
            </p:cNvSpPr>
            <p:nvPr/>
          </p:nvSpPr>
          <p:spPr bwMode="auto">
            <a:xfrm>
              <a:off x="7115631" y="3342382"/>
              <a:ext cx="73296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TPC: </a:t>
              </a:r>
            </a:p>
          </p:txBody>
        </p:sp>
      </p:grpSp>
      <p:grpSp>
        <p:nvGrpSpPr>
          <p:cNvPr id="5" name="Group 60"/>
          <p:cNvGrpSpPr>
            <a:grpSpLocks/>
          </p:cNvGrpSpPr>
          <p:nvPr/>
        </p:nvGrpSpPr>
        <p:grpSpPr bwMode="auto">
          <a:xfrm>
            <a:off x="2438400" y="5348288"/>
            <a:ext cx="1250950" cy="595312"/>
            <a:chOff x="2286000" y="4757033"/>
            <a:chExt cx="1250776" cy="594760"/>
          </a:xfrm>
        </p:grpSpPr>
        <p:sp>
          <p:nvSpPr>
            <p:cNvPr id="47128" name="TextBox 13"/>
            <p:cNvSpPr txBox="1">
              <a:spLocks noChangeArrowheads="1"/>
            </p:cNvSpPr>
            <p:nvPr/>
          </p:nvSpPr>
          <p:spPr bwMode="auto">
            <a:xfrm>
              <a:off x="2286000" y="4757033"/>
              <a:ext cx="1219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POP result</a:t>
              </a:r>
              <a:endParaRPr lang="en-US" sz="1800">
                <a:solidFill>
                  <a:srgbClr val="0000FF"/>
                </a:solidFill>
                <a:cs typeface="Arial" charset="0"/>
              </a:endParaRPr>
            </a:p>
          </p:txBody>
        </p:sp>
        <p:sp>
          <p:nvSpPr>
            <p:cNvPr id="47129" name="Rectangle 57"/>
            <p:cNvSpPr>
              <a:spLocks noChangeArrowheads="1"/>
            </p:cNvSpPr>
            <p:nvPr/>
          </p:nvSpPr>
          <p:spPr bwMode="auto">
            <a:xfrm>
              <a:off x="2286000" y="4985421"/>
              <a:ext cx="1250776" cy="366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t>print result</a:t>
              </a:r>
            </a:p>
          </p:txBody>
        </p:sp>
      </p:grpSp>
      <p:sp>
        <p:nvSpPr>
          <p:cNvPr id="26" name="TextBox 25"/>
          <p:cNvSpPr txBox="1">
            <a:spLocks noChangeArrowheads="1"/>
          </p:cNvSpPr>
          <p:nvPr/>
        </p:nvSpPr>
        <p:spPr bwMode="auto">
          <a:xfrm>
            <a:off x="2819400" y="3505200"/>
            <a:ext cx="228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a:t>
            </a:r>
          </a:p>
          <a:p>
            <a:pPr eaLnBrk="1" hangingPunct="1"/>
            <a:r>
              <a:rPr lang="en-US" sz="1800">
                <a:cs typeface="Arial" charset="0"/>
              </a:rPr>
              <a:t>…</a:t>
            </a:r>
          </a:p>
          <a:p>
            <a:pPr eaLnBrk="1" hangingPunct="1"/>
            <a:r>
              <a:rPr lang="en-US" sz="1800">
                <a:cs typeface="Arial" charset="0"/>
              </a:rPr>
              <a:t>…</a:t>
            </a:r>
          </a:p>
          <a:p>
            <a:pPr eaLnBrk="1" hangingPunct="1"/>
            <a:r>
              <a:rPr lang="en-US" sz="1800">
                <a:cs typeface="Arial" charset="0"/>
              </a:rPr>
              <a:t>…</a:t>
            </a:r>
          </a:p>
        </p:txBody>
      </p:sp>
      <p:cxnSp>
        <p:nvCxnSpPr>
          <p:cNvPr id="27" name="Straight Connector 26"/>
          <p:cNvCxnSpPr/>
          <p:nvPr/>
        </p:nvCxnSpPr>
        <p:spPr>
          <a:xfrm rot="16200000" flipH="1">
            <a:off x="1737519" y="4193382"/>
            <a:ext cx="10953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608932" y="5266531"/>
            <a:ext cx="1350962"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105"/>
          <p:cNvGrpSpPr>
            <a:grpSpLocks/>
          </p:cNvGrpSpPr>
          <p:nvPr/>
        </p:nvGrpSpPr>
        <p:grpSpPr bwMode="auto">
          <a:xfrm>
            <a:off x="6400800" y="2743200"/>
            <a:ext cx="2590800" cy="882650"/>
            <a:chOff x="6324600" y="2217003"/>
            <a:chExt cx="2590801" cy="883117"/>
          </a:xfrm>
        </p:grpSpPr>
        <p:grpSp>
          <p:nvGrpSpPr>
            <p:cNvPr id="47124" name="Group 104"/>
            <p:cNvGrpSpPr>
              <a:grpSpLocks/>
            </p:cNvGrpSpPr>
            <p:nvPr/>
          </p:nvGrpSpPr>
          <p:grpSpPr bwMode="auto">
            <a:xfrm>
              <a:off x="6324600" y="2217003"/>
              <a:ext cx="2057400" cy="830997"/>
              <a:chOff x="6553200" y="2325469"/>
              <a:chExt cx="2057400" cy="830997"/>
            </a:xfrm>
          </p:grpSpPr>
          <p:sp>
            <p:nvSpPr>
              <p:cNvPr id="47126" name="TextBox 45"/>
              <p:cNvSpPr txBox="1">
                <a:spLocks noChangeArrowheads="1"/>
              </p:cNvSpPr>
              <p:nvPr/>
            </p:nvSpPr>
            <p:spPr bwMode="auto">
              <a:xfrm>
                <a:off x="6553200" y="2325469"/>
                <a:ext cx="2057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cs typeface="Arial" charset="0"/>
                  </a:rPr>
                  <a:t>…</a:t>
                </a:r>
              </a:p>
              <a:p>
                <a:pPr algn="ctr" eaLnBrk="1" hangingPunct="1"/>
                <a:r>
                  <a:rPr lang="en-US" sz="1600">
                    <a:cs typeface="Arial" charset="0"/>
                  </a:rPr>
                  <a:t>…</a:t>
                </a:r>
              </a:p>
              <a:p>
                <a:pPr algn="ctr" eaLnBrk="1" hangingPunct="1"/>
                <a:r>
                  <a:rPr lang="en-US" sz="1600">
                    <a:cs typeface="Arial" charset="0"/>
                  </a:rPr>
                  <a:t>…</a:t>
                </a:r>
              </a:p>
            </p:txBody>
          </p:sp>
          <p:sp>
            <p:nvSpPr>
              <p:cNvPr id="33" name="Right Brace 32"/>
              <p:cNvSpPr/>
              <p:nvPr/>
            </p:nvSpPr>
            <p:spPr>
              <a:xfrm>
                <a:off x="7620001" y="2438242"/>
                <a:ext cx="228600" cy="675044"/>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47125" name="Rectangle 103"/>
            <p:cNvSpPr>
              <a:spLocks noChangeArrowheads="1"/>
            </p:cNvSpPr>
            <p:nvPr/>
          </p:nvSpPr>
          <p:spPr bwMode="auto">
            <a:xfrm>
              <a:off x="7620001" y="2269123"/>
              <a:ext cx="1295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200"/>
                <a:t>Waiting in Critical Section Request Buffer (CSRB)</a:t>
              </a:r>
            </a:p>
          </p:txBody>
        </p:sp>
      </p:grpSp>
    </p:spTree>
    <p:extLst>
      <p:ext uri="{BB962C8B-B14F-4D97-AF65-F5344CB8AC3E}">
        <p14:creationId xmlns:p14="http://schemas.microsoft.com/office/powerpoint/2010/main" xmlns="" val="6023153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8" grpId="0"/>
      <p:bldP spid="19"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Garamond" charset="0"/>
                <a:ea typeface="ＭＳ Ｐゴシック" charset="0"/>
                <a:cs typeface="ＭＳ Ｐゴシック" charset="0"/>
              </a:rPr>
              <a:t>False Serialization</a:t>
            </a:r>
          </a:p>
        </p:txBody>
      </p:sp>
      <p:sp>
        <p:nvSpPr>
          <p:cNvPr id="50178" name="Content Placeholder 2"/>
          <p:cNvSpPr>
            <a:spLocks noGrp="1"/>
          </p:cNvSpPr>
          <p:nvPr>
            <p:ph idx="1"/>
          </p:nvPr>
        </p:nvSpPr>
        <p:spPr>
          <a:xfrm>
            <a:off x="228600" y="996950"/>
            <a:ext cx="8610600" cy="5194300"/>
          </a:xfrm>
        </p:spPr>
        <p:txBody>
          <a:bodyPr/>
          <a:lstStyle/>
          <a:p>
            <a:pPr>
              <a:lnSpc>
                <a:spcPct val="90000"/>
              </a:lnSpc>
            </a:pPr>
            <a:r>
              <a:rPr lang="en-US">
                <a:latin typeface="Tahoma" charset="0"/>
                <a:ea typeface="ＭＳ Ｐゴシック" charset="0"/>
                <a:cs typeface="ＭＳ Ｐゴシック" charset="0"/>
                <a:sym typeface="Wingdings" charset="0"/>
              </a:rPr>
              <a:t>ACS can serialize independent critical sections</a:t>
            </a:r>
          </a:p>
          <a:p>
            <a:pPr lvl="2">
              <a:lnSpc>
                <a:spcPct val="90000"/>
              </a:lnSpc>
            </a:pPr>
            <a:endParaRPr lang="en-US">
              <a:latin typeface="Tahoma" charset="0"/>
              <a:ea typeface="ＭＳ Ｐゴシック" charset="0"/>
              <a:sym typeface="Wingdings" charset="0"/>
            </a:endParaRPr>
          </a:p>
          <a:p>
            <a:pPr>
              <a:lnSpc>
                <a:spcPct val="90000"/>
              </a:lnSpc>
            </a:pPr>
            <a:r>
              <a:rPr lang="en-US">
                <a:latin typeface="Tahoma" charset="0"/>
                <a:ea typeface="ＭＳ Ｐゴシック" charset="0"/>
                <a:cs typeface="ＭＳ Ｐゴシック" charset="0"/>
              </a:rPr>
              <a:t>Selective Acceleration of Critical Sections (SEL)</a:t>
            </a:r>
          </a:p>
          <a:p>
            <a:pPr lvl="1">
              <a:lnSpc>
                <a:spcPct val="90000"/>
              </a:lnSpc>
            </a:pPr>
            <a:r>
              <a:rPr lang="en-US">
                <a:latin typeface="Tahoma" charset="0"/>
                <a:ea typeface="ＭＳ Ｐゴシック" charset="0"/>
              </a:rPr>
              <a:t>Saturating counters to track false serialization</a:t>
            </a:r>
          </a:p>
          <a:p>
            <a:endParaRPr lang="en-US">
              <a:latin typeface="Tahoma" charset="0"/>
              <a:ea typeface="ＭＳ Ｐゴシック" charset="0"/>
              <a:cs typeface="ＭＳ Ｐゴシック" charset="0"/>
            </a:endParaRPr>
          </a:p>
        </p:txBody>
      </p:sp>
      <p:sp>
        <p:nvSpPr>
          <p:cNvPr id="5017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DD6B05-9A14-F647-9CDF-350D19C5A84A}"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sp>
        <p:nvSpPr>
          <p:cNvPr id="5" name="Rectangle 26"/>
          <p:cNvSpPr>
            <a:spLocks noChangeArrowheads="1"/>
          </p:cNvSpPr>
          <p:nvPr/>
        </p:nvSpPr>
        <p:spPr bwMode="auto">
          <a:xfrm>
            <a:off x="4572000" y="3810000"/>
            <a:ext cx="1905000" cy="457200"/>
          </a:xfrm>
          <a:prstGeom prst="rect">
            <a:avLst/>
          </a:prstGeom>
          <a:solidFill>
            <a:srgbClr val="FFFF00"/>
          </a:solidFill>
          <a:ln w="9525">
            <a:solidFill>
              <a:schemeClr val="tx1"/>
            </a:solidFill>
            <a:miter lim="800000"/>
            <a:headEnd/>
            <a:tailEnd/>
          </a:ln>
        </p:spPr>
        <p:txBody>
          <a:bodyPr wrap="none" anchor="ctr"/>
          <a:lstStyle/>
          <a:p>
            <a:pPr algn="ctr"/>
            <a:r>
              <a:rPr lang="en-US" b="1"/>
              <a:t>CSCALL (A)</a:t>
            </a:r>
          </a:p>
        </p:txBody>
      </p:sp>
      <p:sp>
        <p:nvSpPr>
          <p:cNvPr id="6" name="Rectangle 28"/>
          <p:cNvSpPr>
            <a:spLocks noChangeArrowheads="1"/>
          </p:cNvSpPr>
          <p:nvPr/>
        </p:nvSpPr>
        <p:spPr bwMode="auto">
          <a:xfrm>
            <a:off x="4572000" y="4267200"/>
            <a:ext cx="1905000" cy="457200"/>
          </a:xfrm>
          <a:prstGeom prst="rect">
            <a:avLst/>
          </a:prstGeom>
          <a:solidFill>
            <a:srgbClr val="FFFF00"/>
          </a:solidFill>
          <a:ln w="9525">
            <a:solidFill>
              <a:schemeClr val="tx1"/>
            </a:solidFill>
            <a:miter lim="800000"/>
            <a:headEnd/>
            <a:tailEnd/>
          </a:ln>
        </p:spPr>
        <p:txBody>
          <a:bodyPr wrap="none" anchor="ctr"/>
          <a:lstStyle/>
          <a:p>
            <a:pPr algn="ctr"/>
            <a:r>
              <a:rPr lang="en-US" b="1"/>
              <a:t>CSCALL (A)</a:t>
            </a:r>
          </a:p>
        </p:txBody>
      </p:sp>
      <p:sp>
        <p:nvSpPr>
          <p:cNvPr id="7" name="Rectangle 30"/>
          <p:cNvSpPr>
            <a:spLocks noChangeArrowheads="1"/>
          </p:cNvSpPr>
          <p:nvPr/>
        </p:nvSpPr>
        <p:spPr bwMode="auto">
          <a:xfrm>
            <a:off x="4572000" y="4724400"/>
            <a:ext cx="1905000" cy="457200"/>
          </a:xfrm>
          <a:prstGeom prst="rect">
            <a:avLst/>
          </a:prstGeom>
          <a:solidFill>
            <a:srgbClr val="00FF00"/>
          </a:solidFill>
          <a:ln w="9525">
            <a:solidFill>
              <a:schemeClr val="tx1"/>
            </a:solidFill>
            <a:miter lim="800000"/>
            <a:headEnd/>
            <a:tailEnd/>
          </a:ln>
        </p:spPr>
        <p:txBody>
          <a:bodyPr wrap="none" anchor="ctr"/>
          <a:lstStyle/>
          <a:p>
            <a:pPr algn="ctr"/>
            <a:r>
              <a:rPr lang="en-US" b="1"/>
              <a:t>CSCALL (B)</a:t>
            </a:r>
          </a:p>
        </p:txBody>
      </p:sp>
      <p:sp>
        <p:nvSpPr>
          <p:cNvPr id="8" name="Text Box 47"/>
          <p:cNvSpPr txBox="1">
            <a:spLocks noChangeArrowheads="1"/>
          </p:cNvSpPr>
          <p:nvPr/>
        </p:nvSpPr>
        <p:spPr bwMode="auto">
          <a:xfrm>
            <a:off x="6934200" y="3886200"/>
            <a:ext cx="20574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Critical Section Request Buffer</a:t>
            </a:r>
            <a:br>
              <a:rPr lang="en-US" sz="1800" b="1">
                <a:cs typeface="Arial" charset="0"/>
              </a:rPr>
            </a:br>
            <a:r>
              <a:rPr lang="en-US" sz="1800" b="1">
                <a:cs typeface="Arial" charset="0"/>
              </a:rPr>
              <a:t>(CSRB)</a:t>
            </a:r>
          </a:p>
        </p:txBody>
      </p:sp>
      <p:sp>
        <p:nvSpPr>
          <p:cNvPr id="9" name="Rectangle 51"/>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r>
              <a:rPr lang="en-US"/>
              <a:t>4</a:t>
            </a:r>
          </a:p>
        </p:txBody>
      </p:sp>
      <p:sp>
        <p:nvSpPr>
          <p:cNvPr id="10" name="Rectangle 52"/>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a:r>
              <a:rPr lang="en-US"/>
              <a:t>4</a:t>
            </a:r>
          </a:p>
        </p:txBody>
      </p:sp>
      <p:sp>
        <p:nvSpPr>
          <p:cNvPr id="11" name="Text Box 54"/>
          <p:cNvSpPr txBox="1">
            <a:spLocks noChangeArrowheads="1"/>
          </p:cNvSpPr>
          <p:nvPr/>
        </p:nvSpPr>
        <p:spPr bwMode="auto">
          <a:xfrm>
            <a:off x="1676400" y="39624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A</a:t>
            </a:r>
          </a:p>
        </p:txBody>
      </p:sp>
      <p:sp>
        <p:nvSpPr>
          <p:cNvPr id="12" name="Text Box 55"/>
          <p:cNvSpPr txBox="1">
            <a:spLocks noChangeArrowheads="1"/>
          </p:cNvSpPr>
          <p:nvPr/>
        </p:nvSpPr>
        <p:spPr bwMode="auto">
          <a:xfrm>
            <a:off x="1676400" y="44196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B</a:t>
            </a:r>
          </a:p>
        </p:txBody>
      </p:sp>
      <p:sp>
        <p:nvSpPr>
          <p:cNvPr id="13" name="Rectangle 57"/>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r>
              <a:rPr lang="en-US" b="1"/>
              <a:t>3</a:t>
            </a:r>
          </a:p>
        </p:txBody>
      </p:sp>
      <p:sp>
        <p:nvSpPr>
          <p:cNvPr id="14" name="Rectangle 58"/>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r>
              <a:rPr lang="en-US" b="1"/>
              <a:t>2</a:t>
            </a:r>
          </a:p>
        </p:txBody>
      </p:sp>
      <p:sp>
        <p:nvSpPr>
          <p:cNvPr id="15" name="Rectangle 59"/>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a:r>
              <a:rPr lang="en-US" b="1"/>
              <a:t>5</a:t>
            </a:r>
          </a:p>
        </p:txBody>
      </p:sp>
      <p:sp>
        <p:nvSpPr>
          <p:cNvPr id="16" name="Line 18"/>
          <p:cNvSpPr>
            <a:spLocks noChangeShapeType="1"/>
          </p:cNvSpPr>
          <p:nvPr/>
        </p:nvSpPr>
        <p:spPr bwMode="auto">
          <a:xfrm flipV="1">
            <a:off x="5562600" y="335280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 name="Text Box 19"/>
          <p:cNvSpPr txBox="1">
            <a:spLocks noChangeArrowheads="1"/>
          </p:cNvSpPr>
          <p:nvPr/>
        </p:nvSpPr>
        <p:spPr bwMode="auto">
          <a:xfrm>
            <a:off x="4724400" y="2971800"/>
            <a:ext cx="167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To large core</a:t>
            </a:r>
          </a:p>
        </p:txBody>
      </p:sp>
      <p:sp>
        <p:nvSpPr>
          <p:cNvPr id="18" name="Text Box 21"/>
          <p:cNvSpPr txBox="1">
            <a:spLocks noChangeArrowheads="1"/>
          </p:cNvSpPr>
          <p:nvPr/>
        </p:nvSpPr>
        <p:spPr bwMode="auto">
          <a:xfrm>
            <a:off x="4572000" y="5653088"/>
            <a:ext cx="2133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From small cores</a:t>
            </a:r>
          </a:p>
        </p:txBody>
      </p:sp>
      <p:sp>
        <p:nvSpPr>
          <p:cNvPr id="19" name="Line 22"/>
          <p:cNvSpPr>
            <a:spLocks noChangeShapeType="1"/>
          </p:cNvSpPr>
          <p:nvPr/>
        </p:nvSpPr>
        <p:spPr bwMode="auto">
          <a:xfrm flipV="1">
            <a:off x="5562600" y="525780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 name="Rectangle 23"/>
          <p:cNvSpPr>
            <a:spLocks noChangeArrowheads="1"/>
          </p:cNvSpPr>
          <p:nvPr/>
        </p:nvSpPr>
        <p:spPr bwMode="auto">
          <a:xfrm>
            <a:off x="4572000" y="38100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 name="Rectangle 26"/>
          <p:cNvSpPr>
            <a:spLocks noChangeArrowheads="1"/>
          </p:cNvSpPr>
          <p:nvPr/>
        </p:nvSpPr>
        <p:spPr bwMode="auto">
          <a:xfrm>
            <a:off x="4572000" y="42672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 name="Rectangle 27"/>
          <p:cNvSpPr>
            <a:spLocks noChangeArrowheads="1"/>
          </p:cNvSpPr>
          <p:nvPr/>
        </p:nvSpPr>
        <p:spPr bwMode="auto">
          <a:xfrm>
            <a:off x="4572000" y="47244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xmlns="" val="36932166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p:bldP spid="12" grpId="0"/>
      <p:bldP spid="13" grpId="0" animBg="1"/>
      <p:bldP spid="14" grpId="0" animBg="1"/>
      <p:bldP spid="15" grpId="0" animBg="1"/>
      <p:bldP spid="16" grpId="0" animBg="1"/>
      <p:bldP spid="17" grpId="0"/>
      <p:bldP spid="18" grpId="0"/>
      <p:bldP spid="19" grpId="0" animBg="1"/>
      <p:bldP spid="20" grpId="0" animBg="1"/>
      <p:bldP spid="21"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ACS Performance Tradeoffs</a:t>
            </a:r>
            <a:endParaRPr lang="en-US" dirty="0"/>
          </a:p>
        </p:txBody>
      </p:sp>
      <p:sp>
        <p:nvSpPr>
          <p:cNvPr id="3" name="Content Placeholder 2"/>
          <p:cNvSpPr>
            <a:spLocks noGrp="1"/>
          </p:cNvSpPr>
          <p:nvPr>
            <p:ph idx="1"/>
          </p:nvPr>
        </p:nvSpPr>
        <p:spPr>
          <a:xfrm>
            <a:off x="228600" y="908720"/>
            <a:ext cx="8763000" cy="5339680"/>
          </a:xfrm>
        </p:spPr>
        <p:txBody>
          <a:bodyPr/>
          <a:lstStyle/>
          <a:p>
            <a:r>
              <a:rPr lang="en-US" dirty="0" smtClean="0"/>
              <a:t>Pluses</a:t>
            </a:r>
          </a:p>
          <a:p>
            <a:pPr marL="344487" lvl="1" indent="0">
              <a:buNone/>
            </a:pPr>
            <a:r>
              <a:rPr lang="en-US" dirty="0" smtClean="0"/>
              <a:t>+ Faster critical section execution</a:t>
            </a:r>
          </a:p>
          <a:p>
            <a:pPr marL="344487" lvl="1" indent="0">
              <a:buNone/>
            </a:pPr>
            <a:r>
              <a:rPr lang="en-US" dirty="0"/>
              <a:t>+ Shared locks stay in one place: better lock locality</a:t>
            </a:r>
          </a:p>
          <a:p>
            <a:pPr marL="344487" lvl="1" indent="0">
              <a:buNone/>
            </a:pPr>
            <a:r>
              <a:rPr lang="en-US" dirty="0" smtClean="0"/>
              <a:t>+ Shared data stays in large core’s (large) caches: better shared data locality, less ping-ponging</a:t>
            </a:r>
          </a:p>
          <a:p>
            <a:pPr marL="344487" lvl="1" indent="0">
              <a:buNone/>
            </a:pPr>
            <a:endParaRPr lang="en-US" dirty="0"/>
          </a:p>
          <a:p>
            <a:pPr marL="360362"/>
            <a:r>
              <a:rPr lang="en-US" dirty="0" smtClean="0"/>
              <a:t>Minuses</a:t>
            </a:r>
          </a:p>
          <a:p>
            <a:pPr marL="361949" lvl="1" indent="0">
              <a:buNone/>
            </a:pPr>
            <a:r>
              <a:rPr lang="en-US" dirty="0" smtClean="0"/>
              <a:t>- Large core dedicated for critical sections: reduced parallel throughput</a:t>
            </a:r>
          </a:p>
          <a:p>
            <a:pPr marL="361949" lvl="1" indent="0">
              <a:buNone/>
            </a:pPr>
            <a:r>
              <a:rPr lang="en-US" dirty="0" smtClean="0"/>
              <a:t>- CSCALL and CSDONE control transfer overhead</a:t>
            </a:r>
          </a:p>
          <a:p>
            <a:pPr marL="361949" lvl="1" indent="0">
              <a:buNone/>
            </a:pPr>
            <a:r>
              <a:rPr lang="en-US" dirty="0" smtClean="0"/>
              <a:t>- Thread-private data needs to be transferred to large core: worse private data locality</a:t>
            </a:r>
          </a:p>
          <a:p>
            <a:pPr marL="344487" lvl="1"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36</a:t>
            </a:fld>
            <a:endParaRPr lang="en-US" altLang="en-US"/>
          </a:p>
        </p:txBody>
      </p:sp>
    </p:spTree>
    <p:extLst>
      <p:ext uri="{BB962C8B-B14F-4D97-AF65-F5344CB8AC3E}">
        <p14:creationId xmlns:p14="http://schemas.microsoft.com/office/powerpoint/2010/main" xmlns="" val="2451086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Garamond" charset="0"/>
                <a:ea typeface="ＭＳ Ｐゴシック" charset="0"/>
                <a:cs typeface="ＭＳ Ｐゴシック" charset="0"/>
              </a:rPr>
              <a:t>ACS Performance Tradeoffs</a:t>
            </a:r>
          </a:p>
        </p:txBody>
      </p:sp>
      <p:sp>
        <p:nvSpPr>
          <p:cNvPr id="52226" name="Content Placeholder 2"/>
          <p:cNvSpPr>
            <a:spLocks noGrp="1"/>
          </p:cNvSpPr>
          <p:nvPr>
            <p:ph idx="1"/>
          </p:nvPr>
        </p:nvSpPr>
        <p:spPr>
          <a:xfrm>
            <a:off x="228600" y="996950"/>
            <a:ext cx="8839200" cy="5194300"/>
          </a:xfrm>
        </p:spPr>
        <p:txBody>
          <a:bodyPr/>
          <a:lstStyle/>
          <a:p>
            <a:pPr>
              <a:lnSpc>
                <a:spcPct val="90000"/>
              </a:lnSpc>
            </a:pPr>
            <a:r>
              <a:rPr lang="en-US" b="1" i="1" dirty="0">
                <a:latin typeface="Tahoma" charset="0"/>
                <a:ea typeface="ＭＳ Ｐゴシック" charset="0"/>
                <a:cs typeface="ＭＳ Ｐゴシック" charset="0"/>
              </a:rPr>
              <a:t>Fewer </a:t>
            </a:r>
            <a:r>
              <a:rPr lang="en-US" b="1" i="1" dirty="0" smtClean="0">
                <a:latin typeface="Tahoma" charset="0"/>
                <a:ea typeface="ＭＳ Ｐゴシック" charset="0"/>
                <a:cs typeface="ＭＳ Ｐゴシック" charset="0"/>
              </a:rPr>
              <a:t>parallel threads </a:t>
            </a:r>
            <a:r>
              <a:rPr lang="en-US" b="1" i="1" dirty="0">
                <a:latin typeface="Tahoma" charset="0"/>
                <a:ea typeface="ＭＳ Ｐゴシック" charset="0"/>
                <a:cs typeface="ＭＳ Ｐゴシック" charset="0"/>
              </a:rPr>
              <a:t>vs. accelerated critical sections</a:t>
            </a:r>
          </a:p>
          <a:p>
            <a:pPr lvl="1">
              <a:lnSpc>
                <a:spcPct val="90000"/>
              </a:lnSpc>
            </a:pPr>
            <a:r>
              <a:rPr lang="en-US" sz="2000" dirty="0">
                <a:latin typeface="Tahoma" charset="0"/>
                <a:ea typeface="ＭＳ Ｐゴシック" charset="0"/>
              </a:rPr>
              <a:t>Accelerating critical sections offsets loss in throughput</a:t>
            </a:r>
          </a:p>
          <a:p>
            <a:pPr lvl="1">
              <a:lnSpc>
                <a:spcPct val="90000"/>
              </a:lnSpc>
            </a:pPr>
            <a:r>
              <a:rPr lang="en-US" sz="2000" dirty="0">
                <a:latin typeface="Tahoma" charset="0"/>
                <a:ea typeface="ＭＳ Ｐゴシック" charset="0"/>
              </a:rPr>
              <a:t>As the number of cores (threads) on chip increase:</a:t>
            </a:r>
          </a:p>
          <a:p>
            <a:pPr lvl="2">
              <a:lnSpc>
                <a:spcPct val="90000"/>
              </a:lnSpc>
            </a:pPr>
            <a:r>
              <a:rPr lang="en-US" sz="1800" dirty="0">
                <a:latin typeface="Tahoma" charset="0"/>
                <a:ea typeface="ＭＳ Ｐゴシック" charset="0"/>
              </a:rPr>
              <a:t>Fractional loss in parallel performance decreases</a:t>
            </a:r>
          </a:p>
          <a:p>
            <a:pPr lvl="2">
              <a:lnSpc>
                <a:spcPct val="90000"/>
              </a:lnSpc>
            </a:pPr>
            <a:r>
              <a:rPr lang="en-US" sz="1800" dirty="0">
                <a:latin typeface="Tahoma" charset="0"/>
                <a:ea typeface="ＭＳ Ｐゴシック" charset="0"/>
                <a:sym typeface="Wingdings" charset="0"/>
              </a:rPr>
              <a:t>Increased c</a:t>
            </a:r>
            <a:r>
              <a:rPr lang="en-US" sz="1800" dirty="0">
                <a:latin typeface="Tahoma" charset="0"/>
                <a:ea typeface="ＭＳ Ｐゴシック" charset="0"/>
              </a:rPr>
              <a:t>ontention for critical sections </a:t>
            </a:r>
            <a:br>
              <a:rPr lang="en-US" sz="1800" dirty="0">
                <a:latin typeface="Tahoma" charset="0"/>
                <a:ea typeface="ＭＳ Ｐゴシック" charset="0"/>
              </a:rPr>
            </a:br>
            <a:r>
              <a:rPr lang="en-US" sz="1800" dirty="0">
                <a:latin typeface="Tahoma" charset="0"/>
                <a:ea typeface="ＭＳ Ｐゴシック" charset="0"/>
              </a:rPr>
              <a:t>makes acceleration more beneficial</a:t>
            </a:r>
            <a:endParaRPr lang="en-US" sz="1800" dirty="0">
              <a:solidFill>
                <a:srgbClr val="FF0000"/>
              </a:solidFill>
              <a:latin typeface="Tahoma" charset="0"/>
              <a:ea typeface="ＭＳ Ｐゴシック" charset="0"/>
            </a:endParaRPr>
          </a:p>
          <a:p>
            <a:pPr lvl="1">
              <a:lnSpc>
                <a:spcPct val="90000"/>
              </a:lnSpc>
            </a:pPr>
            <a:endParaRPr lang="en-US" sz="2000" dirty="0">
              <a:solidFill>
                <a:srgbClr val="FF0000"/>
              </a:solidFill>
              <a:latin typeface="Tahoma" charset="0"/>
              <a:ea typeface="ＭＳ Ｐゴシック" charset="0"/>
            </a:endParaRPr>
          </a:p>
          <a:p>
            <a:pPr>
              <a:lnSpc>
                <a:spcPct val="90000"/>
              </a:lnSpc>
            </a:pPr>
            <a:r>
              <a:rPr lang="en-US" b="1" i="1" dirty="0">
                <a:latin typeface="Tahoma" charset="0"/>
                <a:ea typeface="ＭＳ Ｐゴシック" charset="0"/>
                <a:cs typeface="ＭＳ Ｐゴシック" charset="0"/>
              </a:rPr>
              <a:t>Overhead of CSCALL/CSDONE vs. better lock locality</a:t>
            </a:r>
          </a:p>
          <a:p>
            <a:pPr lvl="1">
              <a:lnSpc>
                <a:spcPct val="90000"/>
              </a:lnSpc>
            </a:pPr>
            <a:r>
              <a:rPr lang="en-US" sz="2000" dirty="0">
                <a:latin typeface="Tahoma" charset="0"/>
                <a:ea typeface="ＭＳ Ｐゴシック" charset="0"/>
              </a:rPr>
              <a:t>ACS avoids </a:t>
            </a:r>
            <a:r>
              <a:rPr lang="ja-JP" altLang="en-US" sz="2000" dirty="0">
                <a:latin typeface="Tahoma" charset="0"/>
                <a:ea typeface="ＭＳ Ｐゴシック" charset="0"/>
              </a:rPr>
              <a:t>“</a:t>
            </a:r>
            <a:r>
              <a:rPr lang="en-US" altLang="ja-JP" sz="2000" dirty="0">
                <a:latin typeface="Tahoma" charset="0"/>
                <a:ea typeface="ＭＳ Ｐゴシック" charset="0"/>
              </a:rPr>
              <a:t>ping-ponging</a:t>
            </a:r>
            <a:r>
              <a:rPr lang="ja-JP" altLang="en-US" sz="2000" dirty="0">
                <a:latin typeface="Tahoma" charset="0"/>
                <a:ea typeface="ＭＳ Ｐゴシック" charset="0"/>
              </a:rPr>
              <a:t>”</a:t>
            </a:r>
            <a:r>
              <a:rPr lang="en-US" altLang="ja-JP" sz="2000" dirty="0">
                <a:latin typeface="Tahoma" charset="0"/>
                <a:ea typeface="ＭＳ Ｐゴシック" charset="0"/>
              </a:rPr>
              <a:t> of locks among caches by keeping them at the large core</a:t>
            </a:r>
          </a:p>
          <a:p>
            <a:pPr>
              <a:lnSpc>
                <a:spcPct val="90000"/>
              </a:lnSpc>
            </a:pPr>
            <a:endParaRPr lang="en-US" dirty="0">
              <a:latin typeface="Tahoma" charset="0"/>
              <a:ea typeface="ＭＳ Ｐゴシック" charset="0"/>
              <a:cs typeface="ＭＳ Ｐゴシック" charset="0"/>
            </a:endParaRPr>
          </a:p>
          <a:p>
            <a:pPr>
              <a:lnSpc>
                <a:spcPct val="90000"/>
              </a:lnSpc>
            </a:pPr>
            <a:r>
              <a:rPr lang="en-US" b="1" i="1" dirty="0">
                <a:latin typeface="Tahoma" charset="0"/>
                <a:ea typeface="ＭＳ Ｐゴシック" charset="0"/>
                <a:cs typeface="ＭＳ Ｐゴシック" charset="0"/>
              </a:rPr>
              <a:t>More cache misses for private data vs. fewer misses for shared data</a:t>
            </a:r>
          </a:p>
          <a:p>
            <a:endParaRPr lang="en-US" dirty="0">
              <a:latin typeface="Tahoma" charset="0"/>
              <a:ea typeface="ＭＳ Ｐゴシック" charset="0"/>
              <a:cs typeface="ＭＳ Ｐゴシック" charset="0"/>
            </a:endParaRPr>
          </a:p>
        </p:txBody>
      </p:sp>
      <p:sp>
        <p:nvSpPr>
          <p:cNvPr id="5222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2AECF9-32EA-604E-A526-CB3C306AC56D}" type="slidenum">
              <a:rPr lang="en-US" sz="1600">
                <a:solidFill>
                  <a:srgbClr val="000000"/>
                </a:solidFill>
                <a:latin typeface="Garamond" charset="0"/>
                <a:cs typeface="Arial" charset="0"/>
              </a:rPr>
              <a:pPr eaLnBrk="1" hangingPunct="1"/>
              <a:t>37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xmlns="" val="534883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a:latin typeface="Garamond" charset="0"/>
                <a:ea typeface="ＭＳ Ｐゴシック" charset="0"/>
                <a:cs typeface="ＭＳ Ｐゴシック" charset="0"/>
              </a:rPr>
              <a:t>Cache </a:t>
            </a:r>
            <a:r>
              <a:rPr lang="en-US" dirty="0" smtClean="0">
                <a:latin typeface="Garamond" charset="0"/>
                <a:ea typeface="ＭＳ Ｐゴシック" charset="0"/>
                <a:cs typeface="ＭＳ Ｐゴシック" charset="0"/>
              </a:rPr>
              <a:t>Misses </a:t>
            </a:r>
            <a:r>
              <a:rPr lang="en-US" dirty="0">
                <a:latin typeface="Garamond" charset="0"/>
                <a:ea typeface="ＭＳ Ｐゴシック" charset="0"/>
                <a:cs typeface="ＭＳ Ｐゴシック" charset="0"/>
              </a:rPr>
              <a:t>for </a:t>
            </a:r>
            <a:r>
              <a:rPr lang="en-US" dirty="0" smtClean="0">
                <a:latin typeface="Garamond" charset="0"/>
                <a:ea typeface="ＭＳ Ｐゴシック" charset="0"/>
                <a:cs typeface="ＭＳ Ｐゴシック" charset="0"/>
              </a:rPr>
              <a:t>Private </a:t>
            </a:r>
            <a:r>
              <a:rPr lang="en-US" dirty="0">
                <a:latin typeface="Garamond" charset="0"/>
                <a:ea typeface="ＭＳ Ｐゴシック" charset="0"/>
                <a:cs typeface="ＭＳ Ｐゴシック" charset="0"/>
              </a:rPr>
              <a:t>D</a:t>
            </a:r>
            <a:r>
              <a:rPr lang="en-US" dirty="0" smtClean="0">
                <a:latin typeface="Garamond" charset="0"/>
                <a:ea typeface="ＭＳ Ｐゴシック" charset="0"/>
                <a:cs typeface="ＭＳ Ｐゴシック" charset="0"/>
              </a:rPr>
              <a:t>ata</a:t>
            </a:r>
            <a:endParaRPr lang="en-US" dirty="0">
              <a:latin typeface="Garamond" charset="0"/>
              <a:ea typeface="ＭＳ Ｐゴシック" charset="0"/>
              <a:cs typeface="ＭＳ Ｐゴシック" charset="0"/>
            </a:endParaRPr>
          </a:p>
        </p:txBody>
      </p:sp>
      <p:sp>
        <p:nvSpPr>
          <p:cNvPr id="5427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427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398AE0-8E89-3D4D-83C9-AFEB5144FF77}" type="slidenum">
              <a:rPr lang="en-US" sz="1600">
                <a:solidFill>
                  <a:srgbClr val="000000"/>
                </a:solidFill>
                <a:latin typeface="Garamond" charset="0"/>
                <a:cs typeface="Arial" charset="0"/>
              </a:rPr>
              <a:pPr eaLnBrk="1" hangingPunct="1"/>
              <a:t>38</a:t>
            </a:fld>
            <a:endParaRPr lang="en-US" sz="1600">
              <a:solidFill>
                <a:srgbClr val="000000"/>
              </a:solidFill>
              <a:latin typeface="Garamond" charset="0"/>
              <a:cs typeface="Arial" charset="0"/>
            </a:endParaRPr>
          </a:p>
        </p:txBody>
      </p:sp>
      <p:sp>
        <p:nvSpPr>
          <p:cNvPr id="5" name="Rectangle 4"/>
          <p:cNvSpPr>
            <a:spLocks noChangeArrowheads="1"/>
          </p:cNvSpPr>
          <p:nvPr/>
        </p:nvSpPr>
        <p:spPr bwMode="auto">
          <a:xfrm>
            <a:off x="2667000" y="3505200"/>
            <a:ext cx="304800" cy="3048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 name="Rectangle 5"/>
          <p:cNvSpPr>
            <a:spLocks noChangeArrowheads="1"/>
          </p:cNvSpPr>
          <p:nvPr/>
        </p:nvSpPr>
        <p:spPr bwMode="auto">
          <a:xfrm>
            <a:off x="5257800" y="2895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 name="Rectangle 6"/>
          <p:cNvSpPr>
            <a:spLocks noChangeArrowheads="1"/>
          </p:cNvSpPr>
          <p:nvPr/>
        </p:nvSpPr>
        <p:spPr bwMode="auto">
          <a:xfrm>
            <a:off x="5791200" y="35052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 name="Line 7"/>
          <p:cNvSpPr>
            <a:spLocks noChangeShapeType="1"/>
          </p:cNvSpPr>
          <p:nvPr/>
        </p:nvSpPr>
        <p:spPr bwMode="auto">
          <a:xfrm flipH="1">
            <a:off x="4876800" y="3200400"/>
            <a:ext cx="5334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Line 8"/>
          <p:cNvSpPr>
            <a:spLocks noChangeShapeType="1"/>
          </p:cNvSpPr>
          <p:nvPr/>
        </p:nvSpPr>
        <p:spPr bwMode="auto">
          <a:xfrm>
            <a:off x="5410200" y="3200400"/>
            <a:ext cx="5334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Line 9"/>
          <p:cNvSpPr>
            <a:spLocks noChangeShapeType="1"/>
          </p:cNvSpPr>
          <p:nvPr/>
        </p:nvSpPr>
        <p:spPr bwMode="auto">
          <a:xfrm flipH="1">
            <a:off x="4572000" y="3810000"/>
            <a:ext cx="3048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 name="Line 10"/>
          <p:cNvSpPr>
            <a:spLocks noChangeShapeType="1"/>
          </p:cNvSpPr>
          <p:nvPr/>
        </p:nvSpPr>
        <p:spPr bwMode="auto">
          <a:xfrm>
            <a:off x="4876800" y="3810000"/>
            <a:ext cx="2286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Rectangle 11"/>
          <p:cNvSpPr>
            <a:spLocks noChangeArrowheads="1"/>
          </p:cNvSpPr>
          <p:nvPr/>
        </p:nvSpPr>
        <p:spPr bwMode="auto">
          <a:xfrm>
            <a:off x="5486400" y="4038600"/>
            <a:ext cx="304800" cy="3048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13" name="Rectangle 12"/>
          <p:cNvSpPr>
            <a:spLocks noChangeArrowheads="1"/>
          </p:cNvSpPr>
          <p:nvPr/>
        </p:nvSpPr>
        <p:spPr bwMode="auto">
          <a:xfrm>
            <a:off x="6019800" y="4038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 name="Line 13"/>
          <p:cNvSpPr>
            <a:spLocks noChangeShapeType="1"/>
          </p:cNvSpPr>
          <p:nvPr/>
        </p:nvSpPr>
        <p:spPr bwMode="auto">
          <a:xfrm flipH="1">
            <a:off x="5638800" y="3810000"/>
            <a:ext cx="3048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Line 14"/>
          <p:cNvSpPr>
            <a:spLocks noChangeShapeType="1"/>
          </p:cNvSpPr>
          <p:nvPr/>
        </p:nvSpPr>
        <p:spPr bwMode="auto">
          <a:xfrm>
            <a:off x="5943600" y="3810000"/>
            <a:ext cx="2286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 name="Rectangle 15"/>
          <p:cNvSpPr>
            <a:spLocks noChangeArrowheads="1"/>
          </p:cNvSpPr>
          <p:nvPr/>
        </p:nvSpPr>
        <p:spPr bwMode="auto">
          <a:xfrm>
            <a:off x="4648200" y="4572000"/>
            <a:ext cx="304800" cy="3048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17" name="Line 16"/>
          <p:cNvSpPr>
            <a:spLocks noChangeShapeType="1"/>
          </p:cNvSpPr>
          <p:nvPr/>
        </p:nvSpPr>
        <p:spPr bwMode="auto">
          <a:xfrm flipH="1">
            <a:off x="4800600" y="4343400"/>
            <a:ext cx="3048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 name="Line 17"/>
          <p:cNvSpPr>
            <a:spLocks noChangeShapeType="1"/>
          </p:cNvSpPr>
          <p:nvPr/>
        </p:nvSpPr>
        <p:spPr bwMode="auto">
          <a:xfrm>
            <a:off x="5105400" y="4343400"/>
            <a:ext cx="2286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 name="Line 18"/>
          <p:cNvSpPr>
            <a:spLocks noChangeShapeType="1"/>
          </p:cNvSpPr>
          <p:nvPr/>
        </p:nvSpPr>
        <p:spPr bwMode="auto">
          <a:xfrm>
            <a:off x="3352800" y="36576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 name="Rectangle 19"/>
          <p:cNvSpPr>
            <a:spLocks noChangeArrowheads="1"/>
          </p:cNvSpPr>
          <p:nvPr/>
        </p:nvSpPr>
        <p:spPr bwMode="auto">
          <a:xfrm>
            <a:off x="4724400" y="35052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 name="Rectangle 20"/>
          <p:cNvSpPr>
            <a:spLocks noChangeArrowheads="1"/>
          </p:cNvSpPr>
          <p:nvPr/>
        </p:nvSpPr>
        <p:spPr bwMode="auto">
          <a:xfrm>
            <a:off x="4953000" y="4038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Rectangle 21"/>
          <p:cNvSpPr>
            <a:spLocks noChangeArrowheads="1"/>
          </p:cNvSpPr>
          <p:nvPr/>
        </p:nvSpPr>
        <p:spPr bwMode="auto">
          <a:xfrm>
            <a:off x="5181600" y="4572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 name="Rectangle 22"/>
          <p:cNvSpPr>
            <a:spLocks noChangeArrowheads="1"/>
          </p:cNvSpPr>
          <p:nvPr/>
        </p:nvSpPr>
        <p:spPr bwMode="auto">
          <a:xfrm>
            <a:off x="4419600" y="4038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 name="Line 23"/>
          <p:cNvSpPr>
            <a:spLocks noChangeShapeType="1"/>
          </p:cNvSpPr>
          <p:nvPr/>
        </p:nvSpPr>
        <p:spPr bwMode="auto">
          <a:xfrm flipH="1">
            <a:off x="4267200" y="4343400"/>
            <a:ext cx="3048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 name="Text Box 24"/>
          <p:cNvSpPr txBox="1">
            <a:spLocks noChangeArrowheads="1"/>
          </p:cNvSpPr>
          <p:nvPr/>
        </p:nvSpPr>
        <p:spPr bwMode="auto">
          <a:xfrm>
            <a:off x="838200" y="4022725"/>
            <a:ext cx="2286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Private Data: NewSubProblems</a:t>
            </a:r>
          </a:p>
        </p:txBody>
      </p:sp>
      <p:sp>
        <p:nvSpPr>
          <p:cNvPr id="26" name="Text Box 25"/>
          <p:cNvSpPr txBox="1">
            <a:spLocks noChangeArrowheads="1"/>
          </p:cNvSpPr>
          <p:nvPr/>
        </p:nvSpPr>
        <p:spPr bwMode="auto">
          <a:xfrm>
            <a:off x="6858000" y="3930650"/>
            <a:ext cx="2133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Shared Data:  </a:t>
            </a:r>
            <a:br>
              <a:rPr lang="en-US" sz="1800" b="1">
                <a:cs typeface="Arial" charset="0"/>
              </a:rPr>
            </a:br>
            <a:r>
              <a:rPr lang="en-US" sz="1800" b="1">
                <a:cs typeface="Arial" charset="0"/>
              </a:rPr>
              <a:t>The priority heap</a:t>
            </a:r>
          </a:p>
        </p:txBody>
      </p:sp>
      <p:sp>
        <p:nvSpPr>
          <p:cNvPr id="27" name="AutoShape 26"/>
          <p:cNvSpPr>
            <a:spLocks noChangeArrowheads="1"/>
          </p:cNvSpPr>
          <p:nvPr/>
        </p:nvSpPr>
        <p:spPr bwMode="auto">
          <a:xfrm>
            <a:off x="304800" y="1371600"/>
            <a:ext cx="6553200" cy="990600"/>
          </a:xfrm>
          <a:prstGeom prst="flowChartAlternateProcess">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400" b="1"/>
          </a:p>
          <a:p>
            <a:pPr algn="ctr"/>
            <a:r>
              <a:rPr lang="en-US" sz="2400" b="1">
                <a:solidFill>
                  <a:srgbClr val="FF0000"/>
                </a:solidFill>
              </a:rPr>
              <a:t>PriorityHeap.insert(NewSubProblems)</a:t>
            </a:r>
          </a:p>
          <a:p>
            <a:pPr algn="ctr"/>
            <a:endParaRPr lang="en-US" sz="2400" b="1">
              <a:solidFill>
                <a:srgbClr val="FF0000"/>
              </a:solidFill>
            </a:endParaRPr>
          </a:p>
        </p:txBody>
      </p:sp>
      <p:sp>
        <p:nvSpPr>
          <p:cNvPr id="28" name="TextBox 27"/>
          <p:cNvSpPr txBox="1"/>
          <p:nvPr/>
        </p:nvSpPr>
        <p:spPr>
          <a:xfrm>
            <a:off x="6629400" y="5791200"/>
            <a:ext cx="2514600" cy="3698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b="1" dirty="0"/>
              <a:t>Puzzle Benchmark</a:t>
            </a:r>
          </a:p>
        </p:txBody>
      </p:sp>
    </p:spTree>
    <p:extLst>
      <p:ext uri="{BB962C8B-B14F-4D97-AF65-F5344CB8AC3E}">
        <p14:creationId xmlns:p14="http://schemas.microsoft.com/office/powerpoint/2010/main" xmlns="" val="16685055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mph" presetSubtype="0" fill="hold" grpId="1" nodeType="clickEffect">
                                  <p:stCondLst>
                                    <p:cond delay="0"/>
                                  </p:stCondLst>
                                  <p:childTnLst>
                                    <p:animClr clrSpc="hsl" dir="cw">
                                      <p:cBhvr override="childStyle">
                                        <p:cTn id="54" dur="500" fill="hold"/>
                                        <p:tgtEl>
                                          <p:spTgt spid="6"/>
                                        </p:tgtEl>
                                        <p:attrNameLst>
                                          <p:attrName>style.color</p:attrName>
                                        </p:attrNameLst>
                                      </p:cBhvr>
                                      <p:by>
                                        <p:hsl h="10842353" s="0" l="0"/>
                                      </p:by>
                                    </p:animClr>
                                    <p:animClr clrSpc="hsl" dir="cw">
                                      <p:cBhvr>
                                        <p:cTn id="55" dur="500" fill="hold"/>
                                        <p:tgtEl>
                                          <p:spTgt spid="6"/>
                                        </p:tgtEl>
                                        <p:attrNameLst>
                                          <p:attrName>fillcolor</p:attrName>
                                        </p:attrNameLst>
                                      </p:cBhvr>
                                      <p:by>
                                        <p:hsl h="10842353" s="0" l="0"/>
                                      </p:by>
                                    </p:animClr>
                                    <p:animClr clrSpc="hsl" dir="cw">
                                      <p:cBhvr>
                                        <p:cTn id="56" dur="500" fill="hold"/>
                                        <p:tgtEl>
                                          <p:spTgt spid="6"/>
                                        </p:tgtEl>
                                        <p:attrNameLst>
                                          <p:attrName>stroke.color</p:attrName>
                                        </p:attrNameLst>
                                      </p:cBhvr>
                                      <p:by>
                                        <p:hsl h="10842353" s="0" l="0"/>
                                      </p:by>
                                    </p:animClr>
                                    <p:set>
                                      <p:cBhvr>
                                        <p:cTn id="57" dur="500" fill="hold"/>
                                        <p:tgtEl>
                                          <p:spTgt spid="6"/>
                                        </p:tgtEl>
                                        <p:attrNameLst>
                                          <p:attrName>fill.type</p:attrName>
                                        </p:attrNameLst>
                                      </p:cBhvr>
                                      <p:to>
                                        <p:strVal val="solid"/>
                                      </p:to>
                                    </p:set>
                                  </p:childTnLst>
                                </p:cTn>
                              </p:par>
                            </p:childTnLst>
                          </p:cTn>
                        </p:par>
                        <p:par>
                          <p:cTn id="58" fill="hold" nodeType="afterGroup">
                            <p:stCondLst>
                              <p:cond delay="500"/>
                            </p:stCondLst>
                            <p:childTnLst>
                              <p:par>
                                <p:cTn id="59" presetID="23" presetClass="emph" presetSubtype="0" fill="hold" grpId="1" nodeType="afterEffect">
                                  <p:stCondLst>
                                    <p:cond delay="0"/>
                                  </p:stCondLst>
                                  <p:childTnLst>
                                    <p:animClr clrSpc="hsl" dir="cw">
                                      <p:cBhvr override="childStyle">
                                        <p:cTn id="60" dur="500" fill="hold"/>
                                        <p:tgtEl>
                                          <p:spTgt spid="20"/>
                                        </p:tgtEl>
                                        <p:attrNameLst>
                                          <p:attrName>style.color</p:attrName>
                                        </p:attrNameLst>
                                      </p:cBhvr>
                                      <p:by>
                                        <p:hsl h="10842353" s="0" l="0"/>
                                      </p:by>
                                    </p:animClr>
                                    <p:animClr clrSpc="hsl" dir="cw">
                                      <p:cBhvr>
                                        <p:cTn id="61" dur="500" fill="hold"/>
                                        <p:tgtEl>
                                          <p:spTgt spid="20"/>
                                        </p:tgtEl>
                                        <p:attrNameLst>
                                          <p:attrName>fillcolor</p:attrName>
                                        </p:attrNameLst>
                                      </p:cBhvr>
                                      <p:by>
                                        <p:hsl h="10842353" s="0" l="0"/>
                                      </p:by>
                                    </p:animClr>
                                    <p:animClr clrSpc="hsl" dir="cw">
                                      <p:cBhvr>
                                        <p:cTn id="62" dur="500" fill="hold"/>
                                        <p:tgtEl>
                                          <p:spTgt spid="20"/>
                                        </p:tgtEl>
                                        <p:attrNameLst>
                                          <p:attrName>stroke.color</p:attrName>
                                        </p:attrNameLst>
                                      </p:cBhvr>
                                      <p:by>
                                        <p:hsl h="10842353" s="0" l="0"/>
                                      </p:by>
                                    </p:animClr>
                                    <p:set>
                                      <p:cBhvr>
                                        <p:cTn id="63" dur="500" fill="hold"/>
                                        <p:tgtEl>
                                          <p:spTgt spid="20"/>
                                        </p:tgtEl>
                                        <p:attrNameLst>
                                          <p:attrName>fill.type</p:attrName>
                                        </p:attrNameLst>
                                      </p:cBhvr>
                                      <p:to>
                                        <p:strVal val="solid"/>
                                      </p:to>
                                    </p:set>
                                  </p:childTnLst>
                                </p:cTn>
                              </p:par>
                            </p:childTnLst>
                          </p:cTn>
                        </p:par>
                        <p:par>
                          <p:cTn id="64" fill="hold" nodeType="afterGroup">
                            <p:stCondLst>
                              <p:cond delay="1000"/>
                            </p:stCondLst>
                            <p:childTnLst>
                              <p:par>
                                <p:cTn id="65" presetID="23" presetClass="emph" presetSubtype="0" fill="hold" grpId="1" nodeType="afterEffect">
                                  <p:stCondLst>
                                    <p:cond delay="0"/>
                                  </p:stCondLst>
                                  <p:childTnLst>
                                    <p:animClr clrSpc="hsl" dir="cw">
                                      <p:cBhvr override="childStyle">
                                        <p:cTn id="66" dur="500" fill="hold"/>
                                        <p:tgtEl>
                                          <p:spTgt spid="21"/>
                                        </p:tgtEl>
                                        <p:attrNameLst>
                                          <p:attrName>style.color</p:attrName>
                                        </p:attrNameLst>
                                      </p:cBhvr>
                                      <p:by>
                                        <p:hsl h="10842353" s="0" l="0"/>
                                      </p:by>
                                    </p:animClr>
                                    <p:animClr clrSpc="hsl" dir="cw">
                                      <p:cBhvr>
                                        <p:cTn id="67" dur="500" fill="hold"/>
                                        <p:tgtEl>
                                          <p:spTgt spid="21"/>
                                        </p:tgtEl>
                                        <p:attrNameLst>
                                          <p:attrName>fillcolor</p:attrName>
                                        </p:attrNameLst>
                                      </p:cBhvr>
                                      <p:by>
                                        <p:hsl h="10842353" s="0" l="0"/>
                                      </p:by>
                                    </p:animClr>
                                    <p:animClr clrSpc="hsl" dir="cw">
                                      <p:cBhvr>
                                        <p:cTn id="68" dur="500" fill="hold"/>
                                        <p:tgtEl>
                                          <p:spTgt spid="21"/>
                                        </p:tgtEl>
                                        <p:attrNameLst>
                                          <p:attrName>stroke.color</p:attrName>
                                        </p:attrNameLst>
                                      </p:cBhvr>
                                      <p:by>
                                        <p:hsl h="10842353" s="0" l="0"/>
                                      </p:by>
                                    </p:animClr>
                                    <p:set>
                                      <p:cBhvr>
                                        <p:cTn id="69" dur="500" fill="hold"/>
                                        <p:tgtEl>
                                          <p:spTgt spid="21"/>
                                        </p:tgtEl>
                                        <p:attrNameLst>
                                          <p:attrName>fill.type</p:attrName>
                                        </p:attrNameLst>
                                      </p:cBhvr>
                                      <p:to>
                                        <p:strVal val="solid"/>
                                      </p:to>
                                    </p:set>
                                  </p:childTnLst>
                                </p:cTn>
                              </p:par>
                            </p:childTnLst>
                          </p:cTn>
                        </p:par>
                        <p:par>
                          <p:cTn id="70" fill="hold" nodeType="afterGroup">
                            <p:stCondLst>
                              <p:cond delay="1500"/>
                            </p:stCondLst>
                            <p:childTnLst>
                              <p:par>
                                <p:cTn id="71" presetID="23" presetClass="emph" presetSubtype="0" fill="hold" grpId="1" nodeType="afterEffect">
                                  <p:stCondLst>
                                    <p:cond delay="0"/>
                                  </p:stCondLst>
                                  <p:childTnLst>
                                    <p:animClr clrSpc="hsl" dir="cw">
                                      <p:cBhvr override="childStyle">
                                        <p:cTn id="72" dur="500" fill="hold"/>
                                        <p:tgtEl>
                                          <p:spTgt spid="22"/>
                                        </p:tgtEl>
                                        <p:attrNameLst>
                                          <p:attrName>style.color</p:attrName>
                                        </p:attrNameLst>
                                      </p:cBhvr>
                                      <p:by>
                                        <p:hsl h="10842353" s="0" l="0"/>
                                      </p:by>
                                    </p:animClr>
                                    <p:animClr clrSpc="hsl" dir="cw">
                                      <p:cBhvr>
                                        <p:cTn id="73" dur="500" fill="hold"/>
                                        <p:tgtEl>
                                          <p:spTgt spid="22"/>
                                        </p:tgtEl>
                                        <p:attrNameLst>
                                          <p:attrName>fillcolor</p:attrName>
                                        </p:attrNameLst>
                                      </p:cBhvr>
                                      <p:by>
                                        <p:hsl h="10842353" s="0" l="0"/>
                                      </p:by>
                                    </p:animClr>
                                    <p:animClr clrSpc="hsl" dir="cw">
                                      <p:cBhvr>
                                        <p:cTn id="74" dur="500" fill="hold"/>
                                        <p:tgtEl>
                                          <p:spTgt spid="22"/>
                                        </p:tgtEl>
                                        <p:attrNameLst>
                                          <p:attrName>stroke.color</p:attrName>
                                        </p:attrNameLst>
                                      </p:cBhvr>
                                      <p:by>
                                        <p:hsl h="10842353" s="0" l="0"/>
                                      </p:by>
                                    </p:animClr>
                                    <p:set>
                                      <p:cBhvr>
                                        <p:cTn id="75" dur="500" fill="hold"/>
                                        <p:tgtEl>
                                          <p:spTgt spid="22"/>
                                        </p:tgtEl>
                                        <p:attrNameLst>
                                          <p:attrName>fill.type</p:attrName>
                                        </p:attrNameLst>
                                      </p:cBhvr>
                                      <p:to>
                                        <p:strVal val="solid"/>
                                      </p:to>
                                    </p:set>
                                  </p:childTnLst>
                                </p:cTn>
                              </p:par>
                            </p:childTnLst>
                          </p:cTn>
                        </p:par>
                        <p:par>
                          <p:cTn id="76" fill="hold" nodeType="afterGroup">
                            <p:stCondLst>
                              <p:cond delay="2000"/>
                            </p:stCondLst>
                            <p:childTnLst>
                              <p:par>
                                <p:cTn id="77" presetID="23" presetClass="emph" presetSubtype="0" fill="hold" grpId="1" nodeType="afterEffect">
                                  <p:stCondLst>
                                    <p:cond delay="0"/>
                                  </p:stCondLst>
                                  <p:childTnLst>
                                    <p:animClr clrSpc="hsl" dir="cw">
                                      <p:cBhvr override="childStyle">
                                        <p:cTn id="78" dur="500" fill="hold"/>
                                        <p:tgtEl>
                                          <p:spTgt spid="23"/>
                                        </p:tgtEl>
                                        <p:attrNameLst>
                                          <p:attrName>style.color</p:attrName>
                                        </p:attrNameLst>
                                      </p:cBhvr>
                                      <p:by>
                                        <p:hsl h="10842353" s="0" l="0"/>
                                      </p:by>
                                    </p:animClr>
                                    <p:animClr clrSpc="hsl" dir="cw">
                                      <p:cBhvr>
                                        <p:cTn id="79" dur="500" fill="hold"/>
                                        <p:tgtEl>
                                          <p:spTgt spid="23"/>
                                        </p:tgtEl>
                                        <p:attrNameLst>
                                          <p:attrName>fillcolor</p:attrName>
                                        </p:attrNameLst>
                                      </p:cBhvr>
                                      <p:by>
                                        <p:hsl h="10842353" s="0" l="0"/>
                                      </p:by>
                                    </p:animClr>
                                    <p:animClr clrSpc="hsl" dir="cw">
                                      <p:cBhvr>
                                        <p:cTn id="80" dur="500" fill="hold"/>
                                        <p:tgtEl>
                                          <p:spTgt spid="23"/>
                                        </p:tgtEl>
                                        <p:attrNameLst>
                                          <p:attrName>stroke.color</p:attrName>
                                        </p:attrNameLst>
                                      </p:cBhvr>
                                      <p:by>
                                        <p:hsl h="10842353" s="0" l="0"/>
                                      </p:by>
                                    </p:animClr>
                                    <p:set>
                                      <p:cBhvr>
                                        <p:cTn id="81" dur="500" fill="hold"/>
                                        <p:tgtEl>
                                          <p:spTgt spid="23"/>
                                        </p:tgtEl>
                                        <p:attrNameLst>
                                          <p:attrName>fill.type</p:attrName>
                                        </p:attrNameLst>
                                      </p:cBhvr>
                                      <p:to>
                                        <p:strVal val="solid"/>
                                      </p:to>
                                    </p:set>
                                  </p:childTnLst>
                                </p:cTn>
                              </p:par>
                            </p:childTnLst>
                          </p:cTn>
                        </p:par>
                        <p:par>
                          <p:cTn id="82" fill="hold" nodeType="afterGroup">
                            <p:stCondLst>
                              <p:cond delay="2500"/>
                            </p:stCondLst>
                            <p:childTnLst>
                              <p:par>
                                <p:cTn id="83" presetID="49" presetClass="path" presetSubtype="0" accel="50000" decel="50000" fill="hold" grpId="1" nodeType="afterEffect">
                                  <p:stCondLst>
                                    <p:cond delay="0"/>
                                  </p:stCondLst>
                                  <p:childTnLst>
                                    <p:animMotion origin="layout" path="M 3.33333E-6 0 L 0.15833 0.15556 " pathEditMode="relative" rAng="0" ptsTypes="AA">
                                      <p:cBhvr>
                                        <p:cTn id="84" dur="2000" fill="hold"/>
                                        <p:tgtEl>
                                          <p:spTgt spid="5"/>
                                        </p:tgtEl>
                                        <p:attrNameLst>
                                          <p:attrName>ppt_x</p:attrName>
                                          <p:attrName>ppt_y</p:attrName>
                                        </p:attrNameLst>
                                      </p:cBhvr>
                                      <p:rCtr x="7917" y="7778"/>
                                    </p:animMotion>
                                  </p:childTnLst>
                                </p:cTn>
                              </p:par>
                              <p:par>
                                <p:cTn id="85" presetID="1"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5" grpId="0"/>
      <p:bldP spid="26" grpId="0"/>
      <p:bldP spid="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atin typeface="Garamond" charset="0"/>
                <a:ea typeface="ＭＳ Ｐゴシック" charset="0"/>
                <a:cs typeface="ＭＳ Ｐゴシック" charset="0"/>
              </a:rPr>
              <a:t>ACS Performance Tradeoffs</a:t>
            </a:r>
          </a:p>
        </p:txBody>
      </p:sp>
      <p:sp>
        <p:nvSpPr>
          <p:cNvPr id="56322" name="Content Placeholder 2"/>
          <p:cNvSpPr>
            <a:spLocks noGrp="1"/>
          </p:cNvSpPr>
          <p:nvPr>
            <p:ph idx="1"/>
          </p:nvPr>
        </p:nvSpPr>
        <p:spPr>
          <a:xfrm>
            <a:off x="228600" y="996950"/>
            <a:ext cx="8839200" cy="5194300"/>
          </a:xfrm>
        </p:spPr>
        <p:txBody>
          <a:bodyPr/>
          <a:lstStyle/>
          <a:p>
            <a:pPr>
              <a:lnSpc>
                <a:spcPct val="90000"/>
              </a:lnSpc>
            </a:pPr>
            <a:r>
              <a:rPr lang="en-US" b="1" i="1" dirty="0">
                <a:latin typeface="Tahoma" charset="0"/>
                <a:ea typeface="ＭＳ Ｐゴシック" charset="0"/>
                <a:cs typeface="ＭＳ Ｐゴシック" charset="0"/>
              </a:rPr>
              <a:t>Fewer </a:t>
            </a:r>
            <a:r>
              <a:rPr lang="en-US" b="1" i="1" dirty="0" smtClean="0">
                <a:latin typeface="Tahoma" charset="0"/>
                <a:ea typeface="ＭＳ Ｐゴシック" charset="0"/>
                <a:cs typeface="ＭＳ Ｐゴシック" charset="0"/>
              </a:rPr>
              <a:t>parallel threads </a:t>
            </a:r>
            <a:r>
              <a:rPr lang="en-US" b="1" i="1" dirty="0">
                <a:latin typeface="Tahoma" charset="0"/>
                <a:ea typeface="ＭＳ Ｐゴシック" charset="0"/>
                <a:cs typeface="ＭＳ Ｐゴシック" charset="0"/>
              </a:rPr>
              <a:t>vs. accelerated critical sections</a:t>
            </a:r>
          </a:p>
          <a:p>
            <a:pPr lvl="1">
              <a:lnSpc>
                <a:spcPct val="90000"/>
              </a:lnSpc>
            </a:pPr>
            <a:r>
              <a:rPr lang="en-US" sz="2000" dirty="0">
                <a:latin typeface="Tahoma" charset="0"/>
                <a:ea typeface="ＭＳ Ｐゴシック" charset="0"/>
              </a:rPr>
              <a:t>Accelerating critical sections offsets loss in throughput</a:t>
            </a:r>
          </a:p>
          <a:p>
            <a:pPr lvl="1">
              <a:lnSpc>
                <a:spcPct val="90000"/>
              </a:lnSpc>
            </a:pPr>
            <a:r>
              <a:rPr lang="en-US" sz="2000" dirty="0">
                <a:latin typeface="Tahoma" charset="0"/>
                <a:ea typeface="ＭＳ Ｐゴシック" charset="0"/>
              </a:rPr>
              <a:t>As the number of cores (threads) on chip increase:</a:t>
            </a:r>
          </a:p>
          <a:p>
            <a:pPr lvl="2">
              <a:lnSpc>
                <a:spcPct val="90000"/>
              </a:lnSpc>
            </a:pPr>
            <a:r>
              <a:rPr lang="en-US" sz="1800" dirty="0">
                <a:latin typeface="Tahoma" charset="0"/>
                <a:ea typeface="ＭＳ Ｐゴシック" charset="0"/>
              </a:rPr>
              <a:t>Fractional loss in parallel performance decreases</a:t>
            </a:r>
          </a:p>
          <a:p>
            <a:pPr lvl="2">
              <a:lnSpc>
                <a:spcPct val="90000"/>
              </a:lnSpc>
            </a:pPr>
            <a:r>
              <a:rPr lang="en-US" sz="1800" dirty="0">
                <a:latin typeface="Tahoma" charset="0"/>
                <a:ea typeface="ＭＳ Ｐゴシック" charset="0"/>
                <a:sym typeface="Wingdings" charset="0"/>
              </a:rPr>
              <a:t>Increased c</a:t>
            </a:r>
            <a:r>
              <a:rPr lang="en-US" sz="1800" dirty="0">
                <a:latin typeface="Tahoma" charset="0"/>
                <a:ea typeface="ＭＳ Ｐゴシック" charset="0"/>
              </a:rPr>
              <a:t>ontention for critical sections </a:t>
            </a:r>
            <a:br>
              <a:rPr lang="en-US" sz="1800" dirty="0">
                <a:latin typeface="Tahoma" charset="0"/>
                <a:ea typeface="ＭＳ Ｐゴシック" charset="0"/>
              </a:rPr>
            </a:br>
            <a:r>
              <a:rPr lang="en-US" sz="1800" dirty="0">
                <a:latin typeface="Tahoma" charset="0"/>
                <a:ea typeface="ＭＳ Ｐゴシック" charset="0"/>
              </a:rPr>
              <a:t>makes acceleration more beneficial</a:t>
            </a:r>
            <a:endParaRPr lang="en-US" sz="1800" dirty="0">
              <a:solidFill>
                <a:srgbClr val="FF0000"/>
              </a:solidFill>
              <a:latin typeface="Tahoma" charset="0"/>
              <a:ea typeface="ＭＳ Ｐゴシック" charset="0"/>
            </a:endParaRPr>
          </a:p>
          <a:p>
            <a:pPr lvl="1">
              <a:lnSpc>
                <a:spcPct val="90000"/>
              </a:lnSpc>
            </a:pPr>
            <a:endParaRPr lang="en-US" sz="2000" dirty="0">
              <a:solidFill>
                <a:srgbClr val="FF0000"/>
              </a:solidFill>
              <a:latin typeface="Tahoma" charset="0"/>
              <a:ea typeface="ＭＳ Ｐゴシック" charset="0"/>
            </a:endParaRPr>
          </a:p>
          <a:p>
            <a:pPr>
              <a:lnSpc>
                <a:spcPct val="90000"/>
              </a:lnSpc>
            </a:pPr>
            <a:r>
              <a:rPr lang="en-US" b="1" i="1" dirty="0">
                <a:latin typeface="Tahoma" charset="0"/>
                <a:ea typeface="ＭＳ Ｐゴシック" charset="0"/>
                <a:cs typeface="ＭＳ Ｐゴシック" charset="0"/>
              </a:rPr>
              <a:t>Overhead of CSCALL/CSDONE vs. better lock locality</a:t>
            </a:r>
          </a:p>
          <a:p>
            <a:pPr lvl="1">
              <a:lnSpc>
                <a:spcPct val="90000"/>
              </a:lnSpc>
            </a:pPr>
            <a:r>
              <a:rPr lang="en-US" sz="2000" dirty="0">
                <a:latin typeface="Tahoma" charset="0"/>
                <a:ea typeface="ＭＳ Ｐゴシック" charset="0"/>
              </a:rPr>
              <a:t>ACS avoids </a:t>
            </a:r>
            <a:r>
              <a:rPr lang="ja-JP" altLang="en-US" sz="2000" dirty="0">
                <a:latin typeface="Tahoma" charset="0"/>
                <a:ea typeface="ＭＳ Ｐゴシック" charset="0"/>
              </a:rPr>
              <a:t>“</a:t>
            </a:r>
            <a:r>
              <a:rPr lang="en-US" altLang="ja-JP" sz="2000" dirty="0">
                <a:latin typeface="Tahoma" charset="0"/>
                <a:ea typeface="ＭＳ Ｐゴシック" charset="0"/>
              </a:rPr>
              <a:t>ping-ponging</a:t>
            </a:r>
            <a:r>
              <a:rPr lang="ja-JP" altLang="en-US" sz="2000" dirty="0">
                <a:latin typeface="Tahoma" charset="0"/>
                <a:ea typeface="ＭＳ Ｐゴシック" charset="0"/>
              </a:rPr>
              <a:t>”</a:t>
            </a:r>
            <a:r>
              <a:rPr lang="en-US" altLang="ja-JP" sz="2000" dirty="0">
                <a:latin typeface="Tahoma" charset="0"/>
                <a:ea typeface="ＭＳ Ｐゴシック" charset="0"/>
              </a:rPr>
              <a:t> of locks among caches by keeping them at the large core</a:t>
            </a:r>
          </a:p>
          <a:p>
            <a:pPr>
              <a:lnSpc>
                <a:spcPct val="90000"/>
              </a:lnSpc>
            </a:pPr>
            <a:endParaRPr lang="en-US" dirty="0">
              <a:latin typeface="Tahoma" charset="0"/>
              <a:ea typeface="ＭＳ Ｐゴシック" charset="0"/>
              <a:cs typeface="ＭＳ Ｐゴシック" charset="0"/>
            </a:endParaRPr>
          </a:p>
          <a:p>
            <a:pPr>
              <a:lnSpc>
                <a:spcPct val="90000"/>
              </a:lnSpc>
            </a:pPr>
            <a:r>
              <a:rPr lang="en-US" b="1" i="1" dirty="0">
                <a:latin typeface="Tahoma" charset="0"/>
                <a:ea typeface="ＭＳ Ｐゴシック" charset="0"/>
                <a:cs typeface="ＭＳ Ｐゴシック" charset="0"/>
              </a:rPr>
              <a:t>More cache misses for private data vs. fewer misses for shared data</a:t>
            </a:r>
          </a:p>
          <a:p>
            <a:pPr lvl="1">
              <a:lnSpc>
                <a:spcPct val="90000"/>
              </a:lnSpc>
            </a:pPr>
            <a:r>
              <a:rPr lang="en-US" sz="2000" dirty="0">
                <a:latin typeface="Tahoma" charset="0"/>
                <a:ea typeface="ＭＳ Ｐゴシック" charset="0"/>
              </a:rPr>
              <a:t>Cache misses reduce if shared data &gt; private data</a:t>
            </a:r>
          </a:p>
          <a:p>
            <a:endParaRPr lang="en-US" dirty="0">
              <a:latin typeface="Tahoma" charset="0"/>
              <a:ea typeface="ＭＳ Ｐゴシック" charset="0"/>
              <a:cs typeface="ＭＳ Ｐゴシック" charset="0"/>
            </a:endParaRPr>
          </a:p>
        </p:txBody>
      </p:sp>
      <p:sp>
        <p:nvSpPr>
          <p:cNvPr id="5632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25BF79-F2D9-C14E-B030-9D250A107724}" type="slidenum">
              <a:rPr lang="en-US" sz="1600">
                <a:solidFill>
                  <a:srgbClr val="000000"/>
                </a:solidFill>
                <a:latin typeface="Garamond" charset="0"/>
                <a:cs typeface="Arial" charset="0"/>
              </a:rPr>
              <a:pPr eaLnBrk="1" hangingPunct="1"/>
              <a:t>39</a:t>
            </a:fld>
            <a:endParaRPr lang="en-US" sz="1600">
              <a:solidFill>
                <a:srgbClr val="000000"/>
              </a:solidFill>
              <a:latin typeface="Garamond" charset="0"/>
              <a:cs typeface="Arial" charset="0"/>
            </a:endParaRPr>
          </a:p>
        </p:txBody>
      </p:sp>
      <p:sp>
        <p:nvSpPr>
          <p:cNvPr id="5" name="Rectangle 4"/>
          <p:cNvSpPr/>
          <p:nvPr/>
        </p:nvSpPr>
        <p:spPr>
          <a:xfrm>
            <a:off x="152400" y="4696486"/>
            <a:ext cx="8686800" cy="1066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19800" y="5791200"/>
            <a:ext cx="2905062" cy="369332"/>
          </a:xfrm>
          <a:prstGeom prst="rect">
            <a:avLst/>
          </a:prstGeom>
          <a:noFill/>
        </p:spPr>
        <p:txBody>
          <a:bodyPr wrap="none" rtlCol="0">
            <a:spAutoFit/>
          </a:bodyPr>
          <a:lstStyle/>
          <a:p>
            <a:r>
              <a:rPr lang="en-US" b="1" dirty="0" smtClean="0">
                <a:solidFill>
                  <a:schemeClr val="accent2">
                    <a:lumMod val="50000"/>
                  </a:schemeClr>
                </a:solidFill>
              </a:rPr>
              <a:t>We will get back to this</a:t>
            </a:r>
            <a:endParaRPr lang="en-US" b="1" dirty="0">
              <a:solidFill>
                <a:schemeClr val="accent2">
                  <a:lumMod val="50000"/>
                </a:schemeClr>
              </a:solidFill>
            </a:endParaRPr>
          </a:p>
        </p:txBody>
      </p:sp>
    </p:spTree>
    <p:extLst>
      <p:ext uri="{BB962C8B-B14F-4D97-AF65-F5344CB8AC3E}">
        <p14:creationId xmlns:p14="http://schemas.microsoft.com/office/powerpoint/2010/main" xmlns="" val="3958991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a:t>
            </a:r>
            <a:endParaRPr lang="en-US" dirty="0"/>
          </a:p>
        </p:txBody>
      </p:sp>
      <p:sp>
        <p:nvSpPr>
          <p:cNvPr id="3" name="Content Placeholder 2"/>
          <p:cNvSpPr>
            <a:spLocks noGrp="1"/>
          </p:cNvSpPr>
          <p:nvPr>
            <p:ph idx="1"/>
          </p:nvPr>
        </p:nvSpPr>
        <p:spPr/>
        <p:txBody>
          <a:bodyPr/>
          <a:lstStyle/>
          <a:p>
            <a:r>
              <a:rPr lang="en-US" dirty="0" smtClean="0"/>
              <a:t>This is an asymmetric lecture</a:t>
            </a:r>
          </a:p>
          <a:p>
            <a:r>
              <a:rPr lang="en-US" dirty="0"/>
              <a:t>But, we do not need to cover all of it…</a:t>
            </a:r>
          </a:p>
          <a:p>
            <a:endParaRPr lang="en-US" dirty="0" smtClean="0"/>
          </a:p>
          <a:p>
            <a:r>
              <a:rPr lang="en-US" dirty="0" smtClean="0"/>
              <a:t>Component 1: A case for asymmetry </a:t>
            </a:r>
            <a:r>
              <a:rPr lang="en-US" i="1" dirty="0"/>
              <a:t>e</a:t>
            </a:r>
            <a:r>
              <a:rPr lang="en-US" i="1" dirty="0" smtClean="0"/>
              <a:t>verywhere</a:t>
            </a:r>
          </a:p>
          <a:p>
            <a:endParaRPr lang="en-US" dirty="0"/>
          </a:p>
          <a:p>
            <a:r>
              <a:rPr lang="en-US" dirty="0" smtClean="0"/>
              <a:t>Component 2: A deep dive into mechanisms to exploit asymmetry in processing cores</a:t>
            </a:r>
          </a:p>
          <a:p>
            <a:endParaRPr lang="en-US" dirty="0" smtClean="0"/>
          </a:p>
          <a:p>
            <a:r>
              <a:rPr lang="en-US" dirty="0" smtClean="0"/>
              <a:t>Component 3: Asymmetry in memory controllers</a:t>
            </a:r>
          </a:p>
          <a:p>
            <a:endParaRPr lang="en-US" dirty="0"/>
          </a:p>
          <a:p>
            <a:r>
              <a:rPr lang="en-US" dirty="0" smtClean="0"/>
              <a:t>Asymmetry = heterogeneity</a:t>
            </a:r>
          </a:p>
          <a:p>
            <a:pPr lvl="1"/>
            <a:r>
              <a:rPr lang="en-US" dirty="0" smtClean="0"/>
              <a:t>A way to enable specialization/customization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a:t>
            </a:fld>
            <a:endParaRPr lang="en-US" altLang="en-US">
              <a:solidFill>
                <a:srgbClr val="000000"/>
              </a:solidFill>
            </a:endParaRPr>
          </a:p>
        </p:txBody>
      </p:sp>
    </p:spTree>
    <p:extLst>
      <p:ext uri="{BB962C8B-B14F-4D97-AF65-F5344CB8AC3E}">
        <p14:creationId xmlns:p14="http://schemas.microsoft.com/office/powerpoint/2010/main" xmlns="" val="3629322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atin typeface="Garamond" charset="0"/>
                <a:ea typeface="ＭＳ Ｐゴシック" charset="0"/>
                <a:cs typeface="ＭＳ Ｐゴシック" charset="0"/>
              </a:rPr>
              <a:t>ACS Comparison Points</a:t>
            </a:r>
          </a:p>
        </p:txBody>
      </p:sp>
      <p:sp>
        <p:nvSpPr>
          <p:cNvPr id="57346" name="Content Placeholder 2"/>
          <p:cNvSpPr>
            <a:spLocks noGrp="1"/>
          </p:cNvSpPr>
          <p:nvPr>
            <p:ph idx="1"/>
          </p:nvPr>
        </p:nvSpPr>
        <p:spPr>
          <a:xfrm>
            <a:off x="228600" y="4419600"/>
            <a:ext cx="2819400" cy="1771650"/>
          </a:xfrm>
        </p:spPr>
        <p:txBody>
          <a:bodyPr/>
          <a:lstStyle/>
          <a:p>
            <a:r>
              <a:rPr lang="en-US" sz="2000" dirty="0" smtClean="0">
                <a:latin typeface="Tahoma" charset="0"/>
                <a:ea typeface="ＭＳ Ｐゴシック" charset="0"/>
                <a:cs typeface="ＭＳ Ｐゴシック" charset="0"/>
              </a:rPr>
              <a:t>Conventional locking</a:t>
            </a:r>
            <a:endParaRPr lang="en-US" sz="2000" dirty="0">
              <a:latin typeface="Tahoma" charset="0"/>
              <a:ea typeface="ＭＳ Ｐゴシック" charset="0"/>
              <a:cs typeface="ＭＳ Ｐゴシック" charset="0"/>
            </a:endParaRPr>
          </a:p>
        </p:txBody>
      </p:sp>
      <p:sp>
        <p:nvSpPr>
          <p:cNvPr id="5734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160AFC-0698-E846-9CE4-F19FF0D99402}" type="slidenum">
              <a:rPr lang="en-US" sz="1600">
                <a:solidFill>
                  <a:srgbClr val="000000"/>
                </a:solidFill>
                <a:latin typeface="Garamond" charset="0"/>
                <a:cs typeface="Arial" charset="0"/>
              </a:rPr>
              <a:pPr eaLnBrk="1" hangingPunct="1"/>
              <a:t>40</a:t>
            </a:fld>
            <a:endParaRPr lang="en-US" sz="1600">
              <a:solidFill>
                <a:srgbClr val="000000"/>
              </a:solidFill>
              <a:latin typeface="Garamond" charset="0"/>
              <a:cs typeface="Arial" charset="0"/>
            </a:endParaRPr>
          </a:p>
        </p:txBody>
      </p:sp>
      <p:grpSp>
        <p:nvGrpSpPr>
          <p:cNvPr id="74" name="Group 4"/>
          <p:cNvGrpSpPr>
            <a:grpSpLocks/>
          </p:cNvGrpSpPr>
          <p:nvPr/>
        </p:nvGrpSpPr>
        <p:grpSpPr bwMode="auto">
          <a:xfrm>
            <a:off x="3352800" y="1295400"/>
            <a:ext cx="2286000" cy="2944813"/>
            <a:chOff x="3888" y="816"/>
            <a:chExt cx="1440" cy="1855"/>
          </a:xfrm>
        </p:grpSpPr>
        <p:sp>
          <p:nvSpPr>
            <p:cNvPr id="7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0"/>
            </a:p>
          </p:txBody>
        </p:sp>
        <p:grpSp>
          <p:nvGrpSpPr>
            <p:cNvPr id="76" name="Group 47"/>
            <p:cNvGrpSpPr>
              <a:grpSpLocks/>
            </p:cNvGrpSpPr>
            <p:nvPr/>
          </p:nvGrpSpPr>
          <p:grpSpPr bwMode="auto">
            <a:xfrm>
              <a:off x="3936" y="1536"/>
              <a:ext cx="672" cy="672"/>
              <a:chOff x="3648" y="3120"/>
              <a:chExt cx="672" cy="672"/>
            </a:xfrm>
          </p:grpSpPr>
          <p:sp>
            <p:nvSpPr>
              <p:cNvPr id="8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9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9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9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77" name="Group 52"/>
            <p:cNvGrpSpPr>
              <a:grpSpLocks/>
            </p:cNvGrpSpPr>
            <p:nvPr/>
          </p:nvGrpSpPr>
          <p:grpSpPr bwMode="auto">
            <a:xfrm>
              <a:off x="4608" y="1536"/>
              <a:ext cx="672" cy="672"/>
              <a:chOff x="3648" y="3120"/>
              <a:chExt cx="672" cy="672"/>
            </a:xfrm>
          </p:grpSpPr>
          <p:sp>
            <p:nvSpPr>
              <p:cNvPr id="8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8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8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8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78" name="Group 57"/>
            <p:cNvGrpSpPr>
              <a:grpSpLocks/>
            </p:cNvGrpSpPr>
            <p:nvPr/>
          </p:nvGrpSpPr>
          <p:grpSpPr bwMode="auto">
            <a:xfrm>
              <a:off x="4608" y="864"/>
              <a:ext cx="672" cy="672"/>
              <a:chOff x="3648" y="3120"/>
              <a:chExt cx="672" cy="672"/>
            </a:xfrm>
          </p:grpSpPr>
          <p:sp>
            <p:nvSpPr>
              <p:cNvPr id="8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8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8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8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7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600" dirty="0"/>
                <a:t>Large</a:t>
              </a:r>
            </a:p>
            <a:p>
              <a:pPr algn="ctr"/>
              <a:r>
                <a:rPr lang="en-US" sz="1600" dirty="0"/>
                <a:t>core</a:t>
              </a:r>
            </a:p>
          </p:txBody>
        </p:sp>
        <p:sp>
          <p:nvSpPr>
            <p:cNvPr id="80"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2800" b="0" dirty="0">
                  <a:latin typeface="Times New Roman" charset="0"/>
                </a:rPr>
                <a:t>ACMP</a:t>
              </a:r>
            </a:p>
          </p:txBody>
        </p:sp>
      </p:grpSp>
      <p:grpSp>
        <p:nvGrpSpPr>
          <p:cNvPr id="93" name="Group 4"/>
          <p:cNvGrpSpPr>
            <a:grpSpLocks/>
          </p:cNvGrpSpPr>
          <p:nvPr/>
        </p:nvGrpSpPr>
        <p:grpSpPr bwMode="auto">
          <a:xfrm>
            <a:off x="6248400" y="1327150"/>
            <a:ext cx="2286000" cy="2944813"/>
            <a:chOff x="3888" y="816"/>
            <a:chExt cx="1440" cy="1855"/>
          </a:xfrm>
        </p:grpSpPr>
        <p:sp>
          <p:nvSpPr>
            <p:cNvPr id="94"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0"/>
            </a:p>
          </p:txBody>
        </p:sp>
        <p:grpSp>
          <p:nvGrpSpPr>
            <p:cNvPr id="95" name="Group 47"/>
            <p:cNvGrpSpPr>
              <a:grpSpLocks/>
            </p:cNvGrpSpPr>
            <p:nvPr/>
          </p:nvGrpSpPr>
          <p:grpSpPr bwMode="auto">
            <a:xfrm>
              <a:off x="3936" y="1536"/>
              <a:ext cx="672" cy="672"/>
              <a:chOff x="3648" y="3120"/>
              <a:chExt cx="672" cy="672"/>
            </a:xfrm>
          </p:grpSpPr>
          <p:sp>
            <p:nvSpPr>
              <p:cNvPr id="10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0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1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1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96" name="Group 52"/>
            <p:cNvGrpSpPr>
              <a:grpSpLocks/>
            </p:cNvGrpSpPr>
            <p:nvPr/>
          </p:nvGrpSpPr>
          <p:grpSpPr bwMode="auto">
            <a:xfrm>
              <a:off x="4608" y="1536"/>
              <a:ext cx="672" cy="672"/>
              <a:chOff x="3648" y="3120"/>
              <a:chExt cx="672" cy="672"/>
            </a:xfrm>
          </p:grpSpPr>
          <p:sp>
            <p:nvSpPr>
              <p:cNvPr id="10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0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0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0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97" name="Group 57"/>
            <p:cNvGrpSpPr>
              <a:grpSpLocks/>
            </p:cNvGrpSpPr>
            <p:nvPr/>
          </p:nvGrpSpPr>
          <p:grpSpPr bwMode="auto">
            <a:xfrm>
              <a:off x="4608" y="864"/>
              <a:ext cx="672" cy="672"/>
              <a:chOff x="3648" y="3120"/>
              <a:chExt cx="672" cy="672"/>
            </a:xfrm>
          </p:grpSpPr>
          <p:sp>
            <p:nvSpPr>
              <p:cNvPr id="100"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01"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02"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03"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98"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600" dirty="0"/>
                <a:t>Large</a:t>
              </a:r>
            </a:p>
            <a:p>
              <a:pPr algn="ctr"/>
              <a:r>
                <a:rPr lang="en-US" sz="1600" dirty="0"/>
                <a:t>core</a:t>
              </a:r>
            </a:p>
          </p:txBody>
        </p:sp>
        <p:sp>
          <p:nvSpPr>
            <p:cNvPr id="99"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2800" b="0" dirty="0" smtClean="0">
                  <a:latin typeface="Times New Roman" charset="0"/>
                </a:rPr>
                <a:t>ACS</a:t>
              </a:r>
              <a:endParaRPr lang="en-US" sz="2800" b="0" dirty="0">
                <a:latin typeface="Times New Roman" charset="0"/>
              </a:endParaRPr>
            </a:p>
          </p:txBody>
        </p:sp>
      </p:grpSp>
      <p:grpSp>
        <p:nvGrpSpPr>
          <p:cNvPr id="112" name="Group 74"/>
          <p:cNvGrpSpPr>
            <a:grpSpLocks/>
          </p:cNvGrpSpPr>
          <p:nvPr/>
        </p:nvGrpSpPr>
        <p:grpSpPr bwMode="auto">
          <a:xfrm>
            <a:off x="457200" y="1295400"/>
            <a:ext cx="2286000" cy="2962275"/>
            <a:chOff x="576" y="1008"/>
            <a:chExt cx="1440" cy="1866"/>
          </a:xfrm>
        </p:grpSpPr>
        <p:sp>
          <p:nvSpPr>
            <p:cNvPr id="113"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0"/>
            </a:p>
          </p:txBody>
        </p:sp>
        <p:grpSp>
          <p:nvGrpSpPr>
            <p:cNvPr id="114" name="Group 27"/>
            <p:cNvGrpSpPr>
              <a:grpSpLocks/>
            </p:cNvGrpSpPr>
            <p:nvPr/>
          </p:nvGrpSpPr>
          <p:grpSpPr bwMode="auto">
            <a:xfrm>
              <a:off x="624" y="1056"/>
              <a:ext cx="672" cy="672"/>
              <a:chOff x="3648" y="3120"/>
              <a:chExt cx="672" cy="672"/>
            </a:xfrm>
          </p:grpSpPr>
          <p:sp>
            <p:nvSpPr>
              <p:cNvPr id="131"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32"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33"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34"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115" name="Group 32"/>
            <p:cNvGrpSpPr>
              <a:grpSpLocks/>
            </p:cNvGrpSpPr>
            <p:nvPr/>
          </p:nvGrpSpPr>
          <p:grpSpPr bwMode="auto">
            <a:xfrm>
              <a:off x="624" y="1728"/>
              <a:ext cx="672" cy="672"/>
              <a:chOff x="3648" y="3120"/>
              <a:chExt cx="672" cy="672"/>
            </a:xfrm>
          </p:grpSpPr>
          <p:sp>
            <p:nvSpPr>
              <p:cNvPr id="127"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28"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29"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30"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116" name="Group 37"/>
            <p:cNvGrpSpPr>
              <a:grpSpLocks/>
            </p:cNvGrpSpPr>
            <p:nvPr/>
          </p:nvGrpSpPr>
          <p:grpSpPr bwMode="auto">
            <a:xfrm>
              <a:off x="1296" y="1056"/>
              <a:ext cx="672" cy="672"/>
              <a:chOff x="3648" y="3120"/>
              <a:chExt cx="672" cy="672"/>
            </a:xfrm>
          </p:grpSpPr>
          <p:sp>
            <p:nvSpPr>
              <p:cNvPr id="123"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24"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25"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26"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 </a:t>
                </a:r>
                <a:br>
                  <a:rPr lang="en-US" sz="1000"/>
                </a:br>
                <a:r>
                  <a:rPr lang="en-US" sz="1000"/>
                  <a:t>core</a:t>
                </a:r>
              </a:p>
            </p:txBody>
          </p:sp>
        </p:grpSp>
        <p:grpSp>
          <p:nvGrpSpPr>
            <p:cNvPr id="117" name="Group 42"/>
            <p:cNvGrpSpPr>
              <a:grpSpLocks/>
            </p:cNvGrpSpPr>
            <p:nvPr/>
          </p:nvGrpSpPr>
          <p:grpSpPr bwMode="auto">
            <a:xfrm>
              <a:off x="1296" y="1728"/>
              <a:ext cx="672" cy="672"/>
              <a:chOff x="3648" y="3120"/>
              <a:chExt cx="672" cy="672"/>
            </a:xfrm>
          </p:grpSpPr>
          <p:sp>
            <p:nvSpPr>
              <p:cNvPr id="119"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20"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21"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22"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118" name="Text Box 69"/>
            <p:cNvSpPr txBox="1">
              <a:spLocks noChangeArrowheads="1"/>
            </p:cNvSpPr>
            <p:nvPr/>
          </p:nvSpPr>
          <p:spPr bwMode="auto">
            <a:xfrm>
              <a:off x="624" y="2544"/>
              <a:ext cx="1344" cy="33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altLang="ja-JP" sz="2800" b="0" dirty="0" smtClean="0">
                  <a:latin typeface="Times New Roman" charset="0"/>
                </a:rPr>
                <a:t>SCMP</a:t>
              </a:r>
              <a:endParaRPr lang="en-US" sz="2800" b="0" dirty="0">
                <a:latin typeface="Times New Roman" charset="0"/>
              </a:endParaRPr>
            </a:p>
          </p:txBody>
        </p:sp>
      </p:grpSp>
      <p:sp>
        <p:nvSpPr>
          <p:cNvPr id="135" name="Content Placeholder 2"/>
          <p:cNvSpPr txBox="1">
            <a:spLocks/>
          </p:cNvSpPr>
          <p:nvPr/>
        </p:nvSpPr>
        <p:spPr bwMode="auto">
          <a:xfrm>
            <a:off x="3276600" y="4419600"/>
            <a:ext cx="2819400" cy="177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r>
              <a:rPr lang="en-US" sz="2000" dirty="0" smtClean="0">
                <a:latin typeface="Tahoma" charset="0"/>
                <a:ea typeface="ＭＳ Ｐゴシック" charset="0"/>
                <a:cs typeface="ＭＳ Ｐゴシック" charset="0"/>
              </a:rPr>
              <a:t>Conventional locking</a:t>
            </a:r>
          </a:p>
          <a:p>
            <a:r>
              <a:rPr lang="en-US" sz="2000" dirty="0" smtClean="0">
                <a:latin typeface="Tahoma" charset="0"/>
                <a:ea typeface="ＭＳ Ｐゴシック" charset="0"/>
                <a:cs typeface="ＭＳ Ｐゴシック" charset="0"/>
              </a:rPr>
              <a:t>Large core executes Amdahl’s serial part</a:t>
            </a:r>
          </a:p>
        </p:txBody>
      </p:sp>
      <p:sp>
        <p:nvSpPr>
          <p:cNvPr id="136" name="Content Placeholder 2"/>
          <p:cNvSpPr txBox="1">
            <a:spLocks/>
          </p:cNvSpPr>
          <p:nvPr/>
        </p:nvSpPr>
        <p:spPr bwMode="auto">
          <a:xfrm>
            <a:off x="6096000" y="4419600"/>
            <a:ext cx="2819400" cy="177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r>
              <a:rPr lang="en-US" sz="2000" dirty="0" smtClean="0">
                <a:latin typeface="Tahoma" charset="0"/>
                <a:ea typeface="ＭＳ Ｐゴシック" charset="0"/>
                <a:cs typeface="ＭＳ Ｐゴシック" charset="0"/>
              </a:rPr>
              <a:t>Large core executes Amdahl’s serial part and critical sections</a:t>
            </a:r>
          </a:p>
        </p:txBody>
      </p:sp>
      <p:sp>
        <p:nvSpPr>
          <p:cNvPr id="137" name="Rectangle 24" descr="Wide downward diagonal"/>
          <p:cNvSpPr>
            <a:spLocks noChangeArrowheads="1"/>
          </p:cNvSpPr>
          <p:nvPr/>
        </p:nvSpPr>
        <p:spPr bwMode="auto">
          <a:xfrm>
            <a:off x="6324600" y="1676400"/>
            <a:ext cx="152400" cy="457200"/>
          </a:xfrm>
          <a:prstGeom prst="rect">
            <a:avLst/>
          </a:prstGeom>
          <a:solidFill>
            <a:srgbClr val="FF0000"/>
          </a:solidFill>
          <a:ln w="9525">
            <a:solidFill>
              <a:schemeClr val="tx1"/>
            </a:solidFill>
            <a:miter lim="800000"/>
            <a:headEnd/>
            <a:tailEnd/>
          </a:ln>
        </p:spPr>
        <p:txBody>
          <a:bodyPr wrap="none" anchor="ctr"/>
          <a:lstStyle/>
          <a:p>
            <a:endParaRPr lang="en-US" b="1"/>
          </a:p>
        </p:txBody>
      </p:sp>
    </p:spTree>
    <p:extLst>
      <p:ext uri="{BB962C8B-B14F-4D97-AF65-F5344CB8AC3E}">
        <p14:creationId xmlns:p14="http://schemas.microsoft.com/office/powerpoint/2010/main" xmlns="" val="297191082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Accelerated Critical Sections: Methodology</a:t>
            </a:r>
          </a:p>
        </p:txBody>
      </p:sp>
      <p:sp>
        <p:nvSpPr>
          <p:cNvPr id="65538" name="Content Placeholder 2"/>
          <p:cNvSpPr>
            <a:spLocks noGrp="1"/>
          </p:cNvSpPr>
          <p:nvPr>
            <p:ph idx="1"/>
          </p:nvPr>
        </p:nvSpPr>
        <p:spPr>
          <a:xfrm>
            <a:off x="228600" y="1219200"/>
            <a:ext cx="8610600" cy="5029200"/>
          </a:xfrm>
        </p:spPr>
        <p:txBody>
          <a:bodyPr/>
          <a:lstStyle/>
          <a:p>
            <a:pPr eaLnBrk="1" hangingPunct="1"/>
            <a:r>
              <a:rPr lang="en-US" dirty="0">
                <a:latin typeface="Tahoma" charset="0"/>
                <a:ea typeface="ＭＳ Ｐゴシック" charset="0"/>
                <a:cs typeface="ＭＳ Ｐゴシック" charset="0"/>
              </a:rPr>
              <a:t>Workloads: </a:t>
            </a:r>
            <a:r>
              <a:rPr lang="en-US" dirty="0">
                <a:solidFill>
                  <a:srgbClr val="0000FF"/>
                </a:solidFill>
                <a:latin typeface="Tahoma" charset="0"/>
                <a:ea typeface="ＭＳ Ｐゴシック" charset="0"/>
                <a:cs typeface="ＭＳ Ｐゴシック" charset="0"/>
              </a:rPr>
              <a:t>12 critical section intensive applications</a:t>
            </a:r>
          </a:p>
          <a:p>
            <a:pPr lvl="1" eaLnBrk="1" hangingPunct="1"/>
            <a:r>
              <a:rPr lang="en-US" sz="2000" dirty="0">
                <a:latin typeface="Tahoma" charset="0"/>
                <a:ea typeface="ＭＳ Ｐゴシック" charset="0"/>
              </a:rPr>
              <a:t>Data mining kernels, sorting, database, web, networking</a:t>
            </a:r>
          </a:p>
          <a:p>
            <a:pPr marL="0" indent="0" eaLnBrk="1" hangingPunct="1">
              <a:buNone/>
            </a:pPr>
            <a:endParaRPr lang="en-US" sz="1200"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Multi-core x86 simulator</a:t>
            </a:r>
          </a:p>
          <a:p>
            <a:pPr lvl="1" eaLnBrk="1" hangingPunct="1"/>
            <a:r>
              <a:rPr lang="en-US" sz="2000" dirty="0">
                <a:solidFill>
                  <a:srgbClr val="0000FF"/>
                </a:solidFill>
                <a:latin typeface="Tahoma" charset="0"/>
                <a:ea typeface="ＭＳ Ｐゴシック" charset="0"/>
              </a:rPr>
              <a:t>1 large and 28 small cores </a:t>
            </a:r>
          </a:p>
          <a:p>
            <a:pPr lvl="1" eaLnBrk="1" hangingPunct="1"/>
            <a:r>
              <a:rPr lang="en-US" sz="2000" dirty="0">
                <a:latin typeface="Tahoma" charset="0"/>
                <a:ea typeface="ＭＳ Ｐゴシック" charset="0"/>
              </a:rPr>
              <a:t>Aggressive stream </a:t>
            </a:r>
            <a:r>
              <a:rPr lang="en-US" sz="2000" dirty="0" err="1">
                <a:latin typeface="Tahoma" charset="0"/>
                <a:ea typeface="ＭＳ Ｐゴシック" charset="0"/>
              </a:rPr>
              <a:t>prefetcher</a:t>
            </a:r>
            <a:r>
              <a:rPr lang="en-US" sz="2000" dirty="0">
                <a:latin typeface="Tahoma" charset="0"/>
                <a:ea typeface="ＭＳ Ｐゴシック" charset="0"/>
              </a:rPr>
              <a:t> employed at each core</a:t>
            </a:r>
          </a:p>
          <a:p>
            <a:pPr eaLnBrk="1" hangingPunct="1"/>
            <a:endParaRPr lang="en-US" sz="1200"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Details:</a:t>
            </a:r>
          </a:p>
          <a:p>
            <a:pPr lvl="1" eaLnBrk="1" hangingPunct="1"/>
            <a:r>
              <a:rPr lang="en-US" sz="2000" dirty="0">
                <a:latin typeface="Tahoma" charset="0"/>
                <a:ea typeface="ＭＳ Ｐゴシック" charset="0"/>
              </a:rPr>
              <a:t>Large core: 2GHz, out-of-order, 128-entry ROB, 4-wide, 12-stage</a:t>
            </a:r>
          </a:p>
          <a:p>
            <a:pPr lvl="1" eaLnBrk="1" hangingPunct="1"/>
            <a:r>
              <a:rPr lang="en-US" sz="2000" dirty="0">
                <a:latin typeface="Tahoma" charset="0"/>
                <a:ea typeface="ＭＳ Ｐゴシック" charset="0"/>
              </a:rPr>
              <a:t>Small core: 2GHz, in-order, 2-wide, 5-stage</a:t>
            </a:r>
          </a:p>
          <a:p>
            <a:pPr lvl="1" eaLnBrk="1" hangingPunct="1"/>
            <a:r>
              <a:rPr lang="en-US" sz="2000" dirty="0">
                <a:latin typeface="Tahoma" charset="0"/>
                <a:ea typeface="ＭＳ Ｐゴシック" charset="0"/>
              </a:rPr>
              <a:t>Private 32 KB L1, private 256KB L2, 8MB shared L3</a:t>
            </a:r>
          </a:p>
          <a:p>
            <a:pPr lvl="1" eaLnBrk="1" hangingPunct="1"/>
            <a:r>
              <a:rPr lang="en-US" sz="2000" dirty="0">
                <a:latin typeface="Tahoma" charset="0"/>
                <a:ea typeface="ＭＳ Ｐゴシック" charset="0"/>
              </a:rPr>
              <a:t>On-chip interconnect: Bi-directional ring, 5-cycle hop latency</a:t>
            </a:r>
          </a:p>
        </p:txBody>
      </p:sp>
      <p:sp>
        <p:nvSpPr>
          <p:cNvPr id="6553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C0415B-0940-9647-8270-264CF2D5B1E4}" type="slidenum">
              <a:rPr lang="en-US" sz="1600">
                <a:solidFill>
                  <a:srgbClr val="000000"/>
                </a:solidFill>
                <a:latin typeface="Garamond" charset="0"/>
              </a:rPr>
              <a:pPr eaLnBrk="1" hangingPunct="1"/>
              <a:t>41</a:t>
            </a:fld>
            <a:endParaRPr lang="en-US" sz="1600">
              <a:solidFill>
                <a:srgbClr val="000000"/>
              </a:solidFill>
              <a:latin typeface="Garamond" charset="0"/>
            </a:endParaRPr>
          </a:p>
        </p:txBody>
      </p:sp>
    </p:spTree>
    <p:extLst>
      <p:ext uri="{BB962C8B-B14F-4D97-AF65-F5344CB8AC3E}">
        <p14:creationId xmlns:p14="http://schemas.microsoft.com/office/powerpoint/2010/main" xmlns="" val="216867069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ACS Performance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42</a:t>
            </a:fld>
            <a:endParaRPr lang="en-US" altLang="en-US"/>
          </a:p>
        </p:txBody>
      </p:sp>
      <p:graphicFrame>
        <p:nvGraphicFramePr>
          <p:cNvPr id="5" name="Object 2"/>
          <p:cNvGraphicFramePr>
            <a:graphicFrameLocks noChangeAspect="1"/>
          </p:cNvGraphicFramePr>
          <p:nvPr>
            <p:extLst>
              <p:ext uri="{D42A27DB-BD31-4B8C-83A1-F6EECF244321}">
                <p14:modId xmlns:p14="http://schemas.microsoft.com/office/powerpoint/2010/main" xmlns="" val="3599819708"/>
              </p:ext>
            </p:extLst>
          </p:nvPr>
        </p:nvGraphicFramePr>
        <p:xfrm>
          <a:off x="457200" y="2081213"/>
          <a:ext cx="8489950" cy="3378200"/>
        </p:xfrm>
        <a:graphic>
          <a:graphicData uri="http://schemas.openxmlformats.org/presentationml/2006/ole">
            <p:oleObj spid="_x0000_s115857" name="Chart" r:id="rId3" imgW="7486491" imgH="2972038" progId="Excel.Sheet.8">
              <p:embed/>
            </p:oleObj>
          </a:graphicData>
        </a:graphic>
      </p:graphicFrame>
      <p:sp>
        <p:nvSpPr>
          <p:cNvPr id="6" name="Line 2"/>
          <p:cNvSpPr>
            <a:spLocks noChangeShapeType="1"/>
          </p:cNvSpPr>
          <p:nvPr/>
        </p:nvSpPr>
        <p:spPr bwMode="auto">
          <a:xfrm>
            <a:off x="4708525" y="1960563"/>
            <a:ext cx="0" cy="1481137"/>
          </a:xfrm>
          <a:prstGeom prst="line">
            <a:avLst/>
          </a:prstGeom>
          <a:noFill/>
          <a:ln w="19050">
            <a:solidFill>
              <a:srgbClr val="969696"/>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 name="Text Box 21"/>
          <p:cNvSpPr txBox="1">
            <a:spLocks noChangeArrowheads="1"/>
          </p:cNvSpPr>
          <p:nvPr/>
        </p:nvSpPr>
        <p:spPr bwMode="auto">
          <a:xfrm>
            <a:off x="4114800" y="996950"/>
            <a:ext cx="5029200" cy="8318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b="0"/>
              <a:t>Equal-area comparison</a:t>
            </a:r>
            <a:br>
              <a:rPr lang="en-US" b="0"/>
            </a:br>
            <a:r>
              <a:rPr lang="en-US" b="0"/>
              <a:t>Number of threads = </a:t>
            </a:r>
            <a:r>
              <a:rPr lang="en-US" b="0" i="1"/>
              <a:t>Best threads</a:t>
            </a:r>
          </a:p>
        </p:txBody>
      </p:sp>
      <p:sp>
        <p:nvSpPr>
          <p:cNvPr id="8" name="Text Box 22"/>
          <p:cNvSpPr txBox="1">
            <a:spLocks noChangeArrowheads="1"/>
          </p:cNvSpPr>
          <p:nvPr/>
        </p:nvSpPr>
        <p:spPr bwMode="auto">
          <a:xfrm>
            <a:off x="0" y="990600"/>
            <a:ext cx="4495800" cy="85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a:t>Chip Area = 32 small cores</a:t>
            </a:r>
            <a:br>
              <a:rPr lang="en-US" sz="1800"/>
            </a:br>
            <a:r>
              <a:rPr lang="en-US" sz="1600" b="0"/>
              <a:t>SCMP = 32 small cores</a:t>
            </a:r>
            <a:br>
              <a:rPr lang="en-US" sz="1600" b="0"/>
            </a:br>
            <a:r>
              <a:rPr lang="en-US" sz="1600" b="0"/>
              <a:t>ACMP =  1 large and 28 small cores </a:t>
            </a:r>
          </a:p>
        </p:txBody>
      </p:sp>
      <p:sp>
        <p:nvSpPr>
          <p:cNvPr id="9" name="Line 7"/>
          <p:cNvSpPr>
            <a:spLocks noChangeShapeType="1"/>
          </p:cNvSpPr>
          <p:nvPr/>
        </p:nvSpPr>
        <p:spPr bwMode="auto">
          <a:xfrm>
            <a:off x="1263650" y="3057525"/>
            <a:ext cx="75326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Text Box 8"/>
          <p:cNvSpPr txBox="1">
            <a:spLocks noChangeArrowheads="1"/>
          </p:cNvSpPr>
          <p:nvPr/>
        </p:nvSpPr>
        <p:spPr bwMode="auto">
          <a:xfrm>
            <a:off x="1746250" y="2041525"/>
            <a:ext cx="45624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a:t>      269    180      185</a:t>
            </a:r>
          </a:p>
        </p:txBody>
      </p:sp>
      <p:sp>
        <p:nvSpPr>
          <p:cNvPr id="11" name="Line 9"/>
          <p:cNvSpPr>
            <a:spLocks noChangeShapeType="1"/>
          </p:cNvSpPr>
          <p:nvPr/>
        </p:nvSpPr>
        <p:spPr bwMode="auto">
          <a:xfrm>
            <a:off x="4681538" y="5086350"/>
            <a:ext cx="9525" cy="731838"/>
          </a:xfrm>
          <a:prstGeom prst="line">
            <a:avLst/>
          </a:prstGeom>
          <a:noFill/>
          <a:ln w="19050">
            <a:solidFill>
              <a:srgbClr val="969696"/>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Text Box 10"/>
          <p:cNvSpPr txBox="1">
            <a:spLocks noChangeArrowheads="1"/>
          </p:cNvSpPr>
          <p:nvPr/>
        </p:nvSpPr>
        <p:spPr bwMode="auto">
          <a:xfrm>
            <a:off x="2378075" y="5759450"/>
            <a:ext cx="250507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b="0"/>
              <a:t>Coarse-grain locks</a:t>
            </a:r>
          </a:p>
        </p:txBody>
      </p:sp>
      <p:sp>
        <p:nvSpPr>
          <p:cNvPr id="13" name="Text Box 11"/>
          <p:cNvSpPr txBox="1">
            <a:spLocks noChangeArrowheads="1"/>
          </p:cNvSpPr>
          <p:nvPr/>
        </p:nvSpPr>
        <p:spPr bwMode="auto">
          <a:xfrm>
            <a:off x="5794375" y="5788025"/>
            <a:ext cx="188595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b="0"/>
              <a:t>Fine-grain locks</a:t>
            </a:r>
          </a:p>
        </p:txBody>
      </p:sp>
      <p:sp>
        <p:nvSpPr>
          <p:cNvPr id="14" name="Line 12"/>
          <p:cNvSpPr>
            <a:spLocks noChangeShapeType="1"/>
          </p:cNvSpPr>
          <p:nvPr/>
        </p:nvSpPr>
        <p:spPr bwMode="auto">
          <a:xfrm>
            <a:off x="8137525" y="2362200"/>
            <a:ext cx="28575" cy="2600325"/>
          </a:xfrm>
          <a:prstGeom prst="line">
            <a:avLst/>
          </a:prstGeom>
          <a:noFill/>
          <a:ln w="19050">
            <a:solidFill>
              <a:srgbClr val="969696"/>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Line 13"/>
          <p:cNvSpPr>
            <a:spLocks noChangeShapeType="1"/>
          </p:cNvSpPr>
          <p:nvPr/>
        </p:nvSpPr>
        <p:spPr bwMode="auto">
          <a:xfrm>
            <a:off x="8220075" y="5380038"/>
            <a:ext cx="9525" cy="868362"/>
          </a:xfrm>
          <a:prstGeom prst="line">
            <a:avLst/>
          </a:prstGeom>
          <a:noFill/>
          <a:ln w="19050">
            <a:solidFill>
              <a:srgbClr val="969696"/>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 name="Oval 20"/>
          <p:cNvSpPr>
            <a:spLocks noChangeArrowheads="1"/>
          </p:cNvSpPr>
          <p:nvPr/>
        </p:nvSpPr>
        <p:spPr bwMode="auto">
          <a:xfrm>
            <a:off x="914400" y="1754188"/>
            <a:ext cx="3968750" cy="3533775"/>
          </a:xfrm>
          <a:prstGeom prst="ellipse">
            <a:avLst/>
          </a:prstGeom>
          <a:noFill/>
          <a:ln w="317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 name="Oval 20"/>
          <p:cNvSpPr>
            <a:spLocks noChangeArrowheads="1"/>
          </p:cNvSpPr>
          <p:nvPr/>
        </p:nvSpPr>
        <p:spPr bwMode="auto">
          <a:xfrm>
            <a:off x="6711950" y="1630363"/>
            <a:ext cx="731838" cy="3533775"/>
          </a:xfrm>
          <a:prstGeom prst="ellipse">
            <a:avLst/>
          </a:prstGeom>
          <a:noFill/>
          <a:ln w="317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 name="Oval 20"/>
          <p:cNvSpPr>
            <a:spLocks noChangeArrowheads="1"/>
          </p:cNvSpPr>
          <p:nvPr/>
        </p:nvSpPr>
        <p:spPr bwMode="auto">
          <a:xfrm>
            <a:off x="8053388" y="1646238"/>
            <a:ext cx="731837" cy="3533775"/>
          </a:xfrm>
          <a:prstGeom prst="ellipse">
            <a:avLst/>
          </a:prstGeom>
          <a:noFill/>
          <a:ln w="317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xmlns="" val="2211742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6" grpId="1" animBg="1"/>
      <p:bldP spid="17" grpId="0" animBg="1"/>
      <p:bldP spid="17" grpId="1"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atin typeface="Garamond" charset="0"/>
                <a:ea typeface="ＭＳ Ｐゴシック" charset="0"/>
                <a:cs typeface="ＭＳ Ｐゴシック" charset="0"/>
              </a:rPr>
              <a:t>Equal-Area Comparisons</a:t>
            </a:r>
          </a:p>
        </p:txBody>
      </p:sp>
      <p:sp>
        <p:nvSpPr>
          <p:cNvPr id="64514"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97A3B37A-B777-1F47-A40E-AA5DAC85B8DC}" type="slidenum">
              <a:rPr lang="en-US" sz="1200">
                <a:solidFill>
                  <a:srgbClr val="000000"/>
                </a:solidFill>
                <a:latin typeface="Garamond" charset="0"/>
                <a:cs typeface="Arial" charset="0"/>
              </a:rPr>
              <a:pPr algn="ctr" eaLnBrk="1" hangingPunct="1"/>
              <a:t>43</a:t>
            </a:fld>
            <a:endParaRPr lang="en-US" sz="1200">
              <a:solidFill>
                <a:srgbClr val="000000"/>
              </a:solidFill>
              <a:latin typeface="Garamond" charset="0"/>
              <a:cs typeface="Arial" charset="0"/>
            </a:endParaRPr>
          </a:p>
        </p:txBody>
      </p:sp>
      <p:graphicFrame>
        <p:nvGraphicFramePr>
          <p:cNvPr id="14" name="Chart 13"/>
          <p:cNvGraphicFramePr>
            <a:graphicFrameLocks/>
          </p:cNvGraphicFramePr>
          <p:nvPr/>
        </p:nvGraphicFramePr>
        <p:xfrm>
          <a:off x="238125" y="1524000"/>
          <a:ext cx="1362075" cy="1943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nvGraphicFramePr>
        <p:xfrm>
          <a:off x="1762125" y="1524000"/>
          <a:ext cx="1362075" cy="1943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nvGraphicFramePr>
        <p:xfrm>
          <a:off x="3209925" y="1524000"/>
          <a:ext cx="1362075" cy="19431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nvGraphicFramePr>
        <p:xfrm>
          <a:off x="4724400" y="1524000"/>
          <a:ext cx="1362075" cy="19431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p:cNvGraphicFramePr>
            <a:graphicFrameLocks/>
          </p:cNvGraphicFramePr>
          <p:nvPr/>
        </p:nvGraphicFramePr>
        <p:xfrm>
          <a:off x="6172200" y="1524000"/>
          <a:ext cx="1362075" cy="19431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p:cNvGraphicFramePr>
            <a:graphicFrameLocks/>
          </p:cNvGraphicFramePr>
          <p:nvPr/>
        </p:nvGraphicFramePr>
        <p:xfrm>
          <a:off x="7620000" y="1524000"/>
          <a:ext cx="1362075" cy="19431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22"/>
          <p:cNvGraphicFramePr>
            <a:graphicFrameLocks/>
          </p:cNvGraphicFramePr>
          <p:nvPr/>
        </p:nvGraphicFramePr>
        <p:xfrm>
          <a:off x="390525" y="3810000"/>
          <a:ext cx="1362075" cy="19431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Chart 23"/>
          <p:cNvGraphicFramePr>
            <a:graphicFrameLocks/>
          </p:cNvGraphicFramePr>
          <p:nvPr/>
        </p:nvGraphicFramePr>
        <p:xfrm>
          <a:off x="1838325" y="3810000"/>
          <a:ext cx="1362075" cy="19431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5" name="Chart 24"/>
          <p:cNvGraphicFramePr>
            <a:graphicFrameLocks/>
          </p:cNvGraphicFramePr>
          <p:nvPr/>
        </p:nvGraphicFramePr>
        <p:xfrm>
          <a:off x="3209925" y="3810000"/>
          <a:ext cx="1362075" cy="19431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 name="Chart 25"/>
          <p:cNvGraphicFramePr>
            <a:graphicFrameLocks/>
          </p:cNvGraphicFramePr>
          <p:nvPr/>
        </p:nvGraphicFramePr>
        <p:xfrm>
          <a:off x="4572000" y="3810000"/>
          <a:ext cx="1362075" cy="19431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7" name="Chart 26"/>
          <p:cNvGraphicFramePr>
            <a:graphicFrameLocks/>
          </p:cNvGraphicFramePr>
          <p:nvPr/>
        </p:nvGraphicFramePr>
        <p:xfrm>
          <a:off x="6172200" y="3810000"/>
          <a:ext cx="1362075" cy="19431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8" name="Chart 27"/>
          <p:cNvGraphicFramePr>
            <a:graphicFrameLocks/>
          </p:cNvGraphicFramePr>
          <p:nvPr/>
        </p:nvGraphicFramePr>
        <p:xfrm>
          <a:off x="7620000" y="3810000"/>
          <a:ext cx="1362075" cy="1943100"/>
        </p:xfrm>
        <a:graphic>
          <a:graphicData uri="http://schemas.openxmlformats.org/drawingml/2006/chart">
            <c:chart xmlns:c="http://schemas.openxmlformats.org/drawingml/2006/chart" xmlns:r="http://schemas.openxmlformats.org/officeDocument/2006/relationships" r:id="rId15"/>
          </a:graphicData>
        </a:graphic>
      </p:graphicFrame>
      <p:sp>
        <p:nvSpPr>
          <p:cNvPr id="64527" name="Rectangle 28"/>
          <p:cNvSpPr>
            <a:spLocks noChangeArrowheads="1"/>
          </p:cNvSpPr>
          <p:nvPr/>
        </p:nvSpPr>
        <p:spPr bwMode="auto">
          <a:xfrm rot="-5400000">
            <a:off x="-1562100" y="3467100"/>
            <a:ext cx="3429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b="1"/>
              <a:t>Speedup over a small core</a:t>
            </a:r>
          </a:p>
        </p:txBody>
      </p:sp>
      <p:sp>
        <p:nvSpPr>
          <p:cNvPr id="64528" name="Rectangle 27"/>
          <p:cNvSpPr>
            <a:spLocks noChangeArrowheads="1"/>
          </p:cNvSpPr>
          <p:nvPr/>
        </p:nvSpPr>
        <p:spPr bwMode="auto">
          <a:xfrm>
            <a:off x="2887663" y="591185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b="1"/>
              <a:t>Chip Area (small cores)</a:t>
            </a:r>
          </a:p>
        </p:txBody>
      </p:sp>
      <p:sp>
        <p:nvSpPr>
          <p:cNvPr id="64529" name="TextBox 17"/>
          <p:cNvSpPr txBox="1">
            <a:spLocks noChangeArrowheads="1"/>
          </p:cNvSpPr>
          <p:nvPr/>
        </p:nvSpPr>
        <p:spPr bwMode="auto">
          <a:xfrm>
            <a:off x="609600" y="3429000"/>
            <a:ext cx="8382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(a) ep</a:t>
            </a:r>
          </a:p>
        </p:txBody>
      </p:sp>
      <p:sp>
        <p:nvSpPr>
          <p:cNvPr id="64530" name="TextBox 18"/>
          <p:cNvSpPr txBox="1">
            <a:spLocks noChangeArrowheads="1"/>
          </p:cNvSpPr>
          <p:nvPr/>
        </p:nvSpPr>
        <p:spPr bwMode="auto">
          <a:xfrm>
            <a:off x="2133600" y="3429000"/>
            <a:ext cx="8382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(b) is</a:t>
            </a:r>
          </a:p>
        </p:txBody>
      </p:sp>
      <p:sp>
        <p:nvSpPr>
          <p:cNvPr id="64531" name="TextBox 19"/>
          <p:cNvSpPr txBox="1">
            <a:spLocks noChangeArrowheads="1"/>
          </p:cNvSpPr>
          <p:nvPr/>
        </p:nvSpPr>
        <p:spPr bwMode="auto">
          <a:xfrm>
            <a:off x="3048000" y="3429000"/>
            <a:ext cx="16764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(c) pagemine</a:t>
            </a:r>
          </a:p>
        </p:txBody>
      </p:sp>
      <p:sp>
        <p:nvSpPr>
          <p:cNvPr id="64532" name="TextBox 20"/>
          <p:cNvSpPr txBox="1">
            <a:spLocks noChangeArrowheads="1"/>
          </p:cNvSpPr>
          <p:nvPr/>
        </p:nvSpPr>
        <p:spPr bwMode="auto">
          <a:xfrm>
            <a:off x="4876800" y="3429000"/>
            <a:ext cx="11430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(d) puzzle</a:t>
            </a:r>
          </a:p>
        </p:txBody>
      </p:sp>
      <p:sp>
        <p:nvSpPr>
          <p:cNvPr id="64533" name="TextBox 23"/>
          <p:cNvSpPr txBox="1">
            <a:spLocks noChangeArrowheads="1"/>
          </p:cNvSpPr>
          <p:nvPr/>
        </p:nvSpPr>
        <p:spPr bwMode="auto">
          <a:xfrm>
            <a:off x="6248400" y="3429000"/>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(e) qsort</a:t>
            </a:r>
          </a:p>
        </p:txBody>
      </p:sp>
      <p:sp>
        <p:nvSpPr>
          <p:cNvPr id="64534" name="TextBox 24"/>
          <p:cNvSpPr txBox="1">
            <a:spLocks noChangeArrowheads="1"/>
          </p:cNvSpPr>
          <p:nvPr/>
        </p:nvSpPr>
        <p:spPr bwMode="auto">
          <a:xfrm>
            <a:off x="7620000" y="3429000"/>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(f) tsp</a:t>
            </a:r>
          </a:p>
        </p:txBody>
      </p:sp>
      <p:sp>
        <p:nvSpPr>
          <p:cNvPr id="64535" name="TextBox 21"/>
          <p:cNvSpPr txBox="1">
            <a:spLocks noChangeArrowheads="1"/>
          </p:cNvSpPr>
          <p:nvPr/>
        </p:nvSpPr>
        <p:spPr bwMode="auto">
          <a:xfrm>
            <a:off x="3352800" y="5711825"/>
            <a:ext cx="1066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cs typeface="Arial" charset="0"/>
              </a:rPr>
              <a:t>(i) oltp-1</a:t>
            </a:r>
          </a:p>
        </p:txBody>
      </p:sp>
      <p:sp>
        <p:nvSpPr>
          <p:cNvPr id="64536" name="TextBox 22"/>
          <p:cNvSpPr txBox="1">
            <a:spLocks noChangeArrowheads="1"/>
          </p:cNvSpPr>
          <p:nvPr/>
        </p:nvSpPr>
        <p:spPr bwMode="auto">
          <a:xfrm>
            <a:off x="4572000" y="5711825"/>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(i) oltp-2</a:t>
            </a:r>
          </a:p>
        </p:txBody>
      </p:sp>
      <p:sp>
        <p:nvSpPr>
          <p:cNvPr id="64537" name="TextBox 26"/>
          <p:cNvSpPr txBox="1">
            <a:spLocks noChangeArrowheads="1"/>
          </p:cNvSpPr>
          <p:nvPr/>
        </p:nvSpPr>
        <p:spPr bwMode="auto">
          <a:xfrm>
            <a:off x="1828800" y="5711825"/>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(h) iplookup</a:t>
            </a:r>
          </a:p>
        </p:txBody>
      </p:sp>
      <p:sp>
        <p:nvSpPr>
          <p:cNvPr id="64538" name="TextBox 27"/>
          <p:cNvSpPr txBox="1">
            <a:spLocks noChangeArrowheads="1"/>
          </p:cNvSpPr>
          <p:nvPr/>
        </p:nvSpPr>
        <p:spPr bwMode="auto">
          <a:xfrm>
            <a:off x="6248400" y="5711825"/>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(k) specjbb</a:t>
            </a:r>
          </a:p>
        </p:txBody>
      </p:sp>
      <p:sp>
        <p:nvSpPr>
          <p:cNvPr id="64539" name="TextBox 28"/>
          <p:cNvSpPr txBox="1">
            <a:spLocks noChangeArrowheads="1"/>
          </p:cNvSpPr>
          <p:nvPr/>
        </p:nvSpPr>
        <p:spPr bwMode="auto">
          <a:xfrm>
            <a:off x="7620000" y="5715000"/>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(l) webcache</a:t>
            </a:r>
          </a:p>
        </p:txBody>
      </p:sp>
      <p:sp>
        <p:nvSpPr>
          <p:cNvPr id="64540" name="TextBox 25"/>
          <p:cNvSpPr txBox="1">
            <a:spLocks noChangeArrowheads="1"/>
          </p:cNvSpPr>
          <p:nvPr/>
        </p:nvSpPr>
        <p:spPr bwMode="auto">
          <a:xfrm>
            <a:off x="381000" y="5711825"/>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(g) sqlite</a:t>
            </a:r>
          </a:p>
        </p:txBody>
      </p:sp>
      <p:sp>
        <p:nvSpPr>
          <p:cNvPr id="64541" name="Text Box 6"/>
          <p:cNvSpPr txBox="1">
            <a:spLocks noChangeArrowheads="1"/>
          </p:cNvSpPr>
          <p:nvPr/>
        </p:nvSpPr>
        <p:spPr bwMode="auto">
          <a:xfrm>
            <a:off x="5334000" y="1149350"/>
            <a:ext cx="3810000" cy="3698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Number of threads = </a:t>
            </a:r>
            <a:r>
              <a:rPr lang="en-US" sz="1800" i="1">
                <a:cs typeface="Arial" charset="0"/>
              </a:rPr>
              <a:t>No. of cores</a:t>
            </a:r>
          </a:p>
        </p:txBody>
      </p:sp>
      <p:sp>
        <p:nvSpPr>
          <p:cNvPr id="42" name="Oval 14"/>
          <p:cNvSpPr>
            <a:spLocks noChangeArrowheads="1"/>
          </p:cNvSpPr>
          <p:nvPr/>
        </p:nvSpPr>
        <p:spPr bwMode="auto">
          <a:xfrm>
            <a:off x="18208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43" name="Oval 7"/>
          <p:cNvSpPr>
            <a:spLocks noChangeArrowheads="1"/>
          </p:cNvSpPr>
          <p:nvPr/>
        </p:nvSpPr>
        <p:spPr bwMode="auto">
          <a:xfrm>
            <a:off x="47164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44" name="Oval 11"/>
          <p:cNvSpPr>
            <a:spLocks noChangeArrowheads="1"/>
          </p:cNvSpPr>
          <p:nvPr/>
        </p:nvSpPr>
        <p:spPr bwMode="auto">
          <a:xfrm>
            <a:off x="3200400" y="3581400"/>
            <a:ext cx="1455738"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45" name="Oval 19"/>
          <p:cNvSpPr>
            <a:spLocks noChangeArrowheads="1"/>
          </p:cNvSpPr>
          <p:nvPr/>
        </p:nvSpPr>
        <p:spPr bwMode="auto">
          <a:xfrm>
            <a:off x="4648200" y="3625850"/>
            <a:ext cx="1455738"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46" name="Oval 17"/>
          <p:cNvSpPr>
            <a:spLocks noChangeArrowheads="1"/>
          </p:cNvSpPr>
          <p:nvPr/>
        </p:nvSpPr>
        <p:spPr bwMode="auto">
          <a:xfrm>
            <a:off x="61642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47" name="Oval 18"/>
          <p:cNvSpPr>
            <a:spLocks noChangeArrowheads="1"/>
          </p:cNvSpPr>
          <p:nvPr/>
        </p:nvSpPr>
        <p:spPr bwMode="auto">
          <a:xfrm>
            <a:off x="7612063" y="1295400"/>
            <a:ext cx="1455737"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48" name="Oval 16"/>
          <p:cNvSpPr>
            <a:spLocks noChangeArrowheads="1"/>
          </p:cNvSpPr>
          <p:nvPr/>
        </p:nvSpPr>
        <p:spPr bwMode="auto">
          <a:xfrm>
            <a:off x="3268663" y="1339850"/>
            <a:ext cx="1455737"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49" name="Oval 13"/>
          <p:cNvSpPr>
            <a:spLocks noChangeArrowheads="1"/>
          </p:cNvSpPr>
          <p:nvPr/>
        </p:nvSpPr>
        <p:spPr bwMode="auto">
          <a:xfrm>
            <a:off x="3276600" y="1339850"/>
            <a:ext cx="1455738"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62" name="TextBox 61"/>
          <p:cNvSpPr txBox="1"/>
          <p:nvPr/>
        </p:nvSpPr>
        <p:spPr>
          <a:xfrm>
            <a:off x="6867525" y="0"/>
            <a:ext cx="2276475" cy="1200150"/>
          </a:xfrm>
          <a:prstGeom prst="rect">
            <a:avLst/>
          </a:prstGeom>
          <a:noFill/>
        </p:spPr>
        <p:txBody>
          <a:bodyPr>
            <a:spAutoFit/>
          </a:bodyPr>
          <a:lstStyle/>
          <a:p>
            <a:pPr>
              <a:defRPr/>
            </a:pPr>
            <a:r>
              <a:rPr lang="en-US" sz="2400" b="1" dirty="0">
                <a:solidFill>
                  <a:schemeClr val="accent2">
                    <a:lumMod val="50000"/>
                  </a:schemeClr>
                </a:solidFill>
                <a:ea typeface="Arial" pitchFamily="-105" charset="0"/>
                <a:cs typeface="Arial" pitchFamily="-105" charset="0"/>
              </a:rPr>
              <a:t>------ SCMP</a:t>
            </a:r>
          </a:p>
          <a:p>
            <a:pPr>
              <a:defRPr/>
            </a:pPr>
            <a:r>
              <a:rPr lang="en-US" sz="2400" b="1" dirty="0">
                <a:solidFill>
                  <a:srgbClr val="C00000"/>
                </a:solidFill>
                <a:ea typeface="Arial" pitchFamily="-105" charset="0"/>
                <a:cs typeface="Arial" pitchFamily="-105" charset="0"/>
              </a:rPr>
              <a:t>------ ACMP</a:t>
            </a:r>
          </a:p>
          <a:p>
            <a:pPr>
              <a:defRPr/>
            </a:pPr>
            <a:r>
              <a:rPr lang="en-US" sz="2400" b="1" dirty="0">
                <a:solidFill>
                  <a:schemeClr val="accent3">
                    <a:lumMod val="50000"/>
                  </a:schemeClr>
                </a:solidFill>
                <a:ea typeface="Arial" pitchFamily="-105" charset="0"/>
                <a:cs typeface="Arial" pitchFamily="-105" charset="0"/>
              </a:rPr>
              <a:t>------ ACS</a:t>
            </a:r>
          </a:p>
        </p:txBody>
      </p:sp>
    </p:spTree>
    <p:custDataLst>
      <p:tags r:id="rId1"/>
    </p:custDataLst>
    <p:extLst>
      <p:ext uri="{BB962C8B-B14F-4D97-AF65-F5344CB8AC3E}">
        <p14:creationId xmlns:p14="http://schemas.microsoft.com/office/powerpoint/2010/main" xmlns="" val="649993831"/>
      </p:ext>
    </p:extLst>
  </p:cSld>
  <p:clrMapOvr>
    <a:masterClrMapping/>
  </p:clrMapOvr>
  <p:transition advTm="7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49"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Garamond" charset="0"/>
                <a:ea typeface="ＭＳ Ｐゴシック" charset="0"/>
                <a:cs typeface="ＭＳ Ｐゴシック" charset="0"/>
              </a:rPr>
              <a:t>ACS Summary</a:t>
            </a:r>
          </a:p>
        </p:txBody>
      </p:sp>
      <p:sp>
        <p:nvSpPr>
          <p:cNvPr id="73731"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Critical sections reduce performance and limit scalability</a:t>
            </a:r>
          </a:p>
          <a:p>
            <a:pPr lvl="2"/>
            <a:endParaRPr lang="en-US" dirty="0">
              <a:latin typeface="Tahoma" charset="0"/>
              <a:ea typeface="ＭＳ Ｐゴシック" charset="0"/>
            </a:endParaRPr>
          </a:p>
          <a:p>
            <a:r>
              <a:rPr lang="en-US" dirty="0">
                <a:latin typeface="Tahoma" charset="0"/>
                <a:ea typeface="ＭＳ Ｐゴシック" charset="0"/>
                <a:cs typeface="ＭＳ Ｐゴシック" charset="0"/>
              </a:rPr>
              <a:t>Accelerate critical sections by executing them on a powerful core</a:t>
            </a:r>
          </a:p>
          <a:p>
            <a:pPr lvl="2"/>
            <a:endParaRPr lang="en-US" dirty="0">
              <a:latin typeface="Tahoma" charset="0"/>
              <a:ea typeface="ＭＳ Ｐゴシック" charset="0"/>
            </a:endParaRPr>
          </a:p>
          <a:p>
            <a:r>
              <a:rPr lang="en-US" dirty="0">
                <a:latin typeface="Tahoma" charset="0"/>
                <a:ea typeface="ＭＳ Ｐゴシック" charset="0"/>
                <a:cs typeface="ＭＳ Ｐゴシック" charset="0"/>
              </a:rPr>
              <a:t>ACS reduces average execution time by:</a:t>
            </a:r>
          </a:p>
          <a:p>
            <a:pPr lvl="1"/>
            <a:r>
              <a:rPr lang="en-US" dirty="0">
                <a:latin typeface="Tahoma" charset="0"/>
                <a:ea typeface="ＭＳ Ｐゴシック" charset="0"/>
              </a:rPr>
              <a:t>34% compared to an equal-area SCMP</a:t>
            </a:r>
          </a:p>
          <a:p>
            <a:pPr lvl="1"/>
            <a:r>
              <a:rPr lang="en-US" dirty="0">
                <a:latin typeface="Tahoma" charset="0"/>
                <a:ea typeface="ＭＳ Ｐゴシック" charset="0"/>
              </a:rPr>
              <a:t>23% compared to an equal-area ACMP</a:t>
            </a:r>
          </a:p>
          <a:p>
            <a:pPr lvl="2"/>
            <a:endParaRPr lang="en-US" dirty="0">
              <a:latin typeface="Tahoma" charset="0"/>
              <a:ea typeface="ＭＳ Ｐゴシック" charset="0"/>
            </a:endParaRPr>
          </a:p>
          <a:p>
            <a:r>
              <a:rPr lang="en-US" dirty="0">
                <a:latin typeface="Tahoma" charset="0"/>
                <a:ea typeface="ＭＳ Ｐゴシック" charset="0"/>
                <a:cs typeface="ＭＳ Ｐゴシック" charset="0"/>
              </a:rPr>
              <a:t>ACS improves scalability of 7 of the 12 workloads</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Generalizing the idea: </a:t>
            </a:r>
            <a:r>
              <a:rPr lang="en-US" dirty="0">
                <a:solidFill>
                  <a:srgbClr val="0000FF"/>
                </a:solidFill>
                <a:latin typeface="Tahoma" charset="0"/>
                <a:ea typeface="ＭＳ Ｐゴシック" charset="0"/>
                <a:cs typeface="ＭＳ Ｐゴシック" charset="0"/>
              </a:rPr>
              <a:t>Accelerate </a:t>
            </a:r>
            <a:r>
              <a:rPr lang="en-US" dirty="0" smtClean="0">
                <a:solidFill>
                  <a:srgbClr val="0000FF"/>
                </a:solidFill>
                <a:latin typeface="Tahoma" charset="0"/>
                <a:ea typeface="ＭＳ Ｐゴシック" charset="0"/>
                <a:cs typeface="ＭＳ Ｐゴシック" charset="0"/>
              </a:rPr>
              <a:t>all bottlenecks (“</a:t>
            </a:r>
            <a:r>
              <a:rPr lang="en-US" altLang="ja-JP" dirty="0" smtClean="0">
                <a:solidFill>
                  <a:srgbClr val="0000FF"/>
                </a:solidFill>
                <a:latin typeface="Tahoma" charset="0"/>
                <a:ea typeface="ＭＳ Ｐゴシック" charset="0"/>
                <a:cs typeface="ＭＳ Ｐゴシック" charset="0"/>
              </a:rPr>
              <a:t>critical paths”) by </a:t>
            </a:r>
            <a:r>
              <a:rPr lang="en-US" altLang="ja-JP" dirty="0">
                <a:solidFill>
                  <a:srgbClr val="0000FF"/>
                </a:solidFill>
                <a:latin typeface="Tahoma" charset="0"/>
                <a:ea typeface="ＭＳ Ｐゴシック" charset="0"/>
                <a:cs typeface="ＭＳ Ｐゴシック" charset="0"/>
              </a:rPr>
              <a:t>executing them on a powerful core</a:t>
            </a:r>
          </a:p>
          <a:p>
            <a:endParaRPr lang="en-US" dirty="0">
              <a:latin typeface="Tahoma" charset="0"/>
              <a:ea typeface="ＭＳ Ｐゴシック" charset="0"/>
              <a:cs typeface="ＭＳ Ｐゴシック" charset="0"/>
            </a:endParaRPr>
          </a:p>
        </p:txBody>
      </p:sp>
      <p:sp>
        <p:nvSpPr>
          <p:cNvPr id="296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3C1F26-90F0-4044-8118-4360AB070E11}"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xmlns="" val="31998737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FF"/>
                </a:solidFill>
              </a:rPr>
              <a:t>Bottleneck Identification and Scheduling (BIS)</a:t>
            </a:r>
            <a:endParaRPr lang="en-US" dirty="0">
              <a:solidFill>
                <a:srgbClr val="0000FF"/>
              </a:solidFill>
            </a:endParaRPr>
          </a:p>
          <a:p>
            <a:r>
              <a:rPr lang="en-US" dirty="0" smtClean="0"/>
              <a:t>Staged Execution 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45</a:t>
            </a:fld>
            <a:endParaRPr lang="en-US" altLang="en-US"/>
          </a:p>
        </p:txBody>
      </p:sp>
    </p:spTree>
    <p:extLst>
      <p:ext uri="{BB962C8B-B14F-4D97-AF65-F5344CB8AC3E}">
        <p14:creationId xmlns:p14="http://schemas.microsoft.com/office/powerpoint/2010/main" xmlns="" val="246368794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BIS Summary</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41275" y="914400"/>
            <a:ext cx="8936038" cy="5257800"/>
          </a:xfrm>
        </p:spPr>
        <p:txBody>
          <a:bodyPr/>
          <a:lstStyle/>
          <a:p>
            <a:pPr eaLnBrk="1" hangingPunct="1"/>
            <a:r>
              <a:rPr lang="en-US" sz="2000">
                <a:solidFill>
                  <a:srgbClr val="FF0000"/>
                </a:solidFill>
                <a:latin typeface="Tahoma" charset="0"/>
                <a:ea typeface="ＭＳ Ｐゴシック" charset="0"/>
                <a:cs typeface="ＭＳ Ｐゴシック" charset="0"/>
              </a:rPr>
              <a:t>Problem:</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Performance and scalability of multithreaded applications </a:t>
            </a:r>
            <a:br>
              <a:rPr lang="en-US" sz="2000">
                <a:solidFill>
                  <a:srgbClr val="0000FF"/>
                </a:solidFill>
                <a:latin typeface="Tahoma" charset="0"/>
                <a:ea typeface="ＭＳ Ｐゴシック" charset="0"/>
                <a:cs typeface="ＭＳ Ｐゴシック" charset="0"/>
              </a:rPr>
            </a:br>
            <a:r>
              <a:rPr lang="en-US" sz="2000">
                <a:solidFill>
                  <a:srgbClr val="0000FF"/>
                </a:solidFill>
                <a:latin typeface="Tahoma" charset="0"/>
                <a:ea typeface="ＭＳ Ｐゴシック" charset="0"/>
                <a:cs typeface="ＭＳ Ｐゴシック" charset="0"/>
              </a:rPr>
              <a:t>are limited by serializing bottlenecks</a:t>
            </a:r>
          </a:p>
          <a:p>
            <a:pPr lvl="1" eaLnBrk="1" hangingPunct="1"/>
            <a:r>
              <a:rPr lang="en-US" sz="1800">
                <a:latin typeface="Tahoma" charset="0"/>
                <a:ea typeface="ＭＳ Ｐゴシック" charset="0"/>
              </a:rPr>
              <a:t>different types: critical sections, barriers, slow pipeline stages</a:t>
            </a:r>
          </a:p>
          <a:p>
            <a:pPr lvl="1" eaLnBrk="1" hangingPunct="1"/>
            <a:r>
              <a:rPr lang="en-US" sz="1800">
                <a:latin typeface="Tahoma" charset="0"/>
                <a:ea typeface="ＭＳ Ｐゴシック" charset="0"/>
              </a:rPr>
              <a:t>importance (criticality) of a bottleneck can change over time</a:t>
            </a:r>
          </a:p>
          <a:p>
            <a:pPr eaLnBrk="1" hangingPunct="1"/>
            <a:endParaRPr lang="en-US" sz="800">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Our Goal:</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Dynamically identify the most important bottlenecks and </a:t>
            </a:r>
            <a:br>
              <a:rPr lang="en-US" sz="2000">
                <a:solidFill>
                  <a:srgbClr val="0000FF"/>
                </a:solidFill>
                <a:latin typeface="Tahoma" charset="0"/>
                <a:ea typeface="ＭＳ Ｐゴシック" charset="0"/>
                <a:cs typeface="ＭＳ Ｐゴシック" charset="0"/>
              </a:rPr>
            </a:br>
            <a:r>
              <a:rPr lang="en-US" sz="2000">
                <a:solidFill>
                  <a:srgbClr val="0000FF"/>
                </a:solidFill>
                <a:latin typeface="Tahoma" charset="0"/>
                <a:ea typeface="ＭＳ Ｐゴシック" charset="0"/>
                <a:cs typeface="ＭＳ Ｐゴシック" charset="0"/>
              </a:rPr>
              <a:t>accelerate them</a:t>
            </a:r>
          </a:p>
          <a:p>
            <a:pPr lvl="1" eaLnBrk="1" hangingPunct="1"/>
            <a:r>
              <a:rPr lang="en-US" sz="1800">
                <a:latin typeface="Tahoma" charset="0"/>
                <a:ea typeface="ＭＳ Ｐゴシック" charset="0"/>
              </a:rPr>
              <a:t>How to identify the most critical bottlenecks</a:t>
            </a:r>
          </a:p>
          <a:p>
            <a:pPr lvl="1" eaLnBrk="1" hangingPunct="1"/>
            <a:r>
              <a:rPr lang="en-US" sz="1800">
                <a:latin typeface="Tahoma" charset="0"/>
                <a:ea typeface="ＭＳ Ｐゴシック" charset="0"/>
              </a:rPr>
              <a:t>How to efficiently accelerate them</a:t>
            </a:r>
          </a:p>
          <a:p>
            <a:pPr lvl="1" eaLnBrk="1" hangingPunct="1"/>
            <a:endParaRPr lang="en-US" sz="800">
              <a:latin typeface="Tahoma" charset="0"/>
              <a:ea typeface="ＭＳ Ｐゴシック" charset="0"/>
            </a:endParaRPr>
          </a:p>
          <a:p>
            <a:pPr eaLnBrk="1" hangingPunct="1"/>
            <a:r>
              <a:rPr lang="en-US" sz="2000">
                <a:solidFill>
                  <a:srgbClr val="FF0000"/>
                </a:solidFill>
                <a:latin typeface="Tahoma" charset="0"/>
                <a:ea typeface="ＭＳ Ｐゴシック" charset="0"/>
                <a:cs typeface="ＭＳ Ｐゴシック" charset="0"/>
              </a:rPr>
              <a:t>Solution: </a:t>
            </a:r>
            <a:r>
              <a:rPr lang="en-US" sz="2000">
                <a:solidFill>
                  <a:srgbClr val="0000FF"/>
                </a:solidFill>
                <a:latin typeface="Tahoma" charset="0"/>
                <a:ea typeface="ＭＳ Ｐゴシック" charset="0"/>
                <a:cs typeface="ＭＳ Ｐゴシック" charset="0"/>
              </a:rPr>
              <a:t>Bottleneck Identification and Scheduling (BIS)</a:t>
            </a:r>
            <a:endParaRPr lang="en-US" sz="2000">
              <a:solidFill>
                <a:srgbClr val="004D26"/>
              </a:solidFill>
              <a:latin typeface="Tahoma" charset="0"/>
              <a:ea typeface="ＭＳ Ｐゴシック" charset="0"/>
              <a:cs typeface="ＭＳ Ｐゴシック" charset="0"/>
            </a:endParaRPr>
          </a:p>
          <a:p>
            <a:pPr lvl="1" eaLnBrk="1" hangingPunct="1"/>
            <a:r>
              <a:rPr lang="en-US" sz="1800">
                <a:latin typeface="Tahoma" charset="0"/>
                <a:ea typeface="ＭＳ Ｐゴシック" charset="0"/>
              </a:rPr>
              <a:t>Software: annotate bottlenecks (BottleneckCall, BottleneckReturn) and implement waiting for bottlenecks with a special instruction (BottleneckWait)</a:t>
            </a:r>
          </a:p>
          <a:p>
            <a:pPr lvl="1" eaLnBrk="1" hangingPunct="1"/>
            <a:r>
              <a:rPr lang="en-US" sz="1800">
                <a:latin typeface="Tahoma" charset="0"/>
                <a:ea typeface="ＭＳ Ｐゴシック" charset="0"/>
              </a:rPr>
              <a:t>Hardware: identify bottlenecks that cause the most thread waiting and accelerate those bottlenecks on large cores of an asymmetric multi-core system</a:t>
            </a:r>
          </a:p>
          <a:p>
            <a:pPr lvl="1" eaLnBrk="1" hangingPunct="1"/>
            <a:endParaRPr lang="en-US" sz="800">
              <a:latin typeface="Tahoma" charset="0"/>
              <a:ea typeface="ＭＳ Ｐゴシック" charset="0"/>
            </a:endParaRPr>
          </a:p>
          <a:p>
            <a:pPr eaLnBrk="1" hangingPunct="1"/>
            <a:r>
              <a:rPr lang="en-US" sz="2000">
                <a:latin typeface="Tahoma" charset="0"/>
                <a:ea typeface="ＭＳ Ｐゴシック" charset="0"/>
                <a:cs typeface="ＭＳ Ｐゴシック" charset="0"/>
              </a:rPr>
              <a:t>Improves multithreaded application performance and scalability, outperforms previous work, and performance improves with more cores</a:t>
            </a:r>
          </a:p>
          <a:p>
            <a:pPr lvl="1" eaLnBrk="1" hangingPunct="1"/>
            <a:endParaRPr lang="en-US" sz="2000">
              <a:latin typeface="Tahoma" charset="0"/>
              <a:ea typeface="ＭＳ Ｐゴシック" charset="0"/>
            </a:endParaRPr>
          </a:p>
        </p:txBody>
      </p:sp>
      <p:sp>
        <p:nvSpPr>
          <p:cNvPr id="1536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F860F1A-D0C0-0A40-B21B-A30DF88E7DC1}" type="slidenum">
              <a:rPr lang="en-US">
                <a:latin typeface="Garamond" charset="0"/>
              </a:rPr>
              <a:pPr eaLnBrk="1" hangingPunct="1"/>
              <a:t>46</a:t>
            </a:fld>
            <a:endParaRPr lang="en-US">
              <a:latin typeface="Garamond" charset="0"/>
            </a:endParaRPr>
          </a:p>
        </p:txBody>
      </p:sp>
    </p:spTree>
    <p:extLst>
      <p:ext uri="{BB962C8B-B14F-4D97-AF65-F5344CB8AC3E}">
        <p14:creationId xmlns:p14="http://schemas.microsoft.com/office/powerpoint/2010/main" xmlns="" val="22237933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Bottlenecks in Multithreaded Applications</a:t>
            </a:r>
          </a:p>
        </p:txBody>
      </p:sp>
      <p:sp>
        <p:nvSpPr>
          <p:cNvPr id="3" name="Content Placeholder 2"/>
          <p:cNvSpPr>
            <a:spLocks noGrp="1"/>
          </p:cNvSpPr>
          <p:nvPr>
            <p:ph idx="1"/>
          </p:nvPr>
        </p:nvSpPr>
        <p:spPr>
          <a:xfrm>
            <a:off x="228600" y="990600"/>
            <a:ext cx="8915400" cy="5181600"/>
          </a:xfrm>
        </p:spPr>
        <p:txBody>
          <a:bodyPr/>
          <a:lstStyle/>
          <a:p>
            <a:pPr eaLnBrk="1" hangingPunct="1">
              <a:buFont typeface="Wingdings" charset="0"/>
              <a:buNone/>
            </a:pPr>
            <a:r>
              <a:rPr lang="en-US" sz="2200">
                <a:latin typeface="Tahoma" charset="0"/>
                <a:ea typeface="ＭＳ Ｐゴシック" charset="0"/>
                <a:cs typeface="ＭＳ Ｐゴシック" charset="0"/>
              </a:rPr>
              <a:t>Definition: any code segment for which threads contend (i.e. wait)</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buFont typeface="Wingdings" charset="0"/>
              <a:buNone/>
            </a:pPr>
            <a:r>
              <a:rPr lang="en-US" sz="2200">
                <a:latin typeface="Tahoma" charset="0"/>
                <a:ea typeface="ＭＳ Ｐゴシック" charset="0"/>
                <a:cs typeface="ＭＳ Ｐゴシック" charset="0"/>
              </a:rPr>
              <a:t>Examples:</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r>
              <a:rPr lang="en-US" sz="2200">
                <a:solidFill>
                  <a:srgbClr val="0000FF"/>
                </a:solidFill>
                <a:latin typeface="Tahoma" charset="0"/>
                <a:ea typeface="ＭＳ Ｐゴシック" charset="0"/>
                <a:cs typeface="ＭＳ Ｐゴシック" charset="0"/>
              </a:rPr>
              <a:t>Amdahl’s serial portions</a:t>
            </a:r>
          </a:p>
          <a:p>
            <a:pPr lvl="1" eaLnBrk="1" hangingPunct="1"/>
            <a:r>
              <a:rPr lang="en-US" sz="1800">
                <a:latin typeface="Tahoma" charset="0"/>
                <a:ea typeface="ＭＳ Ｐゴシック" charset="0"/>
              </a:rPr>
              <a:t>Only one thread exists </a:t>
            </a:r>
            <a:r>
              <a:rPr lang="en-US" sz="1800">
                <a:latin typeface="Tahoma" charset="0"/>
                <a:ea typeface="ＭＳ Ｐゴシック" charset="0"/>
                <a:sym typeface="Wingdings" charset="0"/>
              </a:rPr>
              <a:t></a:t>
            </a:r>
            <a:r>
              <a:rPr lang="en-US" sz="1800">
                <a:latin typeface="Tahoma" charset="0"/>
                <a:ea typeface="ＭＳ Ｐゴシック" charset="0"/>
              </a:rPr>
              <a:t>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Critical sections</a:t>
            </a:r>
          </a:p>
          <a:p>
            <a:pPr lvl="1" eaLnBrk="1" hangingPunct="1"/>
            <a:r>
              <a:rPr lang="en-US" sz="1800">
                <a:latin typeface="Tahoma" charset="0"/>
                <a:ea typeface="ＭＳ Ｐゴシック" charset="0"/>
              </a:rPr>
              <a:t>Ensure mutual exclusion </a:t>
            </a:r>
            <a:r>
              <a:rPr lang="en-US" sz="1800">
                <a:latin typeface="Tahoma" charset="0"/>
                <a:ea typeface="ＭＳ Ｐゴシック" charset="0"/>
                <a:sym typeface="Wingdings" charset="0"/>
              </a:rPr>
              <a:t> </a:t>
            </a:r>
            <a:r>
              <a:rPr lang="en-US" sz="1800">
                <a:latin typeface="Tahoma" charset="0"/>
                <a:ea typeface="ＭＳ Ｐゴシック" charset="0"/>
              </a:rPr>
              <a:t>likely to be on the critical path if contended</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Barriers</a:t>
            </a:r>
          </a:p>
          <a:p>
            <a:pPr lvl="1" eaLnBrk="1" hangingPunct="1"/>
            <a:r>
              <a:rPr lang="en-US" sz="1800">
                <a:latin typeface="Tahoma" charset="0"/>
                <a:ea typeface="ＭＳ Ｐゴシック" charset="0"/>
              </a:rPr>
              <a:t>Ensure all threads reach a point before continuing </a:t>
            </a:r>
            <a:r>
              <a:rPr lang="en-US" sz="1800">
                <a:latin typeface="Tahoma" charset="0"/>
                <a:ea typeface="ＭＳ Ｐゴシック" charset="0"/>
                <a:sym typeface="Wingdings" charset="0"/>
              </a:rPr>
              <a:t> </a:t>
            </a:r>
            <a:r>
              <a:rPr lang="en-US" sz="1800">
                <a:latin typeface="Tahoma" charset="0"/>
                <a:ea typeface="ＭＳ Ｐゴシック" charset="0"/>
              </a:rPr>
              <a:t>the latest thread arriving is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Pipeline stages</a:t>
            </a:r>
          </a:p>
          <a:p>
            <a:pPr lvl="1" eaLnBrk="1" hangingPunct="1"/>
            <a:r>
              <a:rPr lang="en-US" sz="1800">
                <a:latin typeface="Tahoma" charset="0"/>
                <a:ea typeface="ＭＳ Ｐゴシック" charset="0"/>
              </a:rPr>
              <a:t>Different stages of a loop iteration may execute on different threads, </a:t>
            </a:r>
            <a:br>
              <a:rPr lang="en-US" sz="1800">
                <a:latin typeface="Tahoma" charset="0"/>
                <a:ea typeface="ＭＳ Ｐゴシック" charset="0"/>
              </a:rPr>
            </a:br>
            <a:r>
              <a:rPr lang="en-US" sz="1800">
                <a:latin typeface="Tahoma" charset="0"/>
                <a:ea typeface="ＭＳ Ｐゴシック" charset="0"/>
              </a:rPr>
              <a:t>slowest stage makes other stages wait </a:t>
            </a:r>
            <a:r>
              <a:rPr lang="en-US" sz="1800">
                <a:latin typeface="Tahoma" charset="0"/>
                <a:ea typeface="ＭＳ Ｐゴシック" charset="0"/>
                <a:sym typeface="Wingdings" charset="0"/>
              </a:rPr>
              <a:t> </a:t>
            </a:r>
            <a:r>
              <a:rPr lang="en-US" sz="1800">
                <a:latin typeface="Tahoma" charset="0"/>
                <a:ea typeface="ＭＳ Ｐゴシック" charset="0"/>
              </a:rPr>
              <a:t>on the critical path</a:t>
            </a:r>
          </a:p>
        </p:txBody>
      </p:sp>
      <p:sp>
        <p:nvSpPr>
          <p:cNvPr id="1741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F961FF-8300-CC46-97BF-17494580693B}" type="slidenum">
              <a:rPr lang="en-US">
                <a:latin typeface="Garamond" charset="0"/>
              </a:rPr>
              <a:pPr eaLnBrk="1" hangingPunct="1"/>
              <a:t>47</a:t>
            </a:fld>
            <a:endParaRPr lang="en-US">
              <a:latin typeface="Garamond" charset="0"/>
            </a:endParaRPr>
          </a:p>
        </p:txBody>
      </p:sp>
    </p:spTree>
    <p:extLst>
      <p:ext uri="{BB962C8B-B14F-4D97-AF65-F5344CB8AC3E}">
        <p14:creationId xmlns:p14="http://schemas.microsoft.com/office/powerpoint/2010/main" xmlns="" val="105199916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152400"/>
            <a:ext cx="8915400" cy="1066800"/>
          </a:xfrm>
        </p:spPr>
        <p:txBody>
          <a:bodyPr/>
          <a:lstStyle/>
          <a:p>
            <a:r>
              <a:rPr lang="en-US" sz="3200">
                <a:latin typeface="Garamond" charset="0"/>
                <a:ea typeface="ＭＳ Ｐゴシック" charset="0"/>
                <a:cs typeface="ＭＳ Ｐゴシック" charset="0"/>
              </a:rPr>
              <a:t>Observation: Limiting Bottlenecks Change Over Time</a:t>
            </a:r>
          </a:p>
        </p:txBody>
      </p:sp>
      <p:sp>
        <p:nvSpPr>
          <p:cNvPr id="19459" name="Content Placeholder 2"/>
          <p:cNvSpPr>
            <a:spLocks noGrp="1"/>
          </p:cNvSpPr>
          <p:nvPr>
            <p:ph idx="1"/>
          </p:nvPr>
        </p:nvSpPr>
        <p:spPr>
          <a:xfrm>
            <a:off x="58738" y="1371600"/>
            <a:ext cx="4003675" cy="4876800"/>
          </a:xfrm>
        </p:spPr>
        <p:txBody>
          <a:bodyPr/>
          <a:lstStyle/>
          <a:p>
            <a:pPr>
              <a:buFont typeface="Wingdings" charset="0"/>
              <a:buNone/>
            </a:pPr>
            <a:r>
              <a:rPr lang="en-US" sz="1800">
                <a:latin typeface="Tahoma" charset="0"/>
                <a:ea typeface="ＭＳ Ｐゴシック" charset="0"/>
                <a:cs typeface="ＭＳ Ｐゴシック" charset="0"/>
              </a:rPr>
              <a:t>A=full linked list; B=empty linked list</a:t>
            </a:r>
          </a:p>
          <a:p>
            <a:pPr>
              <a:buFont typeface="Wingdings" charset="0"/>
              <a:buNone/>
            </a:pPr>
            <a:r>
              <a:rPr lang="en-US" sz="1800">
                <a:latin typeface="Tahoma" charset="0"/>
                <a:ea typeface="ＭＳ Ｐゴシック" charset="0"/>
                <a:cs typeface="ＭＳ Ｐゴシック" charset="0"/>
              </a:rPr>
              <a:t>repeat</a:t>
            </a:r>
          </a:p>
          <a:p>
            <a:pPr>
              <a:buFont typeface="Wingdings" charset="0"/>
              <a:buNone/>
            </a:pPr>
            <a:r>
              <a:rPr lang="en-US" sz="1800">
                <a:latin typeface="Tahoma" charset="0"/>
                <a:ea typeface="ＭＳ Ｐゴシック" charset="0"/>
                <a:cs typeface="ＭＳ Ｐゴシック" charset="0"/>
              </a:rPr>
              <a:t>	Lock A</a:t>
            </a:r>
          </a:p>
          <a:p>
            <a:pPr>
              <a:buFont typeface="Wingdings" charset="0"/>
              <a:buNone/>
            </a:pPr>
            <a:r>
              <a:rPr lang="en-US" sz="1800">
                <a:latin typeface="Tahoma" charset="0"/>
                <a:ea typeface="ＭＳ Ｐゴシック" charset="0"/>
                <a:cs typeface="ＭＳ Ｐゴシック" charset="0"/>
              </a:rPr>
              <a:t>		Traverse list A</a:t>
            </a:r>
          </a:p>
          <a:p>
            <a:pPr>
              <a:buFont typeface="Wingdings" charset="0"/>
              <a:buNone/>
            </a:pPr>
            <a:r>
              <a:rPr lang="en-US" sz="1800">
                <a:latin typeface="Tahoma" charset="0"/>
                <a:ea typeface="ＭＳ Ｐゴシック" charset="0"/>
                <a:cs typeface="ＭＳ Ｐゴシック" charset="0"/>
              </a:rPr>
              <a:t>		Remove X from A</a:t>
            </a:r>
          </a:p>
          <a:p>
            <a:pPr>
              <a:buFont typeface="Wingdings" charset="0"/>
              <a:buNone/>
            </a:pPr>
            <a:r>
              <a:rPr lang="en-US" sz="1800">
                <a:latin typeface="Tahoma" charset="0"/>
                <a:ea typeface="ＭＳ Ｐゴシック" charset="0"/>
                <a:cs typeface="ＭＳ Ｐゴシック" charset="0"/>
              </a:rPr>
              <a:t>	Unlock A</a:t>
            </a:r>
          </a:p>
          <a:p>
            <a:pPr>
              <a:buFont typeface="Wingdings" charset="0"/>
              <a:buNone/>
            </a:pPr>
            <a:r>
              <a:rPr lang="en-US" sz="1800">
                <a:latin typeface="Tahoma" charset="0"/>
                <a:ea typeface="ＭＳ Ｐゴシック" charset="0"/>
                <a:cs typeface="ＭＳ Ｐゴシック" charset="0"/>
              </a:rPr>
              <a:t>	Compute on X</a:t>
            </a:r>
          </a:p>
          <a:p>
            <a:pPr>
              <a:buFont typeface="Wingdings" charset="0"/>
              <a:buNone/>
            </a:pPr>
            <a:r>
              <a:rPr lang="en-US" sz="1800">
                <a:latin typeface="Tahoma" charset="0"/>
                <a:ea typeface="ＭＳ Ｐゴシック" charset="0"/>
                <a:cs typeface="ＭＳ Ｐゴシック" charset="0"/>
              </a:rPr>
              <a:t>	Lock B</a:t>
            </a:r>
          </a:p>
          <a:p>
            <a:pPr>
              <a:buFont typeface="Wingdings" charset="0"/>
              <a:buNone/>
            </a:pPr>
            <a:r>
              <a:rPr lang="en-US" sz="1800">
                <a:latin typeface="Tahoma" charset="0"/>
                <a:ea typeface="ＭＳ Ｐゴシック" charset="0"/>
                <a:cs typeface="ＭＳ Ｐゴシック" charset="0"/>
              </a:rPr>
              <a:t>		Traverse list B</a:t>
            </a:r>
          </a:p>
          <a:p>
            <a:pPr>
              <a:buFont typeface="Wingdings" charset="0"/>
              <a:buNone/>
            </a:pPr>
            <a:r>
              <a:rPr lang="en-US" sz="1800">
                <a:latin typeface="Tahoma" charset="0"/>
                <a:ea typeface="ＭＳ Ｐゴシック" charset="0"/>
                <a:cs typeface="ＭＳ Ｐゴシック" charset="0"/>
              </a:rPr>
              <a:t>		Insert X into B</a:t>
            </a:r>
          </a:p>
          <a:p>
            <a:pPr>
              <a:buFont typeface="Wingdings" charset="0"/>
              <a:buNone/>
            </a:pPr>
            <a:r>
              <a:rPr lang="en-US" sz="1800">
                <a:latin typeface="Tahoma" charset="0"/>
                <a:ea typeface="ＭＳ Ｐゴシック" charset="0"/>
                <a:cs typeface="ＭＳ Ｐゴシック" charset="0"/>
              </a:rPr>
              <a:t>	Unlock B</a:t>
            </a:r>
          </a:p>
          <a:p>
            <a:pPr>
              <a:buFont typeface="Wingdings" charset="0"/>
              <a:buNone/>
            </a:pPr>
            <a:r>
              <a:rPr lang="en-US" sz="1800">
                <a:latin typeface="Tahoma" charset="0"/>
                <a:ea typeface="ＭＳ Ｐゴシック" charset="0"/>
                <a:cs typeface="ＭＳ Ｐゴシック" charset="0"/>
              </a:rPr>
              <a:t>until A is empty</a:t>
            </a:r>
          </a:p>
        </p:txBody>
      </p:sp>
      <p:sp>
        <p:nvSpPr>
          <p:cNvPr id="1843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A7EEA99-F9E7-E745-82F8-A580C791A048}" type="slidenum">
              <a:rPr lang="en-US">
                <a:latin typeface="Garamond" charset="0"/>
              </a:rPr>
              <a:pPr eaLnBrk="1" hangingPunct="1"/>
              <a:t>48</a:t>
            </a:fld>
            <a:endParaRPr lang="en-US">
              <a:latin typeface="Garamond" charset="0"/>
            </a:endParaRPr>
          </a:p>
        </p:txBody>
      </p:sp>
      <p:pic>
        <p:nvPicPr>
          <p:cNvPr id="5" name="Picture 4" descr="llist_move_cont32_bw.eps.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98800" y="2224088"/>
            <a:ext cx="6165850" cy="264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ounded Rectangle 11"/>
          <p:cNvSpPr>
            <a:spLocks noChangeArrowheads="1"/>
          </p:cNvSpPr>
          <p:nvPr/>
        </p:nvSpPr>
        <p:spPr bwMode="auto">
          <a:xfrm>
            <a:off x="439738" y="2054225"/>
            <a:ext cx="2665412" cy="1306513"/>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3" name="Rounded Rectangle 12"/>
          <p:cNvSpPr>
            <a:spLocks noChangeArrowheads="1"/>
          </p:cNvSpPr>
          <p:nvPr/>
        </p:nvSpPr>
        <p:spPr bwMode="auto">
          <a:xfrm>
            <a:off x="433388" y="3705225"/>
            <a:ext cx="2665412" cy="129857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8" name="Oval 7"/>
          <p:cNvSpPr>
            <a:spLocks noChangeArrowheads="1"/>
          </p:cNvSpPr>
          <p:nvPr/>
        </p:nvSpPr>
        <p:spPr bwMode="auto">
          <a:xfrm>
            <a:off x="4597400" y="1806575"/>
            <a:ext cx="3082925"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9" name="Oval 8"/>
          <p:cNvSpPr>
            <a:spLocks noChangeArrowheads="1"/>
          </p:cNvSpPr>
          <p:nvPr/>
        </p:nvSpPr>
        <p:spPr bwMode="auto">
          <a:xfrm>
            <a:off x="7575550" y="2867025"/>
            <a:ext cx="1436688"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0" name="TextBox 9"/>
          <p:cNvSpPr txBox="1">
            <a:spLocks noChangeArrowheads="1"/>
          </p:cNvSpPr>
          <p:nvPr/>
        </p:nvSpPr>
        <p:spPr bwMode="auto">
          <a:xfrm>
            <a:off x="5168900" y="5033963"/>
            <a:ext cx="17764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Lock A is limiter</a:t>
            </a:r>
          </a:p>
        </p:txBody>
      </p:sp>
      <p:sp>
        <p:nvSpPr>
          <p:cNvPr id="11" name="TextBox 10"/>
          <p:cNvSpPr txBox="1">
            <a:spLocks noChangeArrowheads="1"/>
          </p:cNvSpPr>
          <p:nvPr/>
        </p:nvSpPr>
        <p:spPr bwMode="auto">
          <a:xfrm>
            <a:off x="7369175" y="4778375"/>
            <a:ext cx="18002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Lock B is limiter</a:t>
            </a:r>
          </a:p>
        </p:txBody>
      </p:sp>
      <p:sp>
        <p:nvSpPr>
          <p:cNvPr id="14" name="TextBox 13"/>
          <p:cNvSpPr txBox="1">
            <a:spLocks noChangeArrowheads="1"/>
          </p:cNvSpPr>
          <p:nvPr/>
        </p:nvSpPr>
        <p:spPr bwMode="auto">
          <a:xfrm>
            <a:off x="3840163" y="1951038"/>
            <a:ext cx="12747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32 threads</a:t>
            </a:r>
          </a:p>
        </p:txBody>
      </p:sp>
    </p:spTree>
    <p:extLst>
      <p:ext uri="{BB962C8B-B14F-4D97-AF65-F5344CB8AC3E}">
        <p14:creationId xmlns:p14="http://schemas.microsoft.com/office/powerpoint/2010/main" xmlns="" val="36421145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5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5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59">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2" grpId="0" animBg="1"/>
      <p:bldP spid="13" grpId="0" animBg="1"/>
      <p:bldP spid="8" grpId="0" animBg="1"/>
      <p:bldP spid="8" grpId="1" animBg="1"/>
      <p:bldP spid="9" grpId="0" animBg="1"/>
      <p:bldP spid="9" grpId="1" animBg="1"/>
      <p:bldP spid="10" grpId="0"/>
      <p:bldP spid="10" grpId="1"/>
      <p:bldP spid="11" grpId="0"/>
      <p:bldP spid="11" grpId="1"/>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152400"/>
            <a:ext cx="8915400" cy="1066800"/>
          </a:xfrm>
        </p:spPr>
        <p:txBody>
          <a:bodyPr/>
          <a:lstStyle/>
          <a:p>
            <a:r>
              <a:rPr lang="en-US" sz="3200">
                <a:latin typeface="Garamond" charset="0"/>
                <a:ea typeface="ＭＳ Ｐゴシック" charset="0"/>
                <a:cs typeface="ＭＳ Ｐゴシック" charset="0"/>
              </a:rPr>
              <a:t>Limiting Bottlenecks Do Change on Real Applications</a:t>
            </a:r>
          </a:p>
        </p:txBody>
      </p:sp>
      <p:pic>
        <p:nvPicPr>
          <p:cNvPr id="19459" name="Content Placeholder 4" descr="sbnontrx_contention16.eps.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11138" y="1762125"/>
            <a:ext cx="8689975" cy="3724275"/>
          </a:xfrm>
        </p:spPr>
      </p:pic>
      <p:sp>
        <p:nvSpPr>
          <p:cNvPr id="1946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43CDB6-FAE7-D949-A874-30441488AB99}" type="slidenum">
              <a:rPr lang="en-US">
                <a:latin typeface="Garamond" charset="0"/>
              </a:rPr>
              <a:pPr eaLnBrk="1" hangingPunct="1"/>
              <a:t>49</a:t>
            </a:fld>
            <a:endParaRPr lang="en-US">
              <a:latin typeface="Garamond" charset="0"/>
            </a:endParaRPr>
          </a:p>
        </p:txBody>
      </p:sp>
      <p:sp>
        <p:nvSpPr>
          <p:cNvPr id="19461" name="TextBox 5"/>
          <p:cNvSpPr txBox="1">
            <a:spLocks noChangeArrowheads="1"/>
          </p:cNvSpPr>
          <p:nvPr/>
        </p:nvSpPr>
        <p:spPr bwMode="auto">
          <a:xfrm>
            <a:off x="4037013" y="1201738"/>
            <a:ext cx="49577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MySQL running Sysbench queries, 16 threads</a:t>
            </a:r>
          </a:p>
        </p:txBody>
      </p:sp>
      <p:sp>
        <p:nvSpPr>
          <p:cNvPr id="8" name="Oval 7"/>
          <p:cNvSpPr>
            <a:spLocks noChangeArrowheads="1"/>
          </p:cNvSpPr>
          <p:nvPr/>
        </p:nvSpPr>
        <p:spPr bwMode="auto">
          <a:xfrm>
            <a:off x="5494338" y="3914775"/>
            <a:ext cx="258762" cy="1139825"/>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9" name="Oval 8"/>
          <p:cNvSpPr>
            <a:spLocks noChangeArrowheads="1"/>
          </p:cNvSpPr>
          <p:nvPr/>
        </p:nvSpPr>
        <p:spPr bwMode="auto">
          <a:xfrm>
            <a:off x="8186738" y="3941763"/>
            <a:ext cx="258762" cy="1139825"/>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0" name="Oval 9"/>
          <p:cNvSpPr>
            <a:spLocks noChangeArrowheads="1"/>
          </p:cNvSpPr>
          <p:nvPr/>
        </p:nvSpPr>
        <p:spPr bwMode="auto">
          <a:xfrm>
            <a:off x="1168400" y="2114550"/>
            <a:ext cx="363538" cy="2927350"/>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1" name="Oval 10"/>
          <p:cNvSpPr>
            <a:spLocks noChangeArrowheads="1"/>
          </p:cNvSpPr>
          <p:nvPr/>
        </p:nvSpPr>
        <p:spPr bwMode="auto">
          <a:xfrm>
            <a:off x="4349750" y="3260725"/>
            <a:ext cx="365125"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2" name="Oval 11"/>
          <p:cNvSpPr>
            <a:spLocks noChangeArrowheads="1"/>
          </p:cNvSpPr>
          <p:nvPr/>
        </p:nvSpPr>
        <p:spPr bwMode="auto">
          <a:xfrm>
            <a:off x="6804025" y="3270250"/>
            <a:ext cx="365125"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3" name="Oval 12"/>
          <p:cNvSpPr>
            <a:spLocks noChangeArrowheads="1"/>
          </p:cNvSpPr>
          <p:nvPr/>
        </p:nvSpPr>
        <p:spPr bwMode="auto">
          <a:xfrm>
            <a:off x="2254250" y="1806575"/>
            <a:ext cx="2197100"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918725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0" grpId="1" animBg="1"/>
      <p:bldP spid="11" grpId="0" animBg="1"/>
      <p:bldP spid="11" grpId="1" animBg="1"/>
      <p:bldP spid="12" grpId="0" animBg="1"/>
      <p:bldP spid="12" grpId="1"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atin typeface="Garamond" charset="0"/>
                <a:ea typeface="ＭＳ Ｐゴシック" charset="0"/>
                <a:cs typeface="ＭＳ Ｐゴシック" charset="0"/>
              </a:rPr>
              <a:t>The Setting</a:t>
            </a:r>
          </a:p>
        </p:txBody>
      </p:sp>
      <p:sp>
        <p:nvSpPr>
          <p:cNvPr id="3" name="Content Placeholder 2"/>
          <p:cNvSpPr>
            <a:spLocks noGrp="1"/>
          </p:cNvSpPr>
          <p:nvPr>
            <p:ph idx="1"/>
          </p:nvPr>
        </p:nvSpPr>
        <p:spPr>
          <a:xfrm>
            <a:off x="228600" y="1066800"/>
            <a:ext cx="8610600" cy="4876800"/>
          </a:xfrm>
        </p:spPr>
        <p:txBody>
          <a:bodyPr/>
          <a:lstStyle/>
          <a:p>
            <a:r>
              <a:rPr lang="en-US" dirty="0">
                <a:solidFill>
                  <a:srgbClr val="0000FF"/>
                </a:solidFill>
                <a:latin typeface="Tahoma" charset="0"/>
                <a:ea typeface="ＭＳ Ｐゴシック" charset="0"/>
                <a:cs typeface="ＭＳ Ｐゴシック" charset="0"/>
              </a:rPr>
              <a:t>Hardware resources are shared among many threads/apps in </a:t>
            </a:r>
            <a:r>
              <a:rPr lang="en-US" dirty="0" smtClean="0">
                <a:solidFill>
                  <a:srgbClr val="0000FF"/>
                </a:solidFill>
                <a:latin typeface="Tahoma" charset="0"/>
                <a:ea typeface="ＭＳ Ｐゴシック" charset="0"/>
                <a:cs typeface="ＭＳ Ｐゴシック" charset="0"/>
              </a:rPr>
              <a:t>a many-core system</a:t>
            </a:r>
            <a:endParaRPr lang="en-US" dirty="0">
              <a:solidFill>
                <a:srgbClr val="0000FF"/>
              </a:solidFill>
              <a:latin typeface="Tahoma" charset="0"/>
              <a:ea typeface="ＭＳ Ｐゴシック" charset="0"/>
              <a:cs typeface="ＭＳ Ｐゴシック" charset="0"/>
            </a:endParaRPr>
          </a:p>
          <a:p>
            <a:pPr lvl="1"/>
            <a:r>
              <a:rPr lang="en-US" dirty="0">
                <a:latin typeface="Tahoma" charset="0"/>
                <a:ea typeface="ＭＳ Ｐゴシック" charset="0"/>
              </a:rPr>
              <a:t>C</a:t>
            </a:r>
            <a:r>
              <a:rPr lang="en-US" dirty="0" smtClean="0">
                <a:latin typeface="Tahoma" charset="0"/>
                <a:ea typeface="ＭＳ Ｐゴシック" charset="0"/>
              </a:rPr>
              <a:t>ores</a:t>
            </a:r>
            <a:r>
              <a:rPr lang="en-US" dirty="0">
                <a:latin typeface="Tahoma" charset="0"/>
                <a:ea typeface="ＭＳ Ｐゴシック" charset="0"/>
              </a:rPr>
              <a:t>, caches, interconnects, memory, disks, power, lifetime, …</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Management of these resources is a very difficult task</a:t>
            </a:r>
          </a:p>
          <a:p>
            <a:pPr lvl="1"/>
            <a:r>
              <a:rPr lang="en-US" dirty="0">
                <a:latin typeface="Tahoma" charset="0"/>
                <a:ea typeface="ＭＳ Ｐゴシック" charset="0"/>
              </a:rPr>
              <a:t>When optimizing parallel/</a:t>
            </a:r>
            <a:r>
              <a:rPr lang="en-US" dirty="0" err="1">
                <a:latin typeface="Tahoma" charset="0"/>
                <a:ea typeface="ＭＳ Ｐゴシック" charset="0"/>
              </a:rPr>
              <a:t>multiprogrammed</a:t>
            </a:r>
            <a:r>
              <a:rPr lang="en-US" dirty="0">
                <a:latin typeface="Tahoma" charset="0"/>
                <a:ea typeface="ＭＳ Ｐゴシック" charset="0"/>
              </a:rPr>
              <a:t> workloads</a:t>
            </a:r>
          </a:p>
          <a:p>
            <a:pPr lvl="1"/>
            <a:r>
              <a:rPr lang="en-US" dirty="0">
                <a:latin typeface="Tahoma" charset="0"/>
                <a:ea typeface="ＭＳ Ｐゴシック" charset="0"/>
              </a:rPr>
              <a:t>Threads interact unpredictably/unfairly in shared resources</a:t>
            </a:r>
            <a:endParaRPr lang="en-US" dirty="0">
              <a:solidFill>
                <a:srgbClr val="0000FF"/>
              </a:solidFill>
              <a:latin typeface="Tahoma" charset="0"/>
              <a:ea typeface="ＭＳ Ｐゴシック" charset="0"/>
            </a:endParaRPr>
          </a:p>
          <a:p>
            <a:pPr lvl="1"/>
            <a:endParaRPr lang="en-US" dirty="0">
              <a:latin typeface="Tahoma" charset="0"/>
              <a:ea typeface="ＭＳ Ｐゴシック" charset="0"/>
            </a:endParaRPr>
          </a:p>
          <a:p>
            <a:r>
              <a:rPr lang="en-US" dirty="0">
                <a:solidFill>
                  <a:srgbClr val="0000FF"/>
                </a:solidFill>
                <a:latin typeface="Tahoma" charset="0"/>
                <a:ea typeface="ＭＳ Ｐゴシック" charset="0"/>
                <a:cs typeface="ＭＳ Ｐゴシック" charset="0"/>
              </a:rPr>
              <a:t>Power/energy consumption </a:t>
            </a:r>
            <a:r>
              <a:rPr lang="en-US" dirty="0">
                <a:latin typeface="Tahoma" charset="0"/>
                <a:ea typeface="ＭＳ Ｐゴシック" charset="0"/>
                <a:cs typeface="ＭＳ Ｐゴシック" charset="0"/>
              </a:rPr>
              <a:t>is arguably the most valuable shared resource</a:t>
            </a:r>
          </a:p>
          <a:p>
            <a:pPr lvl="1"/>
            <a:r>
              <a:rPr lang="en-US" dirty="0">
                <a:latin typeface="Tahoma" charset="0"/>
                <a:ea typeface="ＭＳ Ｐゴシック" charset="0"/>
              </a:rPr>
              <a:t>Main limiter to efficiency and performance</a:t>
            </a:r>
          </a:p>
          <a:p>
            <a:pPr lvl="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090808-11B8-0A42-8BCD-B0A924A1815B}" type="slidenum">
              <a:rPr lang="en-US" sz="1600">
                <a:latin typeface="Garamond" charset="0"/>
              </a:rPr>
              <a:pPr eaLnBrk="1" hangingPunct="1"/>
              <a:t>5</a:t>
            </a:fld>
            <a:endParaRPr lang="en-US" sz="1600">
              <a:latin typeface="Garamond" charset="0"/>
            </a:endParaRPr>
          </a:p>
        </p:txBody>
      </p:sp>
    </p:spTree>
    <p:extLst>
      <p:ext uri="{BB962C8B-B14F-4D97-AF65-F5344CB8AC3E}">
        <p14:creationId xmlns:p14="http://schemas.microsoft.com/office/powerpoint/2010/main" xmlns="" val="2393884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52400"/>
            <a:ext cx="8915400" cy="756320"/>
          </a:xfrm>
        </p:spPr>
        <p:txBody>
          <a:bodyPr/>
          <a:lstStyle/>
          <a:p>
            <a:r>
              <a:rPr lang="en-US" dirty="0">
                <a:latin typeface="Garamond" charset="0"/>
                <a:ea typeface="ＭＳ Ｐゴシック" charset="0"/>
                <a:cs typeface="ＭＳ Ｐゴシック" charset="0"/>
              </a:rPr>
              <a:t>Previous </a:t>
            </a:r>
            <a:r>
              <a:rPr lang="en-US" dirty="0" smtClean="0">
                <a:latin typeface="Garamond" charset="0"/>
                <a:ea typeface="ＭＳ Ｐゴシック" charset="0"/>
                <a:cs typeface="ＭＳ Ｐゴシック" charset="0"/>
              </a:rPr>
              <a:t>Work on Bottleneck Acceleration</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134938" y="976313"/>
            <a:ext cx="8905875" cy="5176837"/>
          </a:xfrm>
        </p:spPr>
        <p:txBody>
          <a:bodyPr/>
          <a:lstStyle/>
          <a:p>
            <a:r>
              <a:rPr lang="en-US" sz="2000">
                <a:latin typeface="Tahoma" charset="0"/>
                <a:ea typeface="ＭＳ Ｐゴシック" charset="0"/>
                <a:cs typeface="ＭＳ Ｐゴシック" charset="0"/>
              </a:rPr>
              <a:t>Asymmetric CMP (ACMP) proposals </a:t>
            </a:r>
            <a:r>
              <a:rPr lang="en-US" sz="1600">
                <a:solidFill>
                  <a:srgbClr val="28571F"/>
                </a:solidFill>
                <a:latin typeface="Tahoma" charset="0"/>
                <a:ea typeface="ＭＳ Ｐゴシック" charset="0"/>
                <a:cs typeface="ＭＳ Ｐゴシック" charset="0"/>
              </a:rPr>
              <a:t>[Annavaram+, ISCA’</a:t>
            </a:r>
            <a:r>
              <a:rPr lang="en-US" altLang="ja-JP" sz="1600">
                <a:solidFill>
                  <a:srgbClr val="28571F"/>
                </a:solidFill>
                <a:latin typeface="Tahoma" charset="0"/>
                <a:ea typeface="ＭＳ Ｐゴシック" charset="0"/>
                <a:cs typeface="ＭＳ Ｐゴシック" charset="0"/>
              </a:rPr>
              <a:t>05] </a:t>
            </a:r>
            <a:br>
              <a:rPr lang="en-US" altLang="ja-JP" sz="1600">
                <a:solidFill>
                  <a:srgbClr val="28571F"/>
                </a:solidFill>
                <a:latin typeface="Tahoma" charset="0"/>
                <a:ea typeface="ＭＳ Ｐゴシック" charset="0"/>
                <a:cs typeface="ＭＳ Ｐゴシック" charset="0"/>
              </a:rPr>
            </a:br>
            <a:r>
              <a:rPr lang="en-US" altLang="ja-JP" sz="1600">
                <a:solidFill>
                  <a:srgbClr val="28571F"/>
                </a:solidFill>
                <a:latin typeface="Tahoma" charset="0"/>
                <a:ea typeface="ＭＳ Ｐゴシック" charset="0"/>
                <a:cs typeface="ＭＳ Ｐゴシック" charset="0"/>
              </a:rPr>
              <a:t>[Morad+, Comp. Arch. Letters’06] [Suleman+, Tech. Report’07]</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the Amdahl</a:t>
            </a:r>
            <a:r>
              <a:rPr lang="ja-JP" altLang="en-US" sz="2000">
                <a:solidFill>
                  <a:srgbClr val="FF0000"/>
                </a:solidFill>
                <a:latin typeface="Tahoma" charset="0"/>
                <a:ea typeface="ＭＳ Ｐゴシック" charset="0"/>
              </a:rPr>
              <a:t>’</a:t>
            </a:r>
            <a:r>
              <a:rPr lang="en-US" altLang="ja-JP" sz="2000">
                <a:solidFill>
                  <a:srgbClr val="FF0000"/>
                </a:solidFill>
                <a:latin typeface="Tahoma" charset="0"/>
                <a:ea typeface="ＭＳ Ｐゴシック" charset="0"/>
              </a:rPr>
              <a:t>s bottleneck</a:t>
            </a:r>
          </a:p>
          <a:p>
            <a:pPr lvl="1"/>
            <a:endParaRPr lang="en-US" sz="700">
              <a:latin typeface="Tahoma" charset="0"/>
              <a:ea typeface="ＭＳ Ｐゴシック" charset="0"/>
            </a:endParaRPr>
          </a:p>
          <a:p>
            <a:r>
              <a:rPr lang="en-US" sz="2000">
                <a:latin typeface="Tahoma" charset="0"/>
                <a:ea typeface="ＭＳ Ｐゴシック" charset="0"/>
                <a:cs typeface="ＭＳ Ｐゴシック" charset="0"/>
              </a:rPr>
              <a:t>Accelerated Critical Sections (ACS) </a:t>
            </a:r>
            <a:r>
              <a:rPr lang="en-US" sz="1600">
                <a:solidFill>
                  <a:srgbClr val="28571F"/>
                </a:solidFill>
                <a:latin typeface="Tahoma" charset="0"/>
                <a:ea typeface="ＭＳ Ｐゴシック" charset="0"/>
                <a:cs typeface="ＭＳ Ｐゴシック" charset="0"/>
              </a:rPr>
              <a:t>[Suleman+, ASPLOS’</a:t>
            </a:r>
            <a:r>
              <a:rPr lang="en-US" altLang="ja-JP" sz="1600">
                <a:solidFill>
                  <a:srgbClr val="28571F"/>
                </a:solidFill>
                <a:latin typeface="Tahoma" charset="0"/>
                <a:ea typeface="ＭＳ Ｐゴシック" charset="0"/>
                <a:cs typeface="ＭＳ Ｐゴシック" charset="0"/>
              </a:rPr>
              <a:t>09]</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critical sections</a:t>
            </a:r>
          </a:p>
          <a:p>
            <a:pPr lvl="1"/>
            <a:r>
              <a:rPr lang="en-US" sz="2000">
                <a:solidFill>
                  <a:srgbClr val="FF0000"/>
                </a:solidFill>
                <a:latin typeface="Tahoma" charset="0"/>
                <a:ea typeface="ＭＳ Ｐゴシック" charset="0"/>
              </a:rPr>
              <a:t>Does not take into account importance</a:t>
            </a:r>
            <a:r>
              <a:rPr lang="en-US" sz="2000">
                <a:latin typeface="Tahoma" charset="0"/>
                <a:ea typeface="ＭＳ Ｐゴシック" charset="0"/>
              </a:rPr>
              <a:t> of critical sections</a:t>
            </a:r>
          </a:p>
          <a:p>
            <a:pPr lvl="1"/>
            <a:endParaRPr lang="en-US" sz="700">
              <a:latin typeface="Tahoma" charset="0"/>
              <a:ea typeface="ＭＳ Ｐゴシック" charset="0"/>
            </a:endParaRPr>
          </a:p>
          <a:p>
            <a:r>
              <a:rPr lang="en-US" sz="2000">
                <a:latin typeface="Tahoma" charset="0"/>
                <a:ea typeface="ＭＳ Ｐゴシック" charset="0"/>
                <a:cs typeface="ＭＳ Ｐゴシック" charset="0"/>
              </a:rPr>
              <a:t>Feedback-Directed Pipelining (FDP) </a:t>
            </a:r>
            <a:r>
              <a:rPr lang="en-US" sz="1600">
                <a:solidFill>
                  <a:srgbClr val="28571F"/>
                </a:solidFill>
                <a:latin typeface="Tahoma" charset="0"/>
                <a:ea typeface="ＭＳ Ｐゴシック" charset="0"/>
                <a:cs typeface="ＭＳ Ｐゴシック" charset="0"/>
              </a:rPr>
              <a:t>[Suleman+, PACT’</a:t>
            </a:r>
            <a:r>
              <a:rPr lang="en-US" altLang="ja-JP" sz="1600">
                <a:solidFill>
                  <a:srgbClr val="28571F"/>
                </a:solidFill>
                <a:latin typeface="Tahoma" charset="0"/>
                <a:ea typeface="ＭＳ Ｐゴシック" charset="0"/>
                <a:cs typeface="ＭＳ Ｐゴシック" charset="0"/>
              </a:rPr>
              <a:t>10 and PhD thesis’11]</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stages with lowest throughput</a:t>
            </a:r>
          </a:p>
          <a:p>
            <a:pPr lvl="1"/>
            <a:r>
              <a:rPr lang="en-US" sz="2000">
                <a:solidFill>
                  <a:srgbClr val="FF0000"/>
                </a:solidFill>
                <a:latin typeface="Tahoma" charset="0"/>
                <a:ea typeface="ＭＳ Ｐゴシック" charset="0"/>
              </a:rPr>
              <a:t>Slow to adapt </a:t>
            </a:r>
            <a:r>
              <a:rPr lang="en-US" sz="2000">
                <a:latin typeface="Tahoma" charset="0"/>
                <a:ea typeface="ＭＳ Ｐゴシック" charset="0"/>
              </a:rPr>
              <a:t>to phase changes (software based library)</a:t>
            </a:r>
          </a:p>
          <a:p>
            <a:pPr lvl="1"/>
            <a:endParaRPr lang="en-US" sz="1800">
              <a:latin typeface="Tahoma" charset="0"/>
              <a:ea typeface="ＭＳ Ｐゴシック" charset="0"/>
            </a:endParaRPr>
          </a:p>
          <a:p>
            <a:pPr>
              <a:buFont typeface="Wingdings" charset="0"/>
              <a:buNone/>
            </a:pPr>
            <a:r>
              <a:rPr lang="en-US" sz="2000">
                <a:latin typeface="Tahoma" charset="0"/>
                <a:ea typeface="ＭＳ Ｐゴシック" charset="0"/>
                <a:cs typeface="ＭＳ Ｐゴシック" charset="0"/>
              </a:rPr>
              <a:t>No previous work can accelerate all three types of bottlenecks or </a:t>
            </a:r>
            <a:br>
              <a:rPr lang="en-US" sz="2000">
                <a:latin typeface="Tahoma" charset="0"/>
                <a:ea typeface="ＭＳ Ｐゴシック" charset="0"/>
                <a:cs typeface="ＭＳ Ｐゴシック" charset="0"/>
              </a:rPr>
            </a:br>
            <a:r>
              <a:rPr lang="en-US" sz="2000">
                <a:latin typeface="Tahoma" charset="0"/>
                <a:ea typeface="ＭＳ Ｐゴシック" charset="0"/>
                <a:cs typeface="ＭＳ Ｐゴシック" charset="0"/>
              </a:rPr>
              <a:t>quickly adapts to fine-grain changes in the </a:t>
            </a:r>
            <a:r>
              <a:rPr lang="en-US" sz="2000" i="1">
                <a:latin typeface="Tahoma" charset="0"/>
                <a:ea typeface="ＭＳ Ｐゴシック" charset="0"/>
                <a:cs typeface="ＭＳ Ｐゴシック" charset="0"/>
              </a:rPr>
              <a:t>importance</a:t>
            </a:r>
            <a:r>
              <a:rPr lang="en-US" sz="2000">
                <a:latin typeface="Tahoma" charset="0"/>
                <a:ea typeface="ＭＳ Ｐゴシック" charset="0"/>
                <a:cs typeface="ＭＳ Ｐゴシック" charset="0"/>
              </a:rPr>
              <a:t> of bottlenecks</a:t>
            </a:r>
          </a:p>
          <a:p>
            <a:pPr>
              <a:buFont typeface="Wingdings" charset="0"/>
              <a:buNone/>
            </a:pPr>
            <a:endParaRPr lang="en-US" sz="700">
              <a:latin typeface="Tahoma" charset="0"/>
              <a:ea typeface="ＭＳ Ｐゴシック" charset="0"/>
              <a:cs typeface="ＭＳ Ｐゴシック" charset="0"/>
            </a:endParaRPr>
          </a:p>
          <a:p>
            <a:pPr>
              <a:buFont typeface="Wingdings" charset="0"/>
              <a:buNone/>
            </a:pPr>
            <a:r>
              <a:rPr lang="en-US" sz="2000" i="1">
                <a:latin typeface="Tahoma" charset="0"/>
                <a:ea typeface="ＭＳ Ｐゴシック" charset="0"/>
                <a:cs typeface="ＭＳ Ｐゴシック" charset="0"/>
              </a:rPr>
              <a:t>Our goal: </a:t>
            </a:r>
            <a:r>
              <a:rPr lang="en-US" sz="2000" i="1">
                <a:solidFill>
                  <a:srgbClr val="0000FF"/>
                </a:solidFill>
                <a:latin typeface="Tahoma" charset="0"/>
                <a:ea typeface="ＭＳ Ｐゴシック" charset="0"/>
                <a:cs typeface="ＭＳ Ｐゴシック" charset="0"/>
              </a:rPr>
              <a:t>general mechanism to identify performance-limiting bottlenecks of any type and accelerate them on an ACMP</a:t>
            </a:r>
          </a:p>
        </p:txBody>
      </p:sp>
      <p:sp>
        <p:nvSpPr>
          <p:cNvPr id="2150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8C9BB3-22DC-3E4E-9313-34394B78110A}" type="slidenum">
              <a:rPr lang="en-US">
                <a:latin typeface="Garamond" charset="0"/>
              </a:rPr>
              <a:pPr eaLnBrk="1" hangingPunct="1"/>
              <a:t>50</a:t>
            </a:fld>
            <a:endParaRPr lang="en-US">
              <a:latin typeface="Garamond" charset="0"/>
            </a:endParaRPr>
          </a:p>
        </p:txBody>
      </p:sp>
    </p:spTree>
    <p:extLst>
      <p:ext uri="{BB962C8B-B14F-4D97-AF65-F5344CB8AC3E}">
        <p14:creationId xmlns:p14="http://schemas.microsoft.com/office/powerpoint/2010/main" xmlns="" val="27537536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6BB643F-53B3-BC46-B700-3AC146775BD2}" type="slidenum">
              <a:rPr lang="en-US">
                <a:latin typeface="Garamond" charset="0"/>
              </a:rPr>
              <a:pPr eaLnBrk="1" hangingPunct="1"/>
              <a:t>51</a:t>
            </a:fld>
            <a:endParaRPr lang="en-US">
              <a:latin typeface="Garamond" charset="0"/>
            </a:endParaRPr>
          </a:p>
        </p:txBody>
      </p:sp>
      <p:sp>
        <p:nvSpPr>
          <p:cNvPr id="23555"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6" name="Content Placeholder 2"/>
          <p:cNvSpPr txBox="1">
            <a:spLocks/>
          </p:cNvSpPr>
          <p:nvPr/>
        </p:nvSpPr>
        <p:spPr bwMode="auto">
          <a:xfrm>
            <a:off x="134938" y="1185863"/>
            <a:ext cx="8905875" cy="5176837"/>
          </a:xfrm>
          <a:prstGeom prst="rect">
            <a:avLst/>
          </a:prstGeom>
          <a:noFill/>
          <a:ln w="9525">
            <a:noFill/>
            <a:miter lim="800000"/>
            <a:headEnd/>
            <a:tailEnd/>
          </a:ln>
        </p:spPr>
        <p:txBody>
          <a:bodyPr/>
          <a:lstStyle/>
          <a:p>
            <a:pPr marL="342900" indent="-342900" eaLnBrk="0" hangingPunct="0">
              <a:spcBef>
                <a:spcPct val="20000"/>
              </a:spcBef>
              <a:buClr>
                <a:schemeClr val="accent1"/>
              </a:buClr>
              <a:buSzPct val="65000"/>
              <a:buFont typeface="Wingdings" charset="2"/>
              <a:buChar char="n"/>
              <a:defRPr/>
            </a:pPr>
            <a:r>
              <a:rPr lang="en-US" sz="2400" kern="0" dirty="0">
                <a:latin typeface="+mn-lt"/>
                <a:ea typeface="ＭＳ Ｐゴシック" charset="-128"/>
                <a:cs typeface="ＭＳ Ｐゴシック" pitchFamily="-106" charset="-128"/>
              </a:rPr>
              <a:t>Key insight:</a:t>
            </a:r>
          </a:p>
          <a:p>
            <a:pPr marL="669925" lvl="1" indent="-325438" eaLnBrk="0" hangingPunct="0">
              <a:spcBef>
                <a:spcPct val="20000"/>
              </a:spcBef>
              <a:buClr>
                <a:schemeClr val="accent2"/>
              </a:buClr>
              <a:buSzPct val="60000"/>
              <a:buFont typeface="Wingdings" charset="2"/>
              <a:buChar char="q"/>
              <a:defRPr/>
            </a:pPr>
            <a:r>
              <a:rPr lang="en-US" sz="2400" kern="0" dirty="0">
                <a:solidFill>
                  <a:srgbClr val="0000FF"/>
                </a:solidFill>
                <a:latin typeface="+mn-lt"/>
                <a:ea typeface="ＭＳ Ｐゴシック" charset="-128"/>
                <a:cs typeface="+mn-cs"/>
              </a:rPr>
              <a:t>Thread waiting </a:t>
            </a:r>
            <a:r>
              <a:rPr lang="en-US" sz="2400" kern="0" dirty="0">
                <a:latin typeface="+mn-lt"/>
                <a:ea typeface="ＭＳ Ｐゴシック" charset="-128"/>
                <a:cs typeface="+mn-cs"/>
              </a:rPr>
              <a:t>reduces parallelism and </a:t>
            </a:r>
            <a:br>
              <a:rPr lang="en-US" sz="2400" kern="0" dirty="0">
                <a:latin typeface="+mn-lt"/>
                <a:ea typeface="ＭＳ Ｐゴシック" charset="-128"/>
                <a:cs typeface="+mn-cs"/>
              </a:rPr>
            </a:br>
            <a:r>
              <a:rPr lang="en-US" sz="2400" kern="0" dirty="0">
                <a:latin typeface="+mn-lt"/>
                <a:ea typeface="ＭＳ Ｐゴシック" charset="-128"/>
                <a:cs typeface="+mn-cs"/>
              </a:rPr>
              <a:t>is likely to reduce performance</a:t>
            </a:r>
          </a:p>
          <a:p>
            <a:pPr marL="669925" lvl="1" indent="-325438" eaLnBrk="0" hangingPunct="0">
              <a:spcBef>
                <a:spcPct val="20000"/>
              </a:spcBef>
              <a:buClr>
                <a:schemeClr val="accent2"/>
              </a:buClr>
              <a:buSzPct val="60000"/>
              <a:buFont typeface="Wingdings" charset="2"/>
              <a:buChar char="q"/>
              <a:defRPr/>
            </a:pPr>
            <a:r>
              <a:rPr lang="en-US" sz="2400" kern="0" dirty="0">
                <a:latin typeface="+mn-lt"/>
                <a:ea typeface="ＭＳ Ｐゴシック" charset="-128"/>
                <a:cs typeface="+mn-cs"/>
              </a:rPr>
              <a:t>Code causing the most thread waiting                             </a:t>
            </a:r>
            <a:r>
              <a:rPr lang="en-US" sz="2400" kern="0" dirty="0">
                <a:latin typeface="+mn-lt"/>
                <a:ea typeface="ＭＳ Ｐゴシック" charset="-128"/>
                <a:cs typeface="+mn-cs"/>
                <a:sym typeface="Wingdings"/>
              </a:rPr>
              <a:t> likely critical path</a:t>
            </a:r>
            <a:endParaRPr lang="en-US" sz="2400" kern="0" dirty="0">
              <a:latin typeface="+mn-lt"/>
              <a:ea typeface="ＭＳ Ｐゴシック" charset="-128"/>
              <a:cs typeface="+mn-cs"/>
            </a:endParaRPr>
          </a:p>
          <a:p>
            <a:pPr marL="669925" lvl="1" indent="-325438" eaLnBrk="0" hangingPunct="0">
              <a:spcBef>
                <a:spcPct val="20000"/>
              </a:spcBef>
              <a:buClr>
                <a:schemeClr val="accent2"/>
              </a:buClr>
              <a:buSzPct val="60000"/>
              <a:buFont typeface="Wingdings" charset="2"/>
              <a:buChar char="q"/>
              <a:defRPr/>
            </a:pPr>
            <a:endParaRPr lang="en-US" sz="800" kern="0" dirty="0">
              <a:latin typeface="+mn-lt"/>
              <a:ea typeface="ＭＳ Ｐゴシック" charset="-128"/>
              <a:cs typeface="+mn-cs"/>
            </a:endParaRPr>
          </a:p>
          <a:p>
            <a:pPr marL="669925" lvl="1" indent="-325438" eaLnBrk="0" hangingPunct="0">
              <a:spcBef>
                <a:spcPct val="20000"/>
              </a:spcBef>
              <a:buClr>
                <a:schemeClr val="accent2"/>
              </a:buClr>
              <a:buSzPct val="60000"/>
              <a:buFont typeface="Wingdings" charset="2"/>
              <a:buChar char="q"/>
              <a:defRPr/>
            </a:pPr>
            <a:endParaRPr lang="en-US" sz="800" kern="0" dirty="0">
              <a:latin typeface="+mn-lt"/>
              <a:ea typeface="ＭＳ Ｐゴシック" charset="-128"/>
              <a:cs typeface="+mn-cs"/>
            </a:endParaRPr>
          </a:p>
          <a:p>
            <a:pPr marL="669925" lvl="1" indent="-325438" eaLnBrk="0" hangingPunct="0">
              <a:spcBef>
                <a:spcPct val="20000"/>
              </a:spcBef>
              <a:buClr>
                <a:schemeClr val="accent2"/>
              </a:buClr>
              <a:buSzPct val="60000"/>
              <a:buFont typeface="Wingdings" charset="2"/>
              <a:buChar char="q"/>
              <a:defRPr/>
            </a:pPr>
            <a:endParaRPr lang="en-US" sz="800" kern="0" dirty="0">
              <a:latin typeface="+mn-lt"/>
              <a:ea typeface="ＭＳ Ｐゴシック" charset="-128"/>
              <a:cs typeface="+mn-cs"/>
            </a:endParaRPr>
          </a:p>
          <a:p>
            <a:pPr marL="342900" indent="-342900" eaLnBrk="0" hangingPunct="0">
              <a:spcBef>
                <a:spcPct val="20000"/>
              </a:spcBef>
              <a:buClr>
                <a:schemeClr val="accent1"/>
              </a:buClr>
              <a:buSzPct val="65000"/>
              <a:buFont typeface="Wingdings" charset="2"/>
              <a:buChar char="n"/>
              <a:defRPr/>
            </a:pPr>
            <a:r>
              <a:rPr lang="en-US" sz="2400" kern="0" dirty="0">
                <a:latin typeface="+mn-lt"/>
                <a:ea typeface="ＭＳ Ｐゴシック" charset="-128"/>
                <a:cs typeface="ＭＳ Ｐゴシック" pitchFamily="-106" charset="-128"/>
              </a:rPr>
              <a:t>Key idea:</a:t>
            </a:r>
          </a:p>
          <a:p>
            <a:pPr marL="669925" lvl="1" indent="-325438" eaLnBrk="0" hangingPunct="0">
              <a:spcBef>
                <a:spcPct val="20000"/>
              </a:spcBef>
              <a:buClr>
                <a:schemeClr val="accent2"/>
              </a:buClr>
              <a:buSzPct val="60000"/>
              <a:buFont typeface="Wingdings" charset="2"/>
              <a:buChar char="q"/>
              <a:defRPr/>
            </a:pPr>
            <a:r>
              <a:rPr lang="en-US" sz="2400" kern="0" dirty="0">
                <a:solidFill>
                  <a:srgbClr val="0000FF"/>
                </a:solidFill>
                <a:latin typeface="+mn-lt"/>
                <a:ea typeface="ＭＳ Ｐゴシック" charset="-128"/>
                <a:cs typeface="+mn-cs"/>
              </a:rPr>
              <a:t>Dynamically identify bottlenecks that cause </a:t>
            </a:r>
            <a:br>
              <a:rPr lang="en-US" sz="2400" kern="0" dirty="0">
                <a:solidFill>
                  <a:srgbClr val="0000FF"/>
                </a:solidFill>
                <a:latin typeface="+mn-lt"/>
                <a:ea typeface="ＭＳ Ｐゴシック" charset="-128"/>
                <a:cs typeface="+mn-cs"/>
              </a:rPr>
            </a:br>
            <a:r>
              <a:rPr lang="en-US" sz="2400" kern="0" dirty="0">
                <a:solidFill>
                  <a:srgbClr val="0000FF"/>
                </a:solidFill>
                <a:latin typeface="+mn-lt"/>
                <a:ea typeface="ＭＳ Ｐゴシック" charset="-128"/>
                <a:cs typeface="+mn-cs"/>
              </a:rPr>
              <a:t>the most thread waiting</a:t>
            </a:r>
          </a:p>
          <a:p>
            <a:pPr marL="669925" lvl="1" indent="-325438" eaLnBrk="0" hangingPunct="0">
              <a:spcBef>
                <a:spcPct val="20000"/>
              </a:spcBef>
              <a:buClr>
                <a:schemeClr val="accent2"/>
              </a:buClr>
              <a:buSzPct val="60000"/>
              <a:buFont typeface="Wingdings" charset="2"/>
              <a:buChar char="q"/>
              <a:defRPr/>
            </a:pPr>
            <a:r>
              <a:rPr lang="en-US" sz="2400" kern="0" dirty="0">
                <a:latin typeface="+mn-lt"/>
                <a:ea typeface="ＭＳ Ｐゴシック" charset="-128"/>
                <a:cs typeface="+mn-cs"/>
              </a:rPr>
              <a:t>Accelerate them (using powerful cores in an ACMP)</a:t>
            </a:r>
            <a:endParaRPr lang="en-US" sz="2400" i="1" kern="0" dirty="0">
              <a:solidFill>
                <a:srgbClr val="0000FF"/>
              </a:solidFill>
              <a:latin typeface="+mn-lt"/>
              <a:ea typeface="ＭＳ Ｐゴシック" charset="-128"/>
              <a:cs typeface="ＭＳ Ｐゴシック" pitchFamily="-106" charset="-128"/>
            </a:endParaRPr>
          </a:p>
        </p:txBody>
      </p:sp>
    </p:spTree>
    <p:extLst>
      <p:ext uri="{BB962C8B-B14F-4D97-AF65-F5344CB8AC3E}">
        <p14:creationId xmlns:p14="http://schemas.microsoft.com/office/powerpoint/2010/main" xmlns="" val="13426509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cs typeface="+mn-cs"/>
              </a:rPr>
              <a:t>Implement </a:t>
            </a:r>
            <a:r>
              <a:rPr lang="en-US" sz="2000" i="1" dirty="0">
                <a:solidFill>
                  <a:srgbClr val="000000"/>
                </a:solidFill>
                <a:ea typeface="ＭＳ Ｐゴシック" charset="-128"/>
                <a:cs typeface="+mn-cs"/>
              </a:rPr>
              <a:t>waiting</a:t>
            </a:r>
            <a:endParaRPr lang="en-US" sz="2000" dirty="0">
              <a:solidFill>
                <a:srgbClr val="000000"/>
              </a:solidFill>
              <a:ea typeface="ＭＳ Ｐゴシック" charset="-128"/>
              <a:cs typeface="+mn-cs"/>
            </a:endParaRPr>
          </a:p>
          <a:p>
            <a:pPr>
              <a:defRPr/>
            </a:pPr>
            <a:r>
              <a:rPr lang="en-US" sz="2000" dirty="0">
                <a:solidFill>
                  <a:srgbClr val="000000"/>
                </a:solidFill>
                <a:ea typeface="ＭＳ Ｐゴシック" charset="-128"/>
                <a:cs typeface="+mn-cs"/>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72709"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2710"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72711" name="Text Box 7"/>
          <p:cNvSpPr txBox="1">
            <a:spLocks noChangeArrowheads="1"/>
          </p:cNvSpPr>
          <p:nvPr/>
        </p:nvSpPr>
        <p:spPr bwMode="auto">
          <a:xfrm>
            <a:off x="460375" y="2460625"/>
            <a:ext cx="37449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72712"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2458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F9653AA-AB66-7146-98EB-56E69C8C55CA}" type="slidenum">
              <a:rPr lang="en-US">
                <a:latin typeface="Garamond" charset="0"/>
              </a:rPr>
              <a:pPr eaLnBrk="1" hangingPunct="1"/>
              <a:t>52</a:t>
            </a:fld>
            <a:endParaRPr lang="en-US">
              <a:latin typeface="Garamond" charset="0"/>
            </a:endParaRPr>
          </a:p>
        </p:txBody>
      </p:sp>
      <p:sp>
        <p:nvSpPr>
          <p:cNvPr id="24585"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100013" y="2346325"/>
            <a:ext cx="3578225" cy="2841625"/>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2147425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6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72709" grpId="0" animBg="1"/>
      <p:bldP spid="72710" grpId="0"/>
      <p:bldP spid="72711" grpId="0"/>
      <p:bldP spid="72712" grpId="0"/>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254000" y="1830388"/>
            <a:ext cx="8823325" cy="2235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20000"/>
              </a:spcBef>
              <a:buClr>
                <a:schemeClr val="accent1"/>
              </a:buClr>
              <a:buSzPct val="65000"/>
              <a:buFont typeface="Wingdings" charset="0"/>
              <a:buNone/>
            </a:pPr>
            <a:r>
              <a:rPr lang="en-US" sz="2400">
                <a:latin typeface="Tahoma" charset="0"/>
              </a:rPr>
              <a:t>			while cannot acquire lock</a:t>
            </a:r>
          </a:p>
          <a:p>
            <a:pPr>
              <a:spcBef>
                <a:spcPct val="20000"/>
              </a:spcBef>
              <a:buClr>
                <a:schemeClr val="accent1"/>
              </a:buClr>
              <a:buSzPct val="65000"/>
              <a:buFont typeface="Wingdings" charset="0"/>
              <a:buNone/>
            </a:pPr>
            <a:r>
              <a:rPr lang="en-US" sz="2400">
                <a:latin typeface="Tahoma" charset="0"/>
              </a:rPr>
              <a:t>				Wait loop for watch_addr</a:t>
            </a:r>
            <a:endParaRPr lang="en-US" sz="2400" i="1">
              <a:latin typeface="Tahoma" charset="0"/>
            </a:endParaRPr>
          </a:p>
          <a:p>
            <a:pPr>
              <a:spcBef>
                <a:spcPct val="20000"/>
              </a:spcBef>
              <a:buClr>
                <a:schemeClr val="accent1"/>
              </a:buClr>
              <a:buSzPct val="65000"/>
              <a:buFont typeface="Wingdings" charset="0"/>
              <a:buNone/>
            </a:pPr>
            <a:r>
              <a:rPr lang="en-US" sz="2400">
                <a:latin typeface="Tahoma" charset="0"/>
              </a:rPr>
              <a:t>			acquire lock</a:t>
            </a:r>
          </a:p>
          <a:p>
            <a:pPr>
              <a:spcBef>
                <a:spcPct val="20000"/>
              </a:spcBef>
              <a:buClr>
                <a:schemeClr val="accent1"/>
              </a:buClr>
              <a:buSzPct val="65000"/>
              <a:buFont typeface="Wingdings" charset="0"/>
              <a:buNone/>
            </a:pPr>
            <a:r>
              <a:rPr lang="en-US" sz="2400">
                <a:latin typeface="Tahoma" charset="0"/>
              </a:rPr>
              <a:t>			…</a:t>
            </a:r>
          </a:p>
          <a:p>
            <a:pPr>
              <a:spcBef>
                <a:spcPct val="20000"/>
              </a:spcBef>
              <a:buClr>
                <a:schemeClr val="accent1"/>
              </a:buClr>
              <a:buSzPct val="65000"/>
              <a:buFont typeface="Wingdings" charset="0"/>
              <a:buNone/>
            </a:pPr>
            <a:r>
              <a:rPr lang="en-US" sz="2400">
                <a:latin typeface="Tahoma" charset="0"/>
              </a:rPr>
              <a:t>			release lock</a:t>
            </a:r>
          </a:p>
          <a:p>
            <a:pPr>
              <a:spcBef>
                <a:spcPct val="20000"/>
              </a:spcBef>
              <a:buClr>
                <a:schemeClr val="accent1"/>
              </a:buClr>
              <a:buSzPct val="65000"/>
              <a:buFont typeface="Wingdings" charset="0"/>
              <a:buNone/>
            </a:pPr>
            <a:endParaRPr lang="en-US" sz="2400" i="1">
              <a:latin typeface="Tahoma" charset="0"/>
            </a:endParaRPr>
          </a:p>
        </p:txBody>
      </p:sp>
      <p:sp>
        <p:nvSpPr>
          <p:cNvPr id="25603" name="Title 1"/>
          <p:cNvSpPr>
            <a:spLocks noGrp="1"/>
          </p:cNvSpPr>
          <p:nvPr>
            <p:ph type="title"/>
          </p:nvPr>
        </p:nvSpPr>
        <p:spPr/>
        <p:txBody>
          <a:bodyPr/>
          <a:lstStyle/>
          <a:p>
            <a:r>
              <a:rPr lang="en-US">
                <a:latin typeface="Garamond" charset="0"/>
                <a:ea typeface="ＭＳ Ｐゴシック" charset="0"/>
                <a:cs typeface="ＭＳ Ｐゴシック" charset="0"/>
              </a:rPr>
              <a:t>Critical Sections: Code Modifications</a:t>
            </a:r>
          </a:p>
        </p:txBody>
      </p:sp>
      <p:sp>
        <p:nvSpPr>
          <p:cNvPr id="62466" name="Content Placeholder 2"/>
          <p:cNvSpPr>
            <a:spLocks noGrp="1"/>
          </p:cNvSpPr>
          <p:nvPr>
            <p:ph idx="1"/>
          </p:nvPr>
        </p:nvSpPr>
        <p:spPr>
          <a:xfrm>
            <a:off x="250825" y="1371600"/>
            <a:ext cx="8610600" cy="4876800"/>
          </a:xfrm>
        </p:spPr>
        <p:txBody>
          <a:bodyPr/>
          <a:lstStyle/>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BottleneckCall</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targetPC</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targetPC: 	while cannot acquire lock</a:t>
            </a:r>
          </a:p>
          <a:p>
            <a:pPr>
              <a:buFont typeface="Wingdings" charset="0"/>
              <a:buNone/>
            </a:pPr>
            <a:r>
              <a:rPr lang="en-US">
                <a:latin typeface="Tahoma" charset="0"/>
                <a:ea typeface="ＭＳ Ｐゴシック" charset="0"/>
                <a:cs typeface="ＭＳ Ｐゴシック" charset="0"/>
              </a:rPr>
              <a:t>				Wait loop for watch_addr</a:t>
            </a:r>
            <a:endParaRPr lang="en-US" i="1">
              <a:latin typeface="Tahoma" charset="0"/>
              <a:ea typeface="ＭＳ Ｐゴシック" charset="0"/>
              <a:cs typeface="ＭＳ Ｐゴシック" charset="0"/>
            </a:endParaRPr>
          </a:p>
          <a:p>
            <a:pPr>
              <a:buFont typeface="Wingdings" charset="0"/>
              <a:buNone/>
            </a:pPr>
            <a:r>
              <a:rPr lang="en-US">
                <a:latin typeface="Tahoma" charset="0"/>
                <a:ea typeface="ＭＳ Ｐゴシック" charset="0"/>
                <a:cs typeface="ＭＳ Ｐゴシック" charset="0"/>
              </a:rPr>
              <a:t>			acquire lock</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release lock</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BottleneckReturn</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endParaRPr lang="en-US">
              <a:latin typeface="Tahoma" charset="0"/>
              <a:ea typeface="ＭＳ Ｐゴシック" charset="0"/>
              <a:cs typeface="ＭＳ Ｐゴシック" charset="0"/>
            </a:endParaRPr>
          </a:p>
          <a:p>
            <a:pPr>
              <a:buFont typeface="Wingdings" charset="0"/>
              <a:buNone/>
            </a:pPr>
            <a:endParaRPr lang="en-US" i="1">
              <a:latin typeface="Tahoma" charset="0"/>
              <a:ea typeface="ＭＳ Ｐゴシック" charset="0"/>
              <a:cs typeface="ＭＳ Ｐゴシック" charset="0"/>
            </a:endParaRPr>
          </a:p>
        </p:txBody>
      </p:sp>
      <p:sp>
        <p:nvSpPr>
          <p:cNvPr id="2560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EBFB59E-E2C4-654B-8C1D-9CF02D10A7D6}" type="slidenum">
              <a:rPr lang="en-US">
                <a:latin typeface="Garamond" charset="0"/>
              </a:rPr>
              <a:pPr eaLnBrk="1" hangingPunct="1"/>
              <a:t>53</a:t>
            </a:fld>
            <a:endParaRPr lang="en-US">
              <a:latin typeface="Garamond" charset="0"/>
            </a:endParaRPr>
          </a:p>
        </p:txBody>
      </p:sp>
      <p:sp>
        <p:nvSpPr>
          <p:cNvPr id="5" name="Rounded Rectangle 4"/>
          <p:cNvSpPr>
            <a:spLocks noChangeArrowheads="1"/>
          </p:cNvSpPr>
          <p:nvPr/>
        </p:nvSpPr>
        <p:spPr bwMode="auto">
          <a:xfrm>
            <a:off x="1928813" y="2682875"/>
            <a:ext cx="5465762" cy="276383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6" name="Rounded Rectangle 5"/>
          <p:cNvSpPr>
            <a:spLocks noChangeArrowheads="1"/>
          </p:cNvSpPr>
          <p:nvPr/>
        </p:nvSpPr>
        <p:spPr bwMode="auto">
          <a:xfrm>
            <a:off x="1979613" y="1616075"/>
            <a:ext cx="4217987" cy="84772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7" name="Rounded Rectangle 6"/>
          <p:cNvSpPr>
            <a:spLocks noChangeArrowheads="1"/>
          </p:cNvSpPr>
          <p:nvPr/>
        </p:nvSpPr>
        <p:spPr bwMode="auto">
          <a:xfrm>
            <a:off x="2944813" y="3062288"/>
            <a:ext cx="4700587" cy="584200"/>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8" name="Rounded Rectangle 7"/>
          <p:cNvSpPr>
            <a:spLocks noChangeArrowheads="1"/>
          </p:cNvSpPr>
          <p:nvPr/>
        </p:nvSpPr>
        <p:spPr bwMode="auto">
          <a:xfrm>
            <a:off x="1984375" y="4813300"/>
            <a:ext cx="4700588" cy="550863"/>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0" name="Content Placeholder 2"/>
          <p:cNvSpPr txBox="1">
            <a:spLocks/>
          </p:cNvSpPr>
          <p:nvPr/>
        </p:nvSpPr>
        <p:spPr bwMode="auto">
          <a:xfrm>
            <a:off x="2662238" y="3121025"/>
            <a:ext cx="5114925" cy="603250"/>
          </a:xfrm>
          <a:prstGeom prst="rect">
            <a:avLst/>
          </a:prstGeom>
          <a:noFill/>
          <a:ln w="9525">
            <a:noFill/>
            <a:miter lim="800000"/>
            <a:headEnd/>
            <a:tailEnd/>
          </a:ln>
        </p:spPr>
        <p:txBody>
          <a:bodyPr/>
          <a:lstStyle/>
          <a:p>
            <a:pPr marL="342900" indent="-342900" eaLnBrk="0" hangingPunct="0">
              <a:spcBef>
                <a:spcPct val="20000"/>
              </a:spcBef>
              <a:buClr>
                <a:schemeClr val="accent1"/>
              </a:buClr>
              <a:buSzPct val="65000"/>
              <a:buFont typeface="Wingdings" charset="2"/>
              <a:buNone/>
              <a:defRPr/>
            </a:pPr>
            <a:r>
              <a:rPr lang="en-US" sz="2400" kern="0" dirty="0">
                <a:latin typeface="+mn-lt"/>
                <a:ea typeface="ＭＳ Ｐゴシック" charset="-128"/>
                <a:cs typeface="ＭＳ Ｐゴシック" pitchFamily="-106" charset="-128"/>
              </a:rPr>
              <a:t>	</a:t>
            </a:r>
            <a:r>
              <a:rPr lang="en-US" sz="2400" kern="0" dirty="0" err="1">
                <a:solidFill>
                  <a:srgbClr val="0000FF"/>
                </a:solidFill>
                <a:latin typeface="+mn-lt"/>
                <a:ea typeface="ＭＳ Ｐゴシック" charset="-128"/>
                <a:cs typeface="ＭＳ Ｐゴシック" pitchFamily="-106" charset="-128"/>
              </a:rPr>
              <a:t>BottleneckWait</a:t>
            </a:r>
            <a:r>
              <a:rPr lang="en-US" sz="2400" kern="0" dirty="0">
                <a:latin typeface="+mn-lt"/>
                <a:ea typeface="ＭＳ Ｐゴシック" charset="-128"/>
                <a:cs typeface="ＭＳ Ｐゴシック" pitchFamily="-106" charset="-128"/>
              </a:rPr>
              <a:t> </a:t>
            </a:r>
            <a:r>
              <a:rPr lang="en-US" sz="2400" i="1" kern="0" dirty="0">
                <a:latin typeface="+mn-lt"/>
                <a:ea typeface="ＭＳ Ｐゴシック" charset="-128"/>
                <a:cs typeface="ＭＳ Ｐゴシック" pitchFamily="-106" charset="-128"/>
              </a:rPr>
              <a:t>bid</a:t>
            </a:r>
            <a:r>
              <a:rPr lang="en-US" sz="2400" kern="0" dirty="0">
                <a:latin typeface="+mn-lt"/>
                <a:ea typeface="ＭＳ Ｐゴシック" charset="-128"/>
                <a:cs typeface="ＭＳ Ｐゴシック" pitchFamily="-106" charset="-128"/>
              </a:rPr>
              <a:t>, </a:t>
            </a:r>
            <a:r>
              <a:rPr lang="en-US" sz="2400" kern="0" dirty="0" err="1">
                <a:latin typeface="+mn-lt"/>
                <a:ea typeface="ＭＳ Ｐゴシック" charset="-128"/>
                <a:cs typeface="ＭＳ Ｐゴシック" pitchFamily="-106" charset="-128"/>
              </a:rPr>
              <a:t>watch_addr</a:t>
            </a:r>
            <a:endParaRPr lang="en-US" sz="2400" i="1" kern="0" dirty="0">
              <a:latin typeface="+mn-lt"/>
              <a:ea typeface="ＭＳ Ｐゴシック" charset="-128"/>
              <a:cs typeface="ＭＳ Ｐゴシック" pitchFamily="-106" charset="-128"/>
            </a:endParaRPr>
          </a:p>
        </p:txBody>
      </p:sp>
      <p:sp>
        <p:nvSpPr>
          <p:cNvPr id="25611" name="Content Placeholder 2"/>
          <p:cNvSpPr txBox="1">
            <a:spLocks/>
          </p:cNvSpPr>
          <p:nvPr/>
        </p:nvSpPr>
        <p:spPr bwMode="auto">
          <a:xfrm>
            <a:off x="238125" y="1370013"/>
            <a:ext cx="8631238" cy="338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20000"/>
              </a:spcBef>
              <a:buClr>
                <a:schemeClr val="accent1"/>
              </a:buClr>
              <a:buSzPct val="65000"/>
              <a:buFont typeface="Wingdings" charset="0"/>
              <a:buNone/>
            </a:pPr>
            <a:r>
              <a:rPr lang="en-US" sz="2400">
                <a:latin typeface="Tahoma" charset="0"/>
              </a:rPr>
              <a:t>			…</a:t>
            </a: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r>
              <a:rPr lang="en-US" sz="2400">
                <a:latin typeface="Tahoma" charset="0"/>
              </a:rPr>
              <a:t>			…</a:t>
            </a:r>
          </a:p>
        </p:txBody>
      </p:sp>
      <p:sp>
        <p:nvSpPr>
          <p:cNvPr id="12" name="Oval 11"/>
          <p:cNvSpPr>
            <a:spLocks noChangeArrowheads="1"/>
          </p:cNvSpPr>
          <p:nvPr/>
        </p:nvSpPr>
        <p:spPr bwMode="auto">
          <a:xfrm>
            <a:off x="4105275" y="1784350"/>
            <a:ext cx="574675" cy="511175"/>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3" name="Line Callout 1 12"/>
          <p:cNvSpPr>
            <a:spLocks/>
          </p:cNvSpPr>
          <p:nvPr/>
        </p:nvSpPr>
        <p:spPr bwMode="auto">
          <a:xfrm>
            <a:off x="5083175" y="3694113"/>
            <a:ext cx="3881438" cy="1084262"/>
          </a:xfrm>
          <a:prstGeom prst="borderCallout1">
            <a:avLst>
              <a:gd name="adj1" fmla="val 50000"/>
              <a:gd name="adj2" fmla="val -19"/>
              <a:gd name="adj3" fmla="val -12449"/>
              <a:gd name="adj4" fmla="val -21472"/>
            </a:avLst>
          </a:prstGeom>
          <a:solidFill>
            <a:schemeClr val="bg1"/>
          </a:solidFill>
          <a:ln w="28575">
            <a:solidFill>
              <a:srgbClr val="FF0000"/>
            </a:solidFill>
            <a:miter lim="800000"/>
            <a:headEnd/>
            <a:tailEnd type="triangle" w="lg" len="lg"/>
          </a:ln>
          <a:effectLst>
            <a:outerShdw blurRad="63500" dist="23000" dir="5400000" rotWithShape="0">
              <a:srgbClr val="000000">
                <a:alpha val="34998"/>
              </a:srgbClr>
            </a:outerShdw>
          </a:effectLst>
        </p:spPr>
        <p:txBody>
          <a:bodyPr anchor="ctr"/>
          <a:lstStyle/>
          <a:p>
            <a:pPr algn="ctr">
              <a:defRPr/>
            </a:pPr>
            <a:r>
              <a:rPr lang="en-US" sz="2800" dirty="0">
                <a:solidFill>
                  <a:srgbClr val="FF0000"/>
                </a:solidFill>
                <a:latin typeface="+mn-lt"/>
                <a:ea typeface="+mn-ea"/>
                <a:cs typeface="+mn-cs"/>
              </a:rPr>
              <a:t>Used to keep track of waiting cycles</a:t>
            </a:r>
          </a:p>
        </p:txBody>
      </p:sp>
      <p:sp>
        <p:nvSpPr>
          <p:cNvPr id="14" name="Line Callout 1 13"/>
          <p:cNvSpPr>
            <a:spLocks/>
          </p:cNvSpPr>
          <p:nvPr/>
        </p:nvSpPr>
        <p:spPr bwMode="auto">
          <a:xfrm>
            <a:off x="5092700" y="3684588"/>
            <a:ext cx="3881438" cy="1084262"/>
          </a:xfrm>
          <a:prstGeom prst="borderCallout1">
            <a:avLst>
              <a:gd name="adj1" fmla="val 50000"/>
              <a:gd name="adj2" fmla="val -19"/>
              <a:gd name="adj3" fmla="val -124847"/>
              <a:gd name="adj4" fmla="val -44338"/>
            </a:avLst>
          </a:prstGeom>
          <a:solidFill>
            <a:schemeClr val="bg1"/>
          </a:solidFill>
          <a:ln w="28575">
            <a:solidFill>
              <a:srgbClr val="FF0000"/>
            </a:solidFill>
            <a:miter lim="800000"/>
            <a:headEnd/>
            <a:tailEnd type="triangle" w="lg" len="lg"/>
          </a:ln>
          <a:effectLst>
            <a:outerShdw blurRad="63500" dist="23000" dir="5400000" rotWithShape="0">
              <a:srgbClr val="000000">
                <a:alpha val="34998"/>
              </a:srgbClr>
            </a:outerShdw>
          </a:effectLst>
        </p:spPr>
        <p:txBody>
          <a:bodyPr anchor="ctr"/>
          <a:lstStyle/>
          <a:p>
            <a:pPr algn="ctr">
              <a:defRPr/>
            </a:pPr>
            <a:r>
              <a:rPr lang="en-US" sz="2800" dirty="0">
                <a:solidFill>
                  <a:srgbClr val="FF0000"/>
                </a:solidFill>
                <a:latin typeface="+mn-lt"/>
                <a:ea typeface="+mn-ea"/>
                <a:cs typeface="+mn-cs"/>
              </a:rPr>
              <a:t>Used to enable acceleration</a:t>
            </a:r>
          </a:p>
        </p:txBody>
      </p:sp>
      <p:cxnSp>
        <p:nvCxnSpPr>
          <p:cNvPr id="16" name="Straight Arrow Connector 15"/>
          <p:cNvCxnSpPr>
            <a:cxnSpLocks noChangeShapeType="1"/>
            <a:stCxn id="14" idx="2"/>
          </p:cNvCxnSpPr>
          <p:nvPr/>
        </p:nvCxnSpPr>
        <p:spPr bwMode="auto">
          <a:xfrm flipH="1">
            <a:off x="4025900" y="4227513"/>
            <a:ext cx="1066800" cy="631825"/>
          </a:xfrm>
          <a:prstGeom prst="straightConnector1">
            <a:avLst/>
          </a:prstGeom>
          <a:noFill/>
          <a:ln w="31750">
            <a:solidFill>
              <a:srgbClr val="FF0000"/>
            </a:solidFill>
            <a:round/>
            <a:headEnd/>
            <a:tailEnd type="triangle" w="lg"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8" name="Rounded Rectangle 17"/>
          <p:cNvSpPr>
            <a:spLocks noChangeArrowheads="1"/>
          </p:cNvSpPr>
          <p:nvPr/>
        </p:nvSpPr>
        <p:spPr bwMode="auto">
          <a:xfrm>
            <a:off x="1979613" y="1616075"/>
            <a:ext cx="4217987" cy="84772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9" name="Rounded Rectangle 18"/>
          <p:cNvSpPr>
            <a:spLocks noChangeArrowheads="1"/>
          </p:cNvSpPr>
          <p:nvPr/>
        </p:nvSpPr>
        <p:spPr bwMode="auto">
          <a:xfrm>
            <a:off x="1984375" y="4813300"/>
            <a:ext cx="4700588" cy="550863"/>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10002150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05556E-6 -2.80361E-6 L -3.05556E-6 0.12931 " pathEditMode="relative" rAng="0" ptsTypes="AA">
                                      <p:cBhvr>
                                        <p:cTn id="6" dur="1000" fill="hold"/>
                                        <p:tgtEl>
                                          <p:spTgt spid="11">
                                            <p:bg/>
                                          </p:spTgt>
                                        </p:tgtEl>
                                        <p:attrNameLst>
                                          <p:attrName>ppt_x</p:attrName>
                                          <p:attrName>ppt_y</p:attrName>
                                        </p:attrNameLst>
                                      </p:cBhvr>
                                      <p:rCtr x="0" y="6454"/>
                                    </p:animMotion>
                                  </p:childTnLst>
                                </p:cTn>
                              </p:par>
                              <p:par>
                                <p:cTn id="7" presetID="42" presetClass="path" presetSubtype="0" accel="50000" decel="50000" fill="hold" grpId="0" nodeType="withEffect">
                                  <p:stCondLst>
                                    <p:cond delay="0"/>
                                  </p:stCondLst>
                                  <p:childTnLst>
                                    <p:animMotion origin="layout" path="M -3.05556E-6 -2.80361E-6 L -3.05556E-6 0.12931 " pathEditMode="relative" rAng="0" ptsTypes="AA">
                                      <p:cBhvr>
                                        <p:cTn id="8" dur="1000" fill="hold"/>
                                        <p:tgtEl>
                                          <p:spTgt spid="11">
                                            <p:txEl>
                                              <p:pRg st="0" end="0"/>
                                            </p:txEl>
                                          </p:spTgt>
                                        </p:tgtEl>
                                        <p:attrNameLst>
                                          <p:attrName>ppt_x</p:attrName>
                                          <p:attrName>ppt_y</p:attrName>
                                        </p:attrNameLst>
                                      </p:cBhvr>
                                      <p:rCtr x="0" y="6454"/>
                                    </p:animMotion>
                                  </p:childTnLst>
                                </p:cTn>
                              </p:par>
                              <p:par>
                                <p:cTn id="9" presetID="42" presetClass="path" presetSubtype="0" accel="50000" decel="50000" fill="hold" grpId="0" nodeType="withEffect">
                                  <p:stCondLst>
                                    <p:cond delay="0"/>
                                  </p:stCondLst>
                                  <p:childTnLst>
                                    <p:animMotion origin="layout" path="M -3.05556E-6 -2.80361E-6 L -3.05556E-6 0.12931 " pathEditMode="relative" rAng="0" ptsTypes="AA">
                                      <p:cBhvr>
                                        <p:cTn id="10" dur="1000" fill="hold"/>
                                        <p:tgtEl>
                                          <p:spTgt spid="11">
                                            <p:txEl>
                                              <p:pRg st="1" end="1"/>
                                            </p:txEl>
                                          </p:spTgt>
                                        </p:tgtEl>
                                        <p:attrNameLst>
                                          <p:attrName>ppt_x</p:attrName>
                                          <p:attrName>ppt_y</p:attrName>
                                        </p:attrNameLst>
                                      </p:cBhvr>
                                      <p:rCtr x="0" y="6454"/>
                                    </p:animMotion>
                                  </p:childTnLst>
                                </p:cTn>
                              </p:par>
                              <p:par>
                                <p:cTn id="11" presetID="42" presetClass="path" presetSubtype="0" accel="50000" decel="50000" fill="hold" grpId="0" nodeType="withEffect">
                                  <p:stCondLst>
                                    <p:cond delay="0"/>
                                  </p:stCondLst>
                                  <p:childTnLst>
                                    <p:animMotion origin="layout" path="M -3.05556E-6 -2.80361E-6 L -3.05556E-6 0.12931 " pathEditMode="relative" rAng="0" ptsTypes="AA">
                                      <p:cBhvr>
                                        <p:cTn id="12" dur="1000" fill="hold"/>
                                        <p:tgtEl>
                                          <p:spTgt spid="11">
                                            <p:txEl>
                                              <p:pRg st="2" end="2"/>
                                            </p:txEl>
                                          </p:spTgt>
                                        </p:tgtEl>
                                        <p:attrNameLst>
                                          <p:attrName>ppt_x</p:attrName>
                                          <p:attrName>ppt_y</p:attrName>
                                        </p:attrNameLst>
                                      </p:cBhvr>
                                      <p:rCtr x="0" y="6454"/>
                                    </p:animMotion>
                                  </p:childTnLst>
                                </p:cTn>
                              </p:par>
                              <p:par>
                                <p:cTn id="13" presetID="42" presetClass="path" presetSubtype="0" accel="50000" decel="50000" fill="hold" grpId="0" nodeType="withEffect">
                                  <p:stCondLst>
                                    <p:cond delay="0"/>
                                  </p:stCondLst>
                                  <p:childTnLst>
                                    <p:animMotion origin="layout" path="M -3.05556E-6 -2.80361E-6 L -3.05556E-6 0.12931 " pathEditMode="relative" rAng="0" ptsTypes="AA">
                                      <p:cBhvr>
                                        <p:cTn id="14" dur="1000" fill="hold"/>
                                        <p:tgtEl>
                                          <p:spTgt spid="11">
                                            <p:txEl>
                                              <p:pRg st="3" end="3"/>
                                            </p:txEl>
                                          </p:spTgt>
                                        </p:tgtEl>
                                        <p:attrNameLst>
                                          <p:attrName>ppt_x</p:attrName>
                                          <p:attrName>ppt_y</p:attrName>
                                        </p:attrNameLst>
                                      </p:cBhvr>
                                      <p:rCtr x="0" y="6454"/>
                                    </p:animMotion>
                                  </p:childTnLst>
                                </p:cTn>
                              </p:par>
                              <p:par>
                                <p:cTn id="15" presetID="42" presetClass="path" presetSubtype="0" accel="50000" decel="50000" fill="hold" grpId="0" nodeType="withEffect">
                                  <p:stCondLst>
                                    <p:cond delay="0"/>
                                  </p:stCondLst>
                                  <p:childTnLst>
                                    <p:animMotion origin="layout" path="M -3.05556E-6 -2.80361E-6 L -3.05556E-6 0.12931 " pathEditMode="relative" rAng="0" ptsTypes="AA">
                                      <p:cBhvr>
                                        <p:cTn id="16" dur="1000" fill="hold"/>
                                        <p:tgtEl>
                                          <p:spTgt spid="11">
                                            <p:txEl>
                                              <p:pRg st="4" end="4"/>
                                            </p:txEl>
                                          </p:spTgt>
                                        </p:tgtEl>
                                        <p:attrNameLst>
                                          <p:attrName>ppt_x</p:attrName>
                                          <p:attrName>ppt_y</p:attrName>
                                        </p:attrNameLst>
                                      </p:cBhvr>
                                      <p:rCtr x="0" y="6454"/>
                                    </p:animMotion>
                                  </p:childTnLst>
                                </p:cTn>
                              </p:par>
                            </p:childTnLst>
                          </p:cTn>
                        </p:par>
                        <p:par>
                          <p:cTn id="17" fill="hold" nodeType="afterGroup">
                            <p:stCondLst>
                              <p:cond delay="1000"/>
                            </p:stCondLst>
                            <p:childTnLst>
                              <p:par>
                                <p:cTn id="18" presetID="1" presetClass="exit" presetSubtype="0" fill="hold" grpId="1"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1">
                                            <p:txEl>
                                              <p:pRg st="4" end="4"/>
                                            </p:txEl>
                                          </p:spTgt>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1">
                                            <p:bg/>
                                          </p:spTgt>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62466">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2466">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2466">
                                            <p:txEl>
                                              <p:pRg st="2" end="2"/>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2466">
                                            <p:txEl>
                                              <p:pRg st="3" end="3"/>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2466">
                                            <p:txEl>
                                              <p:pRg st="4" end="4"/>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2466">
                                            <p:txEl>
                                              <p:pRg st="5" end="5"/>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2466">
                                            <p:txEl>
                                              <p:pRg st="6" end="6"/>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2466">
                                            <p:txEl>
                                              <p:pRg st="7" end="7"/>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2466">
                                            <p:txEl>
                                              <p:pRg st="8" end="8"/>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5"/>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6"/>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8"/>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xit" presetSubtype="0" fill="hold" nodeType="clickEffect">
                                  <p:stCondLst>
                                    <p:cond delay="0"/>
                                  </p:stCondLst>
                                  <p:childTnLst>
                                    <p:animEffect transition="out" filter="dissolve">
                                      <p:cBhvr>
                                        <p:cTn id="79" dur="500"/>
                                        <p:tgtEl>
                                          <p:spTgt spid="62466">
                                            <p:txEl>
                                              <p:pRg st="4" end="4"/>
                                            </p:txEl>
                                          </p:spTgt>
                                        </p:tgtEl>
                                      </p:cBhvr>
                                    </p:animEffect>
                                    <p:set>
                                      <p:cBhvr>
                                        <p:cTn id="80" dur="1" fill="hold">
                                          <p:stCondLst>
                                            <p:cond delay="499"/>
                                          </p:stCondLst>
                                        </p:cTn>
                                        <p:tgtEl>
                                          <p:spTgt spid="62466">
                                            <p:txEl>
                                              <p:pRg st="4" end="4"/>
                                            </p:txEl>
                                          </p:spTgt>
                                        </p:tgtEl>
                                        <p:attrNameLst>
                                          <p:attrName>style.visibility</p:attrName>
                                        </p:attrNameLst>
                                      </p:cBhvr>
                                      <p:to>
                                        <p:strVal val="hidden"/>
                                      </p:to>
                                    </p:set>
                                  </p:childTnLst>
                                </p:cTn>
                              </p:par>
                            </p:childTnLst>
                          </p:cTn>
                        </p:par>
                        <p:par>
                          <p:cTn id="81" fill="hold" nodeType="afterGroup">
                            <p:stCondLst>
                              <p:cond delay="500"/>
                            </p:stCondLst>
                            <p:childTnLst>
                              <p:par>
                                <p:cTn id="82" presetID="9" presetClass="entr" presetSubtype="0"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dissolve">
                                      <p:cBhvr>
                                        <p:cTn id="84" dur="500"/>
                                        <p:tgtEl>
                                          <p:spTgt spid="10"/>
                                        </p:tgtEl>
                                      </p:cBhvr>
                                    </p:animEffect>
                                  </p:childTnLst>
                                </p:cTn>
                              </p:par>
                              <p:par>
                                <p:cTn id="85" presetID="1"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3"/>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7"/>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14"/>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6"/>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18"/>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1" grpId="1" build="allAtOnce" animBg="1"/>
      <p:bldP spid="62466" grpId="0" build="p"/>
      <p:bldP spid="5" grpId="0" animBg="1"/>
      <p:bldP spid="5" grpId="1" animBg="1"/>
      <p:bldP spid="6" grpId="0" animBg="1"/>
      <p:bldP spid="6" grpId="1" animBg="1"/>
      <p:bldP spid="7" grpId="0" animBg="1"/>
      <p:bldP spid="7" grpId="1" animBg="1"/>
      <p:bldP spid="8" grpId="0" animBg="1"/>
      <p:bldP spid="8" grpId="1" animBg="1"/>
      <p:bldP spid="10" grpId="0"/>
      <p:bldP spid="12" grpId="0" animBg="1"/>
      <p:bldP spid="12" grpId="1" animBg="1"/>
      <p:bldP spid="13" grpId="0" animBg="1"/>
      <p:bldP spid="13" grpId="1" animBg="1"/>
      <p:bldP spid="14" grpId="0" animBg="1"/>
      <p:bldP spid="14" grpId="1" animBg="1"/>
      <p:bldP spid="18" grpId="0" animBg="1"/>
      <p:bldP spid="18" grpId="1" animBg="1"/>
      <p:bldP spid="19" grpId="0" animBg="1"/>
      <p:bldP spid="19"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8098477-6971-F842-A8A6-3170C07A0EA6}" type="slidenum">
              <a:rPr lang="en-US">
                <a:latin typeface="Garamond" charset="0"/>
              </a:rPr>
              <a:pPr eaLnBrk="1" hangingPunct="1"/>
              <a:t>54</a:t>
            </a:fld>
            <a:endParaRPr lang="en-US">
              <a:latin typeface="Garamond" charset="0"/>
            </a:endParaRPr>
          </a:p>
        </p:txBody>
      </p:sp>
      <p:sp>
        <p:nvSpPr>
          <p:cNvPr id="26627" name="Title 1"/>
          <p:cNvSpPr>
            <a:spLocks noGrp="1"/>
          </p:cNvSpPr>
          <p:nvPr>
            <p:ph type="title"/>
          </p:nvPr>
        </p:nvSpPr>
        <p:spPr/>
        <p:txBody>
          <a:bodyPr/>
          <a:lstStyle/>
          <a:p>
            <a:r>
              <a:rPr lang="en-US">
                <a:latin typeface="Garamond" charset="0"/>
                <a:ea typeface="ＭＳ Ｐゴシック" charset="0"/>
                <a:cs typeface="ＭＳ Ｐゴシック" charset="0"/>
              </a:rPr>
              <a:t>Barriers: Code Modifications</a:t>
            </a:r>
          </a:p>
        </p:txBody>
      </p:sp>
      <p:sp>
        <p:nvSpPr>
          <p:cNvPr id="26628" name="Content Placeholder 2"/>
          <p:cNvSpPr>
            <a:spLocks noGrp="1"/>
          </p:cNvSpPr>
          <p:nvPr>
            <p:ph idx="1"/>
          </p:nvPr>
        </p:nvSpPr>
        <p:spPr/>
        <p:txBody>
          <a:bodyPr/>
          <a:lstStyle/>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BottleneckCall</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targetPC</a:t>
            </a:r>
          </a:p>
          <a:p>
            <a:pPr>
              <a:buFont typeface="Wingdings" charset="0"/>
              <a:buNone/>
            </a:pPr>
            <a:r>
              <a:rPr lang="en-US">
                <a:latin typeface="Tahoma" charset="0"/>
                <a:ea typeface="ＭＳ Ｐゴシック" charset="0"/>
                <a:cs typeface="ＭＳ Ｐゴシック" charset="0"/>
              </a:rPr>
              <a:t>			enter barrier</a:t>
            </a:r>
          </a:p>
          <a:p>
            <a:pPr>
              <a:buFont typeface="Wingdings" charset="0"/>
              <a:buNone/>
            </a:pPr>
            <a:r>
              <a:rPr lang="en-US">
                <a:latin typeface="Tahoma" charset="0"/>
                <a:ea typeface="ＭＳ Ｐゴシック" charset="0"/>
                <a:cs typeface="ＭＳ Ｐゴシック" charset="0"/>
              </a:rPr>
              <a:t>			while not all threads in barrier</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BottleneckWait</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watch_addr</a:t>
            </a:r>
          </a:p>
          <a:p>
            <a:pPr>
              <a:buFont typeface="Wingdings" charset="0"/>
              <a:buNone/>
            </a:pPr>
            <a:r>
              <a:rPr lang="en-US">
                <a:latin typeface="Tahoma" charset="0"/>
                <a:ea typeface="ＭＳ Ｐゴシック" charset="0"/>
                <a:cs typeface="ＭＳ Ｐゴシック" charset="0"/>
              </a:rPr>
              <a:t>			exit barrier</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targetPC: 	code running for the barrier</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BottleneckReturn</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endParaRPr lang="en-US">
              <a:latin typeface="Tahoma" charset="0"/>
              <a:ea typeface="ＭＳ Ｐゴシック" charset="0"/>
              <a:cs typeface="ＭＳ Ｐゴシック" charset="0"/>
            </a:endParaRPr>
          </a:p>
          <a:p>
            <a:pPr>
              <a:buFont typeface="Wingdings" charset="0"/>
              <a:buNone/>
            </a:pPr>
            <a:endParaRPr lang="en-US" i="1">
              <a:latin typeface="Tahoma" charset="0"/>
              <a:ea typeface="ＭＳ Ｐゴシック" charset="0"/>
              <a:cs typeface="ＭＳ Ｐゴシック" charset="0"/>
            </a:endParaRPr>
          </a:p>
        </p:txBody>
      </p:sp>
      <p:sp>
        <p:nvSpPr>
          <p:cNvPr id="5" name="Rounded Rectangle 4"/>
          <p:cNvSpPr>
            <a:spLocks noChangeArrowheads="1"/>
          </p:cNvSpPr>
          <p:nvPr/>
        </p:nvSpPr>
        <p:spPr bwMode="auto">
          <a:xfrm>
            <a:off x="1862138" y="4324350"/>
            <a:ext cx="5465762" cy="157003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1177593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6584CDA-C8F4-2846-A681-DEB8299166AD}" type="slidenum">
              <a:rPr lang="en-US">
                <a:latin typeface="Garamond" charset="0"/>
              </a:rPr>
              <a:pPr eaLnBrk="1" hangingPunct="1"/>
              <a:t>55</a:t>
            </a:fld>
            <a:endParaRPr lang="en-US">
              <a:latin typeface="Garamond" charset="0"/>
            </a:endParaRPr>
          </a:p>
        </p:txBody>
      </p:sp>
      <p:sp>
        <p:nvSpPr>
          <p:cNvPr id="27651" name="Title 1"/>
          <p:cNvSpPr>
            <a:spLocks noGrp="1"/>
          </p:cNvSpPr>
          <p:nvPr>
            <p:ph type="title"/>
          </p:nvPr>
        </p:nvSpPr>
        <p:spPr/>
        <p:txBody>
          <a:bodyPr/>
          <a:lstStyle/>
          <a:p>
            <a:r>
              <a:rPr lang="en-US">
                <a:latin typeface="Garamond" charset="0"/>
                <a:ea typeface="ＭＳ Ｐゴシック" charset="0"/>
                <a:cs typeface="ＭＳ Ｐゴシック" charset="0"/>
              </a:rPr>
              <a:t>Pipeline Stages: Code Modifications</a:t>
            </a:r>
          </a:p>
        </p:txBody>
      </p:sp>
      <p:sp>
        <p:nvSpPr>
          <p:cNvPr id="27652" name="Content Placeholder 2"/>
          <p:cNvSpPr>
            <a:spLocks noGrp="1"/>
          </p:cNvSpPr>
          <p:nvPr>
            <p:ph idx="1"/>
          </p:nvPr>
        </p:nvSpPr>
        <p:spPr>
          <a:xfrm>
            <a:off x="228600" y="1270000"/>
            <a:ext cx="8610600" cy="4876800"/>
          </a:xfrm>
        </p:spPr>
        <p:txBody>
          <a:bodyPr/>
          <a:lstStyle/>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BottleneckCall</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targetPC</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targetPC:	while not done</a:t>
            </a:r>
          </a:p>
          <a:p>
            <a:pPr>
              <a:buFont typeface="Wingdings" charset="0"/>
              <a:buNone/>
            </a:pPr>
            <a:r>
              <a:rPr lang="en-US">
                <a:latin typeface="Tahoma" charset="0"/>
                <a:ea typeface="ＭＳ Ｐゴシック" charset="0"/>
                <a:cs typeface="ＭＳ Ｐゴシック" charset="0"/>
              </a:rPr>
              <a:t>				while empty queue</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BottleneckWait</a:t>
            </a:r>
            <a:r>
              <a:rPr lang="en-US">
                <a:latin typeface="Tahoma" charset="0"/>
                <a:ea typeface="ＭＳ Ｐゴシック" charset="0"/>
                <a:cs typeface="ＭＳ Ｐゴシック" charset="0"/>
              </a:rPr>
              <a:t> prev_bid</a:t>
            </a:r>
          </a:p>
          <a:p>
            <a:pPr>
              <a:buFont typeface="Wingdings" charset="0"/>
              <a:buNone/>
            </a:pPr>
            <a:r>
              <a:rPr lang="en-US">
                <a:latin typeface="Tahoma" charset="0"/>
                <a:ea typeface="ＭＳ Ｐゴシック" charset="0"/>
                <a:cs typeface="ＭＳ Ｐゴシック" charset="0"/>
              </a:rPr>
              <a:t>				dequeue work</a:t>
            </a:r>
          </a:p>
          <a:p>
            <a:pPr>
              <a:buFont typeface="Wingdings" charset="0"/>
              <a:buNone/>
            </a:pPr>
            <a:r>
              <a:rPr lang="en-US">
                <a:latin typeface="Tahoma" charset="0"/>
                <a:ea typeface="ＭＳ Ｐゴシック" charset="0"/>
                <a:cs typeface="ＭＳ Ｐゴシック" charset="0"/>
              </a:rPr>
              <a:t>				do the work …</a:t>
            </a:r>
          </a:p>
          <a:p>
            <a:pPr>
              <a:buFont typeface="Wingdings" charset="0"/>
              <a:buNone/>
            </a:pPr>
            <a:r>
              <a:rPr lang="en-US">
                <a:latin typeface="Tahoma" charset="0"/>
                <a:ea typeface="ＭＳ Ｐゴシック" charset="0"/>
                <a:cs typeface="ＭＳ Ｐゴシック" charset="0"/>
              </a:rPr>
              <a:t>				while full queue</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BottleneckWait</a:t>
            </a:r>
            <a:r>
              <a:rPr lang="en-US">
                <a:latin typeface="Tahoma" charset="0"/>
                <a:ea typeface="ＭＳ Ｐゴシック" charset="0"/>
                <a:cs typeface="ＭＳ Ｐゴシック" charset="0"/>
              </a:rPr>
              <a:t> next_bid</a:t>
            </a:r>
          </a:p>
          <a:p>
            <a:pPr>
              <a:buFont typeface="Wingdings" charset="0"/>
              <a:buNone/>
            </a:pPr>
            <a:r>
              <a:rPr lang="en-US">
                <a:latin typeface="Tahoma" charset="0"/>
                <a:ea typeface="ＭＳ Ｐゴシック" charset="0"/>
                <a:cs typeface="ＭＳ Ｐゴシック" charset="0"/>
              </a:rPr>
              <a:t>				enqueue next work</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BottleneckReturn</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endParaRPr lang="en-US">
              <a:latin typeface="Tahoma" charset="0"/>
              <a:ea typeface="ＭＳ Ｐゴシック" charset="0"/>
              <a:cs typeface="ＭＳ Ｐゴシック" charset="0"/>
            </a:endParaRPr>
          </a:p>
          <a:p>
            <a:pPr>
              <a:buFont typeface="Wingdings" charset="0"/>
              <a:buNone/>
            </a:pPr>
            <a:endParaRPr lang="en-US" i="1">
              <a:latin typeface="Tahoma" charset="0"/>
              <a:ea typeface="ＭＳ Ｐゴシック" charset="0"/>
              <a:cs typeface="ＭＳ Ｐゴシック" charset="0"/>
            </a:endParaRPr>
          </a:p>
        </p:txBody>
      </p:sp>
      <p:sp>
        <p:nvSpPr>
          <p:cNvPr id="5" name="Rounded Rectangle 4"/>
          <p:cNvSpPr>
            <a:spLocks noChangeArrowheads="1"/>
          </p:cNvSpPr>
          <p:nvPr/>
        </p:nvSpPr>
        <p:spPr bwMode="auto">
          <a:xfrm>
            <a:off x="1928813" y="2181225"/>
            <a:ext cx="5465762" cy="397668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7449657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rPr>
              <a:t>Implements </a:t>
            </a:r>
            <a:r>
              <a:rPr lang="en-US" sz="2000" i="1" dirty="0">
                <a:solidFill>
                  <a:srgbClr val="000000"/>
                </a:solidFill>
                <a:ea typeface="ＭＳ Ｐゴシック" charset="-128"/>
              </a:rPr>
              <a:t>waiting</a:t>
            </a:r>
            <a:endParaRPr lang="en-US" sz="2000" dirty="0">
              <a:solidFill>
                <a:srgbClr val="000000"/>
              </a:solidFill>
              <a:ea typeface="ＭＳ Ｐゴシック" charset="-128"/>
            </a:endParaRPr>
          </a:p>
          <a:p>
            <a:pPr>
              <a:defRPr/>
            </a:pPr>
            <a:r>
              <a:rPr lang="en-US" sz="2000" dirty="0">
                <a:solidFill>
                  <a:srgbClr val="000000"/>
                </a:solidFill>
                <a:ea typeface="ＭＳ Ｐゴシック" charset="-128"/>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28676"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8677"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28678" name="Text Box 7"/>
          <p:cNvSpPr txBox="1">
            <a:spLocks noChangeArrowheads="1"/>
          </p:cNvSpPr>
          <p:nvPr/>
        </p:nvSpPr>
        <p:spPr bwMode="auto">
          <a:xfrm>
            <a:off x="477838" y="2460625"/>
            <a:ext cx="38306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28679"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2868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00049BF-19B1-D944-A824-CBC4EE0C0802}" type="slidenum">
              <a:rPr lang="en-US">
                <a:latin typeface="Garamond" charset="0"/>
              </a:rPr>
              <a:pPr eaLnBrk="1" hangingPunct="1"/>
              <a:t>56</a:t>
            </a:fld>
            <a:endParaRPr lang="en-US">
              <a:latin typeface="Garamond" charset="0"/>
            </a:endParaRPr>
          </a:p>
        </p:txBody>
      </p:sp>
      <p:sp>
        <p:nvSpPr>
          <p:cNvPr id="28681"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5489575" y="2346325"/>
            <a:ext cx="3578225" cy="2841625"/>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15925200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BIS: Hardware Overview</a:t>
            </a:r>
          </a:p>
        </p:txBody>
      </p:sp>
      <p:sp>
        <p:nvSpPr>
          <p:cNvPr id="3" name="Content Placeholder 2"/>
          <p:cNvSpPr>
            <a:spLocks noGrp="1"/>
          </p:cNvSpPr>
          <p:nvPr>
            <p:ph idx="1"/>
          </p:nvPr>
        </p:nvSpPr>
        <p:spPr>
          <a:xfrm>
            <a:off x="228600" y="1168400"/>
            <a:ext cx="8610600" cy="2565400"/>
          </a:xfrm>
        </p:spPr>
        <p:txBody>
          <a:bodyPr/>
          <a:lstStyle/>
          <a:p>
            <a:r>
              <a:rPr lang="en-US">
                <a:latin typeface="Tahoma" charset="0"/>
                <a:ea typeface="ＭＳ Ｐゴシック" charset="0"/>
                <a:cs typeface="ＭＳ Ｐゴシック" charset="0"/>
              </a:rPr>
              <a:t>Performance-limiting bottleneck </a:t>
            </a:r>
            <a:r>
              <a:rPr lang="en-US">
                <a:solidFill>
                  <a:srgbClr val="0000FF"/>
                </a:solidFill>
                <a:latin typeface="Tahoma" charset="0"/>
                <a:ea typeface="ＭＳ Ｐゴシック" charset="0"/>
                <a:cs typeface="ＭＳ Ｐゴシック" charset="0"/>
              </a:rPr>
              <a:t>identification and acceleration are independent tasks</a:t>
            </a:r>
          </a:p>
          <a:p>
            <a:r>
              <a:rPr lang="en-US">
                <a:latin typeface="Tahoma" charset="0"/>
                <a:ea typeface="ＭＳ Ｐゴシック" charset="0"/>
                <a:cs typeface="ＭＳ Ｐゴシック" charset="0"/>
              </a:rPr>
              <a:t>Acceleration can be accomplished in multiple ways</a:t>
            </a:r>
          </a:p>
          <a:p>
            <a:pPr lvl="1"/>
            <a:r>
              <a:rPr lang="en-US">
                <a:latin typeface="Tahoma" charset="0"/>
                <a:ea typeface="ＭＳ Ｐゴシック" charset="0"/>
              </a:rPr>
              <a:t>Increasing core frequency/voltage</a:t>
            </a:r>
          </a:p>
          <a:p>
            <a:pPr lvl="1"/>
            <a:r>
              <a:rPr lang="en-US">
                <a:latin typeface="Tahoma" charset="0"/>
                <a:ea typeface="ＭＳ Ｐゴシック" charset="0"/>
              </a:rPr>
              <a:t>Prioritization in shared resources </a:t>
            </a:r>
            <a:r>
              <a:rPr lang="en-US" sz="1800">
                <a:solidFill>
                  <a:srgbClr val="28571F"/>
                </a:solidFill>
                <a:latin typeface="Tahoma" charset="0"/>
                <a:ea typeface="ＭＳ Ｐゴシック" charset="0"/>
              </a:rPr>
              <a:t>[Ebrahimi+, MICRO’</a:t>
            </a:r>
            <a:r>
              <a:rPr lang="en-US" altLang="ja-JP" sz="1800">
                <a:solidFill>
                  <a:srgbClr val="28571F"/>
                </a:solidFill>
                <a:latin typeface="Tahoma" charset="0"/>
                <a:ea typeface="ＭＳ Ｐゴシック" charset="0"/>
              </a:rPr>
              <a:t>11]</a:t>
            </a:r>
            <a:endParaRPr lang="en-US" altLang="ja-JP">
              <a:solidFill>
                <a:srgbClr val="28571F"/>
              </a:solidFill>
              <a:latin typeface="Tahoma" charset="0"/>
              <a:ea typeface="ＭＳ Ｐゴシック" charset="0"/>
            </a:endParaRPr>
          </a:p>
          <a:p>
            <a:pPr lvl="1"/>
            <a:r>
              <a:rPr lang="en-US">
                <a:latin typeface="Tahoma" charset="0"/>
                <a:ea typeface="ＭＳ Ｐゴシック" charset="0"/>
              </a:rPr>
              <a:t>Migration to faster cores in an Asymmetric CMP</a:t>
            </a:r>
            <a:endParaRPr lang="en-US">
              <a:solidFill>
                <a:srgbClr val="FF0000"/>
              </a:solidFill>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695BEC6-5402-F448-8C83-99461D0E58A8}" type="slidenum">
              <a:rPr lang="en-US">
                <a:latin typeface="Garamond" charset="0"/>
              </a:rPr>
              <a:pPr eaLnBrk="1" hangingPunct="1"/>
              <a:t>57</a:t>
            </a:fld>
            <a:endParaRPr lang="en-US">
              <a:latin typeface="Garamond" charset="0"/>
            </a:endParaRPr>
          </a:p>
        </p:txBody>
      </p:sp>
      <p:grpSp>
        <p:nvGrpSpPr>
          <p:cNvPr id="2" name="Group 37"/>
          <p:cNvGrpSpPr>
            <a:grpSpLocks/>
          </p:cNvGrpSpPr>
          <p:nvPr/>
        </p:nvGrpSpPr>
        <p:grpSpPr bwMode="auto">
          <a:xfrm>
            <a:off x="3328988" y="3733800"/>
            <a:ext cx="2501900" cy="2409825"/>
            <a:chOff x="3638512" y="3733800"/>
            <a:chExt cx="2501974" cy="2409825"/>
          </a:xfrm>
        </p:grpSpPr>
        <p:sp>
          <p:nvSpPr>
            <p:cNvPr id="5" name="Rectangle 4"/>
            <p:cNvSpPr>
              <a:spLocks noChangeArrowheads="1"/>
            </p:cNvSpPr>
            <p:nvPr/>
          </p:nvSpPr>
          <p:spPr bwMode="auto">
            <a:xfrm>
              <a:off x="3641687" y="3733800"/>
              <a:ext cx="2454348" cy="2408238"/>
            </a:xfrm>
            <a:prstGeom prst="rect">
              <a:avLst/>
            </a:prstGeom>
            <a:noFill/>
            <a:ln w="12700">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cxnSp>
          <p:nvCxnSpPr>
            <p:cNvPr id="7" name="Straight Connector 6"/>
            <p:cNvCxnSpPr>
              <a:cxnSpLocks noChangeShapeType="1"/>
              <a:stCxn id="5" idx="0"/>
              <a:endCxn id="5" idx="2"/>
            </p:cNvCxnSpPr>
            <p:nvPr/>
          </p:nvCxnSpPr>
          <p:spPr bwMode="auto">
            <a:xfrm>
              <a:off x="4868860" y="3733800"/>
              <a:ext cx="0" cy="2408238"/>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9" name="Straight Connector 8"/>
            <p:cNvCxnSpPr>
              <a:cxnSpLocks noChangeShapeType="1"/>
            </p:cNvCxnSpPr>
            <p:nvPr/>
          </p:nvCxnSpPr>
          <p:spPr bwMode="auto">
            <a:xfrm>
              <a:off x="4251305" y="3738563"/>
              <a:ext cx="23813" cy="2405062"/>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 name="Straight Connector 9"/>
            <p:cNvCxnSpPr>
              <a:cxnSpLocks noChangeShapeType="1"/>
              <a:stCxn id="5" idx="1"/>
              <a:endCxn id="5" idx="3"/>
            </p:cNvCxnSpPr>
            <p:nvPr/>
          </p:nvCxnSpPr>
          <p:spPr bwMode="auto">
            <a:xfrm>
              <a:off x="3641687" y="4937125"/>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3" name="Straight Connector 12"/>
            <p:cNvCxnSpPr>
              <a:cxnSpLocks noChangeShapeType="1"/>
            </p:cNvCxnSpPr>
            <p:nvPr/>
          </p:nvCxnSpPr>
          <p:spPr bwMode="auto">
            <a:xfrm>
              <a:off x="3649624" y="5551488"/>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8" name="Straight Connector 17"/>
            <p:cNvCxnSpPr>
              <a:cxnSpLocks noChangeShapeType="1"/>
            </p:cNvCxnSpPr>
            <p:nvPr/>
          </p:nvCxnSpPr>
          <p:spPr bwMode="auto">
            <a:xfrm>
              <a:off x="3659150" y="4344988"/>
              <a:ext cx="1208124"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0" name="Straight Connector 19"/>
            <p:cNvCxnSpPr>
              <a:cxnSpLocks noChangeShapeType="1"/>
            </p:cNvCxnSpPr>
            <p:nvPr/>
          </p:nvCxnSpPr>
          <p:spPr bwMode="auto">
            <a:xfrm flipH="1" flipV="1">
              <a:off x="5476891" y="4948238"/>
              <a:ext cx="4762" cy="1190625"/>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9710" name="TextBox 24"/>
            <p:cNvSpPr txBox="1">
              <a:spLocks noChangeArrowheads="1"/>
            </p:cNvSpPr>
            <p:nvPr/>
          </p:nvSpPr>
          <p:spPr bwMode="auto">
            <a:xfrm>
              <a:off x="4852954" y="4148138"/>
              <a:ext cx="128753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Large core</a:t>
              </a:r>
            </a:p>
          </p:txBody>
        </p:sp>
        <p:sp>
          <p:nvSpPr>
            <p:cNvPr id="29711" name="TextBox 25"/>
            <p:cNvSpPr txBox="1">
              <a:spLocks noChangeArrowheads="1"/>
            </p:cNvSpPr>
            <p:nvPr/>
          </p:nvSpPr>
          <p:spPr bwMode="auto">
            <a:xfrm>
              <a:off x="3643274" y="3771900"/>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2" name="TextBox 26"/>
            <p:cNvSpPr txBox="1">
              <a:spLocks noChangeArrowheads="1"/>
            </p:cNvSpPr>
            <p:nvPr/>
          </p:nvSpPr>
          <p:spPr bwMode="auto">
            <a:xfrm>
              <a:off x="4262398" y="377189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3" name="TextBox 27"/>
            <p:cNvSpPr txBox="1">
              <a:spLocks noChangeArrowheads="1"/>
            </p:cNvSpPr>
            <p:nvPr/>
          </p:nvSpPr>
          <p:spPr bwMode="auto">
            <a:xfrm>
              <a:off x="3643274" y="4381500"/>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4" name="TextBox 28"/>
            <p:cNvSpPr txBox="1">
              <a:spLocks noChangeArrowheads="1"/>
            </p:cNvSpPr>
            <p:nvPr/>
          </p:nvSpPr>
          <p:spPr bwMode="auto">
            <a:xfrm>
              <a:off x="4262398" y="438149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5" name="TextBox 29"/>
            <p:cNvSpPr txBox="1">
              <a:spLocks noChangeArrowheads="1"/>
            </p:cNvSpPr>
            <p:nvPr/>
          </p:nvSpPr>
          <p:spPr bwMode="auto">
            <a:xfrm>
              <a:off x="3638512" y="498633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6" name="TextBox 30"/>
            <p:cNvSpPr txBox="1">
              <a:spLocks noChangeArrowheads="1"/>
            </p:cNvSpPr>
            <p:nvPr/>
          </p:nvSpPr>
          <p:spPr bwMode="auto">
            <a:xfrm>
              <a:off x="4257636" y="4986334"/>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7" name="TextBox 31"/>
            <p:cNvSpPr txBox="1">
              <a:spLocks noChangeArrowheads="1"/>
            </p:cNvSpPr>
            <p:nvPr/>
          </p:nvSpPr>
          <p:spPr bwMode="auto">
            <a:xfrm>
              <a:off x="4857711" y="498633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8" name="TextBox 32"/>
            <p:cNvSpPr txBox="1">
              <a:spLocks noChangeArrowheads="1"/>
            </p:cNvSpPr>
            <p:nvPr/>
          </p:nvSpPr>
          <p:spPr bwMode="auto">
            <a:xfrm>
              <a:off x="5476835" y="4986334"/>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9" name="TextBox 33"/>
            <p:cNvSpPr txBox="1">
              <a:spLocks noChangeArrowheads="1"/>
            </p:cNvSpPr>
            <p:nvPr/>
          </p:nvSpPr>
          <p:spPr bwMode="auto">
            <a:xfrm>
              <a:off x="3643274" y="5586413"/>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20" name="TextBox 34"/>
            <p:cNvSpPr txBox="1">
              <a:spLocks noChangeArrowheads="1"/>
            </p:cNvSpPr>
            <p:nvPr/>
          </p:nvSpPr>
          <p:spPr bwMode="auto">
            <a:xfrm>
              <a:off x="4262398" y="5586410"/>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21" name="TextBox 35"/>
            <p:cNvSpPr txBox="1">
              <a:spLocks noChangeArrowheads="1"/>
            </p:cNvSpPr>
            <p:nvPr/>
          </p:nvSpPr>
          <p:spPr bwMode="auto">
            <a:xfrm>
              <a:off x="4862474" y="559593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22" name="TextBox 36"/>
            <p:cNvSpPr txBox="1">
              <a:spLocks noChangeArrowheads="1"/>
            </p:cNvSpPr>
            <p:nvPr/>
          </p:nvSpPr>
          <p:spPr bwMode="auto">
            <a:xfrm>
              <a:off x="5481598" y="5595934"/>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grpSp>
      <p:sp>
        <p:nvSpPr>
          <p:cNvPr id="26" name="Rectangle 25"/>
          <p:cNvSpPr>
            <a:spLocks noChangeArrowheads="1"/>
          </p:cNvSpPr>
          <p:nvPr/>
        </p:nvSpPr>
        <p:spPr bwMode="auto">
          <a:xfrm>
            <a:off x="944563" y="3243263"/>
            <a:ext cx="6126162" cy="395287"/>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13043332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rPr>
              <a:t>Implements </a:t>
            </a:r>
            <a:r>
              <a:rPr lang="en-US" sz="2000" i="1" dirty="0">
                <a:solidFill>
                  <a:srgbClr val="000000"/>
                </a:solidFill>
                <a:ea typeface="ＭＳ Ｐゴシック" charset="-128"/>
              </a:rPr>
              <a:t>waiting</a:t>
            </a:r>
            <a:endParaRPr lang="en-US" sz="2000" dirty="0">
              <a:solidFill>
                <a:srgbClr val="000000"/>
              </a:solidFill>
              <a:ea typeface="ＭＳ Ｐゴシック" charset="-128"/>
            </a:endParaRPr>
          </a:p>
          <a:p>
            <a:pPr>
              <a:defRPr/>
            </a:pPr>
            <a:r>
              <a:rPr lang="en-US" sz="2000" dirty="0">
                <a:solidFill>
                  <a:srgbClr val="000000"/>
                </a:solidFill>
                <a:ea typeface="ＭＳ Ｐゴシック" charset="-128"/>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30724"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25"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30726" name="Text Box 7"/>
          <p:cNvSpPr txBox="1">
            <a:spLocks noChangeArrowheads="1"/>
          </p:cNvSpPr>
          <p:nvPr/>
        </p:nvSpPr>
        <p:spPr bwMode="auto">
          <a:xfrm>
            <a:off x="477838" y="2460625"/>
            <a:ext cx="42084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30727"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3072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2DD210F-64C0-5249-9C2C-E9BFD113864F}" type="slidenum">
              <a:rPr lang="en-US">
                <a:latin typeface="Garamond" charset="0"/>
              </a:rPr>
              <a:pPr eaLnBrk="1" hangingPunct="1"/>
              <a:t>58</a:t>
            </a:fld>
            <a:endParaRPr lang="en-US">
              <a:latin typeface="Garamond" charset="0"/>
            </a:endParaRPr>
          </a:p>
        </p:txBody>
      </p:sp>
      <p:sp>
        <p:nvSpPr>
          <p:cNvPr id="30729"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5489575" y="2963863"/>
            <a:ext cx="3578225" cy="9906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31259964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8600" y="152400"/>
            <a:ext cx="8915400" cy="1066800"/>
          </a:xfrm>
        </p:spPr>
        <p:txBody>
          <a:bodyPr/>
          <a:lstStyle/>
          <a:p>
            <a:r>
              <a:rPr lang="en-US" sz="3100">
                <a:latin typeface="Garamond" charset="0"/>
                <a:ea typeface="ＭＳ Ｐゴシック" charset="0"/>
                <a:cs typeface="ＭＳ Ｐゴシック" charset="0"/>
              </a:rPr>
              <a:t>Determining Thread Waiting Cycles for Each Bottleneck</a:t>
            </a:r>
          </a:p>
        </p:txBody>
      </p:sp>
      <p:sp>
        <p:nvSpPr>
          <p:cNvPr id="3174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DC5D523-E49C-B841-9F76-AC2A19C69450}" type="slidenum">
              <a:rPr lang="en-US">
                <a:latin typeface="Garamond" charset="0"/>
              </a:rPr>
              <a:pPr eaLnBrk="1" hangingPunct="1"/>
              <a:t>59</a:t>
            </a:fld>
            <a:endParaRPr lang="en-US">
              <a:latin typeface="Garamond" charset="0"/>
            </a:endParaRPr>
          </a:p>
        </p:txBody>
      </p:sp>
      <p:sp>
        <p:nvSpPr>
          <p:cNvPr id="5" name="Rectangle 4"/>
          <p:cNvSpPr/>
          <p:nvPr/>
        </p:nvSpPr>
        <p:spPr>
          <a:xfrm>
            <a:off x="327025" y="1192213"/>
            <a:ext cx="2405063" cy="1925637"/>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Arrow Connector 20"/>
          <p:cNvCxnSpPr/>
          <p:nvPr/>
        </p:nvCxnSpPr>
        <p:spPr>
          <a:xfrm>
            <a:off x="2732088" y="1895475"/>
            <a:ext cx="363537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750" name="TextBox 23"/>
          <p:cNvSpPr txBox="1">
            <a:spLocks noChangeArrowheads="1"/>
          </p:cNvSpPr>
          <p:nvPr/>
        </p:nvSpPr>
        <p:spPr bwMode="auto">
          <a:xfrm>
            <a:off x="1517650" y="1181100"/>
            <a:ext cx="12207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1</a:t>
            </a:r>
          </a:p>
        </p:txBody>
      </p:sp>
      <p:sp>
        <p:nvSpPr>
          <p:cNvPr id="27" name="Rectangle 26"/>
          <p:cNvSpPr/>
          <p:nvPr/>
        </p:nvSpPr>
        <p:spPr>
          <a:xfrm>
            <a:off x="6356350" y="1209675"/>
            <a:ext cx="2468563" cy="313055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2" name="TextBox 40"/>
          <p:cNvSpPr txBox="1">
            <a:spLocks noChangeArrowheads="1"/>
          </p:cNvSpPr>
          <p:nvPr/>
        </p:nvSpPr>
        <p:spPr bwMode="auto">
          <a:xfrm>
            <a:off x="7534275" y="1198563"/>
            <a:ext cx="1228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Large Core 0</a:t>
            </a:r>
          </a:p>
        </p:txBody>
      </p:sp>
      <p:sp>
        <p:nvSpPr>
          <p:cNvPr id="58" name="Rectangle 57"/>
          <p:cNvSpPr/>
          <p:nvPr/>
        </p:nvSpPr>
        <p:spPr>
          <a:xfrm>
            <a:off x="336550" y="3624263"/>
            <a:ext cx="2406650" cy="1928812"/>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4" name="TextBox 71"/>
          <p:cNvSpPr txBox="1">
            <a:spLocks noChangeArrowheads="1"/>
          </p:cNvSpPr>
          <p:nvPr/>
        </p:nvSpPr>
        <p:spPr bwMode="auto">
          <a:xfrm>
            <a:off x="1519238" y="3613150"/>
            <a:ext cx="12207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2</a:t>
            </a:r>
          </a:p>
        </p:txBody>
      </p:sp>
      <p:grpSp>
        <p:nvGrpSpPr>
          <p:cNvPr id="2" name="Group 62"/>
          <p:cNvGrpSpPr>
            <a:grpSpLocks/>
          </p:cNvGrpSpPr>
          <p:nvPr/>
        </p:nvGrpSpPr>
        <p:grpSpPr bwMode="auto">
          <a:xfrm>
            <a:off x="4862513" y="3198813"/>
            <a:ext cx="1304925" cy="685800"/>
            <a:chOff x="3038475" y="1752600"/>
            <a:chExt cx="1304925" cy="685801"/>
          </a:xfrm>
        </p:grpSpPr>
        <p:sp>
          <p:nvSpPr>
            <p:cNvPr id="77" name="Rectangle 76"/>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dirty="0"/>
            </a:p>
          </p:txBody>
        </p:sp>
        <p:cxnSp>
          <p:nvCxnSpPr>
            <p:cNvPr id="78" name="Straight Connector 77"/>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a:endCxn id="77" idx="0"/>
          </p:cNvCxnSpPr>
          <p:nvPr/>
        </p:nvCxnSpPr>
        <p:spPr>
          <a:xfrm>
            <a:off x="5510213" y="1911350"/>
            <a:ext cx="9525" cy="1287463"/>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8691" name="TextBox 105"/>
          <p:cNvSpPr txBox="1">
            <a:spLocks noChangeArrowheads="1"/>
          </p:cNvSpPr>
          <p:nvPr/>
        </p:nvSpPr>
        <p:spPr bwMode="auto">
          <a:xfrm>
            <a:off x="4875213" y="3900488"/>
            <a:ext cx="126206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Bottleneck</a:t>
            </a:r>
          </a:p>
          <a:p>
            <a:pPr eaLnBrk="1" hangingPunct="1"/>
            <a:r>
              <a:rPr lang="en-US"/>
              <a:t>Table (BT)</a:t>
            </a:r>
          </a:p>
        </p:txBody>
      </p:sp>
      <p:cxnSp>
        <p:nvCxnSpPr>
          <p:cNvPr id="134" name="Straight Arrow Connector 133"/>
          <p:cNvCxnSpPr/>
          <p:nvPr/>
        </p:nvCxnSpPr>
        <p:spPr>
          <a:xfrm>
            <a:off x="3937000" y="1897063"/>
            <a:ext cx="26988" cy="372268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1759" name="TextBox 134"/>
          <p:cNvSpPr txBox="1">
            <a:spLocks noChangeArrowheads="1"/>
          </p:cNvSpPr>
          <p:nvPr/>
        </p:nvSpPr>
        <p:spPr bwMode="auto">
          <a:xfrm>
            <a:off x="3775075" y="5468938"/>
            <a:ext cx="415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89" name="TextBox 88"/>
          <p:cNvSpPr txBox="1">
            <a:spLocks noChangeArrowheads="1"/>
          </p:cNvSpPr>
          <p:nvPr/>
        </p:nvSpPr>
        <p:spPr bwMode="auto">
          <a:xfrm>
            <a:off x="400050" y="1589088"/>
            <a:ext cx="2016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BottleneckWait </a:t>
            </a:r>
            <a:r>
              <a:rPr lang="en-US" sz="1400" b="1" i="1">
                <a:solidFill>
                  <a:srgbClr val="FF0000"/>
                </a:solidFill>
              </a:rPr>
              <a:t>x4500</a:t>
            </a:r>
          </a:p>
        </p:txBody>
      </p:sp>
      <p:sp>
        <p:nvSpPr>
          <p:cNvPr id="100" name="Oval 99"/>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01" name="TextBox 100"/>
          <p:cNvSpPr txBox="1">
            <a:spLocks noChangeArrowheads="1"/>
          </p:cNvSpPr>
          <p:nvPr/>
        </p:nvSpPr>
        <p:spPr bwMode="auto">
          <a:xfrm>
            <a:off x="4252913" y="34067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0</a:t>
            </a:r>
          </a:p>
        </p:txBody>
      </p:sp>
      <p:sp>
        <p:nvSpPr>
          <p:cNvPr id="103" name="TextBox 102"/>
          <p:cNvSpPr txBox="1">
            <a:spLocks noChangeArrowheads="1"/>
          </p:cNvSpPr>
          <p:nvPr/>
        </p:nvSpPr>
        <p:spPr bwMode="auto">
          <a:xfrm>
            <a:off x="4259263" y="3413125"/>
            <a:ext cx="25558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a:t>
            </a:r>
          </a:p>
        </p:txBody>
      </p:sp>
      <p:sp>
        <p:nvSpPr>
          <p:cNvPr id="104" name="TextBox 103"/>
          <p:cNvSpPr txBox="1">
            <a:spLocks noChangeArrowheads="1"/>
          </p:cNvSpPr>
          <p:nvPr/>
        </p:nvSpPr>
        <p:spPr bwMode="auto">
          <a:xfrm>
            <a:off x="4256088" y="34194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2</a:t>
            </a:r>
          </a:p>
        </p:txBody>
      </p:sp>
      <p:sp>
        <p:nvSpPr>
          <p:cNvPr id="105" name="TextBox 104"/>
          <p:cNvSpPr txBox="1">
            <a:spLocks noChangeArrowheads="1"/>
          </p:cNvSpPr>
          <p:nvPr/>
        </p:nvSpPr>
        <p:spPr bwMode="auto">
          <a:xfrm>
            <a:off x="393700" y="4041775"/>
            <a:ext cx="2016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BottleneckWait </a:t>
            </a:r>
            <a:r>
              <a:rPr lang="en-US" sz="1400" b="1" i="1">
                <a:solidFill>
                  <a:srgbClr val="FF0000"/>
                </a:solidFill>
              </a:rPr>
              <a:t>x4500</a:t>
            </a:r>
          </a:p>
        </p:txBody>
      </p:sp>
      <p:sp>
        <p:nvSpPr>
          <p:cNvPr id="110" name="Oval 109"/>
          <p:cNvSpPr>
            <a:spLocks noChangeArrowheads="1"/>
          </p:cNvSpPr>
          <p:nvPr/>
        </p:nvSpPr>
        <p:spPr bwMode="auto">
          <a:xfrm>
            <a:off x="1697038" y="4241800"/>
            <a:ext cx="153987"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11" name="TextBox 110"/>
          <p:cNvSpPr txBox="1">
            <a:spLocks noChangeArrowheads="1"/>
          </p:cNvSpPr>
          <p:nvPr/>
        </p:nvSpPr>
        <p:spPr bwMode="auto">
          <a:xfrm>
            <a:off x="4252913" y="3416300"/>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5</a:t>
            </a:r>
          </a:p>
        </p:txBody>
      </p:sp>
      <p:sp>
        <p:nvSpPr>
          <p:cNvPr id="112" name="TextBox 111"/>
          <p:cNvSpPr txBox="1">
            <a:spLocks noChangeArrowheads="1"/>
          </p:cNvSpPr>
          <p:nvPr/>
        </p:nvSpPr>
        <p:spPr bwMode="auto">
          <a:xfrm>
            <a:off x="4259263" y="341312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7</a:t>
            </a:r>
          </a:p>
        </p:txBody>
      </p:sp>
      <p:sp>
        <p:nvSpPr>
          <p:cNvPr id="113" name="TextBox 112"/>
          <p:cNvSpPr txBox="1">
            <a:spLocks noChangeArrowheads="1"/>
          </p:cNvSpPr>
          <p:nvPr/>
        </p:nvSpPr>
        <p:spPr bwMode="auto">
          <a:xfrm>
            <a:off x="4256088" y="34194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9</a:t>
            </a:r>
          </a:p>
        </p:txBody>
      </p:sp>
      <p:sp>
        <p:nvSpPr>
          <p:cNvPr id="115" name="Oval 114"/>
          <p:cNvSpPr>
            <a:spLocks noChangeArrowheads="1"/>
          </p:cNvSpPr>
          <p:nvPr/>
        </p:nvSpPr>
        <p:spPr bwMode="auto">
          <a:xfrm>
            <a:off x="1701800" y="4264025"/>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16" name="TextBox 115"/>
          <p:cNvSpPr txBox="1">
            <a:spLocks noChangeArrowheads="1"/>
          </p:cNvSpPr>
          <p:nvPr/>
        </p:nvSpPr>
        <p:spPr bwMode="auto">
          <a:xfrm>
            <a:off x="4252913" y="3416300"/>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9</a:t>
            </a:r>
          </a:p>
        </p:txBody>
      </p:sp>
      <p:sp>
        <p:nvSpPr>
          <p:cNvPr id="117" name="TextBox 116"/>
          <p:cNvSpPr txBox="1">
            <a:spLocks noChangeArrowheads="1"/>
          </p:cNvSpPr>
          <p:nvPr/>
        </p:nvSpPr>
        <p:spPr bwMode="auto">
          <a:xfrm>
            <a:off x="4259263" y="3413125"/>
            <a:ext cx="2655887"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10</a:t>
            </a:r>
          </a:p>
        </p:txBody>
      </p:sp>
      <p:sp>
        <p:nvSpPr>
          <p:cNvPr id="118" name="TextBox 117"/>
          <p:cNvSpPr txBox="1">
            <a:spLocks noChangeArrowheads="1"/>
          </p:cNvSpPr>
          <p:nvPr/>
        </p:nvSpPr>
        <p:spPr bwMode="auto">
          <a:xfrm>
            <a:off x="4256088" y="3419475"/>
            <a:ext cx="2655887"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11</a:t>
            </a:r>
          </a:p>
        </p:txBody>
      </p:sp>
      <p:sp>
        <p:nvSpPr>
          <p:cNvPr id="139" name="TextBox 138"/>
          <p:cNvSpPr txBox="1">
            <a:spLocks noChangeArrowheads="1"/>
          </p:cNvSpPr>
          <p:nvPr/>
        </p:nvSpPr>
        <p:spPr bwMode="auto">
          <a:xfrm>
            <a:off x="4244975" y="3406775"/>
            <a:ext cx="2655888"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waiters=0, twc = 11</a:t>
            </a:r>
          </a:p>
        </p:txBody>
      </p:sp>
      <p:sp>
        <p:nvSpPr>
          <p:cNvPr id="146" name="Oval 145"/>
          <p:cNvSpPr>
            <a:spLocks noChangeArrowheads="1"/>
          </p:cNvSpPr>
          <p:nvPr/>
        </p:nvSpPr>
        <p:spPr bwMode="auto">
          <a:xfrm>
            <a:off x="1701800" y="1839913"/>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cxnSp>
        <p:nvCxnSpPr>
          <p:cNvPr id="66" name="Straight Arrow Connector 65"/>
          <p:cNvCxnSpPr>
            <a:cxnSpLocks noChangeShapeType="1"/>
          </p:cNvCxnSpPr>
          <p:nvPr/>
        </p:nvCxnSpPr>
        <p:spPr bwMode="auto">
          <a:xfrm flipH="1">
            <a:off x="2744788" y="4351338"/>
            <a:ext cx="1203325"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67" name="TextBox 66"/>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3</a:t>
            </a:r>
          </a:p>
        </p:txBody>
      </p:sp>
      <p:sp>
        <p:nvSpPr>
          <p:cNvPr id="68" name="TextBox 67"/>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4</a:t>
            </a:r>
          </a:p>
        </p:txBody>
      </p:sp>
      <p:sp>
        <p:nvSpPr>
          <p:cNvPr id="69" name="TextBox 68"/>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5</a:t>
            </a:r>
          </a:p>
        </p:txBody>
      </p:sp>
    </p:spTree>
    <p:extLst>
      <p:ext uri="{BB962C8B-B14F-4D97-AF65-F5344CB8AC3E}">
        <p14:creationId xmlns:p14="http://schemas.microsoft.com/office/powerpoint/2010/main" xmlns="" val="10121817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0-#ppt_w/2"/>
                                          </p:val>
                                        </p:tav>
                                        <p:tav tm="100000">
                                          <p:val>
                                            <p:strVal val="#ppt_x"/>
                                          </p:val>
                                        </p:tav>
                                      </p:tavLst>
                                    </p:anim>
                                    <p:anim calcmode="lin" valueType="num">
                                      <p:cBhvr additive="base">
                                        <p:cTn id="16" dur="500" fill="hold"/>
                                        <p:tgtEl>
                                          <p:spTgt spid="89"/>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1" presetClass="entr" presetSubtype="0" fill="hold" grpId="1" nodeType="after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childTnLst>
                          </p:cTn>
                        </p:par>
                        <p:par>
                          <p:cTn id="20" fill="hold" nodeType="afterGroup">
                            <p:stCondLst>
                              <p:cond delay="500"/>
                            </p:stCondLst>
                            <p:childTnLst>
                              <p:par>
                                <p:cTn id="21" presetID="50" presetClass="path" presetSubtype="0" accel="50000" decel="50000" fill="hold" grpId="0" nodeType="afterEffect">
                                  <p:stCondLst>
                                    <p:cond delay="0"/>
                                  </p:stCondLst>
                                  <p:childTnLst>
                                    <p:animMotion origin="layout" path="M 0.10851 -1.80199E-6 L 0.25903 -1.80199E-6 C 0.30261 0.00625 0.37153 0.00162 0.39653 0.00255 C 0.4217 0.00347 0.40695 -0.01018 0.40903 0.00509 C 0.41111 0.02036 0.40955 0.06362 0.40972 0.09415 L 0.40972 0.18876 " pathEditMode="relative" rAng="0" ptsTypes="FfaaFF">
                                      <p:cBhvr>
                                        <p:cTn id="22" dur="1000" fill="hold"/>
                                        <p:tgtEl>
                                          <p:spTgt spid="100"/>
                                        </p:tgtEl>
                                        <p:attrNameLst>
                                          <p:attrName>ppt_x</p:attrName>
                                          <p:attrName>ppt_y</p:attrName>
                                        </p:attrNameLst>
                                      </p:cBhvr>
                                      <p:rCtr x="15660" y="8929"/>
                                    </p:animMotion>
                                  </p:childTnLst>
                                </p:cTn>
                              </p:par>
                            </p:childTnLst>
                          </p:cTn>
                        </p:par>
                        <p:par>
                          <p:cTn id="23" fill="hold" nodeType="afterGroup">
                            <p:stCondLst>
                              <p:cond delay="1500"/>
                            </p:stCondLst>
                            <p:childTnLst>
                              <p:par>
                                <p:cTn id="24" presetID="55" presetClass="entr" presetSubtype="0" fill="hold" grpId="0" nodeType="afterEffect">
                                  <p:stCondLst>
                                    <p:cond delay="0"/>
                                  </p:stCondLst>
                                  <p:childTnLst>
                                    <p:set>
                                      <p:cBhvr>
                                        <p:cTn id="25" dur="1" fill="hold">
                                          <p:stCondLst>
                                            <p:cond delay="0"/>
                                          </p:stCondLst>
                                        </p:cTn>
                                        <p:tgtEl>
                                          <p:spTgt spid="101"/>
                                        </p:tgtEl>
                                        <p:attrNameLst>
                                          <p:attrName>style.visibility</p:attrName>
                                        </p:attrNameLst>
                                      </p:cBhvr>
                                      <p:to>
                                        <p:strVal val="visible"/>
                                      </p:to>
                                    </p:set>
                                    <p:anim calcmode="lin" valueType="num">
                                      <p:cBhvr>
                                        <p:cTn id="26" dur="1000" fill="hold"/>
                                        <p:tgtEl>
                                          <p:spTgt spid="101"/>
                                        </p:tgtEl>
                                        <p:attrNameLst>
                                          <p:attrName>ppt_w</p:attrName>
                                        </p:attrNameLst>
                                      </p:cBhvr>
                                      <p:tavLst>
                                        <p:tav tm="0">
                                          <p:val>
                                            <p:strVal val="#ppt_w*0.70"/>
                                          </p:val>
                                        </p:tav>
                                        <p:tav tm="100000">
                                          <p:val>
                                            <p:strVal val="#ppt_w"/>
                                          </p:val>
                                        </p:tav>
                                      </p:tavLst>
                                    </p:anim>
                                    <p:anim calcmode="lin" valueType="num">
                                      <p:cBhvr>
                                        <p:cTn id="27" dur="1000" fill="hold"/>
                                        <p:tgtEl>
                                          <p:spTgt spid="101"/>
                                        </p:tgtEl>
                                        <p:attrNameLst>
                                          <p:attrName>ppt_h</p:attrName>
                                        </p:attrNameLst>
                                      </p:cBhvr>
                                      <p:tavLst>
                                        <p:tav tm="0">
                                          <p:val>
                                            <p:strVal val="#ppt_h"/>
                                          </p:val>
                                        </p:tav>
                                        <p:tav tm="100000">
                                          <p:val>
                                            <p:strVal val="#ppt_h"/>
                                          </p:val>
                                        </p:tav>
                                      </p:tavLst>
                                    </p:anim>
                                    <p:animEffect transition="in" filter="fade">
                                      <p:cBhvr>
                                        <p:cTn id="28" dur="1000"/>
                                        <p:tgtEl>
                                          <p:spTgt spid="101"/>
                                        </p:tgtEl>
                                      </p:cBhvr>
                                    </p:animEffect>
                                  </p:childTnLst>
                                </p:cTn>
                              </p:par>
                            </p:childTnLst>
                          </p:cTn>
                        </p:par>
                        <p:par>
                          <p:cTn id="29" fill="hold" nodeType="afterGroup">
                            <p:stCondLst>
                              <p:cond delay="2500"/>
                            </p:stCondLst>
                            <p:childTnLst>
                              <p:par>
                                <p:cTn id="30" presetID="1" presetClass="exit" presetSubtype="0" fill="hold" grpId="2" nodeType="afterEffect">
                                  <p:stCondLst>
                                    <p:cond delay="0"/>
                                  </p:stCondLst>
                                  <p:childTnLst>
                                    <p:set>
                                      <p:cBhvr>
                                        <p:cTn id="31" dur="1" fill="hold">
                                          <p:stCondLst>
                                            <p:cond delay="0"/>
                                          </p:stCondLst>
                                        </p:cTn>
                                        <p:tgtEl>
                                          <p:spTgt spid="100"/>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1"/>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03"/>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0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04"/>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67"/>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68"/>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05"/>
                                        </p:tgtEl>
                                        <p:attrNameLst>
                                          <p:attrName>style.visibility</p:attrName>
                                        </p:attrNameLst>
                                      </p:cBhvr>
                                      <p:to>
                                        <p:strVal val="visible"/>
                                      </p:to>
                                    </p:set>
                                    <p:anim calcmode="lin" valueType="num">
                                      <p:cBhvr additive="base">
                                        <p:cTn id="66" dur="500" fill="hold"/>
                                        <p:tgtEl>
                                          <p:spTgt spid="105"/>
                                        </p:tgtEl>
                                        <p:attrNameLst>
                                          <p:attrName>ppt_x</p:attrName>
                                        </p:attrNameLst>
                                      </p:cBhvr>
                                      <p:tavLst>
                                        <p:tav tm="0">
                                          <p:val>
                                            <p:strVal val="0-#ppt_w/2"/>
                                          </p:val>
                                        </p:tav>
                                        <p:tav tm="100000">
                                          <p:val>
                                            <p:strVal val="#ppt_x"/>
                                          </p:val>
                                        </p:tav>
                                      </p:tavLst>
                                    </p:anim>
                                    <p:anim calcmode="lin" valueType="num">
                                      <p:cBhvr additive="base">
                                        <p:cTn id="67" dur="500" fill="hold"/>
                                        <p:tgtEl>
                                          <p:spTgt spid="105"/>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500"/>
                            </p:stCondLst>
                            <p:childTnLst>
                              <p:par>
                                <p:cTn id="69" presetID="1" presetClass="entr" presetSubtype="0" fill="hold" grpId="1" nodeType="afterEffect">
                                  <p:stCondLst>
                                    <p:cond delay="0"/>
                                  </p:stCondLst>
                                  <p:childTnLst>
                                    <p:set>
                                      <p:cBhvr>
                                        <p:cTn id="70" dur="1" fill="hold">
                                          <p:stCondLst>
                                            <p:cond delay="0"/>
                                          </p:stCondLst>
                                        </p:cTn>
                                        <p:tgtEl>
                                          <p:spTgt spid="110"/>
                                        </p:tgtEl>
                                        <p:attrNameLst>
                                          <p:attrName>style.visibility</p:attrName>
                                        </p:attrNameLst>
                                      </p:cBhvr>
                                      <p:to>
                                        <p:strVal val="visible"/>
                                      </p:to>
                                    </p:set>
                                  </p:childTnLst>
                                </p:cTn>
                              </p:par>
                            </p:childTnLst>
                          </p:cTn>
                        </p:par>
                        <p:par>
                          <p:cTn id="71" fill="hold" nodeType="afterGroup">
                            <p:stCondLst>
                              <p:cond delay="500"/>
                            </p:stCondLst>
                            <p:childTnLst>
                              <p:par>
                                <p:cTn id="72" presetID="50" presetClass="path" presetSubtype="0" accel="50000" decel="50000" fill="hold" grpId="0" nodeType="afterEffect">
                                  <p:stCondLst>
                                    <p:cond delay="0"/>
                                  </p:stCondLst>
                                  <p:childTnLst>
                                    <p:animMotion origin="layout" path="M 0.10486 0.00301 L 0.20278 -4.0111E-6 C 0.24184 -0.00023 0.22552 -0.00046 0.23716 -0.00092 C 0.24306 -0.04302 0.2382 -0.19824 0.2382 -0.2526 C 0.2382 -0.30696 0.23698 -0.31274 0.23716 -0.32801 C 0.23733 -0.34328 0.23889 -0.3405 0.23907 -0.3442 C 0.23924 -0.3479 0.23837 -0.34952 0.2382 -0.35068 C 0.23802 -0.35183 0.21927 -0.3516 0.2382 -0.35183 C 0.25712 -0.35207 0.32414 -0.35137 0.35139 -0.35183 C 0.37865 -0.3523 0.39202 -0.35415 0.40139 -0.35438 C 0.41077 -0.35461 0.40677 -0.35322 0.40799 -0.35322 C 0.40921 -0.35322 0.40834 -0.37797 0.40886 -0.35438 C 0.40938 -0.33078 0.41129 -0.24196 0.41077 -0.21096 C 0.41025 -0.17996 0.4066 -0.17511 0.40573 -0.1677 " pathEditMode="relative" rAng="0" ptsTypes="FfaaaaaaaaaaaF">
                                      <p:cBhvr>
                                        <p:cTn id="73" dur="1000" fill="hold"/>
                                        <p:tgtEl>
                                          <p:spTgt spid="110"/>
                                        </p:tgtEl>
                                        <p:attrNameLst>
                                          <p:attrName>ppt_x</p:attrName>
                                          <p:attrName>ppt_y</p:attrName>
                                        </p:attrNameLst>
                                      </p:cBhvr>
                                      <p:rCtr x="15313" y="-19061"/>
                                    </p:animMotion>
                                  </p:childTnLst>
                                </p:cTn>
                              </p:par>
                            </p:childTnLst>
                          </p:cTn>
                        </p:par>
                        <p:par>
                          <p:cTn id="74" fill="hold" nodeType="afterGroup">
                            <p:stCondLst>
                              <p:cond delay="1500"/>
                            </p:stCondLst>
                            <p:childTnLst>
                              <p:par>
                                <p:cTn id="75" presetID="1" presetClass="exit" presetSubtype="0" fill="hold" grpId="1" nodeType="afterEffect">
                                  <p:stCondLst>
                                    <p:cond delay="0"/>
                                  </p:stCondLst>
                                  <p:childTnLst>
                                    <p:set>
                                      <p:cBhvr>
                                        <p:cTn id="76" dur="1" fill="hold">
                                          <p:stCondLst>
                                            <p:cond delay="0"/>
                                          </p:stCondLst>
                                        </p:cTn>
                                        <p:tgtEl>
                                          <p:spTgt spid="69"/>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childTnLst>
                                </p:cTn>
                              </p:par>
                            </p:childTnLst>
                          </p:cTn>
                        </p:par>
                        <p:par>
                          <p:cTn id="79" fill="hold" nodeType="afterGroup">
                            <p:stCondLst>
                              <p:cond delay="1500"/>
                            </p:stCondLst>
                            <p:childTnLst>
                              <p:par>
                                <p:cTn id="80" presetID="1" presetClass="exit" presetSubtype="0" fill="hold" grpId="2" nodeType="afterEffect">
                                  <p:stCondLst>
                                    <p:cond delay="0"/>
                                  </p:stCondLst>
                                  <p:childTnLst>
                                    <p:set>
                                      <p:cBhvr>
                                        <p:cTn id="81" dur="1" fill="hold">
                                          <p:stCondLst>
                                            <p:cond delay="0"/>
                                          </p:stCondLst>
                                        </p:cTn>
                                        <p:tgtEl>
                                          <p:spTgt spid="110"/>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111"/>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112"/>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112"/>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113"/>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xit" presetSubtype="8" fill="hold" grpId="1" nodeType="clickEffect">
                                  <p:stCondLst>
                                    <p:cond delay="0"/>
                                  </p:stCondLst>
                                  <p:childTnLst>
                                    <p:anim calcmode="lin" valueType="num">
                                      <p:cBhvr additive="base">
                                        <p:cTn id="97" dur="500"/>
                                        <p:tgtEl>
                                          <p:spTgt spid="105"/>
                                        </p:tgtEl>
                                        <p:attrNameLst>
                                          <p:attrName>ppt_x</p:attrName>
                                        </p:attrNameLst>
                                      </p:cBhvr>
                                      <p:tavLst>
                                        <p:tav tm="0">
                                          <p:val>
                                            <p:strVal val="ppt_x"/>
                                          </p:val>
                                        </p:tav>
                                        <p:tav tm="100000">
                                          <p:val>
                                            <p:strVal val="0-ppt_w/2"/>
                                          </p:val>
                                        </p:tav>
                                      </p:tavLst>
                                    </p:anim>
                                    <p:anim calcmode="lin" valueType="num">
                                      <p:cBhvr additive="base">
                                        <p:cTn id="98" dur="500"/>
                                        <p:tgtEl>
                                          <p:spTgt spid="105"/>
                                        </p:tgtEl>
                                        <p:attrNameLst>
                                          <p:attrName>ppt_y</p:attrName>
                                        </p:attrNameLst>
                                      </p:cBhvr>
                                      <p:tavLst>
                                        <p:tav tm="0">
                                          <p:val>
                                            <p:strVal val="ppt_y"/>
                                          </p:val>
                                        </p:tav>
                                        <p:tav tm="100000">
                                          <p:val>
                                            <p:strVal val="ppt_y"/>
                                          </p:val>
                                        </p:tav>
                                      </p:tavLst>
                                    </p:anim>
                                    <p:set>
                                      <p:cBhvr>
                                        <p:cTn id="99" dur="1" fill="hold">
                                          <p:stCondLst>
                                            <p:cond delay="499"/>
                                          </p:stCondLst>
                                        </p:cTn>
                                        <p:tgtEl>
                                          <p:spTgt spid="105"/>
                                        </p:tgtEl>
                                        <p:attrNameLst>
                                          <p:attrName>style.visibility</p:attrName>
                                        </p:attrNameLst>
                                      </p:cBhvr>
                                      <p:to>
                                        <p:strVal val="hidden"/>
                                      </p:to>
                                    </p:set>
                                  </p:childTnLst>
                                </p:cTn>
                              </p:par>
                              <p:par>
                                <p:cTn id="100" presetID="1" presetClass="entr" presetSubtype="0" fill="hold" grpId="1" nodeType="withEffect">
                                  <p:stCondLst>
                                    <p:cond delay="0"/>
                                  </p:stCondLst>
                                  <p:childTnLst>
                                    <p:set>
                                      <p:cBhvr>
                                        <p:cTn id="101" dur="1" fill="hold">
                                          <p:stCondLst>
                                            <p:cond delay="0"/>
                                          </p:stCondLst>
                                        </p:cTn>
                                        <p:tgtEl>
                                          <p:spTgt spid="115"/>
                                        </p:tgtEl>
                                        <p:attrNameLst>
                                          <p:attrName>style.visibility</p:attrName>
                                        </p:attrNameLst>
                                      </p:cBhvr>
                                      <p:to>
                                        <p:strVal val="visible"/>
                                      </p:to>
                                    </p:set>
                                  </p:childTnLst>
                                </p:cTn>
                              </p:par>
                            </p:childTnLst>
                          </p:cTn>
                        </p:par>
                        <p:par>
                          <p:cTn id="102" fill="hold" nodeType="afterGroup">
                            <p:stCondLst>
                              <p:cond delay="500"/>
                            </p:stCondLst>
                            <p:childTnLst>
                              <p:par>
                                <p:cTn id="103" presetID="50" presetClass="path" presetSubtype="0" accel="50000" decel="50000" fill="hold" grpId="0" nodeType="afterEffect">
                                  <p:stCondLst>
                                    <p:cond delay="0"/>
                                  </p:stCondLst>
                                  <p:childTnLst>
                                    <p:animMotion origin="layout" path="M 0.10538 -0.00023 L 0.20278 -2.50289E-6 C 0.24184 -0.00023 0.22552 -0.00046 0.23715 -0.00092 C 0.24305 -0.04302 0.23819 -0.19824 0.23819 -0.2526 C 0.23819 -0.30696 0.23698 -0.31274 0.23715 -0.32801 C 0.23732 -0.34328 0.23889 -0.3405 0.23906 -0.3442 C 0.23923 -0.3479 0.23837 -0.34952 0.23819 -0.35068 C 0.23802 -0.35184 0.21927 -0.35161 0.23819 -0.35184 C 0.25712 -0.35207 0.32413 -0.35137 0.35139 -0.35184 C 0.37864 -0.3523 0.39201 -0.35415 0.40139 -0.35438 C 0.41076 -0.35461 0.40677 -0.35322 0.40798 -0.35322 C 0.4092 -0.35322 0.40833 -0.37798 0.40885 -0.35438 C 0.40937 -0.33079 0.41128 -0.24196 0.41076 -0.21096 C 0.41024 -0.17997 0.4066 -0.17511 0.40573 -0.16771 " pathEditMode="relative" rAng="0" ptsTypes="FfaaaaaaaaaaaF">
                                      <p:cBhvr>
                                        <p:cTn id="104" dur="1000" fill="hold"/>
                                        <p:tgtEl>
                                          <p:spTgt spid="115"/>
                                        </p:tgtEl>
                                        <p:attrNameLst>
                                          <p:attrName>ppt_x</p:attrName>
                                          <p:attrName>ppt_y</p:attrName>
                                        </p:attrNameLst>
                                      </p:cBhvr>
                                      <p:rCtr x="15295" y="-18876"/>
                                    </p:animMotion>
                                  </p:childTnLst>
                                </p:cTn>
                              </p:par>
                            </p:childTnLst>
                          </p:cTn>
                        </p:par>
                        <p:par>
                          <p:cTn id="105" fill="hold" nodeType="afterGroup">
                            <p:stCondLst>
                              <p:cond delay="1500"/>
                            </p:stCondLst>
                            <p:childTnLst>
                              <p:par>
                                <p:cTn id="106" presetID="1" presetClass="exit" presetSubtype="0" fill="hold" grpId="2" nodeType="afterEffect">
                                  <p:stCondLst>
                                    <p:cond delay="0"/>
                                  </p:stCondLst>
                                  <p:childTnLst>
                                    <p:set>
                                      <p:cBhvr>
                                        <p:cTn id="107" dur="1" fill="hold">
                                          <p:stCondLst>
                                            <p:cond delay="0"/>
                                          </p:stCondLst>
                                        </p:cTn>
                                        <p:tgtEl>
                                          <p:spTgt spid="115"/>
                                        </p:tgtEl>
                                        <p:attrNameLst>
                                          <p:attrName>style.visibility</p:attrName>
                                        </p:attrNameLst>
                                      </p:cBhvr>
                                      <p:to>
                                        <p:strVal val="hidden"/>
                                      </p:to>
                                    </p:set>
                                  </p:childTnLst>
                                </p:cTn>
                              </p:par>
                            </p:childTnLst>
                          </p:cTn>
                        </p:par>
                        <p:par>
                          <p:cTn id="108" fill="hold" nodeType="afterGroup">
                            <p:stCondLst>
                              <p:cond delay="1500"/>
                            </p:stCondLst>
                            <p:childTnLst>
                              <p:par>
                                <p:cTn id="109" presetID="1" presetClass="exit" presetSubtype="0" fill="hold" grpId="1" nodeType="afterEffect">
                                  <p:stCondLst>
                                    <p:cond delay="0"/>
                                  </p:stCondLst>
                                  <p:childTnLst>
                                    <p:set>
                                      <p:cBhvr>
                                        <p:cTn id="110" dur="1" fill="hold">
                                          <p:stCondLst>
                                            <p:cond delay="0"/>
                                          </p:stCondLst>
                                        </p:cTn>
                                        <p:tgtEl>
                                          <p:spTgt spid="113"/>
                                        </p:tgtEl>
                                        <p:attrNameLst>
                                          <p:attrName>style.visibility</p:attrName>
                                        </p:attrNameLst>
                                      </p:cBhvr>
                                      <p:to>
                                        <p:strVal val="hidden"/>
                                      </p:to>
                                    </p:set>
                                  </p:childTnLst>
                                </p:cTn>
                              </p:par>
                            </p:childTnLst>
                          </p:cTn>
                        </p:par>
                        <p:par>
                          <p:cTn id="111" fill="hold" nodeType="afterGroup">
                            <p:stCondLst>
                              <p:cond delay="1500"/>
                            </p:stCondLst>
                            <p:childTnLst>
                              <p:par>
                                <p:cTn id="112" presetID="1" presetClass="entr" presetSubtype="0" fill="hold" grpId="0" nodeType="afterEffect">
                                  <p:stCondLst>
                                    <p:cond delay="0"/>
                                  </p:stCondLst>
                                  <p:childTnLst>
                                    <p:set>
                                      <p:cBhvr>
                                        <p:cTn id="113" dur="1" fill="hold">
                                          <p:stCondLst>
                                            <p:cond delay="0"/>
                                          </p:stCondLst>
                                        </p:cTn>
                                        <p:tgtEl>
                                          <p:spTgt spid="116"/>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116"/>
                                        </p:tgtEl>
                                        <p:attrNameLst>
                                          <p:attrName>style.visibility</p:attrName>
                                        </p:attrNameLst>
                                      </p:cBhvr>
                                      <p:to>
                                        <p:strVal val="hidden"/>
                                      </p:to>
                                    </p:set>
                                  </p:childTnLst>
                                </p:cTn>
                              </p:par>
                            </p:childTnLst>
                          </p:cTn>
                        </p:par>
                        <p:par>
                          <p:cTn id="118" fill="hold" nodeType="afterGroup">
                            <p:stCondLst>
                              <p:cond delay="0"/>
                            </p:stCondLst>
                            <p:childTnLst>
                              <p:par>
                                <p:cTn id="119" presetID="1" presetClass="entr" presetSubtype="0" fill="hold" grpId="0" nodeType="afterEffect">
                                  <p:stCondLst>
                                    <p:cond delay="0"/>
                                  </p:stCondLst>
                                  <p:childTnLst>
                                    <p:set>
                                      <p:cBhvr>
                                        <p:cTn id="120" dur="1" fill="hold">
                                          <p:stCondLst>
                                            <p:cond delay="0"/>
                                          </p:stCondLst>
                                        </p:cTn>
                                        <p:tgtEl>
                                          <p:spTgt spid="11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117"/>
                                        </p:tgtEl>
                                        <p:attrNameLst>
                                          <p:attrName>style.visibility</p:attrName>
                                        </p:attrNameLst>
                                      </p:cBhvr>
                                      <p:to>
                                        <p:strVal val="hidden"/>
                                      </p:to>
                                    </p:set>
                                  </p:childTnLst>
                                </p:cTn>
                              </p:par>
                            </p:childTnLst>
                          </p:cTn>
                        </p:par>
                        <p:par>
                          <p:cTn id="125" fill="hold" nodeType="afterGroup">
                            <p:stCondLst>
                              <p:cond delay="0"/>
                            </p:stCondLst>
                            <p:childTnLst>
                              <p:par>
                                <p:cTn id="126" presetID="1" presetClass="entr" presetSubtype="0" fill="hold" grpId="0" nodeType="afterEffect">
                                  <p:stCondLst>
                                    <p:cond delay="0"/>
                                  </p:stCondLst>
                                  <p:childTnLst>
                                    <p:set>
                                      <p:cBhvr>
                                        <p:cTn id="127" dur="1" fill="hold">
                                          <p:stCondLst>
                                            <p:cond delay="0"/>
                                          </p:stCondLst>
                                        </p:cTn>
                                        <p:tgtEl>
                                          <p:spTgt spid="118"/>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xit" presetSubtype="8" fill="hold" grpId="1" nodeType="clickEffect">
                                  <p:stCondLst>
                                    <p:cond delay="0"/>
                                  </p:stCondLst>
                                  <p:childTnLst>
                                    <p:anim calcmode="lin" valueType="num">
                                      <p:cBhvr additive="base">
                                        <p:cTn id="131" dur="500"/>
                                        <p:tgtEl>
                                          <p:spTgt spid="89"/>
                                        </p:tgtEl>
                                        <p:attrNameLst>
                                          <p:attrName>ppt_x</p:attrName>
                                        </p:attrNameLst>
                                      </p:cBhvr>
                                      <p:tavLst>
                                        <p:tav tm="0">
                                          <p:val>
                                            <p:strVal val="ppt_x"/>
                                          </p:val>
                                        </p:tav>
                                        <p:tav tm="100000">
                                          <p:val>
                                            <p:strVal val="0-ppt_w/2"/>
                                          </p:val>
                                        </p:tav>
                                      </p:tavLst>
                                    </p:anim>
                                    <p:anim calcmode="lin" valueType="num">
                                      <p:cBhvr additive="base">
                                        <p:cTn id="132" dur="500"/>
                                        <p:tgtEl>
                                          <p:spTgt spid="89"/>
                                        </p:tgtEl>
                                        <p:attrNameLst>
                                          <p:attrName>ppt_y</p:attrName>
                                        </p:attrNameLst>
                                      </p:cBhvr>
                                      <p:tavLst>
                                        <p:tav tm="0">
                                          <p:val>
                                            <p:strVal val="ppt_y"/>
                                          </p:val>
                                        </p:tav>
                                        <p:tav tm="100000">
                                          <p:val>
                                            <p:strVal val="ppt_y"/>
                                          </p:val>
                                        </p:tav>
                                      </p:tavLst>
                                    </p:anim>
                                    <p:set>
                                      <p:cBhvr>
                                        <p:cTn id="133" dur="1" fill="hold">
                                          <p:stCondLst>
                                            <p:cond delay="499"/>
                                          </p:stCondLst>
                                        </p:cTn>
                                        <p:tgtEl>
                                          <p:spTgt spid="89"/>
                                        </p:tgtEl>
                                        <p:attrNameLst>
                                          <p:attrName>style.visibility</p:attrName>
                                        </p:attrNameLst>
                                      </p:cBhvr>
                                      <p:to>
                                        <p:strVal val="hidden"/>
                                      </p:to>
                                    </p:set>
                                  </p:childTnLst>
                                </p:cTn>
                              </p:par>
                            </p:childTnLst>
                          </p:cTn>
                        </p:par>
                        <p:par>
                          <p:cTn id="134" fill="hold" nodeType="afterGroup">
                            <p:stCondLst>
                              <p:cond delay="500"/>
                            </p:stCondLst>
                            <p:childTnLst>
                              <p:par>
                                <p:cTn id="135" presetID="1" presetClass="entr" presetSubtype="0" fill="hold" grpId="1" nodeType="afterEffect">
                                  <p:stCondLst>
                                    <p:cond delay="0"/>
                                  </p:stCondLst>
                                  <p:childTnLst>
                                    <p:set>
                                      <p:cBhvr>
                                        <p:cTn id="136" dur="1" fill="hold">
                                          <p:stCondLst>
                                            <p:cond delay="0"/>
                                          </p:stCondLst>
                                        </p:cTn>
                                        <p:tgtEl>
                                          <p:spTgt spid="146"/>
                                        </p:tgtEl>
                                        <p:attrNameLst>
                                          <p:attrName>style.visibility</p:attrName>
                                        </p:attrNameLst>
                                      </p:cBhvr>
                                      <p:to>
                                        <p:strVal val="visible"/>
                                      </p:to>
                                    </p:set>
                                  </p:childTnLst>
                                </p:cTn>
                              </p:par>
                            </p:childTnLst>
                          </p:cTn>
                        </p:par>
                        <p:par>
                          <p:cTn id="137" fill="hold" nodeType="afterGroup">
                            <p:stCondLst>
                              <p:cond delay="500"/>
                            </p:stCondLst>
                            <p:childTnLst>
                              <p:par>
                                <p:cTn id="138" presetID="50" presetClass="path" presetSubtype="0" accel="50000" decel="50000" fill="hold" grpId="0" nodeType="afterEffect">
                                  <p:stCondLst>
                                    <p:cond delay="0"/>
                                  </p:stCondLst>
                                  <p:childTnLst>
                                    <p:animMotion origin="layout" path="M 0.10486 4.42285E-6 L 0.25833 4.42285E-6 C 0.30278 0.00624 0.37309 0.00161 0.39861 0.00254 C 0.42413 0.00347 0.40903 -0.01018 0.41128 0.00508 C 0.41337 0.02035 0.4118 0.06361 0.4118 0.09414 L 0.4118 0.18875 " pathEditMode="relative" rAng="0" ptsTypes="FfaaFF">
                                      <p:cBhvr>
                                        <p:cTn id="139" dur="1000" fill="hold"/>
                                        <p:tgtEl>
                                          <p:spTgt spid="146"/>
                                        </p:tgtEl>
                                        <p:attrNameLst>
                                          <p:attrName>ppt_x</p:attrName>
                                          <p:attrName>ppt_y</p:attrName>
                                        </p:attrNameLst>
                                      </p:cBhvr>
                                      <p:rCtr x="15955" y="8929"/>
                                    </p:animMotion>
                                  </p:childTnLst>
                                </p:cTn>
                              </p:par>
                            </p:childTnLst>
                          </p:cTn>
                        </p:par>
                        <p:par>
                          <p:cTn id="140" fill="hold" nodeType="afterGroup">
                            <p:stCondLst>
                              <p:cond delay="1500"/>
                            </p:stCondLst>
                            <p:childTnLst>
                              <p:par>
                                <p:cTn id="141" presetID="1" presetClass="exit" presetSubtype="0" fill="hold" grpId="1" nodeType="afterEffect">
                                  <p:stCondLst>
                                    <p:cond delay="0"/>
                                  </p:stCondLst>
                                  <p:childTnLst>
                                    <p:set>
                                      <p:cBhvr>
                                        <p:cTn id="142" dur="1" fill="hold">
                                          <p:stCondLst>
                                            <p:cond delay="0"/>
                                          </p:stCondLst>
                                        </p:cTn>
                                        <p:tgtEl>
                                          <p:spTgt spid="118"/>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139"/>
                                        </p:tgtEl>
                                        <p:attrNameLst>
                                          <p:attrName>style.visibility</p:attrName>
                                        </p:attrNameLst>
                                      </p:cBhvr>
                                      <p:to>
                                        <p:strVal val="visible"/>
                                      </p:to>
                                    </p:set>
                                  </p:childTnLst>
                                </p:cTn>
                              </p:par>
                            </p:childTnLst>
                          </p:cTn>
                        </p:par>
                        <p:par>
                          <p:cTn id="145" fill="hold" nodeType="afterGroup">
                            <p:stCondLst>
                              <p:cond delay="1500"/>
                            </p:stCondLst>
                            <p:childTnLst>
                              <p:par>
                                <p:cTn id="146" presetID="1" presetClass="exit" presetSubtype="0" fill="hold" grpId="2" nodeType="afterEffect">
                                  <p:stCondLst>
                                    <p:cond delay="0"/>
                                  </p:stCondLst>
                                  <p:childTnLst>
                                    <p:set>
                                      <p:cBhvr>
                                        <p:cTn id="147" dur="1" fill="hold">
                                          <p:stCondLst>
                                            <p:cond delay="0"/>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1" grpId="0"/>
      <p:bldP spid="89" grpId="0"/>
      <p:bldP spid="89" grpId="1"/>
      <p:bldP spid="100" grpId="0" animBg="1"/>
      <p:bldP spid="100" grpId="1" animBg="1"/>
      <p:bldP spid="100" grpId="2" animBg="1"/>
      <p:bldP spid="101" grpId="0" animBg="1"/>
      <p:bldP spid="101" grpId="1" animBg="1"/>
      <p:bldP spid="103" grpId="0" animBg="1"/>
      <p:bldP spid="103" grpId="1" animBg="1"/>
      <p:bldP spid="104" grpId="0" animBg="1"/>
      <p:bldP spid="104" grpId="1" animBg="1"/>
      <p:bldP spid="105" grpId="0"/>
      <p:bldP spid="105" grpId="1"/>
      <p:bldP spid="110" grpId="0" animBg="1"/>
      <p:bldP spid="110" grpId="1" animBg="1"/>
      <p:bldP spid="110" grpId="2" animBg="1"/>
      <p:bldP spid="111" grpId="0" animBg="1"/>
      <p:bldP spid="111" grpId="1" animBg="1"/>
      <p:bldP spid="112" grpId="0" animBg="1"/>
      <p:bldP spid="112" grpId="1" animBg="1"/>
      <p:bldP spid="113" grpId="0" animBg="1"/>
      <p:bldP spid="113" grpId="1" animBg="1"/>
      <p:bldP spid="115" grpId="0" animBg="1"/>
      <p:bldP spid="115" grpId="1" animBg="1"/>
      <p:bldP spid="115" grpId="2" animBg="1"/>
      <p:bldP spid="116" grpId="0" animBg="1"/>
      <p:bldP spid="116" grpId="1" animBg="1"/>
      <p:bldP spid="117" grpId="0" animBg="1"/>
      <p:bldP spid="117" grpId="1" animBg="1"/>
      <p:bldP spid="118" grpId="0" animBg="1"/>
      <p:bldP spid="118" grpId="1" animBg="1"/>
      <p:bldP spid="139" grpId="0" animBg="1"/>
      <p:bldP spid="146" grpId="0" animBg="1"/>
      <p:bldP spid="146" grpId="1" animBg="1"/>
      <p:bldP spid="146" grpId="2" animBg="1"/>
      <p:bldP spid="67" grpId="0" animBg="1"/>
      <p:bldP spid="67" grpId="1" animBg="1"/>
      <p:bldP spid="68" grpId="0" animBg="1"/>
      <p:bldP spid="68" grpId="1" animBg="1"/>
      <p:bldP spid="69" grpId="0" animBg="1"/>
      <p:bldP spid="6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600">
                <a:latin typeface="Garamond" charset="0"/>
                <a:ea typeface="ＭＳ Ｐゴシック" charset="0"/>
                <a:cs typeface="ＭＳ Ｐゴシック" charset="0"/>
              </a:rPr>
              <a:t>Shield the Programmer from Shared Resources</a:t>
            </a:r>
          </a:p>
        </p:txBody>
      </p:sp>
      <p:sp>
        <p:nvSpPr>
          <p:cNvPr id="19459" name="Content Placeholder 2"/>
          <p:cNvSpPr>
            <a:spLocks noGrp="1"/>
          </p:cNvSpPr>
          <p:nvPr>
            <p:ph idx="1"/>
          </p:nvPr>
        </p:nvSpPr>
        <p:spPr>
          <a:xfrm>
            <a:off x="228600" y="1143000"/>
            <a:ext cx="8610600" cy="4876800"/>
          </a:xfrm>
        </p:spPr>
        <p:txBody>
          <a:bodyPr/>
          <a:lstStyle/>
          <a:p>
            <a:r>
              <a:rPr lang="en-US" dirty="0">
                <a:latin typeface="Tahoma" charset="0"/>
                <a:ea typeface="ＭＳ Ｐゴシック" charset="0"/>
                <a:cs typeface="ＭＳ Ｐゴシック" charset="0"/>
              </a:rPr>
              <a:t>Writing even sequential software is hard enough</a:t>
            </a:r>
          </a:p>
          <a:p>
            <a:pPr lvl="1"/>
            <a:r>
              <a:rPr lang="en-US" dirty="0">
                <a:latin typeface="Tahoma" charset="0"/>
                <a:ea typeface="ＭＳ Ｐゴシック" charset="0"/>
              </a:rPr>
              <a:t>Optimizing code for a complex shared-resource parallel system will be a nightmare for most programmers</a:t>
            </a:r>
          </a:p>
          <a:p>
            <a:endParaRPr lang="en-US" dirty="0">
              <a:latin typeface="Tahoma" charset="0"/>
              <a:ea typeface="ＭＳ Ｐゴシック" charset="0"/>
              <a:cs typeface="ＭＳ Ｐゴシック" charset="0"/>
            </a:endParaRPr>
          </a:p>
          <a:p>
            <a:r>
              <a:rPr lang="en-US" dirty="0">
                <a:solidFill>
                  <a:srgbClr val="FF0000"/>
                </a:solidFill>
                <a:latin typeface="Tahoma" charset="0"/>
                <a:ea typeface="ＭＳ Ｐゴシック" charset="0"/>
                <a:cs typeface="ＭＳ Ｐゴシック" charset="0"/>
              </a:rPr>
              <a:t>Programmer should not worry about                   (hardware) resource management</a:t>
            </a:r>
          </a:p>
          <a:p>
            <a:pPr lvl="1"/>
            <a:r>
              <a:rPr lang="en-US" dirty="0">
                <a:solidFill>
                  <a:srgbClr val="0000FF"/>
                </a:solidFill>
                <a:latin typeface="Tahoma" charset="0"/>
                <a:ea typeface="ＭＳ Ｐゴシック" charset="0"/>
              </a:rPr>
              <a:t>What should be executed where with what resources</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Future computer architectures should be designed to</a:t>
            </a:r>
          </a:p>
          <a:p>
            <a:pPr lvl="1"/>
            <a:r>
              <a:rPr lang="en-US" dirty="0">
                <a:solidFill>
                  <a:srgbClr val="0000FF"/>
                </a:solidFill>
                <a:latin typeface="Tahoma" charset="0"/>
                <a:ea typeface="ＭＳ Ｐゴシック" charset="0"/>
              </a:rPr>
              <a:t>Minimize programmer effort </a:t>
            </a:r>
            <a:r>
              <a:rPr lang="en-US" dirty="0">
                <a:latin typeface="Tahoma" charset="0"/>
                <a:ea typeface="ＭＳ Ｐゴシック" charset="0"/>
              </a:rPr>
              <a:t>to optimize (parallel) programs</a:t>
            </a:r>
          </a:p>
          <a:p>
            <a:pPr lvl="1"/>
            <a:r>
              <a:rPr lang="en-US" dirty="0">
                <a:solidFill>
                  <a:srgbClr val="0000FF"/>
                </a:solidFill>
                <a:latin typeface="Tahoma" charset="0"/>
                <a:ea typeface="ＭＳ Ｐゴシック" charset="0"/>
              </a:rPr>
              <a:t>Maximize runtime </a:t>
            </a:r>
            <a:r>
              <a:rPr lang="en-US" dirty="0" smtClean="0">
                <a:solidFill>
                  <a:srgbClr val="0000FF"/>
                </a:solidFill>
                <a:latin typeface="Tahoma" charset="0"/>
                <a:ea typeface="ＭＳ Ｐゴシック" charset="0"/>
              </a:rPr>
              <a:t>system’s </a:t>
            </a:r>
            <a:r>
              <a:rPr lang="en-US" dirty="0">
                <a:solidFill>
                  <a:srgbClr val="0000FF"/>
                </a:solidFill>
                <a:latin typeface="Tahoma" charset="0"/>
                <a:ea typeface="ＭＳ Ｐゴシック" charset="0"/>
              </a:rPr>
              <a:t>effectiveness </a:t>
            </a:r>
            <a:r>
              <a:rPr lang="en-US" dirty="0">
                <a:latin typeface="Tahoma" charset="0"/>
                <a:ea typeface="ＭＳ Ｐゴシック" charset="0"/>
              </a:rPr>
              <a:t>in automatic     shared resource management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C689B7-4EDC-B144-8443-F18941CD310F}" type="slidenum">
              <a:rPr lang="en-US" sz="1600">
                <a:latin typeface="Garamond" charset="0"/>
              </a:rPr>
              <a:pPr eaLnBrk="1" hangingPunct="1"/>
              <a:t>6</a:t>
            </a:fld>
            <a:endParaRPr lang="en-US" sz="1600">
              <a:latin typeface="Garamond" charset="0"/>
            </a:endParaRPr>
          </a:p>
        </p:txBody>
      </p:sp>
    </p:spTree>
    <p:extLst>
      <p:ext uri="{BB962C8B-B14F-4D97-AF65-F5344CB8AC3E}">
        <p14:creationId xmlns:p14="http://schemas.microsoft.com/office/powerpoint/2010/main" xmlns="" val="1618614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rPr>
              <a:t>Implements </a:t>
            </a:r>
            <a:r>
              <a:rPr lang="en-US" sz="2000" i="1" dirty="0">
                <a:solidFill>
                  <a:srgbClr val="000000"/>
                </a:solidFill>
                <a:ea typeface="ＭＳ Ｐゴシック" charset="-128"/>
              </a:rPr>
              <a:t>waiting</a:t>
            </a:r>
            <a:endParaRPr lang="en-US" sz="2000" dirty="0">
              <a:solidFill>
                <a:srgbClr val="000000"/>
              </a:solidFill>
              <a:ea typeface="ＭＳ Ｐゴシック" charset="-128"/>
            </a:endParaRPr>
          </a:p>
          <a:p>
            <a:pPr>
              <a:defRPr/>
            </a:pPr>
            <a:r>
              <a:rPr lang="en-US" sz="2000" dirty="0">
                <a:solidFill>
                  <a:srgbClr val="000000"/>
                </a:solidFill>
                <a:ea typeface="ＭＳ Ｐゴシック" charset="-128"/>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32772"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73"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32774" name="Text Box 7"/>
          <p:cNvSpPr txBox="1">
            <a:spLocks noChangeArrowheads="1"/>
          </p:cNvSpPr>
          <p:nvPr/>
        </p:nvSpPr>
        <p:spPr bwMode="auto">
          <a:xfrm>
            <a:off x="477838" y="2460625"/>
            <a:ext cx="39497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32775"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3277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7AA4F7-1BAB-0344-AA52-AFD2B73252B8}" type="slidenum">
              <a:rPr lang="en-US">
                <a:latin typeface="Garamond" charset="0"/>
              </a:rPr>
              <a:pPr eaLnBrk="1" hangingPunct="1"/>
              <a:t>60</a:t>
            </a:fld>
            <a:endParaRPr lang="en-US">
              <a:latin typeface="Garamond" charset="0"/>
            </a:endParaRPr>
          </a:p>
        </p:txBody>
      </p:sp>
      <p:sp>
        <p:nvSpPr>
          <p:cNvPr id="32777"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5565775" y="3932238"/>
            <a:ext cx="3578225" cy="71755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27138760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atin typeface="Garamond" charset="0"/>
                <a:ea typeface="ＭＳ Ｐゴシック" charset="0"/>
                <a:cs typeface="ＭＳ Ｐゴシック" charset="0"/>
              </a:rPr>
              <a:t>Bottleneck Acceleration</a:t>
            </a: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0512BBF-EAD8-1F4D-A268-402E06265FE7}" type="slidenum">
              <a:rPr lang="en-US">
                <a:latin typeface="Garamond" charset="0"/>
              </a:rPr>
              <a:pPr eaLnBrk="1" hangingPunct="1"/>
              <a:t>61</a:t>
            </a:fld>
            <a:endParaRPr lang="en-US">
              <a:latin typeface="Garamond" charset="0"/>
            </a:endParaRPr>
          </a:p>
        </p:txBody>
      </p:sp>
      <p:sp>
        <p:nvSpPr>
          <p:cNvPr id="5" name="Rectangle 4"/>
          <p:cNvSpPr/>
          <p:nvPr/>
        </p:nvSpPr>
        <p:spPr>
          <a:xfrm>
            <a:off x="327025" y="1192213"/>
            <a:ext cx="2405063" cy="1925637"/>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Arrow Connector 20"/>
          <p:cNvCxnSpPr/>
          <p:nvPr/>
        </p:nvCxnSpPr>
        <p:spPr>
          <a:xfrm>
            <a:off x="2733675" y="1893888"/>
            <a:ext cx="362902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798" name="TextBox 23"/>
          <p:cNvSpPr txBox="1">
            <a:spLocks noChangeArrowheads="1"/>
          </p:cNvSpPr>
          <p:nvPr/>
        </p:nvSpPr>
        <p:spPr bwMode="auto">
          <a:xfrm>
            <a:off x="1512888" y="1181100"/>
            <a:ext cx="12207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1</a:t>
            </a:r>
          </a:p>
        </p:txBody>
      </p:sp>
      <p:sp>
        <p:nvSpPr>
          <p:cNvPr id="27" name="Rectangle 26"/>
          <p:cNvSpPr/>
          <p:nvPr/>
        </p:nvSpPr>
        <p:spPr>
          <a:xfrm>
            <a:off x="6356350" y="1209675"/>
            <a:ext cx="2468563" cy="313055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0" name="TextBox 40"/>
          <p:cNvSpPr txBox="1">
            <a:spLocks noChangeArrowheads="1"/>
          </p:cNvSpPr>
          <p:nvPr/>
        </p:nvSpPr>
        <p:spPr bwMode="auto">
          <a:xfrm>
            <a:off x="7534275" y="1198563"/>
            <a:ext cx="1276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Large Core 0</a:t>
            </a:r>
          </a:p>
        </p:txBody>
      </p:sp>
      <p:sp>
        <p:nvSpPr>
          <p:cNvPr id="58" name="Rectangle 57"/>
          <p:cNvSpPr/>
          <p:nvPr/>
        </p:nvSpPr>
        <p:spPr>
          <a:xfrm>
            <a:off x="336550" y="3624263"/>
            <a:ext cx="2417763" cy="191770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2" name="TextBox 71"/>
          <p:cNvSpPr txBox="1">
            <a:spLocks noChangeArrowheads="1"/>
          </p:cNvSpPr>
          <p:nvPr/>
        </p:nvSpPr>
        <p:spPr bwMode="auto">
          <a:xfrm>
            <a:off x="1524000" y="3613150"/>
            <a:ext cx="12207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2</a:t>
            </a:r>
          </a:p>
        </p:txBody>
      </p:sp>
      <p:grpSp>
        <p:nvGrpSpPr>
          <p:cNvPr id="33803" name="Group 62"/>
          <p:cNvGrpSpPr>
            <a:grpSpLocks/>
          </p:cNvGrpSpPr>
          <p:nvPr/>
        </p:nvGrpSpPr>
        <p:grpSpPr bwMode="auto">
          <a:xfrm>
            <a:off x="4862513" y="3198813"/>
            <a:ext cx="1304925" cy="685800"/>
            <a:chOff x="3038475" y="1752600"/>
            <a:chExt cx="1304925" cy="685801"/>
          </a:xfrm>
        </p:grpSpPr>
        <p:sp>
          <p:nvSpPr>
            <p:cNvPr id="77" name="Rectangle 76"/>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dirty="0"/>
            </a:p>
          </p:txBody>
        </p:sp>
        <p:cxnSp>
          <p:nvCxnSpPr>
            <p:cNvPr id="78" name="Straight Connector 77"/>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a:endCxn id="77" idx="0"/>
          </p:cNvCxnSpPr>
          <p:nvPr/>
        </p:nvCxnSpPr>
        <p:spPr>
          <a:xfrm>
            <a:off x="5510213" y="1911350"/>
            <a:ext cx="9525" cy="1287463"/>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3805" name="TextBox 105"/>
          <p:cNvSpPr txBox="1">
            <a:spLocks noChangeArrowheads="1"/>
          </p:cNvSpPr>
          <p:nvPr/>
        </p:nvSpPr>
        <p:spPr bwMode="auto">
          <a:xfrm>
            <a:off x="4875213" y="3900488"/>
            <a:ext cx="126206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Bottleneck</a:t>
            </a:r>
          </a:p>
          <a:p>
            <a:pPr eaLnBrk="1" hangingPunct="1"/>
            <a:r>
              <a:rPr lang="en-US"/>
              <a:t>Table (BT)</a:t>
            </a:r>
          </a:p>
        </p:txBody>
      </p:sp>
      <p:cxnSp>
        <p:nvCxnSpPr>
          <p:cNvPr id="134" name="Straight Arrow Connector 133"/>
          <p:cNvCxnSpPr/>
          <p:nvPr/>
        </p:nvCxnSpPr>
        <p:spPr>
          <a:xfrm>
            <a:off x="3937000" y="1890713"/>
            <a:ext cx="26988" cy="372903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3807" name="TextBox 134"/>
          <p:cNvSpPr txBox="1">
            <a:spLocks noChangeArrowheads="1"/>
          </p:cNvSpPr>
          <p:nvPr/>
        </p:nvSpPr>
        <p:spPr bwMode="auto">
          <a:xfrm>
            <a:off x="3775075" y="5468938"/>
            <a:ext cx="415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100" name="Oval 99"/>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chemeClr val="lt1"/>
              </a:solidFill>
              <a:latin typeface="+mn-lt"/>
              <a:ea typeface="+mn-ea"/>
              <a:cs typeface="+mn-cs"/>
            </a:endParaRPr>
          </a:p>
        </p:txBody>
      </p:sp>
      <p:sp>
        <p:nvSpPr>
          <p:cNvPr id="48" name="TextBox 39"/>
          <p:cNvSpPr txBox="1">
            <a:spLocks noChangeArrowheads="1"/>
          </p:cNvSpPr>
          <p:nvPr/>
        </p:nvSpPr>
        <p:spPr bwMode="auto">
          <a:xfrm>
            <a:off x="6394450" y="2859088"/>
            <a:ext cx="25273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Scheduling Buffer (SB)</a:t>
            </a:r>
          </a:p>
        </p:txBody>
      </p:sp>
      <p:grpSp>
        <p:nvGrpSpPr>
          <p:cNvPr id="3" name="Group 62"/>
          <p:cNvGrpSpPr>
            <a:grpSpLocks/>
          </p:cNvGrpSpPr>
          <p:nvPr/>
        </p:nvGrpSpPr>
        <p:grpSpPr bwMode="auto">
          <a:xfrm>
            <a:off x="6702425" y="2162175"/>
            <a:ext cx="1304925" cy="685800"/>
            <a:chOff x="3038475" y="1752600"/>
            <a:chExt cx="1304925" cy="685801"/>
          </a:xfrm>
        </p:grpSpPr>
        <p:sp>
          <p:nvSpPr>
            <p:cNvPr id="50" name="Rectangle 49"/>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p>
          </p:txBody>
        </p:sp>
        <p:cxnSp>
          <p:nvCxnSpPr>
            <p:cNvPr id="51" name="Straight Connector 50"/>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0"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a:spLocks noChangeArrowheads="1"/>
          </p:cNvSpPr>
          <p:nvPr/>
        </p:nvSpPr>
        <p:spPr bwMode="auto">
          <a:xfrm>
            <a:off x="6573838" y="2601913"/>
            <a:ext cx="21383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pc, sp, core1</a:t>
            </a:r>
          </a:p>
        </p:txBody>
      </p:sp>
      <p:sp>
        <p:nvSpPr>
          <p:cNvPr id="65" name="Oval 64"/>
          <p:cNvSpPr>
            <a:spLocks noChangeArrowheads="1"/>
          </p:cNvSpPr>
          <p:nvPr/>
        </p:nvSpPr>
        <p:spPr bwMode="auto">
          <a:xfrm>
            <a:off x="6619875" y="261778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grpSp>
        <p:nvGrpSpPr>
          <p:cNvPr id="4" name="Group 52"/>
          <p:cNvGrpSpPr>
            <a:grpSpLocks/>
          </p:cNvGrpSpPr>
          <p:nvPr/>
        </p:nvGrpSpPr>
        <p:grpSpPr bwMode="auto">
          <a:xfrm>
            <a:off x="2214563" y="2398713"/>
            <a:ext cx="390525" cy="685800"/>
            <a:chOff x="3038475" y="2895599"/>
            <a:chExt cx="1304925" cy="685800"/>
          </a:xfrm>
        </p:grpSpPr>
        <p:sp>
          <p:nvSpPr>
            <p:cNvPr id="70" name="Rectangle 69"/>
            <p:cNvSpPr/>
            <p:nvPr/>
          </p:nvSpPr>
          <p:spPr>
            <a:xfrm>
              <a:off x="3049084" y="2895599"/>
              <a:ext cx="1294316" cy="685800"/>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p>
          </p:txBody>
        </p:sp>
        <p:cxnSp>
          <p:nvCxnSpPr>
            <p:cNvPr id="71" name="Straight Connector 70"/>
            <p:cNvCxnSpPr/>
            <p:nvPr/>
          </p:nvCxnSpPr>
          <p:spPr>
            <a:xfrm>
              <a:off x="3049084" y="2971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038475" y="3047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049084" y="3124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049084" y="32003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049084" y="32765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049084" y="3352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049084" y="3428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9084" y="3505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TextBox 108"/>
          <p:cNvSpPr txBox="1">
            <a:spLocks noChangeArrowheads="1"/>
          </p:cNvSpPr>
          <p:nvPr/>
        </p:nvSpPr>
        <p:spPr bwMode="auto">
          <a:xfrm>
            <a:off x="298450" y="2284413"/>
            <a:ext cx="19383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t>Acceleration</a:t>
            </a:r>
          </a:p>
          <a:p>
            <a:pPr algn="r" eaLnBrk="1" hangingPunct="1"/>
            <a:r>
              <a:rPr lang="en-US"/>
              <a:t>Index Table (AIT)</a:t>
            </a:r>
          </a:p>
        </p:txBody>
      </p:sp>
      <p:sp>
        <p:nvSpPr>
          <p:cNvPr id="95" name="TextBox 94"/>
          <p:cNvSpPr txBox="1">
            <a:spLocks noChangeArrowheads="1"/>
          </p:cNvSpPr>
          <p:nvPr/>
        </p:nvSpPr>
        <p:spPr bwMode="auto">
          <a:xfrm>
            <a:off x="388938" y="1482725"/>
            <a:ext cx="19732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BottleneckCall </a:t>
            </a:r>
            <a:r>
              <a:rPr lang="en-US" sz="1400" b="1" i="1">
                <a:solidFill>
                  <a:srgbClr val="FF0000"/>
                </a:solidFill>
              </a:rPr>
              <a:t>x4600</a:t>
            </a:r>
          </a:p>
        </p:txBody>
      </p:sp>
      <p:sp>
        <p:nvSpPr>
          <p:cNvPr id="96" name="Oval 95"/>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chemeClr val="lt1"/>
              </a:solidFill>
              <a:latin typeface="+mn-lt"/>
              <a:ea typeface="+mn-ea"/>
              <a:cs typeface="+mn-cs"/>
            </a:endParaRPr>
          </a:p>
        </p:txBody>
      </p:sp>
      <p:sp>
        <p:nvSpPr>
          <p:cNvPr id="107" name="TextBox 106"/>
          <p:cNvSpPr txBox="1">
            <a:spLocks noChangeArrowheads="1"/>
          </p:cNvSpPr>
          <p:nvPr/>
        </p:nvSpPr>
        <p:spPr bwMode="auto">
          <a:xfrm>
            <a:off x="500063" y="1751013"/>
            <a:ext cx="1550987" cy="338137"/>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locally</a:t>
            </a:r>
          </a:p>
        </p:txBody>
      </p:sp>
      <p:sp>
        <p:nvSpPr>
          <p:cNvPr id="108" name="TextBox 107"/>
          <p:cNvSpPr txBox="1">
            <a:spLocks noChangeArrowheads="1"/>
          </p:cNvSpPr>
          <p:nvPr/>
        </p:nvSpPr>
        <p:spPr bwMode="auto">
          <a:xfrm>
            <a:off x="403225" y="1481138"/>
            <a:ext cx="19732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BottleneckCall </a:t>
            </a:r>
            <a:r>
              <a:rPr lang="en-US" sz="1400" b="1" i="1">
                <a:solidFill>
                  <a:srgbClr val="FF0000"/>
                </a:solidFill>
              </a:rPr>
              <a:t>x4700</a:t>
            </a:r>
          </a:p>
        </p:txBody>
      </p:sp>
      <p:sp>
        <p:nvSpPr>
          <p:cNvPr id="114" name="TextBox 113"/>
          <p:cNvSpPr txBox="1">
            <a:spLocks noChangeArrowheads="1"/>
          </p:cNvSpPr>
          <p:nvPr/>
        </p:nvSpPr>
        <p:spPr bwMode="auto">
          <a:xfrm>
            <a:off x="1423988" y="2840038"/>
            <a:ext cx="21240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 large core 0</a:t>
            </a:r>
          </a:p>
        </p:txBody>
      </p:sp>
      <p:sp>
        <p:nvSpPr>
          <p:cNvPr id="120" name="TextBox 119"/>
          <p:cNvSpPr txBox="1">
            <a:spLocks noChangeArrowheads="1"/>
          </p:cNvSpPr>
          <p:nvPr/>
        </p:nvSpPr>
        <p:spPr bwMode="auto">
          <a:xfrm>
            <a:off x="506413" y="1755775"/>
            <a:ext cx="1770062"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remotely</a:t>
            </a:r>
          </a:p>
        </p:txBody>
      </p:sp>
      <p:grpSp>
        <p:nvGrpSpPr>
          <p:cNvPr id="6" name="Group 52"/>
          <p:cNvGrpSpPr>
            <a:grpSpLocks/>
          </p:cNvGrpSpPr>
          <p:nvPr/>
        </p:nvGrpSpPr>
        <p:grpSpPr bwMode="auto">
          <a:xfrm>
            <a:off x="2203450" y="4819650"/>
            <a:ext cx="390525" cy="685800"/>
            <a:chOff x="3038475" y="2895599"/>
            <a:chExt cx="1304925" cy="685800"/>
          </a:xfrm>
        </p:grpSpPr>
        <p:sp>
          <p:nvSpPr>
            <p:cNvPr id="123" name="Rectangle 122"/>
            <p:cNvSpPr/>
            <p:nvPr/>
          </p:nvSpPr>
          <p:spPr>
            <a:xfrm>
              <a:off x="3049084" y="2895599"/>
              <a:ext cx="1294316" cy="685800"/>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p>
          </p:txBody>
        </p:sp>
        <p:cxnSp>
          <p:nvCxnSpPr>
            <p:cNvPr id="124" name="Straight Connector 123"/>
            <p:cNvCxnSpPr/>
            <p:nvPr/>
          </p:nvCxnSpPr>
          <p:spPr>
            <a:xfrm>
              <a:off x="3049084" y="2971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038475" y="3047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049084" y="3124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49084" y="32003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049084" y="32765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049084" y="3352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049084" y="3428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049084" y="3505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TextBox 70"/>
          <p:cNvSpPr txBox="1">
            <a:spLocks noChangeArrowheads="1"/>
          </p:cNvSpPr>
          <p:nvPr/>
        </p:nvSpPr>
        <p:spPr bwMode="auto">
          <a:xfrm>
            <a:off x="1585913" y="4946650"/>
            <a:ext cx="542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AIT</a:t>
            </a:r>
          </a:p>
        </p:txBody>
      </p:sp>
      <p:sp>
        <p:nvSpPr>
          <p:cNvPr id="33823" name="TextBox 110"/>
          <p:cNvSpPr txBox="1">
            <a:spLocks noChangeArrowheads="1"/>
          </p:cNvSpPr>
          <p:nvPr/>
        </p:nvSpPr>
        <p:spPr bwMode="auto">
          <a:xfrm>
            <a:off x="4514850" y="3359150"/>
            <a:ext cx="1985963" cy="30797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bid=x4600</a:t>
            </a:r>
            <a:r>
              <a:rPr lang="en-US" sz="1400">
                <a:solidFill>
                  <a:srgbClr val="FF0000"/>
                </a:solidFill>
              </a:rPr>
              <a:t>, twc=100</a:t>
            </a:r>
          </a:p>
        </p:txBody>
      </p:sp>
      <p:sp>
        <p:nvSpPr>
          <p:cNvPr id="112" name="Oval 111"/>
          <p:cNvSpPr>
            <a:spLocks noChangeArrowheads="1"/>
          </p:cNvSpPr>
          <p:nvPr/>
        </p:nvSpPr>
        <p:spPr bwMode="auto">
          <a:xfrm>
            <a:off x="1835150" y="19637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chemeClr val="lt1"/>
              </a:solidFill>
              <a:latin typeface="+mn-lt"/>
              <a:ea typeface="+mn-ea"/>
              <a:cs typeface="+mn-cs"/>
            </a:endParaRPr>
          </a:p>
        </p:txBody>
      </p:sp>
      <p:sp>
        <p:nvSpPr>
          <p:cNvPr id="113" name="Oval 112"/>
          <p:cNvSpPr>
            <a:spLocks noChangeArrowheads="1"/>
          </p:cNvSpPr>
          <p:nvPr/>
        </p:nvSpPr>
        <p:spPr bwMode="auto">
          <a:xfrm>
            <a:off x="1987550" y="21161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16" name="Oval 115"/>
          <p:cNvSpPr>
            <a:spLocks noChangeArrowheads="1"/>
          </p:cNvSpPr>
          <p:nvPr/>
        </p:nvSpPr>
        <p:spPr bwMode="auto">
          <a:xfrm>
            <a:off x="2139950" y="22685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33827" name="TextBox 116"/>
          <p:cNvSpPr txBox="1">
            <a:spLocks noChangeArrowheads="1"/>
          </p:cNvSpPr>
          <p:nvPr/>
        </p:nvSpPr>
        <p:spPr bwMode="auto">
          <a:xfrm>
            <a:off x="4511675" y="3681413"/>
            <a:ext cx="19843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twc=10000</a:t>
            </a:r>
          </a:p>
        </p:txBody>
      </p:sp>
      <p:sp>
        <p:nvSpPr>
          <p:cNvPr id="118" name="Oval 117"/>
          <p:cNvSpPr>
            <a:spLocks noChangeArrowheads="1"/>
          </p:cNvSpPr>
          <p:nvPr/>
        </p:nvSpPr>
        <p:spPr bwMode="auto">
          <a:xfrm>
            <a:off x="2292350" y="24209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22" name="TextBox 121"/>
          <p:cNvSpPr txBox="1">
            <a:spLocks noChangeArrowheads="1"/>
          </p:cNvSpPr>
          <p:nvPr/>
        </p:nvSpPr>
        <p:spPr bwMode="auto">
          <a:xfrm>
            <a:off x="6356350" y="1485900"/>
            <a:ext cx="22225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BottleneckReturn </a:t>
            </a:r>
            <a:r>
              <a:rPr lang="en-US" sz="1400" b="1" i="1">
                <a:solidFill>
                  <a:srgbClr val="FF0000"/>
                </a:solidFill>
              </a:rPr>
              <a:t>x4700</a:t>
            </a:r>
          </a:p>
        </p:txBody>
      </p:sp>
      <p:sp>
        <p:nvSpPr>
          <p:cNvPr id="89" name="TextBox 88"/>
          <p:cNvSpPr txBox="1">
            <a:spLocks noChangeArrowheads="1"/>
          </p:cNvSpPr>
          <p:nvPr/>
        </p:nvSpPr>
        <p:spPr bwMode="auto">
          <a:xfrm>
            <a:off x="1433513" y="5251450"/>
            <a:ext cx="21240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 large core 0</a:t>
            </a:r>
          </a:p>
        </p:txBody>
      </p:sp>
      <p:sp>
        <p:nvSpPr>
          <p:cNvPr id="97" name="Oval 96"/>
          <p:cNvSpPr>
            <a:spLocks noChangeArrowheads="1"/>
          </p:cNvSpPr>
          <p:nvPr/>
        </p:nvSpPr>
        <p:spPr bwMode="auto">
          <a:xfrm>
            <a:off x="1701800" y="4264025"/>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cxnSp>
        <p:nvCxnSpPr>
          <p:cNvPr id="110" name="Straight Arrow Connector 109"/>
          <p:cNvCxnSpPr>
            <a:cxnSpLocks noChangeShapeType="1"/>
          </p:cNvCxnSpPr>
          <p:nvPr/>
        </p:nvCxnSpPr>
        <p:spPr bwMode="auto">
          <a:xfrm flipH="1">
            <a:off x="2754313" y="4348163"/>
            <a:ext cx="1200150"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19" name="TextBox 118"/>
          <p:cNvSpPr txBox="1">
            <a:spLocks noChangeArrowheads="1"/>
          </p:cNvSpPr>
          <p:nvPr/>
        </p:nvSpPr>
        <p:spPr bwMode="auto">
          <a:xfrm>
            <a:off x="1654175" y="1516063"/>
            <a:ext cx="2138363"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pc, sp, core1</a:t>
            </a:r>
          </a:p>
        </p:txBody>
      </p:sp>
      <p:sp>
        <p:nvSpPr>
          <p:cNvPr id="135" name="TextBox 134"/>
          <p:cNvSpPr txBox="1">
            <a:spLocks noChangeArrowheads="1"/>
          </p:cNvSpPr>
          <p:nvPr/>
        </p:nvSpPr>
        <p:spPr bwMode="auto">
          <a:xfrm>
            <a:off x="6524625" y="3363913"/>
            <a:ext cx="1709738"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sym typeface="Wingdings" charset="0"/>
              </a:rPr>
              <a:t>  </a:t>
            </a:r>
            <a:r>
              <a:rPr lang="en-US" sz="1400">
                <a:solidFill>
                  <a:srgbClr val="0000FF"/>
                </a:solidFill>
              </a:rPr>
              <a:t>twc &lt; Threshold</a:t>
            </a:r>
          </a:p>
        </p:txBody>
      </p:sp>
      <p:sp>
        <p:nvSpPr>
          <p:cNvPr id="136" name="TextBox 135"/>
          <p:cNvSpPr txBox="1">
            <a:spLocks noChangeArrowheads="1"/>
          </p:cNvSpPr>
          <p:nvPr/>
        </p:nvSpPr>
        <p:spPr bwMode="auto">
          <a:xfrm>
            <a:off x="6524625" y="3697288"/>
            <a:ext cx="1709738"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sym typeface="Wingdings" charset="0"/>
              </a:rPr>
              <a:t>  </a:t>
            </a:r>
            <a:r>
              <a:rPr lang="en-US" sz="1400">
                <a:solidFill>
                  <a:srgbClr val="0000FF"/>
                </a:solidFill>
              </a:rPr>
              <a:t>twc &gt; Threshold</a:t>
            </a:r>
          </a:p>
        </p:txBody>
      </p:sp>
      <p:sp>
        <p:nvSpPr>
          <p:cNvPr id="99" name="TextBox 98"/>
          <p:cNvSpPr txBox="1">
            <a:spLocks noChangeArrowheads="1"/>
          </p:cNvSpPr>
          <p:nvPr/>
        </p:nvSpPr>
        <p:spPr bwMode="auto">
          <a:xfrm>
            <a:off x="4695825" y="2873375"/>
            <a:ext cx="1550988"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locally</a:t>
            </a:r>
          </a:p>
        </p:txBody>
      </p:sp>
      <p:sp>
        <p:nvSpPr>
          <p:cNvPr id="101" name="TextBox 100"/>
          <p:cNvSpPr txBox="1">
            <a:spLocks noChangeArrowheads="1"/>
          </p:cNvSpPr>
          <p:nvPr/>
        </p:nvSpPr>
        <p:spPr bwMode="auto">
          <a:xfrm>
            <a:off x="4572000" y="2860675"/>
            <a:ext cx="1816100"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remotely</a:t>
            </a:r>
          </a:p>
        </p:txBody>
      </p:sp>
    </p:spTree>
    <p:extLst>
      <p:ext uri="{BB962C8B-B14F-4D97-AF65-F5344CB8AC3E}">
        <p14:creationId xmlns:p14="http://schemas.microsoft.com/office/powerpoint/2010/main" xmlns="" val="22108907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childTnLst>
                          </p:cTn>
                        </p:par>
                        <p:par>
                          <p:cTn id="13" fill="hold" nodeType="afterGroup">
                            <p:stCondLst>
                              <p:cond delay="0"/>
                            </p:stCondLst>
                            <p:childTnLst>
                              <p:par>
                                <p:cTn id="14" presetID="50" presetClass="path" presetSubtype="0" accel="50000" decel="50000" fill="hold" grpId="0" nodeType="afterEffect">
                                  <p:stCondLst>
                                    <p:cond delay="0"/>
                                  </p:stCondLst>
                                  <p:childTnLst>
                                    <p:animMotion origin="layout" path="M 0.1066 -2.96296E-6 L 0.20521 -2.96296E-6 C 0.26458 0.00625 0.35851 0.00162 0.39254 0.00255 C 0.42656 0.00348 0.4066 -0.01018 0.40955 0.0051 C 0.4125 0.02037 0.41024 0.06366 0.41042 0.09422 L 0.41042 0.18889 " pathEditMode="relative" rAng="0" ptsTypes="FfaaFF">
                                      <p:cBhvr>
                                        <p:cTn id="15" dur="1000" fill="hold"/>
                                        <p:tgtEl>
                                          <p:spTgt spid="100"/>
                                        </p:tgtEl>
                                        <p:attrNameLst>
                                          <p:attrName>ppt_x</p:attrName>
                                          <p:attrName>ppt_y</p:attrName>
                                        </p:attrNameLst>
                                      </p:cBhvr>
                                      <p:rCtr x="15990" y="8935"/>
                                    </p:animMotion>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p:cTn id="23" dur="1000" fill="hold"/>
                                        <p:tgtEl>
                                          <p:spTgt spid="99"/>
                                        </p:tgtEl>
                                        <p:attrNameLst>
                                          <p:attrName>ppt_w</p:attrName>
                                        </p:attrNameLst>
                                      </p:cBhvr>
                                      <p:tavLst>
                                        <p:tav tm="0">
                                          <p:val>
                                            <p:strVal val="#ppt_w*0.70"/>
                                          </p:val>
                                        </p:tav>
                                        <p:tav tm="100000">
                                          <p:val>
                                            <p:strVal val="#ppt_w"/>
                                          </p:val>
                                        </p:tav>
                                      </p:tavLst>
                                    </p:anim>
                                    <p:anim calcmode="lin" valueType="num">
                                      <p:cBhvr>
                                        <p:cTn id="24" dur="1000" fill="hold"/>
                                        <p:tgtEl>
                                          <p:spTgt spid="99"/>
                                        </p:tgtEl>
                                        <p:attrNameLst>
                                          <p:attrName>ppt_h</p:attrName>
                                        </p:attrNameLst>
                                      </p:cBhvr>
                                      <p:tavLst>
                                        <p:tav tm="0">
                                          <p:val>
                                            <p:strVal val="#ppt_h"/>
                                          </p:val>
                                        </p:tav>
                                        <p:tav tm="100000">
                                          <p:val>
                                            <p:strVal val="#ppt_h"/>
                                          </p:val>
                                        </p:tav>
                                      </p:tavLst>
                                    </p:anim>
                                    <p:animEffect transition="in" filter="fade">
                                      <p:cBhvr>
                                        <p:cTn id="25" dur="1000"/>
                                        <p:tgtEl>
                                          <p:spTgt spid="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35"/>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100"/>
                                        </p:tgtEl>
                                        <p:attrNameLst>
                                          <p:attrName>style.visibility</p:attrName>
                                        </p:attrNameLst>
                                      </p:cBhvr>
                                      <p:to>
                                        <p:strVal val="hidden"/>
                                      </p:to>
                                    </p:set>
                                  </p:childTnLst>
                                </p:cTn>
                              </p:par>
                            </p:childTnLst>
                          </p:cTn>
                        </p:par>
                        <p:par>
                          <p:cTn id="32" fill="hold" nodeType="afterGroup">
                            <p:stCondLst>
                              <p:cond delay="0"/>
                            </p:stCondLst>
                            <p:childTnLst>
                              <p:par>
                                <p:cTn id="33" presetID="1" presetClass="entr" presetSubtype="0" fill="hold" grpId="1" nodeType="after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childTnLst>
                          </p:cTn>
                        </p:par>
                        <p:par>
                          <p:cTn id="35" fill="hold" nodeType="afterGroup">
                            <p:stCondLst>
                              <p:cond delay="0"/>
                            </p:stCondLst>
                            <p:childTnLst>
                              <p:par>
                                <p:cTn id="36" presetID="50" presetClass="path" presetSubtype="0" accel="50000" decel="50000" fill="hold" grpId="0" nodeType="afterEffect">
                                  <p:stCondLst>
                                    <p:cond delay="0"/>
                                  </p:stCondLst>
                                  <p:childTnLst>
                                    <p:animMotion origin="layout" path="M 0.08941 -0.02385 L 0.18767 -0.02362 C 0.24705 -0.01737 0.34097 -0.022 0.375 -0.02107 C 0.40903 -0.02014 0.38906 -0.0338 0.39201 -0.01852 C 0.39496 -0.00325 0.39271 0.04004 0.39288 0.0706 L 0.39288 0.16527 " pathEditMode="relative" rAng="0" ptsTypes="FfaaFF">
                                      <p:cBhvr>
                                        <p:cTn id="37" dur="1000" spd="-100000" fill="hold"/>
                                        <p:tgtEl>
                                          <p:spTgt spid="112"/>
                                        </p:tgtEl>
                                        <p:attrNameLst>
                                          <p:attrName>ppt_x</p:attrName>
                                          <p:attrName>ppt_y</p:attrName>
                                        </p:attrNameLst>
                                      </p:cBhvr>
                                      <p:rCtr x="15972" y="8958"/>
                                    </p:animMotion>
                                  </p:childTnLst>
                                </p:cTn>
                              </p:par>
                              <p:par>
                                <p:cTn id="38" presetID="57" presetClass="path" presetSubtype="0" accel="50000" decel="50000" fill="hold" grpId="2" nodeType="withEffect">
                                  <p:stCondLst>
                                    <p:cond delay="0"/>
                                  </p:stCondLst>
                                  <p:childTnLst>
                                    <p:animMotion origin="layout" path="M 0.00677 0.00625 L 0.00695 -0.0458 C 0.00695 -0.08698 -0.07482 -0.13717 -0.14114 -0.13717 L -0.28906 -0.13717 " pathEditMode="relative" rAng="0" ptsTypes="FfFF">
                                      <p:cBhvr>
                                        <p:cTn id="39" dur="1000" fill="hold"/>
                                        <p:tgtEl>
                                          <p:spTgt spid="99"/>
                                        </p:tgtEl>
                                        <p:attrNameLst>
                                          <p:attrName>ppt_x</p:attrName>
                                          <p:attrName>ppt_y</p:attrName>
                                        </p:attrNameLst>
                                      </p:cBhvr>
                                      <p:rCtr x="-14792" y="-7171"/>
                                    </p:animMotion>
                                  </p:childTnLst>
                                </p:cTn>
                              </p:par>
                            </p:childTnLst>
                          </p:cTn>
                        </p:par>
                        <p:par>
                          <p:cTn id="40" fill="hold" nodeType="afterGroup">
                            <p:stCondLst>
                              <p:cond delay="1000"/>
                            </p:stCondLst>
                            <p:childTnLst>
                              <p:par>
                                <p:cTn id="41" presetID="1" presetClass="exit" presetSubtype="0" fill="hold" grpId="2" nodeType="afterEffect">
                                  <p:stCondLst>
                                    <p:cond delay="0"/>
                                  </p:stCondLst>
                                  <p:childTnLst>
                                    <p:set>
                                      <p:cBhvr>
                                        <p:cTn id="42" dur="1" fill="hold">
                                          <p:stCondLst>
                                            <p:cond delay="0"/>
                                          </p:stCondLst>
                                        </p:cTn>
                                        <p:tgtEl>
                                          <p:spTgt spid="1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9"/>
                                        </p:tgtEl>
                                        <p:attrNameLst>
                                          <p:attrName>style.visibility</p:attrName>
                                        </p:attrNameLst>
                                      </p:cBhvr>
                                      <p:to>
                                        <p:strVal val="hidden"/>
                                      </p:to>
                                    </p:set>
                                  </p:childTnLst>
                                </p:cTn>
                              </p:par>
                            </p:childTnLst>
                          </p:cTn>
                        </p:par>
                        <p:par>
                          <p:cTn id="45" fill="hold" nodeType="afterGroup">
                            <p:stCondLst>
                              <p:cond delay="1000"/>
                            </p:stCondLst>
                            <p:childTnLst>
                              <p:par>
                                <p:cTn id="46" presetID="55" presetClass="entr" presetSubtype="0" fill="hold" grpId="0" nodeType="afterEffect">
                                  <p:stCondLst>
                                    <p:cond delay="0"/>
                                  </p:stCondLst>
                                  <p:childTnLst>
                                    <p:set>
                                      <p:cBhvr>
                                        <p:cTn id="47" dur="1" fill="hold">
                                          <p:stCondLst>
                                            <p:cond delay="0"/>
                                          </p:stCondLst>
                                        </p:cTn>
                                        <p:tgtEl>
                                          <p:spTgt spid="107"/>
                                        </p:tgtEl>
                                        <p:attrNameLst>
                                          <p:attrName>style.visibility</p:attrName>
                                        </p:attrNameLst>
                                      </p:cBhvr>
                                      <p:to>
                                        <p:strVal val="visible"/>
                                      </p:to>
                                    </p:set>
                                    <p:anim calcmode="lin" valueType="num">
                                      <p:cBhvr>
                                        <p:cTn id="48" dur="1000" fill="hold"/>
                                        <p:tgtEl>
                                          <p:spTgt spid="107"/>
                                        </p:tgtEl>
                                        <p:attrNameLst>
                                          <p:attrName>ppt_w</p:attrName>
                                        </p:attrNameLst>
                                      </p:cBhvr>
                                      <p:tavLst>
                                        <p:tav tm="0">
                                          <p:val>
                                            <p:strVal val="#ppt_w*0.70"/>
                                          </p:val>
                                        </p:tav>
                                        <p:tav tm="100000">
                                          <p:val>
                                            <p:strVal val="#ppt_w"/>
                                          </p:val>
                                        </p:tav>
                                      </p:tavLst>
                                    </p:anim>
                                    <p:anim calcmode="lin" valueType="num">
                                      <p:cBhvr>
                                        <p:cTn id="49" dur="1000" fill="hold"/>
                                        <p:tgtEl>
                                          <p:spTgt spid="107"/>
                                        </p:tgtEl>
                                        <p:attrNameLst>
                                          <p:attrName>ppt_h</p:attrName>
                                        </p:attrNameLst>
                                      </p:cBhvr>
                                      <p:tavLst>
                                        <p:tav tm="0">
                                          <p:val>
                                            <p:strVal val="#ppt_h"/>
                                          </p:val>
                                        </p:tav>
                                        <p:tav tm="100000">
                                          <p:val>
                                            <p:strVal val="#ppt_h"/>
                                          </p:val>
                                        </p:tav>
                                      </p:tavLst>
                                    </p:anim>
                                    <p:animEffect transition="in" filter="fade">
                                      <p:cBhvr>
                                        <p:cTn id="50" dur="1000"/>
                                        <p:tgtEl>
                                          <p:spTgt spid="10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8" fill="hold" grpId="1" nodeType="clickEffect">
                                  <p:stCondLst>
                                    <p:cond delay="0"/>
                                  </p:stCondLst>
                                  <p:childTnLst>
                                    <p:anim calcmode="lin" valueType="num">
                                      <p:cBhvr additive="base">
                                        <p:cTn id="54" dur="500"/>
                                        <p:tgtEl>
                                          <p:spTgt spid="95"/>
                                        </p:tgtEl>
                                        <p:attrNameLst>
                                          <p:attrName>ppt_x</p:attrName>
                                        </p:attrNameLst>
                                      </p:cBhvr>
                                      <p:tavLst>
                                        <p:tav tm="0">
                                          <p:val>
                                            <p:strVal val="ppt_x"/>
                                          </p:val>
                                        </p:tav>
                                        <p:tav tm="100000">
                                          <p:val>
                                            <p:strVal val="0-ppt_w/2"/>
                                          </p:val>
                                        </p:tav>
                                      </p:tavLst>
                                    </p:anim>
                                    <p:anim calcmode="lin" valueType="num">
                                      <p:cBhvr additive="base">
                                        <p:cTn id="55" dur="500"/>
                                        <p:tgtEl>
                                          <p:spTgt spid="95"/>
                                        </p:tgtEl>
                                        <p:attrNameLst>
                                          <p:attrName>ppt_y</p:attrName>
                                        </p:attrNameLst>
                                      </p:cBhvr>
                                      <p:tavLst>
                                        <p:tav tm="0">
                                          <p:val>
                                            <p:strVal val="ppt_y"/>
                                          </p:val>
                                        </p:tav>
                                        <p:tav tm="100000">
                                          <p:val>
                                            <p:strVal val="ppt_y"/>
                                          </p:val>
                                        </p:tav>
                                      </p:tavLst>
                                    </p:anim>
                                    <p:set>
                                      <p:cBhvr>
                                        <p:cTn id="56" dur="1" fill="hold">
                                          <p:stCondLst>
                                            <p:cond delay="499"/>
                                          </p:stCondLst>
                                        </p:cTn>
                                        <p:tgtEl>
                                          <p:spTgt spid="95"/>
                                        </p:tgtEl>
                                        <p:attrNameLst>
                                          <p:attrName>style.visibility</p:attrName>
                                        </p:attrNameLst>
                                      </p:cBhvr>
                                      <p:to>
                                        <p:strVal val="hidden"/>
                                      </p:to>
                                    </p:set>
                                  </p:childTnLst>
                                </p:cTn>
                              </p:par>
                            </p:childTnLst>
                          </p:cTn>
                        </p:par>
                        <p:par>
                          <p:cTn id="57" fill="hold" nodeType="afterGroup">
                            <p:stCondLst>
                              <p:cond delay="500"/>
                            </p:stCondLst>
                            <p:childTnLst>
                              <p:par>
                                <p:cTn id="58" presetID="1" presetClass="exit" presetSubtype="0" fill="hold" grpId="1" nodeType="afterEffect">
                                  <p:stCondLst>
                                    <p:cond delay="0"/>
                                  </p:stCondLst>
                                  <p:childTnLst>
                                    <p:set>
                                      <p:cBhvr>
                                        <p:cTn id="59" dur="1" fill="hold">
                                          <p:stCondLst>
                                            <p:cond delay="0"/>
                                          </p:stCondLst>
                                        </p:cTn>
                                        <p:tgtEl>
                                          <p:spTgt spid="107"/>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08"/>
                                        </p:tgtEl>
                                        <p:attrNameLst>
                                          <p:attrName>style.visibility</p:attrName>
                                        </p:attrNameLst>
                                      </p:cBhvr>
                                      <p:to>
                                        <p:strVal val="visible"/>
                                      </p:to>
                                    </p:set>
                                    <p:anim calcmode="lin" valueType="num">
                                      <p:cBhvr additive="base">
                                        <p:cTn id="64" dur="500" fill="hold"/>
                                        <p:tgtEl>
                                          <p:spTgt spid="108"/>
                                        </p:tgtEl>
                                        <p:attrNameLst>
                                          <p:attrName>ppt_x</p:attrName>
                                        </p:attrNameLst>
                                      </p:cBhvr>
                                      <p:tavLst>
                                        <p:tav tm="0">
                                          <p:val>
                                            <p:strVal val="0-#ppt_w/2"/>
                                          </p:val>
                                        </p:tav>
                                        <p:tav tm="100000">
                                          <p:val>
                                            <p:strVal val="#ppt_x"/>
                                          </p:val>
                                        </p:tav>
                                      </p:tavLst>
                                    </p:anim>
                                    <p:anim calcmode="lin" valueType="num">
                                      <p:cBhvr additive="base">
                                        <p:cTn id="65"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13"/>
                                        </p:tgtEl>
                                        <p:attrNameLst>
                                          <p:attrName>style.visibility</p:attrName>
                                        </p:attrNameLst>
                                      </p:cBhvr>
                                      <p:to>
                                        <p:strVal val="visible"/>
                                      </p:to>
                                    </p:set>
                                  </p:childTnLst>
                                </p:cTn>
                              </p:par>
                            </p:childTnLst>
                          </p:cTn>
                        </p:par>
                        <p:par>
                          <p:cTn id="70" fill="hold" nodeType="afterGroup">
                            <p:stCondLst>
                              <p:cond delay="0"/>
                            </p:stCondLst>
                            <p:childTnLst>
                              <p:par>
                                <p:cTn id="71" presetID="50" presetClass="path" presetSubtype="0" accel="50000" decel="50000" fill="hold" grpId="0" nodeType="afterEffect">
                                  <p:stCondLst>
                                    <p:cond delay="0"/>
                                  </p:stCondLst>
                                  <p:childTnLst>
                                    <p:animMotion origin="layout" path="M 0.07327 -0.04236 L 0.17344 -0.04236 C 0.23282 -0.03611 0.32674 -0.04074 0.36077 -0.03982 C 0.3948 -0.03889 0.37483 -0.05255 0.37778 -0.03727 C 0.38073 -0.02199 0.37848 0.02129 0.37865 0.05185 L 0.37865 0.14653 " pathEditMode="relative" rAng="0" ptsTypes="FfaaFF">
                                      <p:cBhvr>
                                        <p:cTn id="72" dur="1000" fill="hold"/>
                                        <p:tgtEl>
                                          <p:spTgt spid="113"/>
                                        </p:tgtEl>
                                        <p:attrNameLst>
                                          <p:attrName>ppt_x</p:attrName>
                                          <p:attrName>ppt_y</p:attrName>
                                        </p:attrNameLst>
                                      </p:cBhvr>
                                      <p:rCtr x="16076" y="8935"/>
                                    </p:animMotion>
                                  </p:childTnLst>
                                </p:cTn>
                              </p:par>
                            </p:childTnLst>
                          </p:cTn>
                        </p:par>
                        <p:par>
                          <p:cTn id="73" fill="hold" nodeType="afterGroup">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136"/>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101"/>
                                        </p:tgtEl>
                                        <p:attrNameLst>
                                          <p:attrName>style.visibility</p:attrName>
                                        </p:attrNameLst>
                                      </p:cBhvr>
                                      <p:to>
                                        <p:strVal val="visible"/>
                                      </p:to>
                                    </p:set>
                                    <p:anim calcmode="lin" valueType="num">
                                      <p:cBhvr>
                                        <p:cTn id="80" dur="1000" fill="hold"/>
                                        <p:tgtEl>
                                          <p:spTgt spid="101"/>
                                        </p:tgtEl>
                                        <p:attrNameLst>
                                          <p:attrName>ppt_w</p:attrName>
                                        </p:attrNameLst>
                                      </p:cBhvr>
                                      <p:tavLst>
                                        <p:tav tm="0">
                                          <p:val>
                                            <p:strVal val="#ppt_w*0.70"/>
                                          </p:val>
                                        </p:tav>
                                        <p:tav tm="100000">
                                          <p:val>
                                            <p:strVal val="#ppt_w"/>
                                          </p:val>
                                        </p:tav>
                                      </p:tavLst>
                                    </p:anim>
                                    <p:anim calcmode="lin" valueType="num">
                                      <p:cBhvr>
                                        <p:cTn id="81" dur="1000" fill="hold"/>
                                        <p:tgtEl>
                                          <p:spTgt spid="101"/>
                                        </p:tgtEl>
                                        <p:attrNameLst>
                                          <p:attrName>ppt_h</p:attrName>
                                        </p:attrNameLst>
                                      </p:cBhvr>
                                      <p:tavLst>
                                        <p:tav tm="0">
                                          <p:val>
                                            <p:strVal val="#ppt_h"/>
                                          </p:val>
                                        </p:tav>
                                        <p:tav tm="100000">
                                          <p:val>
                                            <p:strVal val="#ppt_h"/>
                                          </p:val>
                                        </p:tav>
                                      </p:tavLst>
                                    </p:anim>
                                    <p:animEffect transition="in" filter="fade">
                                      <p:cBhvr>
                                        <p:cTn id="82" dur="1000"/>
                                        <p:tgtEl>
                                          <p:spTgt spid="10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36"/>
                                        </p:tgtEl>
                                        <p:attrNameLst>
                                          <p:attrName>style.visibility</p:attrName>
                                        </p:attrNameLst>
                                      </p:cBhvr>
                                      <p:to>
                                        <p:strVal val="hidden"/>
                                      </p:to>
                                    </p:set>
                                  </p:childTnLst>
                                </p:cTn>
                              </p:par>
                              <p:par>
                                <p:cTn id="87" presetID="1" presetClass="exit" presetSubtype="0" fill="hold" grpId="2" nodeType="withEffect">
                                  <p:stCondLst>
                                    <p:cond delay="0"/>
                                  </p:stCondLst>
                                  <p:childTnLst>
                                    <p:set>
                                      <p:cBhvr>
                                        <p:cTn id="88" dur="1" fill="hold">
                                          <p:stCondLst>
                                            <p:cond delay="0"/>
                                          </p:stCondLst>
                                        </p:cTn>
                                        <p:tgtEl>
                                          <p:spTgt spid="113"/>
                                        </p:tgtEl>
                                        <p:attrNameLst>
                                          <p:attrName>style.visibility</p:attrName>
                                        </p:attrNameLst>
                                      </p:cBhvr>
                                      <p:to>
                                        <p:strVal val="hidden"/>
                                      </p:to>
                                    </p:set>
                                  </p:childTnLst>
                                </p:cTn>
                              </p:par>
                            </p:childTnLst>
                          </p:cTn>
                        </p:par>
                        <p:par>
                          <p:cTn id="89" fill="hold" nodeType="afterGroup">
                            <p:stCondLst>
                              <p:cond delay="0"/>
                            </p:stCondLst>
                            <p:childTnLst>
                              <p:par>
                                <p:cTn id="90" presetID="1" presetClass="entr" presetSubtype="0" fill="hold" grpId="1" nodeType="afterEffect">
                                  <p:stCondLst>
                                    <p:cond delay="0"/>
                                  </p:stCondLst>
                                  <p:childTnLst>
                                    <p:set>
                                      <p:cBhvr>
                                        <p:cTn id="91" dur="1" fill="hold">
                                          <p:stCondLst>
                                            <p:cond delay="0"/>
                                          </p:stCondLst>
                                        </p:cTn>
                                        <p:tgtEl>
                                          <p:spTgt spid="116"/>
                                        </p:tgtEl>
                                        <p:attrNameLst>
                                          <p:attrName>style.visibility</p:attrName>
                                        </p:attrNameLst>
                                      </p:cBhvr>
                                      <p:to>
                                        <p:strVal val="visible"/>
                                      </p:to>
                                    </p:set>
                                  </p:childTnLst>
                                </p:cTn>
                              </p:par>
                            </p:childTnLst>
                          </p:cTn>
                        </p:par>
                        <p:par>
                          <p:cTn id="92" fill="hold" nodeType="afterGroup">
                            <p:stCondLst>
                              <p:cond delay="0"/>
                            </p:stCondLst>
                            <p:childTnLst>
                              <p:par>
                                <p:cTn id="93" presetID="50" presetClass="path" presetSubtype="0" accel="50000" decel="50000" fill="hold" grpId="0" nodeType="afterEffect">
                                  <p:stCondLst>
                                    <p:cond delay="0"/>
                                  </p:stCondLst>
                                  <p:childTnLst>
                                    <p:animMotion origin="layout" path="M 0.05712 -0.06644 L 0.15399 -0.06713 C 0.21389 -0.06435 0.30781 -0.06852 0.34202 -0.06829 C 0.37622 -0.06806 0.35608 -0.08102 0.35903 -0.06574 C 0.36198 -0.05046 0.35972 -0.00718 0.3599 0.02338 L 0.3599 0.11806 " pathEditMode="relative" rAng="0" ptsTypes="FfaaFF">
                                      <p:cBhvr>
                                        <p:cTn id="94" dur="1000" spd="-100000" fill="hold"/>
                                        <p:tgtEl>
                                          <p:spTgt spid="116"/>
                                        </p:tgtEl>
                                        <p:attrNameLst>
                                          <p:attrName>ppt_x</p:attrName>
                                          <p:attrName>ppt_y</p:attrName>
                                        </p:attrNameLst>
                                      </p:cBhvr>
                                      <p:rCtr x="15955" y="8495"/>
                                    </p:animMotion>
                                  </p:childTnLst>
                                </p:cTn>
                              </p:par>
                              <p:par>
                                <p:cTn id="95" presetID="57" presetClass="path" presetSubtype="0" accel="50000" decel="50000" fill="hold" grpId="2" nodeType="withEffect">
                                  <p:stCondLst>
                                    <p:cond delay="0"/>
                                  </p:stCondLst>
                                  <p:childTnLst>
                                    <p:animMotion origin="layout" path="M 5.55556E-7 2.09577E-6 L 5.55556E-7 -0.07148 C 5.55556E-7 -0.1034 -0.08125 -0.14203 -0.14688 -0.14203 L -0.29358 -0.14203 " pathEditMode="relative" rAng="0" ptsTypes="FfFF">
                                      <p:cBhvr>
                                        <p:cTn id="96" dur="1000" fill="hold"/>
                                        <p:tgtEl>
                                          <p:spTgt spid="101"/>
                                        </p:tgtEl>
                                        <p:attrNameLst>
                                          <p:attrName>ppt_x</p:attrName>
                                          <p:attrName>ppt_y</p:attrName>
                                        </p:attrNameLst>
                                      </p:cBhvr>
                                      <p:rCtr x="-14687" y="-7102"/>
                                    </p:animMotion>
                                  </p:childTnLst>
                                </p:cTn>
                              </p:par>
                            </p:childTnLst>
                          </p:cTn>
                        </p:par>
                        <p:par>
                          <p:cTn id="97" fill="hold" nodeType="afterGroup">
                            <p:stCondLst>
                              <p:cond delay="1000"/>
                            </p:stCondLst>
                            <p:childTnLst>
                              <p:par>
                                <p:cTn id="98" presetID="1" presetClass="exit" presetSubtype="0" fill="hold" grpId="2" nodeType="afterEffect">
                                  <p:stCondLst>
                                    <p:cond delay="0"/>
                                  </p:stCondLst>
                                  <p:childTnLst>
                                    <p:set>
                                      <p:cBhvr>
                                        <p:cTn id="99" dur="1" fill="hold">
                                          <p:stCondLst>
                                            <p:cond delay="0"/>
                                          </p:stCondLst>
                                        </p:cTn>
                                        <p:tgtEl>
                                          <p:spTgt spid="116"/>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01"/>
                                        </p:tgtEl>
                                        <p:attrNameLst>
                                          <p:attrName>style.visibility</p:attrName>
                                        </p:attrNameLst>
                                      </p:cBhvr>
                                      <p:to>
                                        <p:strVal val="hidden"/>
                                      </p:to>
                                    </p:set>
                                  </p:childTnLst>
                                </p:cTn>
                              </p:par>
                            </p:childTnLst>
                          </p:cTn>
                        </p:par>
                        <p:par>
                          <p:cTn id="102" fill="hold" nodeType="afterGroup">
                            <p:stCondLst>
                              <p:cond delay="1000"/>
                            </p:stCondLst>
                            <p:childTnLst>
                              <p:par>
                                <p:cTn id="103" presetID="55" presetClass="entr" presetSubtype="0" fill="hold" grpId="0" nodeType="afterEffect">
                                  <p:stCondLst>
                                    <p:cond delay="0"/>
                                  </p:stCondLst>
                                  <p:childTnLst>
                                    <p:set>
                                      <p:cBhvr>
                                        <p:cTn id="104" dur="1" fill="hold">
                                          <p:stCondLst>
                                            <p:cond delay="0"/>
                                          </p:stCondLst>
                                        </p:cTn>
                                        <p:tgtEl>
                                          <p:spTgt spid="120"/>
                                        </p:tgtEl>
                                        <p:attrNameLst>
                                          <p:attrName>style.visibility</p:attrName>
                                        </p:attrNameLst>
                                      </p:cBhvr>
                                      <p:to>
                                        <p:strVal val="visible"/>
                                      </p:to>
                                    </p:set>
                                    <p:anim calcmode="lin" valueType="num">
                                      <p:cBhvr>
                                        <p:cTn id="105" dur="1000" fill="hold"/>
                                        <p:tgtEl>
                                          <p:spTgt spid="120"/>
                                        </p:tgtEl>
                                        <p:attrNameLst>
                                          <p:attrName>ppt_w</p:attrName>
                                        </p:attrNameLst>
                                      </p:cBhvr>
                                      <p:tavLst>
                                        <p:tav tm="0">
                                          <p:val>
                                            <p:strVal val="#ppt_w*0.70"/>
                                          </p:val>
                                        </p:tav>
                                        <p:tav tm="100000">
                                          <p:val>
                                            <p:strVal val="#ppt_w"/>
                                          </p:val>
                                        </p:tav>
                                      </p:tavLst>
                                    </p:anim>
                                    <p:anim calcmode="lin" valueType="num">
                                      <p:cBhvr>
                                        <p:cTn id="106" dur="1000" fill="hold"/>
                                        <p:tgtEl>
                                          <p:spTgt spid="120"/>
                                        </p:tgtEl>
                                        <p:attrNameLst>
                                          <p:attrName>ppt_h</p:attrName>
                                        </p:attrNameLst>
                                      </p:cBhvr>
                                      <p:tavLst>
                                        <p:tav tm="0">
                                          <p:val>
                                            <p:strVal val="#ppt_h"/>
                                          </p:val>
                                        </p:tav>
                                        <p:tav tm="100000">
                                          <p:val>
                                            <p:strVal val="#ppt_h"/>
                                          </p:val>
                                        </p:tav>
                                      </p:tavLst>
                                    </p:anim>
                                    <p:animEffect transition="in" filter="fade">
                                      <p:cBhvr>
                                        <p:cTn id="107" dur="1000"/>
                                        <p:tgtEl>
                                          <p:spTgt spid="12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9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19"/>
                                        </p:tgtEl>
                                        <p:attrNameLst>
                                          <p:attrName>style.visibility</p:attrName>
                                        </p:attrNameLst>
                                      </p:cBhvr>
                                      <p:to>
                                        <p:strVal val="visible"/>
                                      </p:to>
                                    </p:set>
                                  </p:childTnLst>
                                </p:cTn>
                              </p:par>
                            </p:childTnLst>
                          </p:cTn>
                        </p:par>
                        <p:par>
                          <p:cTn id="120" fill="hold" nodeType="afterGroup">
                            <p:stCondLst>
                              <p:cond delay="0"/>
                            </p:stCondLst>
                            <p:childTnLst>
                              <p:par>
                                <p:cTn id="121" presetID="63" presetClass="path" presetSubtype="0" accel="50000" decel="50000" fill="hold" grpId="2" nodeType="afterEffect">
                                  <p:stCondLst>
                                    <p:cond delay="0"/>
                                  </p:stCondLst>
                                  <p:childTnLst>
                                    <p:animMotion origin="layout" path="M 0.1066 -4.44444E-6 L 0.50347 -4.44444E-6 " pathEditMode="relative" rAng="0" ptsTypes="AA">
                                      <p:cBhvr>
                                        <p:cTn id="122" dur="2000" fill="hold"/>
                                        <p:tgtEl>
                                          <p:spTgt spid="96"/>
                                        </p:tgtEl>
                                        <p:attrNameLst>
                                          <p:attrName>ppt_x</p:attrName>
                                          <p:attrName>ppt_y</p:attrName>
                                        </p:attrNameLst>
                                      </p:cBhvr>
                                      <p:rCtr x="19844" y="0"/>
                                    </p:animMotion>
                                  </p:childTnLst>
                                </p:cTn>
                              </p:par>
                              <p:par>
                                <p:cTn id="123" presetID="56" presetClass="path" presetSubtype="0" accel="50000" decel="50000" fill="hold" grpId="2" nodeType="withEffect">
                                  <p:stCondLst>
                                    <p:cond delay="0"/>
                                  </p:stCondLst>
                                  <p:childTnLst>
                                    <p:animMotion origin="layout" path="M -3.05556E-6 1.48148E-6 L 0.39601 0.00023 " pathEditMode="relative" rAng="0" ptsTypes="AA">
                                      <p:cBhvr>
                                        <p:cTn id="124" dur="2000" fill="hold"/>
                                        <p:tgtEl>
                                          <p:spTgt spid="119"/>
                                        </p:tgtEl>
                                        <p:attrNameLst>
                                          <p:attrName>ppt_x</p:attrName>
                                          <p:attrName>ppt_y</p:attrName>
                                        </p:attrNameLst>
                                      </p:cBhvr>
                                      <p:rCtr x="19792" y="0"/>
                                    </p:animMotion>
                                  </p:childTnLst>
                                </p:cTn>
                              </p:par>
                            </p:childTnLst>
                          </p:cTn>
                        </p:par>
                        <p:par>
                          <p:cTn id="125" fill="hold" nodeType="afterGroup">
                            <p:stCondLst>
                              <p:cond delay="2000"/>
                            </p:stCondLst>
                            <p:childTnLst>
                              <p:par>
                                <p:cTn id="126" presetID="1" presetClass="exit" presetSubtype="0" fill="hold" grpId="1" nodeType="afterEffect">
                                  <p:stCondLst>
                                    <p:cond delay="0"/>
                                  </p:stCondLst>
                                  <p:childTnLst>
                                    <p:set>
                                      <p:cBhvr>
                                        <p:cTn id="127" dur="1" fill="hold">
                                          <p:stCondLst>
                                            <p:cond delay="0"/>
                                          </p:stCondLst>
                                        </p:cTn>
                                        <p:tgtEl>
                                          <p:spTgt spid="96"/>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119"/>
                                        </p:tgtEl>
                                        <p:attrNameLst>
                                          <p:attrName>style.visibility</p:attrName>
                                        </p:attrNameLst>
                                      </p:cBhvr>
                                      <p:to>
                                        <p:strVal val="hidden"/>
                                      </p:to>
                                    </p:set>
                                  </p:childTnLst>
                                </p:cTn>
                              </p:par>
                            </p:childTnLst>
                          </p:cTn>
                        </p:par>
                        <p:par>
                          <p:cTn id="130" fill="hold" nodeType="afterGroup">
                            <p:stCondLst>
                              <p:cond delay="2000"/>
                            </p:stCondLst>
                            <p:childTnLst>
                              <p:par>
                                <p:cTn id="131" presetID="1" presetClass="entr" presetSubtype="0" fill="hold" grpId="0" nodeType="afterEffect">
                                  <p:stCondLst>
                                    <p:cond delay="0"/>
                                  </p:stCondLst>
                                  <p:childTnLst>
                                    <p:set>
                                      <p:cBhvr>
                                        <p:cTn id="132" dur="1" fill="hold">
                                          <p:stCondLst>
                                            <p:cond delay="0"/>
                                          </p:stCondLst>
                                        </p:cTn>
                                        <p:tgtEl>
                                          <p:spTgt spid="64"/>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56" presetClass="path" presetSubtype="0" accel="50000" decel="50000" fill="hold" grpId="2" nodeType="clickEffect">
                                  <p:stCondLst>
                                    <p:cond delay="0"/>
                                  </p:stCondLst>
                                  <p:childTnLst>
                                    <p:animMotion origin="layout" path="M -3.61111E-6 -4.81481E-6 L 0.08039 -0.07962 " pathEditMode="relative" rAng="0" ptsTypes="AA">
                                      <p:cBhvr>
                                        <p:cTn id="136" dur="2000" fill="hold"/>
                                        <p:tgtEl>
                                          <p:spTgt spid="64"/>
                                        </p:tgtEl>
                                        <p:attrNameLst>
                                          <p:attrName>ppt_x</p:attrName>
                                          <p:attrName>ppt_y</p:attrName>
                                        </p:attrNameLst>
                                      </p:cBhvr>
                                      <p:rCtr x="4010" y="-3981"/>
                                    </p:animMotion>
                                  </p:childTnLst>
                                </p:cTn>
                              </p:par>
                            </p:childTnLst>
                          </p:cTn>
                        </p:par>
                        <p:par>
                          <p:cTn id="137" fill="hold" nodeType="afterGroup">
                            <p:stCondLst>
                              <p:cond delay="2000"/>
                            </p:stCondLst>
                            <p:childTnLst>
                              <p:par>
                                <p:cTn id="138" presetID="9" presetClass="exit" presetSubtype="0" fill="hold" grpId="1" nodeType="afterEffect">
                                  <p:stCondLst>
                                    <p:cond delay="0"/>
                                  </p:stCondLst>
                                  <p:childTnLst>
                                    <p:animEffect transition="out" filter="dissolve">
                                      <p:cBhvr>
                                        <p:cTn id="139" dur="500"/>
                                        <p:tgtEl>
                                          <p:spTgt spid="64"/>
                                        </p:tgtEl>
                                      </p:cBhvr>
                                    </p:animEffect>
                                    <p:set>
                                      <p:cBhvr>
                                        <p:cTn id="140" dur="1" fill="hold">
                                          <p:stCondLst>
                                            <p:cond delay="499"/>
                                          </p:stCondLst>
                                        </p:cTn>
                                        <p:tgtEl>
                                          <p:spTgt spid="64"/>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2" fill="hold" grpId="0" nodeType="clickEffect">
                                  <p:stCondLst>
                                    <p:cond delay="0"/>
                                  </p:stCondLst>
                                  <p:childTnLst>
                                    <p:set>
                                      <p:cBhvr>
                                        <p:cTn id="144" dur="1" fill="hold">
                                          <p:stCondLst>
                                            <p:cond delay="0"/>
                                          </p:stCondLst>
                                        </p:cTn>
                                        <p:tgtEl>
                                          <p:spTgt spid="122"/>
                                        </p:tgtEl>
                                        <p:attrNameLst>
                                          <p:attrName>style.visibility</p:attrName>
                                        </p:attrNameLst>
                                      </p:cBhvr>
                                      <p:to>
                                        <p:strVal val="visible"/>
                                      </p:to>
                                    </p:set>
                                    <p:anim calcmode="lin" valueType="num">
                                      <p:cBhvr additive="base">
                                        <p:cTn id="145" dur="500" fill="hold"/>
                                        <p:tgtEl>
                                          <p:spTgt spid="122"/>
                                        </p:tgtEl>
                                        <p:attrNameLst>
                                          <p:attrName>ppt_x</p:attrName>
                                        </p:attrNameLst>
                                      </p:cBhvr>
                                      <p:tavLst>
                                        <p:tav tm="0">
                                          <p:val>
                                            <p:strVal val="1+#ppt_w/2"/>
                                          </p:val>
                                        </p:tav>
                                        <p:tav tm="100000">
                                          <p:val>
                                            <p:strVal val="#ppt_x"/>
                                          </p:val>
                                        </p:tav>
                                      </p:tavLst>
                                    </p:anim>
                                    <p:anim calcmode="lin" valueType="num">
                                      <p:cBhvr additive="base">
                                        <p:cTn id="146" dur="500" fill="hold"/>
                                        <p:tgtEl>
                                          <p:spTgt spid="122"/>
                                        </p:tgtEl>
                                        <p:attrNameLst>
                                          <p:attrName>ppt_y</p:attrName>
                                        </p:attrNameLst>
                                      </p:cBhvr>
                                      <p:tavLst>
                                        <p:tav tm="0">
                                          <p:val>
                                            <p:strVal val="#ppt_y"/>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5"/>
                                        </p:tgtEl>
                                        <p:attrNameLst>
                                          <p:attrName>style.visibility</p:attrName>
                                        </p:attrNameLst>
                                      </p:cBhvr>
                                      <p:to>
                                        <p:strVal val="visible"/>
                                      </p:to>
                                    </p:set>
                                  </p:childTnLst>
                                </p:cTn>
                              </p:par>
                            </p:childTnLst>
                          </p:cTn>
                        </p:par>
                        <p:par>
                          <p:cTn id="151" fill="hold" nodeType="afterGroup">
                            <p:stCondLst>
                              <p:cond delay="0"/>
                            </p:stCondLst>
                            <p:childTnLst>
                              <p:par>
                                <p:cTn id="152" presetID="63" presetClass="path" presetSubtype="0" accel="50000" decel="50000" fill="hold" grpId="2" nodeType="afterEffect">
                                  <p:stCondLst>
                                    <p:cond delay="0"/>
                                  </p:stCondLst>
                                  <p:childTnLst>
                                    <p:animMotion origin="layout" path="M -0.03542 -0.11783 L -0.43281 -0.11898 " pathEditMode="relative" rAng="0" ptsTypes="AA">
                                      <p:cBhvr>
                                        <p:cTn id="153" dur="2000" fill="hold"/>
                                        <p:tgtEl>
                                          <p:spTgt spid="65"/>
                                        </p:tgtEl>
                                        <p:attrNameLst>
                                          <p:attrName>ppt_x</p:attrName>
                                          <p:attrName>ppt_y</p:attrName>
                                        </p:attrNameLst>
                                      </p:cBhvr>
                                      <p:rCtr x="-19878" y="-69"/>
                                    </p:animMotion>
                                  </p:childTnLst>
                                </p:cTn>
                              </p:par>
                            </p:childTnLst>
                          </p:cTn>
                        </p:par>
                        <p:par>
                          <p:cTn id="154" fill="hold" nodeType="afterGroup">
                            <p:stCondLst>
                              <p:cond delay="2000"/>
                            </p:stCondLst>
                            <p:childTnLst>
                              <p:par>
                                <p:cTn id="155" presetID="2" presetClass="exit" presetSubtype="2" fill="hold" grpId="1" nodeType="afterEffect">
                                  <p:stCondLst>
                                    <p:cond delay="0"/>
                                  </p:stCondLst>
                                  <p:childTnLst>
                                    <p:anim calcmode="lin" valueType="num">
                                      <p:cBhvr additive="base">
                                        <p:cTn id="156" dur="500"/>
                                        <p:tgtEl>
                                          <p:spTgt spid="122"/>
                                        </p:tgtEl>
                                        <p:attrNameLst>
                                          <p:attrName>ppt_x</p:attrName>
                                        </p:attrNameLst>
                                      </p:cBhvr>
                                      <p:tavLst>
                                        <p:tav tm="0">
                                          <p:val>
                                            <p:strVal val="ppt_x"/>
                                          </p:val>
                                        </p:tav>
                                        <p:tav tm="100000">
                                          <p:val>
                                            <p:strVal val="1+ppt_w/2"/>
                                          </p:val>
                                        </p:tav>
                                      </p:tavLst>
                                    </p:anim>
                                    <p:anim calcmode="lin" valueType="num">
                                      <p:cBhvr additive="base">
                                        <p:cTn id="157" dur="500"/>
                                        <p:tgtEl>
                                          <p:spTgt spid="122"/>
                                        </p:tgtEl>
                                        <p:attrNameLst>
                                          <p:attrName>ppt_y</p:attrName>
                                        </p:attrNameLst>
                                      </p:cBhvr>
                                      <p:tavLst>
                                        <p:tav tm="0">
                                          <p:val>
                                            <p:strVal val="ppt_y"/>
                                          </p:val>
                                        </p:tav>
                                        <p:tav tm="100000">
                                          <p:val>
                                            <p:strVal val="ppt_y"/>
                                          </p:val>
                                        </p:tav>
                                      </p:tavLst>
                                    </p:anim>
                                    <p:set>
                                      <p:cBhvr>
                                        <p:cTn id="158" dur="1" fill="hold">
                                          <p:stCondLst>
                                            <p:cond delay="499"/>
                                          </p:stCondLst>
                                        </p:cTn>
                                        <p:tgtEl>
                                          <p:spTgt spid="122"/>
                                        </p:tgtEl>
                                        <p:attrNameLst>
                                          <p:attrName>style.visibility</p:attrName>
                                        </p:attrNameLst>
                                      </p:cBhvr>
                                      <p:to>
                                        <p:strVal val="hidden"/>
                                      </p:to>
                                    </p:set>
                                  </p:childTnLst>
                                </p:cTn>
                              </p:par>
                            </p:childTnLst>
                          </p:cTn>
                        </p:par>
                        <p:par>
                          <p:cTn id="159" fill="hold" nodeType="afterGroup">
                            <p:stCondLst>
                              <p:cond delay="2500"/>
                            </p:stCondLst>
                            <p:childTnLst>
                              <p:par>
                                <p:cTn id="160" presetID="1" presetClass="exit" presetSubtype="0" fill="hold" grpId="1" nodeType="afterEffect">
                                  <p:stCondLst>
                                    <p:cond delay="0"/>
                                  </p:stCondLst>
                                  <p:childTnLst>
                                    <p:set>
                                      <p:cBhvr>
                                        <p:cTn id="161" dur="1" fill="hold">
                                          <p:stCondLst>
                                            <p:cond delay="0"/>
                                          </p:stCondLst>
                                        </p:cTn>
                                        <p:tgtEl>
                                          <p:spTgt spid="65"/>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xit" presetSubtype="0" fill="hold" grpId="1" nodeType="clickEffect">
                                  <p:stCondLst>
                                    <p:cond delay="0"/>
                                  </p:stCondLst>
                                  <p:childTnLst>
                                    <p:set>
                                      <p:cBhvr>
                                        <p:cTn id="165" dur="1" fill="hold">
                                          <p:stCondLst>
                                            <p:cond delay="0"/>
                                          </p:stCondLst>
                                        </p:cTn>
                                        <p:tgtEl>
                                          <p:spTgt spid="120"/>
                                        </p:tgtEl>
                                        <p:attrNameLst>
                                          <p:attrName>style.visibility</p:attrName>
                                        </p:attrNameLst>
                                      </p:cBhvr>
                                      <p:to>
                                        <p:strVal val="hidden"/>
                                      </p:to>
                                    </p:set>
                                  </p:childTnLst>
                                </p:cTn>
                              </p:par>
                            </p:childTnLst>
                          </p:cTn>
                        </p:par>
                        <p:par>
                          <p:cTn id="166" fill="hold" nodeType="afterGroup">
                            <p:stCondLst>
                              <p:cond delay="0"/>
                            </p:stCondLst>
                            <p:childTnLst>
                              <p:par>
                                <p:cTn id="167" presetID="2" presetClass="exit" presetSubtype="8" fill="hold" grpId="1" nodeType="afterEffect">
                                  <p:stCondLst>
                                    <p:cond delay="0"/>
                                  </p:stCondLst>
                                  <p:childTnLst>
                                    <p:anim calcmode="lin" valueType="num">
                                      <p:cBhvr additive="base">
                                        <p:cTn id="168" dur="500"/>
                                        <p:tgtEl>
                                          <p:spTgt spid="108"/>
                                        </p:tgtEl>
                                        <p:attrNameLst>
                                          <p:attrName>ppt_x</p:attrName>
                                        </p:attrNameLst>
                                      </p:cBhvr>
                                      <p:tavLst>
                                        <p:tav tm="0">
                                          <p:val>
                                            <p:strVal val="ppt_x"/>
                                          </p:val>
                                        </p:tav>
                                        <p:tav tm="100000">
                                          <p:val>
                                            <p:strVal val="0-ppt_w/2"/>
                                          </p:val>
                                        </p:tav>
                                      </p:tavLst>
                                    </p:anim>
                                    <p:anim calcmode="lin" valueType="num">
                                      <p:cBhvr additive="base">
                                        <p:cTn id="169" dur="500"/>
                                        <p:tgtEl>
                                          <p:spTgt spid="108"/>
                                        </p:tgtEl>
                                        <p:attrNameLst>
                                          <p:attrName>ppt_y</p:attrName>
                                        </p:attrNameLst>
                                      </p:cBhvr>
                                      <p:tavLst>
                                        <p:tav tm="0">
                                          <p:val>
                                            <p:strVal val="ppt_y"/>
                                          </p:val>
                                        </p:tav>
                                        <p:tav tm="100000">
                                          <p:val>
                                            <p:strVal val="ppt_y"/>
                                          </p:val>
                                        </p:tav>
                                      </p:tavLst>
                                    </p:anim>
                                    <p:set>
                                      <p:cBhvr>
                                        <p:cTn id="170" dur="1" fill="hold">
                                          <p:stCondLst>
                                            <p:cond delay="499"/>
                                          </p:stCondLst>
                                        </p:cTn>
                                        <p:tgtEl>
                                          <p:spTgt spid="108"/>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nodeType="clickEffect">
                                  <p:stCondLst>
                                    <p:cond delay="0"/>
                                  </p:stCondLst>
                                  <p:childTnLst>
                                    <p:set>
                                      <p:cBhvr>
                                        <p:cTn id="174" dur="1" fill="hold">
                                          <p:stCondLst>
                                            <p:cond delay="0"/>
                                          </p:stCondLst>
                                        </p:cTn>
                                        <p:tgtEl>
                                          <p:spTgt spid="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6"/>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3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1" nodeType="clickEffect">
                                  <p:stCondLst>
                                    <p:cond delay="0"/>
                                  </p:stCondLst>
                                  <p:childTnLst>
                                    <p:set>
                                      <p:cBhvr>
                                        <p:cTn id="184" dur="1" fill="hold">
                                          <p:stCondLst>
                                            <p:cond delay="0"/>
                                          </p:stCondLst>
                                        </p:cTn>
                                        <p:tgtEl>
                                          <p:spTgt spid="118"/>
                                        </p:tgtEl>
                                        <p:attrNameLst>
                                          <p:attrName>style.visibility</p:attrName>
                                        </p:attrNameLst>
                                      </p:cBhvr>
                                      <p:to>
                                        <p:strVal val="visible"/>
                                      </p:to>
                                    </p:set>
                                  </p:childTnLst>
                                </p:cTn>
                              </p:par>
                              <p:par>
                                <p:cTn id="185" presetID="1" presetClass="entr" presetSubtype="0" fill="hold" grpId="1" nodeType="withEffect">
                                  <p:stCondLst>
                                    <p:cond delay="0"/>
                                  </p:stCondLst>
                                  <p:childTnLst>
                                    <p:set>
                                      <p:cBhvr>
                                        <p:cTn id="186" dur="1" fill="hold">
                                          <p:stCondLst>
                                            <p:cond delay="0"/>
                                          </p:stCondLst>
                                        </p:cTn>
                                        <p:tgtEl>
                                          <p:spTgt spid="97"/>
                                        </p:tgtEl>
                                        <p:attrNameLst>
                                          <p:attrName>style.visibility</p:attrName>
                                        </p:attrNameLst>
                                      </p:cBhvr>
                                      <p:to>
                                        <p:strVal val="visible"/>
                                      </p:to>
                                    </p:set>
                                  </p:childTnLst>
                                </p:cTn>
                              </p:par>
                            </p:childTnLst>
                          </p:cTn>
                        </p:par>
                        <p:par>
                          <p:cTn id="187" fill="hold" nodeType="afterGroup">
                            <p:stCondLst>
                              <p:cond delay="0"/>
                            </p:stCondLst>
                            <p:childTnLst>
                              <p:par>
                                <p:cTn id="188" presetID="50" presetClass="path" presetSubtype="0" accel="50000" decel="50000" fill="hold" grpId="0" nodeType="afterEffect">
                                  <p:stCondLst>
                                    <p:cond delay="0"/>
                                  </p:stCondLst>
                                  <p:childTnLst>
                                    <p:animMotion origin="layout" path="M 0.10642 -0.00023 L 0.20278 -1.85185E-6 C 0.24184 -0.00023 0.22552 -0.00046 0.23715 -0.00092 C 0.24305 -0.04305 0.23819 -0.19815 0.23819 -0.25254 C 0.23819 -0.30694 0.23698 -0.31273 0.23715 -0.32801 C 0.23732 -0.34329 0.23889 -0.34051 0.23906 -0.34421 C 0.23923 -0.34791 0.23837 -0.34954 0.23819 -0.35069 C 0.23802 -0.35185 0.21927 -0.35162 0.23819 -0.35185 C 0.25712 -0.35208 0.32413 -0.35139 0.35139 -0.35185 C 0.37864 -0.35231 0.39201 -0.35416 0.40139 -0.3544 C 0.41076 -0.35463 0.40677 -0.35324 0.40798 -0.35324 C 0.4092 -0.35324 0.40833 -0.37801 0.40885 -0.3544 C 0.40937 -0.33079 0.41128 -0.2419 0.41076 -0.21088 C 0.41024 -0.17986 0.4066 -0.175 0.40573 -0.16782 " pathEditMode="relative" rAng="0" ptsTypes="FfaaaaaaaaaaaF">
                                      <p:cBhvr>
                                        <p:cTn id="189" dur="1000" spd="-100000" fill="hold"/>
                                        <p:tgtEl>
                                          <p:spTgt spid="97"/>
                                        </p:tgtEl>
                                        <p:attrNameLst>
                                          <p:attrName>ppt_x</p:attrName>
                                          <p:attrName>ppt_y</p:attrName>
                                        </p:attrNameLst>
                                      </p:cBhvr>
                                      <p:rCtr x="15243" y="-18889"/>
                                    </p:animMotion>
                                  </p:childTnLst>
                                </p:cTn>
                              </p:par>
                              <p:par>
                                <p:cTn id="190" presetID="50" presetClass="path" presetSubtype="0" accel="50000" decel="50000" fill="hold" grpId="0" nodeType="withEffect">
                                  <p:stCondLst>
                                    <p:cond delay="0"/>
                                  </p:stCondLst>
                                  <p:childTnLst>
                                    <p:animMotion origin="layout" path="M 0.03993 -0.08889 L 0.13854 -0.08889 C 0.19791 -0.08264 0.29184 -0.08727 0.32587 -0.08634 C 0.35989 -0.08541 0.33993 -0.09907 0.34288 -0.08379 C 0.34583 -0.06852 0.34357 -0.02523 0.34375 0.00533 L 0.34375 0.1 " pathEditMode="relative" rAng="0" ptsTypes="FfaaFF">
                                      <p:cBhvr>
                                        <p:cTn id="191" dur="1000" spd="-100000" fill="hold"/>
                                        <p:tgtEl>
                                          <p:spTgt spid="118"/>
                                        </p:tgtEl>
                                        <p:attrNameLst>
                                          <p:attrName>ppt_x</p:attrName>
                                          <p:attrName>ppt_y</p:attrName>
                                        </p:attrNameLst>
                                      </p:cBhvr>
                                      <p:rCtr x="15990" y="8935"/>
                                    </p:animMotion>
                                  </p:childTnLst>
                                </p:cTn>
                              </p:par>
                            </p:childTnLst>
                          </p:cTn>
                        </p:par>
                        <p:par>
                          <p:cTn id="192" fill="hold" nodeType="afterGroup">
                            <p:stCondLst>
                              <p:cond delay="1000"/>
                            </p:stCondLst>
                            <p:childTnLst>
                              <p:par>
                                <p:cTn id="193" presetID="1" presetClass="exit" presetSubtype="0" fill="hold" grpId="2" nodeType="afterEffect">
                                  <p:stCondLst>
                                    <p:cond delay="0"/>
                                  </p:stCondLst>
                                  <p:childTnLst>
                                    <p:set>
                                      <p:cBhvr>
                                        <p:cTn id="194" dur="1" fill="hold">
                                          <p:stCondLst>
                                            <p:cond delay="0"/>
                                          </p:stCondLst>
                                        </p:cTn>
                                        <p:tgtEl>
                                          <p:spTgt spid="97"/>
                                        </p:tgtEl>
                                        <p:attrNameLst>
                                          <p:attrName>style.visibility</p:attrName>
                                        </p:attrNameLst>
                                      </p:cBhvr>
                                      <p:to>
                                        <p:strVal val="hidden"/>
                                      </p:to>
                                    </p:set>
                                  </p:childTnLst>
                                </p:cTn>
                              </p:par>
                              <p:par>
                                <p:cTn id="195" presetID="1" presetClass="exit" presetSubtype="0" fill="hold" grpId="2" nodeType="withEffect">
                                  <p:stCondLst>
                                    <p:cond delay="0"/>
                                  </p:stCondLst>
                                  <p:childTnLst>
                                    <p:set>
                                      <p:cBhvr>
                                        <p:cTn id="196" dur="1" fill="hold">
                                          <p:stCondLst>
                                            <p:cond delay="0"/>
                                          </p:stCondLst>
                                        </p:cTn>
                                        <p:tgtEl>
                                          <p:spTgt spid="118"/>
                                        </p:tgtEl>
                                        <p:attrNameLst>
                                          <p:attrName>style.visibility</p:attrName>
                                        </p:attrNameLst>
                                      </p:cBhvr>
                                      <p:to>
                                        <p:strVal val="hidden"/>
                                      </p:to>
                                    </p:set>
                                  </p:childTnLst>
                                </p:cTn>
                              </p:par>
                            </p:childTnLst>
                          </p:cTn>
                        </p:par>
                        <p:par>
                          <p:cTn id="197" fill="hold" nodeType="afterGroup">
                            <p:stCondLst>
                              <p:cond delay="1000"/>
                            </p:stCondLst>
                            <p:childTnLst>
                              <p:par>
                                <p:cTn id="198" presetID="55" presetClass="entr" presetSubtype="0" fill="hold" grpId="0" nodeType="afterEffect">
                                  <p:stCondLst>
                                    <p:cond delay="0"/>
                                  </p:stCondLst>
                                  <p:childTnLst>
                                    <p:set>
                                      <p:cBhvr>
                                        <p:cTn id="199" dur="1" fill="hold">
                                          <p:stCondLst>
                                            <p:cond delay="0"/>
                                          </p:stCondLst>
                                        </p:cTn>
                                        <p:tgtEl>
                                          <p:spTgt spid="114"/>
                                        </p:tgtEl>
                                        <p:attrNameLst>
                                          <p:attrName>style.visibility</p:attrName>
                                        </p:attrNameLst>
                                      </p:cBhvr>
                                      <p:to>
                                        <p:strVal val="visible"/>
                                      </p:to>
                                    </p:set>
                                    <p:anim calcmode="lin" valueType="num">
                                      <p:cBhvr>
                                        <p:cTn id="200" dur="1000" fill="hold"/>
                                        <p:tgtEl>
                                          <p:spTgt spid="114"/>
                                        </p:tgtEl>
                                        <p:attrNameLst>
                                          <p:attrName>ppt_w</p:attrName>
                                        </p:attrNameLst>
                                      </p:cBhvr>
                                      <p:tavLst>
                                        <p:tav tm="0">
                                          <p:val>
                                            <p:strVal val="#ppt_w*0.70"/>
                                          </p:val>
                                        </p:tav>
                                        <p:tav tm="100000">
                                          <p:val>
                                            <p:strVal val="#ppt_w"/>
                                          </p:val>
                                        </p:tav>
                                      </p:tavLst>
                                    </p:anim>
                                    <p:anim calcmode="lin" valueType="num">
                                      <p:cBhvr>
                                        <p:cTn id="201" dur="1000" fill="hold"/>
                                        <p:tgtEl>
                                          <p:spTgt spid="114"/>
                                        </p:tgtEl>
                                        <p:attrNameLst>
                                          <p:attrName>ppt_h</p:attrName>
                                        </p:attrNameLst>
                                      </p:cBhvr>
                                      <p:tavLst>
                                        <p:tav tm="0">
                                          <p:val>
                                            <p:strVal val="#ppt_h"/>
                                          </p:val>
                                        </p:tav>
                                        <p:tav tm="100000">
                                          <p:val>
                                            <p:strVal val="#ppt_h"/>
                                          </p:val>
                                        </p:tav>
                                      </p:tavLst>
                                    </p:anim>
                                    <p:animEffect transition="in" filter="fade">
                                      <p:cBhvr>
                                        <p:cTn id="202" dur="1000"/>
                                        <p:tgtEl>
                                          <p:spTgt spid="114"/>
                                        </p:tgtEl>
                                      </p:cBhvr>
                                    </p:animEffect>
                                  </p:childTnLst>
                                </p:cTn>
                              </p:par>
                              <p:par>
                                <p:cTn id="203" presetID="55" presetClass="entr" presetSubtype="0" fill="hold" grpId="0" nodeType="withEffect">
                                  <p:stCondLst>
                                    <p:cond delay="0"/>
                                  </p:stCondLst>
                                  <p:childTnLst>
                                    <p:set>
                                      <p:cBhvr>
                                        <p:cTn id="204" dur="1" fill="hold">
                                          <p:stCondLst>
                                            <p:cond delay="0"/>
                                          </p:stCondLst>
                                        </p:cTn>
                                        <p:tgtEl>
                                          <p:spTgt spid="89"/>
                                        </p:tgtEl>
                                        <p:attrNameLst>
                                          <p:attrName>style.visibility</p:attrName>
                                        </p:attrNameLst>
                                      </p:cBhvr>
                                      <p:to>
                                        <p:strVal val="visible"/>
                                      </p:to>
                                    </p:set>
                                    <p:anim calcmode="lin" valueType="num">
                                      <p:cBhvr>
                                        <p:cTn id="205" dur="1000" fill="hold"/>
                                        <p:tgtEl>
                                          <p:spTgt spid="89"/>
                                        </p:tgtEl>
                                        <p:attrNameLst>
                                          <p:attrName>ppt_w</p:attrName>
                                        </p:attrNameLst>
                                      </p:cBhvr>
                                      <p:tavLst>
                                        <p:tav tm="0">
                                          <p:val>
                                            <p:strVal val="#ppt_w*0.70"/>
                                          </p:val>
                                        </p:tav>
                                        <p:tav tm="100000">
                                          <p:val>
                                            <p:strVal val="#ppt_w"/>
                                          </p:val>
                                        </p:tav>
                                      </p:tavLst>
                                    </p:anim>
                                    <p:anim calcmode="lin" valueType="num">
                                      <p:cBhvr>
                                        <p:cTn id="206" dur="1000" fill="hold"/>
                                        <p:tgtEl>
                                          <p:spTgt spid="89"/>
                                        </p:tgtEl>
                                        <p:attrNameLst>
                                          <p:attrName>ppt_h</p:attrName>
                                        </p:attrNameLst>
                                      </p:cBhvr>
                                      <p:tavLst>
                                        <p:tav tm="0">
                                          <p:val>
                                            <p:strVal val="#ppt_h"/>
                                          </p:val>
                                        </p:tav>
                                        <p:tav tm="100000">
                                          <p:val>
                                            <p:strVal val="#ppt_h"/>
                                          </p:val>
                                        </p:tav>
                                      </p:tavLst>
                                    </p:anim>
                                    <p:animEffect transition="in" filter="fade">
                                      <p:cBhvr>
                                        <p:cTn id="20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100" grpId="2" animBg="1"/>
      <p:bldP spid="48" grpId="0"/>
      <p:bldP spid="64" grpId="0" animBg="1"/>
      <p:bldP spid="64" grpId="1" animBg="1"/>
      <p:bldP spid="64" grpId="2" animBg="1"/>
      <p:bldP spid="65" grpId="0" animBg="1"/>
      <p:bldP spid="65" grpId="1" animBg="1"/>
      <p:bldP spid="65" grpId="2" animBg="1"/>
      <p:bldP spid="94" grpId="0"/>
      <p:bldP spid="95" grpId="0"/>
      <p:bldP spid="95" grpId="1"/>
      <p:bldP spid="96" grpId="0" animBg="1"/>
      <p:bldP spid="96" grpId="1" animBg="1"/>
      <p:bldP spid="96" grpId="2" animBg="1"/>
      <p:bldP spid="107" grpId="0" animBg="1"/>
      <p:bldP spid="107" grpId="1" animBg="1"/>
      <p:bldP spid="108" grpId="0"/>
      <p:bldP spid="108" grpId="1"/>
      <p:bldP spid="114" grpId="0" animBg="1"/>
      <p:bldP spid="120" grpId="0" animBg="1"/>
      <p:bldP spid="120" grpId="1" animBg="1"/>
      <p:bldP spid="133" grpId="0"/>
      <p:bldP spid="112" grpId="0" animBg="1"/>
      <p:bldP spid="112" grpId="1" animBg="1"/>
      <p:bldP spid="112" grpId="2" animBg="1"/>
      <p:bldP spid="113" grpId="0" animBg="1"/>
      <p:bldP spid="113" grpId="1" animBg="1"/>
      <p:bldP spid="113" grpId="2" animBg="1"/>
      <p:bldP spid="116" grpId="0" animBg="1"/>
      <p:bldP spid="116" grpId="1" animBg="1"/>
      <p:bldP spid="116" grpId="2" animBg="1"/>
      <p:bldP spid="118" grpId="0" animBg="1"/>
      <p:bldP spid="118" grpId="1" animBg="1"/>
      <p:bldP spid="118" grpId="2" animBg="1"/>
      <p:bldP spid="122" grpId="0" animBg="1"/>
      <p:bldP spid="122" grpId="1" animBg="1"/>
      <p:bldP spid="89" grpId="0" animBg="1"/>
      <p:bldP spid="97" grpId="0" animBg="1"/>
      <p:bldP spid="97" grpId="1" animBg="1"/>
      <p:bldP spid="97" grpId="2" animBg="1"/>
      <p:bldP spid="119" grpId="0" animBg="1"/>
      <p:bldP spid="119" grpId="1" animBg="1"/>
      <p:bldP spid="119" grpId="2" animBg="1"/>
      <p:bldP spid="135" grpId="0" animBg="1"/>
      <p:bldP spid="135" grpId="1" animBg="1"/>
      <p:bldP spid="136" grpId="0" animBg="1"/>
      <p:bldP spid="136" grpId="1" animBg="1"/>
      <p:bldP spid="99" grpId="0" animBg="1"/>
      <p:bldP spid="99" grpId="1" animBg="1"/>
      <p:bldP spid="99" grpId="2" animBg="1"/>
      <p:bldP spid="101" grpId="0" animBg="1"/>
      <p:bldP spid="101" grpId="1" animBg="1"/>
      <p:bldP spid="101" grpId="2"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atin typeface="Garamond" charset="0"/>
                <a:ea typeface="ＭＳ Ｐゴシック" charset="0"/>
                <a:cs typeface="ＭＳ Ｐゴシック" charset="0"/>
              </a:rPr>
              <a:t>BIS Mechanisms</a:t>
            </a:r>
          </a:p>
        </p:txBody>
      </p:sp>
      <p:sp>
        <p:nvSpPr>
          <p:cNvPr id="3" name="Content Placeholder 2"/>
          <p:cNvSpPr>
            <a:spLocks noGrp="1"/>
          </p:cNvSpPr>
          <p:nvPr>
            <p:ph idx="1"/>
          </p:nvPr>
        </p:nvSpPr>
        <p:spPr/>
        <p:txBody>
          <a:bodyPr/>
          <a:lstStyle/>
          <a:p>
            <a:r>
              <a:rPr lang="en-US">
                <a:latin typeface="Tahoma" charset="0"/>
                <a:ea typeface="ＭＳ Ｐゴシック" charset="0"/>
                <a:cs typeface="ＭＳ Ｐゴシック" charset="0"/>
              </a:rPr>
              <a:t>Basic mechanisms for BIS:</a:t>
            </a:r>
          </a:p>
          <a:p>
            <a:pPr lvl="1"/>
            <a:r>
              <a:rPr lang="en-US">
                <a:latin typeface="Tahoma" charset="0"/>
                <a:ea typeface="ＭＳ Ｐゴシック" charset="0"/>
              </a:rPr>
              <a:t>Determining Thread Waiting Cycles  </a:t>
            </a:r>
            <a:r>
              <a:rPr lang="en-US">
                <a:solidFill>
                  <a:srgbClr val="0000FF"/>
                </a:solidFill>
                <a:latin typeface="Tahoma" charset="0"/>
                <a:ea typeface="ＭＳ Ｐゴシック" charset="0"/>
                <a:sym typeface="Wingdings" charset="0"/>
              </a:rPr>
              <a:t></a:t>
            </a:r>
            <a:endParaRPr lang="en-US">
              <a:solidFill>
                <a:srgbClr val="0000FF"/>
              </a:solidFill>
              <a:latin typeface="Tahoma" charset="0"/>
              <a:ea typeface="ＭＳ Ｐゴシック" charset="0"/>
            </a:endParaRPr>
          </a:p>
          <a:p>
            <a:pPr lvl="1"/>
            <a:r>
              <a:rPr lang="en-US">
                <a:latin typeface="Tahoma" charset="0"/>
                <a:ea typeface="ＭＳ Ｐゴシック" charset="0"/>
              </a:rPr>
              <a:t>Accelerating Bottlenecks  </a:t>
            </a:r>
            <a:r>
              <a:rPr lang="en-US">
                <a:solidFill>
                  <a:srgbClr val="0000FF"/>
                </a:solidFill>
                <a:latin typeface="Tahoma" charset="0"/>
                <a:ea typeface="ＭＳ Ｐゴシック" charset="0"/>
                <a:sym typeface="Wingdings" charset="0"/>
              </a:rPr>
              <a:t></a:t>
            </a:r>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Mechanisms to improve performance and generality of BIS:</a:t>
            </a:r>
          </a:p>
          <a:p>
            <a:pPr lvl="1"/>
            <a:r>
              <a:rPr lang="en-US">
                <a:latin typeface="Tahoma" charset="0"/>
                <a:ea typeface="ＭＳ Ｐゴシック" charset="0"/>
              </a:rPr>
              <a:t>Dealing with false serialization</a:t>
            </a:r>
          </a:p>
          <a:p>
            <a:pPr lvl="1"/>
            <a:r>
              <a:rPr lang="en-US">
                <a:latin typeface="Tahoma" charset="0"/>
                <a:ea typeface="ＭＳ Ｐゴシック" charset="0"/>
              </a:rPr>
              <a:t>Preemptive acceleration</a:t>
            </a:r>
          </a:p>
          <a:p>
            <a:pPr lvl="1"/>
            <a:r>
              <a:rPr lang="en-US">
                <a:latin typeface="Tahoma" charset="0"/>
                <a:ea typeface="ＭＳ Ｐゴシック" charset="0"/>
              </a:rPr>
              <a:t>Support for multiple large cores</a:t>
            </a:r>
          </a:p>
        </p:txBody>
      </p:sp>
      <p:sp>
        <p:nvSpPr>
          <p:cNvPr id="3482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A8E237-7F7B-2A4F-82CE-FB5B8D44ECBE}" type="slidenum">
              <a:rPr lang="en-US">
                <a:latin typeface="Garamond" charset="0"/>
              </a:rPr>
              <a:pPr eaLnBrk="1" hangingPunct="1"/>
              <a:t>62</a:t>
            </a:fld>
            <a:endParaRPr lang="en-US">
              <a:latin typeface="Garamond" charset="0"/>
            </a:endParaRPr>
          </a:p>
        </p:txBody>
      </p:sp>
    </p:spTree>
    <p:extLst>
      <p:ext uri="{BB962C8B-B14F-4D97-AF65-F5344CB8AC3E}">
        <p14:creationId xmlns:p14="http://schemas.microsoft.com/office/powerpoint/2010/main" xmlns="" val="17715319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atin typeface="Garamond" charset="0"/>
                <a:ea typeface="ＭＳ Ｐゴシック" charset="0"/>
                <a:cs typeface="ＭＳ Ｐゴシック" charset="0"/>
              </a:rPr>
              <a:t>False Serialization and Starvation</a:t>
            </a:r>
          </a:p>
        </p:txBody>
      </p:sp>
      <p:sp>
        <p:nvSpPr>
          <p:cNvPr id="27651" name="Content Placeholder 2"/>
          <p:cNvSpPr>
            <a:spLocks noGrp="1"/>
          </p:cNvSpPr>
          <p:nvPr>
            <p:ph idx="1"/>
          </p:nvPr>
        </p:nvSpPr>
        <p:spPr>
          <a:xfrm>
            <a:off x="228600" y="1244600"/>
            <a:ext cx="8743950" cy="4876800"/>
          </a:xfrm>
        </p:spPr>
        <p:txBody>
          <a:bodyPr/>
          <a:lstStyle/>
          <a:p>
            <a:r>
              <a:rPr lang="en-US">
                <a:solidFill>
                  <a:srgbClr val="FF0000"/>
                </a:solidFill>
                <a:latin typeface="Tahoma" charset="0"/>
                <a:ea typeface="ＭＳ Ｐゴシック" charset="0"/>
                <a:cs typeface="ＭＳ Ｐゴシック" charset="0"/>
              </a:rPr>
              <a:t>Observation: </a:t>
            </a:r>
            <a:r>
              <a:rPr lang="en-US">
                <a:latin typeface="Tahoma" charset="0"/>
                <a:ea typeface="ＭＳ Ｐゴシック" charset="0"/>
                <a:cs typeface="ＭＳ Ｐゴシック" charset="0"/>
              </a:rPr>
              <a:t>Bottlenecks are picked from Scheduling Buffer in Thread Waiting Cycles order</a:t>
            </a:r>
          </a:p>
          <a:p>
            <a:endParaRPr lang="en-US">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Problem: </a:t>
            </a:r>
            <a:r>
              <a:rPr lang="en-US">
                <a:latin typeface="Tahoma" charset="0"/>
                <a:ea typeface="ＭＳ Ｐゴシック" charset="0"/>
                <a:cs typeface="ＭＳ Ｐゴシック" charset="0"/>
              </a:rPr>
              <a:t>An independent bottleneck that is ready to execute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has to wait for another bottleneck that has higher thread waiting cycles </a:t>
            </a:r>
            <a:r>
              <a:rPr lang="en-US">
                <a:latin typeface="Tahoma" charset="0"/>
                <a:ea typeface="ＭＳ Ｐゴシック" charset="0"/>
                <a:cs typeface="ＭＳ Ｐゴシック" charset="0"/>
                <a:sym typeface="Wingdings" charset="0"/>
              </a:rPr>
              <a:t> </a:t>
            </a:r>
            <a:r>
              <a:rPr lang="en-US">
                <a:solidFill>
                  <a:srgbClr val="0000FF"/>
                </a:solidFill>
                <a:latin typeface="Tahoma" charset="0"/>
                <a:ea typeface="ＭＳ Ｐゴシック" charset="0"/>
                <a:cs typeface="ＭＳ Ｐゴシック" charset="0"/>
              </a:rPr>
              <a:t>False serialization</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Starvation: Extreme false serialization</a:t>
            </a:r>
          </a:p>
          <a:p>
            <a:endParaRPr lang="en-US">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Solution:</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Large core detects when a bottleneck is ready to execute in the Scheduling Buffer but it cannot </a:t>
            </a:r>
            <a:r>
              <a:rPr lang="en-US">
                <a:solidFill>
                  <a:srgbClr val="0000FF"/>
                </a:solidFill>
                <a:latin typeface="Tahoma" charset="0"/>
                <a:ea typeface="ＭＳ Ｐゴシック" charset="0"/>
                <a:cs typeface="ＭＳ Ｐゴシック" charset="0"/>
                <a:sym typeface="Wingdings" charset="0"/>
              </a:rPr>
              <a:t> </a:t>
            </a:r>
            <a:r>
              <a:rPr lang="en-US">
                <a:solidFill>
                  <a:srgbClr val="0000FF"/>
                </a:solidFill>
                <a:latin typeface="Tahoma" charset="0"/>
                <a:ea typeface="ＭＳ Ｐゴシック" charset="0"/>
                <a:cs typeface="ＭＳ Ｐゴシック" charset="0"/>
              </a:rPr>
              <a:t>sends the bottleneck back to the small core</a:t>
            </a:r>
          </a:p>
        </p:txBody>
      </p:sp>
      <p:sp>
        <p:nvSpPr>
          <p:cNvPr id="3584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0044B5C-9DDB-A34C-B5C7-0157F3E1EA40}" type="slidenum">
              <a:rPr lang="en-US">
                <a:latin typeface="Garamond" charset="0"/>
              </a:rPr>
              <a:pPr eaLnBrk="1" hangingPunct="1"/>
              <a:t>63</a:t>
            </a:fld>
            <a:endParaRPr lang="en-US">
              <a:latin typeface="Garamond" charset="0"/>
            </a:endParaRPr>
          </a:p>
        </p:txBody>
      </p:sp>
    </p:spTree>
    <p:extLst>
      <p:ext uri="{BB962C8B-B14F-4D97-AF65-F5344CB8AC3E}">
        <p14:creationId xmlns:p14="http://schemas.microsoft.com/office/powerpoint/2010/main" xmlns="" val="21818692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atin typeface="Garamond" charset="0"/>
                <a:ea typeface="ＭＳ Ｐゴシック" charset="0"/>
                <a:cs typeface="ＭＳ Ｐゴシック" charset="0"/>
              </a:rPr>
              <a:t>Preemptive Acceleration</a:t>
            </a:r>
          </a:p>
        </p:txBody>
      </p:sp>
      <p:sp>
        <p:nvSpPr>
          <p:cNvPr id="32771" name="Content Placeholder 2"/>
          <p:cNvSpPr>
            <a:spLocks noGrp="1"/>
          </p:cNvSpPr>
          <p:nvPr>
            <p:ph idx="1"/>
          </p:nvPr>
        </p:nvSpPr>
        <p:spPr>
          <a:xfrm>
            <a:off x="142875" y="1196975"/>
            <a:ext cx="9001125" cy="4876800"/>
          </a:xfrm>
        </p:spPr>
        <p:txBody>
          <a:bodyPr/>
          <a:lstStyle/>
          <a:p>
            <a:r>
              <a:rPr lang="en-US">
                <a:solidFill>
                  <a:srgbClr val="FF0000"/>
                </a:solidFill>
                <a:latin typeface="Tahoma" charset="0"/>
                <a:ea typeface="ＭＳ Ｐゴシック" charset="0"/>
                <a:cs typeface="ＭＳ Ｐゴシック" charset="0"/>
              </a:rPr>
              <a:t>Observation:</a:t>
            </a:r>
            <a:r>
              <a:rPr lang="en-US">
                <a:latin typeface="Tahoma" charset="0"/>
                <a:ea typeface="ＭＳ Ｐゴシック" charset="0"/>
                <a:cs typeface="ＭＳ Ｐゴシック" charset="0"/>
              </a:rPr>
              <a:t> A bottleneck executing on a small core can become the bottleneck with the highest thread waiting cycles</a:t>
            </a:r>
          </a:p>
          <a:p>
            <a:endParaRPr lang="en-US">
              <a:latin typeface="Tahoma" charset="0"/>
              <a:ea typeface="ＭＳ Ｐゴシック" charset="0"/>
              <a:cs typeface="ＭＳ Ｐゴシック" charset="0"/>
            </a:endParaRPr>
          </a:p>
          <a:p>
            <a:endParaRPr lang="en-US" sz="900">
              <a:solidFill>
                <a:srgbClr val="0000FF"/>
              </a:solidFill>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Problem:</a:t>
            </a:r>
            <a:r>
              <a:rPr lang="en-US">
                <a:solidFill>
                  <a:srgbClr val="0000FF"/>
                </a:solidFill>
                <a:latin typeface="Tahoma" charset="0"/>
                <a:ea typeface="ＭＳ Ｐゴシック" charset="0"/>
                <a:cs typeface="ＭＳ Ｐゴシック" charset="0"/>
              </a:rPr>
              <a:t> </a:t>
            </a:r>
            <a:r>
              <a:rPr lang="en-US">
                <a:latin typeface="Tahoma" charset="0"/>
                <a:ea typeface="ＭＳ Ｐゴシック" charset="0"/>
                <a:cs typeface="ＭＳ Ｐゴシック" charset="0"/>
              </a:rPr>
              <a:t>This bottleneck should really be accelerated (i.e., executed on the large core)</a:t>
            </a:r>
          </a:p>
          <a:p>
            <a:endParaRPr lang="en-US">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Solution:</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The Bottleneck Table detects the situation and </a:t>
            </a:r>
            <a:br>
              <a:rPr lang="en-US">
                <a:solidFill>
                  <a:srgbClr val="0000FF"/>
                </a:solidFill>
                <a:latin typeface="Tahoma" charset="0"/>
                <a:ea typeface="ＭＳ Ｐゴシック" charset="0"/>
                <a:cs typeface="ＭＳ Ｐゴシック" charset="0"/>
              </a:rPr>
            </a:br>
            <a:r>
              <a:rPr lang="en-US">
                <a:solidFill>
                  <a:srgbClr val="0000FF"/>
                </a:solidFill>
                <a:latin typeface="Tahoma" charset="0"/>
                <a:ea typeface="ＭＳ Ｐゴシック" charset="0"/>
                <a:cs typeface="ＭＳ Ｐゴシック" charset="0"/>
              </a:rPr>
              <a:t>sends a preemption signal to the small core. Small core:</a:t>
            </a:r>
          </a:p>
          <a:p>
            <a:pPr lvl="1"/>
            <a:r>
              <a:rPr lang="en-US" sz="2000">
                <a:latin typeface="Tahoma" charset="0"/>
                <a:ea typeface="ＭＳ Ｐゴシック" charset="0"/>
              </a:rPr>
              <a:t>saves register state on stack, ships the bottleneck to the large core</a:t>
            </a:r>
          </a:p>
          <a:p>
            <a:endParaRPr lang="en-US" sz="1000">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acceleration mechanism for barriers and pipeline stages</a:t>
            </a:r>
          </a:p>
        </p:txBody>
      </p:sp>
      <p:sp>
        <p:nvSpPr>
          <p:cNvPr id="3686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5CB3BF9-5BCC-AE47-8EAB-41E429FFA685}" type="slidenum">
              <a:rPr lang="en-US">
                <a:latin typeface="Garamond" charset="0"/>
              </a:rPr>
              <a:pPr eaLnBrk="1" hangingPunct="1"/>
              <a:t>64</a:t>
            </a:fld>
            <a:endParaRPr lang="en-US">
              <a:latin typeface="Garamond" charset="0"/>
            </a:endParaRPr>
          </a:p>
        </p:txBody>
      </p:sp>
    </p:spTree>
    <p:extLst>
      <p:ext uri="{BB962C8B-B14F-4D97-AF65-F5344CB8AC3E}">
        <p14:creationId xmlns:p14="http://schemas.microsoft.com/office/powerpoint/2010/main" xmlns="" val="37472632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atin typeface="Garamond" charset="0"/>
                <a:ea typeface="ＭＳ Ｐゴシック" charset="0"/>
                <a:cs typeface="ＭＳ Ｐゴシック" charset="0"/>
              </a:rPr>
              <a:t>Support for Multiple Large Cores</a:t>
            </a:r>
          </a:p>
        </p:txBody>
      </p:sp>
      <p:sp>
        <p:nvSpPr>
          <p:cNvPr id="29699" name="Content Placeholder 2"/>
          <p:cNvSpPr>
            <a:spLocks noGrp="1"/>
          </p:cNvSpPr>
          <p:nvPr>
            <p:ph idx="1"/>
          </p:nvPr>
        </p:nvSpPr>
        <p:spPr>
          <a:xfrm>
            <a:off x="228600" y="1162050"/>
            <a:ext cx="8610600" cy="4876800"/>
          </a:xfrm>
        </p:spPr>
        <p:txBody>
          <a:bodyPr/>
          <a:lstStyle/>
          <a:p>
            <a:r>
              <a:rPr lang="en-US">
                <a:solidFill>
                  <a:srgbClr val="FF0000"/>
                </a:solidFill>
                <a:latin typeface="Tahoma" charset="0"/>
                <a:ea typeface="ＭＳ Ｐゴシック" charset="0"/>
                <a:cs typeface="ＭＳ Ｐゴシック" charset="0"/>
              </a:rPr>
              <a:t>Objective:</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to accelerate independent bottlenecks</a:t>
            </a: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Each large core has its own Scheduling Buffer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(shared by all of its SMT threads)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Bottleneck Table assigns each bottleneck to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a fixed large core context to</a:t>
            </a:r>
          </a:p>
          <a:p>
            <a:pPr lvl="1"/>
            <a:r>
              <a:rPr lang="en-US">
                <a:latin typeface="Tahoma" charset="0"/>
                <a:ea typeface="ＭＳ Ｐゴシック" charset="0"/>
              </a:rPr>
              <a:t>preserve cache locality</a:t>
            </a:r>
          </a:p>
          <a:p>
            <a:pPr lvl="1"/>
            <a:r>
              <a:rPr lang="en-US">
                <a:latin typeface="Tahoma" charset="0"/>
                <a:ea typeface="ＭＳ Ｐゴシック" charset="0"/>
              </a:rPr>
              <a:t>avoid busy waiting</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Preemptive acceleration extended to send multiple instances of a bottleneck to different large core contexts</a:t>
            </a:r>
          </a:p>
        </p:txBody>
      </p:sp>
      <p:sp>
        <p:nvSpPr>
          <p:cNvPr id="3789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5E829CB-6A97-E046-BFB1-DE2FB7BBC108}" type="slidenum">
              <a:rPr lang="en-US">
                <a:latin typeface="Garamond" charset="0"/>
              </a:rPr>
              <a:pPr eaLnBrk="1" hangingPunct="1"/>
              <a:t>65</a:t>
            </a:fld>
            <a:endParaRPr lang="en-US">
              <a:latin typeface="Garamond" charset="0"/>
            </a:endParaRPr>
          </a:p>
        </p:txBody>
      </p:sp>
    </p:spTree>
    <p:extLst>
      <p:ext uri="{BB962C8B-B14F-4D97-AF65-F5344CB8AC3E}">
        <p14:creationId xmlns:p14="http://schemas.microsoft.com/office/powerpoint/2010/main" xmlns="" val="39701907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Garamond" charset="0"/>
                <a:ea typeface="ＭＳ Ｐゴシック" charset="0"/>
                <a:cs typeface="ＭＳ Ｐゴシック" charset="0"/>
              </a:rPr>
              <a:t>Hardware Cost</a:t>
            </a:r>
          </a:p>
        </p:txBody>
      </p:sp>
      <p:sp>
        <p:nvSpPr>
          <p:cNvPr id="35843" name="Content Placeholder 2"/>
          <p:cNvSpPr>
            <a:spLocks noGrp="1"/>
          </p:cNvSpPr>
          <p:nvPr>
            <p:ph idx="1"/>
          </p:nvPr>
        </p:nvSpPr>
        <p:spPr>
          <a:xfrm>
            <a:off x="228600" y="1084263"/>
            <a:ext cx="8721725" cy="5119687"/>
          </a:xfrm>
        </p:spPr>
        <p:txBody>
          <a:bodyPr/>
          <a:lstStyle/>
          <a:p>
            <a:r>
              <a:rPr lang="en-US">
                <a:latin typeface="Tahoma" charset="0"/>
                <a:ea typeface="ＭＳ Ｐゴシック" charset="0"/>
                <a:cs typeface="ＭＳ Ｐゴシック" charset="0"/>
              </a:rPr>
              <a:t>Main structures:</a:t>
            </a:r>
          </a:p>
          <a:p>
            <a:endParaRPr lang="en-US" sz="800">
              <a:latin typeface="Tahoma" charset="0"/>
              <a:ea typeface="ＭＳ Ｐゴシック" charset="0"/>
              <a:cs typeface="ＭＳ Ｐゴシック" charset="0"/>
            </a:endParaRPr>
          </a:p>
          <a:p>
            <a:pPr lvl="1"/>
            <a:r>
              <a:rPr lang="en-US">
                <a:latin typeface="Tahoma" charset="0"/>
                <a:ea typeface="ＭＳ Ｐゴシック" charset="0"/>
              </a:rPr>
              <a:t>Bottleneck Table (BT): global 32-entry associative cache, minimum-Thread-Waiting-Cycle replacement</a:t>
            </a:r>
          </a:p>
          <a:p>
            <a:endParaRPr lang="en-US" sz="800">
              <a:latin typeface="Tahoma" charset="0"/>
              <a:ea typeface="ＭＳ Ｐゴシック" charset="0"/>
              <a:cs typeface="ＭＳ Ｐゴシック" charset="0"/>
            </a:endParaRPr>
          </a:p>
          <a:p>
            <a:pPr lvl="1"/>
            <a:r>
              <a:rPr lang="en-US">
                <a:latin typeface="Tahoma" charset="0"/>
                <a:ea typeface="ＭＳ Ｐゴシック" charset="0"/>
              </a:rPr>
              <a:t>Scheduling Buffers (SB): one table per large core, </a:t>
            </a:r>
            <a:br>
              <a:rPr lang="en-US">
                <a:latin typeface="Tahoma" charset="0"/>
                <a:ea typeface="ＭＳ Ｐゴシック" charset="0"/>
              </a:rPr>
            </a:br>
            <a:r>
              <a:rPr lang="en-US">
                <a:latin typeface="Tahoma" charset="0"/>
                <a:ea typeface="ＭＳ Ｐゴシック" charset="0"/>
              </a:rPr>
              <a:t>as many entries as small cores</a:t>
            </a:r>
          </a:p>
          <a:p>
            <a:pPr lvl="1"/>
            <a:endParaRPr lang="en-US" sz="800">
              <a:latin typeface="Tahoma" charset="0"/>
              <a:ea typeface="ＭＳ Ｐゴシック" charset="0"/>
            </a:endParaRPr>
          </a:p>
          <a:p>
            <a:pPr lvl="1"/>
            <a:r>
              <a:rPr lang="en-US">
                <a:latin typeface="Tahoma" charset="0"/>
                <a:ea typeface="ＭＳ Ｐゴシック" charset="0"/>
              </a:rPr>
              <a:t>Acceleration Index Tables (AIT): one 32-entry table</a:t>
            </a:r>
            <a:br>
              <a:rPr lang="en-US">
                <a:latin typeface="Tahoma" charset="0"/>
                <a:ea typeface="ＭＳ Ｐゴシック" charset="0"/>
              </a:rPr>
            </a:br>
            <a:r>
              <a:rPr lang="en-US">
                <a:latin typeface="Tahoma" charset="0"/>
                <a:ea typeface="ＭＳ Ｐゴシック" charset="0"/>
              </a:rPr>
              <a:t>per small core</a:t>
            </a:r>
          </a:p>
          <a:p>
            <a:pPr lvl="1"/>
            <a:endParaRPr lang="en-US" sz="800">
              <a:latin typeface="Tahoma" charset="0"/>
              <a:ea typeface="ＭＳ Ｐゴシック" charset="0"/>
            </a:endParaRPr>
          </a:p>
          <a:p>
            <a:pPr lvl="1"/>
            <a:endParaRPr lang="en-US" sz="800">
              <a:latin typeface="Tahoma" charset="0"/>
              <a:ea typeface="ＭＳ Ｐゴシック" charset="0"/>
              <a:sym typeface="Wingdings" charset="0"/>
            </a:endParaRPr>
          </a:p>
          <a:p>
            <a:pPr lvl="1"/>
            <a:endParaRPr lang="en-US" sz="800">
              <a:latin typeface="Tahoma" charset="0"/>
              <a:ea typeface="ＭＳ Ｐゴシック" charset="0"/>
              <a:sym typeface="Wingdings" charset="0"/>
            </a:endParaRPr>
          </a:p>
          <a:p>
            <a:pPr lvl="1"/>
            <a:endParaRPr lang="en-US" sz="800">
              <a:latin typeface="Tahoma" charset="0"/>
              <a:ea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Off the critical path</a:t>
            </a:r>
          </a:p>
          <a:p>
            <a:endParaRPr lang="en-US">
              <a:solidFill>
                <a:srgbClr val="0000FF"/>
              </a:solidFill>
              <a:latin typeface="Tahoma" charset="0"/>
              <a:ea typeface="ＭＳ Ｐゴシック" charset="0"/>
              <a:cs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Total storage cost for 56-small-cores, 2-large-cores &lt; 19 KB</a:t>
            </a:r>
            <a:endParaRPr lang="en-US">
              <a:solidFill>
                <a:srgbClr val="0000FF"/>
              </a:solidFill>
              <a:latin typeface="Tahoma" charset="0"/>
              <a:ea typeface="ＭＳ Ｐゴシック" charset="0"/>
              <a:cs typeface="ＭＳ Ｐゴシック" charset="0"/>
            </a:endParaRPr>
          </a:p>
        </p:txBody>
      </p:sp>
      <p:sp>
        <p:nvSpPr>
          <p:cNvPr id="3891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B8D8DFC-F7AE-3E44-9AF9-F7F08A5091BA}" type="slidenum">
              <a:rPr lang="en-US">
                <a:latin typeface="Garamond" charset="0"/>
              </a:rPr>
              <a:pPr eaLnBrk="1" hangingPunct="1"/>
              <a:t>66</a:t>
            </a:fld>
            <a:endParaRPr lang="en-US">
              <a:latin typeface="Garamond" charset="0"/>
            </a:endParaRPr>
          </a:p>
        </p:txBody>
      </p:sp>
    </p:spTree>
    <p:extLst>
      <p:ext uri="{BB962C8B-B14F-4D97-AF65-F5344CB8AC3E}">
        <p14:creationId xmlns:p14="http://schemas.microsoft.com/office/powerpoint/2010/main" xmlns="" val="39719273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3">
                                            <p:txEl>
                                              <p:pRg st="11" end="1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a:latin typeface="Garamond" charset="0"/>
                <a:ea typeface="ＭＳ Ｐゴシック" charset="0"/>
                <a:cs typeface="ＭＳ Ｐゴシック" charset="0"/>
              </a:rPr>
              <a:t>BIS Performance Trade-offs</a:t>
            </a:r>
          </a:p>
        </p:txBody>
      </p:sp>
      <p:sp>
        <p:nvSpPr>
          <p:cNvPr id="3" name="Content Placeholder 2"/>
          <p:cNvSpPr>
            <a:spLocks noGrp="1"/>
          </p:cNvSpPr>
          <p:nvPr>
            <p:ph idx="1"/>
          </p:nvPr>
        </p:nvSpPr>
        <p:spPr>
          <a:xfrm>
            <a:off x="209550" y="946150"/>
            <a:ext cx="8736013" cy="5278438"/>
          </a:xfrm>
        </p:spPr>
        <p:txBody>
          <a:bodyPr/>
          <a:lstStyle/>
          <a:p>
            <a:r>
              <a:rPr lang="en-US" b="1" dirty="0" smtClean="0">
                <a:solidFill>
                  <a:schemeClr val="tx2"/>
                </a:solidFill>
                <a:latin typeface="Tahoma" charset="0"/>
                <a:ea typeface="ＭＳ Ｐゴシック" charset="0"/>
              </a:rPr>
              <a:t>Faster </a:t>
            </a:r>
            <a:r>
              <a:rPr lang="en-US" b="1" dirty="0">
                <a:solidFill>
                  <a:schemeClr val="tx2"/>
                </a:solidFill>
                <a:latin typeface="Tahoma" charset="0"/>
                <a:ea typeface="ＭＳ Ｐゴシック" charset="0"/>
              </a:rPr>
              <a:t>bottleneck execution</a:t>
            </a:r>
            <a:r>
              <a:rPr lang="en-US" dirty="0">
                <a:solidFill>
                  <a:schemeClr val="tx2"/>
                </a:solidFill>
                <a:latin typeface="Tahoma" charset="0"/>
                <a:ea typeface="ＭＳ Ｐゴシック" charset="0"/>
              </a:rPr>
              <a:t> </a:t>
            </a:r>
            <a:r>
              <a:rPr lang="en-US" dirty="0">
                <a:latin typeface="Tahoma" charset="0"/>
                <a:ea typeface="ＭＳ Ｐゴシック" charset="0"/>
              </a:rPr>
              <a:t>vs. </a:t>
            </a:r>
            <a:r>
              <a:rPr lang="en-US" dirty="0">
                <a:solidFill>
                  <a:srgbClr val="FF0000"/>
                </a:solidFill>
                <a:latin typeface="Tahoma" charset="0"/>
                <a:ea typeface="ＭＳ Ｐゴシック" charset="0"/>
              </a:rPr>
              <a:t>fewer parallel threads</a:t>
            </a:r>
          </a:p>
          <a:p>
            <a:pPr lvl="1"/>
            <a:r>
              <a:rPr lang="en-US" sz="1800" dirty="0">
                <a:latin typeface="Tahoma" charset="0"/>
                <a:ea typeface="ＭＳ Ｐゴシック" charset="0"/>
              </a:rPr>
              <a:t>Acceleration offsets loss of parallel throughput with large core counts</a:t>
            </a:r>
          </a:p>
          <a:p>
            <a:pPr lvl="1">
              <a:buFont typeface="Wingdings" charset="0"/>
              <a:buNone/>
            </a:pPr>
            <a:endParaRPr lang="en-US" sz="1000" dirty="0" smtClean="0">
              <a:latin typeface="Tahoma" charset="0"/>
              <a:ea typeface="ＭＳ Ｐゴシック" charset="0"/>
            </a:endParaRPr>
          </a:p>
          <a:p>
            <a:pPr lvl="1">
              <a:buFont typeface="Wingdings" charset="0"/>
              <a:buNone/>
            </a:pPr>
            <a:endParaRPr lang="en-US" sz="1000" dirty="0" smtClean="0">
              <a:latin typeface="Tahoma" charset="0"/>
              <a:ea typeface="ＭＳ Ｐゴシック" charset="0"/>
            </a:endParaRPr>
          </a:p>
          <a:p>
            <a:pPr lvl="1">
              <a:buFont typeface="Wingdings" charset="0"/>
              <a:buNone/>
            </a:pPr>
            <a:endParaRPr lang="en-US" sz="1000" dirty="0">
              <a:latin typeface="Tahoma" charset="0"/>
              <a:ea typeface="ＭＳ Ｐゴシック" charset="0"/>
            </a:endParaRPr>
          </a:p>
          <a:p>
            <a:r>
              <a:rPr lang="en-US" b="1" dirty="0">
                <a:solidFill>
                  <a:srgbClr val="006633"/>
                </a:solidFill>
                <a:latin typeface="Tahoma" charset="0"/>
                <a:ea typeface="ＭＳ Ｐゴシック" charset="0"/>
              </a:rPr>
              <a:t>Better shared data locality </a:t>
            </a:r>
            <a:r>
              <a:rPr lang="en-US" dirty="0">
                <a:latin typeface="Tahoma" charset="0"/>
                <a:ea typeface="ＭＳ Ｐゴシック" charset="0"/>
              </a:rPr>
              <a:t>vs. </a:t>
            </a:r>
            <a:r>
              <a:rPr lang="en-US" dirty="0">
                <a:solidFill>
                  <a:srgbClr val="FF0000"/>
                </a:solidFill>
                <a:latin typeface="Tahoma" charset="0"/>
                <a:ea typeface="ＭＳ Ｐゴシック" charset="0"/>
              </a:rPr>
              <a:t>worse private data locality</a:t>
            </a:r>
          </a:p>
          <a:p>
            <a:pPr lvl="1"/>
            <a:r>
              <a:rPr lang="en-US" sz="1800" dirty="0">
                <a:latin typeface="Tahoma" charset="0"/>
                <a:ea typeface="ＭＳ Ｐゴシック" charset="0"/>
              </a:rPr>
              <a:t>Shared data stays on large core (good)</a:t>
            </a:r>
          </a:p>
          <a:p>
            <a:pPr lvl="1"/>
            <a:r>
              <a:rPr lang="en-US" sz="1800" dirty="0">
                <a:latin typeface="Tahoma" charset="0"/>
                <a:ea typeface="ＭＳ Ｐゴシック" charset="0"/>
              </a:rPr>
              <a:t>Private data migrates to large core (bad, but</a:t>
            </a:r>
            <a:r>
              <a:rPr lang="en-US" sz="1800" dirty="0">
                <a:latin typeface="Tahoma" charset="0"/>
                <a:ea typeface="ＭＳ Ｐゴシック" charset="0"/>
                <a:sym typeface="Wingdings" charset="0"/>
              </a:rPr>
              <a:t> latency hidden with </a:t>
            </a:r>
            <a:r>
              <a:rPr lang="en-US" sz="1800" dirty="0" smtClean="0">
                <a:latin typeface="Tahoma" charset="0"/>
                <a:ea typeface="ＭＳ Ｐゴシック" charset="0"/>
                <a:sym typeface="Wingdings" charset="0"/>
              </a:rPr>
              <a:t>Data </a:t>
            </a:r>
            <a:r>
              <a:rPr lang="en-US" sz="1800" dirty="0">
                <a:latin typeface="Tahoma" charset="0"/>
                <a:ea typeface="ＭＳ Ｐゴシック" charset="0"/>
                <a:sym typeface="Wingdings" charset="0"/>
              </a:rPr>
              <a:t>Marshaling </a:t>
            </a:r>
            <a:r>
              <a:rPr lang="en-US" sz="1800" dirty="0">
                <a:solidFill>
                  <a:srgbClr val="28571F"/>
                </a:solidFill>
                <a:latin typeface="Tahoma" charset="0"/>
                <a:ea typeface="ＭＳ Ｐゴシック" charset="0"/>
                <a:sym typeface="Wingdings" charset="0"/>
              </a:rPr>
              <a:t>[</a:t>
            </a:r>
            <a:r>
              <a:rPr lang="en-US" sz="1800" dirty="0" err="1">
                <a:solidFill>
                  <a:srgbClr val="28571F"/>
                </a:solidFill>
                <a:latin typeface="Tahoma" charset="0"/>
                <a:ea typeface="ＭＳ Ｐゴシック" charset="0"/>
                <a:sym typeface="Wingdings" charset="0"/>
              </a:rPr>
              <a:t>Suleman</a:t>
            </a:r>
            <a:r>
              <a:rPr lang="en-US" sz="1800" dirty="0">
                <a:solidFill>
                  <a:srgbClr val="28571F"/>
                </a:solidFill>
                <a:latin typeface="Tahoma" charset="0"/>
                <a:ea typeface="ＭＳ Ｐゴシック" charset="0"/>
                <a:sym typeface="Wingdings" charset="0"/>
              </a:rPr>
              <a:t>+, ISCA</a:t>
            </a:r>
            <a:r>
              <a:rPr lang="ja-JP" altLang="en-US" sz="1800" dirty="0">
                <a:solidFill>
                  <a:srgbClr val="28571F"/>
                </a:solidFill>
                <a:latin typeface="Tahoma" charset="0"/>
                <a:ea typeface="ＭＳ Ｐゴシック" charset="0"/>
                <a:sym typeface="Wingdings" charset="0"/>
              </a:rPr>
              <a:t>’</a:t>
            </a:r>
            <a:r>
              <a:rPr lang="en-US" altLang="ja-JP" sz="1800" dirty="0">
                <a:solidFill>
                  <a:srgbClr val="28571F"/>
                </a:solidFill>
                <a:latin typeface="Tahoma" charset="0"/>
                <a:ea typeface="ＭＳ Ｐゴシック" charset="0"/>
                <a:sym typeface="Wingdings" charset="0"/>
              </a:rPr>
              <a:t>10]</a:t>
            </a:r>
            <a:r>
              <a:rPr lang="en-US" altLang="ja-JP" sz="1800" dirty="0">
                <a:latin typeface="Tahoma" charset="0"/>
                <a:ea typeface="ＭＳ Ｐゴシック" charset="0"/>
                <a:sym typeface="Wingdings" charset="0"/>
              </a:rPr>
              <a:t>)</a:t>
            </a:r>
          </a:p>
          <a:p>
            <a:pPr lvl="1"/>
            <a:endParaRPr lang="en-US" sz="1000" dirty="0" smtClean="0">
              <a:latin typeface="Tahoma" charset="0"/>
              <a:ea typeface="ＭＳ Ｐゴシック" charset="0"/>
              <a:sym typeface="Wingdings" charset="0"/>
            </a:endParaRPr>
          </a:p>
          <a:p>
            <a:pPr lvl="1"/>
            <a:endParaRPr lang="en-US" sz="1000" dirty="0" smtClean="0">
              <a:latin typeface="Tahoma" charset="0"/>
              <a:ea typeface="ＭＳ Ｐゴシック" charset="0"/>
              <a:sym typeface="Wingdings" charset="0"/>
            </a:endParaRPr>
          </a:p>
          <a:p>
            <a:pPr lvl="1"/>
            <a:endParaRPr lang="en-US" sz="1000" dirty="0">
              <a:latin typeface="Tahoma" charset="0"/>
              <a:ea typeface="ＭＳ Ｐゴシック" charset="0"/>
              <a:sym typeface="Wingdings" charset="0"/>
            </a:endParaRPr>
          </a:p>
          <a:p>
            <a:r>
              <a:rPr lang="en-US" b="1" dirty="0">
                <a:solidFill>
                  <a:srgbClr val="006633"/>
                </a:solidFill>
                <a:latin typeface="Tahoma" charset="0"/>
                <a:ea typeface="ＭＳ Ｐゴシック" charset="0"/>
                <a:sym typeface="Wingdings" charset="0"/>
              </a:rPr>
              <a:t>Benefit of acceleration </a:t>
            </a:r>
            <a:r>
              <a:rPr lang="en-US" dirty="0">
                <a:latin typeface="Tahoma" charset="0"/>
                <a:ea typeface="ＭＳ Ｐゴシック" charset="0"/>
                <a:sym typeface="Wingdings" charset="0"/>
              </a:rPr>
              <a:t>vs. </a:t>
            </a:r>
            <a:r>
              <a:rPr lang="en-US" dirty="0">
                <a:solidFill>
                  <a:srgbClr val="FF0000"/>
                </a:solidFill>
                <a:latin typeface="Tahoma" charset="0"/>
                <a:ea typeface="ＭＳ Ｐゴシック" charset="0"/>
                <a:sym typeface="Wingdings" charset="0"/>
              </a:rPr>
              <a:t>migration latency</a:t>
            </a:r>
          </a:p>
          <a:p>
            <a:pPr lvl="1"/>
            <a:r>
              <a:rPr lang="en-US" sz="1800" dirty="0">
                <a:latin typeface="Tahoma" charset="0"/>
                <a:ea typeface="ＭＳ Ｐゴシック" charset="0"/>
                <a:sym typeface="Wingdings" charset="0"/>
              </a:rPr>
              <a:t>Migration latency usually hidden by waiting (good)</a:t>
            </a:r>
          </a:p>
          <a:p>
            <a:pPr lvl="1"/>
            <a:r>
              <a:rPr lang="en-US" sz="1800" dirty="0">
                <a:latin typeface="Tahoma" charset="0"/>
                <a:ea typeface="ＭＳ Ｐゴシック" charset="0"/>
                <a:sym typeface="Wingdings" charset="0"/>
              </a:rPr>
              <a:t>Unless bottleneck not contended (bad, but likely </a:t>
            </a:r>
            <a:r>
              <a:rPr lang="en-US" sz="1800" dirty="0" smtClean="0">
                <a:latin typeface="Tahoma" charset="0"/>
                <a:ea typeface="ＭＳ Ｐゴシック" charset="0"/>
                <a:sym typeface="Wingdings" charset="0"/>
              </a:rPr>
              <a:t>not on </a:t>
            </a:r>
            <a:r>
              <a:rPr lang="en-US" sz="1800" dirty="0">
                <a:latin typeface="Tahoma" charset="0"/>
                <a:ea typeface="ＭＳ Ｐゴシック" charset="0"/>
                <a:sym typeface="Wingdings" charset="0"/>
              </a:rPr>
              <a:t>critical path)</a:t>
            </a:r>
          </a:p>
          <a:p>
            <a:endParaRPr lang="en-US" sz="900" dirty="0">
              <a:latin typeface="Tahoma" charset="0"/>
              <a:ea typeface="ＭＳ Ｐゴシック" charset="0"/>
              <a:sym typeface="Wingdings" charset="0"/>
            </a:endParaRPr>
          </a:p>
        </p:txBody>
      </p:sp>
      <p:sp>
        <p:nvSpPr>
          <p:cNvPr id="3994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3F20D9-C95E-F546-87CF-5243FEA66C7B}" type="slidenum">
              <a:rPr lang="en-US">
                <a:solidFill>
                  <a:srgbClr val="000000"/>
                </a:solidFill>
                <a:latin typeface="Garamond" charset="0"/>
              </a:rPr>
              <a:pPr eaLnBrk="1" hangingPunct="1"/>
              <a:t>67</a:t>
            </a:fld>
            <a:r>
              <a:rPr lang="en-US">
                <a:solidFill>
                  <a:srgbClr val="000000"/>
                </a:solidFill>
                <a:latin typeface="Garamond" charset="0"/>
              </a:rPr>
              <a:t> </a:t>
            </a:r>
          </a:p>
        </p:txBody>
      </p:sp>
    </p:spTree>
    <p:extLst>
      <p:ext uri="{BB962C8B-B14F-4D97-AF65-F5344CB8AC3E}">
        <p14:creationId xmlns:p14="http://schemas.microsoft.com/office/powerpoint/2010/main" xmlns="" val="173904743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Methodology</a:t>
            </a:r>
          </a:p>
        </p:txBody>
      </p:sp>
      <p:sp>
        <p:nvSpPr>
          <p:cNvPr id="41987" name="Content Placeholder 2"/>
          <p:cNvSpPr>
            <a:spLocks noGrp="1"/>
          </p:cNvSpPr>
          <p:nvPr>
            <p:ph idx="1"/>
          </p:nvPr>
        </p:nvSpPr>
        <p:spPr>
          <a:xfrm>
            <a:off x="228600" y="1219200"/>
            <a:ext cx="8610600" cy="5029200"/>
          </a:xfrm>
        </p:spPr>
        <p:txBody>
          <a:bodyPr/>
          <a:lstStyle/>
          <a:p>
            <a:pPr eaLnBrk="1" hangingPunct="1"/>
            <a:r>
              <a:rPr lang="en-US">
                <a:latin typeface="Tahoma" charset="0"/>
                <a:ea typeface="ＭＳ Ｐゴシック" charset="0"/>
                <a:cs typeface="ＭＳ Ｐゴシック" charset="0"/>
              </a:rPr>
              <a:t>Workloads: </a:t>
            </a:r>
            <a:r>
              <a:rPr lang="en-US">
                <a:solidFill>
                  <a:srgbClr val="0000FF"/>
                </a:solidFill>
                <a:latin typeface="Tahoma" charset="0"/>
                <a:ea typeface="ＭＳ Ｐゴシック" charset="0"/>
                <a:cs typeface="ＭＳ Ｐゴシック" charset="0"/>
              </a:rPr>
              <a:t>8 critical section intensive, 2 barrier intensive and 2 pipeline-parallel applications</a:t>
            </a:r>
          </a:p>
          <a:p>
            <a:pPr lvl="1" eaLnBrk="1" hangingPunct="1"/>
            <a:r>
              <a:rPr lang="en-US" sz="2000">
                <a:latin typeface="Tahoma" charset="0"/>
                <a:ea typeface="ＭＳ Ｐゴシック" charset="0"/>
              </a:rPr>
              <a:t>Data mining kernels, scientific, database, web, networking, specjbb</a:t>
            </a: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Cycle-level multi-core x86 simulator</a:t>
            </a:r>
          </a:p>
          <a:p>
            <a:pPr lvl="1" eaLnBrk="1" hangingPunct="1"/>
            <a:r>
              <a:rPr lang="en-US" sz="2000">
                <a:solidFill>
                  <a:srgbClr val="0000FF"/>
                </a:solidFill>
                <a:latin typeface="Tahoma" charset="0"/>
                <a:ea typeface="ＭＳ Ｐゴシック" charset="0"/>
              </a:rPr>
              <a:t>8 to 64 small-core-equivalent area, 0 to 3 large cores, SMT</a:t>
            </a:r>
          </a:p>
          <a:p>
            <a:pPr lvl="1" eaLnBrk="1" hangingPunct="1"/>
            <a:r>
              <a:rPr lang="en-US" sz="2000">
                <a:solidFill>
                  <a:srgbClr val="0000FF"/>
                </a:solidFill>
                <a:latin typeface="Tahoma" charset="0"/>
                <a:ea typeface="ＭＳ Ｐゴシック" charset="0"/>
              </a:rPr>
              <a:t>1 large core is area-equivalent to 4 small cores</a:t>
            </a: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Details:</a:t>
            </a:r>
          </a:p>
          <a:p>
            <a:pPr lvl="1" eaLnBrk="1" hangingPunct="1"/>
            <a:r>
              <a:rPr lang="en-US" sz="2000">
                <a:latin typeface="Tahoma" charset="0"/>
                <a:ea typeface="ＭＳ Ｐゴシック" charset="0"/>
              </a:rPr>
              <a:t>Large core: 4GHz, out-of-order, 128-entry ROB, 4-wide, 12-stage</a:t>
            </a:r>
          </a:p>
          <a:p>
            <a:pPr lvl="1" eaLnBrk="1" hangingPunct="1"/>
            <a:r>
              <a:rPr lang="en-US" sz="2000">
                <a:latin typeface="Tahoma" charset="0"/>
                <a:ea typeface="ＭＳ Ｐゴシック" charset="0"/>
              </a:rPr>
              <a:t>Small core: 4GHz, in-order, 2-wide, 5-stage</a:t>
            </a:r>
          </a:p>
          <a:p>
            <a:pPr lvl="1" eaLnBrk="1" hangingPunct="1"/>
            <a:r>
              <a:rPr lang="en-US" sz="2000">
                <a:latin typeface="Tahoma" charset="0"/>
                <a:ea typeface="ＭＳ Ｐゴシック" charset="0"/>
              </a:rPr>
              <a:t>Private 32KB L1, private 256KB L2, shared 8MB L3</a:t>
            </a:r>
          </a:p>
          <a:p>
            <a:pPr lvl="1" eaLnBrk="1" hangingPunct="1"/>
            <a:r>
              <a:rPr lang="en-US" sz="2000">
                <a:latin typeface="Tahoma" charset="0"/>
                <a:ea typeface="ＭＳ Ｐゴシック" charset="0"/>
              </a:rPr>
              <a:t>On-chip interconnect: Bi-directional ring, 2-cycle hop latency</a:t>
            </a:r>
          </a:p>
        </p:txBody>
      </p:sp>
      <p:sp>
        <p:nvSpPr>
          <p:cNvPr id="4198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1861303-4983-384D-B9A2-385366D028C8}" type="slidenum">
              <a:rPr lang="en-US">
                <a:latin typeface="Garamond" charset="0"/>
              </a:rPr>
              <a:pPr eaLnBrk="1" hangingPunct="1"/>
              <a:t>68</a:t>
            </a:fld>
            <a:endParaRPr lang="en-US">
              <a:latin typeface="Garamond" charset="0"/>
            </a:endParaRPr>
          </a:p>
        </p:txBody>
      </p:sp>
    </p:spTree>
    <p:extLst>
      <p:ext uri="{BB962C8B-B14F-4D97-AF65-F5344CB8AC3E}">
        <p14:creationId xmlns:p14="http://schemas.microsoft.com/office/powerpoint/2010/main" xmlns="" val="340974641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latin typeface="Garamond" charset="0"/>
                <a:ea typeface="ＭＳ Ｐゴシック" charset="0"/>
                <a:cs typeface="ＭＳ Ｐゴシック" charset="0"/>
              </a:rPr>
              <a:t>BIS Comparison </a:t>
            </a:r>
            <a:r>
              <a:rPr lang="en-US" dirty="0">
                <a:latin typeface="Garamond" charset="0"/>
                <a:ea typeface="ＭＳ Ｐゴシック" charset="0"/>
                <a:cs typeface="ＭＳ Ｐゴシック" charset="0"/>
              </a:rPr>
              <a:t>Points (Area-Equivalent)</a:t>
            </a:r>
          </a:p>
        </p:txBody>
      </p:sp>
      <p:sp>
        <p:nvSpPr>
          <p:cNvPr id="41987" name="Content Placeholder 2"/>
          <p:cNvSpPr>
            <a:spLocks noGrp="1"/>
          </p:cNvSpPr>
          <p:nvPr>
            <p:ph idx="1"/>
          </p:nvPr>
        </p:nvSpPr>
        <p:spPr>
          <a:xfrm>
            <a:off x="228600" y="1074738"/>
            <a:ext cx="8610600" cy="5072062"/>
          </a:xfrm>
        </p:spPr>
        <p:txBody>
          <a:bodyPr/>
          <a:lstStyle/>
          <a:p>
            <a:r>
              <a:rPr lang="en-US" sz="2000">
                <a:latin typeface="Tahoma" charset="0"/>
                <a:ea typeface="ＭＳ Ｐゴシック" charset="0"/>
                <a:cs typeface="ＭＳ Ｐゴシック" charset="0"/>
              </a:rPr>
              <a:t>SCMP (Symmetric CMP)</a:t>
            </a:r>
          </a:p>
          <a:p>
            <a:pPr lvl="1"/>
            <a:r>
              <a:rPr lang="en-US" sz="2000">
                <a:latin typeface="Tahoma" charset="0"/>
                <a:ea typeface="ＭＳ Ｐゴシック" charset="0"/>
              </a:rPr>
              <a:t>All small cores</a:t>
            </a:r>
          </a:p>
          <a:p>
            <a:pPr lvl="1"/>
            <a:r>
              <a:rPr lang="en-US" sz="2000">
                <a:latin typeface="Tahoma" charset="0"/>
                <a:ea typeface="ＭＳ Ｐゴシック" charset="0"/>
              </a:rPr>
              <a:t>Results in the paper</a:t>
            </a:r>
          </a:p>
          <a:p>
            <a:endParaRPr lang="en-US" sz="800">
              <a:latin typeface="Tahoma" charset="0"/>
              <a:ea typeface="ＭＳ Ｐゴシック" charset="0"/>
              <a:cs typeface="ＭＳ Ｐゴシック" charset="0"/>
            </a:endParaRPr>
          </a:p>
          <a:p>
            <a:r>
              <a:rPr lang="en-US" sz="2000">
                <a:solidFill>
                  <a:srgbClr val="0000FF"/>
                </a:solidFill>
                <a:latin typeface="Tahoma" charset="0"/>
                <a:ea typeface="ＭＳ Ｐゴシック" charset="0"/>
                <a:cs typeface="ＭＳ Ｐゴシック" charset="0"/>
              </a:rPr>
              <a:t>ACMP</a:t>
            </a:r>
            <a:r>
              <a:rPr lang="en-US" sz="2000">
                <a:latin typeface="Tahoma" charset="0"/>
                <a:ea typeface="ＭＳ Ｐゴシック" charset="0"/>
                <a:cs typeface="ＭＳ Ｐゴシック" charset="0"/>
              </a:rPr>
              <a:t> (Asymmetric CMP)</a:t>
            </a:r>
            <a:endParaRPr lang="en-US" sz="2000">
              <a:latin typeface="Tahoma" charset="0"/>
              <a:ea typeface="ＭＳ Ｐゴシック" charset="0"/>
              <a:cs typeface="ＭＳ Ｐゴシック" charset="0"/>
              <a:sym typeface="Wingdings" charset="0"/>
            </a:endParaRPr>
          </a:p>
          <a:p>
            <a:pPr lvl="1"/>
            <a:r>
              <a:rPr lang="en-US" sz="2000">
                <a:latin typeface="Tahoma" charset="0"/>
                <a:ea typeface="ＭＳ Ｐゴシック" charset="0"/>
                <a:sym typeface="Wingdings" charset="0"/>
              </a:rPr>
              <a:t>Accelerates only Amdahl</a:t>
            </a:r>
            <a:r>
              <a:rPr lang="ja-JP" altLang="en-US" sz="2000">
                <a:latin typeface="Tahoma" charset="0"/>
                <a:ea typeface="ＭＳ Ｐゴシック" charset="0"/>
                <a:sym typeface="Wingdings" charset="0"/>
              </a:rPr>
              <a:t>’</a:t>
            </a:r>
            <a:r>
              <a:rPr lang="en-US" altLang="ja-JP" sz="2000">
                <a:latin typeface="Tahoma" charset="0"/>
                <a:ea typeface="ＭＳ Ｐゴシック" charset="0"/>
                <a:sym typeface="Wingdings" charset="0"/>
              </a:rPr>
              <a:t>s serial portions</a:t>
            </a:r>
          </a:p>
          <a:p>
            <a:pPr lvl="1"/>
            <a:r>
              <a:rPr lang="en-US" sz="2000">
                <a:solidFill>
                  <a:srgbClr val="0000FF"/>
                </a:solidFill>
                <a:latin typeface="Tahoma" charset="0"/>
                <a:ea typeface="ＭＳ Ｐゴシック" charset="0"/>
                <a:sym typeface="Wingdings" charset="0"/>
              </a:rPr>
              <a:t>Our baseline</a:t>
            </a:r>
          </a:p>
          <a:p>
            <a:pPr lvl="1"/>
            <a:endParaRPr lang="en-US" sz="800">
              <a:latin typeface="Tahoma" charset="0"/>
              <a:ea typeface="ＭＳ Ｐゴシック" charset="0"/>
            </a:endParaRPr>
          </a:p>
          <a:p>
            <a:r>
              <a:rPr lang="en-US" sz="2000">
                <a:solidFill>
                  <a:srgbClr val="0000FF"/>
                </a:solidFill>
                <a:latin typeface="Tahoma" charset="0"/>
                <a:ea typeface="ＭＳ Ｐゴシック" charset="0"/>
                <a:cs typeface="ＭＳ Ｐゴシック" charset="0"/>
              </a:rPr>
              <a:t>ACS</a:t>
            </a:r>
            <a:r>
              <a:rPr lang="en-US" sz="2000">
                <a:latin typeface="Tahoma" charset="0"/>
                <a:ea typeface="ＭＳ Ｐゴシック" charset="0"/>
                <a:cs typeface="ＭＳ Ｐゴシック" charset="0"/>
              </a:rPr>
              <a:t> (Accelerated Critical Sections)</a:t>
            </a:r>
          </a:p>
          <a:p>
            <a:pPr lvl="1"/>
            <a:r>
              <a:rPr lang="en-US" sz="2000">
                <a:latin typeface="Tahoma" charset="0"/>
                <a:ea typeface="ＭＳ Ｐゴシック" charset="0"/>
              </a:rPr>
              <a:t>Accelerates only critical sections and </a:t>
            </a:r>
            <a:r>
              <a:rPr lang="en-US" sz="2000">
                <a:latin typeface="Tahoma" charset="0"/>
                <a:ea typeface="ＭＳ Ｐゴシック" charset="0"/>
                <a:sym typeface="Wingdings" charset="0"/>
              </a:rPr>
              <a:t>Amdahl</a:t>
            </a:r>
            <a:r>
              <a:rPr lang="ja-JP" altLang="en-US" sz="2000">
                <a:latin typeface="Tahoma" charset="0"/>
                <a:ea typeface="ＭＳ Ｐゴシック" charset="0"/>
                <a:sym typeface="Wingdings" charset="0"/>
              </a:rPr>
              <a:t>’</a:t>
            </a:r>
            <a:r>
              <a:rPr lang="en-US" altLang="ja-JP" sz="2000">
                <a:latin typeface="Tahoma" charset="0"/>
                <a:ea typeface="ＭＳ Ｐゴシック" charset="0"/>
                <a:sym typeface="Wingdings" charset="0"/>
              </a:rPr>
              <a:t>s serial portions</a:t>
            </a:r>
            <a:endParaRPr lang="en-US" altLang="ja-JP" sz="2000">
              <a:latin typeface="Tahoma" charset="0"/>
              <a:ea typeface="ＭＳ Ｐゴシック" charset="0"/>
            </a:endParaRPr>
          </a:p>
          <a:p>
            <a:pPr lvl="1"/>
            <a:r>
              <a:rPr lang="en-US" sz="2000">
                <a:latin typeface="Tahoma" charset="0"/>
                <a:ea typeface="ＭＳ Ｐゴシック" charset="0"/>
              </a:rPr>
              <a:t>Applicable to multithreaded workloads </a:t>
            </a:r>
            <a:br>
              <a:rPr lang="en-US" sz="2000">
                <a:latin typeface="Tahoma" charset="0"/>
                <a:ea typeface="ＭＳ Ｐゴシック" charset="0"/>
              </a:rPr>
            </a:br>
            <a:r>
              <a:rPr lang="en-US" sz="2000">
                <a:latin typeface="Tahoma" charset="0"/>
                <a:ea typeface="ＭＳ Ｐゴシック" charset="0"/>
              </a:rPr>
              <a:t>(</a:t>
            </a:r>
            <a:r>
              <a:rPr lang="en-US" sz="2000">
                <a:solidFill>
                  <a:srgbClr val="0000FF"/>
                </a:solidFill>
                <a:latin typeface="Tahoma" charset="0"/>
                <a:ea typeface="ＭＳ Ｐゴシック" charset="0"/>
              </a:rPr>
              <a:t>iplookup, mysql, specjbb, sqlite, tsp, webcache, mg, ft</a:t>
            </a:r>
            <a:r>
              <a:rPr lang="en-US" sz="2000">
                <a:latin typeface="Tahoma" charset="0"/>
                <a:ea typeface="ＭＳ Ｐゴシック" charset="0"/>
              </a:rPr>
              <a:t>)</a:t>
            </a:r>
          </a:p>
          <a:p>
            <a:pPr lvl="1"/>
            <a:endParaRPr lang="en-US" sz="800">
              <a:latin typeface="Tahoma" charset="0"/>
              <a:ea typeface="ＭＳ Ｐゴシック" charset="0"/>
            </a:endParaRPr>
          </a:p>
          <a:p>
            <a:r>
              <a:rPr lang="en-US" sz="2000">
                <a:solidFill>
                  <a:srgbClr val="0000FF"/>
                </a:solidFill>
                <a:latin typeface="Tahoma" charset="0"/>
                <a:ea typeface="ＭＳ Ｐゴシック" charset="0"/>
                <a:cs typeface="ＭＳ Ｐゴシック" charset="0"/>
              </a:rPr>
              <a:t>FDP</a:t>
            </a:r>
            <a:r>
              <a:rPr lang="en-US" sz="2000">
                <a:latin typeface="Tahoma" charset="0"/>
                <a:ea typeface="ＭＳ Ｐゴシック" charset="0"/>
                <a:cs typeface="ＭＳ Ｐゴシック" charset="0"/>
              </a:rPr>
              <a:t> (Feedback-Directed Pipelining)</a:t>
            </a:r>
          </a:p>
          <a:p>
            <a:pPr lvl="1"/>
            <a:r>
              <a:rPr lang="en-US" sz="2000">
                <a:latin typeface="Tahoma" charset="0"/>
                <a:ea typeface="ＭＳ Ｐゴシック" charset="0"/>
              </a:rPr>
              <a:t>Accelerates only slowest pipeline stages</a:t>
            </a:r>
          </a:p>
          <a:p>
            <a:pPr lvl="1"/>
            <a:r>
              <a:rPr lang="en-US" sz="2000">
                <a:latin typeface="Tahoma" charset="0"/>
                <a:ea typeface="ＭＳ Ｐゴシック" charset="0"/>
              </a:rPr>
              <a:t>Applicable to pipeline-parallel workloads (</a:t>
            </a:r>
            <a:r>
              <a:rPr lang="en-US" sz="2000">
                <a:solidFill>
                  <a:srgbClr val="0000FF"/>
                </a:solidFill>
                <a:latin typeface="Tahoma" charset="0"/>
                <a:ea typeface="ＭＳ Ｐゴシック" charset="0"/>
              </a:rPr>
              <a:t>rank, pagemine</a:t>
            </a:r>
            <a:r>
              <a:rPr lang="en-US" sz="2000">
                <a:latin typeface="Tahoma" charset="0"/>
                <a:ea typeface="ＭＳ Ｐゴシック" charset="0"/>
              </a:rPr>
              <a:t>)</a:t>
            </a:r>
          </a:p>
        </p:txBody>
      </p:sp>
      <p:sp>
        <p:nvSpPr>
          <p:cNvPr id="4301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4F005D4-64AB-4D48-A5AB-B67D76A4C301}" type="slidenum">
              <a:rPr lang="en-US">
                <a:latin typeface="Garamond" charset="0"/>
              </a:rPr>
              <a:pPr eaLnBrk="1" hangingPunct="1"/>
              <a:t>69</a:t>
            </a:fld>
            <a:endParaRPr lang="en-US">
              <a:latin typeface="Garamond" charset="0"/>
            </a:endParaRPr>
          </a:p>
        </p:txBody>
      </p:sp>
    </p:spTree>
    <p:extLst>
      <p:ext uri="{BB962C8B-B14F-4D97-AF65-F5344CB8AC3E}">
        <p14:creationId xmlns:p14="http://schemas.microsoft.com/office/powerpoint/2010/main" xmlns="" val="1260910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8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Shared Resource Management: Goals</a:t>
            </a:r>
          </a:p>
        </p:txBody>
      </p:sp>
      <p:sp>
        <p:nvSpPr>
          <p:cNvPr id="20483" name="Content Placeholder 2"/>
          <p:cNvSpPr>
            <a:spLocks noGrp="1"/>
          </p:cNvSpPr>
          <p:nvPr>
            <p:ph idx="1"/>
          </p:nvPr>
        </p:nvSpPr>
        <p:spPr>
          <a:xfrm>
            <a:off x="228600" y="1219200"/>
            <a:ext cx="8915400" cy="5029200"/>
          </a:xfrm>
        </p:spPr>
        <p:txBody>
          <a:bodyPr/>
          <a:lstStyle/>
          <a:p>
            <a:r>
              <a:rPr lang="en-US" dirty="0">
                <a:latin typeface="Tahoma" charset="0"/>
                <a:ea typeface="ＭＳ Ｐゴシック" charset="0"/>
                <a:cs typeface="ＭＳ Ｐゴシック" charset="0"/>
              </a:rPr>
              <a:t>Future many-core systems should manage power and performance automatically across threads/</a:t>
            </a:r>
            <a:r>
              <a:rPr lang="en-US" dirty="0" smtClean="0">
                <a:latin typeface="Tahoma" charset="0"/>
                <a:ea typeface="ＭＳ Ｐゴシック" charset="0"/>
                <a:cs typeface="ＭＳ Ｐゴシック" charset="0"/>
              </a:rPr>
              <a:t>applications</a:t>
            </a:r>
            <a:endParaRPr lang="en-US" dirty="0">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Minimize energy/power consumption</a:t>
            </a:r>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While satisfying performance/SLA requirements</a:t>
            </a:r>
          </a:p>
          <a:p>
            <a:pPr lvl="1"/>
            <a:r>
              <a:rPr lang="en-US" dirty="0">
                <a:latin typeface="Tahoma" charset="0"/>
                <a:ea typeface="ＭＳ Ｐゴシック" charset="0"/>
              </a:rPr>
              <a:t>Provide predictability and Quality of Service</a:t>
            </a:r>
          </a:p>
          <a:p>
            <a:r>
              <a:rPr lang="en-US" dirty="0">
                <a:solidFill>
                  <a:srgbClr val="0000FF"/>
                </a:solidFill>
                <a:latin typeface="Tahoma" charset="0"/>
                <a:ea typeface="ＭＳ Ｐゴシック" charset="0"/>
                <a:cs typeface="ＭＳ Ｐゴシック" charset="0"/>
              </a:rPr>
              <a:t>Minimize programmer effort</a:t>
            </a:r>
          </a:p>
          <a:p>
            <a:pPr lvl="1"/>
            <a:r>
              <a:rPr lang="en-US" dirty="0">
                <a:latin typeface="Tahoma" charset="0"/>
                <a:ea typeface="ＭＳ Ｐゴシック" charset="0"/>
              </a:rPr>
              <a:t>In creating optimized parallel programs</a:t>
            </a:r>
          </a:p>
          <a:p>
            <a:pPr lvl="1">
              <a:buFont typeface="Wingdings" charset="0"/>
              <a:buNone/>
            </a:pPr>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Asymmetry and configurability in system resources essential to achieve these goals </a:t>
            </a:r>
          </a:p>
          <a:p>
            <a:pPr lvl="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A59D34-CDB6-1F4D-A910-04EDD1347882}" type="slidenum">
              <a:rPr lang="en-US" sz="1600">
                <a:latin typeface="Garamond" charset="0"/>
              </a:rPr>
              <a:pPr eaLnBrk="1" hangingPunct="1"/>
              <a:t>7</a:t>
            </a:fld>
            <a:endParaRPr lang="en-US" sz="1600">
              <a:latin typeface="Garamond" charset="0"/>
            </a:endParaRPr>
          </a:p>
        </p:txBody>
      </p:sp>
    </p:spTree>
    <p:extLst>
      <p:ext uri="{BB962C8B-B14F-4D97-AF65-F5344CB8AC3E}">
        <p14:creationId xmlns:p14="http://schemas.microsoft.com/office/powerpoint/2010/main" xmlns="" val="2981067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Garamond" charset="0"/>
                <a:ea typeface="ＭＳ Ｐゴシック" charset="0"/>
                <a:cs typeface="ＭＳ Ｐゴシック" charset="0"/>
              </a:rPr>
              <a:t>BIS Performance Improvement</a:t>
            </a:r>
          </a:p>
        </p:txBody>
      </p:sp>
      <p:sp>
        <p:nvSpPr>
          <p:cNvPr id="4403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43AB96C-E60F-CA41-BB57-DE9531051055}" type="slidenum">
              <a:rPr lang="en-US">
                <a:latin typeface="Garamond" charset="0"/>
              </a:rPr>
              <a:pPr eaLnBrk="1" hangingPunct="1"/>
              <a:t>70</a:t>
            </a:fld>
            <a:endParaRPr lang="en-US">
              <a:latin typeface="Garamond" charset="0"/>
            </a:endParaRPr>
          </a:p>
        </p:txBody>
      </p:sp>
      <p:pic>
        <p:nvPicPr>
          <p:cNvPr id="44036" name="Picture 5" descr="bestT-8.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9150" y="1292225"/>
            <a:ext cx="7543800" cy="4586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val 5"/>
          <p:cNvSpPr>
            <a:spLocks noChangeArrowheads="1"/>
          </p:cNvSpPr>
          <p:nvPr/>
        </p:nvSpPr>
        <p:spPr bwMode="auto">
          <a:xfrm>
            <a:off x="7626350" y="1581150"/>
            <a:ext cx="536575" cy="3638550"/>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8" name="Oval 7"/>
          <p:cNvSpPr>
            <a:spLocks noChangeArrowheads="1"/>
          </p:cNvSpPr>
          <p:nvPr/>
        </p:nvSpPr>
        <p:spPr bwMode="auto">
          <a:xfrm>
            <a:off x="1843088" y="1589088"/>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9" name="Oval 8"/>
          <p:cNvSpPr>
            <a:spLocks noChangeArrowheads="1"/>
          </p:cNvSpPr>
          <p:nvPr/>
        </p:nvSpPr>
        <p:spPr bwMode="auto">
          <a:xfrm>
            <a:off x="2349500" y="1600200"/>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0" name="Oval 9"/>
          <p:cNvSpPr>
            <a:spLocks noChangeArrowheads="1"/>
          </p:cNvSpPr>
          <p:nvPr/>
        </p:nvSpPr>
        <p:spPr bwMode="auto">
          <a:xfrm>
            <a:off x="2844800"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1" name="Oval 10"/>
          <p:cNvSpPr>
            <a:spLocks noChangeArrowheads="1"/>
          </p:cNvSpPr>
          <p:nvPr/>
        </p:nvSpPr>
        <p:spPr bwMode="auto">
          <a:xfrm>
            <a:off x="3297238"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2" name="Oval 11"/>
          <p:cNvSpPr>
            <a:spLocks noChangeArrowheads="1"/>
          </p:cNvSpPr>
          <p:nvPr/>
        </p:nvSpPr>
        <p:spPr bwMode="auto">
          <a:xfrm>
            <a:off x="6711950" y="1600200"/>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3" name="Oval 12"/>
          <p:cNvSpPr>
            <a:spLocks noChangeArrowheads="1"/>
          </p:cNvSpPr>
          <p:nvPr/>
        </p:nvSpPr>
        <p:spPr bwMode="auto">
          <a:xfrm>
            <a:off x="5191125"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4" name="Oval 13"/>
          <p:cNvSpPr>
            <a:spLocks noChangeArrowheads="1"/>
          </p:cNvSpPr>
          <p:nvPr/>
        </p:nvSpPr>
        <p:spPr bwMode="auto">
          <a:xfrm>
            <a:off x="5718175" y="1598613"/>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5" name="Oval 14"/>
          <p:cNvSpPr>
            <a:spLocks noChangeArrowheads="1"/>
          </p:cNvSpPr>
          <p:nvPr/>
        </p:nvSpPr>
        <p:spPr bwMode="auto">
          <a:xfrm>
            <a:off x="6192838" y="1598613"/>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44046" name="TextBox 5"/>
          <p:cNvSpPr txBox="1">
            <a:spLocks noChangeArrowheads="1"/>
          </p:cNvSpPr>
          <p:nvPr/>
        </p:nvSpPr>
        <p:spPr bwMode="auto">
          <a:xfrm>
            <a:off x="714375" y="936625"/>
            <a:ext cx="58785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Optimal number of threads, 28 small cores, 1 large core</a:t>
            </a:r>
          </a:p>
        </p:txBody>
      </p:sp>
      <p:sp>
        <p:nvSpPr>
          <p:cNvPr id="20" name="Content Placeholder 2"/>
          <p:cNvSpPr>
            <a:spLocks noGrp="1"/>
          </p:cNvSpPr>
          <p:nvPr>
            <p:ph idx="1"/>
          </p:nvPr>
        </p:nvSpPr>
        <p:spPr>
          <a:xfrm>
            <a:off x="250825" y="5295900"/>
            <a:ext cx="8610600" cy="928688"/>
          </a:xfrm>
          <a:solidFill>
            <a:schemeClr val="bg1"/>
          </a:solidFill>
        </p:spPr>
        <p:txBody>
          <a:bodyPr/>
          <a:lstStyle/>
          <a:p>
            <a:pPr eaLnBrk="1" hangingPunct="1"/>
            <a:r>
              <a:rPr lang="en-US">
                <a:latin typeface="Tahoma" charset="0"/>
                <a:ea typeface="ＭＳ Ｐゴシック" charset="0"/>
                <a:cs typeface="ＭＳ Ｐゴシック" charset="0"/>
              </a:rPr>
              <a:t>BIS outperforms ACS/FDP by 15% and ACMP by 32%</a:t>
            </a:r>
          </a:p>
          <a:p>
            <a:pPr eaLnBrk="1" hangingPunct="1"/>
            <a:r>
              <a:rPr lang="en-US">
                <a:latin typeface="Tahoma" charset="0"/>
                <a:ea typeface="ＭＳ Ｐゴシック" charset="0"/>
                <a:cs typeface="ＭＳ Ｐゴシック" charset="0"/>
              </a:rPr>
              <a:t>BIS improves scalability on 4 of the benchmarks</a:t>
            </a:r>
          </a:p>
          <a:p>
            <a:pPr eaLnBrk="1" hangingPunct="1"/>
            <a:endParaRPr lang="en-US" sz="2000">
              <a:latin typeface="Tahoma" charset="0"/>
              <a:ea typeface="ＭＳ Ｐゴシック" charset="0"/>
              <a:cs typeface="ＭＳ Ｐゴシック" charset="0"/>
            </a:endParaRPr>
          </a:p>
        </p:txBody>
      </p:sp>
      <p:sp>
        <p:nvSpPr>
          <p:cNvPr id="25" name="TextBox 24"/>
          <p:cNvSpPr txBox="1">
            <a:spLocks noChangeArrowheads="1"/>
          </p:cNvSpPr>
          <p:nvPr/>
        </p:nvSpPr>
        <p:spPr bwMode="auto">
          <a:xfrm>
            <a:off x="5254625" y="5243513"/>
            <a:ext cx="227488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barriers, which ACS </a:t>
            </a:r>
            <a:br>
              <a:rPr lang="en-US"/>
            </a:br>
            <a:r>
              <a:rPr lang="en-US"/>
              <a:t>cannot accelerate</a:t>
            </a:r>
          </a:p>
        </p:txBody>
      </p:sp>
      <p:sp>
        <p:nvSpPr>
          <p:cNvPr id="26" name="TextBox 25"/>
          <p:cNvSpPr txBox="1">
            <a:spLocks noChangeArrowheads="1"/>
          </p:cNvSpPr>
          <p:nvPr/>
        </p:nvSpPr>
        <p:spPr bwMode="auto">
          <a:xfrm>
            <a:off x="1963738" y="5260975"/>
            <a:ext cx="39703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limiting bottlenecks change over time</a:t>
            </a:r>
          </a:p>
        </p:txBody>
      </p:sp>
      <p:grpSp>
        <p:nvGrpSpPr>
          <p:cNvPr id="2" name="Group 29"/>
          <p:cNvGrpSpPr>
            <a:grpSpLocks/>
          </p:cNvGrpSpPr>
          <p:nvPr/>
        </p:nvGrpSpPr>
        <p:grpSpPr bwMode="auto">
          <a:xfrm>
            <a:off x="1657350" y="5156200"/>
            <a:ext cx="4897438" cy="627063"/>
            <a:chOff x="1801259" y="253380"/>
            <a:chExt cx="4897000" cy="626803"/>
          </a:xfrm>
        </p:grpSpPr>
        <p:sp>
          <p:nvSpPr>
            <p:cNvPr id="28" name="Right Brace 27"/>
            <p:cNvSpPr>
              <a:spLocks/>
            </p:cNvSpPr>
            <p:nvPr/>
          </p:nvSpPr>
          <p:spPr bwMode="auto">
            <a:xfrm rot="5400000">
              <a:off x="4092661" y="-2038022"/>
              <a:ext cx="314195" cy="4897000"/>
            </a:xfrm>
            <a:prstGeom prst="rightBrace">
              <a:avLst>
                <a:gd name="adj1" fmla="val 8298"/>
                <a:gd name="adj2" fmla="val 50000"/>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latin typeface="+mn-lt"/>
                <a:ea typeface="+mn-ea"/>
                <a:cs typeface="+mn-cs"/>
              </a:endParaRPr>
            </a:p>
          </p:txBody>
        </p:sp>
        <p:sp>
          <p:nvSpPr>
            <p:cNvPr id="44056" name="TextBox 28"/>
            <p:cNvSpPr txBox="1">
              <a:spLocks noChangeArrowheads="1"/>
            </p:cNvSpPr>
            <p:nvPr/>
          </p:nvSpPr>
          <p:spPr bwMode="auto">
            <a:xfrm>
              <a:off x="3912487" y="510851"/>
              <a:ext cx="6591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ACS</a:t>
              </a:r>
            </a:p>
          </p:txBody>
        </p:sp>
      </p:grpSp>
      <p:grpSp>
        <p:nvGrpSpPr>
          <p:cNvPr id="3" name="Group 33"/>
          <p:cNvGrpSpPr>
            <a:grpSpLocks/>
          </p:cNvGrpSpPr>
          <p:nvPr/>
        </p:nvGrpSpPr>
        <p:grpSpPr bwMode="auto">
          <a:xfrm>
            <a:off x="6588125" y="5154613"/>
            <a:ext cx="947738" cy="627062"/>
            <a:chOff x="6731287" y="251544"/>
            <a:chExt cx="947451" cy="626803"/>
          </a:xfrm>
        </p:grpSpPr>
        <p:sp>
          <p:nvSpPr>
            <p:cNvPr id="32" name="Right Brace 31"/>
            <p:cNvSpPr>
              <a:spLocks/>
            </p:cNvSpPr>
            <p:nvPr/>
          </p:nvSpPr>
          <p:spPr bwMode="auto">
            <a:xfrm rot="5400000">
              <a:off x="7047914" y="-65083"/>
              <a:ext cx="314195" cy="947451"/>
            </a:xfrm>
            <a:prstGeom prst="rightBrace">
              <a:avLst>
                <a:gd name="adj1" fmla="val 8321"/>
                <a:gd name="adj2" fmla="val 50000"/>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latin typeface="+mn-lt"/>
                <a:ea typeface="+mn-ea"/>
                <a:cs typeface="+mn-cs"/>
              </a:endParaRPr>
            </a:p>
          </p:txBody>
        </p:sp>
        <p:sp>
          <p:nvSpPr>
            <p:cNvPr id="44054" name="TextBox 32"/>
            <p:cNvSpPr txBox="1">
              <a:spLocks noChangeArrowheads="1"/>
            </p:cNvSpPr>
            <p:nvPr/>
          </p:nvSpPr>
          <p:spPr bwMode="auto">
            <a:xfrm>
              <a:off x="6904167" y="509015"/>
              <a:ext cx="68645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FDP</a:t>
              </a:r>
            </a:p>
          </p:txBody>
        </p:sp>
      </p:grpSp>
      <p:cxnSp>
        <p:nvCxnSpPr>
          <p:cNvPr id="27" name="Straight Connector 26"/>
          <p:cNvCxnSpPr/>
          <p:nvPr/>
        </p:nvCxnSpPr>
        <p:spPr>
          <a:xfrm>
            <a:off x="1855788" y="2689225"/>
            <a:ext cx="6284912"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70072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20" grpId="0" build="p"/>
      <p:bldP spid="25" grpId="0"/>
      <p:bldP spid="25" grpId="1"/>
      <p:bldP spid="26" grpId="0"/>
      <p:bldP spid="26"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Garamond" charset="0"/>
                <a:ea typeface="ＭＳ Ｐゴシック" charset="0"/>
                <a:cs typeface="ＭＳ Ｐゴシック" charset="0"/>
              </a:rPr>
              <a:t>Why Does BIS Work?</a:t>
            </a:r>
          </a:p>
        </p:txBody>
      </p:sp>
      <p:sp>
        <p:nvSpPr>
          <p:cNvPr id="4505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5580419-BC55-F047-8339-8D5A8125CDD3}" type="slidenum">
              <a:rPr lang="en-US">
                <a:latin typeface="Garamond" charset="0"/>
              </a:rPr>
              <a:pPr eaLnBrk="1" hangingPunct="1"/>
              <a:t>71</a:t>
            </a:fld>
            <a:endParaRPr lang="en-US">
              <a:latin typeface="Garamond" charset="0"/>
            </a:endParaRPr>
          </a:p>
        </p:txBody>
      </p:sp>
      <p:pic>
        <p:nvPicPr>
          <p:cNvPr id="45060" name="Picture 5" descr="bestT-8.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9300" y="930275"/>
            <a:ext cx="7448550" cy="485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cp-32 (1).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0888" y="933450"/>
            <a:ext cx="745013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Arrow Connector 5"/>
          <p:cNvCxnSpPr>
            <a:cxnSpLocks noChangeShapeType="1"/>
          </p:cNvCxnSpPr>
          <p:nvPr/>
        </p:nvCxnSpPr>
        <p:spPr bwMode="auto">
          <a:xfrm flipV="1">
            <a:off x="7724775" y="2487613"/>
            <a:ext cx="119063" cy="576262"/>
          </a:xfrm>
          <a:prstGeom prst="straightConnector1">
            <a:avLst/>
          </a:prstGeom>
          <a:noFill/>
          <a:ln w="5715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0" name="Content Placeholder 2"/>
          <p:cNvSpPr>
            <a:spLocks noGrp="1"/>
          </p:cNvSpPr>
          <p:nvPr>
            <p:ph idx="1"/>
          </p:nvPr>
        </p:nvSpPr>
        <p:spPr>
          <a:xfrm>
            <a:off x="85725" y="4943475"/>
            <a:ext cx="8937625" cy="1258888"/>
          </a:xfrm>
          <a:solidFill>
            <a:schemeClr val="bg1"/>
          </a:solidFill>
        </p:spPr>
        <p:txBody>
          <a:bodyPr/>
          <a:lstStyle/>
          <a:p>
            <a:r>
              <a:rPr lang="en-US" sz="1800">
                <a:latin typeface="Tahoma" charset="0"/>
                <a:ea typeface="ＭＳ Ｐゴシック" charset="0"/>
                <a:cs typeface="ＭＳ Ｐゴシック" charset="0"/>
              </a:rPr>
              <a:t>Coverage: </a:t>
            </a:r>
            <a:r>
              <a:rPr lang="en-US" sz="1800">
                <a:latin typeface="Arial" charset="0"/>
                <a:ea typeface="ＭＳ Ｐゴシック" charset="0"/>
                <a:cs typeface="ＭＳ Ｐゴシック" charset="0"/>
              </a:rPr>
              <a:t>fraction of program critical path that is actually identified as bottlenecks</a:t>
            </a:r>
            <a:endParaRPr lang="en-US" sz="1800">
              <a:latin typeface="Tahoma" charset="0"/>
              <a:ea typeface="ＭＳ Ｐゴシック" charset="0"/>
              <a:cs typeface="ＭＳ Ｐゴシック" charset="0"/>
            </a:endParaRPr>
          </a:p>
          <a:p>
            <a:pPr lvl="1"/>
            <a:r>
              <a:rPr lang="en-US" sz="1800">
                <a:latin typeface="Tahoma" charset="0"/>
                <a:ea typeface="ＭＳ Ｐゴシック" charset="0"/>
              </a:rPr>
              <a:t>39% (ACS/FDP) to 59% (BIS)</a:t>
            </a:r>
          </a:p>
          <a:p>
            <a:r>
              <a:rPr lang="en-US" sz="1800">
                <a:latin typeface="Tahoma" charset="0"/>
                <a:ea typeface="ＭＳ Ｐゴシック" charset="0"/>
                <a:cs typeface="ＭＳ Ｐゴシック" charset="0"/>
              </a:rPr>
              <a:t>Accuracy: </a:t>
            </a:r>
            <a:r>
              <a:rPr lang="en-US" sz="1800">
                <a:latin typeface="Arial" charset="0"/>
                <a:ea typeface="ＭＳ Ｐゴシック" charset="0"/>
                <a:cs typeface="ＭＳ Ｐゴシック" charset="0"/>
              </a:rPr>
              <a:t>identified bottlenecks on the critical path over total identified bottlenecks</a:t>
            </a:r>
            <a:endParaRPr lang="en-US" sz="1800">
              <a:latin typeface="Tahoma" charset="0"/>
              <a:ea typeface="ＭＳ Ｐゴシック" charset="0"/>
              <a:cs typeface="ＭＳ Ｐゴシック" charset="0"/>
            </a:endParaRPr>
          </a:p>
          <a:p>
            <a:pPr lvl="1"/>
            <a:r>
              <a:rPr lang="en-US" sz="1800">
                <a:latin typeface="Tahoma" charset="0"/>
                <a:ea typeface="ＭＳ Ｐゴシック" charset="0"/>
              </a:rPr>
              <a:t>72% (ACS/FDP) to 73.5% (BIS)</a:t>
            </a:r>
          </a:p>
          <a:p>
            <a:endParaRPr lang="en-US" sz="1800">
              <a:latin typeface="Tahoma" charset="0"/>
              <a:ea typeface="ＭＳ Ｐゴシック" charset="0"/>
              <a:cs typeface="ＭＳ Ｐゴシック" charset="0"/>
            </a:endParaRPr>
          </a:p>
        </p:txBody>
      </p:sp>
      <p:sp>
        <p:nvSpPr>
          <p:cNvPr id="45064" name="TextBox 5"/>
          <p:cNvSpPr txBox="1">
            <a:spLocks noChangeArrowheads="1"/>
          </p:cNvSpPr>
          <p:nvPr/>
        </p:nvSpPr>
        <p:spPr bwMode="auto">
          <a:xfrm>
            <a:off x="714375" y="860425"/>
            <a:ext cx="7061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Fraction of execution time spent on predicted-important bottlenecks</a:t>
            </a:r>
          </a:p>
        </p:txBody>
      </p:sp>
      <p:sp>
        <p:nvSpPr>
          <p:cNvPr id="9" name="TextBox 5"/>
          <p:cNvSpPr txBox="1">
            <a:spLocks noChangeArrowheads="1"/>
          </p:cNvSpPr>
          <p:nvPr/>
        </p:nvSpPr>
        <p:spPr bwMode="auto">
          <a:xfrm>
            <a:off x="41275" y="3800475"/>
            <a:ext cx="1711325" cy="369888"/>
          </a:xfrm>
          <a:prstGeom prst="rect">
            <a:avLst/>
          </a:prstGeom>
          <a:solidFill>
            <a:schemeClr val="tx2">
              <a:lumMod val="75000"/>
            </a:schemeClr>
          </a:solidFill>
          <a:ln w="9525">
            <a:solidFill>
              <a:schemeClr val="tx2">
                <a:lumMod val="75000"/>
              </a:schemeClr>
            </a:solidFill>
            <a:miter lim="800000"/>
            <a:headEnd/>
            <a:tailEnd/>
          </a:ln>
        </p:spPr>
        <p:txBody>
          <a:bodyPr wrap="none">
            <a:spAutoFit/>
          </a:bodyPr>
          <a:lstStyle/>
          <a:p>
            <a:pPr>
              <a:defRPr/>
            </a:pPr>
            <a:r>
              <a:rPr lang="en-US" dirty="0">
                <a:solidFill>
                  <a:schemeClr val="bg1"/>
                </a:solidFill>
                <a:ea typeface="ＭＳ Ｐゴシック" charset="-128"/>
                <a:cs typeface="+mn-cs"/>
              </a:rPr>
              <a:t>Actually critical</a:t>
            </a:r>
          </a:p>
        </p:txBody>
      </p:sp>
    </p:spTree>
    <p:extLst>
      <p:ext uri="{BB962C8B-B14F-4D97-AF65-F5344CB8AC3E}">
        <p14:creationId xmlns:p14="http://schemas.microsoft.com/office/powerpoint/2010/main" xmlns="" val="576342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latin typeface="Garamond" charset="0"/>
                <a:ea typeface="ＭＳ Ｐゴシック" charset="0"/>
                <a:cs typeface="ＭＳ Ｐゴシック" charset="0"/>
              </a:rPr>
              <a:t>BIS Scaling </a:t>
            </a:r>
            <a:r>
              <a:rPr lang="en-US" dirty="0">
                <a:latin typeface="Garamond" charset="0"/>
                <a:ea typeface="ＭＳ Ｐゴシック" charset="0"/>
                <a:cs typeface="ＭＳ Ｐゴシック" charset="0"/>
              </a:rPr>
              <a:t>Results</a:t>
            </a:r>
          </a:p>
        </p:txBody>
      </p:sp>
      <p:sp>
        <p:nvSpPr>
          <p:cNvPr id="4608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6D42EA0-64B5-AA4D-ACCA-604B7161E0ED}" type="slidenum">
              <a:rPr lang="en-US">
                <a:latin typeface="Garamond" charset="0"/>
              </a:rPr>
              <a:pPr eaLnBrk="1" hangingPunct="1"/>
              <a:t>72</a:t>
            </a:fld>
            <a:endParaRPr lang="en-US">
              <a:latin typeface="Garamond" charset="0"/>
            </a:endParaRPr>
          </a:p>
        </p:txBody>
      </p:sp>
      <p:pic>
        <p:nvPicPr>
          <p:cNvPr id="46084" name="Picture 5" descr="scale1LC.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09638"/>
            <a:ext cx="4557713" cy="277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2"/>
          <p:cNvSpPr txBox="1">
            <a:spLocks/>
          </p:cNvSpPr>
          <p:nvPr/>
        </p:nvSpPr>
        <p:spPr bwMode="auto">
          <a:xfrm>
            <a:off x="4543425" y="1020763"/>
            <a:ext cx="4600575" cy="4876800"/>
          </a:xfrm>
          <a:prstGeom prst="rect">
            <a:avLst/>
          </a:prstGeom>
          <a:noFill/>
          <a:ln w="9525">
            <a:noFill/>
            <a:miter lim="800000"/>
            <a:headEnd/>
            <a:tailEnd/>
          </a:ln>
        </p:spPr>
        <p:txBody>
          <a:bodyPr/>
          <a:lstStyle/>
          <a:p>
            <a:pPr marL="342900" indent="-342900">
              <a:spcBef>
                <a:spcPct val="20000"/>
              </a:spcBef>
              <a:buClr>
                <a:schemeClr val="accent1"/>
              </a:buClr>
              <a:buSzPct val="65000"/>
              <a:defRPr/>
            </a:pPr>
            <a:r>
              <a:rPr lang="en-US" sz="2000" kern="0" dirty="0">
                <a:latin typeface="+mn-lt"/>
                <a:ea typeface="ＭＳ Ｐゴシック" charset="-128"/>
                <a:cs typeface="ＭＳ Ｐゴシック" pitchFamily="-106" charset="-128"/>
              </a:rPr>
              <a:t>Performance increases with:</a:t>
            </a:r>
          </a:p>
          <a:p>
            <a:pPr marL="342900" indent="-342900">
              <a:spcBef>
                <a:spcPct val="20000"/>
              </a:spcBef>
              <a:buClr>
                <a:schemeClr val="accent1"/>
              </a:buClr>
              <a:buSzPct val="65000"/>
              <a:defRPr/>
            </a:pPr>
            <a:endParaRPr lang="en-US" sz="2000" kern="0" dirty="0">
              <a:latin typeface="+mn-lt"/>
              <a:ea typeface="ＭＳ Ｐゴシック" charset="-128"/>
              <a:cs typeface="ＭＳ Ｐゴシック" pitchFamily="-106" charset="-128"/>
            </a:endParaRPr>
          </a:p>
          <a:p>
            <a:pPr marL="342900" indent="-342900">
              <a:spcBef>
                <a:spcPct val="20000"/>
              </a:spcBef>
              <a:buClr>
                <a:schemeClr val="accent1"/>
              </a:buClr>
              <a:buSzPct val="65000"/>
              <a:defRPr/>
            </a:pPr>
            <a:r>
              <a:rPr lang="en-US" sz="2000" kern="0" dirty="0">
                <a:latin typeface="+mn-lt"/>
                <a:ea typeface="ＭＳ Ｐゴシック" charset="-128"/>
                <a:cs typeface="ＭＳ Ｐゴシック" pitchFamily="-106" charset="-128"/>
              </a:rPr>
              <a:t>1) More small cores</a:t>
            </a:r>
          </a:p>
          <a:p>
            <a:pPr marL="800100" lvl="1" indent="-342900">
              <a:spcBef>
                <a:spcPct val="20000"/>
              </a:spcBef>
              <a:buClr>
                <a:schemeClr val="accent1"/>
              </a:buClr>
              <a:buSzPct val="65000"/>
              <a:buFont typeface="Wingdings" charset="2"/>
              <a:buChar char="n"/>
              <a:defRPr/>
            </a:pPr>
            <a:r>
              <a:rPr lang="en-US" sz="2000" kern="0" dirty="0">
                <a:latin typeface="+mn-lt"/>
                <a:ea typeface="ＭＳ Ｐゴシック" charset="-128"/>
                <a:cs typeface="ＭＳ Ｐゴシック" pitchFamily="-106" charset="-128"/>
                <a:sym typeface="Wingdings"/>
              </a:rPr>
              <a:t>Contention </a:t>
            </a:r>
            <a:r>
              <a:rPr lang="en-US" sz="2000" kern="0" dirty="0">
                <a:latin typeface="+mn-lt"/>
                <a:ea typeface="ＭＳ Ｐゴシック" charset="-128"/>
                <a:cs typeface="ＭＳ Ｐゴシック" pitchFamily="-106" charset="-128"/>
              </a:rPr>
              <a:t>due to bottlenecks increases</a:t>
            </a:r>
          </a:p>
          <a:p>
            <a:pPr marL="800100" lvl="1" indent="-342900">
              <a:spcBef>
                <a:spcPct val="20000"/>
              </a:spcBef>
              <a:buClr>
                <a:schemeClr val="accent1"/>
              </a:buClr>
              <a:buSzPct val="65000"/>
              <a:buFont typeface="Wingdings" charset="2"/>
              <a:buChar char="n"/>
              <a:defRPr/>
            </a:pPr>
            <a:r>
              <a:rPr lang="en-US" sz="2000" kern="0" dirty="0">
                <a:latin typeface="+mn-lt"/>
                <a:ea typeface="ＭＳ Ｐゴシック" charset="-128"/>
                <a:cs typeface="ＭＳ Ｐゴシック" pitchFamily="-106" charset="-128"/>
              </a:rPr>
              <a:t>Loss of parallel throughput due to large core reduces</a:t>
            </a:r>
          </a:p>
          <a:p>
            <a:pPr lvl="1">
              <a:spcBef>
                <a:spcPct val="20000"/>
              </a:spcBef>
              <a:buClr>
                <a:schemeClr val="accent1"/>
              </a:buClr>
              <a:buSzPct val="65000"/>
              <a:defRPr/>
            </a:pPr>
            <a:endParaRPr lang="en-US" sz="2000" kern="0" dirty="0">
              <a:latin typeface="+mn-lt"/>
              <a:ea typeface="ＭＳ Ｐゴシック" charset="-128"/>
              <a:cs typeface="ＭＳ Ｐゴシック" pitchFamily="-106" charset="-128"/>
            </a:endParaRPr>
          </a:p>
          <a:p>
            <a:pPr marL="800100" lvl="1" indent="-342900">
              <a:spcBef>
                <a:spcPct val="20000"/>
              </a:spcBef>
              <a:buClr>
                <a:schemeClr val="accent1"/>
              </a:buClr>
              <a:buSzPct val="65000"/>
              <a:buFont typeface="Wingdings" charset="2"/>
              <a:buChar char="n"/>
              <a:defRPr/>
            </a:pPr>
            <a:endParaRPr lang="en-US" sz="2000" kern="0" dirty="0">
              <a:latin typeface="+mn-lt"/>
              <a:ea typeface="ＭＳ Ｐゴシック" charset="-128"/>
              <a:cs typeface="ＭＳ Ｐゴシック" pitchFamily="-106" charset="-128"/>
            </a:endParaRPr>
          </a:p>
          <a:p>
            <a:pPr marL="342900" indent="-342900">
              <a:spcBef>
                <a:spcPct val="20000"/>
              </a:spcBef>
              <a:buClr>
                <a:schemeClr val="accent1"/>
              </a:buClr>
              <a:buSzPct val="65000"/>
              <a:defRPr/>
            </a:pPr>
            <a:r>
              <a:rPr lang="en-US" sz="2000" kern="0" dirty="0">
                <a:latin typeface="+mn-lt"/>
                <a:ea typeface="ＭＳ Ｐゴシック" charset="-128"/>
                <a:cs typeface="ＭＳ Ｐゴシック" pitchFamily="-106" charset="-128"/>
              </a:rPr>
              <a:t>2) More large cores</a:t>
            </a:r>
          </a:p>
          <a:p>
            <a:pPr marL="800100" lvl="1" indent="-342900">
              <a:spcBef>
                <a:spcPct val="20000"/>
              </a:spcBef>
              <a:buClr>
                <a:schemeClr val="accent1"/>
              </a:buClr>
              <a:buSzPct val="65000"/>
              <a:buFont typeface="Wingdings" charset="2"/>
              <a:buChar char="n"/>
              <a:defRPr/>
            </a:pPr>
            <a:r>
              <a:rPr lang="en-US" sz="2000" kern="0" dirty="0">
                <a:latin typeface="+mn-lt"/>
                <a:ea typeface="ＭＳ Ｐゴシック" charset="-128"/>
                <a:cs typeface="ＭＳ Ｐゴシック" pitchFamily="-106" charset="-128"/>
              </a:rPr>
              <a:t>Can accelerate </a:t>
            </a:r>
            <a:br>
              <a:rPr lang="en-US" sz="2000" kern="0" dirty="0">
                <a:latin typeface="+mn-lt"/>
                <a:ea typeface="ＭＳ Ｐゴシック" charset="-128"/>
                <a:cs typeface="ＭＳ Ｐゴシック" pitchFamily="-106" charset="-128"/>
              </a:rPr>
            </a:br>
            <a:r>
              <a:rPr lang="en-US" sz="2000" kern="0" dirty="0">
                <a:latin typeface="+mn-lt"/>
                <a:ea typeface="ＭＳ Ｐゴシック" charset="-128"/>
                <a:cs typeface="ＭＳ Ｐゴシック" pitchFamily="-106" charset="-128"/>
              </a:rPr>
              <a:t>independent bottlenecks</a:t>
            </a:r>
          </a:p>
          <a:p>
            <a:pPr marL="800100" lvl="1" indent="-342900">
              <a:spcBef>
                <a:spcPct val="20000"/>
              </a:spcBef>
              <a:buClr>
                <a:schemeClr val="accent1"/>
              </a:buClr>
              <a:buSzPct val="65000"/>
              <a:buFont typeface="Wingdings" charset="2"/>
              <a:buChar char="n"/>
              <a:defRPr/>
            </a:pPr>
            <a:r>
              <a:rPr lang="en-US" sz="2000" i="1" kern="0" dirty="0">
                <a:latin typeface="+mn-lt"/>
                <a:ea typeface="ＭＳ Ｐゴシック" charset="-128"/>
                <a:cs typeface="ＭＳ Ｐゴシック" pitchFamily="-106" charset="-128"/>
              </a:rPr>
              <a:t>Without reducing parallel throughput (enough cores)</a:t>
            </a:r>
          </a:p>
        </p:txBody>
      </p:sp>
      <p:pic>
        <p:nvPicPr>
          <p:cNvPr id="5" name="Content Placeholder 4" descr="scaleNLC.png"/>
          <p:cNvPicPr>
            <a:picLocks noGrp="1" noChangeAspect="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a:xfrm>
            <a:off x="0" y="3470275"/>
            <a:ext cx="4557713" cy="2771775"/>
          </a:xfrm>
        </p:spPr>
      </p:pic>
      <p:cxnSp>
        <p:nvCxnSpPr>
          <p:cNvPr id="9" name="Straight Arrow Connector 8"/>
          <p:cNvCxnSpPr>
            <a:cxnSpLocks noChangeShapeType="1"/>
          </p:cNvCxnSpPr>
          <p:nvPr/>
        </p:nvCxnSpPr>
        <p:spPr bwMode="auto">
          <a:xfrm flipV="1">
            <a:off x="1017588" y="2862263"/>
            <a:ext cx="0" cy="539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 name="Straight Arrow Connector 9"/>
          <p:cNvCxnSpPr>
            <a:cxnSpLocks noChangeShapeType="1"/>
          </p:cNvCxnSpPr>
          <p:nvPr/>
        </p:nvCxnSpPr>
        <p:spPr bwMode="auto">
          <a:xfrm flipV="1">
            <a:off x="1954213" y="2447925"/>
            <a:ext cx="0" cy="2667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3" name="Straight Arrow Connector 12"/>
          <p:cNvCxnSpPr>
            <a:cxnSpLocks noChangeShapeType="1"/>
          </p:cNvCxnSpPr>
          <p:nvPr/>
        </p:nvCxnSpPr>
        <p:spPr bwMode="auto">
          <a:xfrm flipV="1">
            <a:off x="2914650" y="1519238"/>
            <a:ext cx="0" cy="765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5" name="Straight Arrow Connector 14"/>
          <p:cNvCxnSpPr>
            <a:cxnSpLocks noChangeShapeType="1"/>
          </p:cNvCxnSpPr>
          <p:nvPr/>
        </p:nvCxnSpPr>
        <p:spPr bwMode="auto">
          <a:xfrm flipV="1">
            <a:off x="3846513" y="1439863"/>
            <a:ext cx="0" cy="8778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7" name="TextBox 16"/>
          <p:cNvSpPr txBox="1">
            <a:spLocks noChangeArrowheads="1"/>
          </p:cNvSpPr>
          <p:nvPr/>
        </p:nvSpPr>
        <p:spPr bwMode="auto">
          <a:xfrm>
            <a:off x="755650" y="2590800"/>
            <a:ext cx="5921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2.4%</a:t>
            </a:r>
          </a:p>
        </p:txBody>
      </p:sp>
      <p:sp>
        <p:nvSpPr>
          <p:cNvPr id="18" name="TextBox 17"/>
          <p:cNvSpPr txBox="1">
            <a:spLocks noChangeArrowheads="1"/>
          </p:cNvSpPr>
          <p:nvPr/>
        </p:nvSpPr>
        <p:spPr bwMode="auto">
          <a:xfrm>
            <a:off x="1384300" y="2427288"/>
            <a:ext cx="592138"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6.2%</a:t>
            </a:r>
          </a:p>
        </p:txBody>
      </p:sp>
      <p:sp>
        <p:nvSpPr>
          <p:cNvPr id="19" name="TextBox 18"/>
          <p:cNvSpPr txBox="1">
            <a:spLocks noChangeArrowheads="1"/>
          </p:cNvSpPr>
          <p:nvPr/>
        </p:nvSpPr>
        <p:spPr bwMode="auto">
          <a:xfrm>
            <a:off x="2408238" y="1760538"/>
            <a:ext cx="542925"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15%</a:t>
            </a:r>
          </a:p>
        </p:txBody>
      </p:sp>
      <p:sp>
        <p:nvSpPr>
          <p:cNvPr id="20" name="TextBox 19"/>
          <p:cNvSpPr txBox="1">
            <a:spLocks noChangeArrowheads="1"/>
          </p:cNvSpPr>
          <p:nvPr/>
        </p:nvSpPr>
        <p:spPr bwMode="auto">
          <a:xfrm>
            <a:off x="3352800" y="1757363"/>
            <a:ext cx="544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19%</a:t>
            </a:r>
          </a:p>
        </p:txBody>
      </p:sp>
    </p:spTree>
    <p:extLst>
      <p:ext uri="{BB962C8B-B14F-4D97-AF65-F5344CB8AC3E}">
        <p14:creationId xmlns:p14="http://schemas.microsoft.com/office/powerpoint/2010/main" xmlns="" val="25663784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Garamond" charset="0"/>
                <a:ea typeface="ＭＳ Ｐゴシック" charset="0"/>
                <a:cs typeface="ＭＳ Ｐゴシック" charset="0"/>
              </a:rPr>
              <a:t>BIS Summary</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134938" y="993775"/>
            <a:ext cx="8874125" cy="4876800"/>
          </a:xfrm>
        </p:spPr>
        <p:txBody>
          <a:bodyPr/>
          <a:lstStyle/>
          <a:p>
            <a:r>
              <a:rPr lang="en-US" dirty="0">
                <a:solidFill>
                  <a:srgbClr val="FF0000"/>
                </a:solidFill>
                <a:latin typeface="Tahoma" charset="0"/>
                <a:ea typeface="ＭＳ Ｐゴシック" charset="0"/>
                <a:cs typeface="ＭＳ Ｐゴシック" charset="0"/>
              </a:rPr>
              <a:t>Serializing bottlenecks of different types </a:t>
            </a:r>
            <a:r>
              <a:rPr lang="en-US" dirty="0">
                <a:latin typeface="Tahoma" charset="0"/>
                <a:ea typeface="ＭＳ Ｐゴシック" charset="0"/>
                <a:cs typeface="ＭＳ Ｐゴシック" charset="0"/>
              </a:rPr>
              <a:t>limit performance of multithreaded applications: </a:t>
            </a:r>
            <a:r>
              <a:rPr lang="en-US" dirty="0">
                <a:solidFill>
                  <a:srgbClr val="FF0000"/>
                </a:solidFill>
                <a:latin typeface="Tahoma" charset="0"/>
                <a:ea typeface="ＭＳ Ｐゴシック" charset="0"/>
                <a:cs typeface="ＭＳ Ｐゴシック" charset="0"/>
              </a:rPr>
              <a:t>Importance changes over time</a:t>
            </a:r>
          </a:p>
          <a:p>
            <a:endParaRPr lang="en-US" sz="12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BIS is a hardware/software cooperative solution: </a:t>
            </a:r>
          </a:p>
          <a:p>
            <a:pPr lvl="1"/>
            <a:r>
              <a:rPr lang="en-US" sz="2000" dirty="0">
                <a:solidFill>
                  <a:srgbClr val="0000FF"/>
                </a:solidFill>
                <a:latin typeface="Tahoma" charset="0"/>
                <a:ea typeface="ＭＳ Ｐゴシック" charset="0"/>
              </a:rPr>
              <a:t>Dynamically identifies</a:t>
            </a:r>
            <a:r>
              <a:rPr lang="en-US" sz="2000" dirty="0">
                <a:latin typeface="Tahoma" charset="0"/>
                <a:ea typeface="ＭＳ Ｐゴシック" charset="0"/>
              </a:rPr>
              <a:t> </a:t>
            </a:r>
            <a:r>
              <a:rPr lang="en-US" sz="2000" dirty="0">
                <a:solidFill>
                  <a:srgbClr val="0000FF"/>
                </a:solidFill>
                <a:latin typeface="Tahoma" charset="0"/>
                <a:ea typeface="ＭＳ Ｐゴシック" charset="0"/>
              </a:rPr>
              <a:t>bottlenecks</a:t>
            </a:r>
            <a:r>
              <a:rPr lang="en-US" sz="2000" dirty="0">
                <a:latin typeface="Tahoma" charset="0"/>
                <a:ea typeface="ＭＳ Ｐゴシック" charset="0"/>
              </a:rPr>
              <a:t> that cause the </a:t>
            </a:r>
            <a:r>
              <a:rPr lang="en-US" sz="2000" dirty="0">
                <a:solidFill>
                  <a:srgbClr val="FF0000"/>
                </a:solidFill>
                <a:latin typeface="Tahoma" charset="0"/>
                <a:ea typeface="ＭＳ Ｐゴシック" charset="0"/>
              </a:rPr>
              <a:t>most thread waiting </a:t>
            </a:r>
            <a:r>
              <a:rPr lang="en-US" sz="2000" dirty="0">
                <a:latin typeface="Tahoma" charset="0"/>
                <a:ea typeface="ＭＳ Ｐゴシック" charset="0"/>
              </a:rPr>
              <a:t>and </a:t>
            </a:r>
            <a:r>
              <a:rPr lang="en-US" sz="2000" dirty="0">
                <a:solidFill>
                  <a:srgbClr val="0000FF"/>
                </a:solidFill>
                <a:latin typeface="Tahoma" charset="0"/>
                <a:ea typeface="ＭＳ Ｐゴシック" charset="0"/>
              </a:rPr>
              <a:t>accelerates</a:t>
            </a:r>
            <a:r>
              <a:rPr lang="en-US" sz="2000" dirty="0">
                <a:latin typeface="Tahoma" charset="0"/>
                <a:ea typeface="ＭＳ Ｐゴシック" charset="0"/>
              </a:rPr>
              <a:t> them on large cores of an ACMP</a:t>
            </a:r>
          </a:p>
          <a:p>
            <a:pPr lvl="1"/>
            <a:r>
              <a:rPr lang="en-US" sz="2000" dirty="0">
                <a:latin typeface="Tahoma" charset="0"/>
                <a:ea typeface="ＭＳ Ｐゴシック" charset="0"/>
              </a:rPr>
              <a:t>Applicable to critical sections, barriers, pipeline stages</a:t>
            </a:r>
          </a:p>
          <a:p>
            <a:endParaRPr lang="en-US" sz="12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BIS improves application performance and scalability:</a:t>
            </a:r>
          </a:p>
          <a:p>
            <a:pPr lvl="1"/>
            <a:r>
              <a:rPr lang="en-US" sz="2000" dirty="0">
                <a:latin typeface="Tahoma" charset="0"/>
                <a:ea typeface="ＭＳ Ｐゴシック" charset="0"/>
              </a:rPr>
              <a:t>15% speedup over ACS/FDP</a:t>
            </a:r>
          </a:p>
          <a:p>
            <a:pPr lvl="1"/>
            <a:r>
              <a:rPr lang="en-US" sz="2000" dirty="0">
                <a:solidFill>
                  <a:srgbClr val="000000"/>
                </a:solidFill>
                <a:latin typeface="Tahoma" charset="0"/>
                <a:ea typeface="ＭＳ Ｐゴシック" charset="0"/>
              </a:rPr>
              <a:t>Can accelerate multiple independent critical bottlenecks</a:t>
            </a:r>
          </a:p>
          <a:p>
            <a:pPr lvl="1"/>
            <a:r>
              <a:rPr lang="en-US" sz="2000" dirty="0">
                <a:latin typeface="Tahoma" charset="0"/>
                <a:ea typeface="ＭＳ Ｐゴシック" charset="0"/>
              </a:rPr>
              <a:t>Performance benefits increase with more cores</a:t>
            </a:r>
          </a:p>
          <a:p>
            <a:endParaRPr lang="en-US" sz="12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Provides </a:t>
            </a:r>
            <a:r>
              <a:rPr lang="en-US" dirty="0">
                <a:solidFill>
                  <a:srgbClr val="0000FF"/>
                </a:solidFill>
                <a:latin typeface="Tahoma" charset="0"/>
                <a:ea typeface="ＭＳ Ｐゴシック" charset="0"/>
                <a:cs typeface="ＭＳ Ｐゴシック" charset="0"/>
              </a:rPr>
              <a:t>comprehensive fine-grained bottleneck acceleration for future ACMPs </a:t>
            </a:r>
            <a:r>
              <a:rPr lang="en-US" dirty="0" smtClean="0">
                <a:latin typeface="Tahoma" charset="0"/>
                <a:ea typeface="ＭＳ Ｐゴシック" charset="0"/>
                <a:cs typeface="ＭＳ Ｐゴシック" charset="0"/>
              </a:rPr>
              <a:t>with little or no </a:t>
            </a:r>
            <a:r>
              <a:rPr lang="en-US" dirty="0">
                <a:latin typeface="Tahoma" charset="0"/>
                <a:ea typeface="ＭＳ Ｐゴシック" charset="0"/>
                <a:cs typeface="ＭＳ Ｐゴシック" charset="0"/>
              </a:rPr>
              <a:t>programmer effort</a:t>
            </a: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A1945B6-D7F9-8940-826D-FE840165C2FF}" type="slidenum">
              <a:rPr lang="en-US">
                <a:latin typeface="Garamond" charset="0"/>
              </a:rPr>
              <a:pPr eaLnBrk="1" hangingPunct="1"/>
              <a:t>73</a:t>
            </a:fld>
            <a:endParaRPr lang="en-US">
              <a:latin typeface="Garamond" charset="0"/>
            </a:endParaRPr>
          </a:p>
        </p:txBody>
      </p:sp>
    </p:spTree>
    <p:extLst>
      <p:ext uri="{BB962C8B-B14F-4D97-AF65-F5344CB8AC3E}">
        <p14:creationId xmlns:p14="http://schemas.microsoft.com/office/powerpoint/2010/main" xmlns="" val="434272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5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0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059">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0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solidFill>
                  <a:srgbClr val="0000FF"/>
                </a:solidFill>
              </a:rPr>
              <a:t>Staged Execution </a:t>
            </a:r>
            <a:r>
              <a:rPr lang="en-US" dirty="0" smtClean="0"/>
              <a:t>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74</a:t>
            </a:fld>
            <a:endParaRPr lang="en-US" altLang="en-US"/>
          </a:p>
        </p:txBody>
      </p:sp>
    </p:spTree>
    <p:extLst>
      <p:ext uri="{BB962C8B-B14F-4D97-AF65-F5344CB8AC3E}">
        <p14:creationId xmlns:p14="http://schemas.microsoft.com/office/powerpoint/2010/main" xmlns="" val="332974629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Staged Execution Model (I)</a:t>
            </a:r>
          </a:p>
        </p:txBody>
      </p:sp>
      <p:sp>
        <p:nvSpPr>
          <p:cNvPr id="3" name="Content Placeholder 2"/>
          <p:cNvSpPr>
            <a:spLocks noGrp="1"/>
          </p:cNvSpPr>
          <p:nvPr>
            <p:ph idx="1"/>
          </p:nvPr>
        </p:nvSpPr>
        <p:spPr>
          <a:xfrm>
            <a:off x="228600" y="990600"/>
            <a:ext cx="8915400" cy="5181600"/>
          </a:xfrm>
        </p:spPr>
        <p:txBody>
          <a:bodyPr/>
          <a:lstStyle/>
          <a:p>
            <a:pPr eaLnBrk="1" hangingPunct="1"/>
            <a:r>
              <a:rPr lang="en-US" sz="2200" dirty="0">
                <a:latin typeface="Tahoma" charset="0"/>
                <a:ea typeface="ＭＳ Ｐゴシック" charset="0"/>
                <a:cs typeface="ＭＳ Ｐゴシック" charset="0"/>
              </a:rPr>
              <a:t>Goal: speed up a program by dividing it up into pieces</a:t>
            </a:r>
          </a:p>
          <a:p>
            <a:pPr eaLnBrk="1" hangingPunct="1"/>
            <a:r>
              <a:rPr lang="en-US" sz="2200" dirty="0">
                <a:latin typeface="Tahoma" charset="0"/>
                <a:ea typeface="ＭＳ Ｐゴシック" charset="0"/>
                <a:cs typeface="ＭＳ Ｐゴシック" charset="0"/>
              </a:rPr>
              <a:t>Idea</a:t>
            </a:r>
          </a:p>
          <a:p>
            <a:pPr lvl="1" eaLnBrk="1" hangingPunct="1"/>
            <a:r>
              <a:rPr lang="en-US" sz="1800" dirty="0">
                <a:solidFill>
                  <a:srgbClr val="0000FF"/>
                </a:solidFill>
                <a:latin typeface="Tahoma" charset="0"/>
                <a:ea typeface="ＭＳ Ｐゴシック" charset="0"/>
              </a:rPr>
              <a:t>Split program code into </a:t>
            </a:r>
            <a:r>
              <a:rPr lang="en-US" sz="1800" b="1" i="1" dirty="0">
                <a:solidFill>
                  <a:srgbClr val="0000FF"/>
                </a:solidFill>
                <a:latin typeface="Tahoma" charset="0"/>
                <a:ea typeface="ＭＳ Ｐゴシック" charset="0"/>
              </a:rPr>
              <a:t>segments</a:t>
            </a:r>
          </a:p>
          <a:p>
            <a:pPr lvl="1" eaLnBrk="1" hangingPunct="1"/>
            <a:r>
              <a:rPr lang="en-US" sz="1800" dirty="0">
                <a:solidFill>
                  <a:srgbClr val="0000FF"/>
                </a:solidFill>
                <a:latin typeface="Tahoma" charset="0"/>
                <a:ea typeface="ＭＳ Ｐゴシック" charset="0"/>
              </a:rPr>
              <a:t>Run each segment on the core best-suited to run it</a:t>
            </a:r>
          </a:p>
          <a:p>
            <a:pPr lvl="1" eaLnBrk="1" hangingPunct="1"/>
            <a:r>
              <a:rPr lang="en-US" sz="1800" dirty="0">
                <a:latin typeface="Tahoma" charset="0"/>
                <a:ea typeface="ＭＳ Ｐゴシック" charset="0"/>
              </a:rPr>
              <a:t>Each core assigned a work-queue, storing segments to be run</a:t>
            </a:r>
          </a:p>
          <a:p>
            <a:pPr lvl="1" eaLnBrk="1" hangingPunct="1"/>
            <a:endParaRPr lang="en-US" sz="1000" dirty="0">
              <a:latin typeface="Tahoma" charset="0"/>
              <a:ea typeface="ＭＳ Ｐゴシック" charset="0"/>
            </a:endParaRPr>
          </a:p>
          <a:p>
            <a:pPr eaLnBrk="1" hangingPunct="1"/>
            <a:r>
              <a:rPr lang="en-US" sz="2200" dirty="0">
                <a:latin typeface="Tahoma" charset="0"/>
                <a:ea typeface="ＭＳ Ｐゴシック" charset="0"/>
                <a:cs typeface="ＭＳ Ｐゴシック" charset="0"/>
              </a:rPr>
              <a:t>Benefits</a:t>
            </a:r>
          </a:p>
          <a:p>
            <a:pPr lvl="1" eaLnBrk="1" hangingPunct="1"/>
            <a:r>
              <a:rPr lang="en-US" sz="1800" dirty="0">
                <a:latin typeface="Tahoma" charset="0"/>
                <a:ea typeface="ＭＳ Ｐゴシック" charset="0"/>
              </a:rPr>
              <a:t>Accelerates segments/critical-paths using specialized/heterogeneous cores</a:t>
            </a:r>
          </a:p>
          <a:p>
            <a:pPr lvl="1" eaLnBrk="1" hangingPunct="1"/>
            <a:r>
              <a:rPr lang="en-US" sz="1800" dirty="0">
                <a:latin typeface="Tahoma" charset="0"/>
                <a:ea typeface="ＭＳ Ｐゴシック" charset="0"/>
              </a:rPr>
              <a:t>Exploits inter-segment parallelism</a:t>
            </a:r>
          </a:p>
          <a:p>
            <a:pPr lvl="1" eaLnBrk="1" hangingPunct="1"/>
            <a:r>
              <a:rPr lang="en-US" sz="1800" dirty="0">
                <a:latin typeface="Tahoma" charset="0"/>
                <a:ea typeface="ＭＳ Ｐゴシック" charset="0"/>
              </a:rPr>
              <a:t>Improves locality of within-segment data</a:t>
            </a:r>
          </a:p>
          <a:p>
            <a:pPr eaLnBrk="1" hangingPunct="1"/>
            <a:endParaRPr lang="en-US" sz="1000" dirty="0">
              <a:latin typeface="Tahoma" charset="0"/>
              <a:ea typeface="ＭＳ Ｐゴシック" charset="0"/>
              <a:cs typeface="ＭＳ Ｐゴシック" charset="0"/>
            </a:endParaRPr>
          </a:p>
          <a:p>
            <a:pPr eaLnBrk="1" hangingPunct="1"/>
            <a:r>
              <a:rPr lang="en-US" sz="2200" dirty="0">
                <a:latin typeface="Tahoma" charset="0"/>
                <a:ea typeface="ＭＳ Ｐゴシック" charset="0"/>
                <a:cs typeface="ＭＳ Ｐゴシック" charset="0"/>
              </a:rPr>
              <a:t>Examples</a:t>
            </a:r>
          </a:p>
          <a:p>
            <a:pPr lvl="1" eaLnBrk="1" hangingPunct="1"/>
            <a:r>
              <a:rPr lang="en-US" sz="1800" dirty="0">
                <a:latin typeface="Tahoma" charset="0"/>
                <a:ea typeface="ＭＳ Ｐゴシック" charset="0"/>
              </a:rPr>
              <a:t>Accelerated critical </a:t>
            </a:r>
            <a:r>
              <a:rPr lang="en-US" sz="1800" dirty="0" smtClean="0">
                <a:latin typeface="Tahoma" charset="0"/>
                <a:ea typeface="ＭＳ Ｐゴシック" charset="0"/>
              </a:rPr>
              <a:t>sections, Bottleneck identification and scheduling</a:t>
            </a:r>
          </a:p>
          <a:p>
            <a:pPr lvl="1" eaLnBrk="1" hangingPunct="1"/>
            <a:r>
              <a:rPr lang="en-US" sz="1800" dirty="0" smtClean="0">
                <a:latin typeface="Tahoma" charset="0"/>
                <a:ea typeface="ＭＳ Ｐゴシック" charset="0"/>
              </a:rPr>
              <a:t>Producer</a:t>
            </a:r>
            <a:r>
              <a:rPr lang="en-US" sz="1800" dirty="0">
                <a:latin typeface="Tahoma" charset="0"/>
                <a:ea typeface="ＭＳ Ｐゴシック" charset="0"/>
              </a:rPr>
              <a:t>-consumer pipeline parallelism</a:t>
            </a:r>
          </a:p>
          <a:p>
            <a:pPr lvl="1" eaLnBrk="1" hangingPunct="1"/>
            <a:r>
              <a:rPr lang="en-US" sz="1800" dirty="0">
                <a:latin typeface="Tahoma" charset="0"/>
                <a:ea typeface="ＭＳ Ｐゴシック" charset="0"/>
              </a:rPr>
              <a:t>Task parallelism (</a:t>
            </a:r>
            <a:r>
              <a:rPr lang="en-US" sz="1800" dirty="0" err="1">
                <a:latin typeface="Tahoma" charset="0"/>
                <a:ea typeface="ＭＳ Ｐゴシック" charset="0"/>
              </a:rPr>
              <a:t>Cilk</a:t>
            </a:r>
            <a:r>
              <a:rPr lang="en-US" sz="1800" dirty="0">
                <a:latin typeface="Tahoma" charset="0"/>
                <a:ea typeface="ＭＳ Ｐゴシック" charset="0"/>
              </a:rPr>
              <a:t>, Intel TBB, Apple Grand Central Dispatch)</a:t>
            </a:r>
          </a:p>
          <a:p>
            <a:pPr lvl="1" eaLnBrk="1" hangingPunct="1"/>
            <a:r>
              <a:rPr lang="en-US" sz="1800" dirty="0">
                <a:latin typeface="Tahoma" charset="0"/>
                <a:ea typeface="ＭＳ Ｐゴシック" charset="0"/>
              </a:rPr>
              <a:t>Special-purpose cores and functional units</a:t>
            </a:r>
            <a:endParaRPr lang="en-US" dirty="0">
              <a:latin typeface="Tahoma" charset="0"/>
              <a:ea typeface="ＭＳ Ｐゴシック" charset="0"/>
            </a:endParaRPr>
          </a:p>
        </p:txBody>
      </p:sp>
      <p:sp>
        <p:nvSpPr>
          <p:cNvPr id="5325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2F0553-5230-3B41-9976-670E9A15BF30}" type="slidenum">
              <a:rPr lang="en-US" sz="1600">
                <a:latin typeface="Garamond" charset="0"/>
              </a:rPr>
              <a:pPr eaLnBrk="1" hangingPunct="1"/>
              <a:t>75</a:t>
            </a:fld>
            <a:endParaRPr lang="en-US" sz="1600">
              <a:latin typeface="Garamond" charset="0"/>
            </a:endParaRPr>
          </a:p>
        </p:txBody>
      </p:sp>
    </p:spTree>
    <p:extLst>
      <p:ext uri="{BB962C8B-B14F-4D97-AF65-F5344CB8AC3E}">
        <p14:creationId xmlns:p14="http://schemas.microsoft.com/office/powerpoint/2010/main" xmlns="" val="37158962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BCA8C9-D0BE-6149-812A-D7142956562F}" type="slidenum">
              <a:rPr lang="en-US" sz="1600">
                <a:latin typeface="Garamond" charset="0"/>
              </a:rPr>
              <a:pPr eaLnBrk="1" hangingPunct="1"/>
              <a:t>76</a:t>
            </a:fld>
            <a:endParaRPr lang="en-US" sz="1600">
              <a:latin typeface="Garamond" charset="0"/>
            </a:endParaRPr>
          </a:p>
        </p:txBody>
      </p:sp>
      <p:sp>
        <p:nvSpPr>
          <p:cNvPr id="55299"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Staged Execution Model (II)</a:t>
            </a:r>
          </a:p>
        </p:txBody>
      </p:sp>
      <p:sp>
        <p:nvSpPr>
          <p:cNvPr id="29699" name="AutoShape 3"/>
          <p:cNvSpPr>
            <a:spLocks noChangeArrowheads="1"/>
          </p:cNvSpPr>
          <p:nvPr/>
        </p:nvSpPr>
        <p:spPr bwMode="auto">
          <a:xfrm>
            <a:off x="3276600" y="1828800"/>
            <a:ext cx="2133600" cy="3717925"/>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X</a:t>
            </a:r>
          </a:p>
          <a:p>
            <a:pPr algn="ctr"/>
            <a:r>
              <a:rPr lang="en-US"/>
              <a:t>STORE Y</a:t>
            </a:r>
          </a:p>
          <a:p>
            <a:pPr algn="ctr"/>
            <a:r>
              <a:rPr lang="en-US"/>
              <a:t>STORE Y</a:t>
            </a:r>
          </a:p>
          <a:p>
            <a:pPr algn="ctr"/>
            <a:endParaRPr lang="en-US"/>
          </a:p>
          <a:p>
            <a:pPr algn="ctr"/>
            <a:r>
              <a:rPr lang="en-US"/>
              <a:t>LOAD Y</a:t>
            </a:r>
          </a:p>
          <a:p>
            <a:pPr algn="ctr"/>
            <a:r>
              <a:rPr lang="en-US"/>
              <a:t>….</a:t>
            </a:r>
          </a:p>
          <a:p>
            <a:pPr algn="ctr"/>
            <a:r>
              <a:rPr lang="en-US"/>
              <a:t>STORE Z</a:t>
            </a:r>
          </a:p>
          <a:p>
            <a:pPr algn="ctr"/>
            <a:endParaRPr lang="en-US"/>
          </a:p>
          <a:p>
            <a:pPr algn="ctr"/>
            <a:r>
              <a:rPr lang="en-US"/>
              <a:t>LOAD Z</a:t>
            </a:r>
          </a:p>
          <a:p>
            <a:pPr algn="ctr"/>
            <a:r>
              <a:rPr lang="en-US"/>
              <a:t>….</a:t>
            </a:r>
          </a:p>
          <a:p>
            <a:pPr algn="ctr"/>
            <a:endParaRPr lang="en-US"/>
          </a:p>
        </p:txBody>
      </p:sp>
      <p:sp>
        <p:nvSpPr>
          <p:cNvPr id="55301" name="Comment 12"/>
          <p:cNvSpPr>
            <a:spLocks noRot="1" noChangeAspect="1" noEditPoints="1" noChangeArrowheads="1" noChangeShapeType="1" noTextEdit="1"/>
          </p:cNvSpPr>
          <p:nvPr/>
        </p:nvSpPr>
        <p:spPr bwMode="auto">
          <a:xfrm>
            <a:off x="8215313" y="2882900"/>
            <a:ext cx="22225" cy="6350"/>
          </a:xfrm>
          <a:custGeom>
            <a:avLst/>
            <a:gdLst>
              <a:gd name="T0" fmla="*/ 2147483647 w 59"/>
              <a:gd name="T1" fmla="*/ 0 h 15"/>
              <a:gd name="T2" fmla="*/ 0 w 59"/>
              <a:gd name="T3" fmla="*/ 2147483647 h 15"/>
              <a:gd name="T4" fmla="*/ 0 60000 65536"/>
              <a:gd name="T5" fmla="*/ 0 60000 65536"/>
              <a:gd name="T6" fmla="*/ 0 w 59"/>
              <a:gd name="T7" fmla="*/ 0 h 15"/>
              <a:gd name="T8" fmla="*/ 59 w 59"/>
              <a:gd name="T9" fmla="*/ 15 h 15"/>
            </a:gdLst>
            <a:ahLst/>
            <a:cxnLst>
              <a:cxn ang="T4">
                <a:pos x="T0" y="T1"/>
              </a:cxn>
              <a:cxn ang="T5">
                <a:pos x="T2" y="T3"/>
              </a:cxn>
            </a:cxnLst>
            <a:rect l="T6" t="T7" r="T8" b="T9"/>
            <a:pathLst>
              <a:path w="59" h="15" extrusionOk="0">
                <a:moveTo>
                  <a:pt x="58" y="0"/>
                </a:moveTo>
                <a:cubicBezTo>
                  <a:pt x="32" y="15"/>
                  <a:pt x="22" y="20"/>
                  <a:pt x="0" y="14"/>
                </a:cubicBezTo>
              </a:path>
            </a:pathLst>
          </a:custGeom>
          <a:noFill/>
          <a:ln w="19050" cap="rnd">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extLst>
      <p:ext uri="{BB962C8B-B14F-4D97-AF65-F5344CB8AC3E}">
        <p14:creationId xmlns:p14="http://schemas.microsoft.com/office/powerpoint/2010/main" xmlns="" val="864773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192E65-169D-8940-8E32-8383295FF29E}" type="slidenum">
              <a:rPr lang="en-US" sz="1600">
                <a:latin typeface="Garamond" charset="0"/>
              </a:rPr>
              <a:pPr eaLnBrk="1" hangingPunct="1"/>
              <a:t>77</a:t>
            </a:fld>
            <a:endParaRPr lang="en-US" sz="1600">
              <a:latin typeface="Garamond" charset="0"/>
            </a:endParaRPr>
          </a:p>
        </p:txBody>
      </p:sp>
      <p:sp>
        <p:nvSpPr>
          <p:cNvPr id="57347"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Staged Execution Model (III)</a:t>
            </a:r>
          </a:p>
        </p:txBody>
      </p:sp>
      <p:sp>
        <p:nvSpPr>
          <p:cNvPr id="12291" name="AutoShape 3"/>
          <p:cNvSpPr>
            <a:spLocks noChangeArrowheads="1"/>
          </p:cNvSpPr>
          <p:nvPr/>
        </p:nvSpPr>
        <p:spPr bwMode="auto">
          <a:xfrm>
            <a:off x="3521075" y="1905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12292" name="AutoShape 4"/>
          <p:cNvSpPr>
            <a:spLocks noChangeArrowheads="1"/>
          </p:cNvSpPr>
          <p:nvPr/>
        </p:nvSpPr>
        <p:spPr bwMode="auto">
          <a:xfrm>
            <a:off x="3521075" y="3429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12293" name="AutoShape 5"/>
          <p:cNvSpPr>
            <a:spLocks noChangeArrowheads="1"/>
          </p:cNvSpPr>
          <p:nvPr/>
        </p:nvSpPr>
        <p:spPr bwMode="auto">
          <a:xfrm>
            <a:off x="3521075" y="4953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Z</a:t>
            </a:r>
          </a:p>
          <a:p>
            <a:pPr algn="ctr"/>
            <a:r>
              <a:rPr lang="en-US"/>
              <a:t>….</a:t>
            </a:r>
          </a:p>
        </p:txBody>
      </p:sp>
      <p:sp>
        <p:nvSpPr>
          <p:cNvPr id="12294" name="Text Box 6"/>
          <p:cNvSpPr txBox="1">
            <a:spLocks noChangeArrowheads="1"/>
          </p:cNvSpPr>
          <p:nvPr/>
        </p:nvSpPr>
        <p:spPr bwMode="auto">
          <a:xfrm>
            <a:off x="1463675" y="1905000"/>
            <a:ext cx="2286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Segment S0</a:t>
            </a:r>
          </a:p>
        </p:txBody>
      </p:sp>
      <p:sp>
        <p:nvSpPr>
          <p:cNvPr id="12295" name="Text Box 7"/>
          <p:cNvSpPr txBox="1">
            <a:spLocks noChangeArrowheads="1"/>
          </p:cNvSpPr>
          <p:nvPr/>
        </p:nvSpPr>
        <p:spPr bwMode="auto">
          <a:xfrm>
            <a:off x="1463675" y="3429000"/>
            <a:ext cx="2286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Segment S1</a:t>
            </a:r>
          </a:p>
        </p:txBody>
      </p:sp>
      <p:sp>
        <p:nvSpPr>
          <p:cNvPr id="12296" name="Text Box 8"/>
          <p:cNvSpPr txBox="1">
            <a:spLocks noChangeArrowheads="1"/>
          </p:cNvSpPr>
          <p:nvPr/>
        </p:nvSpPr>
        <p:spPr bwMode="auto">
          <a:xfrm>
            <a:off x="1463675" y="4876800"/>
            <a:ext cx="2286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Segment S2</a:t>
            </a:r>
          </a:p>
        </p:txBody>
      </p:sp>
      <p:sp>
        <p:nvSpPr>
          <p:cNvPr id="12297" name="Line 9"/>
          <p:cNvSpPr>
            <a:spLocks noChangeShapeType="1"/>
          </p:cNvSpPr>
          <p:nvPr/>
        </p:nvSpPr>
        <p:spPr bwMode="auto">
          <a:xfrm>
            <a:off x="4587875"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298" name="Line 10"/>
          <p:cNvSpPr>
            <a:spLocks noChangeShapeType="1"/>
          </p:cNvSpPr>
          <p:nvPr/>
        </p:nvSpPr>
        <p:spPr bwMode="auto">
          <a:xfrm>
            <a:off x="4587875" y="4495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56" name="Text Box 11"/>
          <p:cNvSpPr txBox="1">
            <a:spLocks noChangeArrowheads="1"/>
          </p:cNvSpPr>
          <p:nvPr/>
        </p:nvSpPr>
        <p:spPr bwMode="auto">
          <a:xfrm>
            <a:off x="1189038" y="1279525"/>
            <a:ext cx="74056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i="1"/>
              <a:t>Split code into segments</a:t>
            </a:r>
          </a:p>
        </p:txBody>
      </p:sp>
      <p:sp>
        <p:nvSpPr>
          <p:cNvPr id="57357" name="Comment 14"/>
          <p:cNvSpPr>
            <a:spLocks noRot="1" noChangeAspect="1" noEditPoints="1" noChangeArrowheads="1" noChangeShapeType="1" noTextEdit="1"/>
          </p:cNvSpPr>
          <p:nvPr/>
        </p:nvSpPr>
        <p:spPr bwMode="auto">
          <a:xfrm>
            <a:off x="8215313" y="2882900"/>
            <a:ext cx="22225" cy="6350"/>
          </a:xfrm>
          <a:custGeom>
            <a:avLst/>
            <a:gdLst>
              <a:gd name="T0" fmla="*/ 2147483647 w 59"/>
              <a:gd name="T1" fmla="*/ 0 h 15"/>
              <a:gd name="T2" fmla="*/ 0 w 59"/>
              <a:gd name="T3" fmla="*/ 2147483647 h 15"/>
              <a:gd name="T4" fmla="*/ 0 60000 65536"/>
              <a:gd name="T5" fmla="*/ 0 60000 65536"/>
              <a:gd name="T6" fmla="*/ 0 w 59"/>
              <a:gd name="T7" fmla="*/ 0 h 15"/>
              <a:gd name="T8" fmla="*/ 59 w 59"/>
              <a:gd name="T9" fmla="*/ 15 h 15"/>
            </a:gdLst>
            <a:ahLst/>
            <a:cxnLst>
              <a:cxn ang="T4">
                <a:pos x="T0" y="T1"/>
              </a:cxn>
              <a:cxn ang="T5">
                <a:pos x="T2" y="T3"/>
              </a:cxn>
            </a:cxnLst>
            <a:rect l="T6" t="T7" r="T8" b="T9"/>
            <a:pathLst>
              <a:path w="59" h="15" extrusionOk="0">
                <a:moveTo>
                  <a:pt x="58" y="0"/>
                </a:moveTo>
                <a:cubicBezTo>
                  <a:pt x="32" y="15"/>
                  <a:pt x="22" y="20"/>
                  <a:pt x="0" y="14"/>
                </a:cubicBezTo>
              </a:path>
            </a:pathLst>
          </a:custGeom>
          <a:noFill/>
          <a:ln w="19050" cap="rnd">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extLst>
      <p:ext uri="{BB962C8B-B14F-4D97-AF65-F5344CB8AC3E}">
        <p14:creationId xmlns:p14="http://schemas.microsoft.com/office/powerpoint/2010/main" xmlns="" val="2503327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nimBg="1"/>
      <p:bldP spid="12293" grpId="0" animBg="1"/>
      <p:bldP spid="12294" grpId="0"/>
      <p:bldP spid="12295" grpId="0"/>
      <p:bldP spid="12296" grpId="0"/>
      <p:bldP spid="12297" grpId="0" animBg="1"/>
      <p:bldP spid="1229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1BE026-3E4B-5C4F-A2B6-F7845281C507}" type="slidenum">
              <a:rPr lang="en-US" sz="1600">
                <a:latin typeface="Garamond" charset="0"/>
              </a:rPr>
              <a:pPr eaLnBrk="1" hangingPunct="1"/>
              <a:t>78</a:t>
            </a:fld>
            <a:endParaRPr lang="en-US" sz="1600">
              <a:latin typeface="Garamond" charset="0"/>
            </a:endParaRPr>
          </a:p>
        </p:txBody>
      </p:sp>
      <p:sp>
        <p:nvSpPr>
          <p:cNvPr id="59395"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Staged Execution Model (IV)</a:t>
            </a:r>
          </a:p>
        </p:txBody>
      </p:sp>
      <p:sp>
        <p:nvSpPr>
          <p:cNvPr id="59396" name="AutoShape 4"/>
          <p:cNvSpPr>
            <a:spLocks noChangeArrowheads="1"/>
          </p:cNvSpPr>
          <p:nvPr/>
        </p:nvSpPr>
        <p:spPr bwMode="auto">
          <a:xfrm>
            <a:off x="22860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0</a:t>
            </a:r>
          </a:p>
        </p:txBody>
      </p:sp>
      <p:sp>
        <p:nvSpPr>
          <p:cNvPr id="59397" name="AutoShape 5"/>
          <p:cNvSpPr>
            <a:spLocks noChangeArrowheads="1"/>
          </p:cNvSpPr>
          <p:nvPr/>
        </p:nvSpPr>
        <p:spPr bwMode="auto">
          <a:xfrm>
            <a:off x="41148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1</a:t>
            </a:r>
          </a:p>
        </p:txBody>
      </p:sp>
      <p:sp>
        <p:nvSpPr>
          <p:cNvPr id="59398" name="AutoShape 6"/>
          <p:cNvSpPr>
            <a:spLocks noChangeArrowheads="1"/>
          </p:cNvSpPr>
          <p:nvPr/>
        </p:nvSpPr>
        <p:spPr bwMode="auto">
          <a:xfrm>
            <a:off x="59436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2</a:t>
            </a:r>
          </a:p>
        </p:txBody>
      </p:sp>
      <p:sp>
        <p:nvSpPr>
          <p:cNvPr id="59399" name="Rectangle 8"/>
          <p:cNvSpPr>
            <a:spLocks noChangeArrowheads="1"/>
          </p:cNvSpPr>
          <p:nvPr/>
        </p:nvSpPr>
        <p:spPr bwMode="auto">
          <a:xfrm>
            <a:off x="2438400" y="3429000"/>
            <a:ext cx="6096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400" name="Rectangle 9"/>
          <p:cNvSpPr>
            <a:spLocks noChangeArrowheads="1"/>
          </p:cNvSpPr>
          <p:nvPr/>
        </p:nvSpPr>
        <p:spPr bwMode="auto">
          <a:xfrm>
            <a:off x="2438400" y="3505200"/>
            <a:ext cx="6096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401" name="Rectangle 10"/>
          <p:cNvSpPr>
            <a:spLocks noChangeArrowheads="1"/>
          </p:cNvSpPr>
          <p:nvPr/>
        </p:nvSpPr>
        <p:spPr bwMode="auto">
          <a:xfrm>
            <a:off x="2438400" y="3581400"/>
            <a:ext cx="6096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402" name="Rectangle 11"/>
          <p:cNvSpPr>
            <a:spLocks noChangeArrowheads="1"/>
          </p:cNvSpPr>
          <p:nvPr/>
        </p:nvSpPr>
        <p:spPr bwMode="auto">
          <a:xfrm>
            <a:off x="24384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03" name="Rectangle 12"/>
          <p:cNvSpPr>
            <a:spLocks noChangeArrowheads="1"/>
          </p:cNvSpPr>
          <p:nvPr/>
        </p:nvSpPr>
        <p:spPr bwMode="auto">
          <a:xfrm>
            <a:off x="24384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04" name="Line 13"/>
          <p:cNvSpPr>
            <a:spLocks noChangeShapeType="1"/>
          </p:cNvSpPr>
          <p:nvPr/>
        </p:nvSpPr>
        <p:spPr bwMode="auto">
          <a:xfrm>
            <a:off x="2438400" y="3429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05" name="Line 14"/>
          <p:cNvSpPr>
            <a:spLocks noChangeShapeType="1"/>
          </p:cNvSpPr>
          <p:nvPr/>
        </p:nvSpPr>
        <p:spPr bwMode="auto">
          <a:xfrm>
            <a:off x="3048000" y="3429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06" name="Rectangle 15"/>
          <p:cNvSpPr>
            <a:spLocks noChangeArrowheads="1"/>
          </p:cNvSpPr>
          <p:nvPr/>
        </p:nvSpPr>
        <p:spPr bwMode="auto">
          <a:xfrm>
            <a:off x="4267200" y="3429000"/>
            <a:ext cx="609600" cy="762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407" name="Rectangle 16"/>
          <p:cNvSpPr>
            <a:spLocks noChangeArrowheads="1"/>
          </p:cNvSpPr>
          <p:nvPr/>
        </p:nvSpPr>
        <p:spPr bwMode="auto">
          <a:xfrm>
            <a:off x="4267200" y="3505200"/>
            <a:ext cx="609600" cy="762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408" name="Rectangle 17"/>
          <p:cNvSpPr>
            <a:spLocks noChangeArrowheads="1"/>
          </p:cNvSpPr>
          <p:nvPr/>
        </p:nvSpPr>
        <p:spPr bwMode="auto">
          <a:xfrm>
            <a:off x="4267200" y="35814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09" name="Rectangle 18"/>
          <p:cNvSpPr>
            <a:spLocks noChangeArrowheads="1"/>
          </p:cNvSpPr>
          <p:nvPr/>
        </p:nvSpPr>
        <p:spPr bwMode="auto">
          <a:xfrm>
            <a:off x="42672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10" name="Rectangle 19"/>
          <p:cNvSpPr>
            <a:spLocks noChangeArrowheads="1"/>
          </p:cNvSpPr>
          <p:nvPr/>
        </p:nvSpPr>
        <p:spPr bwMode="auto">
          <a:xfrm>
            <a:off x="42672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11" name="Line 20"/>
          <p:cNvSpPr>
            <a:spLocks noChangeShapeType="1"/>
          </p:cNvSpPr>
          <p:nvPr/>
        </p:nvSpPr>
        <p:spPr bwMode="auto">
          <a:xfrm>
            <a:off x="4267200" y="3429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2" name="Line 21"/>
          <p:cNvSpPr>
            <a:spLocks noChangeShapeType="1"/>
          </p:cNvSpPr>
          <p:nvPr/>
        </p:nvSpPr>
        <p:spPr bwMode="auto">
          <a:xfrm>
            <a:off x="4876800" y="3429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3" name="Rectangle 22"/>
          <p:cNvSpPr>
            <a:spLocks noChangeArrowheads="1"/>
          </p:cNvSpPr>
          <p:nvPr/>
        </p:nvSpPr>
        <p:spPr bwMode="auto">
          <a:xfrm>
            <a:off x="6096000" y="3429000"/>
            <a:ext cx="609600" cy="762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59414" name="Rectangle 23"/>
          <p:cNvSpPr>
            <a:spLocks noChangeArrowheads="1"/>
          </p:cNvSpPr>
          <p:nvPr/>
        </p:nvSpPr>
        <p:spPr bwMode="auto">
          <a:xfrm>
            <a:off x="6096000" y="3505200"/>
            <a:ext cx="609600" cy="762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59415" name="Rectangle 24"/>
          <p:cNvSpPr>
            <a:spLocks noChangeArrowheads="1"/>
          </p:cNvSpPr>
          <p:nvPr/>
        </p:nvSpPr>
        <p:spPr bwMode="auto">
          <a:xfrm>
            <a:off x="6096000" y="3581400"/>
            <a:ext cx="609600" cy="762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59416" name="Rectangle 25"/>
          <p:cNvSpPr>
            <a:spLocks noChangeArrowheads="1"/>
          </p:cNvSpPr>
          <p:nvPr/>
        </p:nvSpPr>
        <p:spPr bwMode="auto">
          <a:xfrm>
            <a:off x="60960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17" name="Rectangle 26"/>
          <p:cNvSpPr>
            <a:spLocks noChangeArrowheads="1"/>
          </p:cNvSpPr>
          <p:nvPr/>
        </p:nvSpPr>
        <p:spPr bwMode="auto">
          <a:xfrm>
            <a:off x="60960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18" name="Line 27"/>
          <p:cNvSpPr>
            <a:spLocks noChangeShapeType="1"/>
          </p:cNvSpPr>
          <p:nvPr/>
        </p:nvSpPr>
        <p:spPr bwMode="auto">
          <a:xfrm>
            <a:off x="6096000" y="3429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9" name="Line 28"/>
          <p:cNvSpPr>
            <a:spLocks noChangeShapeType="1"/>
          </p:cNvSpPr>
          <p:nvPr/>
        </p:nvSpPr>
        <p:spPr bwMode="auto">
          <a:xfrm>
            <a:off x="6705600" y="3429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0" name="Line 36"/>
          <p:cNvSpPr>
            <a:spLocks noChangeShapeType="1"/>
          </p:cNvSpPr>
          <p:nvPr/>
        </p:nvSpPr>
        <p:spPr bwMode="auto">
          <a:xfrm flipV="1">
            <a:off x="27432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21" name="Text Box 37"/>
          <p:cNvSpPr txBox="1">
            <a:spLocks noChangeArrowheads="1"/>
          </p:cNvSpPr>
          <p:nvPr/>
        </p:nvSpPr>
        <p:spPr bwMode="auto">
          <a:xfrm>
            <a:off x="609600" y="3519488"/>
            <a:ext cx="17526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t>Work-queues</a:t>
            </a:r>
          </a:p>
        </p:txBody>
      </p:sp>
      <p:sp>
        <p:nvSpPr>
          <p:cNvPr id="59422" name="Line 39"/>
          <p:cNvSpPr>
            <a:spLocks noChangeShapeType="1"/>
          </p:cNvSpPr>
          <p:nvPr/>
        </p:nvSpPr>
        <p:spPr bwMode="auto">
          <a:xfrm flipV="1">
            <a:off x="45720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23" name="Line 40"/>
          <p:cNvSpPr>
            <a:spLocks noChangeShapeType="1"/>
          </p:cNvSpPr>
          <p:nvPr/>
        </p:nvSpPr>
        <p:spPr bwMode="auto">
          <a:xfrm flipV="1">
            <a:off x="64008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24" name="Line 43"/>
          <p:cNvSpPr>
            <a:spLocks noChangeShapeType="1"/>
          </p:cNvSpPr>
          <p:nvPr/>
        </p:nvSpPr>
        <p:spPr bwMode="auto">
          <a:xfrm flipV="1">
            <a:off x="64008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25" name="Line 44"/>
          <p:cNvSpPr>
            <a:spLocks noChangeShapeType="1"/>
          </p:cNvSpPr>
          <p:nvPr/>
        </p:nvSpPr>
        <p:spPr bwMode="auto">
          <a:xfrm flipV="1">
            <a:off x="45720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26" name="Line 45"/>
          <p:cNvSpPr>
            <a:spLocks noChangeShapeType="1"/>
          </p:cNvSpPr>
          <p:nvPr/>
        </p:nvSpPr>
        <p:spPr bwMode="auto">
          <a:xfrm flipV="1">
            <a:off x="27432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27" name="Text Box 46"/>
          <p:cNvSpPr txBox="1">
            <a:spLocks noChangeArrowheads="1"/>
          </p:cNvSpPr>
          <p:nvPr/>
        </p:nvSpPr>
        <p:spPr bwMode="auto">
          <a:xfrm>
            <a:off x="2133600" y="47244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Instances</a:t>
            </a:r>
            <a:br>
              <a:rPr lang="en-US" sz="1800"/>
            </a:br>
            <a:r>
              <a:rPr lang="en-US" sz="1800"/>
              <a:t> of S0</a:t>
            </a:r>
          </a:p>
        </p:txBody>
      </p:sp>
      <p:sp>
        <p:nvSpPr>
          <p:cNvPr id="59428" name="Text Box 47"/>
          <p:cNvSpPr txBox="1">
            <a:spLocks noChangeArrowheads="1"/>
          </p:cNvSpPr>
          <p:nvPr/>
        </p:nvSpPr>
        <p:spPr bwMode="auto">
          <a:xfrm>
            <a:off x="3962400" y="47244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Instances</a:t>
            </a:r>
            <a:br>
              <a:rPr lang="en-US" sz="1800"/>
            </a:br>
            <a:r>
              <a:rPr lang="en-US" sz="1800"/>
              <a:t> of S1</a:t>
            </a:r>
          </a:p>
        </p:txBody>
      </p:sp>
      <p:sp>
        <p:nvSpPr>
          <p:cNvPr id="59429" name="Text Box 48"/>
          <p:cNvSpPr txBox="1">
            <a:spLocks noChangeArrowheads="1"/>
          </p:cNvSpPr>
          <p:nvPr/>
        </p:nvSpPr>
        <p:spPr bwMode="auto">
          <a:xfrm>
            <a:off x="5791200" y="47244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Instances</a:t>
            </a:r>
            <a:br>
              <a:rPr lang="en-US" sz="1800"/>
            </a:br>
            <a:r>
              <a:rPr lang="en-US" sz="1800"/>
              <a:t> of S2</a:t>
            </a:r>
          </a:p>
        </p:txBody>
      </p:sp>
    </p:spTree>
    <p:extLst>
      <p:ext uri="{BB962C8B-B14F-4D97-AF65-F5344CB8AC3E}">
        <p14:creationId xmlns:p14="http://schemas.microsoft.com/office/powerpoint/2010/main" xmlns="" val="21696661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EEA0ED-6F25-2547-A6A2-984BA74E1607}" type="slidenum">
              <a:rPr lang="en-US" sz="1600">
                <a:latin typeface="Garamond" charset="0"/>
              </a:rPr>
              <a:pPr eaLnBrk="1" hangingPunct="1"/>
              <a:t>79</a:t>
            </a:fld>
            <a:endParaRPr lang="en-US" sz="1600">
              <a:latin typeface="Garamond" charset="0"/>
            </a:endParaRPr>
          </a:p>
        </p:txBody>
      </p:sp>
      <p:sp>
        <p:nvSpPr>
          <p:cNvPr id="61443"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31748"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31749"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Z</a:t>
            </a:r>
          </a:p>
          <a:p>
            <a:pPr algn="ctr"/>
            <a:r>
              <a:rPr lang="en-US"/>
              <a:t>….</a:t>
            </a:r>
          </a:p>
        </p:txBody>
      </p:sp>
      <p:sp>
        <p:nvSpPr>
          <p:cNvPr id="61446"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0</a:t>
            </a:r>
          </a:p>
        </p:txBody>
      </p:sp>
      <p:sp>
        <p:nvSpPr>
          <p:cNvPr id="61447"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1</a:t>
            </a:r>
          </a:p>
        </p:txBody>
      </p:sp>
      <p:sp>
        <p:nvSpPr>
          <p:cNvPr id="61448"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2</a:t>
            </a:r>
          </a:p>
        </p:txBody>
      </p:sp>
      <p:sp>
        <p:nvSpPr>
          <p:cNvPr id="31753"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1754"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451"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S0</a:t>
            </a:r>
          </a:p>
        </p:txBody>
      </p:sp>
      <p:sp>
        <p:nvSpPr>
          <p:cNvPr id="31758" name="Text Box 14"/>
          <p:cNvSpPr txBox="1">
            <a:spLocks noChangeArrowheads="1"/>
          </p:cNvSpPr>
          <p:nvPr/>
        </p:nvSpPr>
        <p:spPr bwMode="auto">
          <a:xfrm>
            <a:off x="2590800" y="38100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S1</a:t>
            </a:r>
          </a:p>
        </p:txBody>
      </p:sp>
      <p:sp>
        <p:nvSpPr>
          <p:cNvPr id="31759"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S2</a:t>
            </a:r>
          </a:p>
        </p:txBody>
      </p:sp>
      <p:sp>
        <p:nvSpPr>
          <p:cNvPr id="61454" name="Rectangle 2"/>
          <p:cNvSpPr txBox="1">
            <a:spLocks noChangeArrowheads="1"/>
          </p:cNvSpPr>
          <p:nvPr/>
        </p:nvSpPr>
        <p:spPr bwMode="auto">
          <a:xfrm>
            <a:off x="228600" y="152400"/>
            <a:ext cx="8915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800">
                <a:solidFill>
                  <a:schemeClr val="tx2"/>
                </a:solidFill>
                <a:latin typeface="Garamond" charset="0"/>
              </a:rPr>
              <a:t>Staged Execution Model: Segment Spawning</a:t>
            </a:r>
          </a:p>
        </p:txBody>
      </p:sp>
    </p:spTree>
    <p:extLst>
      <p:ext uri="{BB962C8B-B14F-4D97-AF65-F5344CB8AC3E}">
        <p14:creationId xmlns:p14="http://schemas.microsoft.com/office/powerpoint/2010/main" xmlns="" val="1546032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P spid="31753" grpId="0" animBg="1"/>
      <p:bldP spid="31754" grpId="0" animBg="1"/>
      <p:bldP spid="31758" grpId="0"/>
      <p:bldP spid="317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atin typeface="Garamond" charset="0"/>
                <a:ea typeface="ＭＳ Ｐゴシック" charset="0"/>
                <a:cs typeface="ＭＳ Ｐゴシック" charset="0"/>
              </a:rPr>
              <a:t>Asymmetry Enables Customization</a:t>
            </a:r>
          </a:p>
        </p:txBody>
      </p:sp>
      <p:sp>
        <p:nvSpPr>
          <p:cNvPr id="21507" name="Content Placeholder 2"/>
          <p:cNvSpPr>
            <a:spLocks noGrp="1"/>
          </p:cNvSpPr>
          <p:nvPr>
            <p:ph idx="1"/>
          </p:nvPr>
        </p:nvSpPr>
        <p:spPr>
          <a:xfrm>
            <a:off x="228600" y="1143000"/>
            <a:ext cx="8610600" cy="48768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Symmetric: One size fits all</a:t>
            </a:r>
          </a:p>
          <a:p>
            <a:pPr lvl="1"/>
            <a:r>
              <a:rPr lang="en-US" sz="2000" dirty="0">
                <a:latin typeface="Tahoma" charset="0"/>
                <a:ea typeface="ＭＳ Ｐゴシック" charset="0"/>
              </a:rPr>
              <a:t>Energy and performance suboptimal for different phase behaviors</a:t>
            </a:r>
          </a:p>
          <a:p>
            <a:r>
              <a:rPr lang="en-US" dirty="0">
                <a:solidFill>
                  <a:srgbClr val="0000FF"/>
                </a:solidFill>
                <a:latin typeface="Tahoma" charset="0"/>
                <a:ea typeface="ＭＳ Ｐゴシック" charset="0"/>
                <a:cs typeface="ＭＳ Ｐゴシック" charset="0"/>
              </a:rPr>
              <a:t>Asymmetric: Enables tradeoffs and customization</a:t>
            </a:r>
          </a:p>
          <a:p>
            <a:pPr lvl="1"/>
            <a:r>
              <a:rPr lang="en-US" sz="2000" dirty="0">
                <a:solidFill>
                  <a:srgbClr val="000000"/>
                </a:solidFill>
                <a:latin typeface="Tahoma" charset="0"/>
                <a:ea typeface="ＭＳ Ｐゴシック" charset="0"/>
              </a:rPr>
              <a:t>Processing requirements vary across applications and phases</a:t>
            </a:r>
          </a:p>
          <a:p>
            <a:pPr lvl="1"/>
            <a:r>
              <a:rPr lang="en-US" sz="2000" dirty="0">
                <a:solidFill>
                  <a:srgbClr val="FF0000"/>
                </a:solidFill>
                <a:latin typeface="Tahoma" charset="0"/>
                <a:ea typeface="ＭＳ Ｐゴシック" charset="0"/>
              </a:rPr>
              <a:t>Execute code on best-fit resources (minimal energy, adequate </a:t>
            </a:r>
            <a:r>
              <a:rPr lang="en-US" sz="2000" dirty="0" err="1">
                <a:solidFill>
                  <a:srgbClr val="FF0000"/>
                </a:solidFill>
                <a:latin typeface="Tahoma" charset="0"/>
                <a:ea typeface="ＭＳ Ｐゴシック" charset="0"/>
              </a:rPr>
              <a:t>perf</a:t>
            </a:r>
            <a:r>
              <a:rPr lang="en-US" sz="2000" dirty="0">
                <a:solidFill>
                  <a:srgbClr val="FF0000"/>
                </a:solidFill>
                <a:latin typeface="Tahoma" charset="0"/>
                <a:ea typeface="ＭＳ Ｐゴシック" charset="0"/>
              </a:rPr>
              <a:t>.)</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679486-F334-2449-B462-67CBCE9F9944}" type="slidenum">
              <a:rPr lang="en-US" sz="1600">
                <a:latin typeface="Garamond" charset="0"/>
              </a:rPr>
              <a:pPr eaLnBrk="1" hangingPunct="1"/>
              <a:t>8</a:t>
            </a:fld>
            <a:endParaRPr lang="en-US" sz="1600">
              <a:latin typeface="Garamond" charset="0"/>
            </a:endParaRPr>
          </a:p>
        </p:txBody>
      </p:sp>
      <p:grpSp>
        <p:nvGrpSpPr>
          <p:cNvPr id="21509" name="Group 4"/>
          <p:cNvGrpSpPr>
            <a:grpSpLocks/>
          </p:cNvGrpSpPr>
          <p:nvPr/>
        </p:nvGrpSpPr>
        <p:grpSpPr bwMode="auto">
          <a:xfrm>
            <a:off x="6248400" y="1143000"/>
            <a:ext cx="2133600" cy="2711450"/>
            <a:chOff x="3936" y="864"/>
            <a:chExt cx="1344" cy="1708"/>
          </a:xfrm>
        </p:grpSpPr>
        <p:grpSp>
          <p:nvGrpSpPr>
            <p:cNvPr id="21532" name="Group 47"/>
            <p:cNvGrpSpPr>
              <a:grpSpLocks/>
            </p:cNvGrpSpPr>
            <p:nvPr/>
          </p:nvGrpSpPr>
          <p:grpSpPr bwMode="auto">
            <a:xfrm>
              <a:off x="3936" y="1536"/>
              <a:ext cx="672" cy="672"/>
              <a:chOff x="3648" y="3120"/>
              <a:chExt cx="672" cy="672"/>
            </a:xfrm>
          </p:grpSpPr>
          <p:sp>
            <p:nvSpPr>
              <p:cNvPr id="21543"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C4</a:t>
                </a:r>
              </a:p>
            </p:txBody>
          </p:sp>
          <p:sp>
            <p:nvSpPr>
              <p:cNvPr id="21544"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C4</a:t>
                </a:r>
              </a:p>
            </p:txBody>
          </p:sp>
          <p:sp>
            <p:nvSpPr>
              <p:cNvPr id="21545"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C5</a:t>
                </a:r>
              </a:p>
            </p:txBody>
          </p:sp>
          <p:sp>
            <p:nvSpPr>
              <p:cNvPr id="21546"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C5</a:t>
                </a:r>
              </a:p>
            </p:txBody>
          </p:sp>
        </p:grpSp>
        <p:grpSp>
          <p:nvGrpSpPr>
            <p:cNvPr id="21533" name="Group 52"/>
            <p:cNvGrpSpPr>
              <a:grpSpLocks/>
            </p:cNvGrpSpPr>
            <p:nvPr/>
          </p:nvGrpSpPr>
          <p:grpSpPr bwMode="auto">
            <a:xfrm>
              <a:off x="4608" y="1536"/>
              <a:ext cx="672" cy="672"/>
              <a:chOff x="3648" y="3120"/>
              <a:chExt cx="672" cy="672"/>
            </a:xfrm>
          </p:grpSpPr>
          <p:sp>
            <p:nvSpPr>
              <p:cNvPr id="21539"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C4</a:t>
                </a:r>
              </a:p>
            </p:txBody>
          </p:sp>
          <p:sp>
            <p:nvSpPr>
              <p:cNvPr id="21540"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C4</a:t>
                </a:r>
              </a:p>
            </p:txBody>
          </p:sp>
          <p:sp>
            <p:nvSpPr>
              <p:cNvPr id="21541"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C5</a:t>
                </a:r>
              </a:p>
            </p:txBody>
          </p:sp>
          <p:sp>
            <p:nvSpPr>
              <p:cNvPr id="21542"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C5</a:t>
                </a:r>
              </a:p>
            </p:txBody>
          </p:sp>
        </p:grpSp>
        <p:grpSp>
          <p:nvGrpSpPr>
            <p:cNvPr id="21534" name="Group 57"/>
            <p:cNvGrpSpPr>
              <a:grpSpLocks/>
            </p:cNvGrpSpPr>
            <p:nvPr/>
          </p:nvGrpSpPr>
          <p:grpSpPr bwMode="auto">
            <a:xfrm>
              <a:off x="4608" y="864"/>
              <a:ext cx="672" cy="672"/>
              <a:chOff x="3648" y="3120"/>
              <a:chExt cx="672" cy="672"/>
            </a:xfrm>
          </p:grpSpPr>
          <p:sp>
            <p:nvSpPr>
              <p:cNvPr id="21537" name="Rectangle 58"/>
              <p:cNvSpPr>
                <a:spLocks noChangeArrowheads="1"/>
              </p:cNvSpPr>
              <p:nvPr/>
            </p:nvSpPr>
            <p:spPr bwMode="auto">
              <a:xfrm>
                <a:off x="3648" y="3120"/>
                <a:ext cx="672"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C2</a:t>
                </a:r>
              </a:p>
            </p:txBody>
          </p:sp>
          <p:sp>
            <p:nvSpPr>
              <p:cNvPr id="21538" name="Rectangle 60"/>
              <p:cNvSpPr>
                <a:spLocks noChangeArrowheads="1"/>
              </p:cNvSpPr>
              <p:nvPr/>
            </p:nvSpPr>
            <p:spPr bwMode="auto">
              <a:xfrm>
                <a:off x="3648" y="3456"/>
                <a:ext cx="672"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C3</a:t>
                </a:r>
              </a:p>
            </p:txBody>
          </p:sp>
        </p:grpSp>
        <p:sp>
          <p:nvSpPr>
            <p:cNvPr id="21535"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600" b="1"/>
                <a:t>C1</a:t>
              </a:r>
            </a:p>
          </p:txBody>
        </p:sp>
        <p:sp>
          <p:nvSpPr>
            <p:cNvPr id="21536"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Times New Roman" charset="0"/>
                </a:rPr>
                <a:t>Asymmetric</a:t>
              </a:r>
            </a:p>
          </p:txBody>
        </p:sp>
      </p:grpSp>
      <p:grpSp>
        <p:nvGrpSpPr>
          <p:cNvPr id="21510" name="Group 74"/>
          <p:cNvGrpSpPr>
            <a:grpSpLocks/>
          </p:cNvGrpSpPr>
          <p:nvPr/>
        </p:nvGrpSpPr>
        <p:grpSpPr bwMode="auto">
          <a:xfrm>
            <a:off x="1295400" y="1143000"/>
            <a:ext cx="2133600" cy="2728913"/>
            <a:chOff x="624" y="1056"/>
            <a:chExt cx="1344" cy="1719"/>
          </a:xfrm>
        </p:grpSpPr>
        <p:grpSp>
          <p:nvGrpSpPr>
            <p:cNvPr id="21511" name="Group 27"/>
            <p:cNvGrpSpPr>
              <a:grpSpLocks/>
            </p:cNvGrpSpPr>
            <p:nvPr/>
          </p:nvGrpSpPr>
          <p:grpSpPr bwMode="auto">
            <a:xfrm>
              <a:off x="624" y="1056"/>
              <a:ext cx="672" cy="672"/>
              <a:chOff x="3648" y="3120"/>
              <a:chExt cx="672" cy="672"/>
            </a:xfrm>
          </p:grpSpPr>
          <p:sp>
            <p:nvSpPr>
              <p:cNvPr id="21528"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29"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30"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31"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grpSp>
        <p:grpSp>
          <p:nvGrpSpPr>
            <p:cNvPr id="21512" name="Group 32"/>
            <p:cNvGrpSpPr>
              <a:grpSpLocks/>
            </p:cNvGrpSpPr>
            <p:nvPr/>
          </p:nvGrpSpPr>
          <p:grpSpPr bwMode="auto">
            <a:xfrm>
              <a:off x="624" y="1728"/>
              <a:ext cx="672" cy="672"/>
              <a:chOff x="3648" y="3120"/>
              <a:chExt cx="672" cy="672"/>
            </a:xfrm>
          </p:grpSpPr>
          <p:sp>
            <p:nvSpPr>
              <p:cNvPr id="21524"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25"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26"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27"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grpSp>
        <p:grpSp>
          <p:nvGrpSpPr>
            <p:cNvPr id="21513" name="Group 37"/>
            <p:cNvGrpSpPr>
              <a:grpSpLocks/>
            </p:cNvGrpSpPr>
            <p:nvPr/>
          </p:nvGrpSpPr>
          <p:grpSpPr bwMode="auto">
            <a:xfrm>
              <a:off x="1296" y="1056"/>
              <a:ext cx="672" cy="672"/>
              <a:chOff x="3648" y="3120"/>
              <a:chExt cx="672" cy="672"/>
            </a:xfrm>
          </p:grpSpPr>
          <p:sp>
            <p:nvSpPr>
              <p:cNvPr id="21520"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21"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22"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23"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grpSp>
        <p:grpSp>
          <p:nvGrpSpPr>
            <p:cNvPr id="21514" name="Group 42"/>
            <p:cNvGrpSpPr>
              <a:grpSpLocks/>
            </p:cNvGrpSpPr>
            <p:nvPr/>
          </p:nvGrpSpPr>
          <p:grpSpPr bwMode="auto">
            <a:xfrm>
              <a:off x="1296" y="1728"/>
              <a:ext cx="672" cy="672"/>
              <a:chOff x="3648" y="3120"/>
              <a:chExt cx="672" cy="672"/>
            </a:xfrm>
          </p:grpSpPr>
          <p:sp>
            <p:nvSpPr>
              <p:cNvPr id="21516"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17"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18"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19"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grpSp>
        <p:sp>
          <p:nvSpPr>
            <p:cNvPr id="21515"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Times New Roman" charset="0"/>
                </a:rPr>
                <a:t>Symmetric</a:t>
              </a:r>
            </a:p>
          </p:txBody>
        </p:sp>
      </p:grpSp>
    </p:spTree>
    <p:extLst>
      <p:ext uri="{BB962C8B-B14F-4D97-AF65-F5344CB8AC3E}">
        <p14:creationId xmlns:p14="http://schemas.microsoft.com/office/powerpoint/2010/main" xmlns="" val="2844771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Staged Execution Model: Two Examples</a:t>
            </a:r>
          </a:p>
        </p:txBody>
      </p:sp>
      <p:sp>
        <p:nvSpPr>
          <p:cNvPr id="3" name="Content Placeholder 2"/>
          <p:cNvSpPr>
            <a:spLocks noGrp="1"/>
          </p:cNvSpPr>
          <p:nvPr>
            <p:ph idx="1"/>
          </p:nvPr>
        </p:nvSpPr>
        <p:spPr>
          <a:xfrm>
            <a:off x="0" y="1143000"/>
            <a:ext cx="9144000" cy="5105400"/>
          </a:xfrm>
        </p:spPr>
        <p:txBody>
          <a:bodyPr/>
          <a:lstStyle/>
          <a:p>
            <a:pPr eaLnBrk="1" hangingPunct="1"/>
            <a:r>
              <a:rPr lang="en-US">
                <a:solidFill>
                  <a:srgbClr val="FF0000"/>
                </a:solidFill>
                <a:latin typeface="Tahoma" charset="0"/>
                <a:ea typeface="ＭＳ Ｐゴシック" charset="0"/>
                <a:cs typeface="ＭＳ Ｐゴシック" charset="0"/>
              </a:rPr>
              <a:t>Accelerated Critical Sections </a:t>
            </a:r>
            <a:r>
              <a:rPr lang="en-US">
                <a:latin typeface="Tahoma" charset="0"/>
                <a:ea typeface="ＭＳ Ｐゴシック" charset="0"/>
                <a:cs typeface="ＭＳ Ｐゴシック" charset="0"/>
              </a:rPr>
              <a:t>[Suleman et al., ASPLOS 2009]</a:t>
            </a:r>
          </a:p>
          <a:p>
            <a:pPr lvl="1" eaLnBrk="1" hangingPunct="1"/>
            <a:r>
              <a:rPr lang="en-US">
                <a:latin typeface="Tahoma" charset="0"/>
                <a:ea typeface="ＭＳ Ｐゴシック" charset="0"/>
              </a:rPr>
              <a:t>Idea: </a:t>
            </a:r>
            <a:r>
              <a:rPr lang="en-US">
                <a:solidFill>
                  <a:srgbClr val="0000FF"/>
                </a:solidFill>
                <a:latin typeface="Tahoma" charset="0"/>
                <a:ea typeface="ＭＳ Ｐゴシック" charset="0"/>
              </a:rPr>
              <a:t>Ship critical sections to a large core in an asymmetric CMP</a:t>
            </a:r>
          </a:p>
          <a:p>
            <a:pPr lvl="2" eaLnBrk="1" hangingPunct="1"/>
            <a:r>
              <a:rPr lang="en-US">
                <a:solidFill>
                  <a:srgbClr val="000000"/>
                </a:solidFill>
                <a:latin typeface="Tahoma" charset="0"/>
                <a:ea typeface="ＭＳ Ｐゴシック" charset="0"/>
              </a:rPr>
              <a:t>Segment 0: Non-critical section</a:t>
            </a:r>
          </a:p>
          <a:p>
            <a:pPr lvl="2" eaLnBrk="1" hangingPunct="1"/>
            <a:r>
              <a:rPr lang="en-US">
                <a:solidFill>
                  <a:srgbClr val="000000"/>
                </a:solidFill>
                <a:latin typeface="Tahoma" charset="0"/>
                <a:ea typeface="ＭＳ Ｐゴシック" charset="0"/>
              </a:rPr>
              <a:t>Segment 1: Critical section</a:t>
            </a:r>
          </a:p>
          <a:p>
            <a:pPr lvl="1" eaLnBrk="1" hangingPunct="1"/>
            <a:r>
              <a:rPr lang="en-US">
                <a:solidFill>
                  <a:srgbClr val="000000"/>
                </a:solidFill>
                <a:latin typeface="Tahoma" charset="0"/>
                <a:ea typeface="ＭＳ Ｐゴシック" charset="0"/>
              </a:rPr>
              <a:t>Be</a:t>
            </a:r>
            <a:r>
              <a:rPr lang="en-US">
                <a:latin typeface="Tahoma" charset="0"/>
                <a:ea typeface="ＭＳ Ｐゴシック" charset="0"/>
              </a:rPr>
              <a:t>nefit: Faster execution of critical section, reduced serialization, improved lock and shared data locality</a:t>
            </a:r>
          </a:p>
          <a:p>
            <a:pPr lvl="1" eaLnBrk="1" hangingPunct="1"/>
            <a:endParaRPr lang="en-US">
              <a:solidFill>
                <a:srgbClr val="0000FF"/>
              </a:solidFill>
              <a:latin typeface="Tahoma" charset="0"/>
              <a:ea typeface="ＭＳ Ｐゴシック" charset="0"/>
            </a:endParaRPr>
          </a:p>
          <a:p>
            <a:pPr eaLnBrk="1" hangingPunct="1"/>
            <a:r>
              <a:rPr lang="en-US">
                <a:solidFill>
                  <a:srgbClr val="FF0000"/>
                </a:solidFill>
                <a:latin typeface="Tahoma" charset="0"/>
                <a:ea typeface="ＭＳ Ｐゴシック" charset="0"/>
                <a:cs typeface="ＭＳ Ｐゴシック" charset="0"/>
              </a:rPr>
              <a:t>Producer-Consumer Pipeline Parallelism</a:t>
            </a:r>
          </a:p>
          <a:p>
            <a:pPr lvl="1" eaLnBrk="1" hangingPunct="1"/>
            <a:r>
              <a:rPr lang="en-US">
                <a:solidFill>
                  <a:srgbClr val="000000"/>
                </a:solidFill>
                <a:latin typeface="Tahoma" charset="0"/>
                <a:ea typeface="ＭＳ Ｐゴシック" charset="0"/>
              </a:rPr>
              <a:t>Idea: </a:t>
            </a:r>
            <a:r>
              <a:rPr lang="en-US">
                <a:solidFill>
                  <a:srgbClr val="0000FF"/>
                </a:solidFill>
                <a:latin typeface="Tahoma" charset="0"/>
                <a:ea typeface="ＭＳ Ｐゴシック" charset="0"/>
              </a:rPr>
              <a:t>Split a loop iteration into multiple </a:t>
            </a:r>
            <a:r>
              <a:rPr lang="ja-JP" altLang="en-US">
                <a:solidFill>
                  <a:srgbClr val="0000FF"/>
                </a:solidFill>
                <a:latin typeface="Tahoma" charset="0"/>
                <a:ea typeface="ＭＳ Ｐゴシック" charset="0"/>
              </a:rPr>
              <a:t>“</a:t>
            </a:r>
            <a:r>
              <a:rPr lang="en-US">
                <a:solidFill>
                  <a:srgbClr val="0000FF"/>
                </a:solidFill>
                <a:latin typeface="Tahoma" charset="0"/>
                <a:ea typeface="ＭＳ Ｐゴシック" charset="0"/>
              </a:rPr>
              <a:t>pipeline stages</a:t>
            </a:r>
            <a:r>
              <a:rPr lang="ja-JP" altLang="en-US">
                <a:solidFill>
                  <a:srgbClr val="0000FF"/>
                </a:solidFill>
                <a:latin typeface="Tahoma" charset="0"/>
                <a:ea typeface="ＭＳ Ｐゴシック" charset="0"/>
              </a:rPr>
              <a:t>”</a:t>
            </a:r>
            <a:r>
              <a:rPr lang="en-US">
                <a:solidFill>
                  <a:srgbClr val="0000FF"/>
                </a:solidFill>
                <a:latin typeface="Tahoma" charset="0"/>
                <a:ea typeface="ＭＳ Ｐゴシック" charset="0"/>
              </a:rPr>
              <a:t> where one stage consumes data produced by the next stage </a:t>
            </a:r>
            <a:r>
              <a:rPr lang="en-US">
                <a:solidFill>
                  <a:srgbClr val="0000FF"/>
                </a:solidFill>
                <a:latin typeface="Tahoma" charset="0"/>
                <a:ea typeface="ＭＳ Ｐゴシック" charset="0"/>
                <a:sym typeface="Wingdings" charset="0"/>
              </a:rPr>
              <a:t> each stage runs on a different core</a:t>
            </a:r>
          </a:p>
          <a:p>
            <a:pPr lvl="2" eaLnBrk="1" hangingPunct="1"/>
            <a:r>
              <a:rPr lang="en-US">
                <a:latin typeface="Tahoma" charset="0"/>
                <a:ea typeface="ＭＳ Ｐゴシック" charset="0"/>
                <a:sym typeface="Wingdings" charset="0"/>
              </a:rPr>
              <a:t>Segment N: Stage N</a:t>
            </a:r>
          </a:p>
          <a:p>
            <a:pPr lvl="1" eaLnBrk="1" hangingPunct="1"/>
            <a:r>
              <a:rPr lang="en-US">
                <a:latin typeface="Tahoma" charset="0"/>
                <a:ea typeface="ＭＳ Ｐゴシック" charset="0"/>
                <a:sym typeface="Wingdings" charset="0"/>
              </a:rPr>
              <a:t>Benefit: Stage-level parallelism, better locality  faster execution</a:t>
            </a:r>
            <a:endParaRPr lang="en-US">
              <a:latin typeface="Tahoma" charset="0"/>
              <a:ea typeface="ＭＳ Ｐゴシック" charset="0"/>
            </a:endParaRPr>
          </a:p>
        </p:txBody>
      </p:sp>
      <p:sp>
        <p:nvSpPr>
          <p:cNvPr id="6349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659CB5-F4A8-6E4C-85BB-98D6E0DACED4}" type="slidenum">
              <a:rPr lang="en-US" sz="1600">
                <a:latin typeface="Garamond" charset="0"/>
              </a:rPr>
              <a:pPr eaLnBrk="1" hangingPunct="1"/>
              <a:t>80</a:t>
            </a:fld>
            <a:endParaRPr lang="en-US" sz="1600">
              <a:latin typeface="Garamond" charset="0"/>
            </a:endParaRPr>
          </a:p>
        </p:txBody>
      </p:sp>
    </p:spTree>
    <p:extLst>
      <p:ext uri="{BB962C8B-B14F-4D97-AF65-F5344CB8AC3E}">
        <p14:creationId xmlns:p14="http://schemas.microsoft.com/office/powerpoint/2010/main" xmlns="" val="20953745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EC800-367E-254F-B3FC-25D6A96DFF93}" type="slidenum">
              <a:rPr lang="en-US" sz="1600">
                <a:latin typeface="Garamond" charset="0"/>
              </a:rPr>
              <a:pPr eaLnBrk="1" hangingPunct="1"/>
              <a:t>81</a:t>
            </a:fld>
            <a:endParaRPr lang="en-US" sz="1600">
              <a:latin typeface="Garamond" charset="0"/>
            </a:endParaRPr>
          </a:p>
        </p:txBody>
      </p:sp>
      <p:sp>
        <p:nvSpPr>
          <p:cNvPr id="66563" name="Rectangle 2"/>
          <p:cNvSpPr>
            <a:spLocks noGrp="1" noChangeArrowheads="1"/>
          </p:cNvSpPr>
          <p:nvPr>
            <p:ph type="title"/>
          </p:nvPr>
        </p:nvSpPr>
        <p:spPr>
          <a:xfrm>
            <a:off x="228600" y="152400"/>
            <a:ext cx="8686800" cy="1139825"/>
          </a:xfrm>
        </p:spPr>
        <p:txBody>
          <a:bodyPr/>
          <a:lstStyle/>
          <a:p>
            <a:pPr eaLnBrk="1" hangingPunct="1"/>
            <a:r>
              <a:rPr lang="en-US">
                <a:latin typeface="Garamond" charset="0"/>
                <a:ea typeface="ＭＳ Ｐゴシック" charset="0"/>
                <a:cs typeface="ＭＳ Ｐゴシック" charset="0"/>
              </a:rPr>
              <a:t>Problem: Locality of Inter-segment Data</a:t>
            </a:r>
          </a:p>
        </p:txBody>
      </p:sp>
      <p:sp>
        <p:nvSpPr>
          <p:cNvPr id="66564"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14340"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66566"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Z</a:t>
            </a:r>
          </a:p>
          <a:p>
            <a:pPr algn="ctr"/>
            <a:r>
              <a:rPr lang="en-US"/>
              <a:t>….</a:t>
            </a:r>
          </a:p>
        </p:txBody>
      </p:sp>
      <p:sp>
        <p:nvSpPr>
          <p:cNvPr id="14345"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346"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347" name="Text Box 11"/>
          <p:cNvSpPr txBox="1">
            <a:spLocks noChangeArrowheads="1"/>
          </p:cNvSpPr>
          <p:nvPr/>
        </p:nvSpPr>
        <p:spPr bwMode="auto">
          <a:xfrm>
            <a:off x="3276600" y="2681288"/>
            <a:ext cx="1676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Transfer Y</a:t>
            </a:r>
          </a:p>
        </p:txBody>
      </p:sp>
      <p:sp>
        <p:nvSpPr>
          <p:cNvPr id="14348" name="Text Box 12"/>
          <p:cNvSpPr txBox="1">
            <a:spLocks noChangeArrowheads="1"/>
          </p:cNvSpPr>
          <p:nvPr/>
        </p:nvSpPr>
        <p:spPr bwMode="auto">
          <a:xfrm>
            <a:off x="5867400" y="4205288"/>
            <a:ext cx="1676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Transfer Z</a:t>
            </a:r>
          </a:p>
        </p:txBody>
      </p:sp>
      <p:sp>
        <p:nvSpPr>
          <p:cNvPr id="66571"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S0</a:t>
            </a:r>
          </a:p>
        </p:txBody>
      </p:sp>
      <p:sp>
        <p:nvSpPr>
          <p:cNvPr id="14350" name="Text Box 14"/>
          <p:cNvSpPr txBox="1">
            <a:spLocks noChangeArrowheads="1"/>
          </p:cNvSpPr>
          <p:nvPr/>
        </p:nvSpPr>
        <p:spPr bwMode="auto">
          <a:xfrm>
            <a:off x="2895600" y="38100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S1</a:t>
            </a:r>
          </a:p>
        </p:txBody>
      </p:sp>
      <p:sp>
        <p:nvSpPr>
          <p:cNvPr id="66573"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S2</a:t>
            </a:r>
          </a:p>
        </p:txBody>
      </p:sp>
      <p:sp>
        <p:nvSpPr>
          <p:cNvPr id="66574"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0</a:t>
            </a:r>
          </a:p>
        </p:txBody>
      </p:sp>
      <p:sp>
        <p:nvSpPr>
          <p:cNvPr id="66575"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1</a:t>
            </a:r>
          </a:p>
        </p:txBody>
      </p:sp>
      <p:sp>
        <p:nvSpPr>
          <p:cNvPr id="66576"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2</a:t>
            </a:r>
          </a:p>
        </p:txBody>
      </p:sp>
      <p:sp>
        <p:nvSpPr>
          <p:cNvPr id="20" name="Oval 24"/>
          <p:cNvSpPr>
            <a:spLocks noChangeArrowheads="1"/>
          </p:cNvSpPr>
          <p:nvPr/>
        </p:nvSpPr>
        <p:spPr bwMode="auto">
          <a:xfrm>
            <a:off x="3733800" y="3454400"/>
            <a:ext cx="1524000" cy="45720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 name="Text Box 11"/>
          <p:cNvSpPr txBox="1">
            <a:spLocks noChangeArrowheads="1"/>
          </p:cNvSpPr>
          <p:nvPr/>
        </p:nvSpPr>
        <p:spPr bwMode="auto">
          <a:xfrm>
            <a:off x="4724400" y="3048000"/>
            <a:ext cx="167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Cache Miss</a:t>
            </a:r>
          </a:p>
        </p:txBody>
      </p:sp>
      <p:sp>
        <p:nvSpPr>
          <p:cNvPr id="22" name="Text Box 11"/>
          <p:cNvSpPr txBox="1">
            <a:spLocks noChangeArrowheads="1"/>
          </p:cNvSpPr>
          <p:nvPr/>
        </p:nvSpPr>
        <p:spPr bwMode="auto">
          <a:xfrm>
            <a:off x="7543800" y="4572000"/>
            <a:ext cx="167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Cache Miss</a:t>
            </a:r>
          </a:p>
        </p:txBody>
      </p:sp>
      <p:sp>
        <p:nvSpPr>
          <p:cNvPr id="23" name="Oval 24"/>
          <p:cNvSpPr>
            <a:spLocks noChangeArrowheads="1"/>
          </p:cNvSpPr>
          <p:nvPr/>
        </p:nvSpPr>
        <p:spPr bwMode="auto">
          <a:xfrm>
            <a:off x="6705600" y="5105400"/>
            <a:ext cx="1524000" cy="45720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 name="Oval 24"/>
          <p:cNvSpPr>
            <a:spLocks noChangeArrowheads="1"/>
          </p:cNvSpPr>
          <p:nvPr/>
        </p:nvSpPr>
        <p:spPr bwMode="auto">
          <a:xfrm>
            <a:off x="914400" y="2514600"/>
            <a:ext cx="1524000" cy="457200"/>
          </a:xfrm>
          <a:prstGeom prst="ellipse">
            <a:avLst/>
          </a:prstGeom>
          <a:noFill/>
          <a:ln w="25400">
            <a:solidFill>
              <a:srgbClr val="00009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 name="Oval 24"/>
          <p:cNvSpPr>
            <a:spLocks noChangeArrowheads="1"/>
          </p:cNvSpPr>
          <p:nvPr/>
        </p:nvSpPr>
        <p:spPr bwMode="auto">
          <a:xfrm>
            <a:off x="3746500" y="3987800"/>
            <a:ext cx="1524000" cy="457200"/>
          </a:xfrm>
          <a:prstGeom prst="ellipse">
            <a:avLst/>
          </a:prstGeom>
          <a:noFill/>
          <a:ln w="25400">
            <a:solidFill>
              <a:srgbClr val="00009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xmlns="" val="1908732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5" grpId="0" animBg="1"/>
      <p:bldP spid="14346" grpId="0" animBg="1"/>
      <p:bldP spid="14347" grpId="0"/>
      <p:bldP spid="14348" grpId="0"/>
      <p:bldP spid="14350" grpId="0"/>
      <p:bldP spid="20" grpId="0" animBg="1"/>
      <p:bldP spid="21" grpId="0"/>
      <p:bldP spid="22" grpId="0"/>
      <p:bldP spid="23" grpId="0" animBg="1"/>
      <p:bldP spid="24" grpId="0" animBg="1"/>
      <p:bldP spid="2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Problem: Locality of Inter-segment Data</a:t>
            </a:r>
          </a:p>
        </p:txBody>
      </p:sp>
      <p:sp>
        <p:nvSpPr>
          <p:cNvPr id="3" name="Content Placeholder 2"/>
          <p:cNvSpPr>
            <a:spLocks noGrp="1"/>
          </p:cNvSpPr>
          <p:nvPr>
            <p:ph idx="1"/>
          </p:nvPr>
        </p:nvSpPr>
        <p:spPr>
          <a:xfrm>
            <a:off x="0" y="990600"/>
            <a:ext cx="9144000" cy="5257800"/>
          </a:xfrm>
        </p:spPr>
        <p:txBody>
          <a:bodyPr/>
          <a:lstStyle/>
          <a:p>
            <a:pPr eaLnBrk="1" hangingPunct="1"/>
            <a:r>
              <a:rPr lang="en-US">
                <a:solidFill>
                  <a:srgbClr val="000000"/>
                </a:solidFill>
                <a:latin typeface="Tahoma" charset="0"/>
                <a:ea typeface="ＭＳ Ｐゴシック" charset="0"/>
                <a:cs typeface="ＭＳ Ｐゴシック" charset="0"/>
              </a:rPr>
              <a:t>Accelerated Critical Sections [Suleman et al., ASPLOS 2010]</a:t>
            </a:r>
          </a:p>
          <a:p>
            <a:pPr lvl="1" eaLnBrk="1" hangingPunct="1"/>
            <a:r>
              <a:rPr lang="en-US">
                <a:solidFill>
                  <a:srgbClr val="7F7F7F"/>
                </a:solidFill>
                <a:latin typeface="Tahoma" charset="0"/>
                <a:ea typeface="ＭＳ Ｐゴシック" charset="0"/>
              </a:rPr>
              <a:t>Idea: Ship critical sections to a large core in an ACMP</a:t>
            </a:r>
          </a:p>
          <a:p>
            <a:pPr lvl="1" eaLnBrk="1" hangingPunct="1"/>
            <a:r>
              <a:rPr lang="en-US">
                <a:solidFill>
                  <a:srgbClr val="000000"/>
                </a:solidFill>
                <a:latin typeface="Tahoma" charset="0"/>
                <a:ea typeface="ＭＳ Ｐゴシック" charset="0"/>
              </a:rPr>
              <a:t>Problem: </a:t>
            </a:r>
            <a:r>
              <a:rPr lang="en-US">
                <a:solidFill>
                  <a:srgbClr val="FF0000"/>
                </a:solidFill>
                <a:latin typeface="Tahoma" charset="0"/>
                <a:ea typeface="ＭＳ Ｐゴシック" charset="0"/>
              </a:rPr>
              <a:t>Critical section incurs a cache miss when it touches data produced in the non-critical section (i.e., thread private data)</a:t>
            </a:r>
          </a:p>
          <a:p>
            <a:pPr lvl="1" eaLnBrk="1" hangingPunct="1"/>
            <a:endParaRPr lang="en-US" sz="1600">
              <a:solidFill>
                <a:srgbClr val="0000FF"/>
              </a:solidFill>
              <a:latin typeface="Tahoma" charset="0"/>
              <a:ea typeface="ＭＳ Ｐゴシック" charset="0"/>
            </a:endParaRPr>
          </a:p>
          <a:p>
            <a:pPr eaLnBrk="1" hangingPunct="1"/>
            <a:r>
              <a:rPr lang="en-US">
                <a:solidFill>
                  <a:srgbClr val="000000"/>
                </a:solidFill>
                <a:latin typeface="Tahoma" charset="0"/>
                <a:ea typeface="ＭＳ Ｐゴシック" charset="0"/>
                <a:cs typeface="ＭＳ Ｐゴシック" charset="0"/>
              </a:rPr>
              <a:t>Producer-Consumer Pipeline Parallelism</a:t>
            </a:r>
          </a:p>
          <a:p>
            <a:pPr lvl="1" eaLnBrk="1" hangingPunct="1"/>
            <a:r>
              <a:rPr lang="en-US">
                <a:solidFill>
                  <a:srgbClr val="7F7F7F"/>
                </a:solidFill>
                <a:latin typeface="Tahoma" charset="0"/>
                <a:ea typeface="ＭＳ Ｐゴシック" charset="0"/>
              </a:rPr>
              <a:t>Idea: Split a loop iteration into multiple </a:t>
            </a:r>
            <a:r>
              <a:rPr lang="ja-JP" altLang="en-US">
                <a:solidFill>
                  <a:srgbClr val="7F7F7F"/>
                </a:solidFill>
                <a:latin typeface="Tahoma" charset="0"/>
                <a:ea typeface="ＭＳ Ｐゴシック" charset="0"/>
              </a:rPr>
              <a:t>“</a:t>
            </a:r>
            <a:r>
              <a:rPr lang="en-US">
                <a:solidFill>
                  <a:srgbClr val="7F7F7F"/>
                </a:solidFill>
                <a:latin typeface="Tahoma" charset="0"/>
                <a:ea typeface="ＭＳ Ｐゴシック" charset="0"/>
              </a:rPr>
              <a:t>pipeline stages</a:t>
            </a:r>
            <a:r>
              <a:rPr lang="ja-JP" altLang="en-US">
                <a:solidFill>
                  <a:srgbClr val="7F7F7F"/>
                </a:solidFill>
                <a:latin typeface="Tahoma" charset="0"/>
                <a:ea typeface="ＭＳ Ｐゴシック" charset="0"/>
              </a:rPr>
              <a:t>”</a:t>
            </a:r>
            <a:r>
              <a:rPr lang="en-US">
                <a:solidFill>
                  <a:srgbClr val="7F7F7F"/>
                </a:solidFill>
                <a:latin typeface="Tahoma" charset="0"/>
                <a:ea typeface="ＭＳ Ｐゴシック" charset="0"/>
              </a:rPr>
              <a:t> </a:t>
            </a:r>
            <a:r>
              <a:rPr lang="en-US">
                <a:solidFill>
                  <a:srgbClr val="7F7F7F"/>
                </a:solidFill>
                <a:latin typeface="Tahoma" charset="0"/>
                <a:ea typeface="ＭＳ Ｐゴシック" charset="0"/>
                <a:sym typeface="Wingdings" charset="0"/>
              </a:rPr>
              <a:t> each stage runs on a different core</a:t>
            </a:r>
          </a:p>
          <a:p>
            <a:pPr lvl="1" eaLnBrk="1" hangingPunct="1"/>
            <a:r>
              <a:rPr lang="en-US">
                <a:latin typeface="Tahoma" charset="0"/>
                <a:ea typeface="ＭＳ Ｐゴシック" charset="0"/>
                <a:sym typeface="Wingdings" charset="0"/>
              </a:rPr>
              <a:t>Problem: </a:t>
            </a:r>
            <a:r>
              <a:rPr lang="en-US">
                <a:solidFill>
                  <a:srgbClr val="FF0000"/>
                </a:solidFill>
                <a:latin typeface="Tahoma" charset="0"/>
                <a:ea typeface="ＭＳ Ｐゴシック" charset="0"/>
                <a:sym typeface="Wingdings" charset="0"/>
              </a:rPr>
              <a:t>A stage incurs a cache miss when it touches data produced by the previous stage</a:t>
            </a:r>
          </a:p>
          <a:p>
            <a:pPr lvl="1" eaLnBrk="1" hangingPunct="1"/>
            <a:endParaRPr lang="en-US" sz="1600">
              <a:solidFill>
                <a:srgbClr val="FF0000"/>
              </a:solidFill>
              <a:latin typeface="Tahoma" charset="0"/>
              <a:ea typeface="ＭＳ Ｐゴシック" charset="0"/>
              <a:sym typeface="Wingdings" charset="0"/>
            </a:endParaRPr>
          </a:p>
          <a:p>
            <a:pPr eaLnBrk="1" hangingPunct="1"/>
            <a:r>
              <a:rPr lang="en-US">
                <a:solidFill>
                  <a:srgbClr val="0000FF"/>
                </a:solidFill>
                <a:latin typeface="Tahoma" charset="0"/>
                <a:ea typeface="ＭＳ Ｐゴシック" charset="0"/>
                <a:cs typeface="ＭＳ Ｐゴシック" charset="0"/>
                <a:sym typeface="Wingdings" charset="0"/>
              </a:rPr>
              <a:t>Performance of Staged Execution limited by inter-segment cache misses</a:t>
            </a:r>
            <a:endParaRPr lang="en-US">
              <a:solidFill>
                <a:srgbClr val="0000FF"/>
              </a:solidFill>
              <a:latin typeface="Tahoma" charset="0"/>
              <a:ea typeface="ＭＳ Ｐゴシック" charset="0"/>
              <a:cs typeface="ＭＳ Ｐゴシック" charset="0"/>
            </a:endParaRPr>
          </a:p>
        </p:txBody>
      </p:sp>
      <p:sp>
        <p:nvSpPr>
          <p:cNvPr id="6861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C49E9B-848E-C844-8E43-56EFCA28506D}" type="slidenum">
              <a:rPr lang="en-US" sz="1600">
                <a:latin typeface="Garamond" charset="0"/>
              </a:rPr>
              <a:pPr eaLnBrk="1" hangingPunct="1"/>
              <a:t>82</a:t>
            </a:fld>
            <a:endParaRPr lang="en-US" sz="1600">
              <a:latin typeface="Garamond" charset="0"/>
            </a:endParaRPr>
          </a:p>
        </p:txBody>
      </p:sp>
    </p:spTree>
    <p:extLst>
      <p:ext uri="{BB962C8B-B14F-4D97-AF65-F5344CB8AC3E}">
        <p14:creationId xmlns:p14="http://schemas.microsoft.com/office/powerpoint/2010/main" xmlns="" val="32990017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E46907-2F18-C44A-80D8-CC1EBD8FD7F5}" type="slidenum">
              <a:rPr lang="en-US" sz="1600">
                <a:latin typeface="Garamond" charset="0"/>
              </a:rPr>
              <a:pPr eaLnBrk="1" hangingPunct="1"/>
              <a:t>83</a:t>
            </a:fld>
            <a:endParaRPr lang="en-US" sz="1600">
              <a:latin typeface="Garamond" charset="0"/>
            </a:endParaRPr>
          </a:p>
        </p:txBody>
      </p:sp>
      <p:sp>
        <p:nvSpPr>
          <p:cNvPr id="65540" name="Rectangle 2"/>
          <p:cNvSpPr>
            <a:spLocks noGrp="1" noChangeArrowheads="1"/>
          </p:cNvSpPr>
          <p:nvPr>
            <p:ph type="title"/>
          </p:nvPr>
        </p:nvSpPr>
        <p:spPr/>
        <p:txBody>
          <a:bodyPr/>
          <a:lstStyle/>
          <a:p>
            <a:pPr eaLnBrk="1" hangingPunct="1"/>
            <a:r>
              <a:rPr lang="en-US" sz="3400">
                <a:latin typeface="Garamond" charset="0"/>
                <a:ea typeface="ＭＳ Ｐゴシック" charset="0"/>
                <a:cs typeface="ＭＳ Ｐゴシック" charset="0"/>
              </a:rPr>
              <a:t>What if We Eliminated All Inter-segment Misses?</a:t>
            </a:r>
          </a:p>
        </p:txBody>
      </p:sp>
      <p:graphicFrame>
        <p:nvGraphicFramePr>
          <p:cNvPr id="65538" name="Object 2"/>
          <p:cNvGraphicFramePr>
            <a:graphicFrameLocks noGrp="1" noChangeAspect="1"/>
          </p:cNvGraphicFramePr>
          <p:nvPr>
            <p:ph idx="1"/>
          </p:nvPr>
        </p:nvGraphicFramePr>
        <p:xfrm>
          <a:off x="865188" y="1600200"/>
          <a:ext cx="7337425" cy="4006850"/>
        </p:xfrm>
        <a:graphic>
          <a:graphicData uri="http://schemas.openxmlformats.org/presentationml/2006/ole">
            <p:oleObj spid="_x0000_s183370" name="Chart" r:id="rId4" imgW="29485714" imgH="16101587" progId="Excel.Sheet.8">
              <p:embed/>
            </p:oleObj>
          </a:graphicData>
        </a:graphic>
      </p:graphicFrame>
      <p:sp>
        <p:nvSpPr>
          <p:cNvPr id="65541" name="Line 7"/>
          <p:cNvSpPr>
            <a:spLocks noChangeShapeType="1"/>
          </p:cNvSpPr>
          <p:nvPr/>
        </p:nvSpPr>
        <p:spPr bwMode="auto">
          <a:xfrm>
            <a:off x="1597025" y="3714750"/>
            <a:ext cx="6550025"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24411359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t>Bottleneck Identification and Scheduling (BIS)</a:t>
            </a:r>
            <a:endParaRPr lang="en-US" dirty="0"/>
          </a:p>
          <a:p>
            <a:r>
              <a:rPr lang="en-US" dirty="0" smtClean="0"/>
              <a:t>Staged Execution and </a:t>
            </a:r>
            <a:r>
              <a:rPr lang="en-US" dirty="0" smtClean="0">
                <a:solidFill>
                  <a:srgbClr val="0000FF"/>
                </a:solidFill>
              </a:rPr>
              <a:t>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84</a:t>
            </a:fld>
            <a:endParaRPr lang="en-US" altLang="en-US"/>
          </a:p>
        </p:txBody>
      </p:sp>
    </p:spTree>
    <p:extLst>
      <p:ext uri="{BB962C8B-B14F-4D97-AF65-F5344CB8AC3E}">
        <p14:creationId xmlns:p14="http://schemas.microsoft.com/office/powerpoint/2010/main" xmlns="" val="332974629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DD30C2-6CCE-F346-863C-C4B6DA497148}" type="slidenum">
              <a:rPr lang="en-US" sz="1600">
                <a:latin typeface="Garamond" charset="0"/>
              </a:rPr>
              <a:pPr eaLnBrk="1" hangingPunct="1"/>
              <a:t>85</a:t>
            </a:fld>
            <a:endParaRPr lang="en-US" sz="1600">
              <a:latin typeface="Garamond" charset="0"/>
            </a:endParaRPr>
          </a:p>
        </p:txBody>
      </p:sp>
      <p:sp>
        <p:nvSpPr>
          <p:cNvPr id="73731"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Terminology</a:t>
            </a:r>
          </a:p>
        </p:txBody>
      </p:sp>
      <p:sp>
        <p:nvSpPr>
          <p:cNvPr id="16387"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16388"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16389"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Z</a:t>
            </a:r>
          </a:p>
          <a:p>
            <a:pPr algn="ctr"/>
            <a:r>
              <a:rPr lang="en-US"/>
              <a:t>….</a:t>
            </a:r>
          </a:p>
        </p:txBody>
      </p:sp>
      <p:sp>
        <p:nvSpPr>
          <p:cNvPr id="16393"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94"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95" name="Text Box 11"/>
          <p:cNvSpPr txBox="1">
            <a:spLocks noChangeArrowheads="1"/>
          </p:cNvSpPr>
          <p:nvPr/>
        </p:nvSpPr>
        <p:spPr bwMode="auto">
          <a:xfrm>
            <a:off x="3276600" y="2681288"/>
            <a:ext cx="1676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Transfer Y</a:t>
            </a:r>
          </a:p>
        </p:txBody>
      </p:sp>
      <p:sp>
        <p:nvSpPr>
          <p:cNvPr id="16396" name="Text Box 12"/>
          <p:cNvSpPr txBox="1">
            <a:spLocks noChangeArrowheads="1"/>
          </p:cNvSpPr>
          <p:nvPr/>
        </p:nvSpPr>
        <p:spPr bwMode="auto">
          <a:xfrm>
            <a:off x="5867400" y="4205288"/>
            <a:ext cx="1676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Transfer Z</a:t>
            </a:r>
          </a:p>
        </p:txBody>
      </p:sp>
      <p:sp>
        <p:nvSpPr>
          <p:cNvPr id="16397"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S0</a:t>
            </a:r>
          </a:p>
        </p:txBody>
      </p:sp>
      <p:sp>
        <p:nvSpPr>
          <p:cNvPr id="16398" name="Text Box 14"/>
          <p:cNvSpPr txBox="1">
            <a:spLocks noChangeArrowheads="1"/>
          </p:cNvSpPr>
          <p:nvPr/>
        </p:nvSpPr>
        <p:spPr bwMode="auto">
          <a:xfrm>
            <a:off x="2590800" y="38100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S1</a:t>
            </a:r>
          </a:p>
        </p:txBody>
      </p:sp>
      <p:sp>
        <p:nvSpPr>
          <p:cNvPr id="16399"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S2</a:t>
            </a:r>
          </a:p>
        </p:txBody>
      </p:sp>
      <p:sp>
        <p:nvSpPr>
          <p:cNvPr id="16400" name="Text Box 16"/>
          <p:cNvSpPr txBox="1">
            <a:spLocks noChangeArrowheads="1"/>
          </p:cNvSpPr>
          <p:nvPr/>
        </p:nvSpPr>
        <p:spPr bwMode="auto">
          <a:xfrm>
            <a:off x="5761038" y="2149475"/>
            <a:ext cx="3170237"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Inter-segment data:</a:t>
            </a:r>
            <a:r>
              <a:rPr lang="en-US" sz="1800" i="1">
                <a:solidFill>
                  <a:srgbClr val="FF0000"/>
                </a:solidFill>
              </a:rPr>
              <a:t> Cache block written by one segment and consumed by the next segment</a:t>
            </a:r>
          </a:p>
        </p:txBody>
      </p:sp>
      <p:sp>
        <p:nvSpPr>
          <p:cNvPr id="16403" name="Text Box 19"/>
          <p:cNvSpPr txBox="1">
            <a:spLocks noChangeArrowheads="1"/>
          </p:cNvSpPr>
          <p:nvPr/>
        </p:nvSpPr>
        <p:spPr bwMode="auto">
          <a:xfrm>
            <a:off x="212725" y="5165725"/>
            <a:ext cx="489267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i="1">
                <a:solidFill>
                  <a:srgbClr val="FF0000"/>
                </a:solidFill>
              </a:rPr>
              <a:t>Generator instruction:</a:t>
            </a:r>
            <a:br>
              <a:rPr lang="en-US" sz="2000" b="1" i="1">
                <a:solidFill>
                  <a:srgbClr val="FF0000"/>
                </a:solidFill>
              </a:rPr>
            </a:br>
            <a:r>
              <a:rPr lang="en-US" sz="2000" i="1">
                <a:solidFill>
                  <a:srgbClr val="FF0000"/>
                </a:solidFill>
              </a:rPr>
              <a:t>The last instruction to write to an       inter-segment cache block in a segment</a:t>
            </a:r>
          </a:p>
        </p:txBody>
      </p:sp>
      <p:sp>
        <p:nvSpPr>
          <p:cNvPr id="16406" name="Oval 22"/>
          <p:cNvSpPr>
            <a:spLocks noChangeArrowheads="1"/>
          </p:cNvSpPr>
          <p:nvPr/>
        </p:nvSpPr>
        <p:spPr bwMode="auto">
          <a:xfrm>
            <a:off x="4191000" y="2667000"/>
            <a:ext cx="457200" cy="45720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407" name="Oval 23"/>
          <p:cNvSpPr>
            <a:spLocks noChangeArrowheads="1"/>
          </p:cNvSpPr>
          <p:nvPr/>
        </p:nvSpPr>
        <p:spPr bwMode="auto">
          <a:xfrm>
            <a:off x="6781800" y="4191000"/>
            <a:ext cx="457200" cy="45720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408" name="Oval 24"/>
          <p:cNvSpPr>
            <a:spLocks noChangeArrowheads="1"/>
          </p:cNvSpPr>
          <p:nvPr/>
        </p:nvSpPr>
        <p:spPr bwMode="auto">
          <a:xfrm>
            <a:off x="914400" y="2514600"/>
            <a:ext cx="1524000" cy="45720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409" name="Oval 25"/>
          <p:cNvSpPr>
            <a:spLocks noChangeArrowheads="1"/>
          </p:cNvSpPr>
          <p:nvPr/>
        </p:nvSpPr>
        <p:spPr bwMode="auto">
          <a:xfrm>
            <a:off x="3810000" y="4038600"/>
            <a:ext cx="1524000" cy="45720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3748"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0</a:t>
            </a:r>
          </a:p>
        </p:txBody>
      </p:sp>
      <p:sp>
        <p:nvSpPr>
          <p:cNvPr id="73749"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1</a:t>
            </a:r>
          </a:p>
        </p:txBody>
      </p:sp>
      <p:sp>
        <p:nvSpPr>
          <p:cNvPr id="73750"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2</a:t>
            </a:r>
          </a:p>
        </p:txBody>
      </p:sp>
    </p:spTree>
    <p:extLst>
      <p:ext uri="{BB962C8B-B14F-4D97-AF65-F5344CB8AC3E}">
        <p14:creationId xmlns:p14="http://schemas.microsoft.com/office/powerpoint/2010/main" xmlns="" val="2475237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9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40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40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40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40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640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40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40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40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89" grpId="0" animBg="1"/>
      <p:bldP spid="16393" grpId="0" animBg="1"/>
      <p:bldP spid="16394" grpId="0" animBg="1"/>
      <p:bldP spid="16395" grpId="0"/>
      <p:bldP spid="16396" grpId="0"/>
      <p:bldP spid="16397" grpId="0"/>
      <p:bldP spid="16398" grpId="0"/>
      <p:bldP spid="16399" grpId="0"/>
      <p:bldP spid="16400" grpId="0"/>
      <p:bldP spid="16400" grpId="1"/>
      <p:bldP spid="16403" grpId="0"/>
      <p:bldP spid="16406" grpId="0" animBg="1"/>
      <p:bldP spid="16406" grpId="1" animBg="1"/>
      <p:bldP spid="16407" grpId="0" animBg="1"/>
      <p:bldP spid="16407" grpId="1" animBg="1"/>
      <p:bldP spid="16408" grpId="0" animBg="1"/>
      <p:bldP spid="1640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Key Observation and Idea</a:t>
            </a:r>
          </a:p>
        </p:txBody>
      </p:sp>
      <p:sp>
        <p:nvSpPr>
          <p:cNvPr id="3" name="Content Placeholder 2"/>
          <p:cNvSpPr>
            <a:spLocks noGrp="1"/>
          </p:cNvSpPr>
          <p:nvPr>
            <p:ph idx="1"/>
          </p:nvPr>
        </p:nvSpPr>
        <p:spPr/>
        <p:txBody>
          <a:bodyPr/>
          <a:lstStyle/>
          <a:p>
            <a:pPr eaLnBrk="1" hangingPunct="1"/>
            <a:r>
              <a:rPr lang="en-US" dirty="0">
                <a:latin typeface="Tahoma" charset="0"/>
                <a:ea typeface="ＭＳ Ｐゴシック" charset="0"/>
                <a:cs typeface="ＭＳ Ｐゴシック" charset="0"/>
              </a:rPr>
              <a:t>Observation: </a:t>
            </a:r>
            <a:r>
              <a:rPr lang="en-US" dirty="0">
                <a:solidFill>
                  <a:srgbClr val="0000FF"/>
                </a:solidFill>
                <a:latin typeface="Tahoma" charset="0"/>
                <a:ea typeface="ＭＳ Ｐゴシック" charset="0"/>
                <a:cs typeface="ＭＳ Ｐゴシック" charset="0"/>
              </a:rPr>
              <a:t>Set of generator instructions is stable over execution time and across input sets</a:t>
            </a:r>
          </a:p>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Idea: </a:t>
            </a:r>
          </a:p>
          <a:p>
            <a:pPr lvl="1" eaLnBrk="1" hangingPunct="1"/>
            <a:r>
              <a:rPr lang="en-US" dirty="0">
                <a:latin typeface="Tahoma" charset="0"/>
                <a:ea typeface="ＭＳ Ｐゴシック" charset="0"/>
              </a:rPr>
              <a:t>Identify the generator instructions </a:t>
            </a:r>
          </a:p>
          <a:p>
            <a:pPr lvl="1" eaLnBrk="1" hangingPunct="1"/>
            <a:r>
              <a:rPr lang="en-US" dirty="0">
                <a:latin typeface="Tahoma" charset="0"/>
                <a:ea typeface="ＭＳ Ｐゴシック" charset="0"/>
              </a:rPr>
              <a:t>Record cache blocks produced by generator instructions</a:t>
            </a:r>
          </a:p>
          <a:p>
            <a:pPr lvl="1" eaLnBrk="1" hangingPunct="1"/>
            <a:r>
              <a:rPr lang="en-US" dirty="0">
                <a:latin typeface="Tahoma" charset="0"/>
                <a:ea typeface="ＭＳ Ｐゴシック" charset="0"/>
              </a:rPr>
              <a:t>Proactively send such cache blocks to the next segment</a:t>
            </a:r>
            <a:r>
              <a:rPr lang="ja-JP" altLang="en-US" dirty="0">
                <a:latin typeface="Tahoma" charset="0"/>
                <a:ea typeface="ＭＳ Ｐゴシック" charset="0"/>
              </a:rPr>
              <a:t>’</a:t>
            </a:r>
            <a:r>
              <a:rPr lang="en-US" dirty="0">
                <a:latin typeface="Tahoma" charset="0"/>
                <a:ea typeface="ＭＳ Ｐゴシック" charset="0"/>
              </a:rPr>
              <a:t>s core before initiating the next </a:t>
            </a:r>
            <a:r>
              <a:rPr lang="en-US" dirty="0" smtClean="0">
                <a:latin typeface="Tahoma" charset="0"/>
                <a:ea typeface="ＭＳ Ｐゴシック" charset="0"/>
              </a:rPr>
              <a:t>segment</a:t>
            </a:r>
          </a:p>
          <a:p>
            <a:pPr lvl="1" eaLnBrk="1" hangingPunct="1"/>
            <a:endParaRPr lang="en-US" dirty="0" smtClean="0">
              <a:latin typeface="Tahoma" charset="0"/>
              <a:ea typeface="ＭＳ Ｐゴシック" charset="0"/>
            </a:endParaRPr>
          </a:p>
          <a:p>
            <a:pPr lvl="1" eaLnBrk="1" hangingPunct="1"/>
            <a:endParaRPr lang="en-US" dirty="0">
              <a:latin typeface="Tahoma" charset="0"/>
              <a:ea typeface="ＭＳ Ｐゴシック" charset="0"/>
            </a:endParaRPr>
          </a:p>
          <a:p>
            <a:pPr lvl="0" eaLnBrk="1" hangingPunct="1">
              <a:buClr>
                <a:srgbClr val="CC9900"/>
              </a:buClr>
              <a:buFont typeface="Wingdings" charset="0"/>
              <a:buChar char="n"/>
            </a:pPr>
            <a:r>
              <a:rPr lang="en-US" dirty="0" err="1">
                <a:solidFill>
                  <a:srgbClr val="000000"/>
                </a:solidFill>
                <a:latin typeface="Tahoma" charset="0"/>
                <a:ea typeface="ＭＳ Ｐゴシック" charset="0"/>
                <a:cs typeface="ＭＳ Ｐゴシック" charset="0"/>
              </a:rPr>
              <a:t>Suleman</a:t>
            </a:r>
            <a:r>
              <a:rPr lang="en-US" dirty="0">
                <a:solidFill>
                  <a:srgbClr val="000000"/>
                </a:solidFill>
                <a:latin typeface="Tahoma" charset="0"/>
                <a:ea typeface="ＭＳ Ｐゴシック" charset="0"/>
                <a:cs typeface="ＭＳ Ｐゴシック" charset="0"/>
              </a:rPr>
              <a:t> et al., </a:t>
            </a:r>
            <a:r>
              <a:rPr lang="ja-JP" altLang="en-US" dirty="0">
                <a:solidFill>
                  <a:srgbClr val="000000"/>
                </a:solidFill>
                <a:latin typeface="Tahoma" charset="0"/>
                <a:ea typeface="ＭＳ Ｐゴシック" charset="0"/>
                <a:cs typeface="ＭＳ Ｐゴシック" charset="0"/>
              </a:rPr>
              <a:t>“</a:t>
            </a:r>
            <a:r>
              <a:rPr lang="en-US" altLang="ja-JP" dirty="0">
                <a:solidFill>
                  <a:srgbClr val="0000FF"/>
                </a:solidFill>
                <a:latin typeface="Tahoma" charset="0"/>
                <a:ea typeface="ＭＳ Ｐゴシック" charset="0"/>
                <a:cs typeface="ＭＳ Ｐゴシック" charset="0"/>
              </a:rPr>
              <a:t>Data Marshaling for Multi-Core Architectures</a:t>
            </a:r>
            <a:r>
              <a:rPr lang="en-US" altLang="ja-JP" dirty="0">
                <a:solidFill>
                  <a:srgbClr val="000000"/>
                </a:solidFill>
                <a:latin typeface="Tahoma" charset="0"/>
                <a:ea typeface="ＭＳ Ｐゴシック" charset="0"/>
                <a:cs typeface="ＭＳ Ｐゴシック" charset="0"/>
              </a:rPr>
              <a:t>,</a:t>
            </a:r>
            <a:r>
              <a:rPr lang="ja-JP" altLang="en-US" dirty="0">
                <a:solidFill>
                  <a:srgbClr val="000000"/>
                </a:solidFill>
                <a:latin typeface="Tahoma" charset="0"/>
                <a:ea typeface="ＭＳ Ｐゴシック" charset="0"/>
                <a:cs typeface="ＭＳ Ｐゴシック" charset="0"/>
              </a:rPr>
              <a:t>”</a:t>
            </a:r>
            <a:r>
              <a:rPr lang="en-US" altLang="ja-JP" dirty="0">
                <a:solidFill>
                  <a:srgbClr val="000000"/>
                </a:solidFill>
                <a:latin typeface="Tahoma" charset="0"/>
                <a:ea typeface="ＭＳ Ｐゴシック" charset="0"/>
                <a:cs typeface="ＭＳ Ｐゴシック" charset="0"/>
              </a:rPr>
              <a:t> ISCA </a:t>
            </a:r>
            <a:r>
              <a:rPr lang="en-US" altLang="ja-JP" dirty="0" smtClean="0">
                <a:solidFill>
                  <a:srgbClr val="000000"/>
                </a:solidFill>
                <a:latin typeface="Tahoma" charset="0"/>
                <a:ea typeface="ＭＳ Ｐゴシック" charset="0"/>
                <a:cs typeface="ＭＳ Ｐゴシック" charset="0"/>
              </a:rPr>
              <a:t>2010, IEEE Micro Top Picks 2011.</a:t>
            </a:r>
            <a:endParaRPr lang="en-US" dirty="0">
              <a:solidFill>
                <a:srgbClr val="000000"/>
              </a:solidFill>
              <a:latin typeface="Tahoma" charset="0"/>
              <a:ea typeface="ＭＳ Ｐゴシック" charset="0"/>
              <a:cs typeface="ＭＳ Ｐゴシック" charset="0"/>
            </a:endParaRPr>
          </a:p>
          <a:p>
            <a:pPr lvl="1" eaLnBrk="1" hangingPunct="1"/>
            <a:endParaRPr lang="en-US" dirty="0">
              <a:latin typeface="Tahoma" charset="0"/>
              <a:ea typeface="ＭＳ Ｐゴシック" charset="0"/>
            </a:endParaRPr>
          </a:p>
        </p:txBody>
      </p:sp>
      <p:sp>
        <p:nvSpPr>
          <p:cNvPr id="7578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CAC061-70BB-5743-946E-D96EB9468694}" type="slidenum">
              <a:rPr lang="en-US" sz="1600">
                <a:latin typeface="Garamond" charset="0"/>
              </a:rPr>
              <a:pPr eaLnBrk="1" hangingPunct="1"/>
              <a:t>86</a:t>
            </a:fld>
            <a:endParaRPr lang="en-US" sz="1600">
              <a:latin typeface="Garamond" charset="0"/>
            </a:endParaRPr>
          </a:p>
        </p:txBody>
      </p:sp>
    </p:spTree>
    <p:extLst>
      <p:ext uri="{BB962C8B-B14F-4D97-AF65-F5344CB8AC3E}">
        <p14:creationId xmlns:p14="http://schemas.microsoft.com/office/powerpoint/2010/main" xmlns="" val="14477924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atin typeface="Garamond" charset="0"/>
                <a:ea typeface="ＭＳ Ｐゴシック" charset="0"/>
                <a:cs typeface="ＭＳ Ｐゴシック" charset="0"/>
              </a:rPr>
              <a:t>Data Marshaling</a:t>
            </a:r>
          </a:p>
        </p:txBody>
      </p:sp>
      <p:sp>
        <p:nvSpPr>
          <p:cNvPr id="69636" name="AutoShape 3"/>
          <p:cNvSpPr>
            <a:spLocks noChangeArrowheads="1"/>
          </p:cNvSpPr>
          <p:nvPr/>
        </p:nvSpPr>
        <p:spPr bwMode="auto">
          <a:xfrm>
            <a:off x="381000" y="2514600"/>
            <a:ext cx="2682875"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Identify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Insert </a:t>
            </a:r>
            <a:r>
              <a:rPr lang="en-US" sz="2000" i="1" dirty="0">
                <a:solidFill>
                  <a:srgbClr val="000000"/>
                </a:solidFill>
                <a:latin typeface="Arial" pitchFamily="-106" charset="0"/>
                <a:ea typeface="ＭＳ Ｐゴシック" pitchFamily="-106" charset="-128"/>
                <a:cs typeface="ＭＳ Ｐゴシック" pitchFamily="-106" charset="-128"/>
              </a:rPr>
              <a:t>marshal</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p:txBody>
      </p:sp>
      <p:sp>
        <p:nvSpPr>
          <p:cNvPr id="69637" name="AutoShape 4"/>
          <p:cNvSpPr>
            <a:spLocks noChangeArrowheads="1"/>
          </p:cNvSpPr>
          <p:nvPr/>
        </p:nvSpPr>
        <p:spPr bwMode="auto">
          <a:xfrm>
            <a:off x="5715000" y="2514600"/>
            <a:ext cx="297180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Record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produced addresses</a:t>
            </a:r>
          </a:p>
          <a:p>
            <a:pPr marL="342900" indent="-342900">
              <a:buFontTx/>
              <a:buAutoNum type="arabicPeriod" startAt="2"/>
              <a:defRPr/>
            </a:pPr>
            <a:r>
              <a:rPr lang="en-US" sz="2000" i="1" dirty="0">
                <a:solidFill>
                  <a:srgbClr val="000000"/>
                </a:solidFill>
                <a:latin typeface="Arial" pitchFamily="-106" charset="0"/>
                <a:ea typeface="ＭＳ Ｐゴシック" pitchFamily="-106" charset="-128"/>
                <a:cs typeface="ＭＳ Ｐゴシック" pitchFamily="-106" charset="-128"/>
              </a:rPr>
              <a:t> Marshal </a:t>
            </a:r>
            <a:r>
              <a:rPr lang="en-US" sz="2000" dirty="0">
                <a:solidFill>
                  <a:srgbClr val="000000"/>
                </a:solidFill>
                <a:latin typeface="Arial" pitchFamily="-106" charset="0"/>
                <a:ea typeface="ＭＳ Ｐゴシック" pitchFamily="-106" charset="-128"/>
                <a:cs typeface="ＭＳ Ｐゴシック" pitchFamily="-106" charset="-128"/>
              </a:rPr>
              <a:t>recorded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blocks to next core</a:t>
            </a:r>
          </a:p>
        </p:txBody>
      </p:sp>
      <p:sp>
        <p:nvSpPr>
          <p:cNvPr id="77829" name="Line 5"/>
          <p:cNvSpPr>
            <a:spLocks noChangeShapeType="1"/>
          </p:cNvSpPr>
          <p:nvPr/>
        </p:nvSpPr>
        <p:spPr bwMode="auto">
          <a:xfrm>
            <a:off x="3063875" y="3429000"/>
            <a:ext cx="26511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7830" name="Text Box 6"/>
          <p:cNvSpPr txBox="1">
            <a:spLocks noChangeArrowheads="1"/>
          </p:cNvSpPr>
          <p:nvPr/>
        </p:nvSpPr>
        <p:spPr bwMode="auto">
          <a:xfrm>
            <a:off x="3063875" y="3611563"/>
            <a:ext cx="2574925"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b="1" i="1">
                <a:solidFill>
                  <a:srgbClr val="000000"/>
                </a:solidFill>
              </a:rPr>
              <a:t>generator </a:t>
            </a:r>
            <a:r>
              <a:rPr lang="en-US" sz="1800" b="1">
                <a:solidFill>
                  <a:srgbClr val="000000"/>
                </a:solidFill>
              </a:rPr>
              <a:t>prefixes</a:t>
            </a:r>
            <a:r>
              <a:rPr lang="en-US" sz="1800">
                <a:solidFill>
                  <a:srgbClr val="000000"/>
                </a:solidFill>
              </a:rPr>
              <a:t> &amp; </a:t>
            </a:r>
            <a:r>
              <a:rPr lang="en-US" sz="1800" b="1" i="1">
                <a:solidFill>
                  <a:srgbClr val="000000"/>
                </a:solidFill>
              </a:rPr>
              <a:t>marshal</a:t>
            </a:r>
            <a:r>
              <a:rPr lang="en-US" sz="1800" b="1">
                <a:solidFill>
                  <a:srgbClr val="000000"/>
                </a:solidFill>
              </a:rPr>
              <a:t> Instructions</a:t>
            </a:r>
          </a:p>
        </p:txBody>
      </p:sp>
      <p:sp>
        <p:nvSpPr>
          <p:cNvPr id="77831" name="Text Box 7"/>
          <p:cNvSpPr txBox="1">
            <a:spLocks noChangeArrowheads="1"/>
          </p:cNvSpPr>
          <p:nvPr/>
        </p:nvSpPr>
        <p:spPr bwMode="auto">
          <a:xfrm>
            <a:off x="762000" y="2103438"/>
            <a:ext cx="20732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Compiler/Profiler</a:t>
            </a:r>
          </a:p>
        </p:txBody>
      </p:sp>
      <p:sp>
        <p:nvSpPr>
          <p:cNvPr id="77832" name="Text Box 8"/>
          <p:cNvSpPr txBox="1">
            <a:spLocks noChangeArrowheads="1"/>
          </p:cNvSpPr>
          <p:nvPr/>
        </p:nvSpPr>
        <p:spPr bwMode="auto">
          <a:xfrm>
            <a:off x="6080125" y="2101850"/>
            <a:ext cx="17383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7783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92F8FA-B8D2-0146-86B3-55C6E9071EA1}" type="slidenum">
              <a:rPr lang="en-US" sz="1600">
                <a:latin typeface="Garamond" charset="0"/>
              </a:rPr>
              <a:pPr eaLnBrk="1" hangingPunct="1"/>
              <a:t>87</a:t>
            </a:fld>
            <a:endParaRPr lang="en-US" sz="1600">
              <a:latin typeface="Garamond" charset="0"/>
            </a:endParaRPr>
          </a:p>
        </p:txBody>
      </p:sp>
    </p:spTree>
    <p:extLst>
      <p:ext uri="{BB962C8B-B14F-4D97-AF65-F5344CB8AC3E}">
        <p14:creationId xmlns:p14="http://schemas.microsoft.com/office/powerpoint/2010/main" xmlns="" val="3926407502"/>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atin typeface="Garamond" charset="0"/>
                <a:ea typeface="ＭＳ Ｐゴシック" charset="0"/>
                <a:cs typeface="ＭＳ Ｐゴシック" charset="0"/>
              </a:rPr>
              <a:t>Data Marshaling</a:t>
            </a:r>
          </a:p>
        </p:txBody>
      </p:sp>
      <p:sp>
        <p:nvSpPr>
          <p:cNvPr id="70660" name="AutoShape 3"/>
          <p:cNvSpPr>
            <a:spLocks noChangeArrowheads="1"/>
          </p:cNvSpPr>
          <p:nvPr/>
        </p:nvSpPr>
        <p:spPr bwMode="auto">
          <a:xfrm>
            <a:off x="381000" y="2514600"/>
            <a:ext cx="2682875"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Identify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Insert </a:t>
            </a:r>
            <a:r>
              <a:rPr lang="en-US" sz="2000" i="1" dirty="0">
                <a:solidFill>
                  <a:srgbClr val="000000"/>
                </a:solidFill>
                <a:latin typeface="Arial" pitchFamily="-106" charset="0"/>
                <a:ea typeface="ＭＳ Ｐゴシック" pitchFamily="-106" charset="-128"/>
                <a:cs typeface="ＭＳ Ｐゴシック" pitchFamily="-106" charset="-128"/>
              </a:rPr>
              <a:t>marshal</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p:txBody>
      </p:sp>
      <p:sp>
        <p:nvSpPr>
          <p:cNvPr id="70661" name="AutoShape 4"/>
          <p:cNvSpPr>
            <a:spLocks noChangeArrowheads="1"/>
          </p:cNvSpPr>
          <p:nvPr/>
        </p:nvSpPr>
        <p:spPr bwMode="auto">
          <a:xfrm>
            <a:off x="5715000" y="2514600"/>
            <a:ext cx="297180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Record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produced addresses</a:t>
            </a:r>
          </a:p>
          <a:p>
            <a:pPr marL="342900" indent="-342900">
              <a:buFontTx/>
              <a:buAutoNum type="arabicPeriod" startAt="2"/>
              <a:defRPr/>
            </a:pPr>
            <a:r>
              <a:rPr lang="en-US" sz="2000" i="1" dirty="0">
                <a:solidFill>
                  <a:srgbClr val="000000"/>
                </a:solidFill>
                <a:latin typeface="Arial" pitchFamily="-106" charset="0"/>
                <a:ea typeface="ＭＳ Ｐゴシック" pitchFamily="-106" charset="-128"/>
                <a:cs typeface="ＭＳ Ｐゴシック" pitchFamily="-106" charset="-128"/>
              </a:rPr>
              <a:t> Marshal </a:t>
            </a:r>
            <a:r>
              <a:rPr lang="en-US" sz="2000" dirty="0">
                <a:solidFill>
                  <a:srgbClr val="000000"/>
                </a:solidFill>
                <a:latin typeface="Arial" pitchFamily="-106" charset="0"/>
                <a:ea typeface="ＭＳ Ｐゴシック" pitchFamily="-106" charset="-128"/>
                <a:cs typeface="ＭＳ Ｐゴシック" pitchFamily="-106" charset="-128"/>
              </a:rPr>
              <a:t>recorded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blocks to next core</a:t>
            </a:r>
          </a:p>
        </p:txBody>
      </p:sp>
      <p:sp>
        <p:nvSpPr>
          <p:cNvPr id="79877" name="Line 5"/>
          <p:cNvSpPr>
            <a:spLocks noChangeShapeType="1"/>
          </p:cNvSpPr>
          <p:nvPr/>
        </p:nvSpPr>
        <p:spPr bwMode="auto">
          <a:xfrm>
            <a:off x="3063875" y="3429000"/>
            <a:ext cx="26511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9878" name="Text Box 6"/>
          <p:cNvSpPr txBox="1">
            <a:spLocks noChangeArrowheads="1"/>
          </p:cNvSpPr>
          <p:nvPr/>
        </p:nvSpPr>
        <p:spPr bwMode="auto">
          <a:xfrm>
            <a:off x="3063875" y="3611563"/>
            <a:ext cx="2574925"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b="1" i="1">
                <a:solidFill>
                  <a:srgbClr val="000000"/>
                </a:solidFill>
              </a:rPr>
              <a:t>generator </a:t>
            </a:r>
            <a:r>
              <a:rPr lang="en-US" sz="1800" b="1">
                <a:solidFill>
                  <a:srgbClr val="000000"/>
                </a:solidFill>
              </a:rPr>
              <a:t>prefixes</a:t>
            </a:r>
            <a:r>
              <a:rPr lang="en-US" sz="1800">
                <a:solidFill>
                  <a:srgbClr val="000000"/>
                </a:solidFill>
              </a:rPr>
              <a:t> &amp; </a:t>
            </a:r>
            <a:r>
              <a:rPr lang="en-US" sz="1800" b="1" i="1">
                <a:solidFill>
                  <a:srgbClr val="000000"/>
                </a:solidFill>
              </a:rPr>
              <a:t>marshal</a:t>
            </a:r>
            <a:r>
              <a:rPr lang="en-US" sz="1800" b="1">
                <a:solidFill>
                  <a:srgbClr val="000000"/>
                </a:solidFill>
              </a:rPr>
              <a:t> Instructions</a:t>
            </a:r>
          </a:p>
        </p:txBody>
      </p:sp>
      <p:sp>
        <p:nvSpPr>
          <p:cNvPr id="79879" name="Text Box 8"/>
          <p:cNvSpPr txBox="1">
            <a:spLocks noChangeArrowheads="1"/>
          </p:cNvSpPr>
          <p:nvPr/>
        </p:nvSpPr>
        <p:spPr bwMode="auto">
          <a:xfrm>
            <a:off x="6080125" y="2101850"/>
            <a:ext cx="17383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79880" name="Rectangle 9"/>
          <p:cNvSpPr>
            <a:spLocks noChangeArrowheads="1"/>
          </p:cNvSpPr>
          <p:nvPr/>
        </p:nvSpPr>
        <p:spPr bwMode="auto">
          <a:xfrm>
            <a:off x="227013" y="2438400"/>
            <a:ext cx="2971800" cy="2057400"/>
          </a:xfrm>
          <a:prstGeom prst="rect">
            <a:avLst/>
          </a:prstGeom>
          <a:noFill/>
          <a:ln w="508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988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C578D9-5F7E-6E4D-B1B1-5F1E58D9CF24}" type="slidenum">
              <a:rPr lang="en-US" sz="1600">
                <a:latin typeface="Garamond" charset="0"/>
              </a:rPr>
              <a:pPr eaLnBrk="1" hangingPunct="1"/>
              <a:t>88</a:t>
            </a:fld>
            <a:endParaRPr lang="en-US" sz="1600">
              <a:latin typeface="Garamond" charset="0"/>
            </a:endParaRPr>
          </a:p>
        </p:txBody>
      </p:sp>
      <p:sp>
        <p:nvSpPr>
          <p:cNvPr id="79882" name="Text Box 7"/>
          <p:cNvSpPr txBox="1">
            <a:spLocks noChangeArrowheads="1"/>
          </p:cNvSpPr>
          <p:nvPr/>
        </p:nvSpPr>
        <p:spPr bwMode="auto">
          <a:xfrm>
            <a:off x="762000" y="2103438"/>
            <a:ext cx="20732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Compiler/Profiler</a:t>
            </a:r>
          </a:p>
        </p:txBody>
      </p:sp>
    </p:spTree>
    <p:extLst>
      <p:ext uri="{BB962C8B-B14F-4D97-AF65-F5344CB8AC3E}">
        <p14:creationId xmlns:p14="http://schemas.microsoft.com/office/powerpoint/2010/main" xmlns="" val="128168388"/>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78D3F7-6773-E242-84E8-EFD5B1E8803C}" type="slidenum">
              <a:rPr lang="en-US" sz="1600">
                <a:latin typeface="Garamond" charset="0"/>
              </a:rPr>
              <a:pPr eaLnBrk="1" hangingPunct="1"/>
              <a:t>89</a:t>
            </a:fld>
            <a:endParaRPr lang="en-US" sz="1600">
              <a:latin typeface="Garamond" charset="0"/>
            </a:endParaRPr>
          </a:p>
        </p:txBody>
      </p:sp>
      <p:sp>
        <p:nvSpPr>
          <p:cNvPr id="81923"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Profiling Algorithm</a:t>
            </a:r>
          </a:p>
        </p:txBody>
      </p:sp>
      <p:sp>
        <p:nvSpPr>
          <p:cNvPr id="81924" name="AutoShape 3"/>
          <p:cNvSpPr>
            <a:spLocks noChangeArrowheads="1"/>
          </p:cNvSpPr>
          <p:nvPr/>
        </p:nvSpPr>
        <p:spPr bwMode="auto">
          <a:xfrm>
            <a:off x="3505200" y="1539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81925" name="AutoShape 4"/>
          <p:cNvSpPr>
            <a:spLocks noChangeArrowheads="1"/>
          </p:cNvSpPr>
          <p:nvPr/>
        </p:nvSpPr>
        <p:spPr bwMode="auto">
          <a:xfrm>
            <a:off x="3505200" y="3063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Y</a:t>
            </a:r>
          </a:p>
          <a:p>
            <a:pPr algn="ctr"/>
            <a:r>
              <a:rPr lang="en-US"/>
              <a:t>             ….</a:t>
            </a:r>
          </a:p>
          <a:p>
            <a:pPr algn="ctr"/>
            <a:r>
              <a:rPr lang="en-US"/>
              <a:t>STORE Z</a:t>
            </a:r>
          </a:p>
        </p:txBody>
      </p:sp>
      <p:sp>
        <p:nvSpPr>
          <p:cNvPr id="81926" name="AutoShape 5"/>
          <p:cNvSpPr>
            <a:spLocks noChangeArrowheads="1"/>
          </p:cNvSpPr>
          <p:nvPr/>
        </p:nvSpPr>
        <p:spPr bwMode="auto">
          <a:xfrm>
            <a:off x="3505200" y="4587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Z</a:t>
            </a:r>
          </a:p>
          <a:p>
            <a:pPr algn="ctr"/>
            <a:r>
              <a:rPr lang="en-US"/>
              <a:t>            ….</a:t>
            </a:r>
          </a:p>
        </p:txBody>
      </p:sp>
      <p:sp>
        <p:nvSpPr>
          <p:cNvPr id="81927" name="Line 6"/>
          <p:cNvSpPr>
            <a:spLocks noChangeShapeType="1"/>
          </p:cNvSpPr>
          <p:nvPr/>
        </p:nvSpPr>
        <p:spPr bwMode="auto">
          <a:xfrm>
            <a:off x="4572000" y="260667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1928" name="Line 7"/>
          <p:cNvSpPr>
            <a:spLocks noChangeShapeType="1"/>
          </p:cNvSpPr>
          <p:nvPr/>
        </p:nvSpPr>
        <p:spPr bwMode="auto">
          <a:xfrm>
            <a:off x="4572000" y="413067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4584" name="Line 8"/>
          <p:cNvSpPr>
            <a:spLocks noChangeShapeType="1"/>
          </p:cNvSpPr>
          <p:nvPr/>
        </p:nvSpPr>
        <p:spPr bwMode="auto">
          <a:xfrm flipH="1">
            <a:off x="5287963" y="1814513"/>
            <a:ext cx="1004887"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24585" name="Line 9"/>
          <p:cNvSpPr>
            <a:spLocks noChangeShapeType="1"/>
          </p:cNvSpPr>
          <p:nvPr/>
        </p:nvSpPr>
        <p:spPr bwMode="auto">
          <a:xfrm flipH="1">
            <a:off x="5286375" y="2087563"/>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24586" name="Line 10"/>
          <p:cNvSpPr>
            <a:spLocks noChangeShapeType="1"/>
          </p:cNvSpPr>
          <p:nvPr/>
        </p:nvSpPr>
        <p:spPr bwMode="auto">
          <a:xfrm flipH="1">
            <a:off x="5286375" y="2362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24587" name="Line 11"/>
          <p:cNvSpPr>
            <a:spLocks noChangeShapeType="1"/>
          </p:cNvSpPr>
          <p:nvPr/>
        </p:nvSpPr>
        <p:spPr bwMode="auto">
          <a:xfrm flipH="1">
            <a:off x="5286375" y="3278188"/>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24609" name="Oval 33"/>
          <p:cNvSpPr>
            <a:spLocks noChangeArrowheads="1"/>
          </p:cNvSpPr>
          <p:nvPr/>
        </p:nvSpPr>
        <p:spPr bwMode="auto">
          <a:xfrm>
            <a:off x="3733800" y="2209800"/>
            <a:ext cx="1752600" cy="30480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610" name="Text Box 34"/>
          <p:cNvSpPr txBox="1">
            <a:spLocks noChangeArrowheads="1"/>
          </p:cNvSpPr>
          <p:nvPr/>
        </p:nvSpPr>
        <p:spPr bwMode="auto">
          <a:xfrm>
            <a:off x="1066800" y="2057400"/>
            <a:ext cx="2286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i="1"/>
              <a:t>Mark as Generator Instruction</a:t>
            </a:r>
          </a:p>
        </p:txBody>
      </p:sp>
      <p:sp>
        <p:nvSpPr>
          <p:cNvPr id="24611" name="Oval 35"/>
          <p:cNvSpPr>
            <a:spLocks noChangeArrowheads="1"/>
          </p:cNvSpPr>
          <p:nvPr/>
        </p:nvSpPr>
        <p:spPr bwMode="auto">
          <a:xfrm>
            <a:off x="4724400" y="2133600"/>
            <a:ext cx="533400" cy="38100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612" name="Oval 36"/>
          <p:cNvSpPr>
            <a:spLocks noChangeArrowheads="1"/>
          </p:cNvSpPr>
          <p:nvPr/>
        </p:nvSpPr>
        <p:spPr bwMode="auto">
          <a:xfrm>
            <a:off x="4648200" y="3124200"/>
            <a:ext cx="533400" cy="38100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613" name="Text Box 37"/>
          <p:cNvSpPr txBox="1">
            <a:spLocks noChangeArrowheads="1"/>
          </p:cNvSpPr>
          <p:nvPr/>
        </p:nvSpPr>
        <p:spPr bwMode="auto">
          <a:xfrm>
            <a:off x="1066800" y="1295400"/>
            <a:ext cx="2286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Inter-segment data</a:t>
            </a:r>
          </a:p>
        </p:txBody>
      </p:sp>
    </p:spTree>
    <p:extLst>
      <p:ext uri="{BB962C8B-B14F-4D97-AF65-F5344CB8AC3E}">
        <p14:creationId xmlns:p14="http://schemas.microsoft.com/office/powerpoint/2010/main" xmlns="" val="843214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grpId="1" nodeType="clickEffect">
                                  <p:stCondLst>
                                    <p:cond delay="0"/>
                                  </p:stCondLst>
                                  <p:childTnLst>
                                    <p:animMotion origin="layout" path="M 5.55112E-17 -9.89824E-7 L 5.55112E-17 0.03978 " pathEditMode="relative" rAng="0" ptsTypes="AA">
                                      <p:cBhvr>
                                        <p:cTn id="10" dur="500" fill="hold"/>
                                        <p:tgtEl>
                                          <p:spTgt spid="24584"/>
                                        </p:tgtEl>
                                        <p:attrNameLst>
                                          <p:attrName>ppt_x</p:attrName>
                                          <p:attrName>ppt_y</p:attrName>
                                        </p:attrNameLst>
                                      </p:cBhvr>
                                      <p:rCtr x="0" y="1989"/>
                                    </p:animMotion>
                                  </p:childTnLst>
                                </p:cTn>
                              </p:par>
                            </p:childTnLst>
                          </p:cTn>
                        </p:par>
                        <p:par>
                          <p:cTn id="11" fill="hold" nodeType="afterGroup">
                            <p:stCondLst>
                              <p:cond delay="500"/>
                            </p:stCondLst>
                            <p:childTnLst>
                              <p:par>
                                <p:cTn id="12" presetID="1" presetClass="exit" presetSubtype="0" fill="hold" grpId="2" nodeType="afterEffect">
                                  <p:stCondLst>
                                    <p:cond delay="0"/>
                                  </p:stCondLst>
                                  <p:childTnLst>
                                    <p:set>
                                      <p:cBhvr>
                                        <p:cTn id="13" dur="1" fill="hold">
                                          <p:stCondLst>
                                            <p:cond delay="0"/>
                                          </p:stCondLst>
                                        </p:cTn>
                                        <p:tgtEl>
                                          <p:spTgt spid="24584"/>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2458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path" presetSubtype="0" accel="50000" decel="50000" fill="hold" grpId="1" nodeType="clickEffect">
                                  <p:stCondLst>
                                    <p:cond delay="0"/>
                                  </p:stCondLst>
                                  <p:childTnLst>
                                    <p:animMotion origin="layout" path="M 5.55112E-17 -9.89824E-7 L 5.55112E-17 0.03978 " pathEditMode="relative" rAng="0" ptsTypes="AA">
                                      <p:cBhvr>
                                        <p:cTn id="19" dur="500" fill="hold"/>
                                        <p:tgtEl>
                                          <p:spTgt spid="24585"/>
                                        </p:tgtEl>
                                        <p:attrNameLst>
                                          <p:attrName>ppt_x</p:attrName>
                                          <p:attrName>ppt_y</p:attrName>
                                        </p:attrNameLst>
                                      </p:cBhvr>
                                      <p:rCtr x="0" y="1989"/>
                                    </p:animMotion>
                                  </p:childTnLst>
                                </p:cTn>
                              </p:par>
                            </p:childTnLst>
                          </p:cTn>
                        </p:par>
                        <p:par>
                          <p:cTn id="20" fill="hold" nodeType="afterGroup">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2458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458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path" presetSubtype="0" accel="50000" decel="50000" fill="hold" grpId="1" nodeType="clickEffect">
                                  <p:stCondLst>
                                    <p:cond delay="0"/>
                                  </p:stCondLst>
                                  <p:childTnLst>
                                    <p:animMotion origin="layout" path="M -3.61111E-6 3.79278E-6 L -0.00017 0.13321 " pathEditMode="relative" rAng="0" ptsTypes="AA">
                                      <p:cBhvr>
                                        <p:cTn id="28" dur="2000" fill="hold"/>
                                        <p:tgtEl>
                                          <p:spTgt spid="24586"/>
                                        </p:tgtEl>
                                        <p:attrNameLst>
                                          <p:attrName>ppt_x</p:attrName>
                                          <p:attrName>ppt_y</p:attrName>
                                        </p:attrNameLst>
                                      </p:cBhvr>
                                      <p:rCtr x="-17" y="666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6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6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61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46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6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461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45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6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P spid="24584" grpId="1" animBg="1"/>
      <p:bldP spid="24584" grpId="2" animBg="1"/>
      <p:bldP spid="24585" grpId="0" animBg="1"/>
      <p:bldP spid="24585" grpId="1" animBg="1"/>
      <p:bldP spid="24585" grpId="2" animBg="1"/>
      <p:bldP spid="24586" grpId="0" animBg="1"/>
      <p:bldP spid="24586" grpId="1" animBg="1"/>
      <p:bldP spid="24587" grpId="0" animBg="1"/>
      <p:bldP spid="24609" grpId="0" animBg="1"/>
      <p:bldP spid="24610" grpId="0"/>
      <p:bldP spid="24611" grpId="0" animBg="1"/>
      <p:bldP spid="24611" grpId="1" animBg="1"/>
      <p:bldP spid="24612" grpId="0" animBg="1"/>
      <p:bldP spid="24612" grpId="1" animBg="1"/>
      <p:bldP spid="24613" grpId="0"/>
      <p:bldP spid="246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600" dirty="0" smtClean="0">
                <a:latin typeface="Garamond" charset="0"/>
                <a:ea typeface="ＭＳ Ｐゴシック" charset="0"/>
                <a:cs typeface="ＭＳ Ｐゴシック" charset="0"/>
              </a:rPr>
              <a:t>Thought Experiment: </a:t>
            </a:r>
            <a:r>
              <a:rPr lang="en-US" sz="3600" dirty="0">
                <a:latin typeface="Garamond" charset="0"/>
                <a:ea typeface="ＭＳ Ｐゴシック" charset="0"/>
                <a:cs typeface="ＭＳ Ｐゴシック" charset="0"/>
              </a:rPr>
              <a:t>Asymmetry Everywhere</a:t>
            </a:r>
          </a:p>
        </p:txBody>
      </p:sp>
      <p:sp>
        <p:nvSpPr>
          <p:cNvPr id="22531" name="Content Placeholder 2"/>
          <p:cNvSpPr>
            <a:spLocks noGrp="1"/>
          </p:cNvSpPr>
          <p:nvPr>
            <p:ph idx="1"/>
          </p:nvPr>
        </p:nvSpPr>
        <p:spPr>
          <a:xfrm>
            <a:off x="76200" y="990600"/>
            <a:ext cx="8991600" cy="4953000"/>
          </a:xfrm>
        </p:spPr>
        <p:txBody>
          <a:bodyPr/>
          <a:lstStyle/>
          <a:p>
            <a:r>
              <a:rPr lang="en-US" sz="2300" dirty="0">
                <a:latin typeface="Tahoma" charset="0"/>
                <a:ea typeface="ＭＳ Ｐゴシック" charset="0"/>
                <a:cs typeface="ＭＳ Ｐゴシック" charset="0"/>
              </a:rPr>
              <a:t>Design each hardware resource with </a:t>
            </a:r>
            <a:r>
              <a:rPr lang="en-US" sz="2300" dirty="0">
                <a:solidFill>
                  <a:srgbClr val="FF0000"/>
                </a:solidFill>
                <a:latin typeface="Tahoma" charset="0"/>
                <a:ea typeface="ＭＳ Ｐゴシック" charset="0"/>
                <a:cs typeface="ＭＳ Ｐゴシック" charset="0"/>
              </a:rPr>
              <a:t>asymmetric, (re-)configurable, </a:t>
            </a:r>
            <a:r>
              <a:rPr lang="en-US" sz="2300" dirty="0" err="1">
                <a:solidFill>
                  <a:srgbClr val="FF0000"/>
                </a:solidFill>
                <a:latin typeface="Tahoma" charset="0"/>
                <a:ea typeface="ＭＳ Ｐゴシック" charset="0"/>
                <a:cs typeface="ＭＳ Ｐゴシック" charset="0"/>
              </a:rPr>
              <a:t>partitionable</a:t>
            </a:r>
            <a:r>
              <a:rPr lang="en-US" sz="2300" dirty="0">
                <a:solidFill>
                  <a:srgbClr val="FF0000"/>
                </a:solidFill>
                <a:latin typeface="Tahoma" charset="0"/>
                <a:ea typeface="ＭＳ Ｐゴシック" charset="0"/>
                <a:cs typeface="ＭＳ Ｐゴシック" charset="0"/>
              </a:rPr>
              <a:t> components</a:t>
            </a:r>
          </a:p>
          <a:p>
            <a:pPr lvl="1" eaLnBrk="1" hangingPunct="1"/>
            <a:r>
              <a:rPr lang="en-US" dirty="0">
                <a:latin typeface="Tahoma" charset="0"/>
                <a:ea typeface="ＭＳ Ｐゴシック" charset="0"/>
              </a:rPr>
              <a:t>Different power/performance/reliability characteristics</a:t>
            </a:r>
          </a:p>
          <a:p>
            <a:pPr lvl="1" eaLnBrk="1" hangingPunct="1"/>
            <a:r>
              <a:rPr lang="en-US" dirty="0">
                <a:solidFill>
                  <a:srgbClr val="0000FF"/>
                </a:solidFill>
                <a:latin typeface="Tahoma" charset="0"/>
                <a:ea typeface="ＭＳ Ｐゴシック" charset="0"/>
              </a:rPr>
              <a:t>To fit different computation/access/communication patterns</a:t>
            </a:r>
          </a:p>
          <a:p>
            <a:pPr lvl="1" eaLnBrk="1" hangingPunct="1"/>
            <a:endParaRPr lang="en-US" dirty="0">
              <a:solidFill>
                <a:srgbClr val="0000FF"/>
              </a:solidFill>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8AF02F-B7E3-FA4F-AA35-527356096419}" type="slidenum">
              <a:rPr lang="en-US" sz="1600">
                <a:latin typeface="Garamond" charset="0"/>
              </a:rPr>
              <a:pPr eaLnBrk="1" hangingPunct="1"/>
              <a:t>9</a:t>
            </a:fld>
            <a:endParaRPr lang="en-US" sz="1600">
              <a:latin typeface="Garamond" charset="0"/>
            </a:endParaRPr>
          </a:p>
        </p:txBody>
      </p:sp>
      <p:pic>
        <p:nvPicPr>
          <p:cNvPr id="22533" name="Content Placeholder 4" descr="generic-asymmetry.eps"/>
          <p:cNvPicPr>
            <a:picLocks noChangeAspect="1"/>
          </p:cNvPicPr>
          <p:nvPr/>
        </p:nvPicPr>
        <p:blipFill>
          <a:blip r:embed="rId2" cstate="print">
            <a:extLst>
              <a:ext uri="{28A0092B-C50C-407E-A947-70E740481C1C}">
                <a14:useLocalDpi xmlns:a14="http://schemas.microsoft.com/office/drawing/2010/main" xmlns=""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4309194"/>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7602C6-1605-C44D-BEE6-9636950D7195}" type="slidenum">
              <a:rPr lang="en-US" sz="1600">
                <a:latin typeface="Garamond" charset="0"/>
              </a:rPr>
              <a:pPr eaLnBrk="1" hangingPunct="1"/>
              <a:t>90</a:t>
            </a:fld>
            <a:endParaRPr lang="en-US" sz="1600">
              <a:latin typeface="Garamond" charset="0"/>
            </a:endParaRPr>
          </a:p>
        </p:txBody>
      </p:sp>
      <p:sp>
        <p:nvSpPr>
          <p:cNvPr id="83971"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Marshal Instructions</a:t>
            </a:r>
          </a:p>
        </p:txBody>
      </p:sp>
      <p:sp>
        <p:nvSpPr>
          <p:cNvPr id="83972" name="AutoShape 8"/>
          <p:cNvSpPr>
            <a:spLocks noChangeArrowheads="1"/>
          </p:cNvSpPr>
          <p:nvPr/>
        </p:nvSpPr>
        <p:spPr bwMode="auto">
          <a:xfrm>
            <a:off x="3505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X</a:t>
            </a:r>
          </a:p>
          <a:p>
            <a:r>
              <a:rPr lang="en-US"/>
              <a:t>     STORE Y</a:t>
            </a:r>
          </a:p>
          <a:p>
            <a:r>
              <a:rPr lang="en-US" b="1"/>
              <a:t>G</a:t>
            </a:r>
            <a:r>
              <a:rPr lang="en-US"/>
              <a:t>: STORE Y</a:t>
            </a:r>
          </a:p>
          <a:p>
            <a:r>
              <a:rPr lang="en-US">
                <a:solidFill>
                  <a:srgbClr val="FF0000"/>
                </a:solidFill>
              </a:rPr>
              <a:t>     </a:t>
            </a:r>
            <a:r>
              <a:rPr lang="en-US" b="1">
                <a:solidFill>
                  <a:srgbClr val="FF0000"/>
                </a:solidFill>
              </a:rPr>
              <a:t>MARSHAL C1</a:t>
            </a:r>
          </a:p>
        </p:txBody>
      </p:sp>
      <p:sp>
        <p:nvSpPr>
          <p:cNvPr id="83973" name="AutoShape 9"/>
          <p:cNvSpPr>
            <a:spLocks noChangeArrowheads="1"/>
          </p:cNvSpPr>
          <p:nvPr/>
        </p:nvSpPr>
        <p:spPr bwMode="auto">
          <a:xfrm>
            <a:off x="3505200" y="3124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Y</a:t>
            </a:r>
          </a:p>
          <a:p>
            <a:r>
              <a:rPr lang="en-US"/>
              <a:t>         ….</a:t>
            </a:r>
          </a:p>
          <a:p>
            <a:r>
              <a:rPr lang="en-US" b="1"/>
              <a:t>G</a:t>
            </a:r>
            <a:r>
              <a:rPr lang="en-US"/>
              <a:t>:STORE Z</a:t>
            </a:r>
          </a:p>
          <a:p>
            <a:r>
              <a:rPr lang="en-US"/>
              <a:t>    </a:t>
            </a:r>
            <a:r>
              <a:rPr lang="en-US" b="1">
                <a:solidFill>
                  <a:srgbClr val="FF0000"/>
                </a:solidFill>
              </a:rPr>
              <a:t>MARSHAL C2</a:t>
            </a:r>
          </a:p>
        </p:txBody>
      </p:sp>
      <p:sp>
        <p:nvSpPr>
          <p:cNvPr id="83974" name="AutoShape 10"/>
          <p:cNvSpPr>
            <a:spLocks noChangeArrowheads="1"/>
          </p:cNvSpPr>
          <p:nvPr/>
        </p:nvSpPr>
        <p:spPr bwMode="auto">
          <a:xfrm>
            <a:off x="3505200" y="4648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0x5: LOAD Z</a:t>
            </a:r>
          </a:p>
          <a:p>
            <a:r>
              <a:rPr lang="en-US"/>
              <a:t>            ….</a:t>
            </a:r>
          </a:p>
        </p:txBody>
      </p:sp>
      <p:sp>
        <p:nvSpPr>
          <p:cNvPr id="83975" name="Line 11"/>
          <p:cNvSpPr>
            <a:spLocks noChangeShapeType="1"/>
          </p:cNvSpPr>
          <p:nvPr/>
        </p:nvSpPr>
        <p:spPr bwMode="auto">
          <a:xfrm>
            <a:off x="4572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3976" name="Line 12"/>
          <p:cNvSpPr>
            <a:spLocks noChangeShapeType="1"/>
          </p:cNvSpPr>
          <p:nvPr/>
        </p:nvSpPr>
        <p:spPr bwMode="auto">
          <a:xfrm>
            <a:off x="45720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3977" name="Text Box 37"/>
          <p:cNvSpPr txBox="1">
            <a:spLocks noChangeArrowheads="1"/>
          </p:cNvSpPr>
          <p:nvPr/>
        </p:nvSpPr>
        <p:spPr bwMode="auto">
          <a:xfrm>
            <a:off x="5949950" y="2211388"/>
            <a:ext cx="2979738"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When to send (Marshal)</a:t>
            </a:r>
          </a:p>
          <a:p>
            <a:pPr eaLnBrk="1" hangingPunct="1">
              <a:spcBef>
                <a:spcPct val="50000"/>
              </a:spcBef>
            </a:pPr>
            <a:r>
              <a:rPr lang="en-US" sz="1800" b="1" i="1"/>
              <a:t>Where to send (C1)</a:t>
            </a:r>
          </a:p>
        </p:txBody>
      </p:sp>
    </p:spTree>
    <p:extLst>
      <p:ext uri="{BB962C8B-B14F-4D97-AF65-F5344CB8AC3E}">
        <p14:creationId xmlns:p14="http://schemas.microsoft.com/office/powerpoint/2010/main" xmlns="" val="8405363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DM Support/Cost</a:t>
            </a:r>
          </a:p>
        </p:txBody>
      </p:sp>
      <p:sp>
        <p:nvSpPr>
          <p:cNvPr id="90115" name="Content Placeholder 2"/>
          <p:cNvSpPr>
            <a:spLocks noGrp="1"/>
          </p:cNvSpPr>
          <p:nvPr>
            <p:ph idx="1"/>
          </p:nvPr>
        </p:nvSpPr>
        <p:spPr/>
        <p:txBody>
          <a:bodyPr/>
          <a:lstStyle/>
          <a:p>
            <a:pPr eaLnBrk="1" hangingPunct="1"/>
            <a:r>
              <a:rPr lang="en-US">
                <a:latin typeface="Tahoma" charset="0"/>
                <a:ea typeface="ＭＳ Ｐゴシック" charset="0"/>
                <a:cs typeface="ＭＳ Ｐゴシック" charset="0"/>
              </a:rPr>
              <a:t>Profiler/Compiler: Generators, marshal instructions</a:t>
            </a:r>
          </a:p>
          <a:p>
            <a:pPr eaLnBrk="1" hangingPunct="1"/>
            <a:r>
              <a:rPr lang="en-US">
                <a:latin typeface="Tahoma" charset="0"/>
                <a:ea typeface="ＭＳ Ｐゴシック" charset="0"/>
                <a:cs typeface="ＭＳ Ｐゴシック" charset="0"/>
              </a:rPr>
              <a:t>ISA: Generator prefix, marshal instructions</a:t>
            </a:r>
          </a:p>
          <a:p>
            <a:pPr eaLnBrk="1" hangingPunct="1"/>
            <a:r>
              <a:rPr lang="en-US">
                <a:latin typeface="Tahoma" charset="0"/>
                <a:ea typeface="ＭＳ Ｐゴシック" charset="0"/>
                <a:cs typeface="ＭＳ Ｐゴシック" charset="0"/>
              </a:rPr>
              <a:t>Library/Hardware: Bind next segment ID to a physical core</a:t>
            </a:r>
          </a:p>
          <a:p>
            <a:pPr eaLnBrk="1" hangingPunct="1"/>
            <a:endParaRPr lang="en-US">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Hardware</a:t>
            </a:r>
          </a:p>
          <a:p>
            <a:pPr lvl="1" eaLnBrk="1" hangingPunct="1"/>
            <a:r>
              <a:rPr lang="en-US">
                <a:solidFill>
                  <a:srgbClr val="0000FF"/>
                </a:solidFill>
                <a:latin typeface="Tahoma" charset="0"/>
                <a:ea typeface="ＭＳ Ｐゴシック" charset="0"/>
              </a:rPr>
              <a:t>Marshal Buffer</a:t>
            </a:r>
          </a:p>
          <a:p>
            <a:pPr lvl="2" eaLnBrk="1" hangingPunct="1"/>
            <a:r>
              <a:rPr lang="en-US">
                <a:latin typeface="Tahoma" charset="0"/>
                <a:ea typeface="ＭＳ Ｐゴシック" charset="0"/>
              </a:rPr>
              <a:t>Stores physical addresses of cache blocks to be marshaled</a:t>
            </a:r>
          </a:p>
          <a:p>
            <a:pPr lvl="2" eaLnBrk="1" hangingPunct="1"/>
            <a:r>
              <a:rPr lang="en-US">
                <a:solidFill>
                  <a:srgbClr val="0000FF"/>
                </a:solidFill>
                <a:latin typeface="Tahoma" charset="0"/>
                <a:ea typeface="ＭＳ Ｐゴシック" charset="0"/>
              </a:rPr>
              <a:t>16 entries enough for almost all workloads </a:t>
            </a:r>
            <a:r>
              <a:rPr lang="en-US">
                <a:solidFill>
                  <a:srgbClr val="0000FF"/>
                </a:solidFill>
                <a:latin typeface="Tahoma" charset="0"/>
                <a:ea typeface="ＭＳ Ｐゴシック" charset="0"/>
                <a:sym typeface="Wingdings" charset="0"/>
              </a:rPr>
              <a:t> 96 bytes per core</a:t>
            </a:r>
          </a:p>
          <a:p>
            <a:pPr lvl="1" eaLnBrk="1" hangingPunct="1"/>
            <a:r>
              <a:rPr lang="en-US">
                <a:latin typeface="Tahoma" charset="0"/>
                <a:ea typeface="ＭＳ Ｐゴシック" charset="0"/>
                <a:sym typeface="Wingdings" charset="0"/>
              </a:rPr>
              <a:t>Ability to execute generator prefixes and marshal instructions</a:t>
            </a:r>
            <a:endParaRPr lang="en-US">
              <a:latin typeface="Tahoma" charset="0"/>
              <a:ea typeface="ＭＳ Ｐゴシック" charset="0"/>
            </a:endParaRPr>
          </a:p>
          <a:p>
            <a:pPr lvl="1" eaLnBrk="1" hangingPunct="1"/>
            <a:r>
              <a:rPr lang="en-US">
                <a:latin typeface="Tahoma" charset="0"/>
                <a:ea typeface="ＭＳ Ｐゴシック" charset="0"/>
              </a:rPr>
              <a:t>Ability to push data to another cache</a:t>
            </a:r>
          </a:p>
        </p:txBody>
      </p:sp>
      <p:sp>
        <p:nvSpPr>
          <p:cNvPr id="9011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14DE6A-0F5E-C745-8587-6D1F7DAB2A7F}" type="slidenum">
              <a:rPr lang="en-US" sz="1600">
                <a:latin typeface="Garamond" charset="0"/>
              </a:rPr>
              <a:pPr eaLnBrk="1" hangingPunct="1"/>
              <a:t>91</a:t>
            </a:fld>
            <a:endParaRPr lang="en-US" sz="1600">
              <a:latin typeface="Garamond" charset="0"/>
            </a:endParaRPr>
          </a:p>
        </p:txBody>
      </p:sp>
    </p:spTree>
    <p:extLst>
      <p:ext uri="{BB962C8B-B14F-4D97-AF65-F5344CB8AC3E}">
        <p14:creationId xmlns:p14="http://schemas.microsoft.com/office/powerpoint/2010/main" xmlns="" val="2702893240"/>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DM: Advantages, Disadvantages</a:t>
            </a:r>
          </a:p>
        </p:txBody>
      </p:sp>
      <p:sp>
        <p:nvSpPr>
          <p:cNvPr id="79875" name="Content Placeholder 2"/>
          <p:cNvSpPr>
            <a:spLocks noGrp="1"/>
          </p:cNvSpPr>
          <p:nvPr>
            <p:ph idx="1"/>
          </p:nvPr>
        </p:nvSpPr>
        <p:spPr/>
        <p:txBody>
          <a:bodyPr/>
          <a:lstStyle/>
          <a:p>
            <a:pPr eaLnBrk="1" hangingPunct="1"/>
            <a:r>
              <a:rPr lang="en-US">
                <a:latin typeface="Tahoma" charset="0"/>
                <a:ea typeface="ＭＳ Ｐゴシック" charset="0"/>
                <a:cs typeface="ＭＳ Ｐゴシック" charset="0"/>
              </a:rPr>
              <a:t>Advantages</a:t>
            </a:r>
          </a:p>
          <a:p>
            <a:pPr lvl="1" eaLnBrk="1" hangingPunct="1"/>
            <a:r>
              <a:rPr lang="en-US">
                <a:solidFill>
                  <a:srgbClr val="0000FF"/>
                </a:solidFill>
                <a:latin typeface="Tahoma" charset="0"/>
                <a:ea typeface="ＭＳ Ｐゴシック" charset="0"/>
              </a:rPr>
              <a:t>Timely data transfer</a:t>
            </a:r>
            <a:r>
              <a:rPr lang="en-US">
                <a:latin typeface="Tahoma" charset="0"/>
                <a:ea typeface="ＭＳ Ｐゴシック" charset="0"/>
              </a:rPr>
              <a:t>: Push data to core before needed</a:t>
            </a:r>
          </a:p>
          <a:p>
            <a:pPr lvl="1" eaLnBrk="1" hangingPunct="1"/>
            <a:r>
              <a:rPr lang="en-US">
                <a:solidFill>
                  <a:srgbClr val="0000FF"/>
                </a:solidFill>
                <a:latin typeface="Tahoma" charset="0"/>
                <a:ea typeface="ＭＳ Ｐゴシック" charset="0"/>
              </a:rPr>
              <a:t>Can marshal any arbitrary sequence of lines</a:t>
            </a:r>
            <a:r>
              <a:rPr lang="en-US">
                <a:latin typeface="Tahoma" charset="0"/>
                <a:ea typeface="ＭＳ Ｐゴシック" charset="0"/>
              </a:rPr>
              <a:t>: Identifies generators, not patterns</a:t>
            </a:r>
          </a:p>
          <a:p>
            <a:pPr lvl="1" eaLnBrk="1" hangingPunct="1"/>
            <a:r>
              <a:rPr lang="en-US">
                <a:solidFill>
                  <a:srgbClr val="0000FF"/>
                </a:solidFill>
                <a:latin typeface="Tahoma" charset="0"/>
                <a:ea typeface="ＭＳ Ｐゴシック" charset="0"/>
              </a:rPr>
              <a:t>Low hardware cost</a:t>
            </a:r>
            <a:r>
              <a:rPr lang="en-US">
                <a:latin typeface="Tahoma" charset="0"/>
                <a:ea typeface="ＭＳ Ｐゴシック" charset="0"/>
              </a:rPr>
              <a:t>: Profiler marks generators, no need for hardware to find them</a:t>
            </a:r>
          </a:p>
          <a:p>
            <a:pPr eaLnBrk="1" hangingPunct="1"/>
            <a:endParaRPr lang="en-US">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Disadvantages</a:t>
            </a:r>
          </a:p>
          <a:p>
            <a:pPr lvl="1" eaLnBrk="1" hangingPunct="1"/>
            <a:r>
              <a:rPr lang="en-US">
                <a:solidFill>
                  <a:srgbClr val="0000FF"/>
                </a:solidFill>
                <a:latin typeface="Tahoma" charset="0"/>
                <a:ea typeface="ＭＳ Ｐゴシック" charset="0"/>
              </a:rPr>
              <a:t>Requires profiler and ISA support</a:t>
            </a:r>
            <a:endParaRPr lang="en-US">
              <a:latin typeface="Tahoma" charset="0"/>
              <a:ea typeface="ＭＳ Ｐゴシック" charset="0"/>
            </a:endParaRPr>
          </a:p>
          <a:p>
            <a:pPr lvl="1" eaLnBrk="1" hangingPunct="1"/>
            <a:r>
              <a:rPr lang="en-US">
                <a:solidFill>
                  <a:srgbClr val="0000FF"/>
                </a:solidFill>
                <a:latin typeface="Tahoma" charset="0"/>
                <a:ea typeface="ＭＳ Ｐゴシック" charset="0"/>
              </a:rPr>
              <a:t>Not always accurate (generator set is conservative)</a:t>
            </a:r>
            <a:r>
              <a:rPr lang="en-US">
                <a:latin typeface="Tahoma" charset="0"/>
                <a:ea typeface="ＭＳ Ｐゴシック" charset="0"/>
              </a:rPr>
              <a:t>: Pollution at remote core, wasted bandwidth on interconnect</a:t>
            </a:r>
          </a:p>
          <a:p>
            <a:pPr lvl="2" eaLnBrk="1" hangingPunct="1"/>
            <a:r>
              <a:rPr lang="en-US">
                <a:latin typeface="Tahoma" charset="0"/>
                <a:ea typeface="ＭＳ Ｐゴシック" charset="0"/>
              </a:rPr>
              <a:t>Not a large problem as number of inter-segment blocks is small </a:t>
            </a:r>
          </a:p>
          <a:p>
            <a:pPr lvl="1" eaLnBrk="1" hangingPunct="1"/>
            <a:endParaRPr lang="en-US">
              <a:latin typeface="Tahoma" charset="0"/>
              <a:ea typeface="ＭＳ Ｐゴシック" charset="0"/>
            </a:endParaRPr>
          </a:p>
        </p:txBody>
      </p:sp>
      <p:sp>
        <p:nvSpPr>
          <p:cNvPr id="9114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2F04E5-4A95-7147-8EEC-14EC0B12D3CE}" type="slidenum">
              <a:rPr lang="en-US" sz="1600">
                <a:latin typeface="Garamond" charset="0"/>
              </a:rPr>
              <a:pPr eaLnBrk="1" hangingPunct="1"/>
              <a:t>92</a:t>
            </a:fld>
            <a:endParaRPr lang="en-US" sz="1600">
              <a:latin typeface="Garamond" charset="0"/>
            </a:endParaRPr>
          </a:p>
        </p:txBody>
      </p:sp>
    </p:spTree>
    <p:extLst>
      <p:ext uri="{BB962C8B-B14F-4D97-AF65-F5344CB8AC3E}">
        <p14:creationId xmlns:p14="http://schemas.microsoft.com/office/powerpoint/2010/main" xmlns="" val="838202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8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7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8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1585260-1665-DC44-A948-BC0CFC7F0388}" type="slidenum">
              <a:rPr lang="en-US" sz="1600">
                <a:latin typeface="Garamond" charset="0"/>
                <a:cs typeface="Arial" charset="0"/>
              </a:rPr>
              <a:pPr algn="r" eaLnBrk="1" hangingPunct="1"/>
              <a:t>93</a:t>
            </a:fld>
            <a:endParaRPr lang="en-US" sz="1600">
              <a:latin typeface="Garamond" charset="0"/>
              <a:cs typeface="Arial" charset="0"/>
            </a:endParaRPr>
          </a:p>
        </p:txBody>
      </p:sp>
      <p:sp>
        <p:nvSpPr>
          <p:cNvPr id="63490" name="Rectangle 2"/>
          <p:cNvSpPr>
            <a:spLocks noGrp="1" noChangeArrowheads="1"/>
          </p:cNvSpPr>
          <p:nvPr>
            <p:ph type="title" idx="4294967295"/>
          </p:nvPr>
        </p:nvSpPr>
        <p:spPr/>
        <p:txBody>
          <a:bodyPr/>
          <a:lstStyle/>
          <a:p>
            <a:pPr eaLnBrk="1" hangingPunct="1"/>
            <a:r>
              <a:rPr lang="en-US" dirty="0">
                <a:latin typeface="Garamond" charset="0"/>
                <a:ea typeface="ＭＳ Ｐゴシック" charset="0"/>
                <a:cs typeface="ＭＳ Ｐゴシック" charset="0"/>
              </a:rPr>
              <a:t>Accelerated Critical </a:t>
            </a:r>
            <a:r>
              <a:rPr lang="en-US" dirty="0" smtClean="0">
                <a:latin typeface="Garamond" charset="0"/>
                <a:ea typeface="ＭＳ Ｐゴシック" charset="0"/>
                <a:cs typeface="ＭＳ Ｐゴシック" charset="0"/>
              </a:rPr>
              <a:t>Sections with DM</a:t>
            </a:r>
            <a:endParaRPr lang="en-US" dirty="0">
              <a:latin typeface="Garamond" charset="0"/>
              <a:ea typeface="ＭＳ Ｐゴシック" charset="0"/>
              <a:cs typeface="ＭＳ Ｐゴシック" charset="0"/>
            </a:endParaRPr>
          </a:p>
        </p:txBody>
      </p:sp>
      <p:sp>
        <p:nvSpPr>
          <p:cNvPr id="63491" name="AutoShape 3"/>
          <p:cNvSpPr>
            <a:spLocks noChangeArrowheads="1"/>
          </p:cNvSpPr>
          <p:nvPr/>
        </p:nvSpPr>
        <p:spPr bwMode="auto">
          <a:xfrm>
            <a:off x="990600" y="1920875"/>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Small Core 0</a:t>
            </a:r>
          </a:p>
        </p:txBody>
      </p:sp>
      <p:sp>
        <p:nvSpPr>
          <p:cNvPr id="63492" name="Line 8"/>
          <p:cNvSpPr>
            <a:spLocks noChangeShapeType="1"/>
          </p:cNvSpPr>
          <p:nvPr/>
        </p:nvSpPr>
        <p:spPr bwMode="auto">
          <a:xfrm flipV="1">
            <a:off x="814388" y="5257800"/>
            <a:ext cx="4138612" cy="285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 name="Text Box 12"/>
          <p:cNvSpPr txBox="1">
            <a:spLocks noChangeArrowheads="1"/>
          </p:cNvSpPr>
          <p:nvPr/>
        </p:nvSpPr>
        <p:spPr bwMode="auto">
          <a:xfrm>
            <a:off x="-12700" y="4826000"/>
            <a:ext cx="10969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Marshal</a:t>
            </a:r>
            <a:br>
              <a:rPr lang="en-US" sz="1800">
                <a:cs typeface="Arial" charset="0"/>
              </a:rPr>
            </a:br>
            <a:r>
              <a:rPr lang="en-US" sz="1800">
                <a:cs typeface="Arial" charset="0"/>
              </a:rPr>
              <a:t>Buffer</a:t>
            </a:r>
          </a:p>
        </p:txBody>
      </p:sp>
      <p:sp>
        <p:nvSpPr>
          <p:cNvPr id="63494" name="Line 28"/>
          <p:cNvSpPr>
            <a:spLocks noChangeShapeType="1"/>
          </p:cNvSpPr>
          <p:nvPr/>
        </p:nvSpPr>
        <p:spPr bwMode="auto">
          <a:xfrm>
            <a:off x="1754188" y="3429000"/>
            <a:ext cx="0" cy="18605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495" name="AutoShape 42"/>
          <p:cNvSpPr>
            <a:spLocks noChangeArrowheads="1"/>
          </p:cNvSpPr>
          <p:nvPr/>
        </p:nvSpPr>
        <p:spPr bwMode="auto">
          <a:xfrm>
            <a:off x="2819400" y="1219200"/>
            <a:ext cx="2270125" cy="21939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Large Core</a:t>
            </a:r>
          </a:p>
        </p:txBody>
      </p:sp>
      <p:sp>
        <p:nvSpPr>
          <p:cNvPr id="63496" name="Line 43"/>
          <p:cNvSpPr>
            <a:spLocks noChangeShapeType="1"/>
          </p:cNvSpPr>
          <p:nvPr/>
        </p:nvSpPr>
        <p:spPr bwMode="auto">
          <a:xfrm>
            <a:off x="3962400" y="3429000"/>
            <a:ext cx="0" cy="18605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497" name="AutoShape 59"/>
          <p:cNvSpPr>
            <a:spLocks noChangeArrowheads="1"/>
          </p:cNvSpPr>
          <p:nvPr/>
        </p:nvSpPr>
        <p:spPr bwMode="auto">
          <a:xfrm>
            <a:off x="5791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X</a:t>
            </a:r>
          </a:p>
          <a:p>
            <a:r>
              <a:rPr lang="en-US"/>
              <a:t>     STORE Y</a:t>
            </a:r>
          </a:p>
          <a:p>
            <a:r>
              <a:rPr lang="en-US" b="1"/>
              <a:t>G</a:t>
            </a:r>
            <a:r>
              <a:rPr lang="en-US"/>
              <a:t>: STORE Y</a:t>
            </a:r>
          </a:p>
          <a:p>
            <a:r>
              <a:rPr lang="en-US">
                <a:solidFill>
                  <a:srgbClr val="FF0000"/>
                </a:solidFill>
              </a:rPr>
              <a:t>     CSCALL</a:t>
            </a:r>
            <a:endParaRPr lang="en-US"/>
          </a:p>
        </p:txBody>
      </p:sp>
      <p:sp>
        <p:nvSpPr>
          <p:cNvPr id="63498" name="AutoShape 60"/>
          <p:cNvSpPr>
            <a:spLocks noChangeArrowheads="1"/>
          </p:cNvSpPr>
          <p:nvPr/>
        </p:nvSpPr>
        <p:spPr bwMode="auto">
          <a:xfrm>
            <a:off x="5791200" y="3124200"/>
            <a:ext cx="2133600" cy="1371600"/>
          </a:xfrm>
          <a:prstGeom prst="roundRect">
            <a:avLst>
              <a:gd name="adj" fmla="val 16667"/>
            </a:avLst>
          </a:prstGeom>
          <a:solidFill>
            <a:srgbClr val="99CC00"/>
          </a:solidFill>
          <a:ln w="25400">
            <a:solidFill>
              <a:schemeClr val="tx1"/>
            </a:solidFill>
            <a:round/>
            <a:headEnd/>
            <a:tailEnd/>
          </a:ln>
        </p:spPr>
        <p:txBody>
          <a:bodyPr wrap="none" anchor="ctr"/>
          <a:lstStyle/>
          <a:p>
            <a:r>
              <a:rPr lang="en-US"/>
              <a:t>    LOAD Y</a:t>
            </a:r>
          </a:p>
          <a:p>
            <a:r>
              <a:rPr lang="en-US"/>
              <a:t>         ….</a:t>
            </a:r>
          </a:p>
          <a:p>
            <a:r>
              <a:rPr lang="en-US" b="1"/>
              <a:t>G</a:t>
            </a:r>
            <a:r>
              <a:rPr lang="en-US"/>
              <a:t>:STORE Z</a:t>
            </a:r>
          </a:p>
          <a:p>
            <a:r>
              <a:rPr lang="en-US"/>
              <a:t>    CSRET</a:t>
            </a:r>
          </a:p>
        </p:txBody>
      </p:sp>
      <p:sp>
        <p:nvSpPr>
          <p:cNvPr id="63499" name="Line 62"/>
          <p:cNvSpPr>
            <a:spLocks noChangeShapeType="1"/>
          </p:cNvSpPr>
          <p:nvPr/>
        </p:nvSpPr>
        <p:spPr bwMode="auto">
          <a:xfrm>
            <a:off x="6858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 name="Line 64"/>
          <p:cNvSpPr>
            <a:spLocks noChangeShapeType="1"/>
          </p:cNvSpPr>
          <p:nvPr/>
        </p:nvSpPr>
        <p:spPr bwMode="auto">
          <a:xfrm flipH="1">
            <a:off x="7772400" y="22098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47" name="Line 67"/>
          <p:cNvSpPr>
            <a:spLocks noChangeShapeType="1"/>
          </p:cNvSpPr>
          <p:nvPr/>
        </p:nvSpPr>
        <p:spPr bwMode="auto">
          <a:xfrm flipH="1">
            <a:off x="7772400" y="16764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48" name="Line 68"/>
          <p:cNvSpPr>
            <a:spLocks noChangeShapeType="1"/>
          </p:cNvSpPr>
          <p:nvPr/>
        </p:nvSpPr>
        <p:spPr bwMode="auto">
          <a:xfrm flipH="1">
            <a:off x="7772400" y="1981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49" name="Line 69"/>
          <p:cNvSpPr>
            <a:spLocks noChangeShapeType="1"/>
          </p:cNvSpPr>
          <p:nvPr/>
        </p:nvSpPr>
        <p:spPr bwMode="auto">
          <a:xfrm flipH="1">
            <a:off x="7772400" y="2514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50" name="Line 70"/>
          <p:cNvSpPr>
            <a:spLocks noChangeShapeType="1"/>
          </p:cNvSpPr>
          <p:nvPr/>
        </p:nvSpPr>
        <p:spPr bwMode="auto">
          <a:xfrm flipH="1">
            <a:off x="7772400" y="3276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51" name="Text Box 71"/>
          <p:cNvSpPr txBox="1">
            <a:spLocks noChangeArrowheads="1"/>
          </p:cNvSpPr>
          <p:nvPr/>
        </p:nvSpPr>
        <p:spPr bwMode="auto">
          <a:xfrm>
            <a:off x="3505200" y="5410200"/>
            <a:ext cx="2286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cs typeface="Arial" charset="0"/>
              </a:rPr>
              <a:t>Cache Hit!</a:t>
            </a:r>
          </a:p>
        </p:txBody>
      </p:sp>
      <p:sp>
        <p:nvSpPr>
          <p:cNvPr id="63506" name="AutoShape 29"/>
          <p:cNvSpPr>
            <a:spLocks noChangeArrowheads="1"/>
          </p:cNvSpPr>
          <p:nvPr/>
        </p:nvSpPr>
        <p:spPr bwMode="auto">
          <a:xfrm>
            <a:off x="3429000" y="37338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63507" name="AutoShape 30"/>
          <p:cNvSpPr>
            <a:spLocks noChangeArrowheads="1"/>
          </p:cNvSpPr>
          <p:nvPr/>
        </p:nvSpPr>
        <p:spPr bwMode="auto">
          <a:xfrm>
            <a:off x="1219200" y="36576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54" name="Rectangle 66" descr="Wide upward diagonal"/>
          <p:cNvSpPr>
            <a:spLocks noChangeArrowheads="1"/>
          </p:cNvSpPr>
          <p:nvPr/>
        </p:nvSpPr>
        <p:spPr bwMode="auto">
          <a:xfrm>
            <a:off x="1295400" y="4343400"/>
            <a:ext cx="914400" cy="307975"/>
          </a:xfrm>
          <a:prstGeom prst="rect">
            <a:avLst/>
          </a:prstGeom>
          <a:pattFill prst="wdUpDiag">
            <a:fgClr>
              <a:srgbClr val="00FFFF"/>
            </a:fgClr>
            <a:bgClr>
              <a:srgbClr val="FFFFFF"/>
            </a:bgClr>
          </a:pattFill>
          <a:ln w="9525">
            <a:solidFill>
              <a:schemeClr val="tx1"/>
            </a:solidFill>
            <a:miter lim="800000"/>
            <a:headEnd/>
            <a:tailEnd/>
          </a:ln>
        </p:spPr>
        <p:txBody>
          <a:bodyPr wrap="none" anchor="ctr"/>
          <a:lstStyle/>
          <a:p>
            <a:pPr algn="ctr"/>
            <a:r>
              <a:rPr lang="en-US" b="1" i="1"/>
              <a:t>Data Y</a:t>
            </a:r>
          </a:p>
        </p:txBody>
      </p:sp>
      <p:sp>
        <p:nvSpPr>
          <p:cNvPr id="41" name="Rectangle 29"/>
          <p:cNvSpPr>
            <a:spLocks noChangeArrowheads="1"/>
          </p:cNvSpPr>
          <p:nvPr/>
        </p:nvSpPr>
        <p:spPr bwMode="auto">
          <a:xfrm>
            <a:off x="76200" y="3687763"/>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2" name="Rectangle 30"/>
          <p:cNvSpPr>
            <a:spLocks noChangeArrowheads="1"/>
          </p:cNvSpPr>
          <p:nvPr/>
        </p:nvSpPr>
        <p:spPr bwMode="auto">
          <a:xfrm>
            <a:off x="76200" y="42640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3" name="Rectangle 31"/>
          <p:cNvSpPr>
            <a:spLocks noChangeArrowheads="1"/>
          </p:cNvSpPr>
          <p:nvPr/>
        </p:nvSpPr>
        <p:spPr bwMode="auto">
          <a:xfrm>
            <a:off x="76200" y="45688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4" name="Rectangle 32"/>
          <p:cNvSpPr>
            <a:spLocks noChangeArrowheads="1"/>
          </p:cNvSpPr>
          <p:nvPr/>
        </p:nvSpPr>
        <p:spPr bwMode="auto">
          <a:xfrm>
            <a:off x="76200" y="3962400"/>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5" name="Rectangle 66"/>
          <p:cNvSpPr>
            <a:spLocks noChangeArrowheads="1"/>
          </p:cNvSpPr>
          <p:nvPr/>
        </p:nvSpPr>
        <p:spPr bwMode="auto">
          <a:xfrm>
            <a:off x="1295400" y="2819400"/>
            <a:ext cx="914400" cy="307975"/>
          </a:xfrm>
          <a:prstGeom prst="rect">
            <a:avLst/>
          </a:prstGeom>
          <a:solidFill>
            <a:srgbClr val="00CCFF"/>
          </a:solidFill>
          <a:ln w="9525">
            <a:solidFill>
              <a:schemeClr val="tx1"/>
            </a:solidFill>
            <a:miter lim="800000"/>
            <a:headEnd/>
            <a:tailEnd/>
          </a:ln>
        </p:spPr>
        <p:txBody>
          <a:bodyPr wrap="none" anchor="ctr"/>
          <a:lstStyle/>
          <a:p>
            <a:pPr algn="ctr"/>
            <a:r>
              <a:rPr lang="en-US" b="1" i="1"/>
              <a:t>Addr Y</a:t>
            </a:r>
          </a:p>
        </p:txBody>
      </p:sp>
      <p:sp>
        <p:nvSpPr>
          <p:cNvPr id="63514" name="Text Box 8"/>
          <p:cNvSpPr txBox="1">
            <a:spLocks noChangeArrowheads="1"/>
          </p:cNvSpPr>
          <p:nvPr/>
        </p:nvSpPr>
        <p:spPr bwMode="auto">
          <a:xfrm>
            <a:off x="7772400" y="3505200"/>
            <a:ext cx="1143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a:cs typeface="Arial" charset="0"/>
              </a:rPr>
              <a:t>Critical Section</a:t>
            </a:r>
          </a:p>
        </p:txBody>
      </p:sp>
    </p:spTree>
    <p:extLst>
      <p:ext uri="{BB962C8B-B14F-4D97-AF65-F5344CB8AC3E}">
        <p14:creationId xmlns:p14="http://schemas.microsoft.com/office/powerpoint/2010/main" xmlns="" val="3589372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4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6" presetClass="path" presetSubtype="0" accel="50000" decel="50000" fill="hold" grpId="3" nodeType="clickEffect">
                                  <p:stCondLst>
                                    <p:cond delay="0"/>
                                  </p:stCondLst>
                                  <p:childTnLst>
                                    <p:animMotion origin="layout" path="M 3.33333E-6 0.00347 L -0.13334 0.12547 " pathEditMode="relative" rAng="0" ptsTypes="AA">
                                      <p:cBhvr>
                                        <p:cTn id="36" dur="1000" fill="hold"/>
                                        <p:tgtEl>
                                          <p:spTgt spid="55"/>
                                        </p:tgtEl>
                                        <p:attrNameLst>
                                          <p:attrName>ppt_x</p:attrName>
                                          <p:attrName>ppt_y</p:attrName>
                                        </p:attrNameLst>
                                      </p:cBhvr>
                                      <p:rCtr x="-6667" y="6088"/>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4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grpId="1" nodeType="clickEffect">
                                  <p:stCondLst>
                                    <p:cond delay="0"/>
                                  </p:stCondLst>
                                  <p:childTnLst>
                                    <p:animMotion origin="layout" path="M -0.13334 0.12547 C -0.13334 0.1257 -0.06684 0.14375 3.33333E-6 0.16227 " pathEditMode="relative" rAng="0" ptsTypes="aA">
                                      <p:cBhvr>
                                        <p:cTn id="46" dur="1000" fill="hold"/>
                                        <p:tgtEl>
                                          <p:spTgt spid="55"/>
                                        </p:tgtEl>
                                        <p:attrNameLst>
                                          <p:attrName>ppt_x</p:attrName>
                                          <p:attrName>ppt_y</p:attrName>
                                        </p:attrNameLst>
                                      </p:cBhvr>
                                      <p:rCtr x="6667" y="1829"/>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xit" presetSubtype="0" fill="hold" grpId="2" nodeType="withEffect">
                                  <p:stCondLst>
                                    <p:cond delay="0"/>
                                  </p:stCondLst>
                                  <p:childTnLst>
                                    <p:set>
                                      <p:cBhvr>
                                        <p:cTn id="52" dur="1" fill="hold">
                                          <p:stCondLst>
                                            <p:cond delay="0"/>
                                          </p:stCondLst>
                                        </p:cTn>
                                        <p:tgtEl>
                                          <p:spTgt spid="55"/>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1" nodeType="clickEffect">
                                  <p:stCondLst>
                                    <p:cond delay="0"/>
                                  </p:stCondLst>
                                  <p:childTnLst>
                                    <p:animMotion origin="layout" path="M 0 0 L 0 0.11111 " pathEditMode="relative" ptsTypes="AA">
                                      <p:cBhvr>
                                        <p:cTn id="56" dur="500" fill="hold"/>
                                        <p:tgtEl>
                                          <p:spTgt spid="54"/>
                                        </p:tgtEl>
                                        <p:attrNameLst>
                                          <p:attrName>ppt_x</p:attrName>
                                          <p:attrName>ppt_y</p:attrName>
                                        </p:attrNameLst>
                                      </p:cBhvr>
                                    </p:animMotion>
                                  </p:childTnLst>
                                </p:cTn>
                              </p:par>
                            </p:childTnLst>
                          </p:cTn>
                        </p:par>
                        <p:par>
                          <p:cTn id="57" fill="hold" nodeType="afterGroup">
                            <p:stCondLst>
                              <p:cond delay="500"/>
                            </p:stCondLst>
                            <p:childTnLst>
                              <p:par>
                                <p:cTn id="58" presetID="63" presetClass="path" presetSubtype="0" accel="50000" decel="50000" fill="hold" grpId="2" nodeType="afterEffect">
                                  <p:stCondLst>
                                    <p:cond delay="0"/>
                                  </p:stCondLst>
                                  <p:childTnLst>
                                    <p:animMotion origin="layout" path="M 3.33333E-6 0.11111 L 0.24166 0.11088 " pathEditMode="relative" rAng="0" ptsTypes="AA">
                                      <p:cBhvr>
                                        <p:cTn id="59" dur="500" fill="hold"/>
                                        <p:tgtEl>
                                          <p:spTgt spid="54"/>
                                        </p:tgtEl>
                                        <p:attrNameLst>
                                          <p:attrName>ppt_x</p:attrName>
                                          <p:attrName>ppt_y</p:attrName>
                                        </p:attrNameLst>
                                      </p:cBhvr>
                                      <p:rCtr x="12083" y="-23"/>
                                    </p:animMotion>
                                  </p:childTnLst>
                                </p:cTn>
                              </p:par>
                            </p:childTnLst>
                          </p:cTn>
                        </p:par>
                        <p:par>
                          <p:cTn id="60" fill="hold" nodeType="afterGroup">
                            <p:stCondLst>
                              <p:cond delay="1000"/>
                            </p:stCondLst>
                            <p:childTnLst>
                              <p:par>
                                <p:cTn id="61" presetID="64" presetClass="path" presetSubtype="0" accel="50000" decel="50000" fill="hold" grpId="3" nodeType="afterEffect">
                                  <p:stCondLst>
                                    <p:cond delay="0"/>
                                  </p:stCondLst>
                                  <p:childTnLst>
                                    <p:animMotion origin="layout" path="M 0.24166 0.11088 L 0.24166 0.01088 " pathEditMode="relative" rAng="0" ptsTypes="AA">
                                      <p:cBhvr>
                                        <p:cTn id="62" dur="500" fill="hold"/>
                                        <p:tgtEl>
                                          <p:spTgt spid="54"/>
                                        </p:tgtEl>
                                        <p:attrNameLst>
                                          <p:attrName>ppt_x</p:attrName>
                                          <p:attrName>ppt_y</p:attrName>
                                        </p:attrNameLst>
                                      </p:cBhvr>
                                      <p:rCtr x="0" y="-5000"/>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49"/>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6" grpId="0" animBg="1"/>
      <p:bldP spid="46" grpId="1" animBg="1"/>
      <p:bldP spid="47" grpId="0" animBg="1"/>
      <p:bldP spid="47" grpId="1" animBg="1"/>
      <p:bldP spid="48" grpId="0" animBg="1"/>
      <p:bldP spid="48" grpId="1" animBg="1"/>
      <p:bldP spid="49" grpId="0" animBg="1"/>
      <p:bldP spid="49" grpId="1" animBg="1"/>
      <p:bldP spid="50" grpId="0" animBg="1"/>
      <p:bldP spid="51" grpId="0"/>
      <p:bldP spid="54" grpId="0" animBg="1"/>
      <p:bldP spid="54" grpId="1" animBg="1"/>
      <p:bldP spid="54" grpId="2" animBg="1"/>
      <p:bldP spid="54" grpId="3" animBg="1"/>
      <p:bldP spid="41" grpId="0" animBg="1"/>
      <p:bldP spid="42" grpId="0" animBg="1"/>
      <p:bldP spid="43" grpId="0" animBg="1"/>
      <p:bldP spid="44" grpId="0" animBg="1"/>
      <p:bldP spid="55" grpId="0" animBg="1"/>
      <p:bldP spid="55" grpId="1" animBg="1"/>
      <p:bldP spid="55" grpId="2" animBg="1"/>
      <p:bldP spid="55" grpId="3"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Accelerated Critical Sections: Methodology</a:t>
            </a:r>
          </a:p>
        </p:txBody>
      </p:sp>
      <p:sp>
        <p:nvSpPr>
          <p:cNvPr id="97283" name="Content Placeholder 2"/>
          <p:cNvSpPr>
            <a:spLocks noGrp="1"/>
          </p:cNvSpPr>
          <p:nvPr>
            <p:ph idx="1"/>
          </p:nvPr>
        </p:nvSpPr>
        <p:spPr>
          <a:xfrm>
            <a:off x="228600" y="1219200"/>
            <a:ext cx="8610600" cy="5029200"/>
          </a:xfrm>
        </p:spPr>
        <p:txBody>
          <a:bodyPr/>
          <a:lstStyle/>
          <a:p>
            <a:pPr eaLnBrk="1" hangingPunct="1"/>
            <a:r>
              <a:rPr lang="en-US">
                <a:latin typeface="Tahoma" charset="0"/>
                <a:ea typeface="ＭＳ Ｐゴシック" charset="0"/>
                <a:cs typeface="ＭＳ Ｐゴシック" charset="0"/>
              </a:rPr>
              <a:t>Workloads: </a:t>
            </a:r>
            <a:r>
              <a:rPr lang="en-US">
                <a:solidFill>
                  <a:srgbClr val="0000FF"/>
                </a:solidFill>
                <a:latin typeface="Tahoma" charset="0"/>
                <a:ea typeface="ＭＳ Ｐゴシック" charset="0"/>
                <a:cs typeface="ＭＳ Ｐゴシック" charset="0"/>
              </a:rPr>
              <a:t>12 critical section intensive applications</a:t>
            </a:r>
          </a:p>
          <a:p>
            <a:pPr lvl="1" eaLnBrk="1" hangingPunct="1"/>
            <a:r>
              <a:rPr lang="en-US" sz="2000">
                <a:latin typeface="Tahoma" charset="0"/>
                <a:ea typeface="ＭＳ Ｐゴシック" charset="0"/>
              </a:rPr>
              <a:t>Data mining kernels, sorting, database, web, networking</a:t>
            </a:r>
          </a:p>
          <a:p>
            <a:pPr lvl="1" eaLnBrk="1" hangingPunct="1"/>
            <a:r>
              <a:rPr lang="en-US" sz="2000">
                <a:latin typeface="Tahoma" charset="0"/>
                <a:ea typeface="ＭＳ Ｐゴシック" charset="0"/>
              </a:rPr>
              <a:t>Different training and simulation input sets</a:t>
            </a:r>
            <a:endParaRPr lang="en-US">
              <a:latin typeface="Tahoma" charset="0"/>
              <a:ea typeface="ＭＳ Ｐゴシック" charset="0"/>
            </a:endParaRP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Multi-core x86 simulator</a:t>
            </a:r>
          </a:p>
          <a:p>
            <a:pPr lvl="1" eaLnBrk="1" hangingPunct="1"/>
            <a:r>
              <a:rPr lang="en-US" sz="2000">
                <a:solidFill>
                  <a:srgbClr val="0000FF"/>
                </a:solidFill>
                <a:latin typeface="Tahoma" charset="0"/>
                <a:ea typeface="ＭＳ Ｐゴシック" charset="0"/>
              </a:rPr>
              <a:t>1 large and 28 small cores </a:t>
            </a:r>
          </a:p>
          <a:p>
            <a:pPr lvl="1" eaLnBrk="1" hangingPunct="1"/>
            <a:r>
              <a:rPr lang="en-US" sz="2000">
                <a:solidFill>
                  <a:srgbClr val="0000FF"/>
                </a:solidFill>
                <a:latin typeface="Tahoma" charset="0"/>
                <a:ea typeface="ＭＳ Ｐゴシック" charset="0"/>
              </a:rPr>
              <a:t>Aggressive stream prefetcher </a:t>
            </a:r>
            <a:r>
              <a:rPr lang="en-US" sz="2000">
                <a:latin typeface="Tahoma" charset="0"/>
                <a:ea typeface="ＭＳ Ｐゴシック" charset="0"/>
              </a:rPr>
              <a:t>employed at each core</a:t>
            </a: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Details:</a:t>
            </a:r>
          </a:p>
          <a:p>
            <a:pPr lvl="1" eaLnBrk="1" hangingPunct="1"/>
            <a:r>
              <a:rPr lang="en-US" sz="2000">
                <a:latin typeface="Tahoma" charset="0"/>
                <a:ea typeface="ＭＳ Ｐゴシック" charset="0"/>
              </a:rPr>
              <a:t>Large core: 2GHz, out-of-order, 128-entry ROB, 4-wide, 12-stage</a:t>
            </a:r>
          </a:p>
          <a:p>
            <a:pPr lvl="1" eaLnBrk="1" hangingPunct="1"/>
            <a:r>
              <a:rPr lang="en-US" sz="2000">
                <a:latin typeface="Tahoma" charset="0"/>
                <a:ea typeface="ＭＳ Ｐゴシック" charset="0"/>
              </a:rPr>
              <a:t>Small core: 2GHz, in-order, 2-wide, 5-stage</a:t>
            </a:r>
          </a:p>
          <a:p>
            <a:pPr lvl="1" eaLnBrk="1" hangingPunct="1"/>
            <a:r>
              <a:rPr lang="en-US" sz="2000">
                <a:latin typeface="Tahoma" charset="0"/>
                <a:ea typeface="ＭＳ Ｐゴシック" charset="0"/>
              </a:rPr>
              <a:t>Private 32 KB L1, private 256KB L2, 8MB shared L3</a:t>
            </a:r>
          </a:p>
          <a:p>
            <a:pPr lvl="1" eaLnBrk="1" hangingPunct="1"/>
            <a:r>
              <a:rPr lang="en-US" sz="2000">
                <a:latin typeface="Tahoma" charset="0"/>
                <a:ea typeface="ＭＳ Ｐゴシック" charset="0"/>
              </a:rPr>
              <a:t>On-chip interconnect: Bi-directional ring, 5-cycle hop latency</a:t>
            </a:r>
          </a:p>
        </p:txBody>
      </p:sp>
      <p:sp>
        <p:nvSpPr>
          <p:cNvPr id="9728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57D140-51FC-9C4F-9067-192F0E000117}" type="slidenum">
              <a:rPr lang="en-US" sz="1600">
                <a:latin typeface="Garamond" charset="0"/>
              </a:rPr>
              <a:pPr eaLnBrk="1" hangingPunct="1"/>
              <a:t>94</a:t>
            </a:fld>
            <a:endParaRPr lang="en-US" sz="1600">
              <a:latin typeface="Garamond" charset="0"/>
            </a:endParaRPr>
          </a:p>
        </p:txBody>
      </p:sp>
    </p:spTree>
    <p:extLst>
      <p:ext uri="{BB962C8B-B14F-4D97-AF65-F5344CB8AC3E}">
        <p14:creationId xmlns:p14="http://schemas.microsoft.com/office/powerpoint/2010/main" xmlns="" val="1350115509"/>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6854D7-8B10-AC44-8C54-DC7A561761C2}" type="slidenum">
              <a:rPr lang="en-US" sz="1600">
                <a:solidFill>
                  <a:srgbClr val="000000"/>
                </a:solidFill>
                <a:latin typeface="Garamond" charset="0"/>
              </a:rPr>
              <a:pPr eaLnBrk="1" hangingPunct="1"/>
              <a:t>95</a:t>
            </a:fld>
            <a:endParaRPr lang="en-US" sz="1600">
              <a:solidFill>
                <a:srgbClr val="000000"/>
              </a:solidFill>
              <a:latin typeface="Garamond" charset="0"/>
            </a:endParaRPr>
          </a:p>
        </p:txBody>
      </p:sp>
      <p:sp>
        <p:nvSpPr>
          <p:cNvPr id="98308" name="Rectangle 2"/>
          <p:cNvSpPr>
            <a:spLocks noGrp="1" noChangeArrowheads="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DM on Accelerated Critical Sections: Results</a:t>
            </a:r>
          </a:p>
        </p:txBody>
      </p:sp>
      <p:graphicFrame>
        <p:nvGraphicFramePr>
          <p:cNvPr id="98306" name="Object 2"/>
          <p:cNvGraphicFramePr>
            <a:graphicFrameLocks noChangeAspect="1"/>
          </p:cNvGraphicFramePr>
          <p:nvPr/>
        </p:nvGraphicFramePr>
        <p:xfrm>
          <a:off x="315913" y="1558925"/>
          <a:ext cx="8588375" cy="5041900"/>
        </p:xfrm>
        <a:graphic>
          <a:graphicData uri="http://schemas.openxmlformats.org/presentationml/2006/ole">
            <p:oleObj spid="_x0000_s165002" name="Chart" r:id="rId4" imgW="6086348" imgH="3628881" progId="Excel.Sheet.8">
              <p:embed/>
            </p:oleObj>
          </a:graphicData>
        </a:graphic>
      </p:graphicFrame>
      <p:sp>
        <p:nvSpPr>
          <p:cNvPr id="98309" name="Text Box 9"/>
          <p:cNvSpPr txBox="1">
            <a:spLocks noChangeArrowheads="1"/>
          </p:cNvSpPr>
          <p:nvPr/>
        </p:nvSpPr>
        <p:spPr bwMode="auto">
          <a:xfrm>
            <a:off x="1250950" y="1565275"/>
            <a:ext cx="45624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000000"/>
                </a:solidFill>
              </a:rPr>
              <a:t>         168 170</a:t>
            </a:r>
          </a:p>
        </p:txBody>
      </p:sp>
      <p:sp>
        <p:nvSpPr>
          <p:cNvPr id="9" name="Text Box 5"/>
          <p:cNvSpPr txBox="1">
            <a:spLocks noChangeArrowheads="1"/>
          </p:cNvSpPr>
          <p:nvPr/>
        </p:nvSpPr>
        <p:spPr bwMode="auto">
          <a:xfrm>
            <a:off x="8104188" y="1943100"/>
            <a:ext cx="711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8.7%</a:t>
            </a:r>
          </a:p>
        </p:txBody>
      </p:sp>
      <p:sp>
        <p:nvSpPr>
          <p:cNvPr id="98311" name="Line 7"/>
          <p:cNvSpPr>
            <a:spLocks noChangeShapeType="1"/>
          </p:cNvSpPr>
          <p:nvPr/>
        </p:nvSpPr>
        <p:spPr bwMode="auto">
          <a:xfrm flipV="1">
            <a:off x="1382713" y="2709863"/>
            <a:ext cx="7337425" cy="2222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Oval 20"/>
          <p:cNvSpPr>
            <a:spLocks noChangeArrowheads="1"/>
          </p:cNvSpPr>
          <p:nvPr/>
        </p:nvSpPr>
        <p:spPr bwMode="auto">
          <a:xfrm>
            <a:off x="8039100" y="1387475"/>
            <a:ext cx="839788" cy="3975100"/>
          </a:xfrm>
          <a:prstGeom prst="ellipse">
            <a:avLst/>
          </a:prstGeom>
          <a:noFill/>
          <a:ln w="31750">
            <a:solidFill>
              <a:schemeClr val="tx2">
                <a:lumMod val="75000"/>
              </a:schemeClr>
            </a:solidFill>
            <a:round/>
            <a:headEnd/>
            <a:tailEnd/>
          </a:ln>
        </p:spPr>
        <p:txBody>
          <a:bodyPr wrap="none" anchor="ctr"/>
          <a:lstStyle/>
          <a:p>
            <a:pPr>
              <a:defRPr/>
            </a:pPr>
            <a:endParaRPr lang="en-US" b="1">
              <a:solidFill>
                <a:srgbClr val="000000"/>
              </a:solidFill>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xmlns="" val="2386843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AE8B3B3-4B25-8C43-AEB0-FC62040C2E6E}" type="slidenum">
              <a:rPr lang="en-US" sz="1600">
                <a:latin typeface="Garamond" charset="0"/>
              </a:rPr>
              <a:pPr algn="r" eaLnBrk="1" hangingPunct="1"/>
              <a:t>96</a:t>
            </a:fld>
            <a:endParaRPr lang="en-US" sz="1600">
              <a:latin typeface="Garamond" charset="0"/>
            </a:endParaRPr>
          </a:p>
        </p:txBody>
      </p:sp>
      <p:sp>
        <p:nvSpPr>
          <p:cNvPr id="101379" name="Rectangle 2"/>
          <p:cNvSpPr>
            <a:spLocks noGrp="1" noChangeArrowheads="1"/>
          </p:cNvSpPr>
          <p:nvPr>
            <p:ph type="title" idx="4294967295"/>
          </p:nvPr>
        </p:nvSpPr>
        <p:spPr/>
        <p:txBody>
          <a:bodyPr/>
          <a:lstStyle/>
          <a:p>
            <a:pPr eaLnBrk="1" hangingPunct="1"/>
            <a:r>
              <a:rPr lang="en-US">
                <a:latin typeface="Garamond" charset="0"/>
                <a:ea typeface="ＭＳ Ｐゴシック" charset="0"/>
                <a:cs typeface="ＭＳ Ｐゴシック" charset="0"/>
              </a:rPr>
              <a:t>Pipeline Parallelism</a:t>
            </a:r>
          </a:p>
        </p:txBody>
      </p:sp>
      <p:sp>
        <p:nvSpPr>
          <p:cNvPr id="101380" name="AutoShape 3"/>
          <p:cNvSpPr>
            <a:spLocks noChangeArrowheads="1"/>
          </p:cNvSpPr>
          <p:nvPr/>
        </p:nvSpPr>
        <p:spPr bwMode="auto">
          <a:xfrm>
            <a:off x="990600" y="1920875"/>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0</a:t>
            </a:r>
          </a:p>
        </p:txBody>
      </p:sp>
      <p:sp>
        <p:nvSpPr>
          <p:cNvPr id="101381" name="Line 8"/>
          <p:cNvSpPr>
            <a:spLocks noChangeShapeType="1"/>
          </p:cNvSpPr>
          <p:nvPr/>
        </p:nvSpPr>
        <p:spPr bwMode="auto">
          <a:xfrm flipV="1">
            <a:off x="814388" y="5257800"/>
            <a:ext cx="4138612" cy="285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 name="Text Box 12"/>
          <p:cNvSpPr txBox="1">
            <a:spLocks noChangeArrowheads="1"/>
          </p:cNvSpPr>
          <p:nvPr/>
        </p:nvSpPr>
        <p:spPr bwMode="auto">
          <a:xfrm>
            <a:off x="0" y="4876800"/>
            <a:ext cx="10969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Marshal</a:t>
            </a:r>
            <a:br>
              <a:rPr lang="en-US" sz="1800"/>
            </a:br>
            <a:r>
              <a:rPr lang="en-US" sz="1800"/>
              <a:t>Buffer</a:t>
            </a:r>
          </a:p>
        </p:txBody>
      </p:sp>
      <p:sp>
        <p:nvSpPr>
          <p:cNvPr id="101383" name="Line 28"/>
          <p:cNvSpPr>
            <a:spLocks noChangeShapeType="1"/>
          </p:cNvSpPr>
          <p:nvPr/>
        </p:nvSpPr>
        <p:spPr bwMode="auto">
          <a:xfrm>
            <a:off x="1754188" y="3429000"/>
            <a:ext cx="0" cy="18605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 name="Rectangle 29"/>
          <p:cNvSpPr>
            <a:spLocks noChangeArrowheads="1"/>
          </p:cNvSpPr>
          <p:nvPr/>
        </p:nvSpPr>
        <p:spPr bwMode="auto">
          <a:xfrm>
            <a:off x="76200" y="3687763"/>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4" name="Rectangle 30"/>
          <p:cNvSpPr>
            <a:spLocks noChangeArrowheads="1"/>
          </p:cNvSpPr>
          <p:nvPr/>
        </p:nvSpPr>
        <p:spPr bwMode="auto">
          <a:xfrm>
            <a:off x="76200" y="42640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5" name="Rectangle 31"/>
          <p:cNvSpPr>
            <a:spLocks noChangeArrowheads="1"/>
          </p:cNvSpPr>
          <p:nvPr/>
        </p:nvSpPr>
        <p:spPr bwMode="auto">
          <a:xfrm>
            <a:off x="76200" y="45688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6" name="Rectangle 32"/>
          <p:cNvSpPr>
            <a:spLocks noChangeArrowheads="1"/>
          </p:cNvSpPr>
          <p:nvPr/>
        </p:nvSpPr>
        <p:spPr bwMode="auto">
          <a:xfrm>
            <a:off x="76200" y="3962400"/>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1388" name="AutoShape 42"/>
          <p:cNvSpPr>
            <a:spLocks noChangeArrowheads="1"/>
          </p:cNvSpPr>
          <p:nvPr/>
        </p:nvSpPr>
        <p:spPr bwMode="auto">
          <a:xfrm>
            <a:off x="3581400" y="1905000"/>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1</a:t>
            </a:r>
          </a:p>
        </p:txBody>
      </p:sp>
      <p:sp>
        <p:nvSpPr>
          <p:cNvPr id="101389" name="Line 43"/>
          <p:cNvSpPr>
            <a:spLocks noChangeShapeType="1"/>
          </p:cNvSpPr>
          <p:nvPr/>
        </p:nvSpPr>
        <p:spPr bwMode="auto">
          <a:xfrm>
            <a:off x="4419600" y="3429000"/>
            <a:ext cx="0" cy="18605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Rectangle 44"/>
          <p:cNvSpPr>
            <a:spLocks noChangeArrowheads="1"/>
          </p:cNvSpPr>
          <p:nvPr/>
        </p:nvSpPr>
        <p:spPr bwMode="auto">
          <a:xfrm>
            <a:off x="2743200" y="3657600"/>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0" name="Rectangle 45"/>
          <p:cNvSpPr>
            <a:spLocks noChangeArrowheads="1"/>
          </p:cNvSpPr>
          <p:nvPr/>
        </p:nvSpPr>
        <p:spPr bwMode="auto">
          <a:xfrm>
            <a:off x="2743200" y="4249738"/>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1" name="Rectangle 46"/>
          <p:cNvSpPr>
            <a:spLocks noChangeArrowheads="1"/>
          </p:cNvSpPr>
          <p:nvPr/>
        </p:nvSpPr>
        <p:spPr bwMode="auto">
          <a:xfrm>
            <a:off x="2743200" y="4554538"/>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2" name="Rectangle 47"/>
          <p:cNvSpPr>
            <a:spLocks noChangeArrowheads="1"/>
          </p:cNvSpPr>
          <p:nvPr/>
        </p:nvSpPr>
        <p:spPr bwMode="auto">
          <a:xfrm>
            <a:off x="2743200" y="3944938"/>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1394" name="AutoShape 59"/>
          <p:cNvSpPr>
            <a:spLocks noChangeArrowheads="1"/>
          </p:cNvSpPr>
          <p:nvPr/>
        </p:nvSpPr>
        <p:spPr bwMode="auto">
          <a:xfrm>
            <a:off x="5791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X</a:t>
            </a:r>
          </a:p>
          <a:p>
            <a:r>
              <a:rPr lang="en-US"/>
              <a:t>     STORE Y</a:t>
            </a:r>
          </a:p>
          <a:p>
            <a:r>
              <a:rPr lang="en-US" b="1"/>
              <a:t>G</a:t>
            </a:r>
            <a:r>
              <a:rPr lang="en-US"/>
              <a:t>: STORE Y</a:t>
            </a:r>
          </a:p>
          <a:p>
            <a:r>
              <a:rPr lang="en-US">
                <a:solidFill>
                  <a:srgbClr val="FF0000"/>
                </a:solidFill>
              </a:rPr>
              <a:t>     </a:t>
            </a:r>
            <a:r>
              <a:rPr lang="en-US"/>
              <a:t>MARSHAL C1</a:t>
            </a:r>
          </a:p>
        </p:txBody>
      </p:sp>
      <p:sp>
        <p:nvSpPr>
          <p:cNvPr id="101395" name="AutoShape 60"/>
          <p:cNvSpPr>
            <a:spLocks noChangeArrowheads="1"/>
          </p:cNvSpPr>
          <p:nvPr/>
        </p:nvSpPr>
        <p:spPr bwMode="auto">
          <a:xfrm>
            <a:off x="5791200" y="3124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Y</a:t>
            </a:r>
          </a:p>
          <a:p>
            <a:r>
              <a:rPr lang="en-US"/>
              <a:t>         ….</a:t>
            </a:r>
          </a:p>
          <a:p>
            <a:r>
              <a:rPr lang="en-US" b="1"/>
              <a:t>G</a:t>
            </a:r>
            <a:r>
              <a:rPr lang="en-US"/>
              <a:t>:STORE Z</a:t>
            </a:r>
          </a:p>
          <a:p>
            <a:r>
              <a:rPr lang="en-US"/>
              <a:t>    MARSHAL C2</a:t>
            </a:r>
          </a:p>
        </p:txBody>
      </p:sp>
      <p:sp>
        <p:nvSpPr>
          <p:cNvPr id="101396" name="AutoShape 61"/>
          <p:cNvSpPr>
            <a:spLocks noChangeArrowheads="1"/>
          </p:cNvSpPr>
          <p:nvPr/>
        </p:nvSpPr>
        <p:spPr bwMode="auto">
          <a:xfrm>
            <a:off x="5791200" y="4648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0x5: LOAD Z</a:t>
            </a:r>
          </a:p>
          <a:p>
            <a:r>
              <a:rPr lang="en-US"/>
              <a:t>            ….</a:t>
            </a:r>
          </a:p>
        </p:txBody>
      </p:sp>
      <p:sp>
        <p:nvSpPr>
          <p:cNvPr id="101397" name="Line 62"/>
          <p:cNvSpPr>
            <a:spLocks noChangeShapeType="1"/>
          </p:cNvSpPr>
          <p:nvPr/>
        </p:nvSpPr>
        <p:spPr bwMode="auto">
          <a:xfrm>
            <a:off x="6858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1398" name="Line 63"/>
          <p:cNvSpPr>
            <a:spLocks noChangeShapeType="1"/>
          </p:cNvSpPr>
          <p:nvPr/>
        </p:nvSpPr>
        <p:spPr bwMode="auto">
          <a:xfrm>
            <a:off x="68580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8" name="Line 64"/>
          <p:cNvSpPr>
            <a:spLocks noChangeShapeType="1"/>
          </p:cNvSpPr>
          <p:nvPr/>
        </p:nvSpPr>
        <p:spPr bwMode="auto">
          <a:xfrm flipH="1">
            <a:off x="7772400" y="22098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59" name="Line 67"/>
          <p:cNvSpPr>
            <a:spLocks noChangeShapeType="1"/>
          </p:cNvSpPr>
          <p:nvPr/>
        </p:nvSpPr>
        <p:spPr bwMode="auto">
          <a:xfrm flipH="1">
            <a:off x="7772400" y="16764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60" name="Line 68"/>
          <p:cNvSpPr>
            <a:spLocks noChangeShapeType="1"/>
          </p:cNvSpPr>
          <p:nvPr/>
        </p:nvSpPr>
        <p:spPr bwMode="auto">
          <a:xfrm flipH="1">
            <a:off x="7772400" y="1981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61" name="Line 69"/>
          <p:cNvSpPr>
            <a:spLocks noChangeShapeType="1"/>
          </p:cNvSpPr>
          <p:nvPr/>
        </p:nvSpPr>
        <p:spPr bwMode="auto">
          <a:xfrm flipH="1">
            <a:off x="7772400" y="2514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62" name="Line 70"/>
          <p:cNvSpPr>
            <a:spLocks noChangeShapeType="1"/>
          </p:cNvSpPr>
          <p:nvPr/>
        </p:nvSpPr>
        <p:spPr bwMode="auto">
          <a:xfrm flipH="1">
            <a:off x="7772400" y="3276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63" name="Text Box 71"/>
          <p:cNvSpPr txBox="1">
            <a:spLocks noChangeArrowheads="1"/>
          </p:cNvSpPr>
          <p:nvPr/>
        </p:nvSpPr>
        <p:spPr bwMode="auto">
          <a:xfrm>
            <a:off x="2667000" y="1447800"/>
            <a:ext cx="2286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Cache Hit!</a:t>
            </a:r>
          </a:p>
        </p:txBody>
      </p:sp>
      <p:sp>
        <p:nvSpPr>
          <p:cNvPr id="101405" name="AutoShape 29"/>
          <p:cNvSpPr>
            <a:spLocks noChangeArrowheads="1"/>
          </p:cNvSpPr>
          <p:nvPr/>
        </p:nvSpPr>
        <p:spPr bwMode="auto">
          <a:xfrm>
            <a:off x="3886200" y="37338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101406" name="AutoShape 30"/>
          <p:cNvSpPr>
            <a:spLocks noChangeArrowheads="1"/>
          </p:cNvSpPr>
          <p:nvPr/>
        </p:nvSpPr>
        <p:spPr bwMode="auto">
          <a:xfrm>
            <a:off x="1219200" y="36576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66" name="Rectangle 66" descr="Wide upward diagonal"/>
          <p:cNvSpPr>
            <a:spLocks noChangeArrowheads="1"/>
          </p:cNvSpPr>
          <p:nvPr/>
        </p:nvSpPr>
        <p:spPr bwMode="auto">
          <a:xfrm>
            <a:off x="1295400" y="4343400"/>
            <a:ext cx="914400" cy="307975"/>
          </a:xfrm>
          <a:prstGeom prst="rect">
            <a:avLst/>
          </a:prstGeom>
          <a:pattFill prst="wdUpDiag">
            <a:fgClr>
              <a:srgbClr val="00FFFF"/>
            </a:fgClr>
            <a:bgClr>
              <a:srgbClr val="FFFFFF"/>
            </a:bgClr>
          </a:pattFill>
          <a:ln w="9525">
            <a:solidFill>
              <a:schemeClr val="tx1"/>
            </a:solidFill>
            <a:miter lim="800000"/>
            <a:headEnd/>
            <a:tailEnd/>
          </a:ln>
        </p:spPr>
        <p:txBody>
          <a:bodyPr wrap="none" anchor="ctr"/>
          <a:lstStyle/>
          <a:p>
            <a:pPr algn="ctr"/>
            <a:r>
              <a:rPr lang="en-US" b="1" i="1"/>
              <a:t>Data Y</a:t>
            </a:r>
          </a:p>
        </p:txBody>
      </p:sp>
      <p:sp>
        <p:nvSpPr>
          <p:cNvPr id="67" name="Rectangle 66"/>
          <p:cNvSpPr>
            <a:spLocks noChangeArrowheads="1"/>
          </p:cNvSpPr>
          <p:nvPr/>
        </p:nvSpPr>
        <p:spPr bwMode="auto">
          <a:xfrm>
            <a:off x="1295400" y="2819400"/>
            <a:ext cx="914400" cy="307975"/>
          </a:xfrm>
          <a:prstGeom prst="rect">
            <a:avLst/>
          </a:prstGeom>
          <a:solidFill>
            <a:srgbClr val="00CCFF"/>
          </a:solidFill>
          <a:ln w="9525">
            <a:solidFill>
              <a:schemeClr val="tx1"/>
            </a:solidFill>
            <a:miter lim="800000"/>
            <a:headEnd/>
            <a:tailEnd/>
          </a:ln>
        </p:spPr>
        <p:txBody>
          <a:bodyPr wrap="none" anchor="ctr"/>
          <a:lstStyle/>
          <a:p>
            <a:pPr algn="ctr"/>
            <a:r>
              <a:rPr lang="en-US" b="1" i="1"/>
              <a:t>Addr Y</a:t>
            </a:r>
          </a:p>
        </p:txBody>
      </p:sp>
      <p:sp>
        <p:nvSpPr>
          <p:cNvPr id="101409" name="Text Box 35"/>
          <p:cNvSpPr txBox="1">
            <a:spLocks noChangeArrowheads="1"/>
          </p:cNvSpPr>
          <p:nvPr/>
        </p:nvSpPr>
        <p:spPr bwMode="auto">
          <a:xfrm>
            <a:off x="5334000" y="1905000"/>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S0</a:t>
            </a:r>
          </a:p>
        </p:txBody>
      </p:sp>
      <p:sp>
        <p:nvSpPr>
          <p:cNvPr id="101410" name="Text Box 36"/>
          <p:cNvSpPr txBox="1">
            <a:spLocks noChangeArrowheads="1"/>
          </p:cNvSpPr>
          <p:nvPr/>
        </p:nvSpPr>
        <p:spPr bwMode="auto">
          <a:xfrm>
            <a:off x="5334000" y="3505200"/>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S1</a:t>
            </a:r>
          </a:p>
        </p:txBody>
      </p:sp>
      <p:sp>
        <p:nvSpPr>
          <p:cNvPr id="101411" name="Text Box 37"/>
          <p:cNvSpPr txBox="1">
            <a:spLocks noChangeArrowheads="1"/>
          </p:cNvSpPr>
          <p:nvPr/>
        </p:nvSpPr>
        <p:spPr bwMode="auto">
          <a:xfrm>
            <a:off x="5334000" y="5029200"/>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S2</a:t>
            </a:r>
          </a:p>
        </p:txBody>
      </p:sp>
    </p:spTree>
    <p:extLst>
      <p:ext uri="{BB962C8B-B14F-4D97-AF65-F5344CB8AC3E}">
        <p14:creationId xmlns:p14="http://schemas.microsoft.com/office/powerpoint/2010/main" xmlns="" val="2459142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5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6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grpId="3" nodeType="clickEffect">
                                  <p:stCondLst>
                                    <p:cond delay="0"/>
                                  </p:stCondLst>
                                  <p:childTnLst>
                                    <p:animMotion origin="layout" path="M 3.33333E-6 0.00347 L -0.13334 0.12547 " pathEditMode="relative" rAng="0" ptsTypes="AA">
                                      <p:cBhvr>
                                        <p:cTn id="44" dur="1000" fill="hold"/>
                                        <p:tgtEl>
                                          <p:spTgt spid="67"/>
                                        </p:tgtEl>
                                        <p:attrNameLst>
                                          <p:attrName>ppt_x</p:attrName>
                                          <p:attrName>ppt_y</p:attrName>
                                        </p:attrNameLst>
                                      </p:cBhvr>
                                      <p:rCtr x="-6667" y="6088"/>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58"/>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1" nodeType="clickEffect">
                                  <p:stCondLst>
                                    <p:cond delay="0"/>
                                  </p:stCondLst>
                                  <p:childTnLst>
                                    <p:animMotion origin="layout" path="M -0.13334 0.12547 C -0.13334 0.1257 -0.06684 0.14375 3.33333E-6 0.16227 " pathEditMode="relative" rAng="0" ptsTypes="aA">
                                      <p:cBhvr>
                                        <p:cTn id="54" dur="1000" fill="hold"/>
                                        <p:tgtEl>
                                          <p:spTgt spid="67"/>
                                        </p:tgtEl>
                                        <p:attrNameLst>
                                          <p:attrName>ppt_x</p:attrName>
                                          <p:attrName>ppt_y</p:attrName>
                                        </p:attrNameLst>
                                      </p:cBhvr>
                                      <p:rCtr x="6667" y="1829"/>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xit" presetSubtype="0" fill="hold" grpId="2" nodeType="withEffect">
                                  <p:stCondLst>
                                    <p:cond delay="0"/>
                                  </p:stCondLst>
                                  <p:childTnLst>
                                    <p:set>
                                      <p:cBhvr>
                                        <p:cTn id="60" dur="1" fill="hold">
                                          <p:stCondLst>
                                            <p:cond delay="0"/>
                                          </p:stCondLst>
                                        </p:cTn>
                                        <p:tgtEl>
                                          <p:spTgt spid="67"/>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6" presetClass="path" presetSubtype="0" accel="50000" decel="50000" fill="hold" grpId="1" nodeType="clickEffect">
                                  <p:stCondLst>
                                    <p:cond delay="0"/>
                                  </p:stCondLst>
                                  <p:childTnLst>
                                    <p:animMotion origin="layout" path="M 3.33333E-6 2.96296E-6 L 3.33333E-6 0.05532 C 3.33333E-6 0.08009 0.06892 0.11088 0.125 0.11088 L 0.25 0.11088 " pathEditMode="relative" rAng="0" ptsTypes="FfFF">
                                      <p:cBhvr>
                                        <p:cTn id="64" dur="500" fill="hold"/>
                                        <p:tgtEl>
                                          <p:spTgt spid="66"/>
                                        </p:tgtEl>
                                        <p:attrNameLst>
                                          <p:attrName>ppt_x</p:attrName>
                                          <p:attrName>ppt_y</p:attrName>
                                        </p:attrNameLst>
                                      </p:cBhvr>
                                      <p:rCtr x="12500" y="5532"/>
                                    </p:animMotion>
                                  </p:childTnLst>
                                </p:cTn>
                              </p:par>
                            </p:childTnLst>
                          </p:cTn>
                        </p:par>
                        <p:par>
                          <p:cTn id="65" fill="hold" nodeType="afterGroup">
                            <p:stCondLst>
                              <p:cond delay="500"/>
                            </p:stCondLst>
                            <p:childTnLst>
                              <p:par>
                                <p:cTn id="66" presetID="43" presetClass="path" presetSubtype="0" accel="50000" decel="50000" fill="hold" grpId="2" nodeType="afterEffect">
                                  <p:stCondLst>
                                    <p:cond delay="0"/>
                                  </p:stCondLst>
                                  <p:childTnLst>
                                    <p:animMotion origin="layout" path="M 0.25 0.11088 L 0.27083 0.11088 C 0.28003 0.11088 0.29166 0.0831 0.29166 0.06088 L 0.29166 0.01088 " pathEditMode="relative" rAng="0" ptsTypes="FfFF">
                                      <p:cBhvr>
                                        <p:cTn id="67" dur="500" fill="hold"/>
                                        <p:tgtEl>
                                          <p:spTgt spid="66"/>
                                        </p:tgtEl>
                                        <p:attrNameLst>
                                          <p:attrName>ppt_x</p:attrName>
                                          <p:attrName>ppt_y</p:attrName>
                                        </p:attrNameLst>
                                      </p:cBhvr>
                                      <p:rCtr x="2083" y="-5000"/>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childTnLst>
                                </p:cTn>
                              </p:par>
                              <p:par>
                                <p:cTn id="72" presetID="1" presetClass="exit" presetSubtype="0" fill="hold" grpId="1" nodeType="withEffect">
                                  <p:stCondLst>
                                    <p:cond delay="0"/>
                                  </p:stCondLst>
                                  <p:childTnLst>
                                    <p:set>
                                      <p:cBhvr>
                                        <p:cTn id="73" dur="1" fill="hold">
                                          <p:stCondLst>
                                            <p:cond delay="0"/>
                                          </p:stCondLst>
                                        </p:cTn>
                                        <p:tgtEl>
                                          <p:spTgt spid="61"/>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animBg="1"/>
      <p:bldP spid="44" grpId="0" animBg="1"/>
      <p:bldP spid="45" grpId="0" animBg="1"/>
      <p:bldP spid="46" grpId="0" animBg="1"/>
      <p:bldP spid="49" grpId="0" animBg="1"/>
      <p:bldP spid="50" grpId="0" animBg="1"/>
      <p:bldP spid="51" grpId="0" animBg="1"/>
      <p:bldP spid="52" grpId="0" animBg="1"/>
      <p:bldP spid="58" grpId="0" animBg="1"/>
      <p:bldP spid="58" grpId="1" animBg="1"/>
      <p:bldP spid="59" grpId="0" animBg="1"/>
      <p:bldP spid="59" grpId="1" animBg="1"/>
      <p:bldP spid="60" grpId="0" animBg="1"/>
      <p:bldP spid="60" grpId="1" animBg="1"/>
      <p:bldP spid="61" grpId="0" animBg="1"/>
      <p:bldP spid="61" grpId="1" animBg="1"/>
      <p:bldP spid="62" grpId="0" animBg="1"/>
      <p:bldP spid="63" grpId="0"/>
      <p:bldP spid="66" grpId="0" animBg="1"/>
      <p:bldP spid="66" grpId="1" animBg="1"/>
      <p:bldP spid="66" grpId="2" animBg="1"/>
      <p:bldP spid="67" grpId="0" animBg="1"/>
      <p:bldP spid="67" grpId="1" animBg="1"/>
      <p:bldP spid="67" grpId="2" animBg="1"/>
      <p:bldP spid="67" grpId="3"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28600" y="152400"/>
            <a:ext cx="8610600" cy="914400"/>
          </a:xfrm>
        </p:spPr>
        <p:txBody>
          <a:bodyPr/>
          <a:lstStyle/>
          <a:p>
            <a:pPr eaLnBrk="1" hangingPunct="1"/>
            <a:r>
              <a:rPr lang="en-US">
                <a:latin typeface="Garamond" charset="0"/>
                <a:ea typeface="ＭＳ Ｐゴシック" charset="0"/>
                <a:cs typeface="ＭＳ Ｐゴシック" charset="0"/>
              </a:rPr>
              <a:t>Pipeline Parallelism: Methodology</a:t>
            </a:r>
          </a:p>
        </p:txBody>
      </p:sp>
      <p:sp>
        <p:nvSpPr>
          <p:cNvPr id="103427" name="Content Placeholder 2"/>
          <p:cNvSpPr>
            <a:spLocks noGrp="1"/>
          </p:cNvSpPr>
          <p:nvPr>
            <p:ph idx="1"/>
          </p:nvPr>
        </p:nvSpPr>
        <p:spPr>
          <a:xfrm>
            <a:off x="228600" y="1219200"/>
            <a:ext cx="8610600" cy="5029200"/>
          </a:xfrm>
        </p:spPr>
        <p:txBody>
          <a:bodyPr/>
          <a:lstStyle/>
          <a:p>
            <a:pPr eaLnBrk="1" hangingPunct="1"/>
            <a:r>
              <a:rPr lang="en-US">
                <a:latin typeface="Tahoma" charset="0"/>
                <a:ea typeface="ＭＳ Ｐゴシック" charset="0"/>
                <a:cs typeface="ＭＳ Ｐゴシック" charset="0"/>
              </a:rPr>
              <a:t>Workloads: </a:t>
            </a:r>
            <a:r>
              <a:rPr lang="en-US">
                <a:solidFill>
                  <a:srgbClr val="0000FF"/>
                </a:solidFill>
                <a:latin typeface="Tahoma" charset="0"/>
                <a:ea typeface="ＭＳ Ｐゴシック" charset="0"/>
                <a:cs typeface="ＭＳ Ｐゴシック" charset="0"/>
              </a:rPr>
              <a:t>9 applications with pipeline parallelism </a:t>
            </a:r>
            <a:endParaRPr lang="en-US">
              <a:latin typeface="Tahoma" charset="0"/>
              <a:ea typeface="ＭＳ Ｐゴシック" charset="0"/>
              <a:cs typeface="ＭＳ Ｐゴシック" charset="0"/>
            </a:endParaRPr>
          </a:p>
          <a:p>
            <a:pPr lvl="1" eaLnBrk="1" hangingPunct="1"/>
            <a:r>
              <a:rPr lang="en-US" sz="2000">
                <a:latin typeface="Tahoma" charset="0"/>
                <a:ea typeface="ＭＳ Ｐゴシック" charset="0"/>
              </a:rPr>
              <a:t>Financial, compression, multimedia, encoding/decoding</a:t>
            </a:r>
          </a:p>
          <a:p>
            <a:pPr lvl="1" eaLnBrk="1" hangingPunct="1"/>
            <a:r>
              <a:rPr lang="en-US" sz="2000">
                <a:latin typeface="Tahoma" charset="0"/>
                <a:ea typeface="ＭＳ Ｐゴシック" charset="0"/>
              </a:rPr>
              <a:t>Different training and simulation input sets</a:t>
            </a:r>
            <a:endParaRPr lang="en-US">
              <a:latin typeface="Tahoma" charset="0"/>
              <a:ea typeface="ＭＳ Ｐゴシック" charset="0"/>
            </a:endParaRPr>
          </a:p>
          <a:p>
            <a:pPr eaLnBrk="1" hangingPunct="1"/>
            <a:endParaRPr lang="en-US" sz="1200">
              <a:latin typeface="Tahoma" charset="0"/>
              <a:ea typeface="ＭＳ Ｐゴシック" charset="0"/>
              <a:cs typeface="ＭＳ Ｐゴシック" charset="0"/>
            </a:endParaRP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Multi-core x86 simulator</a:t>
            </a:r>
          </a:p>
          <a:p>
            <a:pPr lvl="1" eaLnBrk="1" hangingPunct="1"/>
            <a:r>
              <a:rPr lang="en-US" sz="2000">
                <a:solidFill>
                  <a:srgbClr val="0000FF"/>
                </a:solidFill>
                <a:latin typeface="Tahoma" charset="0"/>
                <a:ea typeface="ＭＳ Ｐゴシック" charset="0"/>
              </a:rPr>
              <a:t>32-core CMP: </a:t>
            </a:r>
            <a:r>
              <a:rPr lang="en-US" sz="2000">
                <a:latin typeface="Tahoma" charset="0"/>
                <a:ea typeface="ＭＳ Ｐゴシック" charset="0"/>
              </a:rPr>
              <a:t>2GHz, in-order, 2-wide, 5-stage</a:t>
            </a:r>
            <a:endParaRPr lang="en-US" sz="2000">
              <a:solidFill>
                <a:srgbClr val="0000FF"/>
              </a:solidFill>
              <a:latin typeface="Tahoma" charset="0"/>
              <a:ea typeface="ＭＳ Ｐゴシック" charset="0"/>
            </a:endParaRPr>
          </a:p>
          <a:p>
            <a:pPr lvl="1" eaLnBrk="1" hangingPunct="1"/>
            <a:r>
              <a:rPr lang="en-US" sz="2000">
                <a:solidFill>
                  <a:srgbClr val="0000FF"/>
                </a:solidFill>
                <a:latin typeface="Tahoma" charset="0"/>
                <a:ea typeface="ＭＳ Ｐゴシック" charset="0"/>
              </a:rPr>
              <a:t>Aggressive stream prefetcher </a:t>
            </a:r>
            <a:r>
              <a:rPr lang="en-US" sz="2000">
                <a:latin typeface="Tahoma" charset="0"/>
                <a:ea typeface="ＭＳ Ｐゴシック" charset="0"/>
              </a:rPr>
              <a:t>employed at each core</a:t>
            </a:r>
            <a:endParaRPr lang="en-US" sz="1200">
              <a:latin typeface="Tahoma" charset="0"/>
              <a:ea typeface="ＭＳ Ｐゴシック" charset="0"/>
            </a:endParaRPr>
          </a:p>
          <a:p>
            <a:pPr lvl="1" eaLnBrk="1" hangingPunct="1"/>
            <a:r>
              <a:rPr lang="en-US" sz="2000">
                <a:latin typeface="Tahoma" charset="0"/>
                <a:ea typeface="ＭＳ Ｐゴシック" charset="0"/>
              </a:rPr>
              <a:t>Private 32 KB L1, private 256KB L2, 8MB shared L3</a:t>
            </a:r>
          </a:p>
          <a:p>
            <a:pPr lvl="1" eaLnBrk="1" hangingPunct="1"/>
            <a:r>
              <a:rPr lang="en-US" sz="2000">
                <a:latin typeface="Tahoma" charset="0"/>
                <a:ea typeface="ＭＳ Ｐゴシック" charset="0"/>
              </a:rPr>
              <a:t>On-chip interconnect: Bi-directional ring, 5-cycle hop latency</a:t>
            </a:r>
          </a:p>
        </p:txBody>
      </p:sp>
      <p:sp>
        <p:nvSpPr>
          <p:cNvPr id="10342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AC8E36-BE9F-A143-92F3-B3B2E9E9D26E}" type="slidenum">
              <a:rPr lang="en-US" sz="1600">
                <a:latin typeface="Garamond" charset="0"/>
              </a:rPr>
              <a:pPr eaLnBrk="1" hangingPunct="1"/>
              <a:t>97</a:t>
            </a:fld>
            <a:endParaRPr lang="en-US" sz="1600">
              <a:latin typeface="Garamond" charset="0"/>
            </a:endParaRPr>
          </a:p>
        </p:txBody>
      </p:sp>
    </p:spTree>
    <p:extLst>
      <p:ext uri="{BB962C8B-B14F-4D97-AF65-F5344CB8AC3E}">
        <p14:creationId xmlns:p14="http://schemas.microsoft.com/office/powerpoint/2010/main" xmlns="" val="3174759830"/>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81A6BA-A1A0-914C-B2C7-A1918E4A72C6}" type="slidenum">
              <a:rPr lang="en-US" sz="1600">
                <a:solidFill>
                  <a:srgbClr val="000000"/>
                </a:solidFill>
                <a:latin typeface="Garamond" charset="0"/>
              </a:rPr>
              <a:pPr eaLnBrk="1" hangingPunct="1"/>
              <a:t>98</a:t>
            </a:fld>
            <a:endParaRPr lang="en-US" sz="1600">
              <a:solidFill>
                <a:srgbClr val="000000"/>
              </a:solidFill>
              <a:latin typeface="Garamond" charset="0"/>
            </a:endParaRPr>
          </a:p>
        </p:txBody>
      </p:sp>
      <p:sp>
        <p:nvSpPr>
          <p:cNvPr id="104452"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DM on Pipeline Parallelism: Results</a:t>
            </a:r>
          </a:p>
        </p:txBody>
      </p:sp>
      <p:graphicFrame>
        <p:nvGraphicFramePr>
          <p:cNvPr id="104450" name="Object 2"/>
          <p:cNvGraphicFramePr>
            <a:graphicFrameLocks noChangeAspect="1"/>
          </p:cNvGraphicFramePr>
          <p:nvPr/>
        </p:nvGraphicFramePr>
        <p:xfrm>
          <a:off x="41275" y="2058988"/>
          <a:ext cx="9026525" cy="3856037"/>
        </p:xfrm>
        <a:graphic>
          <a:graphicData uri="http://schemas.openxmlformats.org/presentationml/2006/ole">
            <p:oleObj spid="_x0000_s170122" name="Chart" r:id="rId4" imgW="6105682" imgH="2609991" progId="Excel.Sheet.8">
              <p:embed/>
            </p:oleObj>
          </a:graphicData>
        </a:graphic>
      </p:graphicFrame>
      <p:sp>
        <p:nvSpPr>
          <p:cNvPr id="101383" name="Oval 20"/>
          <p:cNvSpPr>
            <a:spLocks noChangeArrowheads="1"/>
          </p:cNvSpPr>
          <p:nvPr/>
        </p:nvSpPr>
        <p:spPr bwMode="auto">
          <a:xfrm>
            <a:off x="8153400" y="1828800"/>
            <a:ext cx="685800" cy="3533775"/>
          </a:xfrm>
          <a:prstGeom prst="ellipse">
            <a:avLst/>
          </a:prstGeom>
          <a:noFill/>
          <a:ln w="31750">
            <a:solidFill>
              <a:schemeClr val="tx2">
                <a:lumMod val="75000"/>
              </a:schemeClr>
            </a:solidFill>
            <a:round/>
            <a:headEnd/>
            <a:tailEnd/>
          </a:ln>
        </p:spPr>
        <p:txBody>
          <a:bodyPr wrap="none" anchor="ctr"/>
          <a:lstStyle/>
          <a:p>
            <a:pPr>
              <a:defRPr/>
            </a:pPr>
            <a:endParaRPr lang="en-US" b="1">
              <a:solidFill>
                <a:srgbClr val="000000"/>
              </a:solidFill>
              <a:latin typeface="Arial" pitchFamily="-106" charset="0"/>
              <a:ea typeface="ＭＳ Ｐゴシック" pitchFamily="-106" charset="-128"/>
              <a:cs typeface="ＭＳ Ｐゴシック" pitchFamily="-106" charset="-128"/>
            </a:endParaRPr>
          </a:p>
        </p:txBody>
      </p:sp>
      <p:sp>
        <p:nvSpPr>
          <p:cNvPr id="8" name="Text Box 5"/>
          <p:cNvSpPr txBox="1">
            <a:spLocks noChangeArrowheads="1"/>
          </p:cNvSpPr>
          <p:nvPr/>
        </p:nvSpPr>
        <p:spPr bwMode="auto">
          <a:xfrm>
            <a:off x="8164513" y="2611438"/>
            <a:ext cx="6461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16%</a:t>
            </a:r>
          </a:p>
        </p:txBody>
      </p:sp>
      <p:sp>
        <p:nvSpPr>
          <p:cNvPr id="104455" name="Line 7"/>
          <p:cNvSpPr>
            <a:spLocks noChangeShapeType="1"/>
          </p:cNvSpPr>
          <p:nvPr/>
        </p:nvSpPr>
        <p:spPr bwMode="auto">
          <a:xfrm>
            <a:off x="1030288" y="3221038"/>
            <a:ext cx="787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4132893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p:txBody>
          <a:bodyPr/>
          <a:lstStyle/>
          <a:p>
            <a:r>
              <a:rPr lang="en-US">
                <a:latin typeface="Garamond" charset="0"/>
                <a:ea typeface="ＭＳ Ｐゴシック" charset="0"/>
                <a:cs typeface="ＭＳ Ｐゴシック" charset="0"/>
              </a:rPr>
              <a:t>DM Coverage, Accuracy, Timeliness</a:t>
            </a:r>
          </a:p>
        </p:txBody>
      </p:sp>
      <p:sp>
        <p:nvSpPr>
          <p:cNvPr id="106500" name="Content Placeholder 2"/>
          <p:cNvSpPr>
            <a:spLocks noGrp="1"/>
          </p:cNvSpPr>
          <p:nvPr>
            <p:ph idx="1"/>
          </p:nvPr>
        </p:nvSpPr>
        <p:spPr>
          <a:xfrm>
            <a:off x="239713" y="4903788"/>
            <a:ext cx="8610600" cy="1400175"/>
          </a:xfrm>
        </p:spPr>
        <p:txBody>
          <a:bodyPr/>
          <a:lstStyle/>
          <a:p>
            <a:r>
              <a:rPr lang="en-US">
                <a:solidFill>
                  <a:srgbClr val="0000FF"/>
                </a:solidFill>
                <a:latin typeface="Tahoma" charset="0"/>
                <a:ea typeface="ＭＳ Ｐゴシック" charset="0"/>
                <a:cs typeface="ＭＳ Ｐゴシック" charset="0"/>
              </a:rPr>
              <a:t>High coverage</a:t>
            </a:r>
            <a:r>
              <a:rPr lang="en-US">
                <a:latin typeface="Tahoma" charset="0"/>
                <a:ea typeface="ＭＳ Ｐゴシック" charset="0"/>
                <a:cs typeface="ＭＳ Ｐゴシック" charset="0"/>
              </a:rPr>
              <a:t> of inter-segment misses in a </a:t>
            </a:r>
            <a:r>
              <a:rPr lang="en-US">
                <a:solidFill>
                  <a:srgbClr val="0000FF"/>
                </a:solidFill>
                <a:latin typeface="Tahoma" charset="0"/>
                <a:ea typeface="ＭＳ Ｐゴシック" charset="0"/>
                <a:cs typeface="ＭＳ Ｐゴシック" charset="0"/>
              </a:rPr>
              <a:t>timely </a:t>
            </a:r>
            <a:r>
              <a:rPr lang="en-US">
                <a:latin typeface="Tahoma" charset="0"/>
                <a:ea typeface="ＭＳ Ｐゴシック" charset="0"/>
                <a:cs typeface="ＭＳ Ｐゴシック" charset="0"/>
              </a:rPr>
              <a:t>manner</a:t>
            </a:r>
          </a:p>
          <a:p>
            <a:r>
              <a:rPr lang="en-US">
                <a:solidFill>
                  <a:srgbClr val="0000FF"/>
                </a:solidFill>
                <a:latin typeface="Tahoma" charset="0"/>
                <a:ea typeface="ＭＳ Ｐゴシック" charset="0"/>
                <a:cs typeface="ＭＳ Ｐゴシック" charset="0"/>
              </a:rPr>
              <a:t>Medium accuracy does not impact performance</a:t>
            </a:r>
          </a:p>
          <a:p>
            <a:pPr lvl="1"/>
            <a:r>
              <a:rPr lang="en-US">
                <a:latin typeface="Tahoma" charset="0"/>
                <a:ea typeface="ＭＳ Ｐゴシック" charset="0"/>
              </a:rPr>
              <a:t>Only 5.0 and 6.8 cache blocks marshaled for average segment</a:t>
            </a:r>
          </a:p>
          <a:p>
            <a:endParaRPr lang="en-US">
              <a:solidFill>
                <a:srgbClr val="0000FF"/>
              </a:solidFill>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10650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FFC626-56C6-5246-B6D2-C9A770CC6DA7}" type="slidenum">
              <a:rPr lang="en-US" sz="1600">
                <a:latin typeface="Garamond" charset="0"/>
              </a:rPr>
              <a:pPr eaLnBrk="1" hangingPunct="1"/>
              <a:t>99</a:t>
            </a:fld>
            <a:endParaRPr lang="en-US" sz="1600">
              <a:latin typeface="Garamond" charset="0"/>
            </a:endParaRPr>
          </a:p>
        </p:txBody>
      </p:sp>
      <p:graphicFrame>
        <p:nvGraphicFramePr>
          <p:cNvPr id="106498" name="Object 2"/>
          <p:cNvGraphicFramePr>
            <a:graphicFrameLocks noChangeAspect="1"/>
          </p:cNvGraphicFramePr>
          <p:nvPr/>
        </p:nvGraphicFramePr>
        <p:xfrm>
          <a:off x="914400" y="1116013"/>
          <a:ext cx="7010400" cy="3863975"/>
        </p:xfrm>
        <a:graphic>
          <a:graphicData uri="http://schemas.openxmlformats.org/presentationml/2006/ole">
            <p:oleObj spid="_x0000_s172170" name="Chart" r:id="rId3" imgW="5305313" imgH="2924274" progId="Excel.Sheet.8">
              <p:embed/>
            </p:oleObj>
          </a:graphicData>
        </a:graphic>
      </p:graphicFrame>
    </p:spTree>
    <p:extLst>
      <p:ext uri="{BB962C8B-B14F-4D97-AF65-F5344CB8AC3E}">
        <p14:creationId xmlns:p14="http://schemas.microsoft.com/office/powerpoint/2010/main" xmlns="" val="315118132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6|23.1|12.6"/>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9412</Words>
  <Application>Microsoft Office PowerPoint</Application>
  <PresentationFormat>On-screen Show (4:3)</PresentationFormat>
  <Paragraphs>2056</Paragraphs>
  <Slides>133</Slides>
  <Notes>75</Notes>
  <HiddenSlides>0</HiddenSlides>
  <MMClips>0</MMClips>
  <ScaleCrop>false</ScaleCrop>
  <HeadingPairs>
    <vt:vector size="6" baseType="variant">
      <vt:variant>
        <vt:lpstr>Theme</vt:lpstr>
      </vt:variant>
      <vt:variant>
        <vt:i4>26</vt:i4>
      </vt:variant>
      <vt:variant>
        <vt:lpstr>Embedded OLE Servers</vt:lpstr>
      </vt:variant>
      <vt:variant>
        <vt:i4>1</vt:i4>
      </vt:variant>
      <vt:variant>
        <vt:lpstr>Slide Titles</vt:lpstr>
      </vt:variant>
      <vt:variant>
        <vt:i4>133</vt:i4>
      </vt:variant>
    </vt:vector>
  </HeadingPairs>
  <TitlesOfParts>
    <vt:vector size="160" baseType="lpstr">
      <vt:lpstr>Edge</vt:lpstr>
      <vt:lpstr>1_Edge</vt:lpstr>
      <vt:lpstr>2_Edge</vt:lpstr>
      <vt:lpstr>Office Theme</vt:lpstr>
      <vt:lpstr>1_Office Theme</vt:lpstr>
      <vt:lpstr>2_Office Theme</vt:lpstr>
      <vt:lpstr>3_Edge</vt:lpstr>
      <vt:lpstr>4_Edge</vt:lpstr>
      <vt:lpstr>5_Edge</vt:lpstr>
      <vt:lpstr>7_Office Theme</vt:lpstr>
      <vt:lpstr>21_Edge</vt:lpstr>
      <vt:lpstr>23_Edge</vt:lpstr>
      <vt:lpstr>6_Edge</vt:lpstr>
      <vt:lpstr>20_Edge</vt:lpstr>
      <vt:lpstr>13_Edge</vt:lpstr>
      <vt:lpstr>8_Edge</vt:lpstr>
      <vt:lpstr>9_Edge</vt:lpstr>
      <vt:lpstr>10_Edge</vt:lpstr>
      <vt:lpstr>11_Edge</vt:lpstr>
      <vt:lpstr>12_Edge</vt:lpstr>
      <vt:lpstr>15_Edge</vt:lpstr>
      <vt:lpstr>3_Office Theme</vt:lpstr>
      <vt:lpstr>16_Edge</vt:lpstr>
      <vt:lpstr>17_Edge</vt:lpstr>
      <vt:lpstr>18_Edge</vt:lpstr>
      <vt:lpstr>19_Edge</vt:lpstr>
      <vt:lpstr>Chart</vt:lpstr>
      <vt:lpstr>740: Computer Architecture Architecting and Exploiting Asymmetry (in Multi-Core Architectures)  </vt:lpstr>
      <vt:lpstr>Three Key Problems in Future Systems</vt:lpstr>
      <vt:lpstr>Readings for Today</vt:lpstr>
      <vt:lpstr>Warning</vt:lpstr>
      <vt:lpstr>The Setting</vt:lpstr>
      <vt:lpstr>Shield the Programmer from Shared Resources</vt:lpstr>
      <vt:lpstr>Shared Resource Management: Goals</vt:lpstr>
      <vt:lpstr>Asymmetry Enables Customization</vt:lpstr>
      <vt:lpstr>Thought Experiment: Asymmetry Everywhere</vt:lpstr>
      <vt:lpstr>Thought Experiment: Asymmetry Everywhere</vt:lpstr>
      <vt:lpstr>Thought Experiment: Asymmetry Everywhere</vt:lpstr>
      <vt:lpstr>Many Research and Design Questions</vt:lpstr>
      <vt:lpstr>Talk Outline</vt:lpstr>
      <vt:lpstr>Exploiting Asymmetry: Simple Examples</vt:lpstr>
      <vt:lpstr>Exploiting Asymmetry: Simple Examples</vt:lpstr>
      <vt:lpstr>Exploiting Asymmetry: Simple Examples</vt:lpstr>
      <vt:lpstr>Exploiting Asymmetry: Simple Examples</vt:lpstr>
      <vt:lpstr>Exploiting Asymmetry: Simple Examples</vt:lpstr>
      <vt:lpstr>Talk Outline</vt:lpstr>
      <vt:lpstr>Serialized Code Sections in Parallel Applications</vt:lpstr>
      <vt:lpstr>Causes of Serialized Code Sections</vt:lpstr>
      <vt:lpstr>Bottlenecks in Multithreaded Applications</vt:lpstr>
      <vt:lpstr>Critical Sections</vt:lpstr>
      <vt:lpstr>Example from MySQL</vt:lpstr>
      <vt:lpstr>Contention for Critical Sections</vt:lpstr>
      <vt:lpstr>Contention for Critical Sections</vt:lpstr>
      <vt:lpstr>Impact of Critical Sections on Scalability</vt:lpstr>
      <vt:lpstr>A Case for Asymmetry</vt:lpstr>
      <vt:lpstr>ACMP</vt:lpstr>
      <vt:lpstr>Conventional ACMP</vt:lpstr>
      <vt:lpstr>Accelerated Critical Sections (ACS)</vt:lpstr>
      <vt:lpstr>Accelerated Critical Sections (ACS)</vt:lpstr>
      <vt:lpstr>ACS Architecture Overview</vt:lpstr>
      <vt:lpstr>Accelerated Critical Sections (ACS)</vt:lpstr>
      <vt:lpstr>False Serialization</vt:lpstr>
      <vt:lpstr>ACS Performance Tradeoffs</vt:lpstr>
      <vt:lpstr>ACS Performance Tradeoffs</vt:lpstr>
      <vt:lpstr>Cache Misses for Private Data</vt:lpstr>
      <vt:lpstr>ACS Performance Tradeoffs</vt:lpstr>
      <vt:lpstr>ACS Comparison Points</vt:lpstr>
      <vt:lpstr>Accelerated Critical Sections: Methodology</vt:lpstr>
      <vt:lpstr>ACS Performance</vt:lpstr>
      <vt:lpstr>Equal-Area Comparisons</vt:lpstr>
      <vt:lpstr>ACS Summary</vt:lpstr>
      <vt:lpstr>Talk Outline</vt:lpstr>
      <vt:lpstr>BIS Summary</vt:lpstr>
      <vt:lpstr>Bottlenecks in Multithreaded Applications</vt:lpstr>
      <vt:lpstr>Observation: Limiting Bottlenecks Change Over Time</vt:lpstr>
      <vt:lpstr>Limiting Bottlenecks Do Change on Real Applications</vt:lpstr>
      <vt:lpstr>Previous Work on Bottleneck Acceleration</vt:lpstr>
      <vt:lpstr>Bottleneck Identification and Scheduling (BIS)</vt:lpstr>
      <vt:lpstr>Bottleneck Identification and Scheduling (BIS)</vt:lpstr>
      <vt:lpstr>Critical Sections: Code Modifications</vt:lpstr>
      <vt:lpstr>Barriers: Code Modifications</vt:lpstr>
      <vt:lpstr>Pipeline Stages: Code Modifications</vt:lpstr>
      <vt:lpstr>Bottleneck Identification and Scheduling (BIS)</vt:lpstr>
      <vt:lpstr>BIS: Hardware Overview</vt:lpstr>
      <vt:lpstr>Bottleneck Identification and Scheduling (BIS)</vt:lpstr>
      <vt:lpstr>Determining Thread Waiting Cycles for Each Bottleneck</vt:lpstr>
      <vt:lpstr>Bottleneck Identification and Scheduling (BIS)</vt:lpstr>
      <vt:lpstr>Bottleneck Acceleration</vt:lpstr>
      <vt:lpstr>BIS Mechanisms</vt:lpstr>
      <vt:lpstr>False Serialization and Starvation</vt:lpstr>
      <vt:lpstr>Preemptive Acceleration</vt:lpstr>
      <vt:lpstr>Support for Multiple Large Cores</vt:lpstr>
      <vt:lpstr>Hardware Cost</vt:lpstr>
      <vt:lpstr>BIS Performance Trade-offs</vt:lpstr>
      <vt:lpstr>Methodology</vt:lpstr>
      <vt:lpstr>BIS Comparison Points (Area-Equivalent)</vt:lpstr>
      <vt:lpstr>BIS Performance Improvement</vt:lpstr>
      <vt:lpstr>Why Does BIS Work?</vt:lpstr>
      <vt:lpstr>BIS Scaling Results</vt:lpstr>
      <vt:lpstr>BIS Summary</vt:lpstr>
      <vt:lpstr>Talk Outline</vt:lpstr>
      <vt:lpstr>Staged Execution Model (I)</vt:lpstr>
      <vt:lpstr>Staged Execution Model (II)</vt:lpstr>
      <vt:lpstr>Staged Execution Model (III)</vt:lpstr>
      <vt:lpstr>Staged Execution Model (IV)</vt:lpstr>
      <vt:lpstr>Slide 79</vt:lpstr>
      <vt:lpstr>Staged Execution Model: Two Examples</vt:lpstr>
      <vt:lpstr>Problem: Locality of Inter-segment Data</vt:lpstr>
      <vt:lpstr>Problem: Locality of Inter-segment Data</vt:lpstr>
      <vt:lpstr>What if We Eliminated All Inter-segment Misses?</vt:lpstr>
      <vt:lpstr>Talk Outline</vt:lpstr>
      <vt:lpstr>Terminology</vt:lpstr>
      <vt:lpstr>Key Observation and Idea</vt:lpstr>
      <vt:lpstr>Data Marshaling</vt:lpstr>
      <vt:lpstr>Data Marshaling</vt:lpstr>
      <vt:lpstr>Profiling Algorithm</vt:lpstr>
      <vt:lpstr>Marshal Instructions</vt:lpstr>
      <vt:lpstr>DM Support/Cost</vt:lpstr>
      <vt:lpstr>DM: Advantages, Disadvantages</vt:lpstr>
      <vt:lpstr>Accelerated Critical Sections with DM</vt:lpstr>
      <vt:lpstr>Accelerated Critical Sections: Methodology</vt:lpstr>
      <vt:lpstr>DM on Accelerated Critical Sections: Results</vt:lpstr>
      <vt:lpstr>Pipeline Parallelism</vt:lpstr>
      <vt:lpstr>Pipeline Parallelism: Methodology</vt:lpstr>
      <vt:lpstr>DM on Pipeline Parallelism: Results</vt:lpstr>
      <vt:lpstr>DM Coverage, Accuracy, Timeliness</vt:lpstr>
      <vt:lpstr>Scaling Results</vt:lpstr>
      <vt:lpstr>Other Applications of Data Marshaling</vt:lpstr>
      <vt:lpstr>Data Marshaling Summary</vt:lpstr>
      <vt:lpstr>Talk Outline</vt:lpstr>
      <vt:lpstr>Motivation</vt:lpstr>
      <vt:lpstr>Previous Scheduling Algorithms are Biased</vt:lpstr>
      <vt:lpstr>Why do Previous Algorithms Fail?</vt:lpstr>
      <vt:lpstr>Insight: Achieving Best of Both Worlds</vt:lpstr>
      <vt:lpstr>Overview: Thread Cluster Memory Scheduling</vt:lpstr>
      <vt:lpstr>Non-Intensive Cluster</vt:lpstr>
      <vt:lpstr>Intensive Cluster</vt:lpstr>
      <vt:lpstr>Results: Fairness vs. Throughput</vt:lpstr>
      <vt:lpstr>Results: Fairness-Throughput Tradeoff</vt:lpstr>
      <vt:lpstr>TCM Summary</vt:lpstr>
      <vt:lpstr>More Details on TCM</vt:lpstr>
      <vt:lpstr>Memory Control in CPU-GPU Systems</vt:lpstr>
      <vt:lpstr>Asymmetric Memory QoS in a Parallel Application</vt:lpstr>
      <vt:lpstr>Talk Outline</vt:lpstr>
      <vt:lpstr>Related Ongoing/Future Work</vt:lpstr>
      <vt:lpstr>Talk Outline</vt:lpstr>
      <vt:lpstr>Summary</vt:lpstr>
      <vt:lpstr>740: Computer Architecture Architecting and Exploiting Asymmetry (in Multi-Core Architectures)  </vt:lpstr>
      <vt:lpstr>Vector Machine Organization (CRAY-1)</vt:lpstr>
      <vt:lpstr>Identifying and Accelerating Resource Contention Bottlenecks</vt:lpstr>
      <vt:lpstr>Thread Serialization</vt:lpstr>
      <vt:lpstr>Memory Contention as a Bottleneck</vt:lpstr>
      <vt:lpstr>Evaluation</vt:lpstr>
      <vt:lpstr>Caching Results</vt:lpstr>
      <vt:lpstr>Partial List of Referenced/Related Papers</vt:lpstr>
      <vt:lpstr>Heterogeneous Cores</vt:lpstr>
      <vt:lpstr>QoS-Aware Memory Systems (I)</vt:lpstr>
      <vt:lpstr>QoS-Aware Memory Systems (II)</vt:lpstr>
      <vt:lpstr>QoS-Aware Memory Systems (III)</vt:lpstr>
      <vt:lpstr>Heterogeneous Memory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Tyler</dc:creator>
  <cp:lastModifiedBy/>
  <cp:revision>1</cp:revision>
  <dcterms:created xsi:type="dcterms:W3CDTF">2010-11-14T20:49:44Z</dcterms:created>
  <dcterms:modified xsi:type="dcterms:W3CDTF">2013-08-28T02:14:08Z</dcterms:modified>
</cp:coreProperties>
</file>